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9"/>
  </p:notesMasterIdLst>
  <p:sldIdLst>
    <p:sldId id="256" r:id="rId2"/>
    <p:sldId id="263" r:id="rId3"/>
    <p:sldId id="265" r:id="rId4"/>
    <p:sldId id="266" r:id="rId5"/>
    <p:sldId id="356" r:id="rId6"/>
    <p:sldId id="357" r:id="rId7"/>
    <p:sldId id="259" r:id="rId8"/>
    <p:sldId id="260" r:id="rId9"/>
    <p:sldId id="261" r:id="rId10"/>
    <p:sldId id="358" r:id="rId11"/>
    <p:sldId id="267" r:id="rId12"/>
    <p:sldId id="268" r:id="rId13"/>
    <p:sldId id="372" r:id="rId14"/>
    <p:sldId id="351" r:id="rId15"/>
    <p:sldId id="320" r:id="rId16"/>
    <p:sldId id="321" r:id="rId17"/>
    <p:sldId id="322" r:id="rId18"/>
    <p:sldId id="323" r:id="rId19"/>
    <p:sldId id="330" r:id="rId20"/>
    <p:sldId id="331" r:id="rId21"/>
    <p:sldId id="324" r:id="rId22"/>
    <p:sldId id="371" r:id="rId23"/>
    <p:sldId id="325" r:id="rId24"/>
    <p:sldId id="332" r:id="rId25"/>
    <p:sldId id="269" r:id="rId26"/>
    <p:sldId id="327" r:id="rId27"/>
    <p:sldId id="328" r:id="rId28"/>
    <p:sldId id="345" r:id="rId29"/>
    <p:sldId id="359" r:id="rId30"/>
    <p:sldId id="361" r:id="rId31"/>
    <p:sldId id="348" r:id="rId32"/>
    <p:sldId id="349" r:id="rId33"/>
    <p:sldId id="360" r:id="rId34"/>
    <p:sldId id="355" r:id="rId35"/>
    <p:sldId id="270" r:id="rId36"/>
    <p:sldId id="271" r:id="rId37"/>
    <p:sldId id="363" r:id="rId38"/>
    <p:sldId id="274" r:id="rId39"/>
    <p:sldId id="362" r:id="rId40"/>
    <p:sldId id="364" r:id="rId41"/>
    <p:sldId id="373" r:id="rId42"/>
    <p:sldId id="350" r:id="rId43"/>
    <p:sldId id="334" r:id="rId44"/>
    <p:sldId id="335" r:id="rId45"/>
    <p:sldId id="336" r:id="rId46"/>
    <p:sldId id="354" r:id="rId47"/>
    <p:sldId id="374" r:id="rId48"/>
    <p:sldId id="365" r:id="rId49"/>
    <p:sldId id="366" r:id="rId50"/>
    <p:sldId id="1214" r:id="rId51"/>
    <p:sldId id="1104" r:id="rId52"/>
    <p:sldId id="1222" r:id="rId53"/>
    <p:sldId id="1223" r:id="rId54"/>
    <p:sldId id="1224" r:id="rId55"/>
    <p:sldId id="1225" r:id="rId56"/>
    <p:sldId id="1248" r:id="rId57"/>
    <p:sldId id="1249" r:id="rId58"/>
    <p:sldId id="1250" r:id="rId59"/>
    <p:sldId id="1251" r:id="rId60"/>
    <p:sldId id="1252" r:id="rId61"/>
    <p:sldId id="341" r:id="rId62"/>
    <p:sldId id="342" r:id="rId63"/>
    <p:sldId id="367" r:id="rId64"/>
    <p:sldId id="368" r:id="rId65"/>
    <p:sldId id="1253" r:id="rId66"/>
    <p:sldId id="370" r:id="rId67"/>
    <p:sldId id="264"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31"/>
    <p:restoredTop sz="94779"/>
  </p:normalViewPr>
  <p:slideViewPr>
    <p:cSldViewPr snapToGrid="0" snapToObjects="1">
      <p:cViewPr varScale="1">
        <p:scale>
          <a:sx n="147" d="100"/>
          <a:sy n="147" d="100"/>
        </p:scale>
        <p:origin x="30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11/06/2020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7: Planning book</a:t>
            </a:r>
          </a:p>
          <a:p>
            <a:r>
              <a:rPr lang="en-GB" dirty="0"/>
              <a:t>5: AIMA, IFIS papers on lifting</a:t>
            </a:r>
          </a:p>
          <a:p>
            <a:r>
              <a:rPr lang="en-GB" dirty="0"/>
              <a:t>6: AIMA, relational planning, FO-POMDPs</a:t>
            </a:r>
          </a:p>
          <a:p>
            <a:r>
              <a:rPr lang="en-GB" dirty="0"/>
              <a:t>8: Russell</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9F9A0A-8ECF-1A48-859C-740EB83EE2E9}" type="slidenum">
              <a:rPr lang="de-DE" sz="1200"/>
              <a:pPr/>
              <a:t>17</a:t>
            </a:fld>
            <a:endParaRPr lang="de-DE"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339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18</a:t>
            </a:fld>
            <a:endParaRPr lang="de-DE" sz="1200"/>
          </a:p>
        </p:txBody>
      </p:sp>
      <p:sp>
        <p:nvSpPr>
          <p:cNvPr id="44034"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dirty="0"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dirty="0"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dirty="0"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3408310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19</a:t>
            </a:fld>
            <a:endParaRPr lang="de-DE"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53877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20</a:t>
            </a:fld>
            <a:endParaRPr lang="de-DE"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27021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21</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78961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22</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11368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23</a:t>
            </a:fld>
            <a:endParaRPr lang="de-DE"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t>
            </a:r>
            <a:r>
              <a:rPr lang="en-GB" sz="1200" kern="1200" dirty="0" err="1">
                <a:solidFill>
                  <a:schemeClr val="tx1"/>
                </a:solidFill>
                <a:effectLst/>
                <a:latin typeface="+mn-lt"/>
                <a:ea typeface="+mn-ea"/>
                <a:cs typeface="+mn-cs"/>
              </a:rPr>
              <a:t>asssets</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44651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24</a:t>
            </a:fld>
            <a:endParaRPr lang="de-DE"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341810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25</a:t>
            </a:fld>
            <a:endParaRPr lang="de-DE"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distance from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safety issues arising from local topography and weather conditions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450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398EE69-630A-2547-86F7-D22C55F841D7}" type="slidenum">
              <a:rPr lang="de-DE" sz="1200"/>
              <a:pPr/>
              <a:t>26</a:t>
            </a:fld>
            <a:endParaRPr lang="de-DE"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B does not strictly dominate C (and D)</a:t>
            </a:r>
          </a:p>
          <a:p>
            <a:pPr eaLnBrk="1" hangingPunct="1"/>
            <a:r>
              <a:rPr lang="en-US" dirty="0">
                <a:ea typeface="ＭＳ Ｐゴシック" charset="0"/>
                <a:cs typeface="ＭＳ Ｐゴシック" charset="0"/>
              </a:rPr>
              <a:t>Seldom unique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cf. skylines</a:t>
            </a:r>
          </a:p>
          <a:p>
            <a:pPr eaLnBrk="1" hangingPunct="1"/>
            <a:r>
              <a:rPr lang="en-US" dirty="0">
                <a:ea typeface="ＭＳ Ｐゴシック" charset="0"/>
                <a:cs typeface="ＭＳ Ｐゴシック" charset="0"/>
              </a:rPr>
              <a:t>Strict dominance in uncertain case even less likely </a:t>
            </a:r>
            <a:r>
              <a:rPr lang="en-GB" dirty="0"/>
              <a:t>➝</a:t>
            </a:r>
            <a:r>
              <a:rPr lang="en-US" dirty="0">
                <a:ea typeface="ＭＳ Ｐゴシック" charset="0"/>
                <a:cs typeface="ＭＳ Ｐゴシック" charset="0"/>
              </a:rPr>
              <a:t> stochastic dominance</a:t>
            </a:r>
          </a:p>
        </p:txBody>
      </p:sp>
    </p:spTree>
    <p:extLst>
      <p:ext uri="{BB962C8B-B14F-4D97-AF65-F5344CB8AC3E}">
        <p14:creationId xmlns:p14="http://schemas.microsoft.com/office/powerpoint/2010/main" val="67318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8E2AE7-4B3C-4D40-BEA6-246677812FB9}" type="slidenum">
              <a:rPr lang="de-DE" sz="1200"/>
              <a:pPr/>
              <a:t>7</a:t>
            </a:fld>
            <a:endParaRPr lang="de-DE"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521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27</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First-order vs. second-order dominance</a:t>
            </a:r>
          </a:p>
          <a:p>
            <a:pPr eaLnBrk="1" hangingPunct="1"/>
            <a:r>
              <a:rPr lang="en-US" dirty="0">
                <a:ea typeface="ＭＳ Ｐゴシック" charset="0"/>
                <a:cs typeface="ＭＳ Ｐゴシック" charset="0"/>
              </a:rPr>
              <a:t>S1 stochastically dominates S2: negative cost, so lower is better</a:t>
            </a:r>
          </a:p>
        </p:txBody>
      </p:sp>
    </p:spTree>
    <p:extLst>
      <p:ext uri="{BB962C8B-B14F-4D97-AF65-F5344CB8AC3E}">
        <p14:creationId xmlns:p14="http://schemas.microsoft.com/office/powerpoint/2010/main" val="42886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 P first-order stochastically dominates product Q</a:t>
            </a:r>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4165010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29</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7314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Bayesian networks that decompose the joint probability of several random variables</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464948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31</a:t>
            </a:fld>
            <a:endParaRPr lang="de-DE"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a:t>
            </a:r>
            <a:r>
              <a:rPr lang="en-GB" sz="1200" kern="1200" dirty="0" err="1">
                <a:solidFill>
                  <a:schemeClr val="tx1"/>
                </a:solidFill>
                <a:effectLst/>
                <a:latin typeface="+mn-lt"/>
                <a:ea typeface="+mn-ea"/>
                <a:cs typeface="+mn-cs"/>
              </a:rPr>
              <a:t>tradeoff</a:t>
            </a:r>
            <a:r>
              <a:rPr lang="en-GB" sz="1200" kern="1200" dirty="0">
                <a:solidFill>
                  <a:schemeClr val="tx1"/>
                </a:solidFill>
                <a:effectLst/>
                <a:latin typeface="+mn-lt"/>
                <a:ea typeface="+mn-ea"/>
                <a:cs typeface="+mn-cs"/>
              </a:rPr>
              <a:t>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67580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768E2-258F-584B-9D53-9AD444A1464E}" type="slidenum">
              <a:rPr lang="de-DE" sz="1200"/>
              <a:pPr/>
              <a:t>32</a:t>
            </a:fld>
            <a:endParaRPr lang="de-DE"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t>UI extension of PI</a:t>
            </a:r>
          </a:p>
          <a:p>
            <a:pPr eaLnBrk="1" hangingPunct="1"/>
            <a:r>
              <a:rPr lang="en-GB" dirty="0"/>
              <a:t>Routine procedures and software packages for generating preference tests to identify various canonical families of utility functions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667857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7BA9463-0761-C247-95EC-461F9CF10B90}" type="slidenum">
              <a:rPr lang="de-DE" sz="1200"/>
              <a:pPr/>
              <a:t>35</a:t>
            </a:fld>
            <a:endParaRPr lang="de-DE"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15643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A82167E-7FCD-7743-8D8A-F702BFDC6A02}" type="slidenum">
              <a:rPr lang="de-DE" sz="1200"/>
              <a:pPr/>
              <a:t>36</a:t>
            </a:fld>
            <a:endParaRPr lang="de-DE"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56551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5CA8EC4-A844-124F-AD04-073BB5C5885D}" type="slidenum">
              <a:rPr lang="de-DE" sz="1200"/>
              <a:pPr/>
              <a:t>37</a:t>
            </a:fld>
            <a:endParaRPr lang="de-DE"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4471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0B7BDA-B6C0-6643-A90D-3B3D51207DB2}" type="slidenum">
              <a:rPr lang="de-DE" sz="1200"/>
              <a:pPr/>
              <a:t>38</a:t>
            </a:fld>
            <a:endParaRPr lang="de-DE"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818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DED3A-3112-5F41-A61A-3DE39D0B93E6}" type="slidenum">
              <a:rPr lang="de-DE" sz="1200"/>
              <a:pPr/>
              <a:t>8</a:t>
            </a:fld>
            <a:endParaRPr lang="de-DE"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1182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5CA8EC4-A844-124F-AD04-073BB5C5885D}" type="slidenum">
              <a:rPr lang="de-DE" sz="1200"/>
              <a:pPr/>
              <a:t>39</a:t>
            </a:fld>
            <a:endParaRPr lang="de-DE"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No evidence</a:t>
            </a:r>
          </a:p>
          <a:p>
            <a:pPr eaLnBrk="1" hangingPunct="1"/>
            <a:r>
              <a:rPr lang="en-US" dirty="0">
                <a:ea typeface="ＭＳ Ｐゴシック" charset="0"/>
                <a:cs typeface="ＭＳ Ｐゴシック" charset="0"/>
              </a:rPr>
              <a:t>Set up action</a:t>
            </a:r>
          </a:p>
          <a:p>
            <a:pPr eaLnBrk="1" hangingPunct="1"/>
            <a:r>
              <a:rPr lang="en-US" dirty="0">
                <a:ea typeface="ＭＳ Ｐゴシック" charset="0"/>
                <a:cs typeface="ＭＳ Ｐゴシック" charset="0"/>
              </a:rPr>
              <a:t>Eliminate Forecast (leads to probabilities of 1)</a:t>
            </a:r>
          </a:p>
          <a:p>
            <a:pPr eaLnBrk="1" hangingPunct="1"/>
            <a:r>
              <a:rPr lang="en-US" dirty="0">
                <a:ea typeface="ＭＳ Ｐゴシック" charset="0"/>
                <a:cs typeface="ＭＳ Ｐゴシック" charset="0"/>
              </a:rPr>
              <a:t>Multiply everything into U</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6578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5CA8EC4-A844-124F-AD04-073BB5C5885D}" type="slidenum">
              <a:rPr lang="de-DE" sz="1200"/>
              <a:pPr/>
              <a:t>40</a:t>
            </a:fld>
            <a:endParaRPr lang="de-DE"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No evidence</a:t>
            </a:r>
          </a:p>
          <a:p>
            <a:pPr eaLnBrk="1" hangingPunct="1"/>
            <a:r>
              <a:rPr lang="en-US" dirty="0">
                <a:ea typeface="ＭＳ Ｐゴシック" charset="0"/>
                <a:cs typeface="ＭＳ Ｐゴシック" charset="0"/>
              </a:rPr>
              <a:t>Set up action</a:t>
            </a:r>
          </a:p>
          <a:p>
            <a:pPr eaLnBrk="1" hangingPunct="1"/>
            <a:r>
              <a:rPr lang="en-US" dirty="0">
                <a:ea typeface="ＭＳ Ｐゴシック" charset="0"/>
                <a:cs typeface="ＭＳ Ｐゴシック" charset="0"/>
              </a:rPr>
              <a:t>Eliminate Forecast (leads to probabilities of 1)</a:t>
            </a:r>
          </a:p>
          <a:p>
            <a:pPr eaLnBrk="1" hangingPunct="1"/>
            <a:r>
              <a:rPr lang="en-US" dirty="0">
                <a:ea typeface="ＭＳ Ｐゴシック" charset="0"/>
                <a:cs typeface="ＭＳ Ｐゴシック" charset="0"/>
              </a:rPr>
              <a:t>Multiply everything into U</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06933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150CCB3-5567-614A-9D1B-A43D513E286D}" type="slidenum">
              <a:rPr lang="de-DE" sz="1200"/>
              <a:pPr/>
              <a:t>42</a:t>
            </a:fld>
            <a:endParaRPr lang="de-DE"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1739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F9CD0E2-D875-174A-B45E-6FD9692C16EF}" type="slidenum">
              <a:rPr lang="de-DE" sz="1200"/>
              <a:pPr/>
              <a:t>43</a:t>
            </a:fld>
            <a:endParaRPr lang="de-DE"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8412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DAA2C88-3FC1-3143-9402-8AD444A2A626}" type="slidenum">
              <a:rPr lang="de-DE" sz="1200"/>
              <a:pPr/>
              <a:t>44</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17174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C1BE5E5-7AD9-6B42-A39E-B1CA978B9128}" type="slidenum">
              <a:rPr lang="de-DE" sz="1200"/>
              <a:pPr/>
              <a:t>45</a:t>
            </a:fld>
            <a:endParaRPr lang="de-DE"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(a) a1 with high probability always better than a2 leading to a distribution over utilities with average U1 and U2 respectively</a:t>
            </a:r>
          </a:p>
        </p:txBody>
      </p:sp>
    </p:spTree>
    <p:extLst>
      <p:ext uri="{BB962C8B-B14F-4D97-AF65-F5344CB8AC3E}">
        <p14:creationId xmlns:p14="http://schemas.microsoft.com/office/powerpoint/2010/main" val="3495443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56</a:t>
            </a:fld>
            <a:endParaRPr lang="en-US"/>
          </a:p>
        </p:txBody>
      </p:sp>
    </p:spTree>
    <p:extLst>
      <p:ext uri="{BB962C8B-B14F-4D97-AF65-F5344CB8AC3E}">
        <p14:creationId xmlns:p14="http://schemas.microsoft.com/office/powerpoint/2010/main" val="3460628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57</a:t>
            </a:fld>
            <a:endParaRPr lang="en-US"/>
          </a:p>
        </p:txBody>
      </p:sp>
    </p:spTree>
    <p:extLst>
      <p:ext uri="{BB962C8B-B14F-4D97-AF65-F5344CB8AC3E}">
        <p14:creationId xmlns:p14="http://schemas.microsoft.com/office/powerpoint/2010/main" val="121495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58</a:t>
            </a:fld>
            <a:endParaRPr lang="en-US"/>
          </a:p>
        </p:txBody>
      </p:sp>
    </p:spTree>
    <p:extLst>
      <p:ext uri="{BB962C8B-B14F-4D97-AF65-F5344CB8AC3E}">
        <p14:creationId xmlns:p14="http://schemas.microsoft.com/office/powerpoint/2010/main" val="2569596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59</a:t>
            </a:fld>
            <a:endParaRPr lang="en-US"/>
          </a:p>
        </p:txBody>
      </p:sp>
    </p:spTree>
    <p:extLst>
      <p:ext uri="{BB962C8B-B14F-4D97-AF65-F5344CB8AC3E}">
        <p14:creationId xmlns:p14="http://schemas.microsoft.com/office/powerpoint/2010/main" val="337082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9</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72978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60</a:t>
            </a:fld>
            <a:endParaRPr lang="en-US"/>
          </a:p>
        </p:txBody>
      </p:sp>
    </p:spTree>
    <p:extLst>
      <p:ext uri="{BB962C8B-B14F-4D97-AF65-F5344CB8AC3E}">
        <p14:creationId xmlns:p14="http://schemas.microsoft.com/office/powerpoint/2010/main" val="4002091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A(X^)=</a:t>
            </a:r>
            <a:r>
              <a:rPr lang="en-GB" dirty="0" err="1"/>
              <a:t>do_not</a:t>
            </a:r>
            <a:r>
              <a:rPr lang="en-GB" dirty="0"/>
              <a:t>, A(X)=</a:t>
            </a:r>
            <a:r>
              <a:rPr lang="en-GB" dirty="0" err="1"/>
              <a:t>do_not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A(X^)=</a:t>
            </a:r>
            <a:r>
              <a:rPr lang="en-GB" dirty="0" err="1"/>
              <a:t>do_not</a:t>
            </a:r>
            <a:r>
              <a:rPr lang="en-GB" dirty="0"/>
              <a:t>, A(X)=</a:t>
            </a:r>
            <a:r>
              <a:rPr lang="en-GB" dirty="0" err="1"/>
              <a:t>do_vis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A(X^)=</a:t>
            </a:r>
            <a:r>
              <a:rPr lang="en-GB" dirty="0" err="1"/>
              <a:t>do_vis</a:t>
            </a:r>
            <a:r>
              <a:rPr lang="en-GB" dirty="0"/>
              <a:t>, A(X)=</a:t>
            </a:r>
            <a:r>
              <a:rPr lang="en-GB" dirty="0" err="1"/>
              <a:t>do_not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A(X^)=</a:t>
            </a:r>
            <a:r>
              <a:rPr lang="en-GB" dirty="0" err="1"/>
              <a:t>do_vis</a:t>
            </a:r>
            <a:r>
              <a:rPr lang="en-GB" dirty="0"/>
              <a:t>, A(X)=</a:t>
            </a:r>
            <a:r>
              <a:rPr lang="en-GB" dirty="0" err="1"/>
              <a:t>do_vis</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51552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31F97C9-EF75-464F-AEFA-E783A4C3F5F1}" type="slidenum">
              <a:rPr lang="de-DE" sz="1200"/>
              <a:pPr/>
              <a:t>10</a:t>
            </a:fld>
            <a:endParaRPr lang="de-DE"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7171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EEB86C-A0EA-CA46-9F26-CA2C8A4193F6}" type="slidenum">
              <a:rPr lang="de-DE" sz="1200"/>
              <a:pPr/>
              <a:t>11</a:t>
            </a:fld>
            <a:endParaRPr lang="de-DE"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2433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3D9E02-9BE9-8443-9212-53AB5312A376}" type="slidenum">
              <a:rPr lang="de-DE" sz="1200"/>
              <a:pPr/>
              <a:t>12</a:t>
            </a:fld>
            <a:endParaRPr lang="de-DE"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3441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15</a:t>
            </a:fld>
            <a:endParaRPr lang="de-DE"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 of the set of outcomes for each action as a </a:t>
            </a:r>
            <a:r>
              <a:rPr lang="en-GB" sz="1200" b="1" kern="1200" dirty="0">
                <a:solidFill>
                  <a:schemeClr val="tx1"/>
                </a:solidFill>
                <a:effectLst/>
                <a:latin typeface="+mn-lt"/>
                <a:ea typeface="+mn-ea"/>
                <a:cs typeface="+mn-cs"/>
              </a:rPr>
              <a:t>lottery</a:t>
            </a:r>
            <a:r>
              <a:rPr lang="en-GB" sz="1200" kern="1200" dirty="0">
                <a:solidFill>
                  <a:schemeClr val="tx1"/>
                </a:solidFill>
                <a:effectLst/>
                <a:latin typeface="+mn-lt"/>
                <a:ea typeface="+mn-ea"/>
                <a:cs typeface="+mn-cs"/>
              </a:rPr>
              <a:t>—think of each action as a ticket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2118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16</a:t>
            </a:fld>
            <a:endParaRPr lang="de-DE"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55125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png"/><Relationship Id="rId21"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hyperlink" Target="https://people.duke.edu/~dgraham/ECO_463/Handouts/StochasticDominance.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people.duke.edu/~dgraham/ECO_463/Handouts/StochasticDominance.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vosesoftware.com/riskwiki/Stochasticdominancetests.php" TargetMode="External"/><Relationship Id="rId5" Type="http://schemas.openxmlformats.org/officeDocument/2006/relationships/image" Target="../media/image66.tiff"/><Relationship Id="rId4" Type="http://schemas.openxmlformats.org/officeDocument/2006/relationships/image" Target="../media/image65.tif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ima.cs.berkeley.edu/" TargetMode="External"/><Relationship Id="rId1" Type="http://schemas.openxmlformats.org/officeDocument/2006/relationships/slideLayout" Target="../slideLayouts/slideLayout2.xml"/><Relationship Id="rId5" Type="http://schemas.openxmlformats.org/officeDocument/2006/relationships/hyperlink" Target="http://www.laas.fr/planning" TargetMode="Externa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8" Type="http://schemas.openxmlformats.org/officeDocument/2006/relationships/image" Target="NULL"/><Relationship Id="rId3"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578.png"/><Relationship Id="rId3" Type="http://schemas.openxmlformats.org/officeDocument/2006/relationships/image" Target="../media/image546.png"/><Relationship Id="rId21" Type="http://schemas.openxmlformats.org/officeDocument/2006/relationships/image" Target="../media/image573.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36.xml"/><Relationship Id="rId16" Type="http://schemas.openxmlformats.org/officeDocument/2006/relationships/image" Target="../media/image568.png"/><Relationship Id="rId20" Type="http://schemas.openxmlformats.org/officeDocument/2006/relationships/image" Target="../media/image572.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580.png"/><Relationship Id="rId10" Type="http://schemas.openxmlformats.org/officeDocument/2006/relationships/image" Target="../media/image562.png"/><Relationship Id="rId19" Type="http://schemas.openxmlformats.org/officeDocument/2006/relationships/image" Target="../media/image571.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579.png"/><Relationship Id="rId30" Type="http://schemas.openxmlformats.org/officeDocument/2006/relationships/image" Target="../media/image582.png"/></Relationships>
</file>

<file path=ppt/slides/_rels/slide57.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578.png"/><Relationship Id="rId3" Type="http://schemas.openxmlformats.org/officeDocument/2006/relationships/image" Target="../media/image546.png"/><Relationship Id="rId21" Type="http://schemas.openxmlformats.org/officeDocument/2006/relationships/image" Target="../media/image573.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37.xml"/><Relationship Id="rId16" Type="http://schemas.openxmlformats.org/officeDocument/2006/relationships/image" Target="../media/image568.png"/><Relationship Id="rId20" Type="http://schemas.openxmlformats.org/officeDocument/2006/relationships/image" Target="../media/image572.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580.png"/><Relationship Id="rId10" Type="http://schemas.openxmlformats.org/officeDocument/2006/relationships/image" Target="../media/image562.png"/><Relationship Id="rId19" Type="http://schemas.openxmlformats.org/officeDocument/2006/relationships/image" Target="../media/image571.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579.png"/><Relationship Id="rId30" Type="http://schemas.openxmlformats.org/officeDocument/2006/relationships/image" Target="../media/image582.png"/></Relationships>
</file>

<file path=ppt/slides/_rels/slide58.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578.png"/><Relationship Id="rId3" Type="http://schemas.openxmlformats.org/officeDocument/2006/relationships/image" Target="../media/image546.png"/><Relationship Id="rId21" Type="http://schemas.openxmlformats.org/officeDocument/2006/relationships/image" Target="../media/image573.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38.xml"/><Relationship Id="rId16" Type="http://schemas.openxmlformats.org/officeDocument/2006/relationships/image" Target="../media/image568.png"/><Relationship Id="rId20" Type="http://schemas.openxmlformats.org/officeDocument/2006/relationships/image" Target="../media/image572.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580.png"/><Relationship Id="rId10" Type="http://schemas.openxmlformats.org/officeDocument/2006/relationships/image" Target="../media/image562.png"/><Relationship Id="rId19" Type="http://schemas.openxmlformats.org/officeDocument/2006/relationships/image" Target="../media/image571.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579.png"/><Relationship Id="rId30" Type="http://schemas.openxmlformats.org/officeDocument/2006/relationships/image" Target="../media/image582.png"/></Relationships>
</file>

<file path=ppt/slides/_rels/slide59.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578.png"/><Relationship Id="rId3" Type="http://schemas.openxmlformats.org/officeDocument/2006/relationships/image" Target="../media/image546.png"/><Relationship Id="rId21" Type="http://schemas.openxmlformats.org/officeDocument/2006/relationships/image" Target="../media/image573.png"/><Relationship Id="rId7" Type="http://schemas.openxmlformats.org/officeDocument/2006/relationships/image" Target="../media/image559.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2" Type="http://schemas.openxmlformats.org/officeDocument/2006/relationships/notesSlide" Target="../notesSlides/notesSlide39.xml"/><Relationship Id="rId16" Type="http://schemas.openxmlformats.org/officeDocument/2006/relationships/image" Target="../media/image568.png"/><Relationship Id="rId20" Type="http://schemas.openxmlformats.org/officeDocument/2006/relationships/image" Target="../media/image572.png"/><Relationship Id="rId29"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580.png"/><Relationship Id="rId10" Type="http://schemas.openxmlformats.org/officeDocument/2006/relationships/image" Target="../media/image140.png"/><Relationship Id="rId19" Type="http://schemas.openxmlformats.org/officeDocument/2006/relationships/image" Target="../media/image571.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579.png"/><Relationship Id="rId30" Type="http://schemas.openxmlformats.org/officeDocument/2006/relationships/image" Target="../media/image58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3" Type="http://schemas.openxmlformats.org/officeDocument/2006/relationships/image" Target="../media/image565.png"/><Relationship Id="rId18" Type="http://schemas.openxmlformats.org/officeDocument/2006/relationships/image" Target="../media/image570.png"/><Relationship Id="rId26" Type="http://schemas.openxmlformats.org/officeDocument/2006/relationships/image" Target="../media/image578.png"/><Relationship Id="rId39" Type="http://schemas.openxmlformats.org/officeDocument/2006/relationships/image" Target="../media/image185.png"/><Relationship Id="rId21" Type="http://schemas.openxmlformats.org/officeDocument/2006/relationships/image" Target="../media/image573.png"/><Relationship Id="rId34" Type="http://schemas.openxmlformats.org/officeDocument/2006/relationships/image" Target="../media/image142.png"/><Relationship Id="rId7" Type="http://schemas.openxmlformats.org/officeDocument/2006/relationships/image" Target="../media/image559.png"/><Relationship Id="rId2" Type="http://schemas.openxmlformats.org/officeDocument/2006/relationships/notesSlide" Target="../notesSlides/notesSlide40.xml"/><Relationship Id="rId16" Type="http://schemas.openxmlformats.org/officeDocument/2006/relationships/image" Target="../media/image568.png"/><Relationship Id="rId20" Type="http://schemas.openxmlformats.org/officeDocument/2006/relationships/image" Target="../media/image572.png"/><Relationship Id="rId29" Type="http://schemas.openxmlformats.org/officeDocument/2006/relationships/image" Target="../media/image581.png"/><Relationship Id="rId41"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558.png"/><Relationship Id="rId11" Type="http://schemas.openxmlformats.org/officeDocument/2006/relationships/image" Target="../media/image563.png"/><Relationship Id="rId24" Type="http://schemas.openxmlformats.org/officeDocument/2006/relationships/image" Target="../media/image576.png"/><Relationship Id="rId32" Type="http://schemas.openxmlformats.org/officeDocument/2006/relationships/image" Target="../media/image584.png"/><Relationship Id="rId37" Type="http://schemas.openxmlformats.org/officeDocument/2006/relationships/image" Target="../media/image183.png"/><Relationship Id="rId40" Type="http://schemas.openxmlformats.org/officeDocument/2006/relationships/image" Target="../media/image134.png"/><Relationship Id="rId5" Type="http://schemas.openxmlformats.org/officeDocument/2006/relationships/image" Target="../media/image557.png"/><Relationship Id="rId15" Type="http://schemas.openxmlformats.org/officeDocument/2006/relationships/image" Target="../media/image567.png"/><Relationship Id="rId23" Type="http://schemas.openxmlformats.org/officeDocument/2006/relationships/image" Target="../media/image575.png"/><Relationship Id="rId28" Type="http://schemas.openxmlformats.org/officeDocument/2006/relationships/image" Target="../media/image580.png"/><Relationship Id="rId36" Type="http://schemas.openxmlformats.org/officeDocument/2006/relationships/image" Target="../media/image182.png"/><Relationship Id="rId10" Type="http://schemas.openxmlformats.org/officeDocument/2006/relationships/image" Target="../media/image140.png"/><Relationship Id="rId19" Type="http://schemas.openxmlformats.org/officeDocument/2006/relationships/image" Target="../media/image571.png"/><Relationship Id="rId31" Type="http://schemas.openxmlformats.org/officeDocument/2006/relationships/image" Target="../media/image583.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 Id="rId22" Type="http://schemas.openxmlformats.org/officeDocument/2006/relationships/image" Target="../media/image574.png"/><Relationship Id="rId27" Type="http://schemas.openxmlformats.org/officeDocument/2006/relationships/image" Target="../media/image579.png"/><Relationship Id="rId30" Type="http://schemas.openxmlformats.org/officeDocument/2006/relationships/image" Target="../media/image582.png"/><Relationship Id="rId35" Type="http://schemas.openxmlformats.org/officeDocument/2006/relationships/image" Target="../media/image181.png"/><Relationship Id="rId8" Type="http://schemas.openxmlformats.org/officeDocument/2006/relationships/image" Target="../media/image560.png"/><Relationship Id="rId3" Type="http://schemas.openxmlformats.org/officeDocument/2006/relationships/image" Target="../media/image546.png"/><Relationship Id="rId12" Type="http://schemas.openxmlformats.org/officeDocument/2006/relationships/image" Target="../media/image564.png"/><Relationship Id="rId17" Type="http://schemas.openxmlformats.org/officeDocument/2006/relationships/image" Target="../media/image569.png"/><Relationship Id="rId25" Type="http://schemas.openxmlformats.org/officeDocument/2006/relationships/image" Target="../media/image577.png"/><Relationship Id="rId33" Type="http://schemas.openxmlformats.org/officeDocument/2006/relationships/image" Target="../media/image141.png"/><Relationship Id="rId38" Type="http://schemas.openxmlformats.org/officeDocument/2006/relationships/image" Target="../media/image184.png"/></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740.png"/><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70.png"/><Relationship Id="rId2" Type="http://schemas.openxmlformats.org/officeDocument/2006/relationships/image" Target="NULL"/><Relationship Id="rId16" Type="http://schemas.openxmlformats.org/officeDocument/2006/relationships/image" Target="../media/image780.png"/><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media/image760.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41.xml"/><Relationship Id="rId16"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2.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400" dirty="0"/>
              <a:t>Advanced Topics Data Science and AI </a:t>
            </a:r>
            <a:br>
              <a:rPr lang="en-GB" sz="4400" dirty="0"/>
            </a:br>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Simple </a:t>
            </a:r>
            <a:r>
              <a:rPr lang="en-GB" sz="3200"/>
              <a:t>Decision Making</a:t>
            </a:r>
            <a:endParaRPr lang="en-GB" sz="3200" dirty="0"/>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𝟐</m:t>
                        </m:r>
                      </m:oMath>
                    </m:oMathPara>
                  </a14:m>
                  <a:endParaRPr lang="en-US" sz="2000" b="1" i="0" dirty="0">
                    <a:solidFill>
                      <a:srgbClr val="0066CC"/>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𝟖</m:t>
                        </m:r>
                      </m:oMath>
                    </m:oMathPara>
                  </a14:m>
                  <a:endParaRPr lang="en-US" sz="2000" b="1" i="0" dirty="0">
                    <a:solidFill>
                      <a:srgbClr val="0066CC"/>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Introducing Action Costs</a:t>
            </a:r>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chemeClr val="tx1"/>
                    </a:solidFill>
                  </a:rPr>
                  <a:t> </a:t>
                </a:r>
                <a14:m>
                  <m:oMath xmlns:m="http://schemas.openxmlformats.org/officeDocument/2006/math">
                    <m:sSub>
                      <m:sSubPr>
                        <m:ctrlPr>
                          <a:rPr lang="de-DE" sz="2000" i="1" dirty="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b="0" i="1" dirty="0" smtClean="0">
                            <a:solidFill>
                              <a:schemeClr val="tx1"/>
                            </a:solidFill>
                            <a:latin typeface="Cambria Math" panose="02040503050406030204" pitchFamily="18" charset="0"/>
                          </a:rPr>
                          <m:t>2</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b="0" i="1" dirty="0" smtClean="0">
                        <a:solidFill>
                          <a:schemeClr val="tx1"/>
                        </a:solidFill>
                        <a:latin typeface="Cambria Math" panose="02040503050406030204" pitchFamily="18" charset="0"/>
                      </a:rPr>
                      <m:t>74</m:t>
                    </m:r>
                    <m:r>
                      <a:rPr lang="de-DE" sz="2000" b="0" i="1" dirty="0" smtClean="0">
                        <a:solidFill>
                          <a:schemeClr val="accent4"/>
                        </a:solidFill>
                        <a:latin typeface="Cambria Math" panose="02040503050406030204" pitchFamily="18" charset="0"/>
                      </a:rPr>
                      <m:t>−25</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solidFill>
                          <a:srgbClr val="C00000"/>
                        </a:solidFill>
                        <a:latin typeface="Cambria Math" panose="02040503050406030204" pitchFamily="18" charset="0"/>
                      </a:rPr>
                      <m:t>57</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20308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chemeClr val="tx1"/>
                              </a:solidFill>
                              <a:latin typeface="Cambria Math" panose="02040503050406030204" pitchFamily="18" charset="0"/>
                            </a:rPr>
                          </m:ctrlPr>
                        </m:sSubPr>
                        <m:e>
                          <m:r>
                            <a:rPr lang="en-US" sz="2000" dirty="0">
                              <a:solidFill>
                                <a:schemeClr val="tx1"/>
                              </a:solidFill>
                              <a:latin typeface="Cambria Math" panose="02040503050406030204" pitchFamily="18" charset="0"/>
                            </a:rPr>
                            <m:t>𝑈</m:t>
                          </m:r>
                        </m:e>
                        <m:sub>
                          <m:r>
                            <a:rPr lang="de-DE" sz="2000" i="1" dirty="0">
                              <a:solidFill>
                                <a:schemeClr val="tx1"/>
                              </a:solidFill>
                              <a:latin typeface="Cambria Math" panose="02040503050406030204" pitchFamily="18" charset="0"/>
                            </a:rPr>
                            <m:t>1</m:t>
                          </m:r>
                        </m:sub>
                      </m:sSub>
                      <m:d>
                        <m:dPr>
                          <m:ctrlPr>
                            <a:rPr lang="en-US" sz="2000" i="1" dirty="0">
                              <a:solidFill>
                                <a:schemeClr val="tx1"/>
                              </a:solidFill>
                              <a:latin typeface="Cambria Math" panose="02040503050406030204" pitchFamily="18" charset="0"/>
                            </a:rPr>
                          </m:ctrlPr>
                        </m:dPr>
                        <m:e>
                          <m:sSub>
                            <m:sSubPr>
                              <m:ctrlPr>
                                <a:rPr lang="de-DE" sz="2000" i="1" dirty="0">
                                  <a:solidFill>
                                    <a:schemeClr val="tx1"/>
                                  </a:solidFill>
                                  <a:latin typeface="Cambria Math" panose="02040503050406030204" pitchFamily="18" charset="0"/>
                                </a:rPr>
                              </m:ctrlPr>
                            </m:sSubPr>
                            <m:e>
                              <m:r>
                                <a:rPr lang="de-DE" sz="2000" dirty="0">
                                  <a:solidFill>
                                    <a:schemeClr val="tx1"/>
                                  </a:solidFill>
                                  <a:latin typeface="Cambria Math" panose="02040503050406030204" pitchFamily="18" charset="0"/>
                                </a:rPr>
                                <m:t>𝑠</m:t>
                              </m:r>
                            </m:e>
                            <m:sub>
                              <m:r>
                                <a:rPr lang="en-US" sz="2000" dirty="0">
                                  <a:solidFill>
                                    <a:schemeClr val="tx1"/>
                                  </a:solidFill>
                                  <a:latin typeface="Cambria Math" panose="02040503050406030204" pitchFamily="18" charset="0"/>
                                </a:rPr>
                                <m:t>0</m:t>
                              </m:r>
                            </m:sub>
                          </m:sSub>
                        </m:e>
                      </m:d>
                      <m:r>
                        <a:rPr lang="en-US" sz="2000" dirty="0">
                          <a:solidFill>
                            <a:schemeClr val="tx1"/>
                          </a:solidFill>
                          <a:latin typeface="Cambria Math" panose="02040503050406030204" pitchFamily="18" charset="0"/>
                        </a:rPr>
                        <m:t>=</m:t>
                      </m:r>
                      <m:r>
                        <a:rPr lang="de-DE" sz="2000" i="1" dirty="0">
                          <a:solidFill>
                            <a:schemeClr val="tx1"/>
                          </a:solidFill>
                          <a:latin typeface="Cambria Math" panose="02040503050406030204" pitchFamily="18" charset="0"/>
                        </a:rPr>
                        <m:t>62</m:t>
                      </m:r>
                      <m:r>
                        <a:rPr lang="de-DE" sz="2000" b="0" i="1" dirty="0" smtClean="0">
                          <a:solidFill>
                            <a:srgbClr val="C00000"/>
                          </a:solidFill>
                          <a:latin typeface="Cambria Math" panose="02040503050406030204" pitchFamily="18" charset="0"/>
                        </a:rPr>
                        <m:t>−5</m:t>
                      </m:r>
                    </m:oMath>
                  </m:oMathPara>
                </a14:m>
                <a:endParaRPr lang="en-GB" sz="2000" dirty="0"/>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2030812" cy="40011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 Box 41">
                <a:extLst>
                  <a:ext uri="{FF2B5EF4-FFF2-40B4-BE49-F238E27FC236}">
                    <a16:creationId xmlns:a16="http://schemas.microsoft.com/office/drawing/2014/main" id="{F9AD5F08-C85D-5547-90AD-AEBD835EF670}"/>
                  </a:ext>
                </a:extLst>
              </p:cNvPr>
              <p:cNvSpPr txBox="1">
                <a:spLocks noChangeArrowheads="1"/>
              </p:cNvSpPr>
              <p:nvPr/>
            </p:nvSpPr>
            <p:spPr bwMode="auto">
              <a:xfrm>
                <a:off x="3048000" y="3810000"/>
                <a:ext cx="590226"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−5</m:t>
                      </m:r>
                    </m:oMath>
                  </m:oMathPara>
                </a14:m>
                <a:endParaRPr lang="en-US" sz="2000" i="0" dirty="0">
                  <a:solidFill>
                    <a:srgbClr val="800000"/>
                  </a:solidFill>
                </a:endParaRPr>
              </a:p>
            </p:txBody>
          </p:sp>
        </mc:Choice>
        <mc:Fallback xmlns="">
          <p:sp>
            <p:nvSpPr>
              <p:cNvPr id="68" name="Text Box 41">
                <a:extLst>
                  <a:ext uri="{FF2B5EF4-FFF2-40B4-BE49-F238E27FC236}">
                    <a16:creationId xmlns:a16="http://schemas.microsoft.com/office/drawing/2014/main" id="{F9AD5F08-C85D-5547-90AD-AEBD835EF670}"/>
                  </a:ext>
                </a:extLst>
              </p:cNvPr>
              <p:cNvSpPr txBox="1">
                <a:spLocks noRot="1" noChangeAspect="1" noMove="1" noResize="1" noEditPoints="1" noAdjustHandles="1" noChangeArrowheads="1" noChangeShapeType="1" noTextEdit="1"/>
              </p:cNvSpPr>
              <p:nvPr/>
            </p:nvSpPr>
            <p:spPr bwMode="auto">
              <a:xfrm>
                <a:off x="3048000" y="3810000"/>
                <a:ext cx="590226" cy="400110"/>
              </a:xfrm>
              <a:prstGeom prst="rect">
                <a:avLst/>
              </a:prstGeom>
              <a:blipFill>
                <a:blip r:embed="rId2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 Box 42">
                <a:extLst>
                  <a:ext uri="{FF2B5EF4-FFF2-40B4-BE49-F238E27FC236}">
                    <a16:creationId xmlns:a16="http://schemas.microsoft.com/office/drawing/2014/main" id="{A03EA1E2-80D8-964B-9963-238E217769F1}"/>
                  </a:ext>
                </a:extLst>
              </p:cNvPr>
              <p:cNvSpPr txBox="1">
                <a:spLocks noChangeArrowheads="1"/>
              </p:cNvSpPr>
              <p:nvPr/>
            </p:nvSpPr>
            <p:spPr bwMode="auto">
              <a:xfrm>
                <a:off x="5638800" y="3810000"/>
                <a:ext cx="732893"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i="1" dirty="0" smtClean="0">
                          <a:solidFill>
                            <a:schemeClr val="accent4"/>
                          </a:solidFill>
                          <a:latin typeface="Cambria Math" panose="02040503050406030204" pitchFamily="18" charset="0"/>
                        </a:rPr>
                        <m:t>−25</m:t>
                      </m:r>
                    </m:oMath>
                  </m:oMathPara>
                </a14:m>
                <a:endParaRPr lang="en-US" sz="2000" i="0" dirty="0">
                  <a:solidFill>
                    <a:schemeClr val="accent4"/>
                  </a:solidFill>
                </a:endParaRPr>
              </a:p>
            </p:txBody>
          </p:sp>
        </mc:Choice>
        <mc:Fallback xmlns="">
          <p:sp>
            <p:nvSpPr>
              <p:cNvPr id="69" name="Text Box 42">
                <a:extLst>
                  <a:ext uri="{FF2B5EF4-FFF2-40B4-BE49-F238E27FC236}">
                    <a16:creationId xmlns:a16="http://schemas.microsoft.com/office/drawing/2014/main" id="{A03EA1E2-80D8-964B-9963-238E217769F1}"/>
                  </a:ext>
                </a:extLst>
              </p:cNvPr>
              <p:cNvSpPr txBox="1">
                <a:spLocks noRot="1" noChangeAspect="1" noMove="1" noResize="1" noEditPoints="1" noAdjustHandles="1" noChangeArrowheads="1" noChangeShapeType="1" noTextEdit="1"/>
              </p:cNvSpPr>
              <p:nvPr/>
            </p:nvSpPr>
            <p:spPr bwMode="auto">
              <a:xfrm>
                <a:off x="5638800" y="3810000"/>
                <a:ext cx="732893" cy="400110"/>
              </a:xfrm>
              <a:prstGeom prst="rect">
                <a:avLst/>
              </a:prstGeom>
              <a:blipFill>
                <a:blip r:embed="rId2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F9CD0AA-DB29-5B43-974F-CF0ED0738362}"/>
              </a:ext>
            </a:extLst>
          </p:cNvPr>
          <p:cNvSpPr>
            <a:spLocks noGrp="1"/>
          </p:cNvSpPr>
          <p:nvPr>
            <p:ph type="sldNum" sz="quarter" idx="12"/>
          </p:nvPr>
        </p:nvSpPr>
        <p:spPr/>
        <p:txBody>
          <a:bodyPr/>
          <a:lstStyle/>
          <a:p>
            <a:fld id="{67C9959E-8E6B-B04C-9955-EA096F41CA7A}" type="slidenum">
              <a:rPr lang="en-GB" smtClean="0"/>
              <a:t>10</a:t>
            </a:fld>
            <a:endParaRPr lang="en-GB"/>
          </a:p>
        </p:txBody>
      </p:sp>
    </p:spTree>
    <p:extLst>
      <p:ext uri="{BB962C8B-B14F-4D97-AF65-F5344CB8AC3E}">
        <p14:creationId xmlns:p14="http://schemas.microsoft.com/office/powerpoint/2010/main" val="336323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a:t>MEU Principle</a:t>
            </a:r>
            <a:endParaRPr lang="en-US" dirty="0"/>
          </a:p>
        </p:txBody>
      </p:sp>
      <p:sp>
        <p:nvSpPr>
          <p:cNvPr id="30722" name="Rectangle 3"/>
          <p:cNvSpPr>
            <a:spLocks noGrp="1" noChangeArrowheads="1"/>
          </p:cNvSpPr>
          <p:nvPr>
            <p:ph idx="1"/>
          </p:nvPr>
        </p:nvSpPr>
        <p:spPr/>
        <p:txBody>
          <a:bodyPr/>
          <a:lstStyle/>
          <a:p>
            <a:r>
              <a:rPr lang="en-US" dirty="0"/>
              <a:t>A </a:t>
            </a:r>
            <a:r>
              <a:rPr lang="en-US" dirty="0">
                <a:solidFill>
                  <a:schemeClr val="accent1"/>
                </a:solidFill>
              </a:rPr>
              <a:t>rational agent</a:t>
            </a:r>
            <a:r>
              <a:rPr lang="en-US" dirty="0"/>
              <a:t> should choose the action that maximizes agent’s expected utility</a:t>
            </a:r>
          </a:p>
          <a:p>
            <a:r>
              <a:rPr lang="en-US" dirty="0"/>
              <a:t>This is the basis of the field of </a:t>
            </a:r>
            <a:r>
              <a:rPr lang="en-US" dirty="0">
                <a:solidFill>
                  <a:schemeClr val="accent1"/>
                </a:solidFill>
              </a:rPr>
              <a:t>decision theory</a:t>
            </a:r>
          </a:p>
          <a:p>
            <a:r>
              <a:rPr lang="en-US" dirty="0"/>
              <a:t>The MEU principle provides a </a:t>
            </a:r>
            <a:r>
              <a:rPr lang="en-US" dirty="0">
                <a:solidFill>
                  <a:schemeClr val="accent1"/>
                </a:solidFill>
              </a:rPr>
              <a:t>normative criterion</a:t>
            </a:r>
            <a:r>
              <a:rPr lang="en-US" dirty="0"/>
              <a:t> for rational choice of action </a:t>
            </a:r>
          </a:p>
          <a:p>
            <a:endParaRPr lang="en-US" dirty="0"/>
          </a:p>
          <a:p>
            <a:pPr marL="0" indent="0" algn="ctr">
              <a:buNone/>
            </a:pPr>
            <a:r>
              <a:rPr lang="en-US" sz="4800" dirty="0">
                <a:solidFill>
                  <a:srgbClr val="C00000"/>
                </a:solidFill>
              </a:rPr>
              <a:t>AI is solved!!!</a:t>
            </a:r>
          </a:p>
        </p:txBody>
      </p:sp>
      <p:sp>
        <p:nvSpPr>
          <p:cNvPr id="2" name="Slide Number Placeholder 1">
            <a:extLst>
              <a:ext uri="{FF2B5EF4-FFF2-40B4-BE49-F238E27FC236}">
                <a16:creationId xmlns:a16="http://schemas.microsoft.com/office/drawing/2014/main" id="{B3F38CBA-E03B-6248-B005-3F58D18C48BF}"/>
              </a:ext>
            </a:extLst>
          </p:cNvPr>
          <p:cNvSpPr>
            <a:spLocks noGrp="1"/>
          </p:cNvSpPr>
          <p:nvPr>
            <p:ph type="sldNum" sz="quarter" idx="12"/>
          </p:nvPr>
        </p:nvSpPr>
        <p:spPr/>
        <p:txBody>
          <a:bodyPr/>
          <a:lstStyle/>
          <a:p>
            <a:fld id="{67C9959E-8E6B-B04C-9955-EA096F41CA7A}" type="slidenum">
              <a:rPr lang="en-GB" smtClean="0"/>
              <a:t>11</a:t>
            </a:fld>
            <a:endParaRPr lang="en-GB"/>
          </a:p>
        </p:txBody>
      </p:sp>
    </p:spTree>
    <p:extLst>
      <p:ext uri="{BB962C8B-B14F-4D97-AF65-F5344CB8AC3E}">
        <p14:creationId xmlns:p14="http://schemas.microsoft.com/office/powerpoint/2010/main" val="276339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a:t>Not quite…</a:t>
            </a:r>
          </a:p>
        </p:txBody>
      </p:sp>
      <p:sp>
        <p:nvSpPr>
          <p:cNvPr id="351235" name="Rectangle 3"/>
          <p:cNvSpPr>
            <a:spLocks noGrp="1" noChangeArrowheads="1"/>
          </p:cNvSpPr>
          <p:nvPr>
            <p:ph type="body" idx="1"/>
          </p:nvPr>
        </p:nvSpPr>
        <p:spPr/>
        <p:txBody>
          <a:bodyPr>
            <a:normAutofit/>
          </a:bodyPr>
          <a:lstStyle/>
          <a:p>
            <a:r>
              <a:rPr lang="en-US" dirty="0"/>
              <a:t>Must have </a:t>
            </a:r>
            <a:r>
              <a:rPr lang="en-US" dirty="0">
                <a:solidFill>
                  <a:schemeClr val="accent1"/>
                </a:solidFill>
              </a:rPr>
              <a:t>complete</a:t>
            </a:r>
            <a:r>
              <a:rPr lang="en-US" dirty="0"/>
              <a:t> model of:</a:t>
            </a:r>
          </a:p>
          <a:p>
            <a:pPr lvl="1"/>
            <a:r>
              <a:rPr lang="en-US" dirty="0"/>
              <a:t>Actions</a:t>
            </a:r>
          </a:p>
          <a:p>
            <a:pPr lvl="1"/>
            <a:r>
              <a:rPr lang="en-US" dirty="0"/>
              <a:t>Utilities</a:t>
            </a:r>
          </a:p>
          <a:p>
            <a:pPr lvl="1"/>
            <a:r>
              <a:rPr lang="en-US" dirty="0"/>
              <a:t>States</a:t>
            </a:r>
          </a:p>
          <a:p>
            <a:r>
              <a:rPr lang="en-US" dirty="0"/>
              <a:t>Even if you have a complete model, it might be computationally </a:t>
            </a:r>
            <a:r>
              <a:rPr lang="en-US" dirty="0">
                <a:solidFill>
                  <a:schemeClr val="accent1"/>
                </a:solidFill>
              </a:rPr>
              <a:t>intractable</a:t>
            </a:r>
          </a:p>
          <a:p>
            <a:r>
              <a:rPr lang="en-US" dirty="0"/>
              <a:t>In fact, a truly rational agent takes into account the utility of reasoning as well – </a:t>
            </a:r>
            <a:r>
              <a:rPr lang="en-US" dirty="0">
                <a:solidFill>
                  <a:schemeClr val="accent1"/>
                </a:solidFill>
              </a:rPr>
              <a:t>bounded rationality</a:t>
            </a:r>
          </a:p>
          <a:p>
            <a:r>
              <a:rPr lang="en-US" dirty="0"/>
              <a:t>Nevertheless, great progress has been made in this area, and we are able to solve much more complex decision-theoretic problems than ever before</a:t>
            </a:r>
          </a:p>
        </p:txBody>
      </p:sp>
      <p:sp>
        <p:nvSpPr>
          <p:cNvPr id="2" name="Slide Number Placeholder 1">
            <a:extLst>
              <a:ext uri="{FF2B5EF4-FFF2-40B4-BE49-F238E27FC236}">
                <a16:creationId xmlns:a16="http://schemas.microsoft.com/office/drawing/2014/main" id="{FF46E393-2D85-D340-AB43-B9297FA1932D}"/>
              </a:ext>
            </a:extLst>
          </p:cNvPr>
          <p:cNvSpPr>
            <a:spLocks noGrp="1"/>
          </p:cNvSpPr>
          <p:nvPr>
            <p:ph type="sldNum" sz="quarter" idx="12"/>
          </p:nvPr>
        </p:nvSpPr>
        <p:spPr/>
        <p:txBody>
          <a:bodyPr/>
          <a:lstStyle/>
          <a:p>
            <a:fld id="{67C9959E-8E6B-B04C-9955-EA096F41CA7A}" type="slidenum">
              <a:rPr lang="en-GB" smtClean="0"/>
              <a:t>12</a:t>
            </a:fld>
            <a:endParaRPr lang="en-GB"/>
          </a:p>
        </p:txBody>
      </p:sp>
    </p:spTree>
    <p:extLst>
      <p:ext uri="{BB962C8B-B14F-4D97-AF65-F5344CB8AC3E}">
        <p14:creationId xmlns:p14="http://schemas.microsoft.com/office/powerpoint/2010/main" val="176454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fontScale="85000" lnSpcReduction="20000"/>
          </a:bodyPr>
          <a:lstStyle/>
          <a:p>
            <a:r>
              <a:rPr lang="en-GB" dirty="0"/>
              <a:t>Agent can perform actions in an environment</a:t>
            </a:r>
          </a:p>
          <a:p>
            <a:pPr lvl="1"/>
            <a:r>
              <a:rPr lang="en-GB" dirty="0"/>
              <a:t>Environment</a:t>
            </a:r>
          </a:p>
          <a:p>
            <a:pPr lvl="2"/>
            <a:r>
              <a:rPr lang="en-GB" dirty="0"/>
              <a:t>Episodic, i.e., not sequential</a:t>
            </a:r>
          </a:p>
          <a:p>
            <a:pPr lvl="3"/>
            <a:r>
              <a:rPr lang="en-GB" dirty="0"/>
              <a:t>Next episode does not depend on the previous episode</a:t>
            </a:r>
          </a:p>
          <a:p>
            <a:pPr lvl="3"/>
            <a:r>
              <a:rPr lang="en-GB" dirty="0"/>
              <a:t>So called </a:t>
            </a:r>
            <a:r>
              <a:rPr lang="en-GB" dirty="0">
                <a:solidFill>
                  <a:schemeClr val="accent1"/>
                </a:solidFill>
              </a:rPr>
              <a:t>static</a:t>
            </a:r>
            <a:r>
              <a:rPr lang="en-GB" dirty="0"/>
              <a:t> models (vs. dynamic/temporal, next lecture)</a:t>
            </a:r>
          </a:p>
          <a:p>
            <a:pPr lvl="2"/>
            <a:r>
              <a:rPr lang="en-GB" dirty="0"/>
              <a:t>Non-deterministic</a:t>
            </a:r>
          </a:p>
          <a:p>
            <a:pPr lvl="3"/>
            <a:r>
              <a:rPr lang="en-GB" dirty="0"/>
              <a:t>Outcomes of actions not unique</a:t>
            </a:r>
          </a:p>
          <a:p>
            <a:pPr lvl="3"/>
            <a:r>
              <a:rPr lang="en-GB" dirty="0"/>
              <a:t>Associated with probabilities (➝ </a:t>
            </a:r>
            <a:r>
              <a:rPr lang="en-GB" dirty="0">
                <a:solidFill>
                  <a:schemeClr val="accent1"/>
                </a:solidFill>
              </a:rPr>
              <a:t>probabilistic</a:t>
            </a:r>
            <a:r>
              <a:rPr lang="en-GB" dirty="0"/>
              <a:t> model)</a:t>
            </a:r>
          </a:p>
          <a:p>
            <a:pPr lvl="2"/>
            <a:r>
              <a:rPr lang="en-GB" dirty="0"/>
              <a:t>Partially observable</a:t>
            </a:r>
          </a:p>
          <a:p>
            <a:pPr lvl="3"/>
            <a:r>
              <a:rPr lang="en-GB" dirty="0"/>
              <a:t>Latent, i.e., not observable, random variables</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a:p>
            <a:pPr lvl="2"/>
            <a:r>
              <a:rPr lang="en-GB" dirty="0"/>
              <a:t>Lecture title: “Simple decisions” because episodic</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12"/>
          </p:nvPr>
        </p:nvSpPr>
        <p:spPr/>
        <p:txBody>
          <a:bodyPr/>
          <a:lstStyle/>
          <a:p>
            <a:fld id="{67C9959E-8E6B-B04C-9955-EA096F41CA7A}" type="slidenum">
              <a:rPr lang="en-GB" smtClean="0"/>
              <a:t>13</a:t>
            </a:fld>
            <a:endParaRPr lang="en-GB"/>
          </a:p>
        </p:txBody>
      </p:sp>
    </p:spTree>
    <p:extLst>
      <p:ext uri="{BB962C8B-B14F-4D97-AF65-F5344CB8AC3E}">
        <p14:creationId xmlns:p14="http://schemas.microsoft.com/office/powerpoint/2010/main" val="55987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(mainly Ch. 16)</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b="1" i="1" dirty="0">
                <a:solidFill>
                  <a:srgbClr val="C00000"/>
                </a:solidFill>
              </a:rPr>
              <a:t>Utility theory</a:t>
            </a:r>
          </a:p>
          <a:p>
            <a:pPr lvl="1"/>
            <a:r>
              <a:rPr lang="en-GB" dirty="0">
                <a:solidFill>
                  <a:srgbClr val="C00000"/>
                </a:solidFill>
              </a:rPr>
              <a:t>Preferences</a:t>
            </a:r>
          </a:p>
          <a:p>
            <a:pPr lvl="1"/>
            <a:r>
              <a:rPr lang="en-GB" dirty="0">
                <a:solidFill>
                  <a:srgbClr val="C00000"/>
                </a:solidFill>
              </a:rPr>
              <a:t>Utilities</a:t>
            </a:r>
          </a:p>
          <a:p>
            <a:pPr lvl="1"/>
            <a:r>
              <a:rPr lang="en-GB" dirty="0">
                <a:solidFill>
                  <a:srgbClr val="C00000"/>
                </a:solidFill>
              </a:rPr>
              <a:t>Dominance</a:t>
            </a:r>
          </a:p>
          <a:p>
            <a:pPr lvl="1"/>
            <a:r>
              <a:rPr lang="en-GB" dirty="0">
                <a:solidFill>
                  <a:srgbClr val="C00000"/>
                </a:solidFill>
              </a:rPr>
              <a:t>Preference structure</a:t>
            </a:r>
          </a:p>
          <a:p>
            <a:pPr marL="0" indent="0">
              <a:buNone/>
            </a:pPr>
            <a:r>
              <a:rPr lang="en-GB" i="1" dirty="0"/>
              <a:t>Decision theory</a:t>
            </a:r>
          </a:p>
          <a:p>
            <a:pPr lvl="1"/>
            <a:r>
              <a:rPr lang="en-GB" dirty="0"/>
              <a:t>Decision networks</a:t>
            </a:r>
          </a:p>
          <a:p>
            <a:pPr lvl="1"/>
            <a:r>
              <a:rPr lang="en-GB" dirty="0"/>
              <a:t>Value of information</a:t>
            </a:r>
          </a:p>
          <a:p>
            <a:pPr lvl="1"/>
            <a:r>
              <a:rPr lang="en-GB" dirty="0"/>
              <a:t>Relational domains</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14</a:t>
            </a:fld>
            <a:endParaRPr lang="en-GB"/>
          </a:p>
        </p:txBody>
      </p:sp>
    </p:spTree>
    <p:extLst>
      <p:ext uri="{BB962C8B-B14F-4D97-AF65-F5344CB8AC3E}">
        <p14:creationId xmlns:p14="http://schemas.microsoft.com/office/powerpoint/2010/main" val="338146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de-DE"/>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dirty="0" smtClean="0">
                        <a:latin typeface="Cambria Math" panose="02040503050406030204" pitchFamily="18" charset="0"/>
                      </a:rPr>
                      <m:t>𝐿</m:t>
                    </m:r>
                    <m:r>
                      <a:rPr lang="en-GB"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de-DE" b="0" i="1" dirty="0" smtClean="0">
                            <a:latin typeface="Cambria Math" panose="02040503050406030204" pitchFamily="18" charset="0"/>
                          </a:rPr>
                          <m:t>𝑝</m:t>
                        </m:r>
                        <m:r>
                          <a:rPr lang="de-DE" b="0" i="1" dirty="0" smtClean="0">
                            <a:latin typeface="Cambria Math" panose="02040503050406030204" pitchFamily="18" charset="0"/>
                          </a:rPr>
                          <m:t>,</m:t>
                        </m:r>
                        <m:r>
                          <a:rPr lang="de-DE" b="0" i="1" dirty="0" smtClean="0">
                            <a:latin typeface="Cambria Math" panose="02040503050406030204" pitchFamily="18" charset="0"/>
                          </a:rPr>
                          <m:t>𝐴</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m:t>
                            </m:r>
                            <m:r>
                              <a:rPr lang="de-DE" b="0" i="1" dirty="0" smtClean="0">
                                <a:latin typeface="Cambria Math" panose="02040503050406030204" pitchFamily="18" charset="0"/>
                              </a:rPr>
                              <m:t>𝑝</m:t>
                            </m:r>
                          </m:e>
                        </m:d>
                        <m:r>
                          <a:rPr lang="de-DE" b="0" i="1" dirty="0" smtClean="0">
                            <a:latin typeface="Cambria Math" panose="02040503050406030204" pitchFamily="18" charset="0"/>
                          </a:rPr>
                          <m:t>, </m:t>
                        </m:r>
                        <m:r>
                          <a:rPr lang="de-DE" b="0" i="1" dirty="0" smtClean="0">
                            <a:latin typeface="Cambria Math" panose="02040503050406030204" pitchFamily="18" charset="0"/>
                          </a:rPr>
                          <m:t>𝐵</m:t>
                        </m:r>
                      </m:e>
                    </m:d>
                  </m:oMath>
                </a14:m>
                <a:endParaRPr lang="en-GB" dirty="0"/>
              </a:p>
              <a:p>
                <a:pPr lvl="1"/>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dirty="0">
                            <a:latin typeface="Cambria Math" panose="02040503050406030204" pitchFamily="18" charset="0"/>
                          </a:rPr>
                        </m:ctrlPr>
                      </m:dPr>
                      <m:e>
                        <m:r>
                          <a:rPr lang="de-DE" b="0" i="1" dirty="0" smtClean="0">
                            <a:latin typeface="Cambria Math" panose="02040503050406030204" pitchFamily="18" charset="0"/>
                          </a:rPr>
                          <m:t>1</m:t>
                        </m:r>
                        <m:r>
                          <a:rPr lang="de-DE" i="1" dirty="0">
                            <a:latin typeface="Cambria Math" panose="02040503050406030204" pitchFamily="18" charset="0"/>
                          </a:rPr>
                          <m:t>,</m:t>
                        </m:r>
                        <m:r>
                          <a:rPr lang="de-DE" b="0" i="1" dirty="0" smtClean="0">
                            <a:latin typeface="Cambria Math" panose="02040503050406030204" pitchFamily="18" charset="0"/>
                          </a:rPr>
                          <m:t>𝑋</m:t>
                        </m:r>
                        <m:r>
                          <a:rPr lang="de-DE" i="1" dirty="0">
                            <a:latin typeface="Cambria Math" panose="02040503050406030204" pitchFamily="18" charset="0"/>
                          </a:rPr>
                          <m:t>;</m:t>
                        </m:r>
                        <m:r>
                          <a:rPr lang="de-DE" b="0" i="1" dirty="0" smtClean="0">
                            <a:latin typeface="Cambria Math" panose="02040503050406030204" pitchFamily="18" charset="0"/>
                          </a:rPr>
                          <m:t>0</m:t>
                        </m:r>
                        <m:r>
                          <a:rPr lang="de-DE" i="1" dirty="0">
                            <a:latin typeface="Cambria Math" panose="02040503050406030204" pitchFamily="18" charset="0"/>
                          </a:rPr>
                          <m:t>, </m:t>
                        </m:r>
                        <m:r>
                          <m:rPr>
                            <m:nor/>
                          </m:rPr>
                          <a:rPr lang="de-DE" b="0" i="0" dirty="0" smtClean="0">
                            <a:latin typeface="Cambria Math" panose="02040503050406030204" pitchFamily="18" charset="0"/>
                          </a:rPr>
                          <m:t>not</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𝑋</m:t>
                        </m:r>
                      </m:e>
                    </m:d>
                  </m:oMath>
                </a14:m>
                <a:endParaRPr lang="de-DE" b="0" dirty="0"/>
              </a:p>
              <a:p>
                <a:pPr lvl="1"/>
                <a:r>
                  <a:rPr lang="en-GB" dirty="0"/>
                  <a:t>More than two outcomes: </a:t>
                </a:r>
              </a:p>
              <a:p>
                <a:pPr lvl="2"/>
                <a14:m>
                  <m:oMath xmlns:m="http://schemas.openxmlformats.org/officeDocument/2006/math">
                    <m:r>
                      <a:rPr lang="de-DE" i="1" dirty="0">
                        <a:latin typeface="Cambria Math" panose="02040503050406030204" pitchFamily="18" charset="0"/>
                      </a:rPr>
                      <m:t>𝐿</m:t>
                    </m:r>
                    <m:r>
                      <a:rPr lang="de-DE" i="1" dirty="0">
                        <a:latin typeface="Cambria Math" panose="02040503050406030204" pitchFamily="18" charset="0"/>
                      </a:rPr>
                      <m:t>=</m:t>
                    </m:r>
                    <m:d>
                      <m:dPr>
                        <m:begChr m:val="["/>
                        <m:endChr m:val="]"/>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2</m:t>
                            </m:r>
                          </m:sub>
                        </m:sSub>
                        <m:r>
                          <a:rPr lang="de-DE" i="1" dirty="0">
                            <a:latin typeface="Cambria Math" panose="02040503050406030204" pitchFamily="18" charset="0"/>
                          </a:rPr>
                          <m:t>; </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𝑛</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𝑛</m:t>
                            </m:r>
                          </m:sub>
                        </m:sSub>
                      </m:e>
                    </m:d>
                    <m:r>
                      <a:rPr lang="de-DE" i="1" dirty="0">
                        <a:latin typeface="Cambria Math" panose="02040503050406030204" pitchFamily="18" charset="0"/>
                      </a:rPr>
                      <m:t>, </m:t>
                    </m:r>
                    <m:nary>
                      <m:naryPr>
                        <m:chr m:val="∑"/>
                        <m:ctrlPr>
                          <a:rPr lang="de-DE" i="1" dirty="0">
                            <a:latin typeface="Cambria Math" panose="02040503050406030204" pitchFamily="18" charset="0"/>
                          </a:rPr>
                        </m:ctrlPr>
                      </m:naryPr>
                      <m:sub>
                        <m:r>
                          <m:rPr>
                            <m:brk m:alnAt="23"/>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𝑖</m:t>
                            </m:r>
                          </m:sub>
                        </m:sSub>
                      </m:e>
                    </m:nary>
                    <m:r>
                      <a:rPr lang="de-DE" i="1" dirty="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dirty="0">
                        <a:latin typeface="Cambria Math" panose="02040503050406030204" pitchFamily="18" charset="0"/>
                      </a:rPr>
                      <m:t>𝐴</m:t>
                    </m:r>
                  </m:oMath>
                </a14:m>
                <a:r>
                  <a:rPr lang="en-GB" dirty="0"/>
                  <a:t> preferred to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de-DE" b="0" i="1" dirty="0" smtClean="0">
                        <a:latin typeface="Cambria Math" panose="02040503050406030204" pitchFamily="18" charset="0"/>
                      </a:rPr>
                      <m:t>𝐵</m:t>
                    </m:r>
                  </m:oMath>
                </a14:m>
                <a:r>
                  <a:rPr lang="en-GB" dirty="0"/>
                  <a:t> not preferred to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36868" name="Text Box 6"/>
          <p:cNvSpPr txBox="1">
            <a:spLocks noChangeArrowheads="1"/>
          </p:cNvSpPr>
          <p:nvPr/>
        </p:nvSpPr>
        <p:spPr bwMode="auto">
          <a:xfrm>
            <a:off x="5203825" y="4716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US"/>
          </a:p>
        </p:txBody>
      </p:sp>
      <p:sp>
        <p:nvSpPr>
          <p:cNvPr id="36869" name="Text Box 7"/>
          <p:cNvSpPr txBox="1">
            <a:spLocks noChangeArrowheads="1"/>
          </p:cNvSpPr>
          <p:nvPr/>
        </p:nvSpPr>
        <p:spPr bwMode="auto">
          <a:xfrm>
            <a:off x="5394325" y="4543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12"/>
          </p:nvPr>
        </p:nvSpPr>
        <p:spPr/>
        <p:txBody>
          <a:bodyPr/>
          <a:lstStyle/>
          <a:p>
            <a:fld id="{67C9959E-8E6B-B04C-9955-EA096F41CA7A}" type="slidenum">
              <a:rPr lang="en-GB" smtClean="0"/>
              <a:t>15</a:t>
            </a:fld>
            <a:endParaRPr lang="en-GB"/>
          </a:p>
        </p:txBody>
      </p:sp>
    </p:spTree>
    <p:extLst>
      <p:ext uri="{BB962C8B-B14F-4D97-AF65-F5344CB8AC3E}">
        <p14:creationId xmlns:p14="http://schemas.microsoft.com/office/powerpoint/2010/main" val="125861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de-DE"/>
              <a:t>Rational preferences</a:t>
            </a:r>
          </a:p>
        </p:txBody>
      </p:sp>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r>
              <a:rPr lang="en-GB" dirty="0"/>
              <a:t>Rational preferences ⇒ behaviour describable as maximisation of expected utility</a:t>
            </a:r>
          </a:p>
          <a:p>
            <a:endParaRPr lang="en-GB" dirty="0"/>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12"/>
          </p:nvPr>
        </p:nvSpPr>
        <p:spPr/>
        <p:txBody>
          <a:bodyPr/>
          <a:lstStyle/>
          <a:p>
            <a:fld id="{67C9959E-8E6B-B04C-9955-EA096F41CA7A}" type="slidenum">
              <a:rPr lang="en-GB" smtClean="0"/>
              <a:t>16</a:t>
            </a:fld>
            <a:endParaRPr lang="en-GB"/>
          </a:p>
        </p:txBody>
      </p:sp>
    </p:spTree>
    <p:extLst>
      <p:ext uri="{BB962C8B-B14F-4D97-AF65-F5344CB8AC3E}">
        <p14:creationId xmlns:p14="http://schemas.microsoft.com/office/powerpoint/2010/main" val="622745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de-DE"/>
              <a:t>Rational preferences contd.</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DC2C963E-03ED-034F-8C3C-59F13368F7AF}"/>
                  </a:ext>
                </a:extLst>
              </p:cNvPr>
              <p:cNvSpPr>
                <a:spLocks noGrp="1"/>
              </p:cNvSpPr>
              <p:nvPr>
                <p:ph idx="1"/>
              </p:nvPr>
            </p:nvSpPr>
            <p:spPr/>
            <p:txBody>
              <a:bodyPr>
                <a:normAutofit/>
              </a:bodyPr>
              <a:lstStyle/>
              <a:p>
                <a:r>
                  <a:rPr lang="en-GB" dirty="0"/>
                  <a:t>Violating constraints leads to self-evident irrationality</a:t>
                </a:r>
              </a:p>
              <a:p>
                <a:r>
                  <a:rPr lang="en-GB" dirty="0"/>
                  <a:t>Example</a:t>
                </a:r>
              </a:p>
              <a:p>
                <a:pPr lvl="1"/>
                <a:r>
                  <a:rPr lang="en-GB" dirty="0"/>
                  <a:t>An agent with intransitive preferences can be induced to give away all its money</a:t>
                </a:r>
              </a:p>
              <a:p>
                <a:pPr lvl="1"/>
                <a:endParaRPr lang="en-GB" dirty="0"/>
              </a:p>
              <a:p>
                <a:pPr lvl="1"/>
                <a:r>
                  <a:rPr lang="en-GB" dirty="0"/>
                  <a:t>If </a:t>
                </a:r>
                <a14:m>
                  <m:oMath xmlns:m="http://schemas.openxmlformats.org/officeDocument/2006/math">
                    <m:r>
                      <a:rPr lang="en-GB" b="0" i="1" smtClean="0">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smtClean="0">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𝐵</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𝐶</m:t>
                    </m:r>
                  </m:oMath>
                </a14:m>
                <a:endParaRPr lang="en-GB" dirty="0"/>
              </a:p>
            </p:txBody>
          </p:sp>
        </mc:Choice>
        <mc:Fallback>
          <p:sp>
            <p:nvSpPr>
              <p:cNvPr id="4" name="Content Placeholder 3">
                <a:extLst>
                  <a:ext uri="{FF2B5EF4-FFF2-40B4-BE49-F238E27FC236}">
                    <a16:creationId xmlns:a16="http://schemas.microsoft.com/office/drawing/2014/main" id="{DC2C963E-03ED-034F-8C3C-59F13368F7AF}"/>
                  </a:ext>
                </a:extLst>
              </p:cNvPr>
              <p:cNvSpPr>
                <a:spLocks noGrp="1" noRot="1" noChangeAspect="1" noMove="1" noResize="1" noEditPoints="1" noAdjustHandles="1" noChangeArrowheads="1" noChangeShapeType="1" noTextEdit="1"/>
              </p:cNvSpPr>
              <p:nvPr>
                <p:ph idx="1"/>
              </p:nvPr>
            </p:nvSpPr>
            <p:spPr>
              <a:blipFill>
                <a:blip r:embed="rId3"/>
                <a:stretch>
                  <a:fillRect l="-1447" t="-1768" r="-1447"/>
                </a:stretch>
              </a:blipFill>
            </p:spPr>
            <p:txBody>
              <a:bodyPr/>
              <a:lstStyle/>
              <a:p>
                <a:r>
                  <a:rPr lang="en-GB">
                    <a:noFill/>
                  </a:rPr>
                  <a:t> </a:t>
                </a:r>
              </a:p>
            </p:txBody>
          </p:sp>
        </mc:Fallback>
      </mc:AlternateContent>
      <p:pic>
        <p:nvPicPr>
          <p:cNvPr id="40962" name="Picture 1027" descr="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342" t="34273" r="5460" b="12356"/>
          <a:stretch/>
        </p:blipFill>
        <p:spPr bwMode="auto">
          <a:xfrm>
            <a:off x="6216286" y="3721142"/>
            <a:ext cx="2299064" cy="22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BD21B54-C8B6-F344-AAD3-3721003533B4}"/>
              </a:ext>
            </a:extLst>
          </p:cNvPr>
          <p:cNvSpPr>
            <a:spLocks noGrp="1"/>
          </p:cNvSpPr>
          <p:nvPr>
            <p:ph type="sldNum" sz="quarter" idx="12"/>
          </p:nvPr>
        </p:nvSpPr>
        <p:spPr/>
        <p:txBody>
          <a:bodyPr/>
          <a:lstStyle/>
          <a:p>
            <a:fld id="{67C9959E-8E6B-B04C-9955-EA096F41CA7A}" type="slidenum">
              <a:rPr lang="en-GB" smtClean="0"/>
              <a:t>17</a:t>
            </a:fld>
            <a:endParaRPr lang="en-GB"/>
          </a:p>
        </p:txBody>
      </p:sp>
    </p:spTree>
    <p:extLst>
      <p:ext uri="{BB962C8B-B14F-4D97-AF65-F5344CB8AC3E}">
        <p14:creationId xmlns:p14="http://schemas.microsoft.com/office/powerpoint/2010/main" val="1999193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sz="half" idx="1"/>
              </p:nvPr>
            </p:nvSpPr>
            <p:spPr/>
            <p:txBody>
              <a:bodyPr numCol="1">
                <a:normAutofit fontScale="70000" lnSpcReduction="20000"/>
              </a:bodyPr>
              <a:lstStyle/>
              <a:p>
                <a:pPr marL="514350" indent="-514350">
                  <a:buFont typeface="+mj-lt"/>
                  <a:buAutoNum type="arabicPeriod"/>
                </a:pPr>
                <a:r>
                  <a:rPr lang="en-GB" dirty="0"/>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rPr>
                          <m:t>~</m:t>
                        </m:r>
                        <m:r>
                          <a:rPr lang="en-GB" i="1" smtClean="0">
                            <a:latin typeface="Cambria Math" panose="02040503050406030204" pitchFamily="18" charset="0"/>
                          </a:rPr>
                          <m:t>𝐵</m:t>
                        </m:r>
                      </m:e>
                    </m:d>
                  </m:oMath>
                </a14:m>
                <a:endParaRPr lang="en-GB" dirty="0"/>
              </a:p>
              <a:p>
                <a:pPr lvl="1"/>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t>Transitivity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oMath>
                </a14:m>
                <a:br>
                  <a:rPr lang="de-DE" b="0" i="1" dirty="0">
                    <a:latin typeface="Cambria Math" panose="02040503050406030204" pitchFamily="18" charset="0"/>
                    <a:sym typeface="Symbol" charset="0"/>
                  </a:rPr>
                </a:br>
                <a14:m>
                  <m:oMath xmlns:m="http://schemas.openxmlformats.org/officeDocument/2006/math">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r>
                      <a:rPr lang="en-GB" b="0"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1"/>
                <a:r>
                  <a:rPr lang="en-GB" dirty="0">
                    <a:sym typeface="Symbol" charset="0"/>
                  </a:rPr>
                  <a:t>Also holds if replacing </a:t>
                </a:r>
                <a14:m>
                  <m:oMath xmlns:m="http://schemas.openxmlformats.org/officeDocument/2006/math">
                    <m:r>
                      <a:rPr lang="en-GB" i="1" smtClean="0">
                        <a:latin typeface="Cambria Math" panose="02040503050406030204" pitchFamily="18" charset="0"/>
                        <a:sym typeface="Symbol" charset="0"/>
                      </a:rPr>
                      <m:t>~ </m:t>
                    </m:r>
                  </m:oMath>
                </a14:m>
                <a:r>
                  <a:rPr lang="en-GB" dirty="0">
                    <a:sym typeface="Symbol" charset="0"/>
                  </a:rPr>
                  <a:t>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r>
                      <a:rPr lang="de-DE" b="0"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de-DE" b="0" i="1" smtClean="0">
                        <a:latin typeface="Cambria Math" panose="02040503050406030204" pitchFamily="18" charset="0"/>
                        <a:sym typeface="Symbol" charset="0"/>
                      </a:rPr>
                      <m:t> </m:t>
                    </m:r>
                    <m:r>
                      <a:rPr lang="en-GB" i="1">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de-DE" b="0" i="1" smtClean="0">
                        <a:latin typeface="Cambria Math" panose="02040503050406030204" pitchFamily="18" charset="0"/>
                        <a:sym typeface="Symbol" charset="0"/>
                      </a:rPr>
                      <m:t>)</m:t>
                    </m:r>
                  </m:oMath>
                </a14:m>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sz="half" idx="1"/>
              </p:nvPr>
            </p:nvSpPr>
            <p:spPr>
              <a:blipFill>
                <a:blip r:embed="rId3"/>
                <a:stretch>
                  <a:fillRect l="-1629" t="-2015" b="-2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2C1FD3B-FBA0-0D4F-BAB4-91CFCB575F9E}"/>
                  </a:ext>
                </a:extLst>
              </p:cNvPr>
              <p:cNvSpPr>
                <a:spLocks noGrp="1"/>
              </p:cNvSpPr>
              <p:nvPr>
                <p:ph sz="half" idx="2"/>
              </p:nvPr>
            </p:nvSpPr>
            <p:spPr>
              <a:xfrm>
                <a:off x="4629149" y="1146048"/>
                <a:ext cx="4410347" cy="5030915"/>
              </a:xfrm>
            </p:spPr>
            <p:txBody>
              <a:bodyPr>
                <a:normAutofit fontScale="70000" lnSpcReduction="20000"/>
              </a:bodyPr>
              <a:lstStyle/>
              <a:p>
                <a:pPr marL="514350" indent="-514350">
                  <a:buFont typeface="+mj-lt"/>
                  <a:buAutoNum type="arabicPeriod" startAt="6"/>
                </a:pPr>
                <a:r>
                  <a:rPr lang="en-GB" dirty="0">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p>
            </p:txBody>
          </p:sp>
        </mc:Choice>
        <mc:Fallback xmlns="">
          <p:sp>
            <p:nvSpPr>
              <p:cNvPr id="7" name="Content Placeholder 6">
                <a:extLst>
                  <a:ext uri="{FF2B5EF4-FFF2-40B4-BE49-F238E27FC236}">
                    <a16:creationId xmlns:a16="http://schemas.microsoft.com/office/drawing/2014/main" id="{52C1FD3B-FBA0-0D4F-BAB4-91CFCB575F9E}"/>
                  </a:ext>
                </a:extLst>
              </p:cNvPr>
              <p:cNvSpPr>
                <a:spLocks noGrp="1" noRot="1" noChangeAspect="1" noMove="1" noResize="1" noEditPoints="1" noAdjustHandles="1" noChangeArrowheads="1" noChangeShapeType="1" noTextEdit="1"/>
              </p:cNvSpPr>
              <p:nvPr>
                <p:ph sz="half" idx="2"/>
              </p:nvPr>
            </p:nvSpPr>
            <p:spPr>
              <a:xfrm>
                <a:off x="4629149" y="1146048"/>
                <a:ext cx="4410347" cy="5030915"/>
              </a:xfrm>
              <a:blipFill>
                <a:blip r:embed="rId4"/>
                <a:stretch>
                  <a:fillRect l="-1146" t="-2015"/>
                </a:stretch>
              </a:blipFill>
            </p:spPr>
            <p:txBody>
              <a:bodyPr/>
              <a:lstStyle/>
              <a:p>
                <a:r>
                  <a:rPr lang="en-GB">
                    <a:noFill/>
                  </a:rPr>
                  <a:t> </a:t>
                </a:r>
              </a:p>
            </p:txBody>
          </p:sp>
        </mc:Fallback>
      </mc:AlternateContent>
      <p:sp>
        <p:nvSpPr>
          <p:cNvPr id="43011" name="Text Box 4"/>
          <p:cNvSpPr txBox="1">
            <a:spLocks noChangeArrowheads="1"/>
          </p:cNvSpPr>
          <p:nvPr/>
        </p:nvSpPr>
        <p:spPr bwMode="auto">
          <a:xfrm>
            <a:off x="4201636" y="6016869"/>
            <a:ext cx="4463466" cy="369332"/>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GB" sz="1800" i="0" dirty="0">
                <a:solidFill>
                  <a:schemeClr val="bg1"/>
                </a:solidFill>
                <a:latin typeface="+mn-lt"/>
              </a:rPr>
              <a:t>Decomposability: There is no fun in gambling.</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15" name="Group 14">
            <a:extLst>
              <a:ext uri="{FF2B5EF4-FFF2-40B4-BE49-F238E27FC236}">
                <a16:creationId xmlns:a16="http://schemas.microsoft.com/office/drawing/2014/main" id="{9985D3D3-2E9A-EB4A-AF1F-5703514169BF}"/>
              </a:ext>
            </a:extLst>
          </p:cNvPr>
          <p:cNvGrpSpPr/>
          <p:nvPr/>
        </p:nvGrpSpPr>
        <p:grpSpPr>
          <a:xfrm>
            <a:off x="5369721" y="2116611"/>
            <a:ext cx="2977719" cy="1925276"/>
            <a:chOff x="5724415" y="2140507"/>
            <a:chExt cx="2977719" cy="1925276"/>
          </a:xfrm>
        </p:grpSpPr>
        <p:cxnSp>
          <p:nvCxnSpPr>
            <p:cNvPr id="11" name="Straight Connector 10">
              <a:extLst>
                <a:ext uri="{FF2B5EF4-FFF2-40B4-BE49-F238E27FC236}">
                  <a16:creationId xmlns:a16="http://schemas.microsoft.com/office/drawing/2014/main" id="{5BD9E3DD-3C7F-4F43-81E6-1ED06E27BD68}"/>
                </a:ext>
              </a:extLst>
            </p:cNvPr>
            <p:cNvCxnSpPr>
              <a:cxnSpLocks/>
            </p:cNvCxnSpPr>
            <p:nvPr/>
          </p:nvCxnSpPr>
          <p:spPr>
            <a:xfrm>
              <a:off x="5724415" y="2847703"/>
              <a:ext cx="2609688" cy="1042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E0972-A4C2-654E-B1EC-5CF2725BE534}"/>
                </a:ext>
              </a:extLst>
            </p:cNvPr>
            <p:cNvCxnSpPr>
              <a:cxnSpLocks/>
            </p:cNvCxnSpPr>
            <p:nvPr/>
          </p:nvCxnSpPr>
          <p:spPr>
            <a:xfrm flipV="1">
              <a:off x="5724415" y="2307703"/>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AFF2DD-7D64-5840-B284-917144D2B784}"/>
                </a:ext>
              </a:extLst>
            </p:cNvPr>
            <p:cNvCxnSpPr>
              <a:cxnSpLocks/>
            </p:cNvCxnSpPr>
            <p:nvPr/>
          </p:nvCxnSpPr>
          <p:spPr>
            <a:xfrm flipV="1">
              <a:off x="7027615" y="2824767"/>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2F10CE-CD4C-6749-95A6-1D4B667FE41B}"/>
                    </a:ext>
                  </a:extLst>
                </p:cNvPr>
                <p:cNvSpPr txBox="1"/>
                <p:nvPr/>
              </p:nvSpPr>
              <p:spPr>
                <a:xfrm>
                  <a:off x="6983056" y="2140507"/>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140507"/>
                  <a:ext cx="362983"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69853-4633-4C4C-A544-A58994A4D07E}"/>
                    </a:ext>
                  </a:extLst>
                </p:cNvPr>
                <p:cNvSpPr txBox="1"/>
                <p:nvPr/>
              </p:nvSpPr>
              <p:spPr>
                <a:xfrm>
                  <a:off x="8330815"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330815" y="2658521"/>
                  <a:ext cx="371319" cy="3385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56077-438E-CC44-8466-A47CE28F644E}"/>
                    </a:ext>
                  </a:extLst>
                </p:cNvPr>
                <p:cNvSpPr txBox="1"/>
                <p:nvPr/>
              </p:nvSpPr>
              <p:spPr>
                <a:xfrm>
                  <a:off x="8330815" y="372722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330815" y="3727229"/>
                  <a:ext cx="362022" cy="33855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C5781F-2304-B842-9BD9-68BF4DF1DCE4}"/>
                    </a:ext>
                  </a:extLst>
                </p:cNvPr>
                <p:cNvSpPr txBox="1"/>
                <p:nvPr/>
              </p:nvSpPr>
              <p:spPr>
                <a:xfrm>
                  <a:off x="6067893" y="2249565"/>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249565"/>
                  <a:ext cx="347466"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3CA69D-6230-4849-9CB4-E6D57DA9734A}"/>
                    </a:ext>
                  </a:extLst>
                </p:cNvPr>
                <p:cNvSpPr txBox="1"/>
                <p:nvPr/>
              </p:nvSpPr>
              <p:spPr>
                <a:xfrm>
                  <a:off x="5860564" y="3076509"/>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oMath>
                    </m:oMathPara>
                  </a14:m>
                  <a:endParaRPr lang="en-GB" sz="1600" dirty="0"/>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076509"/>
                  <a:ext cx="706347" cy="33855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3EA81F-2766-134C-BE3B-96BC79A3B7CF}"/>
                    </a:ext>
                  </a:extLst>
                </p:cNvPr>
                <p:cNvSpPr txBox="1"/>
                <p:nvPr/>
              </p:nvSpPr>
              <p:spPr>
                <a:xfrm>
                  <a:off x="7390244" y="2767761"/>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2767761"/>
                  <a:ext cx="347979" cy="338554"/>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74DD8-C5F2-FA4C-AEF5-580418673DBB}"/>
                    </a:ext>
                  </a:extLst>
                </p:cNvPr>
                <p:cNvSpPr txBox="1"/>
                <p:nvPr/>
              </p:nvSpPr>
              <p:spPr>
                <a:xfrm>
                  <a:off x="7182915" y="3594705"/>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594705"/>
                  <a:ext cx="706860" cy="338554"/>
                </a:xfrm>
                <a:prstGeom prst="rect">
                  <a:avLst/>
                </a:prstGeom>
                <a:blipFill>
                  <a:blip r:embed="rId11"/>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58B1BE07-589D-B14E-9BA4-FD3B58F26843}"/>
              </a:ext>
            </a:extLst>
          </p:cNvPr>
          <p:cNvGrpSpPr/>
          <p:nvPr/>
        </p:nvGrpSpPr>
        <p:grpSpPr>
          <a:xfrm>
            <a:off x="5369721" y="4231059"/>
            <a:ext cx="2140041" cy="1576724"/>
            <a:chOff x="5724415" y="2091149"/>
            <a:chExt cx="2140041" cy="1576724"/>
          </a:xfrm>
        </p:grpSpPr>
        <p:cxnSp>
          <p:nvCxnSpPr>
            <p:cNvPr id="29" name="Straight Connector 28">
              <a:extLst>
                <a:ext uri="{FF2B5EF4-FFF2-40B4-BE49-F238E27FC236}">
                  <a16:creationId xmlns:a16="http://schemas.microsoft.com/office/drawing/2014/main" id="{7394C9D9-43DB-2C40-B954-04921C6DD9C0}"/>
                </a:ext>
              </a:extLst>
            </p:cNvPr>
            <p:cNvCxnSpPr>
              <a:cxnSpLocks/>
            </p:cNvCxnSpPr>
            <p:nvPr/>
          </p:nvCxnSpPr>
          <p:spPr>
            <a:xfrm>
              <a:off x="5724415" y="284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0508B4-478B-C341-AA12-E2F47681A5D6}"/>
                </a:ext>
              </a:extLst>
            </p:cNvPr>
            <p:cNvCxnSpPr>
              <a:cxnSpLocks/>
            </p:cNvCxnSpPr>
            <p:nvPr/>
          </p:nvCxnSpPr>
          <p:spPr>
            <a:xfrm flipV="1">
              <a:off x="5724415" y="230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65EE4-C1BC-4143-9BC6-8D0C892FE9BE}"/>
                </a:ext>
              </a:extLst>
            </p:cNvPr>
            <p:cNvCxnSpPr>
              <a:cxnSpLocks/>
            </p:cNvCxnSpPr>
            <p:nvPr/>
          </p:nvCxnSpPr>
          <p:spPr>
            <a:xfrm flipV="1">
              <a:off x="5753505" y="2843187"/>
              <a:ext cx="1800000" cy="1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830732-CFF7-324E-AD30-4AD1F652FA75}"/>
                    </a:ext>
                  </a:extLst>
                </p:cNvPr>
                <p:cNvSpPr txBox="1"/>
                <p:nvPr/>
              </p:nvSpPr>
              <p:spPr>
                <a:xfrm>
                  <a:off x="7493137" y="2127635"/>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93137" y="2127635"/>
                  <a:ext cx="362983" cy="3385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4A734F-E7F8-DB4F-B52F-5AAB411B49F1}"/>
                    </a:ext>
                  </a:extLst>
                </p:cNvPr>
                <p:cNvSpPr txBox="1"/>
                <p:nvPr/>
              </p:nvSpPr>
              <p:spPr>
                <a:xfrm>
                  <a:off x="7493137"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93137" y="2658521"/>
                  <a:ext cx="371319"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8469B-E109-BF41-B324-EDAF4BACEFFF}"/>
                    </a:ext>
                  </a:extLst>
                </p:cNvPr>
                <p:cNvSpPr txBox="1"/>
                <p:nvPr/>
              </p:nvSpPr>
              <p:spPr>
                <a:xfrm>
                  <a:off x="7493265" y="3243864"/>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93265" y="3243864"/>
                  <a:ext cx="362022" cy="33855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F4B6913-47B3-CD4C-B565-57584E0282DE}"/>
                    </a:ext>
                  </a:extLst>
                </p:cNvPr>
                <p:cNvSpPr txBox="1"/>
                <p:nvPr/>
              </p:nvSpPr>
              <p:spPr>
                <a:xfrm>
                  <a:off x="6916742" y="2091149"/>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091149"/>
                  <a:ext cx="347466"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4BFEBB-8EA6-1E40-A903-6E6F8FF79C79}"/>
                    </a:ext>
                  </a:extLst>
                </p:cNvPr>
                <p:cNvSpPr txBox="1"/>
                <p:nvPr/>
              </p:nvSpPr>
              <p:spPr>
                <a:xfrm>
                  <a:off x="6538123" y="2527514"/>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538123" y="2527514"/>
                  <a:ext cx="993477" cy="338554"/>
                </a:xfrm>
                <a:prstGeom prst="rect">
                  <a:avLst/>
                </a:prstGeom>
                <a:blipFill>
                  <a:blip r:embed="rId16"/>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636623-8DA0-CD48-AC8A-3BC19737156E}"/>
                    </a:ext>
                  </a:extLst>
                </p:cNvPr>
                <p:cNvSpPr txBox="1"/>
                <p:nvPr/>
              </p:nvSpPr>
              <p:spPr>
                <a:xfrm>
                  <a:off x="5941806" y="3329319"/>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smtClean="0">
                                <a:latin typeface="Cambria Math" panose="02040503050406030204" pitchFamily="18" charset="0"/>
                                <a:sym typeface="Symbol" charset="0"/>
                              </a:rPr>
                            </m:ctrlPr>
                          </m:dPr>
                          <m:e>
                            <m:r>
                              <a:rPr lang="de-DE" sz="1600" i="1">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e>
                        </m:d>
                      </m:oMath>
                    </m:oMathPara>
                  </a14:m>
                  <a:endParaRPr lang="en-GB" sz="1600" dirty="0"/>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329319"/>
                  <a:ext cx="1522661" cy="338554"/>
                </a:xfrm>
                <a:prstGeom prst="rect">
                  <a:avLst/>
                </a:prstGeom>
                <a:blipFill>
                  <a:blip r:embed="rId17"/>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72032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rmAutofit fontScale="92500" lnSpcReduction="20000"/>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lvl="1"/>
                <a:endParaRPr lang="en-GB" dirty="0"/>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𝑛</m:t>
                                  </m:r>
                                </m:sub>
                              </m:sSub>
                            </m:e>
                          </m:d>
                        </m:e>
                      </m:d>
                      <m:r>
                        <a:rPr lang="en-GB" b="0" i="1" smtClean="0">
                          <a:latin typeface="Cambria Math" panose="02040503050406030204" pitchFamily="18" charset="0"/>
                          <a:ea typeface="Cambria Math" panose="02040503050406030204" pitchFamily="18" charset="0"/>
                        </a:rPr>
                        <m:t>= </m:t>
                      </m:r>
                      <m:nary>
                        <m:naryPr>
                          <m:chr m:val="∑"/>
                          <m:supHide m:val="on"/>
                          <m:ctrlPr>
                            <a:rPr lang="en-GB" b="0"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𝑖</m:t>
                          </m:r>
                        </m:sub>
                        <m:sup/>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𝑖</m:t>
                                  </m:r>
                                </m:sub>
                              </m:sSub>
                            </m:e>
                          </m:d>
                        </m:e>
                      </m:nary>
                    </m:oMath>
                  </m:oMathPara>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a:p>
                <a:r>
                  <a:rPr lang="en-GB" dirty="0">
                    <a:ea typeface="Cambria Math" panose="02040503050406030204" pitchFamily="18" charset="0"/>
                  </a:rPr>
                  <a:t>Note: an agent can be entirely rational (consistent with MEU) without ever representing or manipulating utilities and probabilities</a:t>
                </a:r>
              </a:p>
              <a:p>
                <a:pPr lvl="1"/>
                <a:r>
                  <a:rPr lang="en-GB" dirty="0">
                    <a:ea typeface="Cambria Math" panose="02040503050406030204" pitchFamily="18" charset="0"/>
                  </a:rPr>
                  <a:t>E.g., a lookup table for perfect </a:t>
                </a:r>
                <a:r>
                  <a:rPr lang="en-GB" dirty="0" err="1">
                    <a:ea typeface="Cambria Math" panose="02040503050406030204" pitchFamily="18" charset="0"/>
                  </a:rPr>
                  <a:t>tictactoe</a:t>
                </a:r>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286" t="-3030" r="-64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12"/>
          </p:nvPr>
        </p:nvSpPr>
        <p:spPr/>
        <p:txBody>
          <a:bodyPr/>
          <a:lstStyle/>
          <a:p>
            <a:fld id="{67C9959E-8E6B-B04C-9955-EA096F41CA7A}" type="slidenum">
              <a:rPr lang="en-GB" smtClean="0"/>
              <a:pPr/>
              <a:t>19</a:t>
            </a:fld>
            <a:endParaRPr lang="en-GB"/>
          </a:p>
        </p:txBody>
      </p:sp>
    </p:spTree>
    <p:extLst>
      <p:ext uri="{BB962C8B-B14F-4D97-AF65-F5344CB8AC3E}">
        <p14:creationId xmlns:p14="http://schemas.microsoft.com/office/powerpoint/2010/main" val="381970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045087" cy="5018723"/>
          </a:xfrm>
        </p:spPr>
        <p:txBody>
          <a:bodyPr numCol="2">
            <a:normAutofit fontScale="92500"/>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57200" indent="-457200">
              <a:buFont typeface="+mj-lt"/>
              <a:buAutoNum type="arabicPeriod"/>
            </a:pPr>
            <a:r>
              <a:rPr lang="en-GB" dirty="0">
                <a:solidFill>
                  <a:srgbClr val="C00000"/>
                </a:solidFill>
              </a:rPr>
              <a:t>Making Simple Decisions</a:t>
            </a:r>
          </a:p>
          <a:p>
            <a:pPr marL="914400" lvl="1" indent="-457200">
              <a:buFont typeface="+mj-lt"/>
              <a:buAutoNum type="alphaLcPeriod"/>
            </a:pPr>
            <a:r>
              <a:rPr lang="en-GB" dirty="0">
                <a:solidFill>
                  <a:srgbClr val="C00000"/>
                </a:solidFill>
              </a:rPr>
              <a:t>Utility Theory</a:t>
            </a:r>
          </a:p>
          <a:p>
            <a:pPr marL="914400" lvl="1" indent="-457200">
              <a:buFont typeface="+mj-lt"/>
              <a:buAutoNum type="alphaLcPeriod"/>
            </a:pPr>
            <a:r>
              <a:rPr lang="en-GB" dirty="0">
                <a:solidFill>
                  <a:srgbClr val="C00000"/>
                </a:solidFill>
              </a:rPr>
              <a:t>Decision Theory</a:t>
            </a:r>
          </a:p>
          <a:p>
            <a:pPr marL="914400" lvl="1" indent="-457200">
              <a:buFont typeface="+mj-lt"/>
              <a:buAutoNum type="alphaLcPeriod"/>
            </a:pPr>
            <a:r>
              <a:rPr lang="en-GB" dirty="0">
                <a:solidFill>
                  <a:srgbClr val="C00000"/>
                </a:solidFill>
              </a:rPr>
              <a:t>Relational Domains</a:t>
            </a:r>
          </a:p>
          <a:p>
            <a:pPr marL="457200" indent="-457200">
              <a:buFont typeface="+mj-lt"/>
              <a:buAutoNum type="arabicPeriod"/>
            </a:pPr>
            <a:r>
              <a:rPr lang="en-GB" dirty="0"/>
              <a:t>Making Complex Decisions</a:t>
            </a:r>
          </a:p>
          <a:p>
            <a:pPr marL="457200" indent="-457200">
              <a:buFont typeface="+mj-lt"/>
              <a:buAutoNum type="arabicPeriod"/>
            </a:pPr>
            <a:r>
              <a:rPr lang="en-GB" dirty="0"/>
              <a:t>Planning and Acting with </a:t>
            </a:r>
            <a:r>
              <a:rPr lang="en-GB" b="1" dirty="0"/>
              <a:t>Probabilistic</a:t>
            </a:r>
            <a:r>
              <a:rPr lang="en-GB" dirty="0"/>
              <a:t> Models</a:t>
            </a:r>
          </a:p>
          <a:p>
            <a:pPr marL="457200" indent="-457200">
              <a:buFont typeface="+mj-lt"/>
              <a:buAutoNum type="arabicPeriod"/>
            </a:pPr>
            <a:r>
              <a:rPr lang="en-GB" dirty="0"/>
              <a:t>Provably Beneficial AI</a:t>
            </a:r>
          </a:p>
          <a:p>
            <a:r>
              <a:rPr lang="en-GB" dirty="0"/>
              <a:t>Other: open world, perceiving, learning</a:t>
            </a:r>
          </a:p>
          <a:p>
            <a:pPr lvl="1"/>
            <a:r>
              <a:rPr lang="en-GB" dirty="0"/>
              <a:t>If time permits</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a:xfrm>
                <a:off x="628650" y="1158240"/>
                <a:ext cx="8032024" cy="5018723"/>
              </a:xfrm>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dirty="0"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dirty="0"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dirty="0" smtClean="0">
                            <a:latin typeface="Cambria Math" panose="02040503050406030204" pitchFamily="18" charset="0"/>
                          </a:rPr>
                        </m:ctrlPr>
                      </m:dPr>
                      <m:e>
                        <m:r>
                          <a:rPr lang="de-DE" dirty="0" smtClean="0">
                            <a:latin typeface="Cambria Math" panose="02040503050406030204" pitchFamily="18" charset="0"/>
                          </a:rPr>
                          <m:t>1−</m:t>
                        </m:r>
                        <m:r>
                          <a:rPr lang="en-GB" dirty="0">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dirty="0">
                        <a:latin typeface="Cambria Math" panose="02040503050406030204" pitchFamily="18" charset="0"/>
                      </a:rPr>
                      <m:t>𝑝</m:t>
                    </m:r>
                  </m:oMath>
                </a14:m>
                <a:r>
                  <a:rPr lang="en-GB" dirty="0"/>
                  <a:t> until </a:t>
                </a:r>
                <a14:m>
                  <m:oMath xmlns:m="http://schemas.openxmlformats.org/officeDocument/2006/math">
                    <m:r>
                      <a:rPr lang="en-GB" dirty="0">
                        <a:latin typeface="Cambria Math" panose="02040503050406030204" pitchFamily="18" charset="0"/>
                      </a:rPr>
                      <m:t>𝐴</m:t>
                    </m:r>
                    <m:r>
                      <a:rPr lang="en-GB"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xfrm>
                <a:off x="628650" y="1158240"/>
                <a:ext cx="8032024" cy="5018723"/>
              </a:xfrm>
              <a:blipFill>
                <a:blip r:embed="rId3"/>
                <a:stretch>
                  <a:fillRect l="-1422" t="-1768" r="-110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12"/>
          </p:nvPr>
        </p:nvSpPr>
        <p:spPr/>
        <p:txBody>
          <a:bodyPr/>
          <a:lstStyle/>
          <a:p>
            <a:fld id="{67C9959E-8E6B-B04C-9955-EA096F41CA7A}" type="slidenum">
              <a:rPr lang="en-GB" smtClean="0"/>
              <a:pPr/>
              <a:t>20</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1810843" y="5068047"/>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6697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669799" cy="338554"/>
                  </a:xfrm>
                  <a:prstGeom prst="rect">
                    <a:avLst/>
                  </a:prstGeom>
                  <a:blipFill>
                    <a:blip r:embed="rId4"/>
                    <a:stretch>
                      <a:fillRect b="-11111"/>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736849" y="5061180"/>
                <a:ext cx="1635250"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736849" y="5477878"/>
                <a:ext cx="1635250"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dirty="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dirty="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dirty="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0.999999</m:t>
                        </m:r>
                      </m:oMath>
                    </m:oMathPara>
                  </a14:m>
                  <a:endParaRPr lang="en-GB" sz="1600" dirty="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0.000001</m:t>
                        </m:r>
                      </m:oMath>
                    </m:oMathPara>
                  </a14:m>
                  <a:endParaRPr lang="en-GB" sz="1600" dirty="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58237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de-DE"/>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lnSpcReduction="10000"/>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dirty="0" smtClean="0">
                        <a:latin typeface="Cambria Math" panose="02040503050406030204" pitchFamily="18" charset="0"/>
                      </a:rPr>
                      <m:t>𝐿</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Behaviour is </a:t>
                </a:r>
                <a:r>
                  <a:rPr lang="en-GB" dirty="0">
                    <a:solidFill>
                      <a:schemeClr val="accent1"/>
                    </a:solidFill>
                    <a:ea typeface="Cambria Math" panose="02040503050406030204" pitchFamily="18" charset="0"/>
                  </a:rPr>
                  <a:t>invariant</a:t>
                </a:r>
                <a:r>
                  <a:rPr lang="en-GB" dirty="0">
                    <a:ea typeface="Cambria Math" panose="02040503050406030204" pitchFamily="18" charset="0"/>
                  </a:rPr>
                  <a:t> </a:t>
                </a:r>
                <a:r>
                  <a:rPr lang="en-GB" dirty="0" err="1">
                    <a:ea typeface="Cambria Math" panose="02040503050406030204" pitchFamily="18" charset="0"/>
                  </a:rPr>
                  <a:t>w.r.t</a:t>
                </a:r>
                <a:r>
                  <a:rPr lang="en-GB" dirty="0">
                    <a:ea typeface="Cambria Math" panose="02040503050406030204" pitchFamily="18" charset="0"/>
                  </a:rPr>
                  <a:t>. positive linear transformation</a:t>
                </a:r>
                <a:endParaRPr lang="de-DE"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2</m:t>
                          </m:r>
                        </m:sub>
                      </m:sSub>
                    </m:oMath>
                  </m:oMathPara>
                </a14:m>
                <a:endParaRPr lang="en-GB" dirty="0">
                  <a:ea typeface="Cambria Math" panose="02040503050406030204" pitchFamily="18" charset="0"/>
                </a:endParaRPr>
              </a:p>
              <a:p>
                <a:pPr lvl="1"/>
                <a:r>
                  <a:rPr lang="en-GB" dirty="0">
                    <a:ea typeface="Cambria Math" panose="02040503050406030204" pitchFamily="18" charset="0"/>
                  </a:rPr>
                  <a:t>No unique utility function;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a14:m>
                <a:r>
                  <a:rPr lang="en-GB" dirty="0">
                    <a:ea typeface="Cambria Math" panose="02040503050406030204" pitchFamily="18" charset="0"/>
                  </a:rPr>
                  <a:t> and </a:t>
                </a:r>
                <a14:m>
                  <m:oMath xmlns:m="http://schemas.openxmlformats.org/officeDocument/2006/math">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a14:m>
                <a:r>
                  <a:rPr lang="en-GB" dirty="0">
                    <a:ea typeface="Cambria Math" panose="02040503050406030204" pitchFamily="18" charset="0"/>
                  </a:rPr>
                  <a:t> yield same behaviour</a:t>
                </a:r>
              </a:p>
              <a:p>
                <a:endParaRPr lang="en-GB" b="0" dirty="0">
                  <a:ea typeface="Cambria Math" panose="02040503050406030204" pitchFamily="18" charset="0"/>
                </a:endParaRPr>
              </a:p>
              <a:p>
                <a:endParaRPr lang="en-GB" dirty="0">
                  <a:ea typeface="Cambria Math" panose="02040503050406030204" pitchFamily="18" charset="0"/>
                </a:endParaRPr>
              </a:p>
              <a:p>
                <a:pPr lvl="1"/>
                <a:endParaRPr lang="en-GB" b="0" dirty="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47" t="-252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21</a:t>
            </a:fld>
            <a:endParaRPr lang="en-GB"/>
          </a:p>
        </p:txBody>
      </p:sp>
    </p:spTree>
    <p:extLst>
      <p:ext uri="{BB962C8B-B14F-4D97-AF65-F5344CB8AC3E}">
        <p14:creationId xmlns:p14="http://schemas.microsoft.com/office/powerpoint/2010/main" val="265404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Ordinal Utility Functions</a:t>
            </a:r>
          </a:p>
        </p:txBody>
      </p:sp>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a:t>
            </a:r>
          </a:p>
          <a:p>
            <a:pPr lvl="1"/>
            <a:r>
              <a:rPr lang="en-GB" b="0">
                <a:ea typeface="Cambria Math" panose="02040503050406030204" pitchFamily="18" charset="0"/>
              </a:rPr>
              <a:t>Or</a:t>
            </a:r>
            <a:r>
              <a:rPr lang="en-GB">
                <a:ea typeface="Cambria Math" panose="02040503050406030204" pitchFamily="18" charset="0"/>
              </a:rPr>
              <a:t>dinal utility function also called </a:t>
            </a:r>
            <a:r>
              <a:rPr lang="en-GB">
                <a:solidFill>
                  <a:schemeClr val="accent1"/>
                </a:solidFill>
                <a:ea typeface="Cambria Math" panose="02040503050406030204" pitchFamily="18" charset="0"/>
              </a:rPr>
              <a:t>value function</a:t>
            </a:r>
          </a:p>
          <a:p>
            <a:pPr lvl="1"/>
            <a:r>
              <a:rPr lang="en-GB"/>
              <a:t>Provides a ranking of alternatives (states), but not a meaningful metric scale </a:t>
            </a:r>
            <a:r>
              <a:rPr lang="en-GB">
                <a:ea typeface="Cambria Math" panose="02040503050406030204" pitchFamily="18" charset="0"/>
              </a:rPr>
              <a:t>(numbers do not matter)</a:t>
            </a:r>
          </a:p>
          <a:p>
            <a:pPr lvl="1"/>
            <a:endParaRPr lang="en-GB" b="0">
              <a:solidFill>
                <a:schemeClr val="accent1"/>
              </a:solidFill>
              <a:ea typeface="Cambria Math" panose="02040503050406030204" pitchFamily="18" charset="0"/>
            </a:endParaRP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22</a:t>
            </a:fld>
            <a:endParaRPr lang="en-GB"/>
          </a:p>
        </p:txBody>
      </p:sp>
    </p:spTree>
    <p:extLst>
      <p:ext uri="{BB962C8B-B14F-4D97-AF65-F5344CB8AC3E}">
        <p14:creationId xmlns:p14="http://schemas.microsoft.com/office/powerpoint/2010/main" val="4126625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C00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𝑛</m:t>
                        </m:r>
                      </m:sub>
                    </m:sSub>
                  </m:oMath>
                </a14:m>
                <a:r>
                  <a:rPr lang="en-GB" dirty="0"/>
                  <a:t>: state of possessing total wealth $n</a:t>
                </a:r>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447" t="-1768" r="-16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12"/>
          </p:nvPr>
        </p:nvSpPr>
        <p:spPr/>
        <p:txBody>
          <a:bodyPr/>
          <a:lstStyle/>
          <a:p>
            <a:fld id="{67C9959E-8E6B-B04C-9955-EA096F41CA7A}" type="slidenum">
              <a:rPr lang="en-GB" smtClean="0"/>
              <a:pPr/>
              <a:t>23</a:t>
            </a:fld>
            <a:endParaRPr lang="en-GB"/>
          </a:p>
        </p:txBody>
      </p:sp>
      <p:pic>
        <p:nvPicPr>
          <p:cNvPr id="51202" name="Picture 1027" descr="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2987" t="50114" r="23160" b="4928"/>
          <a:stretch/>
        </p:blipFill>
        <p:spPr bwMode="auto">
          <a:xfrm>
            <a:off x="4349931" y="4392573"/>
            <a:ext cx="3814354" cy="21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22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12"/>
          </p:nvPr>
        </p:nvSpPr>
        <p:spPr/>
        <p:txBody>
          <a:bodyPr/>
          <a:lstStyle/>
          <a:p>
            <a:fld id="{67C9959E-8E6B-B04C-9955-EA096F41CA7A}" type="slidenum">
              <a:rPr lang="en-GB" smtClean="0"/>
              <a:pPr/>
              <a:t>24</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3"/>
          <a:stretch>
            <a:fillRect/>
          </a:stretch>
        </p:blipFill>
        <p:spPr>
          <a:xfrm>
            <a:off x="4529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6209214" y="3021869"/>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4606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C00000"/>
                    </a:solidFill>
                  </a:rPr>
                  <a:t>Risk-seeking</a:t>
                </a:r>
                <a:endParaRPr lang="de-DE" i="1" dirty="0">
                  <a:solidFill>
                    <a:srgbClr val="C00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4"/>
                <a:stretch>
                  <a:fillRect l="-1447" t="-1768" b="-1263"/>
                </a:stretch>
              </a:blipFill>
            </p:spPr>
            <p:txBody>
              <a:bodyPr/>
              <a:lstStyle/>
              <a:p>
                <a:r>
                  <a:rPr lang="en-GB">
                    <a:noFill/>
                  </a:rPr>
                  <a:t> </a:t>
                </a:r>
              </a:p>
            </p:txBody>
          </p:sp>
        </mc:Fallback>
      </mc:AlternateContent>
    </p:spTree>
    <p:extLst>
      <p:ext uri="{BB962C8B-B14F-4D97-AF65-F5344CB8AC3E}">
        <p14:creationId xmlns:p14="http://schemas.microsoft.com/office/powerpoint/2010/main" val="34671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57346" name="Rectangle 3"/>
          <p:cNvSpPr>
            <a:spLocks noGrp="1" noChangeArrowheads="1"/>
          </p:cNvSpPr>
          <p:nvPr>
            <p:ph type="body"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We will look at </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1"/>
                </a:solidFill>
              </a:rPr>
              <a:t>Strict dominance</a:t>
            </a:r>
          </a:p>
          <a:p>
            <a:pPr lvl="1"/>
            <a:r>
              <a:rPr lang="en-GB" dirty="0"/>
              <a:t>Cases in which the utilities of attribute combinations can be specified very concisely</a:t>
            </a:r>
          </a:p>
          <a:p>
            <a:endParaRPr lang="en-US" dirty="0"/>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12"/>
          </p:nvPr>
        </p:nvSpPr>
        <p:spPr/>
        <p:txBody>
          <a:bodyPr/>
          <a:lstStyle/>
          <a:p>
            <a:fld id="{67C9959E-8E6B-B04C-9955-EA096F41CA7A}" type="slidenum">
              <a:rPr lang="en-GB" smtClean="0"/>
              <a:pPr/>
              <a:t>25</a:t>
            </a:fld>
            <a:endParaRPr lang="en-GB"/>
          </a:p>
        </p:txBody>
      </p:sp>
    </p:spTree>
    <p:extLst>
      <p:ext uri="{BB962C8B-B14F-4D97-AF65-F5344CB8AC3E}">
        <p14:creationId xmlns:p14="http://schemas.microsoft.com/office/powerpoint/2010/main" val="5168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a:t>Strict dominance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402C93E-4018-D143-8202-ED6BD70C7609}"/>
                  </a:ext>
                </a:extLst>
              </p:cNvPr>
              <p:cNvSpPr>
                <a:spLocks noGrp="1"/>
              </p:cNvSpPr>
              <p:nvPr>
                <p:ph idx="1"/>
              </p:nvPr>
            </p:nvSpPr>
            <p:spPr/>
            <p:txBody>
              <a:bodyPr/>
              <a:lstStyle/>
              <a:p>
                <a:r>
                  <a:rPr lang="en-GB" dirty="0"/>
                  <a:t>Typically define attributes such that </a:t>
                </a:r>
                <a14:m>
                  <m:oMath xmlns:m="http://schemas.openxmlformats.org/officeDocument/2006/math">
                    <m:r>
                      <a:rPr lang="en-GB" i="1" smtClean="0">
                        <a:latin typeface="Cambria Math" panose="02040503050406030204" pitchFamily="18" charset="0"/>
                      </a:rPr>
                      <m:t>𝑈</m:t>
                    </m:r>
                  </m:oMath>
                </a14:m>
                <a:r>
                  <a:rPr lang="en-GB" dirty="0"/>
                  <a:t> is monotonic in each ➝</a:t>
                </a:r>
              </a:p>
              <a:p>
                <a:r>
                  <a:rPr lang="en-GB" dirty="0">
                    <a:solidFill>
                      <a:schemeClr val="accent1"/>
                    </a:solidFill>
                  </a:rPr>
                  <a:t>Strict dominance</a:t>
                </a:r>
              </a:p>
              <a:p>
                <a:pPr lvl="1"/>
                <a:r>
                  <a:rPr lang="en-GB" dirty="0"/>
                  <a:t>Choice </a:t>
                </a:r>
                <a14:m>
                  <m:oMath xmlns:m="http://schemas.openxmlformats.org/officeDocument/2006/math">
                    <m:r>
                      <a:rPr lang="en-GB" i="1" smtClean="0">
                        <a:latin typeface="Cambria Math" panose="02040503050406030204" pitchFamily="18" charset="0"/>
                      </a:rPr>
                      <m:t>𝐵</m:t>
                    </m:r>
                  </m:oMath>
                </a14:m>
                <a:r>
                  <a:rPr lang="en-GB" dirty="0"/>
                  <a:t> strictly dominates choice </a:t>
                </a:r>
                <a14:m>
                  <m:oMath xmlns:m="http://schemas.openxmlformats.org/officeDocument/2006/math">
                    <m:r>
                      <a:rPr lang="en-GB" i="1" smtClean="0">
                        <a:latin typeface="Cambria Math" panose="02040503050406030204" pitchFamily="18" charset="0"/>
                      </a:rPr>
                      <m:t>𝐴</m:t>
                    </m:r>
                  </m:oMath>
                </a14:m>
                <a:r>
                  <a:rPr lang="en-GB" dirty="0"/>
                  <a:t> </a:t>
                </a:r>
                <a:r>
                  <a:rPr lang="en-GB" dirty="0" err="1"/>
                  <a:t>iff</a:t>
                </a:r>
                <a:endParaRPr lang="en-GB" dirty="0"/>
              </a:p>
              <a:p>
                <a:pPr marL="457200" lvl="1" indent="0" algn="ctr">
                  <a:buNone/>
                </a:pPr>
                <a14:m>
                  <m:oMath xmlns:m="http://schemas.openxmlformats.org/officeDocument/2006/math">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 (and hence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a:t>
                </a:r>
              </a:p>
            </p:txBody>
          </p:sp>
        </mc:Choice>
        <mc:Fallback xmlns="">
          <p:sp>
            <p:nvSpPr>
              <p:cNvPr id="5" name="Content Placeholder 4">
                <a:extLst>
                  <a:ext uri="{FF2B5EF4-FFF2-40B4-BE49-F238E27FC236}">
                    <a16:creationId xmlns:a16="http://schemas.microsoft.com/office/drawing/2014/main" id="{8402C93E-4018-D143-8202-ED6BD70C7609}"/>
                  </a:ext>
                </a:extLst>
              </p:cNvPr>
              <p:cNvSpPr>
                <a:spLocks noGrp="1" noRot="1" noChangeAspect="1" noMove="1" noResize="1" noEditPoints="1" noAdjustHandles="1" noChangeArrowheads="1" noChangeShapeType="1" noTextEdit="1"/>
              </p:cNvSpPr>
              <p:nvPr>
                <p:ph idx="1"/>
              </p:nvPr>
            </p:nvSpPr>
            <p:spPr>
              <a:blipFill>
                <a:blip r:embed="rId3"/>
                <a:stretch>
                  <a:fillRect l="-1447" t="-1768" r="-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096507A-02BA-5641-9CBD-7B8A95D5583C}"/>
              </a:ext>
            </a:extLst>
          </p:cNvPr>
          <p:cNvSpPr>
            <a:spLocks noGrp="1"/>
          </p:cNvSpPr>
          <p:nvPr>
            <p:ph type="sldNum" sz="quarter" idx="12"/>
          </p:nvPr>
        </p:nvSpPr>
        <p:spPr/>
        <p:txBody>
          <a:bodyPr/>
          <a:lstStyle/>
          <a:p>
            <a:fld id="{67C9959E-8E6B-B04C-9955-EA096F41CA7A}" type="slidenum">
              <a:rPr lang="en-GB" smtClean="0"/>
              <a:pPr/>
              <a:t>26</a:t>
            </a:fld>
            <a:endParaRPr lang="en-GB"/>
          </a:p>
        </p:txBody>
      </p:sp>
      <p:pic>
        <p:nvPicPr>
          <p:cNvPr id="59394" name="Picture 3" descr="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416" t="31671" r="1902" b="1977"/>
          <a:stretch/>
        </p:blipFill>
        <p:spPr bwMode="auto">
          <a:xfrm>
            <a:off x="875210" y="3345884"/>
            <a:ext cx="7393579" cy="3010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30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t>Stochastic dominance</a:t>
            </a:r>
          </a:p>
        </p:txBody>
      </p:sp>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27</a:t>
            </a:fld>
            <a:endParaRPr lang="en-GB"/>
          </a:p>
        </p:txBody>
      </p:sp>
      <p:sp>
        <p:nvSpPr>
          <p:cNvPr id="8" name="Rectangle 7">
            <a:extLst>
              <a:ext uri="{FF2B5EF4-FFF2-40B4-BE49-F238E27FC236}">
                <a16:creationId xmlns:a16="http://schemas.microsoft.com/office/drawing/2014/main" id="{9360F24B-5254-924F-82FD-4703EC4540D4}"/>
              </a:ext>
            </a:extLst>
          </p:cNvPr>
          <p:cNvSpPr/>
          <p:nvPr/>
        </p:nvSpPr>
        <p:spPr>
          <a:xfrm>
            <a:off x="2006600" y="6408108"/>
            <a:ext cx="5130800" cy="261610"/>
          </a:xfrm>
          <a:prstGeom prst="rect">
            <a:avLst/>
          </a:prstGeom>
        </p:spPr>
        <p:txBody>
          <a:bodyPr wrap="square">
            <a:spAutoFit/>
          </a:bodyPr>
          <a:lstStyle/>
          <a:p>
            <a:pPr algn="ctr"/>
            <a:r>
              <a:rPr lang="en-GB" sz="1050" dirty="0">
                <a:solidFill>
                  <a:schemeClr val="accent3"/>
                </a:solidFill>
                <a:hlinkClick r:id="rId3">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grpSp>
        <p:nvGrpSpPr>
          <p:cNvPr id="19" name="Group 18">
            <a:extLst>
              <a:ext uri="{FF2B5EF4-FFF2-40B4-BE49-F238E27FC236}">
                <a16:creationId xmlns:a16="http://schemas.microsoft.com/office/drawing/2014/main" id="{CA2689DE-B7FA-0B4F-ADAC-358797A16B05}"/>
              </a:ext>
            </a:extLst>
          </p:cNvPr>
          <p:cNvGrpSpPr/>
          <p:nvPr/>
        </p:nvGrpSpPr>
        <p:grpSpPr>
          <a:xfrm>
            <a:off x="800100" y="3876763"/>
            <a:ext cx="7543800" cy="2599508"/>
            <a:chOff x="800100" y="3756843"/>
            <a:chExt cx="7543800" cy="2599508"/>
          </a:xfrm>
        </p:grpSpPr>
        <p:pic>
          <p:nvPicPr>
            <p:cNvPr id="61442" name="Picture 3" descr="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2052" b="45815"/>
            <a:stretch/>
          </p:blipFill>
          <p:spPr bwMode="auto">
            <a:xfrm>
              <a:off x="800100" y="3756843"/>
              <a:ext cx="7543800" cy="2599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BD161A22-93B7-8C42-8796-71F292D56685}"/>
                </a:ext>
              </a:extLst>
            </p:cNvPr>
            <p:cNvSpPr/>
            <p:nvPr/>
          </p:nvSpPr>
          <p:spPr>
            <a:xfrm>
              <a:off x="2206625" y="4222453"/>
              <a:ext cx="1816100" cy="1727497"/>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27497">
                  <a:moveTo>
                    <a:pt x="0" y="1724322"/>
                  </a:moveTo>
                  <a:cubicBezTo>
                    <a:pt x="43921" y="1722205"/>
                    <a:pt x="87842" y="1720089"/>
                    <a:pt x="127000" y="1708447"/>
                  </a:cubicBezTo>
                  <a:cubicBezTo>
                    <a:pt x="166158" y="1696805"/>
                    <a:pt x="201083" y="1680930"/>
                    <a:pt x="234950" y="1654472"/>
                  </a:cubicBezTo>
                  <a:cubicBezTo>
                    <a:pt x="268817" y="1628014"/>
                    <a:pt x="310621" y="1572980"/>
                    <a:pt x="330200" y="1549697"/>
                  </a:cubicBezTo>
                  <a:cubicBezTo>
                    <a:pt x="349779" y="1526414"/>
                    <a:pt x="337608" y="1540701"/>
                    <a:pt x="352425" y="1514772"/>
                  </a:cubicBezTo>
                  <a:cubicBezTo>
                    <a:pt x="367242" y="1488843"/>
                    <a:pt x="394229" y="1450743"/>
                    <a:pt x="419100" y="1394122"/>
                  </a:cubicBezTo>
                  <a:cubicBezTo>
                    <a:pt x="443971" y="1337501"/>
                    <a:pt x="474663" y="1258655"/>
                    <a:pt x="501650" y="1175047"/>
                  </a:cubicBezTo>
                  <a:cubicBezTo>
                    <a:pt x="528637" y="1091439"/>
                    <a:pt x="550333" y="1003068"/>
                    <a:pt x="581025" y="892472"/>
                  </a:cubicBezTo>
                  <a:cubicBezTo>
                    <a:pt x="611717" y="781876"/>
                    <a:pt x="650875" y="631593"/>
                    <a:pt x="685800" y="511472"/>
                  </a:cubicBezTo>
                  <a:cubicBezTo>
                    <a:pt x="720725" y="391351"/>
                    <a:pt x="762529" y="248476"/>
                    <a:pt x="790575" y="171747"/>
                  </a:cubicBezTo>
                  <a:cubicBezTo>
                    <a:pt x="818621" y="95018"/>
                    <a:pt x="837671" y="77555"/>
                    <a:pt x="854075" y="51097"/>
                  </a:cubicBezTo>
                  <a:cubicBezTo>
                    <a:pt x="870479" y="24639"/>
                    <a:pt x="878417" y="21464"/>
                    <a:pt x="889000" y="12997"/>
                  </a:cubicBezTo>
                  <a:cubicBezTo>
                    <a:pt x="899583" y="4530"/>
                    <a:pt x="905404" y="826"/>
                    <a:pt x="917575" y="297"/>
                  </a:cubicBezTo>
                  <a:cubicBezTo>
                    <a:pt x="929746" y="-232"/>
                    <a:pt x="947738" y="-1291"/>
                    <a:pt x="962025" y="9822"/>
                  </a:cubicBezTo>
                  <a:cubicBezTo>
                    <a:pt x="976313" y="20934"/>
                    <a:pt x="989013" y="42630"/>
                    <a:pt x="1003300" y="66972"/>
                  </a:cubicBezTo>
                  <a:cubicBezTo>
                    <a:pt x="1017587" y="91314"/>
                    <a:pt x="1028700" y="108776"/>
                    <a:pt x="1047750" y="155872"/>
                  </a:cubicBezTo>
                  <a:cubicBezTo>
                    <a:pt x="1066800" y="202968"/>
                    <a:pt x="1094846" y="275993"/>
                    <a:pt x="1117600" y="349547"/>
                  </a:cubicBezTo>
                  <a:cubicBezTo>
                    <a:pt x="1140354" y="423101"/>
                    <a:pt x="1157817" y="500360"/>
                    <a:pt x="1184275" y="597197"/>
                  </a:cubicBezTo>
                  <a:cubicBezTo>
                    <a:pt x="1210733" y="694034"/>
                    <a:pt x="1247775" y="831618"/>
                    <a:pt x="1276350" y="930572"/>
                  </a:cubicBezTo>
                  <a:cubicBezTo>
                    <a:pt x="1304925" y="1029526"/>
                    <a:pt x="1331383" y="1118955"/>
                    <a:pt x="1355725" y="1190922"/>
                  </a:cubicBezTo>
                  <a:cubicBezTo>
                    <a:pt x="1380067" y="1262889"/>
                    <a:pt x="1400175" y="1311572"/>
                    <a:pt x="1422400" y="1362372"/>
                  </a:cubicBezTo>
                  <a:cubicBezTo>
                    <a:pt x="1444625" y="1413172"/>
                    <a:pt x="1466321" y="1456035"/>
                    <a:pt x="1489075" y="1495722"/>
                  </a:cubicBezTo>
                  <a:cubicBezTo>
                    <a:pt x="1511829" y="1535409"/>
                    <a:pt x="1538817" y="1575626"/>
                    <a:pt x="1558925" y="1600497"/>
                  </a:cubicBezTo>
                  <a:cubicBezTo>
                    <a:pt x="1579033" y="1625368"/>
                    <a:pt x="1590146" y="1631189"/>
                    <a:pt x="1609725" y="1644947"/>
                  </a:cubicBezTo>
                  <a:cubicBezTo>
                    <a:pt x="1629304" y="1658705"/>
                    <a:pt x="1652588" y="1670876"/>
                    <a:pt x="1676400" y="1683047"/>
                  </a:cubicBezTo>
                  <a:cubicBezTo>
                    <a:pt x="1700213" y="1695218"/>
                    <a:pt x="1729317" y="1710564"/>
                    <a:pt x="1752600" y="1717972"/>
                  </a:cubicBezTo>
                  <a:cubicBezTo>
                    <a:pt x="1775883" y="1725380"/>
                    <a:pt x="1795991" y="1726438"/>
                    <a:pt x="1816100" y="172749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ECB676E-C267-7C4C-AFF6-646E15AF27EF}"/>
                </a:ext>
              </a:extLst>
            </p:cNvPr>
            <p:cNvSpPr/>
            <p:nvPr/>
          </p:nvSpPr>
          <p:spPr>
            <a:xfrm>
              <a:off x="2035175" y="3973836"/>
              <a:ext cx="1987550" cy="1982464"/>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761239 w 1816100"/>
                <a:gd name="connsiteY10" fmla="*/ 40005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917575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810233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1003300 w 1816100"/>
                <a:gd name="connsiteY14" fmla="*/ 68614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90156 w 1816100"/>
                <a:gd name="connsiteY14" fmla="*/ 112980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93263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84559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8199 h 1731374"/>
                <a:gd name="connsiteX1" fmla="*/ 127000 w 1816100"/>
                <a:gd name="connsiteY1" fmla="*/ 1712324 h 1731374"/>
                <a:gd name="connsiteX2" fmla="*/ 234950 w 1816100"/>
                <a:gd name="connsiteY2" fmla="*/ 1658349 h 1731374"/>
                <a:gd name="connsiteX3" fmla="*/ 324398 w 1816100"/>
                <a:gd name="connsiteY3" fmla="*/ 1556347 h 1731374"/>
                <a:gd name="connsiteX4" fmla="*/ 349524 w 1816100"/>
                <a:gd name="connsiteY4" fmla="*/ 1510331 h 1731374"/>
                <a:gd name="connsiteX5" fmla="*/ 407495 w 1816100"/>
                <a:gd name="connsiteY5" fmla="*/ 1378589 h 1731374"/>
                <a:gd name="connsiteX6" fmla="*/ 472639 w 1816100"/>
                <a:gd name="connsiteY6" fmla="*/ 1151196 h 1731374"/>
                <a:gd name="connsiteX7" fmla="*/ 543310 w 1816100"/>
                <a:gd name="connsiteY7" fmla="*/ 854756 h 1731374"/>
                <a:gd name="connsiteX8" fmla="*/ 619074 w 1816100"/>
                <a:gd name="connsiteY8" fmla="*/ 498712 h 1731374"/>
                <a:gd name="connsiteX9" fmla="*/ 712245 w 1816100"/>
                <a:gd name="connsiteY9" fmla="*/ 150668 h 1731374"/>
                <a:gd name="connsiteX10" fmla="*/ 761239 w 1816100"/>
                <a:gd name="connsiteY10" fmla="*/ 43882 h 1731374"/>
                <a:gd name="connsiteX11" fmla="*/ 784559 w 1816100"/>
                <a:gd name="connsiteY11" fmla="*/ 11328 h 1731374"/>
                <a:gd name="connsiteX12" fmla="*/ 818937 w 1816100"/>
                <a:gd name="connsiteY12" fmla="*/ 1401 h 1731374"/>
                <a:gd name="connsiteX13" fmla="*/ 854684 w 1816100"/>
                <a:gd name="connsiteY13" fmla="*/ 38655 h 1731374"/>
                <a:gd name="connsiteX14" fmla="*/ 890156 w 1816100"/>
                <a:gd name="connsiteY14" fmla="*/ 115215 h 1731374"/>
                <a:gd name="connsiteX15" fmla="*/ 925904 w 1816100"/>
                <a:gd name="connsiteY15" fmla="*/ 212433 h 1731374"/>
                <a:gd name="connsiteX16" fmla="*/ 966742 w 1816100"/>
                <a:gd name="connsiteY16" fmla="*/ 395017 h 1731374"/>
                <a:gd name="connsiteX17" fmla="*/ 1027614 w 1816100"/>
                <a:gd name="connsiteY17" fmla="*/ 667623 h 1731374"/>
                <a:gd name="connsiteX18" fmla="*/ 1105184 w 1816100"/>
                <a:gd name="connsiteY18" fmla="*/ 1014862 h 1731374"/>
                <a:gd name="connsiteX19" fmla="*/ 1196163 w 1816100"/>
                <a:gd name="connsiteY19" fmla="*/ 1341761 h 1731374"/>
                <a:gd name="connsiteX20" fmla="*/ 1271542 w 1816100"/>
                <a:gd name="connsiteY20" fmla="*/ 1532621 h 1731374"/>
                <a:gd name="connsiteX21" fmla="*/ 1335316 w 1816100"/>
                <a:gd name="connsiteY21" fmla="*/ 1627151 h 1731374"/>
                <a:gd name="connsiteX22" fmla="*/ 1437078 w 1816100"/>
                <a:gd name="connsiteY22" fmla="*/ 1701424 h 1731374"/>
                <a:gd name="connsiteX23" fmla="*/ 1513988 w 1816100"/>
                <a:gd name="connsiteY23" fmla="*/ 1718145 h 1731374"/>
                <a:gd name="connsiteX24" fmla="*/ 1621279 w 1816100"/>
                <a:gd name="connsiteY24" fmla="*/ 1725744 h 1731374"/>
                <a:gd name="connsiteX25" fmla="*/ 1749699 w 1816100"/>
                <a:gd name="connsiteY25" fmla="*/ 1730168 h 1731374"/>
                <a:gd name="connsiteX26" fmla="*/ 1816100 w 1816100"/>
                <a:gd name="connsiteY26" fmla="*/ 1731374 h 17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31374">
                  <a:moveTo>
                    <a:pt x="0" y="1728199"/>
                  </a:moveTo>
                  <a:cubicBezTo>
                    <a:pt x="43921" y="1726082"/>
                    <a:pt x="87842" y="1723966"/>
                    <a:pt x="127000" y="1712324"/>
                  </a:cubicBezTo>
                  <a:cubicBezTo>
                    <a:pt x="166158" y="1700682"/>
                    <a:pt x="202050" y="1684345"/>
                    <a:pt x="234950" y="1658349"/>
                  </a:cubicBezTo>
                  <a:cubicBezTo>
                    <a:pt x="267850" y="1632353"/>
                    <a:pt x="305302" y="1581017"/>
                    <a:pt x="324398" y="1556347"/>
                  </a:cubicBezTo>
                  <a:cubicBezTo>
                    <a:pt x="343494" y="1531677"/>
                    <a:pt x="335675" y="1539957"/>
                    <a:pt x="349524" y="1510331"/>
                  </a:cubicBezTo>
                  <a:cubicBezTo>
                    <a:pt x="363373" y="1480705"/>
                    <a:pt x="386976" y="1438445"/>
                    <a:pt x="407495" y="1378589"/>
                  </a:cubicBezTo>
                  <a:cubicBezTo>
                    <a:pt x="428014" y="1318733"/>
                    <a:pt x="450003" y="1238502"/>
                    <a:pt x="472639" y="1151196"/>
                  </a:cubicBezTo>
                  <a:cubicBezTo>
                    <a:pt x="495275" y="1063891"/>
                    <a:pt x="518904" y="963503"/>
                    <a:pt x="543310" y="854756"/>
                  </a:cubicBezTo>
                  <a:cubicBezTo>
                    <a:pt x="567716" y="746009"/>
                    <a:pt x="590918" y="616060"/>
                    <a:pt x="619074" y="498712"/>
                  </a:cubicBezTo>
                  <a:cubicBezTo>
                    <a:pt x="647230" y="381364"/>
                    <a:pt x="688551" y="226473"/>
                    <a:pt x="712245" y="150668"/>
                  </a:cubicBezTo>
                  <a:cubicBezTo>
                    <a:pt x="735939" y="74863"/>
                    <a:pt x="749187" y="67105"/>
                    <a:pt x="761239" y="43882"/>
                  </a:cubicBezTo>
                  <a:cubicBezTo>
                    <a:pt x="773291" y="20659"/>
                    <a:pt x="774943" y="18408"/>
                    <a:pt x="784559" y="11328"/>
                  </a:cubicBezTo>
                  <a:cubicBezTo>
                    <a:pt x="794175" y="4248"/>
                    <a:pt x="807249" y="-3154"/>
                    <a:pt x="818937" y="1401"/>
                  </a:cubicBezTo>
                  <a:cubicBezTo>
                    <a:pt x="830625" y="5956"/>
                    <a:pt x="842814" y="19686"/>
                    <a:pt x="854684" y="38655"/>
                  </a:cubicBezTo>
                  <a:cubicBezTo>
                    <a:pt x="866554" y="57624"/>
                    <a:pt x="878286" y="86252"/>
                    <a:pt x="890156" y="115215"/>
                  </a:cubicBezTo>
                  <a:cubicBezTo>
                    <a:pt x="902026" y="144178"/>
                    <a:pt x="913140" y="165799"/>
                    <a:pt x="925904" y="212433"/>
                  </a:cubicBezTo>
                  <a:cubicBezTo>
                    <a:pt x="938668" y="259067"/>
                    <a:pt x="949790" y="319152"/>
                    <a:pt x="966742" y="395017"/>
                  </a:cubicBezTo>
                  <a:lnTo>
                    <a:pt x="1027614" y="667623"/>
                  </a:lnTo>
                  <a:cubicBezTo>
                    <a:pt x="1050688" y="770931"/>
                    <a:pt x="1077092" y="902506"/>
                    <a:pt x="1105184" y="1014862"/>
                  </a:cubicBezTo>
                  <a:cubicBezTo>
                    <a:pt x="1133276" y="1127218"/>
                    <a:pt x="1168437" y="1255468"/>
                    <a:pt x="1196163" y="1341761"/>
                  </a:cubicBezTo>
                  <a:cubicBezTo>
                    <a:pt x="1223889" y="1428054"/>
                    <a:pt x="1248350" y="1485056"/>
                    <a:pt x="1271542" y="1532621"/>
                  </a:cubicBezTo>
                  <a:cubicBezTo>
                    <a:pt x="1294734" y="1580186"/>
                    <a:pt x="1307727" y="1599017"/>
                    <a:pt x="1335316" y="1627151"/>
                  </a:cubicBezTo>
                  <a:cubicBezTo>
                    <a:pt x="1362905" y="1655285"/>
                    <a:pt x="1407299" y="1686258"/>
                    <a:pt x="1437078" y="1701424"/>
                  </a:cubicBezTo>
                  <a:cubicBezTo>
                    <a:pt x="1466857" y="1716590"/>
                    <a:pt x="1483288" y="1714092"/>
                    <a:pt x="1513988" y="1718145"/>
                  </a:cubicBezTo>
                  <a:cubicBezTo>
                    <a:pt x="1544688" y="1722198"/>
                    <a:pt x="1581994" y="1723740"/>
                    <a:pt x="1621279" y="1725744"/>
                  </a:cubicBezTo>
                  <a:cubicBezTo>
                    <a:pt x="1660564" y="1727748"/>
                    <a:pt x="1717229" y="1729230"/>
                    <a:pt x="1749699" y="1730168"/>
                  </a:cubicBezTo>
                  <a:cubicBezTo>
                    <a:pt x="1782169" y="1731106"/>
                    <a:pt x="1795991" y="1730315"/>
                    <a:pt x="1816100" y="173137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5AC9CFD-DFE0-5540-95DA-CDEDB4417354}"/>
                </a:ext>
              </a:extLst>
            </p:cNvPr>
            <p:cNvCxnSpPr/>
            <p:nvPr/>
          </p:nvCxnSpPr>
          <p:spPr>
            <a:xfrm>
              <a:off x="4070350" y="5224487"/>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6B0149-978C-5A40-994C-8E381F062B6C}"/>
                </a:ext>
              </a:extLst>
            </p:cNvPr>
            <p:cNvCxnSpPr/>
            <p:nvPr/>
          </p:nvCxnSpPr>
          <p:spPr>
            <a:xfrm>
              <a:off x="4070350" y="5086350"/>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171384-77C0-B744-8850-20BE6219B396}"/>
                </a:ext>
              </a:extLst>
            </p:cNvPr>
            <p:cNvCxnSpPr/>
            <p:nvPr/>
          </p:nvCxnSpPr>
          <p:spPr>
            <a:xfrm>
              <a:off x="7392031" y="5056130"/>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0DBA4-5C92-C74A-904C-BFED146A5D21}"/>
                </a:ext>
              </a:extLst>
            </p:cNvPr>
            <p:cNvCxnSpPr/>
            <p:nvPr/>
          </p:nvCxnSpPr>
          <p:spPr>
            <a:xfrm>
              <a:off x="7392031" y="4915608"/>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45596361-7F14-1E49-BA6B-1550F7058B6B}"/>
                </a:ext>
              </a:extLst>
            </p:cNvPr>
            <p:cNvSpPr/>
            <p:nvPr/>
          </p:nvSpPr>
          <p:spPr>
            <a:xfrm>
              <a:off x="6024282" y="3872753"/>
              <a:ext cx="1520414" cy="2076226"/>
            </a:xfrm>
            <a:custGeom>
              <a:avLst/>
              <a:gdLst>
                <a:gd name="connsiteX0" fmla="*/ 0 w 1520414"/>
                <a:gd name="connsiteY0" fmla="*/ 2076226 h 2076226"/>
                <a:gd name="connsiteX1" fmla="*/ 172123 w 1520414"/>
                <a:gd name="connsiteY1" fmla="*/ 2061882 h 2076226"/>
                <a:gd name="connsiteX2" fmla="*/ 301214 w 1520414"/>
                <a:gd name="connsiteY2" fmla="*/ 1997336 h 2076226"/>
                <a:gd name="connsiteX3" fmla="*/ 412377 w 1520414"/>
                <a:gd name="connsiteY3" fmla="*/ 1893346 h 2076226"/>
                <a:gd name="connsiteX4" fmla="*/ 512782 w 1520414"/>
                <a:gd name="connsiteY4" fmla="*/ 1731981 h 2076226"/>
                <a:gd name="connsiteX5" fmla="*/ 638287 w 1520414"/>
                <a:gd name="connsiteY5" fmla="*/ 1448696 h 2076226"/>
                <a:gd name="connsiteX6" fmla="*/ 742278 w 1520414"/>
                <a:gd name="connsiteY6" fmla="*/ 1161826 h 2076226"/>
                <a:gd name="connsiteX7" fmla="*/ 831925 w 1520414"/>
                <a:gd name="connsiteY7" fmla="*/ 892885 h 2076226"/>
                <a:gd name="connsiteX8" fmla="*/ 943087 w 1520414"/>
                <a:gd name="connsiteY8" fmla="*/ 588085 h 2076226"/>
                <a:gd name="connsiteX9" fmla="*/ 1029149 w 1520414"/>
                <a:gd name="connsiteY9" fmla="*/ 380103 h 2076226"/>
                <a:gd name="connsiteX10" fmla="*/ 1140311 w 1520414"/>
                <a:gd name="connsiteY10" fmla="*/ 207981 h 2076226"/>
                <a:gd name="connsiteX11" fmla="*/ 1276574 w 1520414"/>
                <a:gd name="connsiteY11" fmla="*/ 78889 h 2076226"/>
                <a:gd name="connsiteX12" fmla="*/ 1394909 w 1520414"/>
                <a:gd name="connsiteY12" fmla="*/ 28687 h 2076226"/>
                <a:gd name="connsiteX13" fmla="*/ 1520414 w 1520414"/>
                <a:gd name="connsiteY13" fmla="*/ 0 h 20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14" h="2076226">
                  <a:moveTo>
                    <a:pt x="0" y="2076226"/>
                  </a:moveTo>
                  <a:cubicBezTo>
                    <a:pt x="60960" y="2075628"/>
                    <a:pt x="121921" y="2075030"/>
                    <a:pt x="172123" y="2061882"/>
                  </a:cubicBezTo>
                  <a:cubicBezTo>
                    <a:pt x="222325" y="2048734"/>
                    <a:pt x="261172" y="2025425"/>
                    <a:pt x="301214" y="1997336"/>
                  </a:cubicBezTo>
                  <a:cubicBezTo>
                    <a:pt x="341256" y="1969247"/>
                    <a:pt x="377116" y="1937572"/>
                    <a:pt x="412377" y="1893346"/>
                  </a:cubicBezTo>
                  <a:cubicBezTo>
                    <a:pt x="447638" y="1849120"/>
                    <a:pt x="475130" y="1806089"/>
                    <a:pt x="512782" y="1731981"/>
                  </a:cubicBezTo>
                  <a:cubicBezTo>
                    <a:pt x="550434" y="1657873"/>
                    <a:pt x="600038" y="1543722"/>
                    <a:pt x="638287" y="1448696"/>
                  </a:cubicBezTo>
                  <a:cubicBezTo>
                    <a:pt x="676536" y="1353670"/>
                    <a:pt x="710005" y="1254461"/>
                    <a:pt x="742278" y="1161826"/>
                  </a:cubicBezTo>
                  <a:cubicBezTo>
                    <a:pt x="774551" y="1069191"/>
                    <a:pt x="798457" y="988508"/>
                    <a:pt x="831925" y="892885"/>
                  </a:cubicBezTo>
                  <a:cubicBezTo>
                    <a:pt x="865393" y="797262"/>
                    <a:pt x="910216" y="673549"/>
                    <a:pt x="943087" y="588085"/>
                  </a:cubicBezTo>
                  <a:cubicBezTo>
                    <a:pt x="975958" y="502621"/>
                    <a:pt x="996278" y="443454"/>
                    <a:pt x="1029149" y="380103"/>
                  </a:cubicBezTo>
                  <a:cubicBezTo>
                    <a:pt x="1062020" y="316752"/>
                    <a:pt x="1099074" y="258183"/>
                    <a:pt x="1140311" y="207981"/>
                  </a:cubicBezTo>
                  <a:cubicBezTo>
                    <a:pt x="1181548" y="157779"/>
                    <a:pt x="1234141" y="108771"/>
                    <a:pt x="1276574" y="78889"/>
                  </a:cubicBezTo>
                  <a:cubicBezTo>
                    <a:pt x="1319007" y="49007"/>
                    <a:pt x="1354269" y="41835"/>
                    <a:pt x="1394909" y="28687"/>
                  </a:cubicBezTo>
                  <a:cubicBezTo>
                    <a:pt x="1435549" y="15539"/>
                    <a:pt x="1477981" y="7769"/>
                    <a:pt x="1520414"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4D0F35F2-24B8-7843-867E-BFA58B0F7768}"/>
                </a:ext>
              </a:extLst>
            </p:cNvPr>
            <p:cNvSpPr/>
            <p:nvPr/>
          </p:nvSpPr>
          <p:spPr>
            <a:xfrm>
              <a:off x="5916706" y="3872753"/>
              <a:ext cx="1316019" cy="2079812"/>
            </a:xfrm>
            <a:custGeom>
              <a:avLst/>
              <a:gdLst>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43492 w 1316019"/>
                <a:gd name="connsiteY10" fmla="*/ 132678 h 2079812"/>
                <a:gd name="connsiteX11" fmla="*/ 1190513 w 1316019"/>
                <a:gd name="connsiteY11" fmla="*/ 35859 h 2079812"/>
                <a:gd name="connsiteX12" fmla="*/ 1316019 w 1316019"/>
                <a:gd name="connsiteY12" fmla="*/ 0 h 2079812"/>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50663 w 1316019"/>
                <a:gd name="connsiteY10" fmla="*/ 139850 h 2079812"/>
                <a:gd name="connsiteX11" fmla="*/ 1190513 w 1316019"/>
                <a:gd name="connsiteY11" fmla="*/ 35859 h 2079812"/>
                <a:gd name="connsiteX12" fmla="*/ 1316019 w 1316019"/>
                <a:gd name="connsiteY12" fmla="*/ 0 h 20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6019" h="2079812">
                  <a:moveTo>
                    <a:pt x="0" y="2079812"/>
                  </a:moveTo>
                  <a:cubicBezTo>
                    <a:pt x="36157" y="2078616"/>
                    <a:pt x="72315" y="2077421"/>
                    <a:pt x="107576" y="2069054"/>
                  </a:cubicBezTo>
                  <a:cubicBezTo>
                    <a:pt x="142837" y="2060687"/>
                    <a:pt x="181685" y="2045745"/>
                    <a:pt x="211567" y="2029609"/>
                  </a:cubicBezTo>
                  <a:cubicBezTo>
                    <a:pt x="241449" y="2013473"/>
                    <a:pt x="257585" y="2003910"/>
                    <a:pt x="286870" y="1972235"/>
                  </a:cubicBezTo>
                  <a:cubicBezTo>
                    <a:pt x="316155" y="1940560"/>
                    <a:pt x="358588" y="1886772"/>
                    <a:pt x="387275" y="1839558"/>
                  </a:cubicBezTo>
                  <a:cubicBezTo>
                    <a:pt x="415962" y="1792344"/>
                    <a:pt x="433294" y="1748716"/>
                    <a:pt x="458993" y="1688951"/>
                  </a:cubicBezTo>
                  <a:cubicBezTo>
                    <a:pt x="484692" y="1629186"/>
                    <a:pt x="503219" y="1594522"/>
                    <a:pt x="541468" y="1480969"/>
                  </a:cubicBezTo>
                  <a:cubicBezTo>
                    <a:pt x="579717" y="1367416"/>
                    <a:pt x="643666" y="1154056"/>
                    <a:pt x="688489" y="1007633"/>
                  </a:cubicBezTo>
                  <a:cubicBezTo>
                    <a:pt x="733313" y="861209"/>
                    <a:pt x="770367" y="716579"/>
                    <a:pt x="810409" y="602428"/>
                  </a:cubicBezTo>
                  <a:cubicBezTo>
                    <a:pt x="850451" y="488277"/>
                    <a:pt x="888701" y="399825"/>
                    <a:pt x="928743" y="322729"/>
                  </a:cubicBezTo>
                  <a:cubicBezTo>
                    <a:pt x="968785" y="245633"/>
                    <a:pt x="1007035" y="187662"/>
                    <a:pt x="1050663" y="139850"/>
                  </a:cubicBezTo>
                  <a:cubicBezTo>
                    <a:pt x="1094291" y="92038"/>
                    <a:pt x="1146287" y="59167"/>
                    <a:pt x="1190513" y="35859"/>
                  </a:cubicBezTo>
                  <a:cubicBezTo>
                    <a:pt x="1234739" y="12551"/>
                    <a:pt x="1275976" y="6873"/>
                    <a:pt x="1316019"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34384"/>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first-order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oMath>
                  </m:oMathPara>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b="0" i="1" dirty="0" smtClean="0">
                        <a:latin typeface="Cambria Math" panose="02040503050406030204" pitchFamily="18" charset="0"/>
                      </a:rPr>
                      <m:t>&gt;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2</m:t>
                            </m:r>
                          </m:sub>
                        </m:sSub>
                      </m:sub>
                    </m:sSub>
                  </m:oMath>
                </a14:m>
                <a:r>
                  <a:rPr lang="en-GB" dirty="0"/>
                  <a:t> (</a:t>
                </a:r>
                <a14:m>
                  <m:oMath xmlns:m="http://schemas.openxmlformats.org/officeDocument/2006/math">
                    <m:r>
                      <a:rPr lang="en-GB" i="1" dirty="0" smtClean="0">
                        <a:latin typeface="Cambria Math" panose="02040503050406030204" pitchFamily="18" charset="0"/>
                      </a:rPr>
                      <m:t>𝐸</m:t>
                    </m:r>
                  </m:oMath>
                </a14:m>
                <a:r>
                  <a:rPr lang="en-GB" dirty="0"/>
                  <a:t> referring to expected value)</a:t>
                </a:r>
              </a:p>
              <a:p>
                <a:pPr lvl="2"/>
                <a:r>
                  <a:rPr lang="en-GB" dirty="0"/>
                  <a:t>The reverse is not necessarily true</a:t>
                </a:r>
              </a:p>
              <a:p>
                <a:pPr lvl="1"/>
                <a:r>
                  <a:rPr lang="en-GB" dirty="0"/>
                  <a:t>Does not imply that every possible return of the superior distribution is larger than every possible return of the inferior distribution</a:t>
                </a:r>
              </a:p>
              <a:p>
                <a:r>
                  <a:rPr lang="en-GB" dirty="0"/>
                  <a:t>Example:</a:t>
                </a:r>
              </a:p>
              <a:p>
                <a:pPr lvl="1"/>
                <a:r>
                  <a:rPr lang="en-GB" dirty="0"/>
                  <a:t>As we have </a:t>
                </a:r>
                <a:r>
                  <a:rPr lang="en-GB" i="1" dirty="0"/>
                  <a:t>negative cost</a:t>
                </a:r>
                <a:r>
                  <a:rPr lang="en-GB" dirty="0"/>
                  <a:t>s, S2 dominates S1 with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oMath>
                </a14:m>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34384"/>
              </a:xfrm>
              <a:blipFill>
                <a:blip r:embed="rId5"/>
                <a:stretch>
                  <a:fillRect l="-804" t="-3879" r="-482"/>
                </a:stretch>
              </a:blipFill>
            </p:spPr>
            <p:txBody>
              <a:bodyPr/>
              <a:lstStyle/>
              <a:p>
                <a:r>
                  <a:rPr lang="en-GB">
                    <a:noFill/>
                  </a:rPr>
                  <a:t> </a:t>
                </a:r>
              </a:p>
            </p:txBody>
          </p:sp>
        </mc:Fallback>
      </mc:AlternateContent>
    </p:spTree>
    <p:extLst>
      <p:ext uri="{BB962C8B-B14F-4D97-AF65-F5344CB8AC3E}">
        <p14:creationId xmlns:p14="http://schemas.microsoft.com/office/powerpoint/2010/main" val="842762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6EAF04A4-B35E-1B46-9F62-0840B26CBFCE}"/>
              </a:ext>
            </a:extLst>
          </p:cNvPr>
          <p:cNvSpPr>
            <a:spLocks noGrp="1"/>
          </p:cNvSpPr>
          <p:nvPr>
            <p:ph sz="half" idx="1"/>
          </p:nvPr>
        </p:nvSpPr>
        <p:spPr/>
        <p:txBody>
          <a:bodyPr>
            <a:normAutofit/>
          </a:bodyPr>
          <a:lstStyle/>
          <a:p>
            <a:r>
              <a:rPr lang="en-GB" dirty="0"/>
              <a:t>Product P</a:t>
            </a:r>
          </a:p>
          <a:p>
            <a:endParaRPr lang="en-GB" dirty="0"/>
          </a:p>
          <a:p>
            <a:endParaRPr lang="en-GB" dirty="0"/>
          </a:p>
          <a:p>
            <a:endParaRPr lang="en-GB" dirty="0"/>
          </a:p>
          <a:p>
            <a:endParaRPr lang="en-GB" dirty="0"/>
          </a:p>
          <a:p>
            <a:r>
              <a:rPr lang="en-GB" dirty="0"/>
              <a:t>Product Q</a:t>
            </a:r>
          </a:p>
          <a:p>
            <a:endParaRPr lang="en-GB" dirty="0"/>
          </a:p>
        </p:txBody>
      </p:sp>
      <p:sp>
        <p:nvSpPr>
          <p:cNvPr id="2" name="Slide Number Placeholder 1">
            <a:extLst>
              <a:ext uri="{FF2B5EF4-FFF2-40B4-BE49-F238E27FC236}">
                <a16:creationId xmlns:a16="http://schemas.microsoft.com/office/drawing/2014/main" id="{FD81538C-E6EB-8E4A-A7C2-E4E0456D106F}"/>
              </a:ext>
            </a:extLst>
          </p:cNvPr>
          <p:cNvSpPr>
            <a:spLocks noGrp="1"/>
          </p:cNvSpPr>
          <p:nvPr>
            <p:ph type="sldNum" sz="quarter" idx="12"/>
          </p:nvPr>
        </p:nvSpPr>
        <p:spPr/>
        <p:txBody>
          <a:bodyPr/>
          <a:lstStyle/>
          <a:p>
            <a:fld id="{67C9959E-8E6B-B04C-9955-EA096F41CA7A}" type="slidenum">
              <a:rPr lang="en-GB" smtClean="0"/>
              <a:pPr/>
              <a:t>28</a:t>
            </a:fld>
            <a:endParaRPr lang="en-GB"/>
          </a:p>
        </p:txBody>
      </p:sp>
      <p:graphicFrame>
        <p:nvGraphicFramePr>
          <p:cNvPr id="11" name="Content Placeholder 5">
            <a:extLst>
              <a:ext uri="{FF2B5EF4-FFF2-40B4-BE49-F238E27FC236}">
                <a16:creationId xmlns:a16="http://schemas.microsoft.com/office/drawing/2014/main" id="{E81E7F5A-C930-354E-8B1E-A8FDDE90CF2B}"/>
              </a:ext>
            </a:extLst>
          </p:cNvPr>
          <p:cNvGraphicFramePr>
            <a:graphicFrameLocks/>
          </p:cNvGraphicFramePr>
          <p:nvPr>
            <p:extLst>
              <p:ext uri="{D42A27DB-BD31-4B8C-83A1-F6EECF244321}">
                <p14:modId xmlns:p14="http://schemas.microsoft.com/office/powerpoint/2010/main" val="2950655740"/>
              </p:ext>
            </p:extLst>
          </p:nvPr>
        </p:nvGraphicFramePr>
        <p:xfrm>
          <a:off x="946150" y="1628775"/>
          <a:ext cx="2875344" cy="185420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0.2</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0.3</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0.4</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0.1</a:t>
                      </a:r>
                    </a:p>
                  </a:txBody>
                  <a:tcPr/>
                </a:tc>
                <a:extLst>
                  <a:ext uri="{0D108BD9-81ED-4DB2-BD59-A6C34878D82A}">
                    <a16:rowId xmlns:a16="http://schemas.microsoft.com/office/drawing/2014/main" val="813768591"/>
                  </a:ext>
                </a:extLst>
              </a:tr>
            </a:tbl>
          </a:graphicData>
        </a:graphic>
      </p:graphicFrame>
      <p:graphicFrame>
        <p:nvGraphicFramePr>
          <p:cNvPr id="9" name="Content Placeholder 5">
            <a:extLst>
              <a:ext uri="{FF2B5EF4-FFF2-40B4-BE49-F238E27FC236}">
                <a16:creationId xmlns:a16="http://schemas.microsoft.com/office/drawing/2014/main" id="{3B28AC9C-CB47-134F-BC18-EB145AA0542C}"/>
              </a:ext>
            </a:extLst>
          </p:cNvPr>
          <p:cNvGraphicFramePr>
            <a:graphicFrameLocks/>
          </p:cNvGraphicFramePr>
          <p:nvPr>
            <p:extLst>
              <p:ext uri="{D42A27DB-BD31-4B8C-83A1-F6EECF244321}">
                <p14:modId xmlns:p14="http://schemas.microsoft.com/office/powerpoint/2010/main" val="2158671230"/>
              </p:ext>
            </p:extLst>
          </p:nvPr>
        </p:nvGraphicFramePr>
        <p:xfrm>
          <a:off x="969582" y="4159886"/>
          <a:ext cx="2875344" cy="222504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0.0</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0.1</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0.5</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0.3</a:t>
                      </a:r>
                    </a:p>
                  </a:txBody>
                  <a:tcPr/>
                </a:tc>
                <a:extLst>
                  <a:ext uri="{0D108BD9-81ED-4DB2-BD59-A6C34878D82A}">
                    <a16:rowId xmlns:a16="http://schemas.microsoft.com/office/drawing/2014/main" val="813768591"/>
                  </a:ext>
                </a:extLst>
              </a:tr>
              <a:tr h="370840">
                <a:tc>
                  <a:txBody>
                    <a:bodyPr/>
                    <a:lstStyle/>
                    <a:p>
                      <a:r>
                        <a:rPr lang="en-GB" dirty="0"/>
                        <a:t>20 to under 25</a:t>
                      </a:r>
                    </a:p>
                  </a:txBody>
                  <a:tcPr/>
                </a:tc>
                <a:tc>
                  <a:txBody>
                    <a:bodyPr/>
                    <a:lstStyle/>
                    <a:p>
                      <a:r>
                        <a:rPr lang="en-GB" dirty="0"/>
                        <a:t>0.1</a:t>
                      </a:r>
                    </a:p>
                  </a:txBody>
                  <a:tcPr/>
                </a:tc>
                <a:extLst>
                  <a:ext uri="{0D108BD9-81ED-4DB2-BD59-A6C34878D82A}">
                    <a16:rowId xmlns:a16="http://schemas.microsoft.com/office/drawing/2014/main" val="1578347097"/>
                  </a:ext>
                </a:extLst>
              </a:tr>
            </a:tbl>
          </a:graphicData>
        </a:graphic>
      </p:graphicFrame>
      <p:pic>
        <p:nvPicPr>
          <p:cNvPr id="13" name="Bild 2" descr="Picture 4.png">
            <a:extLst>
              <a:ext uri="{FF2B5EF4-FFF2-40B4-BE49-F238E27FC236}">
                <a16:creationId xmlns:a16="http://schemas.microsoft.com/office/drawing/2014/main" id="{54AAC872-2078-524C-B2CE-0162DF1C25CE}"/>
              </a:ext>
            </a:extLst>
          </p:cNvPr>
          <p:cNvPicPr>
            <a:picLocks noChangeAspect="1"/>
          </p:cNvPicPr>
          <p:nvPr/>
        </p:nvPicPr>
        <p:blipFill rotWithShape="1">
          <a:blip r:embed="rId3">
            <a:extLst>
              <a:ext uri="{28A0092B-C50C-407E-A947-70E740481C1C}">
                <a14:useLocalDpi xmlns:a14="http://schemas.microsoft.com/office/drawing/2010/main" val="0"/>
              </a:ext>
            </a:extLst>
          </a:blip>
          <a:srcRect l="7296" t="18516"/>
          <a:stretch/>
        </p:blipFill>
        <p:spPr bwMode="auto">
          <a:xfrm>
            <a:off x="4283075" y="2013778"/>
            <a:ext cx="4578350" cy="329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8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t>Stochastic dominance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07757"/>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second-order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 </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i="1"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oMath>
                  </m:oMathPara>
                </a14:m>
                <a:endParaRPr lang="en-GB" dirty="0"/>
              </a:p>
              <a:p>
                <a:pPr lvl="1"/>
                <a:r>
                  <a:rPr lang="en-GB" dirty="0"/>
                  <a:t>Or: </a:t>
                </a:r>
                <a14:m>
                  <m:oMath xmlns:m="http://schemas.openxmlformats.org/officeDocument/2006/math">
                    <m:r>
                      <a:rPr lang="de-DE" b="0" i="1" smtClean="0">
                        <a:latin typeface="Cambria Math" panose="02040503050406030204" pitchFamily="18" charset="0"/>
                        <a:ea typeface="Cambria Math" panose="02040503050406030204" pitchFamily="18" charset="0"/>
                      </a:rPr>
                      <m:t>𝐷</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r>
                      <a:rPr lang="de-DE" b="0" i="0"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b="0" i="1" smtClean="0">
                        <a:latin typeface="Cambria Math" panose="02040503050406030204" pitchFamily="18" charset="0"/>
                        <a:ea typeface="Cambria Math" panose="02040503050406030204" pitchFamily="18" charset="0"/>
                      </a:rPr>
                      <m:t>≥0</m:t>
                    </m:r>
                  </m:oMath>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sub>
                    </m:sSub>
                  </m:oMath>
                </a14:m>
                <a:r>
                  <a:rPr lang="en-GB" dirty="0"/>
                  <a:t> (</a:t>
                </a:r>
                <a14:m>
                  <m:oMath xmlns:m="http://schemas.openxmlformats.org/officeDocument/2006/math">
                    <m:r>
                      <a:rPr lang="en-GB" i="1" dirty="0">
                        <a:latin typeface="Cambria Math" panose="02040503050406030204" pitchFamily="18" charset="0"/>
                      </a:rPr>
                      <m:t>𝐸</m:t>
                    </m:r>
                  </m:oMath>
                </a14:m>
                <a:r>
                  <a:rPr lang="en-GB" dirty="0"/>
                  <a:t> referring to expected value)</a:t>
                </a:r>
              </a:p>
              <a:p>
                <a:r>
                  <a:rPr lang="en-GB" dirty="0"/>
                  <a:t>Examples with </a:t>
                </a:r>
                <a14:m>
                  <m:oMath xmlns:m="http://schemas.openxmlformats.org/officeDocument/2006/math">
                    <m:r>
                      <a:rPr lang="en-GB" i="1" dirty="0" smtClean="0">
                        <a:latin typeface="Cambria Math" panose="02040503050406030204" pitchFamily="18" charset="0"/>
                      </a:rPr>
                      <m:t>𝑡</m:t>
                    </m:r>
                    <m:r>
                      <a:rPr lang="en-GB" i="1" dirty="0" smtClean="0">
                        <a:latin typeface="Cambria Math" panose="02040503050406030204" pitchFamily="18" charset="0"/>
                      </a:rPr>
                      <m:t>=</m:t>
                    </m:r>
                    <m:r>
                      <a:rPr lang="en-GB" i="1" dirty="0" smtClean="0">
                        <a:latin typeface="Cambria Math" panose="02040503050406030204" pitchFamily="18" charset="0"/>
                      </a:rPr>
                      <m:t>𝑧</m:t>
                    </m:r>
                  </m:oMath>
                </a14:m>
                <a:r>
                  <a:rPr lang="en-GB" dirty="0"/>
                  <a:t>:</a:t>
                </a:r>
              </a:p>
              <a:p>
                <a:pPr lvl="1">
                  <a:tabLst>
                    <a:tab pos="4445000" algn="l"/>
                  </a:tabLst>
                </a:pPr>
                <a:r>
                  <a:rPr lang="en-GB" dirty="0"/>
                  <a:t>Second-order stochastic dominance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07757"/>
              </a:xfrm>
              <a:blipFill>
                <a:blip r:embed="rId3"/>
                <a:stretch>
                  <a:fillRect l="-804" t="-31304" b="-1217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29</a:t>
            </a:fld>
            <a:endParaRPr lang="en-GB"/>
          </a:p>
        </p:txBody>
      </p:sp>
      <p:pic>
        <p:nvPicPr>
          <p:cNvPr id="2" name="Picture 1">
            <a:extLst>
              <a:ext uri="{FF2B5EF4-FFF2-40B4-BE49-F238E27FC236}">
                <a16:creationId xmlns:a16="http://schemas.microsoft.com/office/drawing/2014/main" id="{5FE4D3A1-5904-9344-AFD1-B781DABC0E3E}"/>
              </a:ext>
            </a:extLst>
          </p:cNvPr>
          <p:cNvPicPr>
            <a:picLocks noChangeAspect="1"/>
          </p:cNvPicPr>
          <p:nvPr/>
        </p:nvPicPr>
        <p:blipFill>
          <a:blip r:embed="rId4"/>
          <a:stretch>
            <a:fillRect/>
          </a:stretch>
        </p:blipFill>
        <p:spPr>
          <a:xfrm>
            <a:off x="1320800" y="4065997"/>
            <a:ext cx="3251200" cy="1981200"/>
          </a:xfrm>
          <a:prstGeom prst="rect">
            <a:avLst/>
          </a:prstGeom>
        </p:spPr>
      </p:pic>
      <p:pic>
        <p:nvPicPr>
          <p:cNvPr id="4" name="Picture 3">
            <a:extLst>
              <a:ext uri="{FF2B5EF4-FFF2-40B4-BE49-F238E27FC236}">
                <a16:creationId xmlns:a16="http://schemas.microsoft.com/office/drawing/2014/main" id="{A5CE40DA-89D4-B34C-BB46-84CE26267E1A}"/>
              </a:ext>
            </a:extLst>
          </p:cNvPr>
          <p:cNvPicPr>
            <a:picLocks noChangeAspect="1"/>
          </p:cNvPicPr>
          <p:nvPr/>
        </p:nvPicPr>
        <p:blipFill>
          <a:blip r:embed="rId5"/>
          <a:stretch>
            <a:fillRect/>
          </a:stretch>
        </p:blipFill>
        <p:spPr>
          <a:xfrm>
            <a:off x="5324475" y="4081721"/>
            <a:ext cx="3251200" cy="1981200"/>
          </a:xfrm>
          <a:prstGeom prst="rect">
            <a:avLst/>
          </a:prstGeom>
        </p:spPr>
      </p:pic>
      <p:sp>
        <p:nvSpPr>
          <p:cNvPr id="5" name="Rectangle 4">
            <a:extLst>
              <a:ext uri="{FF2B5EF4-FFF2-40B4-BE49-F238E27FC236}">
                <a16:creationId xmlns:a16="http://schemas.microsoft.com/office/drawing/2014/main" id="{C7B794F6-B9C9-9447-9E87-1B120BB37B05}"/>
              </a:ext>
            </a:extLst>
          </p:cNvPr>
          <p:cNvSpPr/>
          <p:nvPr/>
        </p:nvSpPr>
        <p:spPr>
          <a:xfrm>
            <a:off x="2193925" y="6408108"/>
            <a:ext cx="4756150" cy="261610"/>
          </a:xfrm>
          <a:prstGeom prst="rect">
            <a:avLst/>
          </a:prstGeom>
        </p:spPr>
        <p:txBody>
          <a:bodyPr wrap="square">
            <a:spAutoFit/>
          </a:bodyPr>
          <a:lstStyle/>
          <a:p>
            <a:pPr algn="ctr"/>
            <a:r>
              <a:rPr lang="en-GB" sz="1050" dirty="0">
                <a:solidFill>
                  <a:schemeClr val="accent3"/>
                </a:solidFill>
              </a:rPr>
              <a:t>Figures: </a:t>
            </a:r>
            <a:r>
              <a:rPr lang="en-GB" sz="1050" dirty="0">
                <a:solidFill>
                  <a:schemeClr val="accent3"/>
                </a:solidFill>
                <a:hlinkClick r:id="rId6">
                  <a:extLst>
                    <a:ext uri="{A12FA001-AC4F-418D-AE19-62706E023703}">
                      <ahyp:hlinkClr xmlns:ahyp="http://schemas.microsoft.com/office/drawing/2018/hyperlinkcolor" val="tx"/>
                    </a:ext>
                  </a:extLst>
                </a:hlinkClick>
              </a:rPr>
              <a:t>https://www.vosesoftware.com/riskwiki/Stochasticdominancetests.php</a:t>
            </a:r>
            <a:endParaRPr lang="en-GB" sz="1050" dirty="0">
              <a:solidFill>
                <a:schemeClr val="accent3"/>
              </a:solidFill>
            </a:endParaRPr>
          </a:p>
        </p:txBody>
      </p:sp>
      <p:sp>
        <p:nvSpPr>
          <p:cNvPr id="9" name="Rectangle 8">
            <a:extLst>
              <a:ext uri="{FF2B5EF4-FFF2-40B4-BE49-F238E27FC236}">
                <a16:creationId xmlns:a16="http://schemas.microsoft.com/office/drawing/2014/main" id="{E96DFD3D-41AF-6843-949B-29209EDF137E}"/>
              </a:ext>
            </a:extLst>
          </p:cNvPr>
          <p:cNvSpPr/>
          <p:nvPr/>
        </p:nvSpPr>
        <p:spPr>
          <a:xfrm>
            <a:off x="2006600" y="6225545"/>
            <a:ext cx="5130800" cy="261610"/>
          </a:xfrm>
          <a:prstGeom prst="rect">
            <a:avLst/>
          </a:prstGeom>
        </p:spPr>
        <p:txBody>
          <a:bodyPr wrap="square">
            <a:spAutoFit/>
          </a:bodyPr>
          <a:lstStyle/>
          <a:p>
            <a:pPr algn="ctr"/>
            <a:r>
              <a:rPr lang="en-GB" sz="1050" dirty="0">
                <a:solidFill>
                  <a:schemeClr val="accent3"/>
                </a:solidFill>
                <a:hlinkClick r:id="rId7">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sp>
        <p:nvSpPr>
          <p:cNvPr id="7" name="Rectangle 6">
            <a:extLst>
              <a:ext uri="{FF2B5EF4-FFF2-40B4-BE49-F238E27FC236}">
                <a16:creationId xmlns:a16="http://schemas.microsoft.com/office/drawing/2014/main" id="{F00C03A2-6203-8142-9B3D-6E141BB86A33}"/>
              </a:ext>
            </a:extLst>
          </p:cNvPr>
          <p:cNvSpPr/>
          <p:nvPr/>
        </p:nvSpPr>
        <p:spPr>
          <a:xfrm>
            <a:off x="5324475" y="3543289"/>
            <a:ext cx="1838965" cy="369332"/>
          </a:xfrm>
          <a:prstGeom prst="rect">
            <a:avLst/>
          </a:prstGeom>
        </p:spPr>
        <p:txBody>
          <a:bodyPr wrap="none">
            <a:spAutoFit/>
          </a:bodyPr>
          <a:lstStyle/>
          <a:p>
            <a:pPr marL="279400" lvl="1" indent="-279400">
              <a:buFont typeface="Arial" panose="020B0604020202020204" pitchFamily="34" charset="0"/>
              <a:buChar char="•"/>
              <a:tabLst>
                <a:tab pos="4445000" algn="l"/>
              </a:tabLst>
            </a:pPr>
            <a:r>
              <a:rPr lang="en-GB" dirty="0"/>
              <a:t>No dominance</a:t>
            </a:r>
          </a:p>
        </p:txBody>
      </p:sp>
    </p:spTree>
    <p:extLst>
      <p:ext uri="{BB962C8B-B14F-4D97-AF65-F5344CB8AC3E}">
        <p14:creationId xmlns:p14="http://schemas.microsoft.com/office/powerpoint/2010/main" val="45711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8BF1-1A80-0D4C-B5AA-A480AEE7635E}"/>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2A00F8CA-A838-9046-A106-43E3445142F0}"/>
              </a:ext>
            </a:extLst>
          </p:cNvPr>
          <p:cNvSpPr>
            <a:spLocks noGrp="1"/>
          </p:cNvSpPr>
          <p:nvPr>
            <p:ph idx="1"/>
          </p:nvPr>
        </p:nvSpPr>
        <p:spPr/>
        <p:txBody>
          <a:bodyPr>
            <a:normAutofit/>
          </a:bodyPr>
          <a:lstStyle/>
          <a:p>
            <a:r>
              <a:rPr lang="en-GB" dirty="0"/>
              <a:t>We now switch from </a:t>
            </a:r>
          </a:p>
          <a:p>
            <a:pPr lvl="1"/>
            <a:r>
              <a:rPr lang="en-GB" dirty="0"/>
              <a:t>Automated Planning and Acting</a:t>
            </a:r>
          </a:p>
          <a:p>
            <a:pPr lvl="2"/>
            <a:r>
              <a:rPr lang="en-GB" dirty="0"/>
              <a:t>Malik </a:t>
            </a:r>
            <a:r>
              <a:rPr lang="en-GB" dirty="0" err="1"/>
              <a:t>Ghallab</a:t>
            </a:r>
            <a:r>
              <a:rPr lang="en-GB" dirty="0"/>
              <a:t>, Dana Nau, Paolo </a:t>
            </a:r>
            <a:r>
              <a:rPr lang="en-GB" dirty="0" err="1"/>
              <a:t>Traverso</a:t>
            </a:r>
            <a:endParaRPr lang="en-GB" dirty="0"/>
          </a:p>
          <a:p>
            <a:pPr lvl="2"/>
            <a:r>
              <a:rPr lang="en-GB" dirty="0"/>
              <a:t>Main source</a:t>
            </a:r>
          </a:p>
          <a:p>
            <a:pPr lvl="2"/>
            <a:endParaRPr lang="en-GB" dirty="0"/>
          </a:p>
          <a:p>
            <a:r>
              <a:rPr lang="en-GB" dirty="0"/>
              <a:t>to</a:t>
            </a:r>
          </a:p>
          <a:p>
            <a:pPr lvl="1"/>
            <a:r>
              <a:rPr lang="en-GB" dirty="0"/>
              <a:t>Artificial Intelligence: </a:t>
            </a:r>
            <a:br>
              <a:rPr lang="en-GB" dirty="0"/>
            </a:br>
            <a:r>
              <a:rPr lang="en-GB" dirty="0"/>
              <a:t>A Modern Approach (3</a:t>
            </a:r>
            <a:r>
              <a:rPr lang="en-GB" baseline="30000" dirty="0"/>
              <a:t>rd</a:t>
            </a:r>
            <a:r>
              <a:rPr lang="en-GB" dirty="0"/>
              <a:t> ed.)</a:t>
            </a:r>
          </a:p>
          <a:p>
            <a:pPr lvl="2"/>
            <a:r>
              <a:rPr lang="en-GB" dirty="0"/>
              <a:t>Stuart Russell, Peter </a:t>
            </a:r>
            <a:r>
              <a:rPr lang="en-GB" dirty="0" err="1"/>
              <a:t>Norvig</a:t>
            </a:r>
            <a:endParaRPr lang="en-GB" dirty="0"/>
          </a:p>
          <a:p>
            <a:pPr lvl="2"/>
            <a:r>
              <a:rPr lang="en-GB" dirty="0"/>
              <a:t>Decision theory</a:t>
            </a:r>
          </a:p>
          <a:p>
            <a:pPr lvl="3"/>
            <a:r>
              <a:rPr lang="en-GB" dirty="0"/>
              <a:t>Ch. 16 + 17</a:t>
            </a:r>
          </a:p>
          <a:p>
            <a:pPr lvl="1"/>
            <a:r>
              <a:rPr lang="en-GB" dirty="0"/>
              <a:t>Plus recent research papers </a:t>
            </a:r>
            <a:br>
              <a:rPr lang="en-GB" dirty="0"/>
            </a:br>
            <a:r>
              <a:rPr lang="en-GB" dirty="0"/>
              <a:t>mentioned in footnotes</a:t>
            </a:r>
          </a:p>
        </p:txBody>
      </p:sp>
      <p:sp>
        <p:nvSpPr>
          <p:cNvPr id="4" name="Slide Number Placeholder 3">
            <a:extLst>
              <a:ext uri="{FF2B5EF4-FFF2-40B4-BE49-F238E27FC236}">
                <a16:creationId xmlns:a16="http://schemas.microsoft.com/office/drawing/2014/main" id="{3989E997-A8D9-3740-ADA3-81CC39A038EA}"/>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5" name="Rectangle 5">
            <a:extLst>
              <a:ext uri="{FF2B5EF4-FFF2-40B4-BE49-F238E27FC236}">
                <a16:creationId xmlns:a16="http://schemas.microsoft.com/office/drawing/2014/main" id="{4C8A8D32-683D-4649-8568-1EB9AF6BCAC1}"/>
              </a:ext>
            </a:extLst>
          </p:cNvPr>
          <p:cNvSpPr>
            <a:spLocks noChangeArrowheads="1"/>
          </p:cNvSpPr>
          <p:nvPr/>
        </p:nvSpPr>
        <p:spPr bwMode="auto">
          <a:xfrm>
            <a:off x="4598794" y="6400413"/>
            <a:ext cx="19796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de-DE" sz="1200" i="0" dirty="0">
                <a:hlinkClick r:id="rId2"/>
              </a:rPr>
              <a:t>http://aima.cs.berkeley.edu</a:t>
            </a:r>
            <a:r>
              <a:rPr lang="de-DE" sz="1200" i="0" dirty="0"/>
              <a:t> </a:t>
            </a:r>
          </a:p>
        </p:txBody>
      </p:sp>
      <p:pic>
        <p:nvPicPr>
          <p:cNvPr id="6" name="Bild 3" descr="ShowCover.asp.jpeg">
            <a:extLst>
              <a:ext uri="{FF2B5EF4-FFF2-40B4-BE49-F238E27FC236}">
                <a16:creationId xmlns:a16="http://schemas.microsoft.com/office/drawing/2014/main" id="{D90AF899-831C-3E4C-B598-0BB41367B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68" y="3886460"/>
            <a:ext cx="1836572" cy="2380197"/>
          </a:xfrm>
          <a:prstGeom prst="rect">
            <a:avLst/>
          </a:prstGeom>
        </p:spPr>
      </p:pic>
      <p:pic>
        <p:nvPicPr>
          <p:cNvPr id="7" name="Picture 6" descr="cover after folding.pdf">
            <a:extLst>
              <a:ext uri="{FF2B5EF4-FFF2-40B4-BE49-F238E27FC236}">
                <a16:creationId xmlns:a16="http://schemas.microsoft.com/office/drawing/2014/main" id="{87149D55-8D13-3946-B608-7D2190FD1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668" y="1158240"/>
            <a:ext cx="1836000" cy="2642840"/>
          </a:xfrm>
          <a:prstGeom prst="rect">
            <a:avLst/>
          </a:prstGeom>
        </p:spPr>
      </p:pic>
      <p:sp>
        <p:nvSpPr>
          <p:cNvPr id="8" name="Rectangle 3">
            <a:extLst>
              <a:ext uri="{FF2B5EF4-FFF2-40B4-BE49-F238E27FC236}">
                <a16:creationId xmlns:a16="http://schemas.microsoft.com/office/drawing/2014/main" id="{ED507CD0-7A41-A04C-A272-33DF15994B97}"/>
              </a:ext>
            </a:extLst>
          </p:cNvPr>
          <p:cNvSpPr txBox="1">
            <a:spLocks noChangeArrowheads="1"/>
          </p:cNvSpPr>
          <p:nvPr/>
        </p:nvSpPr>
        <p:spPr bwMode="auto">
          <a:xfrm>
            <a:off x="2694751" y="640169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solidFill>
                <a:ea typeface="ＭＳ Ｐゴシック" charset="0"/>
                <a:cs typeface="ＭＳ Ｐゴシック" charset="0"/>
                <a:hlinkClick r:id="rId5"/>
              </a:rPr>
              <a:t>http://www.laas.fr/planning</a:t>
            </a:r>
            <a:r>
              <a:rPr lang="en-US" sz="1200" dirty="0">
                <a:solidFill>
                  <a:schemeClr val="bg1"/>
                </a:solidFill>
                <a:ea typeface="ＭＳ Ｐゴシック" charset="0"/>
                <a:cs typeface="ＭＳ Ｐゴシック" charset="0"/>
              </a:rPr>
              <a:t> </a:t>
            </a:r>
          </a:p>
        </p:txBody>
      </p:sp>
    </p:spTree>
    <p:extLst>
      <p:ext uri="{BB962C8B-B14F-4D97-AF65-F5344CB8AC3E}">
        <p14:creationId xmlns:p14="http://schemas.microsoft.com/office/powerpoint/2010/main" val="1305174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dirty="0"/>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rmAutofit fontScale="92500" lnSpcReduction="10000"/>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𝑛</m:t>
                            </m:r>
                          </m:sub>
                        </m:sSub>
                      </m:e>
                    </m:d>
                  </m:oMath>
                </a14:m>
                <a:r>
                  <a:rPr lang="en-GB" dirty="0"/>
                  <a:t>, we need </a:t>
                </a:r>
                <a14:m>
                  <m:oMath xmlns:m="http://schemas.openxmlformats.org/officeDocument/2006/math">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𝑑</m:t>
                        </m:r>
                      </m:e>
                      <m:sup>
                        <m:r>
                          <a:rPr lang="en-GB" b="0" i="1" smtClean="0">
                            <a:solidFill>
                              <a:srgbClr val="C00000"/>
                            </a:solidFill>
                            <a:latin typeface="Cambria Math" panose="02040503050406030204" pitchFamily="18" charset="0"/>
                          </a:rPr>
                          <m:t>𝑛</m:t>
                        </m:r>
                      </m:sup>
                    </m:sSup>
                  </m:oMath>
                </a14:m>
                <a:r>
                  <a:rPr lang="en-GB" dirty="0">
                    <a:solidFill>
                      <a:srgbClr val="C00000"/>
                    </a:solidFill>
                  </a:rPr>
                  <a:t> </a:t>
                </a:r>
                <a:r>
                  <a:rPr lang="en-GB" dirty="0"/>
                  <a:t>values in the worst case</a:t>
                </a:r>
              </a:p>
              <a:p>
                <a:pPr lvl="1"/>
                <a14:m>
                  <m:oMath xmlns:m="http://schemas.openxmlformats.org/officeDocument/2006/math">
                    <m:r>
                      <a:rPr lang="en-GB" i="1">
                        <a:latin typeface="Cambria Math" panose="02040503050406030204" pitchFamily="18" charset="0"/>
                      </a:rPr>
                      <m:t>𝑛</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a:t>
                </a:r>
                <a:r>
                  <a:rPr lang="en-GB" dirty="0" err="1"/>
                  <a:t>multiattribute</a:t>
                </a:r>
                <a:r>
                  <a:rPr lang="en-GB" dirty="0"/>
                  <a:t>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𝑥</m:t>
                              </m:r>
                            </m:e>
                            <m:sub>
                              <m:r>
                                <a:rPr lang="en-GB" i="1" dirty="0" smtClean="0">
                                  <a:latin typeface="Cambria Math" panose="02040503050406030204" pitchFamily="18" charset="0"/>
                                </a:rPr>
                                <m:t>1</m:t>
                              </m:r>
                            </m:sub>
                          </m:sSub>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err="1">
                                  <a:latin typeface="Cambria Math" panose="02040503050406030204" pitchFamily="18" charset="0"/>
                                </a:rPr>
                                <m:t>𝑥</m:t>
                              </m:r>
                            </m:e>
                            <m:sub>
                              <m:r>
                                <a:rPr lang="en-GB" i="1" dirty="0" err="1">
                                  <a:latin typeface="Cambria Math" panose="02040503050406030204" pitchFamily="18" charset="0"/>
                                </a:rPr>
                                <m:t>𝑛</m:t>
                              </m:r>
                            </m:sub>
                          </m:sSub>
                        </m:e>
                      </m:d>
                      <m:r>
                        <a:rPr lang="en-GB" i="1" dirty="0">
                          <a:latin typeface="Cambria Math" panose="02040503050406030204" pitchFamily="18" charset="0"/>
                        </a:rPr>
                        <m:t>=</m:t>
                      </m:r>
                      <m:r>
                        <a:rPr lang="en-GB" i="1" dirty="0">
                          <a:latin typeface="Cambria Math" panose="02040503050406030204" pitchFamily="18" charset="0"/>
                        </a:rPr>
                        <m:t>𝐹</m:t>
                      </m:r>
                      <m:d>
                        <m:dPr>
                          <m:begChr m:val="["/>
                          <m:endChr m:val="]"/>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a:latin typeface="Cambria Math" panose="02040503050406030204" pitchFamily="18" charset="0"/>
                                </a:rPr>
                                <m:t>𝑓</m:t>
                              </m:r>
                            </m:e>
                            <m:sub>
                              <m:r>
                                <a:rPr lang="de-DE" b="0" i="1" dirty="0" smtClean="0">
                                  <a:latin typeface="Cambria Math" panose="02040503050406030204" pitchFamily="18" charset="0"/>
                                </a:rPr>
                                <m:t>1</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en-GB" i="1" dirty="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err="1">
                                  <a:latin typeface="Cambria Math" panose="02040503050406030204" pitchFamily="18" charset="0"/>
                                </a:rPr>
                                <m:t>𝑓</m:t>
                              </m:r>
                            </m:e>
                            <m:sub>
                              <m:r>
                                <a:rPr lang="en-GB" i="1" dirty="0" err="1">
                                  <a:latin typeface="Cambria Math" panose="02040503050406030204" pitchFamily="18" charset="0"/>
                                </a:rPr>
                                <m:t>𝑛</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err="1">
                                      <a:latin typeface="Cambria Math" panose="02040503050406030204" pitchFamily="18" charset="0"/>
                                    </a:rPr>
                                    <m:t>𝑥</m:t>
                                  </m:r>
                                </m:e>
                                <m:sub>
                                  <m:r>
                                    <a:rPr lang="en-GB" i="1" dirty="0" err="1">
                                      <a:latin typeface="Cambria Math" panose="02040503050406030204" pitchFamily="18" charset="0"/>
                                    </a:rPr>
                                    <m:t>𝑛</m:t>
                                  </m:r>
                                </m:sub>
                              </m:sSub>
                            </m:e>
                          </m:d>
                        </m:e>
                      </m:d>
                    </m:oMath>
                  </m:oMathPara>
                </a14:m>
                <a:endParaRPr lang="en-GB" dirty="0"/>
              </a:p>
              <a:p>
                <a:pPr lvl="2"/>
                <a:r>
                  <a:rPr lang="en-GB" dirty="0"/>
                  <a:t>where </a:t>
                </a:r>
                <a14:m>
                  <m:oMath xmlns:m="http://schemas.openxmlformats.org/officeDocument/2006/math">
                    <m:r>
                      <a:rPr lang="en-GB" i="1" dirty="0" smtClean="0">
                        <a:latin typeface="Cambria Math" panose="02040503050406030204" pitchFamily="18" charset="0"/>
                      </a:rPr>
                      <m:t>𝐹</m:t>
                    </m:r>
                  </m:oMath>
                </a14:m>
                <a:r>
                  <a:rPr lang="en-GB" dirty="0"/>
                  <a:t> is hopefully a simple function such as 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286" t="-2273" r="-482"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12"/>
          </p:nvPr>
        </p:nvSpPr>
        <p:spPr/>
        <p:txBody>
          <a:bodyPr/>
          <a:lstStyle/>
          <a:p>
            <a:fld id="{67C9959E-8E6B-B04C-9955-EA096F41CA7A}" type="slidenum">
              <a:rPr lang="en-GB" smtClean="0"/>
              <a:t>30</a:t>
            </a:fld>
            <a:endParaRPr lang="en-GB"/>
          </a:p>
        </p:txBody>
      </p:sp>
    </p:spTree>
    <p:extLst>
      <p:ext uri="{BB962C8B-B14F-4D97-AF65-F5344CB8AC3E}">
        <p14:creationId xmlns:p14="http://schemas.microsoft.com/office/powerpoint/2010/main" val="2348981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fontScale="90000"/>
          </a:bodyPr>
          <a:lstStyle/>
          <a:p>
            <a:r>
              <a:rPr lang="de-DE"/>
              <a:t>Preference structure: Deterministic</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fontScale="92500" lnSpcReduction="20000"/>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1</m:t>
                        </m:r>
                      </m:sub>
                    </m:sSub>
                  </m:oMath>
                </a14:m>
                <a:r>
                  <a:rPr lang="en-GB" dirty="0"/>
                  <a:t> and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2</m:t>
                        </m:r>
                      </m:sub>
                    </m:sSub>
                  </m:oMath>
                </a14:m>
                <a:r>
                  <a:rPr lang="en-GB" dirty="0"/>
                  <a:t> </a:t>
                </a:r>
                <a:r>
                  <a:rPr lang="en-GB" dirty="0">
                    <a:solidFill>
                      <a:schemeClr val="accent1"/>
                    </a:solidFill>
                  </a:rPr>
                  <a:t>preferentially independent</a:t>
                </a:r>
                <a:r>
                  <a:rPr lang="en-GB" dirty="0"/>
                  <a:t> (PI) of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3</m:t>
                        </m:r>
                      </m:sub>
                    </m:sSub>
                  </m:oMath>
                </a14:m>
                <a:r>
                  <a:rPr lang="en-GB" dirty="0"/>
                  <a:t> iff</a:t>
                </a:r>
              </a:p>
              <a:p>
                <a:pPr lvl="1"/>
                <a:r>
                  <a:rPr lang="en-GB" dirty="0"/>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3</m:t>
                            </m:r>
                          </m:sub>
                        </m:sSub>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i="1">
                                <a:latin typeface="Cambria Math" panose="02040503050406030204" pitchFamily="18" charset="0"/>
                              </a:rPr>
                              <m:t>𝑥</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i="1">
                                <a:latin typeface="Cambria Math" panose="02040503050406030204" pitchFamily="18" charset="0"/>
                              </a:rPr>
                              <m:t>𝑥</m:t>
                            </m:r>
                          </m:e>
                          <m:sub>
                            <m:r>
                              <a:rPr lang="de-DE" i="1">
                                <a:latin typeface="Cambria Math" panose="02040503050406030204" pitchFamily="18" charset="0"/>
                              </a:rPr>
                              <m:t>2</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3</m:t>
                            </m:r>
                          </m:sub>
                        </m:sSub>
                      </m:e>
                    </m:d>
                  </m:oMath>
                </a14:m>
                <a:r>
                  <a:rPr lang="en-GB" dirty="0"/>
                  <a:t> does not depend on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3</m:t>
                        </m:r>
                      </m:sub>
                    </m:sSub>
                  </m:oMath>
                </a14:m>
                <a:endParaRPr lang="en-GB" dirty="0"/>
              </a:p>
              <a:p>
                <a:pPr lvl="1"/>
                <a:r>
                  <a:rPr lang="en-GB" dirty="0"/>
                  <a:t>E.g., </a:t>
                </a:r>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𝑁𝑜𝑖𝑠𝑒</m:t>
                        </m:r>
                        <m:r>
                          <a:rPr lang="de-DE" b="0" i="1" smtClean="0">
                            <a:latin typeface="Cambria Math" panose="02040503050406030204" pitchFamily="18" charset="0"/>
                          </a:rPr>
                          <m:t>, </m:t>
                        </m:r>
                        <m:r>
                          <a:rPr lang="de-DE" b="0" i="1" smtClean="0">
                            <a:latin typeface="Cambria Math" panose="02040503050406030204" pitchFamily="18" charset="0"/>
                          </a:rPr>
                          <m:t>𝐶𝑜𝑠𝑡</m:t>
                        </m:r>
                        <m:r>
                          <a:rPr lang="de-DE" b="0" i="1" smtClean="0">
                            <a:latin typeface="Cambria Math" panose="02040503050406030204" pitchFamily="18" charset="0"/>
                          </a:rPr>
                          <m:t>, </m:t>
                        </m:r>
                        <m:r>
                          <a:rPr lang="de-DE" b="0" i="1" smtClean="0">
                            <a:latin typeface="Cambria Math" panose="02040503050406030204" pitchFamily="18" charset="0"/>
                          </a:rPr>
                          <m:t>𝑆𝑎𝑓𝑒𝑡𝑦</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20,000 </m:t>
                        </m:r>
                        <m:r>
                          <a:rPr lang="de-DE" b="0" i="1" smtClean="0">
                            <a:latin typeface="Cambria Math" panose="02040503050406030204" pitchFamily="18" charset="0"/>
                          </a:rPr>
                          <m:t>𝑠𝑢𝑓𝑓𝑒𝑟</m:t>
                        </m:r>
                        <m:r>
                          <a:rPr lang="de-DE" i="1">
                            <a:latin typeface="Cambria Math" panose="02040503050406030204" pitchFamily="18" charset="0"/>
                          </a:rPr>
                          <m:t>, </m:t>
                        </m:r>
                        <m:r>
                          <a:rPr lang="de-DE" b="0" i="1" smtClean="0">
                            <a:latin typeface="Cambria Math" panose="02040503050406030204" pitchFamily="18" charset="0"/>
                          </a:rPr>
                          <m:t>$4.6 </m:t>
                        </m:r>
                        <m:r>
                          <a:rPr lang="de-DE" b="0" i="1" smtClean="0">
                            <a:latin typeface="Cambria Math" panose="02040503050406030204" pitchFamily="18" charset="0"/>
                          </a:rPr>
                          <m:t>𝑏𝑖𝑙𝑙𝑖𝑜𝑛</m:t>
                        </m:r>
                        <m:r>
                          <a:rPr lang="de-DE" i="1">
                            <a:latin typeface="Cambria Math" panose="02040503050406030204" pitchFamily="18" charset="0"/>
                          </a:rPr>
                          <m:t>, </m:t>
                        </m:r>
                        <m:r>
                          <a:rPr lang="de-DE" b="0" i="1" smtClean="0">
                            <a:latin typeface="Cambria Math" panose="02040503050406030204" pitchFamily="18" charset="0"/>
                          </a:rPr>
                          <m:t>0.06 </m:t>
                        </m:r>
                        <m:r>
                          <a:rPr lang="de-DE" b="0" i="1" smtClean="0">
                            <a:latin typeface="Cambria Math" panose="02040503050406030204" pitchFamily="18" charset="0"/>
                          </a:rPr>
                          <m:t>𝑑𝑒𝑎𝑡h𝑠</m:t>
                        </m:r>
                        <m:r>
                          <a:rPr lang="de-DE" b="0" i="1" smtClean="0">
                            <a:latin typeface="Cambria Math" panose="02040503050406030204" pitchFamily="18" charset="0"/>
                          </a:rPr>
                          <m:t>/</m:t>
                        </m:r>
                        <m:r>
                          <a:rPr lang="de-DE" b="0" i="1" smtClean="0">
                            <a:latin typeface="Cambria Math" panose="02040503050406030204" pitchFamily="18" charset="0"/>
                          </a:rPr>
                          <m:t>𝑚𝑜𝑛𝑡h</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7</m:t>
                        </m:r>
                        <m:r>
                          <a:rPr lang="de-DE" i="1">
                            <a:latin typeface="Cambria Math" panose="02040503050406030204" pitchFamily="18" charset="0"/>
                          </a:rPr>
                          <m:t>0,000 </m:t>
                        </m:r>
                        <m:r>
                          <a:rPr lang="de-DE" i="1">
                            <a:latin typeface="Cambria Math" panose="02040503050406030204" pitchFamily="18" charset="0"/>
                          </a:rPr>
                          <m:t>𝑠𝑢𝑓𝑓𝑒𝑟</m:t>
                        </m:r>
                        <m:r>
                          <a:rPr lang="de-DE" i="1">
                            <a:latin typeface="Cambria Math" panose="02040503050406030204" pitchFamily="18" charset="0"/>
                          </a:rPr>
                          <m:t>, $4.2 </m:t>
                        </m:r>
                        <m:r>
                          <a:rPr lang="de-DE" i="1">
                            <a:latin typeface="Cambria Math" panose="02040503050406030204" pitchFamily="18" charset="0"/>
                          </a:rPr>
                          <m:t>𝑏𝑖𝑙𝑙𝑖𝑜𝑛</m:t>
                        </m:r>
                        <m:r>
                          <a:rPr lang="de-DE" i="1">
                            <a:latin typeface="Cambria Math" panose="02040503050406030204" pitchFamily="18" charset="0"/>
                          </a:rPr>
                          <m:t>, 0.06 </m:t>
                        </m:r>
                        <m:r>
                          <a:rPr lang="de-DE" i="1">
                            <a:latin typeface="Cambria Math" panose="02040503050406030204" pitchFamily="18" charset="0"/>
                          </a:rPr>
                          <m:t>𝑑𝑒𝑎𝑡h𝑠</m:t>
                        </m:r>
                        <m:r>
                          <a:rPr lang="de-DE" i="1">
                            <a:latin typeface="Cambria Math" panose="02040503050406030204" pitchFamily="18" charset="0"/>
                          </a:rPr>
                          <m:t>/</m:t>
                        </m:r>
                        <m:r>
                          <a:rPr lang="de-DE" i="1">
                            <a:latin typeface="Cambria Math" panose="02040503050406030204" pitchFamily="18" charset="0"/>
                          </a:rPr>
                          <m:t>𝑚𝑜𝑛𝑡h</m:t>
                        </m:r>
                      </m:e>
                    </m:d>
                  </m:oMath>
                </a14:m>
                <a:endParaRPr lang="en-GB" dirty="0"/>
              </a:p>
              <a:p>
                <a:r>
                  <a:rPr lang="en-GB" dirty="0"/>
                  <a:t>Theorem (Leontief, 1947)</a:t>
                </a:r>
              </a:p>
              <a:p>
                <a:pPr lvl="1"/>
                <a:r>
                  <a:rPr lang="en-GB" dirty="0"/>
                  <a:t>If every pair of attributes is PI of its complement, then every subset of attributes is PI of its complement</a:t>
                </a:r>
              </a:p>
              <a:p>
                <a:pPr lvl="2"/>
                <a:r>
                  <a:rPr lang="en-GB" dirty="0"/>
                  <a:t>Called </a:t>
                </a:r>
                <a:r>
                  <a:rPr lang="en-GB" dirty="0">
                    <a:solidFill>
                      <a:schemeClr val="accent1"/>
                    </a:solidFill>
                  </a:rPr>
                  <a:t>mutual PI (MPI)</a:t>
                </a:r>
              </a:p>
              <a:p>
                <a:r>
                  <a:rPr lang="en-GB" dirty="0"/>
                  <a:t>Theorem (Debreu, 1960):</a:t>
                </a:r>
              </a:p>
              <a:p>
                <a:pPr lvl="1"/>
                <a:r>
                  <a:rPr lang="en-GB" dirty="0"/>
                  <a:t>MPI ⇒ ∃ </a:t>
                </a:r>
                <a:r>
                  <a:rPr lang="en-GB" i="1" dirty="0"/>
                  <a:t>additive</a:t>
                </a:r>
                <a:r>
                  <a:rPr lang="en-GB" dirty="0"/>
                  <a:t> value function </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𝑛</m:t>
                              </m:r>
                            </m:sub>
                          </m:sSub>
                        </m:e>
                      </m:d>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𝑖</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𝑖</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en-GB" i="1" dirty="0" smtClean="0">
                        <a:latin typeface="Cambria Math" panose="02040503050406030204" pitchFamily="18" charset="0"/>
                      </a:rPr>
                      <m:t>𝑛</m:t>
                    </m:r>
                  </m:oMath>
                </a14:m>
                <a:r>
                  <a:rPr lang="en-GB" dirty="0"/>
                  <a:t> single-attribute functions</a:t>
                </a:r>
              </a:p>
              <a:p>
                <a:pPr lvl="1"/>
                <a:r>
                  <a:rPr lang="en-GB" dirty="0"/>
                  <a:t>Often a good approximation</a:t>
                </a:r>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286" t="-3030" b="-2171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12"/>
          </p:nvPr>
        </p:nvSpPr>
        <p:spPr/>
        <p:txBody>
          <a:bodyPr/>
          <a:lstStyle/>
          <a:p>
            <a:fld id="{67C9959E-8E6B-B04C-9955-EA096F41CA7A}" type="slidenum">
              <a:rPr lang="en-GB" smtClean="0"/>
              <a:pPr/>
              <a:t>31</a:t>
            </a:fld>
            <a:endParaRPr lang="en-GB"/>
          </a:p>
        </p:txBody>
      </p:sp>
    </p:spTree>
    <p:extLst>
      <p:ext uri="{BB962C8B-B14F-4D97-AF65-F5344CB8AC3E}">
        <p14:creationId xmlns:p14="http://schemas.microsoft.com/office/powerpoint/2010/main" val="1160234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de-DE"/>
              <a:t>Preference structure: Stochastic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DEF197C-D2C9-554E-9CF0-31F831DEF9E2}"/>
                  </a:ext>
                </a:extLst>
              </p:cNvPr>
              <p:cNvSpPr>
                <a:spLocks noGrp="1"/>
              </p:cNvSpPr>
              <p:nvPr>
                <p:ph idx="1"/>
              </p:nvPr>
            </p:nvSpPr>
            <p:spPr/>
            <p:txBody>
              <a:bodyPr/>
              <a:lstStyle/>
              <a:p>
                <a:r>
                  <a:rPr lang="en-GB" dirty="0"/>
                  <a:t>Need to consider preferences over lotteries</a:t>
                </a:r>
              </a:p>
              <a:p>
                <a14:m>
                  <m:oMath xmlns:m="http://schemas.openxmlformats.org/officeDocument/2006/math">
                    <m:r>
                      <a:rPr lang="de-DE" b="0" i="1" smtClean="0">
                        <a:latin typeface="Cambria Math" panose="02040503050406030204" pitchFamily="18" charset="0"/>
                      </a:rPr>
                      <m:t>𝑋</m:t>
                    </m:r>
                  </m:oMath>
                </a14:m>
                <a:r>
                  <a:rPr lang="en-GB" dirty="0"/>
                  <a:t> is </a:t>
                </a:r>
                <a:r>
                  <a:rPr lang="en-GB" dirty="0">
                    <a:solidFill>
                      <a:schemeClr val="accent1"/>
                    </a:solidFill>
                  </a:rPr>
                  <a:t>utility-independent</a:t>
                </a:r>
                <a:r>
                  <a:rPr lang="en-GB" dirty="0"/>
                  <a:t> (UI) of </a:t>
                </a:r>
                <a14:m>
                  <m:oMath xmlns:m="http://schemas.openxmlformats.org/officeDocument/2006/math">
                    <m:r>
                      <a:rPr lang="en-GB" i="1" dirty="0" smtClean="0">
                        <a:latin typeface="Cambria Math" panose="02040503050406030204" pitchFamily="18" charset="0"/>
                      </a:rPr>
                      <m:t>𝑌</m:t>
                    </m:r>
                  </m:oMath>
                </a14:m>
                <a:r>
                  <a:rPr lang="en-GB" dirty="0"/>
                  <a:t> iff</a:t>
                </a:r>
              </a:p>
              <a:p>
                <a:pPr lvl="1"/>
                <a:r>
                  <a:rPr lang="en-GB" dirty="0"/>
                  <a:t>Preferences over lotteries in </a:t>
                </a:r>
                <a14:m>
                  <m:oMath xmlns:m="http://schemas.openxmlformats.org/officeDocument/2006/math">
                    <m:r>
                      <a:rPr lang="de-DE" b="0" i="1" smtClean="0">
                        <a:latin typeface="Cambria Math" panose="02040503050406030204" pitchFamily="18" charset="0"/>
                      </a:rPr>
                      <m:t>𝑋</m:t>
                    </m:r>
                  </m:oMath>
                </a14:m>
                <a:r>
                  <a:rPr lang="en-GB" dirty="0"/>
                  <a:t> do not depend on </a:t>
                </a:r>
                <a14:m>
                  <m:oMath xmlns:m="http://schemas.openxmlformats.org/officeDocument/2006/math">
                    <m:r>
                      <a:rPr lang="en-GB" i="1" dirty="0" smtClean="0">
                        <a:latin typeface="Cambria Math" panose="02040503050406030204" pitchFamily="18" charset="0"/>
                      </a:rPr>
                      <m:t>𝑦</m:t>
                    </m:r>
                  </m:oMath>
                </a14:m>
                <a:endParaRPr lang="en-GB" dirty="0"/>
              </a:p>
              <a:p>
                <a:r>
                  <a:rPr lang="en-GB" dirty="0"/>
                  <a:t>Mutual UI (Keeney, 1974): each subset is UI of its complement ⇒ ∃ </a:t>
                </a:r>
                <a:r>
                  <a:rPr lang="en-GB" i="1" dirty="0"/>
                  <a:t>multiplicative</a:t>
                </a:r>
                <a:r>
                  <a:rPr lang="en-GB" dirty="0"/>
                  <a:t> utility function</a:t>
                </a:r>
              </a:p>
              <a:p>
                <a:pPr lvl="1"/>
                <a:r>
                  <a:rPr lang="en-GB" dirty="0"/>
                  <a:t>For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=3</m:t>
                    </m:r>
                  </m:oMath>
                </a14:m>
                <a:r>
                  <a:rPr lang="en-GB"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Para>
                </a14:m>
                <a:endParaRPr lang="en-GB" dirty="0"/>
              </a:p>
              <a:p>
                <a:pPr lvl="1"/>
                <a:r>
                  <a:rPr lang="en-GB" dirty="0"/>
                  <a:t>I.e., requires only </a:t>
                </a:r>
                <a14:m>
                  <m:oMath xmlns:m="http://schemas.openxmlformats.org/officeDocument/2006/math">
                    <m:r>
                      <a:rPr lang="en-GB" i="1" dirty="0" smtClean="0">
                        <a:latin typeface="Cambria Math" panose="02040503050406030204" pitchFamily="18" charset="0"/>
                      </a:rPr>
                      <m:t>𝑛</m:t>
                    </m:r>
                  </m:oMath>
                </a14:m>
                <a:r>
                  <a:rPr lang="en-GB" dirty="0"/>
                  <a:t> single-attribute utility functions and </a:t>
                </a:r>
                <a14:m>
                  <m:oMath xmlns:m="http://schemas.openxmlformats.org/officeDocument/2006/math">
                    <m:r>
                      <a:rPr lang="en-GB" i="1" dirty="0" smtClean="0">
                        <a:latin typeface="Cambria Math" panose="02040503050406030204" pitchFamily="18" charset="0"/>
                      </a:rPr>
                      <m:t>𝑛</m:t>
                    </m:r>
                  </m:oMath>
                </a14:m>
                <a:r>
                  <a:rPr lang="en-GB" dirty="0"/>
                  <a:t> constants</a:t>
                </a:r>
              </a:p>
              <a:p>
                <a:pPr lvl="1"/>
                <a:endParaRPr lang="en-GB" dirty="0"/>
              </a:p>
              <a:p>
                <a:endParaRPr lang="en-GB" dirty="0"/>
              </a:p>
            </p:txBody>
          </p:sp>
        </mc:Choice>
        <mc:Fallback xmlns="">
          <p:sp>
            <p:nvSpPr>
              <p:cNvPr id="6" name="Content Placeholder 5">
                <a:extLst>
                  <a:ext uri="{FF2B5EF4-FFF2-40B4-BE49-F238E27FC236}">
                    <a16:creationId xmlns:a16="http://schemas.microsoft.com/office/drawing/2014/main" id="{4DEF197C-D2C9-554E-9CF0-31F831DEF9E2}"/>
                  </a:ext>
                </a:extLst>
              </p:cNvPr>
              <p:cNvSpPr>
                <a:spLocks noGrp="1" noRot="1" noChangeAspect="1" noMove="1" noResize="1" noEditPoints="1" noAdjustHandles="1" noChangeArrowheads="1" noChangeShapeType="1" noTextEdit="1"/>
              </p:cNvSpPr>
              <p:nvPr>
                <p:ph idx="1"/>
              </p:nvPr>
            </p:nvSpPr>
            <p:spPr>
              <a:blipFill>
                <a:blip r:embed="rId3"/>
                <a:stretch>
                  <a:fillRect l="-1447" t="-1768" r="-3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D33C1EF-A195-CF4D-A541-EE034E73B8EF}"/>
              </a:ext>
            </a:extLst>
          </p:cNvPr>
          <p:cNvSpPr>
            <a:spLocks noGrp="1"/>
          </p:cNvSpPr>
          <p:nvPr>
            <p:ph type="sldNum" sz="quarter" idx="12"/>
          </p:nvPr>
        </p:nvSpPr>
        <p:spPr/>
        <p:txBody>
          <a:bodyPr/>
          <a:lstStyle/>
          <a:p>
            <a:fld id="{67C9959E-8E6B-B04C-9955-EA096F41CA7A}" type="slidenum">
              <a:rPr lang="en-GB" smtClean="0"/>
              <a:pPr/>
              <a:t>32</a:t>
            </a:fld>
            <a:endParaRPr lang="en-GB"/>
          </a:p>
        </p:txBody>
      </p:sp>
    </p:spTree>
    <p:extLst>
      <p:ext uri="{BB962C8B-B14F-4D97-AF65-F5344CB8AC3E}">
        <p14:creationId xmlns:p14="http://schemas.microsoft.com/office/powerpoint/2010/main" val="4115842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lnSpcReduction="10000"/>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Dominance</a:t>
            </a:r>
          </a:p>
          <a:p>
            <a:pPr lvl="1"/>
            <a:r>
              <a:rPr lang="en-GB" dirty="0"/>
              <a:t>Strict dominance</a:t>
            </a:r>
          </a:p>
          <a:p>
            <a:pPr lvl="1"/>
            <a:r>
              <a:rPr lang="en-GB" dirty="0"/>
              <a:t>First-order + second-order stochastic dominance</a:t>
            </a:r>
          </a:p>
          <a:p>
            <a:r>
              <a:rPr lang="en-GB" dirty="0"/>
              <a:t>Preference structure</a:t>
            </a:r>
          </a:p>
          <a:p>
            <a:pPr lvl="1"/>
            <a:r>
              <a:rPr lang="en-GB" dirty="0"/>
              <a:t>(Mutual) preferential independence</a:t>
            </a:r>
          </a:p>
          <a:p>
            <a:pPr lvl="1"/>
            <a:r>
              <a:rPr lang="en-GB" dirty="0"/>
              <a:t>(Mutual) utility independence</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12"/>
          </p:nvPr>
        </p:nvSpPr>
        <p:spPr/>
        <p:txBody>
          <a:bodyPr/>
          <a:lstStyle/>
          <a:p>
            <a:fld id="{67C9959E-8E6B-B04C-9955-EA096F41CA7A}" type="slidenum">
              <a:rPr lang="en-GB" smtClean="0"/>
              <a:t>33</a:t>
            </a:fld>
            <a:endParaRPr lang="en-GB"/>
          </a:p>
        </p:txBody>
      </p:sp>
    </p:spTree>
    <p:extLst>
      <p:ext uri="{BB962C8B-B14F-4D97-AF65-F5344CB8AC3E}">
        <p14:creationId xmlns:p14="http://schemas.microsoft.com/office/powerpoint/2010/main" val="297676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b="1" i="1" dirty="0">
                <a:solidFill>
                  <a:srgbClr val="C00000"/>
                </a:solidFill>
              </a:rPr>
              <a:t>Decision theory</a:t>
            </a:r>
          </a:p>
          <a:p>
            <a:pPr lvl="1"/>
            <a:r>
              <a:rPr lang="en-GB" dirty="0">
                <a:solidFill>
                  <a:srgbClr val="C00000"/>
                </a:solidFill>
              </a:rPr>
              <a:t>Decision networks</a:t>
            </a:r>
          </a:p>
          <a:p>
            <a:pPr lvl="1"/>
            <a:r>
              <a:rPr lang="en-GB" dirty="0">
                <a:solidFill>
                  <a:srgbClr val="C00000"/>
                </a:solidFill>
              </a:rPr>
              <a:t>Value of information</a:t>
            </a:r>
          </a:p>
          <a:p>
            <a:pPr lvl="1"/>
            <a:r>
              <a:rPr lang="en-GB" dirty="0">
                <a:solidFill>
                  <a:srgbClr val="C00000"/>
                </a:solidFill>
              </a:rPr>
              <a:t>Relational domains</a:t>
            </a: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34</a:t>
            </a:fld>
            <a:endParaRPr lang="en-GB"/>
          </a:p>
        </p:txBody>
      </p:sp>
    </p:spTree>
    <p:extLst>
      <p:ext uri="{BB962C8B-B14F-4D97-AF65-F5344CB8AC3E}">
        <p14:creationId xmlns:p14="http://schemas.microsoft.com/office/powerpoint/2010/main" val="4089418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a:t>Decision Networks</a:t>
            </a:r>
          </a:p>
        </p:txBody>
      </p:sp>
      <p:sp>
        <p:nvSpPr>
          <p:cNvPr id="70658" name="Rectangle 3"/>
          <p:cNvSpPr>
            <a:spLocks noGrp="1" noChangeArrowheads="1"/>
          </p:cNvSpPr>
          <p:nvPr>
            <p:ph type="body" idx="1"/>
          </p:nvPr>
        </p:nvSpPr>
        <p:spPr/>
        <p:txBody>
          <a:bodyPr/>
          <a:lstStyle/>
          <a:p>
            <a:r>
              <a:rPr lang="en-US" dirty="0"/>
              <a:t>Extend Bayesian networks (BNs) to handle actions and utilities</a:t>
            </a:r>
          </a:p>
          <a:p>
            <a:pPr lvl="1"/>
            <a:r>
              <a:rPr lang="en-US" dirty="0"/>
              <a:t>Or any other probabilistic (graphical) formalism</a:t>
            </a:r>
          </a:p>
          <a:p>
            <a:r>
              <a:rPr lang="en-US" dirty="0"/>
              <a:t>Also called influence diagrams</a:t>
            </a:r>
          </a:p>
          <a:p>
            <a:r>
              <a:rPr lang="en-US" dirty="0"/>
              <a:t>Use BN inference methods to solve MEU problems</a:t>
            </a:r>
          </a:p>
          <a:p>
            <a:r>
              <a:rPr lang="en-US" dirty="0"/>
              <a:t>Perform Value of Information calculations</a:t>
            </a:r>
          </a:p>
        </p:txBody>
      </p:sp>
      <p:sp>
        <p:nvSpPr>
          <p:cNvPr id="2" name="Slide Number Placeholder 1">
            <a:extLst>
              <a:ext uri="{FF2B5EF4-FFF2-40B4-BE49-F238E27FC236}">
                <a16:creationId xmlns:a16="http://schemas.microsoft.com/office/drawing/2014/main" id="{5206C374-E327-534F-98EB-D89F2C4D3FBC}"/>
              </a:ext>
            </a:extLst>
          </p:cNvPr>
          <p:cNvSpPr>
            <a:spLocks noGrp="1"/>
          </p:cNvSpPr>
          <p:nvPr>
            <p:ph type="sldNum" sz="quarter" idx="12"/>
          </p:nvPr>
        </p:nvSpPr>
        <p:spPr/>
        <p:txBody>
          <a:bodyPr/>
          <a:lstStyle/>
          <a:p>
            <a:fld id="{67C9959E-8E6B-B04C-9955-EA096F41CA7A}" type="slidenum">
              <a:rPr lang="en-GB" smtClean="0"/>
              <a:pPr/>
              <a:t>35</a:t>
            </a:fld>
            <a:endParaRPr lang="en-GB"/>
          </a:p>
        </p:txBody>
      </p:sp>
    </p:spTree>
    <p:extLst>
      <p:ext uri="{BB962C8B-B14F-4D97-AF65-F5344CB8AC3E}">
        <p14:creationId xmlns:p14="http://schemas.microsoft.com/office/powerpoint/2010/main" val="593597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a:t>Decision Networks cont.</a:t>
            </a:r>
          </a:p>
        </p:txBody>
      </p:sp>
      <p:sp>
        <p:nvSpPr>
          <p:cNvPr id="72706" name="Rectangle 3"/>
          <p:cNvSpPr>
            <a:spLocks noGrp="1" noChangeArrowheads="1"/>
          </p:cNvSpPr>
          <p:nvPr>
            <p:ph type="body" idx="1"/>
          </p:nvPr>
        </p:nvSpPr>
        <p:spPr/>
        <p:txBody>
          <a:bodyPr/>
          <a:lstStyle/>
          <a:p>
            <a:r>
              <a:rPr lang="en-US" dirty="0"/>
              <a:t>Chance nodes: </a:t>
            </a:r>
            <a:br>
              <a:rPr lang="en-US" dirty="0"/>
            </a:br>
            <a:r>
              <a:rPr lang="en-US" dirty="0"/>
              <a:t>random variables</a:t>
            </a:r>
          </a:p>
          <a:p>
            <a:pPr lvl="1"/>
            <a:r>
              <a:rPr lang="en-US" dirty="0"/>
              <a:t>As in BNs</a:t>
            </a:r>
          </a:p>
          <a:p>
            <a:r>
              <a:rPr lang="en-US" dirty="0"/>
              <a:t>Decision nodes: </a:t>
            </a:r>
            <a:br>
              <a:rPr lang="en-US" dirty="0"/>
            </a:br>
            <a:r>
              <a:rPr lang="en-US" dirty="0"/>
              <a:t>actions that decision maker can take</a:t>
            </a:r>
          </a:p>
          <a:p>
            <a:pPr lvl="1"/>
            <a:endParaRPr lang="en-US" dirty="0"/>
          </a:p>
          <a:p>
            <a:r>
              <a:rPr lang="en-US" dirty="0"/>
              <a:t>Utility/value nodes: </a:t>
            </a:r>
            <a:br>
              <a:rPr lang="en-US" dirty="0"/>
            </a:br>
            <a:r>
              <a:rPr lang="en-US" dirty="0"/>
              <a:t>the utility of the outcome state</a:t>
            </a:r>
          </a:p>
        </p:txBody>
      </p:sp>
      <p:sp>
        <p:nvSpPr>
          <p:cNvPr id="2" name="Slide Number Placeholder 1">
            <a:extLst>
              <a:ext uri="{FF2B5EF4-FFF2-40B4-BE49-F238E27FC236}">
                <a16:creationId xmlns:a16="http://schemas.microsoft.com/office/drawing/2014/main" id="{EE7C3B13-A550-0E4C-BDF9-F22A2A352B16}"/>
              </a:ext>
            </a:extLst>
          </p:cNvPr>
          <p:cNvSpPr>
            <a:spLocks noGrp="1"/>
          </p:cNvSpPr>
          <p:nvPr>
            <p:ph type="sldNum" sz="quarter" idx="12"/>
          </p:nvPr>
        </p:nvSpPr>
        <p:spPr/>
        <p:txBody>
          <a:bodyPr/>
          <a:lstStyle/>
          <a:p>
            <a:fld id="{67C9959E-8E6B-B04C-9955-EA096F41CA7A}" type="slidenum">
              <a:rPr lang="en-GB" smtClean="0"/>
              <a:pPr/>
              <a:t>36</a:t>
            </a:fld>
            <a:endParaRPr lang="en-GB"/>
          </a:p>
        </p:txBody>
      </p:sp>
      <p:sp>
        <p:nvSpPr>
          <p:cNvPr id="72707" name="Oval 4"/>
          <p:cNvSpPr>
            <a:spLocks noChangeArrowheads="1"/>
          </p:cNvSpPr>
          <p:nvPr/>
        </p:nvSpPr>
        <p:spPr bwMode="auto">
          <a:xfrm>
            <a:off x="7797800" y="1320165"/>
            <a:ext cx="914400" cy="3810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72708" name="Rectangle 5"/>
          <p:cNvSpPr>
            <a:spLocks noChangeArrowheads="1"/>
          </p:cNvSpPr>
          <p:nvPr/>
        </p:nvSpPr>
        <p:spPr bwMode="auto">
          <a:xfrm>
            <a:off x="7874000" y="2612390"/>
            <a:ext cx="762000" cy="381000"/>
          </a:xfrm>
          <a:prstGeom prst="rect">
            <a:avLst/>
          </a:prstGeom>
          <a:solidFill>
            <a:srgbClr val="FFCCFF"/>
          </a:solidFill>
          <a:ln w="9525">
            <a:solidFill>
              <a:schemeClr val="tx1"/>
            </a:solidFill>
            <a:miter lim="800000"/>
            <a:headEnd/>
            <a:tailEnd/>
          </a:ln>
        </p:spPr>
        <p:txBody>
          <a:bodyPr wrap="none" anchor="ctr"/>
          <a:lstStyle/>
          <a:p>
            <a:endParaRPr lang="en-US"/>
          </a:p>
        </p:txBody>
      </p:sp>
      <p:sp>
        <p:nvSpPr>
          <p:cNvPr id="72709" name="AutoShape 6"/>
          <p:cNvSpPr>
            <a:spLocks noChangeArrowheads="1"/>
          </p:cNvSpPr>
          <p:nvPr/>
        </p:nvSpPr>
        <p:spPr bwMode="auto">
          <a:xfrm>
            <a:off x="7835900" y="3952240"/>
            <a:ext cx="838200" cy="533400"/>
          </a:xfrm>
          <a:prstGeom prst="flowChartDecision">
            <a:avLst/>
          </a:prstGeom>
          <a:solidFill>
            <a:srgbClr val="CCFF99"/>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540630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a:t>Umbrella Network</a:t>
            </a:r>
          </a:p>
        </p:txBody>
      </p:sp>
      <p:sp>
        <p:nvSpPr>
          <p:cNvPr id="2" name="Slide Number Placeholder 1">
            <a:extLst>
              <a:ext uri="{FF2B5EF4-FFF2-40B4-BE49-F238E27FC236}">
                <a16:creationId xmlns:a16="http://schemas.microsoft.com/office/drawing/2014/main" id="{81AACC0F-7A51-4342-818D-ABB700951B5F}"/>
              </a:ext>
            </a:extLst>
          </p:cNvPr>
          <p:cNvSpPr>
            <a:spLocks noGrp="1"/>
          </p:cNvSpPr>
          <p:nvPr>
            <p:ph type="sldNum" sz="quarter" idx="12"/>
          </p:nvPr>
        </p:nvSpPr>
        <p:spPr/>
        <p:txBody>
          <a:bodyPr/>
          <a:lstStyle/>
          <a:p>
            <a:fld id="{67C9959E-8E6B-B04C-9955-EA096F41CA7A}" type="slidenum">
              <a:rPr lang="en-GB" smtClean="0"/>
              <a:pPr/>
              <a:t>37</a:t>
            </a:fld>
            <a:endParaRPr lang="en-GB"/>
          </a:p>
        </p:txBody>
      </p:sp>
      <p:sp>
        <p:nvSpPr>
          <p:cNvPr id="76802" name="Oval 3"/>
          <p:cNvSpPr>
            <a:spLocks noChangeArrowheads="1"/>
          </p:cNvSpPr>
          <p:nvPr/>
        </p:nvSpPr>
        <p:spPr bwMode="auto">
          <a:xfrm>
            <a:off x="5385474" y="2517235"/>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Weather</a:t>
            </a:r>
          </a:p>
        </p:txBody>
      </p:sp>
      <p:sp>
        <p:nvSpPr>
          <p:cNvPr id="76803" name="Oval 4"/>
          <p:cNvSpPr>
            <a:spLocks noChangeArrowheads="1"/>
          </p:cNvSpPr>
          <p:nvPr/>
        </p:nvSpPr>
        <p:spPr bwMode="auto">
          <a:xfrm>
            <a:off x="6489700" y="3793633"/>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Forecast</a:t>
            </a:r>
          </a:p>
        </p:txBody>
      </p:sp>
      <p:sp>
        <p:nvSpPr>
          <p:cNvPr id="76804" name="Rectangle 5"/>
          <p:cNvSpPr>
            <a:spLocks noChangeArrowheads="1"/>
          </p:cNvSpPr>
          <p:nvPr/>
        </p:nvSpPr>
        <p:spPr bwMode="auto">
          <a:xfrm>
            <a:off x="1920151" y="1442933"/>
            <a:ext cx="1593459" cy="457200"/>
          </a:xfrm>
          <a:prstGeom prst="rect">
            <a:avLst/>
          </a:prstGeom>
          <a:solidFill>
            <a:srgbClr val="FFCCFF"/>
          </a:solidFill>
          <a:ln w="9525">
            <a:solidFill>
              <a:schemeClr val="tx1"/>
            </a:solidFill>
            <a:miter lim="800000"/>
            <a:headEnd/>
            <a:tailEnd/>
          </a:ln>
        </p:spPr>
        <p:txBody>
          <a:bodyPr wrap="none" anchor="ctr"/>
          <a:lstStyle/>
          <a:p>
            <a:pPr algn="ctr"/>
            <a:r>
              <a:rPr lang="en-US" sz="2000" dirty="0"/>
              <a:t>Take u</a:t>
            </a:r>
            <a:r>
              <a:rPr lang="en-US" sz="2000" i="0" dirty="0"/>
              <a:t>mbrella</a:t>
            </a:r>
          </a:p>
        </p:txBody>
      </p:sp>
      <p:sp>
        <p:nvSpPr>
          <p:cNvPr id="76805" name="AutoShape 6"/>
          <p:cNvSpPr>
            <a:spLocks noChangeArrowheads="1"/>
          </p:cNvSpPr>
          <p:nvPr/>
        </p:nvSpPr>
        <p:spPr bwMode="auto">
          <a:xfrm>
            <a:off x="2675410" y="3797833"/>
            <a:ext cx="1676400" cy="529200"/>
          </a:xfrm>
          <a:prstGeom prst="flowChartDecision">
            <a:avLst/>
          </a:prstGeom>
          <a:solidFill>
            <a:srgbClr val="CCFF99"/>
          </a:solidFill>
          <a:ln w="9525">
            <a:solidFill>
              <a:schemeClr val="tx1"/>
            </a:solidFill>
            <a:miter lim="800000"/>
            <a:headEnd/>
            <a:tailEnd/>
          </a:ln>
        </p:spPr>
        <p:txBody>
          <a:bodyPr wrap="none" anchor="ctr"/>
          <a:lstStyle/>
          <a:p>
            <a:pPr algn="ctr"/>
            <a:r>
              <a:rPr lang="en-US" sz="2000" i="0" dirty="0"/>
              <a:t>Happiness</a:t>
            </a:r>
          </a:p>
        </p:txBody>
      </p:sp>
      <p:cxnSp>
        <p:nvCxnSpPr>
          <p:cNvPr id="76806" name="AutoShape 7"/>
          <p:cNvCxnSpPr>
            <a:cxnSpLocks noChangeShapeType="1"/>
            <a:stCxn id="76802" idx="4"/>
            <a:endCxn id="76805" idx="0"/>
          </p:cNvCxnSpPr>
          <p:nvPr/>
        </p:nvCxnSpPr>
        <p:spPr bwMode="auto">
          <a:xfrm flipH="1">
            <a:off x="3513610" y="3050635"/>
            <a:ext cx="2519564" cy="747198"/>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7" name="AutoShape 8"/>
          <p:cNvCxnSpPr>
            <a:cxnSpLocks noChangeShapeType="1"/>
            <a:stCxn id="76815" idx="4"/>
            <a:endCxn id="76805" idx="0"/>
          </p:cNvCxnSpPr>
          <p:nvPr/>
        </p:nvCxnSpPr>
        <p:spPr bwMode="auto">
          <a:xfrm>
            <a:off x="3513610" y="3049643"/>
            <a:ext cx="0" cy="74819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8" name="AutoShape 9"/>
          <p:cNvCxnSpPr>
            <a:cxnSpLocks noChangeShapeType="1"/>
            <a:stCxn id="76802" idx="4"/>
            <a:endCxn id="76803" idx="1"/>
          </p:cNvCxnSpPr>
          <p:nvPr/>
        </p:nvCxnSpPr>
        <p:spPr bwMode="auto">
          <a:xfrm>
            <a:off x="6033174" y="3050635"/>
            <a:ext cx="646233" cy="82111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6809" name="Text Box 10"/>
          <p:cNvSpPr txBox="1">
            <a:spLocks noChangeArrowheads="1"/>
          </p:cNvSpPr>
          <p:nvPr/>
        </p:nvSpPr>
        <p:spPr bwMode="auto">
          <a:xfrm>
            <a:off x="2085596" y="1089772"/>
            <a:ext cx="11836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take/¬take</a:t>
            </a:r>
          </a:p>
        </p:txBody>
      </p:sp>
      <p:sp>
        <p:nvSpPr>
          <p:cNvPr id="76815" name="Oval 16"/>
          <p:cNvSpPr>
            <a:spLocks noChangeArrowheads="1"/>
          </p:cNvSpPr>
          <p:nvPr/>
        </p:nvSpPr>
        <p:spPr bwMode="auto">
          <a:xfrm>
            <a:off x="2599210" y="2516243"/>
            <a:ext cx="18288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Have umbrella</a:t>
            </a:r>
          </a:p>
        </p:txBody>
      </p:sp>
      <p:cxnSp>
        <p:nvCxnSpPr>
          <p:cNvPr id="76816" name="AutoShape 17"/>
          <p:cNvCxnSpPr>
            <a:cxnSpLocks noChangeShapeType="1"/>
            <a:stCxn id="76804" idx="2"/>
            <a:endCxn id="76815" idx="1"/>
          </p:cNvCxnSpPr>
          <p:nvPr/>
        </p:nvCxnSpPr>
        <p:spPr bwMode="auto">
          <a:xfrm>
            <a:off x="2716881" y="1900133"/>
            <a:ext cx="150151" cy="69422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graphicFrame>
        <p:nvGraphicFramePr>
          <p:cNvPr id="10" name="Table 9">
            <a:extLst>
              <a:ext uri="{FF2B5EF4-FFF2-40B4-BE49-F238E27FC236}">
                <a16:creationId xmlns:a16="http://schemas.microsoft.com/office/drawing/2014/main" id="{8DFFAB33-CBE6-A140-BF09-B951339EBF6F}"/>
              </a:ext>
            </a:extLst>
          </p:cNvPr>
          <p:cNvGraphicFramePr>
            <a:graphicFrameLocks noGrp="1"/>
          </p:cNvGraphicFramePr>
          <p:nvPr/>
        </p:nvGraphicFramePr>
        <p:xfrm>
          <a:off x="6747027" y="2519962"/>
          <a:ext cx="849694" cy="741680"/>
        </p:xfrm>
        <a:graphic>
          <a:graphicData uri="http://schemas.openxmlformats.org/drawingml/2006/table">
            <a:tbl>
              <a:tblPr firstRow="1" bandRow="1">
                <a:tableStyleId>{2D5ABB26-0587-4C30-8999-92F81FD0307C}</a:tableStyleId>
              </a:tblPr>
              <a:tblGrid>
                <a:gridCol w="849694">
                  <a:extLst>
                    <a:ext uri="{9D8B030D-6E8A-4147-A177-3AD203B41FA5}">
                      <a16:colId xmlns:a16="http://schemas.microsoft.com/office/drawing/2014/main" val="4133790123"/>
                    </a:ext>
                  </a:extLst>
                </a:gridCol>
              </a:tblGrid>
              <a:tr h="370840">
                <a:tc>
                  <a:txBody>
                    <a:bodyPr/>
                    <a:lstStyle/>
                    <a:p>
                      <a:r>
                        <a:rPr lang="en-GB" dirty="0"/>
                        <a:t>P(rain)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r"/>
                      <a:r>
                        <a:rPr lang="en-GB" dirty="0"/>
                        <a:t>0.4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23855437"/>
                  </a:ext>
                </a:extLst>
              </a:tr>
            </a:tbl>
          </a:graphicData>
        </a:graphic>
      </p:graphicFrame>
      <p:graphicFrame>
        <p:nvGraphicFramePr>
          <p:cNvPr id="31" name="Table 30">
            <a:extLst>
              <a:ext uri="{FF2B5EF4-FFF2-40B4-BE49-F238E27FC236}">
                <a16:creationId xmlns:a16="http://schemas.microsoft.com/office/drawing/2014/main" id="{0517D1B9-F94C-CF40-9F5F-E3BFC29C9AD4}"/>
              </a:ext>
            </a:extLst>
          </p:cNvPr>
          <p:cNvGraphicFramePr>
            <a:graphicFrameLocks noGrp="1"/>
          </p:cNvGraphicFramePr>
          <p:nvPr/>
        </p:nvGraphicFramePr>
        <p:xfrm>
          <a:off x="333690" y="2524845"/>
          <a:ext cx="2246820" cy="1112520"/>
        </p:xfrm>
        <a:graphic>
          <a:graphicData uri="http://schemas.openxmlformats.org/drawingml/2006/table">
            <a:tbl>
              <a:tblPr firstRow="1" bandRow="1">
                <a:tableStyleId>{2D5ABB26-0587-4C30-8999-92F81FD0307C}</a:tableStyleId>
              </a:tblPr>
              <a:tblGrid>
                <a:gridCol w="742632">
                  <a:extLst>
                    <a:ext uri="{9D8B030D-6E8A-4147-A177-3AD203B41FA5}">
                      <a16:colId xmlns:a16="http://schemas.microsoft.com/office/drawing/2014/main" val="3382648297"/>
                    </a:ext>
                  </a:extLst>
                </a:gridCol>
                <a:gridCol w="1504188">
                  <a:extLst>
                    <a:ext uri="{9D8B030D-6E8A-4147-A177-3AD203B41FA5}">
                      <a16:colId xmlns:a16="http://schemas.microsoft.com/office/drawing/2014/main" val="4133790123"/>
                    </a:ext>
                  </a:extLst>
                </a:gridCol>
              </a:tblGrid>
              <a:tr h="370840">
                <a:tc>
                  <a:txBody>
                    <a:bodyPr/>
                    <a:lstStyle/>
                    <a:p>
                      <a:r>
                        <a:rPr lang="en-GB" dirty="0"/>
                        <a:t>Take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P(have| Take)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take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1.0</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¬take</a:t>
                      </a:r>
                      <a:endParaRPr lang="en-GB"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graphicFrame>
        <p:nvGraphicFramePr>
          <p:cNvPr id="33" name="Table 32">
            <a:extLst>
              <a:ext uri="{FF2B5EF4-FFF2-40B4-BE49-F238E27FC236}">
                <a16:creationId xmlns:a16="http://schemas.microsoft.com/office/drawing/2014/main" id="{CD17B83C-7BD2-2D46-BB74-31D8AFEC72B7}"/>
              </a:ext>
            </a:extLst>
          </p:cNvPr>
          <p:cNvGraphicFramePr>
            <a:graphicFrameLocks noGrp="1"/>
          </p:cNvGraphicFramePr>
          <p:nvPr/>
        </p:nvGraphicFramePr>
        <p:xfrm>
          <a:off x="5655436" y="4480410"/>
          <a:ext cx="3101214" cy="1112520"/>
        </p:xfrm>
        <a:graphic>
          <a:graphicData uri="http://schemas.openxmlformats.org/drawingml/2006/table">
            <a:tbl>
              <a:tblPr firstRow="1" bandRow="1">
                <a:tableStyleId>{2D5ABB26-0587-4C30-8999-92F81FD0307C}</a:tableStyleId>
              </a:tblPr>
              <a:tblGrid>
                <a:gridCol w="1042353">
                  <a:extLst>
                    <a:ext uri="{9D8B030D-6E8A-4147-A177-3AD203B41FA5}">
                      <a16:colId xmlns:a16="http://schemas.microsoft.com/office/drawing/2014/main" val="3382648297"/>
                    </a:ext>
                  </a:extLst>
                </a:gridCol>
                <a:gridCol w="2058861">
                  <a:extLst>
                    <a:ext uri="{9D8B030D-6E8A-4147-A177-3AD203B41FA5}">
                      <a16:colId xmlns:a16="http://schemas.microsoft.com/office/drawing/2014/main" val="4133790123"/>
                    </a:ext>
                  </a:extLst>
                </a:gridCol>
              </a:tblGrid>
              <a:tr h="370840">
                <a:tc>
                  <a:txBody>
                    <a:bodyPr/>
                    <a:lstStyle/>
                    <a:p>
                      <a:r>
                        <a:rPr lang="en-GB" dirty="0"/>
                        <a:t>Weather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P(sunny |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rain</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0.3</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a:t>
                      </a:r>
                      <a:r>
                        <a:rPr lang="en-GB" dirty="0"/>
                        <a:t>rain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0.8</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sp>
        <p:nvSpPr>
          <p:cNvPr id="34" name="Text Box 10">
            <a:extLst>
              <a:ext uri="{FF2B5EF4-FFF2-40B4-BE49-F238E27FC236}">
                <a16:creationId xmlns:a16="http://schemas.microsoft.com/office/drawing/2014/main" id="{99CC5FC1-F71C-4A4D-99E4-5B7753B99E27}"/>
              </a:ext>
            </a:extLst>
          </p:cNvPr>
          <p:cNvSpPr txBox="1">
            <a:spLocks noChangeArrowheads="1"/>
          </p:cNvSpPr>
          <p:nvPr/>
        </p:nvSpPr>
        <p:spPr bwMode="auto">
          <a:xfrm>
            <a:off x="5455900" y="2155513"/>
            <a:ext cx="11545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rain/¬rain</a:t>
            </a:r>
          </a:p>
        </p:txBody>
      </p:sp>
      <p:sp>
        <p:nvSpPr>
          <p:cNvPr id="35" name="Text Box 10">
            <a:extLst>
              <a:ext uri="{FF2B5EF4-FFF2-40B4-BE49-F238E27FC236}">
                <a16:creationId xmlns:a16="http://schemas.microsoft.com/office/drawing/2014/main" id="{8DEAAAD5-2316-8A4B-8434-C79F91220A9C}"/>
              </a:ext>
            </a:extLst>
          </p:cNvPr>
          <p:cNvSpPr txBox="1">
            <a:spLocks noChangeArrowheads="1"/>
          </p:cNvSpPr>
          <p:nvPr/>
        </p:nvSpPr>
        <p:spPr bwMode="auto">
          <a:xfrm>
            <a:off x="2933810" y="2155513"/>
            <a:ext cx="12817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have/¬have</a:t>
            </a:r>
          </a:p>
        </p:txBody>
      </p:sp>
      <p:sp>
        <p:nvSpPr>
          <p:cNvPr id="36" name="Text Box 10">
            <a:extLst>
              <a:ext uri="{FF2B5EF4-FFF2-40B4-BE49-F238E27FC236}">
                <a16:creationId xmlns:a16="http://schemas.microsoft.com/office/drawing/2014/main" id="{9AB94860-CEBA-E644-9157-9551CC242E49}"/>
              </a:ext>
            </a:extLst>
          </p:cNvPr>
          <p:cNvSpPr txBox="1">
            <a:spLocks noChangeArrowheads="1"/>
          </p:cNvSpPr>
          <p:nvPr/>
        </p:nvSpPr>
        <p:spPr bwMode="auto">
          <a:xfrm>
            <a:off x="6472538" y="3429877"/>
            <a:ext cx="13297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sunny/rainy</a:t>
            </a:r>
          </a:p>
        </p:txBody>
      </p:sp>
      <p:graphicFrame>
        <p:nvGraphicFramePr>
          <p:cNvPr id="42" name="Table 41">
            <a:extLst>
              <a:ext uri="{FF2B5EF4-FFF2-40B4-BE49-F238E27FC236}">
                <a16:creationId xmlns:a16="http://schemas.microsoft.com/office/drawing/2014/main" id="{0C18D225-F5F3-E24E-8E4C-8052990C640A}"/>
              </a:ext>
            </a:extLst>
          </p:cNvPr>
          <p:cNvGraphicFramePr>
            <a:graphicFrameLocks noGrp="1"/>
          </p:cNvGraphicFramePr>
          <p:nvPr/>
        </p:nvGraphicFramePr>
        <p:xfrm>
          <a:off x="1720829" y="4486013"/>
          <a:ext cx="3735071" cy="1854200"/>
        </p:xfrm>
        <a:graphic>
          <a:graphicData uri="http://schemas.openxmlformats.org/drawingml/2006/table">
            <a:tbl>
              <a:tblPr firstRow="1" bandRow="1">
                <a:tableStyleId>{2D5ABB26-0587-4C30-8999-92F81FD0307C}</a:tableStyleId>
              </a:tblPr>
              <a:tblGrid>
                <a:gridCol w="791210">
                  <a:extLst>
                    <a:ext uri="{9D8B030D-6E8A-4147-A177-3AD203B41FA5}">
                      <a16:colId xmlns:a16="http://schemas.microsoft.com/office/drawing/2014/main" val="2762710472"/>
                    </a:ext>
                  </a:extLst>
                </a:gridCol>
                <a:gridCol w="1042353">
                  <a:extLst>
                    <a:ext uri="{9D8B030D-6E8A-4147-A177-3AD203B41FA5}">
                      <a16:colId xmlns:a16="http://schemas.microsoft.com/office/drawing/2014/main" val="3382648297"/>
                    </a:ext>
                  </a:extLst>
                </a:gridCol>
                <a:gridCol w="1901508">
                  <a:extLst>
                    <a:ext uri="{9D8B030D-6E8A-4147-A177-3AD203B41FA5}">
                      <a16:colId xmlns:a16="http://schemas.microsoft.com/office/drawing/2014/main" val="4133790123"/>
                    </a:ext>
                  </a:extLst>
                </a:gridCol>
              </a:tblGrid>
              <a:tr h="370840">
                <a:tc>
                  <a:txBody>
                    <a:bodyPr/>
                    <a:lstStyle/>
                    <a:p>
                      <a:r>
                        <a:rPr lang="en-GB" dirty="0"/>
                        <a:t>Have</a:t>
                      </a:r>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t>Weather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U(Have,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-25</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23395125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40922810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480844814"/>
                  </a:ext>
                </a:extLst>
              </a:tr>
            </a:tbl>
          </a:graphicData>
        </a:graphic>
      </p:graphicFrame>
    </p:spTree>
    <p:extLst>
      <p:ext uri="{BB962C8B-B14F-4D97-AF65-F5344CB8AC3E}">
        <p14:creationId xmlns:p14="http://schemas.microsoft.com/office/powerpoint/2010/main" val="4054406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a:t>Evaluating Decision Networks</a:t>
            </a:r>
          </a:p>
        </p:txBody>
      </p:sp>
      <p:sp>
        <p:nvSpPr>
          <p:cNvPr id="78850" name="Rectangle 3"/>
          <p:cNvSpPr>
            <a:spLocks noGrp="1" noChangeArrowheads="1"/>
          </p:cNvSpPr>
          <p:nvPr>
            <p:ph type="body" idx="1"/>
          </p:nvPr>
        </p:nvSpPr>
        <p:spPr/>
        <p:txBody>
          <a:bodyPr/>
          <a:lstStyle/>
          <a:p>
            <a:r>
              <a:rPr lang="en-US" dirty="0"/>
              <a:t>Set the evidence variables for current state</a:t>
            </a:r>
          </a:p>
          <a:p>
            <a:r>
              <a:rPr lang="en-US" dirty="0"/>
              <a:t>For each possible value of the decision node:</a:t>
            </a:r>
          </a:p>
          <a:p>
            <a:pPr lvl="1"/>
            <a:r>
              <a:rPr lang="en-US" dirty="0"/>
              <a:t>Set decision node to that value</a:t>
            </a:r>
          </a:p>
          <a:p>
            <a:pPr lvl="1"/>
            <a:r>
              <a:rPr lang="en-US" dirty="0"/>
              <a:t>Calculate the posterior probability of the parent nodes of the utility node, using BN inference</a:t>
            </a:r>
          </a:p>
          <a:p>
            <a:pPr lvl="1"/>
            <a:r>
              <a:rPr lang="en-US" dirty="0"/>
              <a:t>Calculate the resulting utility for action</a:t>
            </a:r>
          </a:p>
          <a:p>
            <a:r>
              <a:rPr lang="en-US" dirty="0"/>
              <a:t>Return the action with the highest utility</a:t>
            </a:r>
          </a:p>
        </p:txBody>
      </p:sp>
      <p:sp>
        <p:nvSpPr>
          <p:cNvPr id="2" name="Slide Number Placeholder 1">
            <a:extLst>
              <a:ext uri="{FF2B5EF4-FFF2-40B4-BE49-F238E27FC236}">
                <a16:creationId xmlns:a16="http://schemas.microsoft.com/office/drawing/2014/main" id="{86AA4F3E-57EE-3348-BD25-6F6B3B165BC3}"/>
              </a:ext>
            </a:extLst>
          </p:cNvPr>
          <p:cNvSpPr>
            <a:spLocks noGrp="1"/>
          </p:cNvSpPr>
          <p:nvPr>
            <p:ph type="sldNum" sz="quarter" idx="12"/>
          </p:nvPr>
        </p:nvSpPr>
        <p:spPr/>
        <p:txBody>
          <a:bodyPr/>
          <a:lstStyle/>
          <a:p>
            <a:fld id="{67C9959E-8E6B-B04C-9955-EA096F41CA7A}" type="slidenum">
              <a:rPr lang="en-GB" smtClean="0"/>
              <a:pPr/>
              <a:t>38</a:t>
            </a:fld>
            <a:endParaRPr lang="en-GB"/>
          </a:p>
        </p:txBody>
      </p:sp>
    </p:spTree>
    <p:extLst>
      <p:ext uri="{BB962C8B-B14F-4D97-AF65-F5344CB8AC3E}">
        <p14:creationId xmlns:p14="http://schemas.microsoft.com/office/powerpoint/2010/main" val="3419517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F6230D-E3CC-0641-BE19-66E2E0CA9E9C}"/>
              </a:ext>
            </a:extLst>
          </p:cNvPr>
          <p:cNvSpPr/>
          <p:nvPr/>
        </p:nvSpPr>
        <p:spPr>
          <a:xfrm>
            <a:off x="333690" y="2895474"/>
            <a:ext cx="2246820" cy="36616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01" name="Rectangle 2"/>
          <p:cNvSpPr>
            <a:spLocks noGrp="1" noChangeArrowheads="1"/>
          </p:cNvSpPr>
          <p:nvPr>
            <p:ph type="title"/>
          </p:nvPr>
        </p:nvSpPr>
        <p:spPr/>
        <p:txBody>
          <a:bodyPr/>
          <a:lstStyle/>
          <a:p>
            <a:r>
              <a:rPr lang="en-US"/>
              <a:t>Umbrella Network</a:t>
            </a:r>
          </a:p>
        </p:txBody>
      </p:sp>
      <p:sp>
        <p:nvSpPr>
          <p:cNvPr id="2" name="Slide Number Placeholder 1">
            <a:extLst>
              <a:ext uri="{FF2B5EF4-FFF2-40B4-BE49-F238E27FC236}">
                <a16:creationId xmlns:a16="http://schemas.microsoft.com/office/drawing/2014/main" id="{81AACC0F-7A51-4342-818D-ABB700951B5F}"/>
              </a:ext>
            </a:extLst>
          </p:cNvPr>
          <p:cNvSpPr>
            <a:spLocks noGrp="1"/>
          </p:cNvSpPr>
          <p:nvPr>
            <p:ph type="sldNum" sz="quarter" idx="12"/>
          </p:nvPr>
        </p:nvSpPr>
        <p:spPr/>
        <p:txBody>
          <a:bodyPr/>
          <a:lstStyle/>
          <a:p>
            <a:fld id="{67C9959E-8E6B-B04C-9955-EA096F41CA7A}" type="slidenum">
              <a:rPr lang="en-GB" smtClean="0"/>
              <a:pPr/>
              <a:t>39</a:t>
            </a:fld>
            <a:endParaRPr lang="en-GB"/>
          </a:p>
        </p:txBody>
      </p:sp>
      <p:sp>
        <p:nvSpPr>
          <p:cNvPr id="76802" name="Oval 3"/>
          <p:cNvSpPr>
            <a:spLocks noChangeArrowheads="1"/>
          </p:cNvSpPr>
          <p:nvPr/>
        </p:nvSpPr>
        <p:spPr bwMode="auto">
          <a:xfrm>
            <a:off x="5385474" y="2517235"/>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Weather</a:t>
            </a:r>
          </a:p>
        </p:txBody>
      </p:sp>
      <p:sp>
        <p:nvSpPr>
          <p:cNvPr id="76803" name="Oval 4"/>
          <p:cNvSpPr>
            <a:spLocks noChangeArrowheads="1"/>
          </p:cNvSpPr>
          <p:nvPr/>
        </p:nvSpPr>
        <p:spPr bwMode="auto">
          <a:xfrm>
            <a:off x="6489700" y="3793633"/>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Forecast</a:t>
            </a:r>
          </a:p>
        </p:txBody>
      </p:sp>
      <p:sp>
        <p:nvSpPr>
          <p:cNvPr id="76804" name="Rectangle 5"/>
          <p:cNvSpPr>
            <a:spLocks noChangeArrowheads="1"/>
          </p:cNvSpPr>
          <p:nvPr/>
        </p:nvSpPr>
        <p:spPr bwMode="auto">
          <a:xfrm>
            <a:off x="1920151" y="1442933"/>
            <a:ext cx="1593459" cy="457200"/>
          </a:xfrm>
          <a:prstGeom prst="rect">
            <a:avLst/>
          </a:prstGeom>
          <a:solidFill>
            <a:srgbClr val="FFCCFF"/>
          </a:solidFill>
          <a:ln w="9525">
            <a:solidFill>
              <a:schemeClr val="tx1"/>
            </a:solidFill>
            <a:miter lim="800000"/>
            <a:headEnd/>
            <a:tailEnd/>
          </a:ln>
        </p:spPr>
        <p:txBody>
          <a:bodyPr wrap="none" anchor="ctr"/>
          <a:lstStyle/>
          <a:p>
            <a:pPr algn="ctr"/>
            <a:r>
              <a:rPr lang="en-US" sz="2000" dirty="0"/>
              <a:t>Take u</a:t>
            </a:r>
            <a:r>
              <a:rPr lang="en-US" sz="2000" i="0" dirty="0"/>
              <a:t>mbrella</a:t>
            </a:r>
          </a:p>
        </p:txBody>
      </p:sp>
      <p:sp>
        <p:nvSpPr>
          <p:cNvPr id="76805" name="AutoShape 6"/>
          <p:cNvSpPr>
            <a:spLocks noChangeArrowheads="1"/>
          </p:cNvSpPr>
          <p:nvPr/>
        </p:nvSpPr>
        <p:spPr bwMode="auto">
          <a:xfrm>
            <a:off x="2675410" y="3797833"/>
            <a:ext cx="1676400" cy="529200"/>
          </a:xfrm>
          <a:prstGeom prst="flowChartDecision">
            <a:avLst/>
          </a:prstGeom>
          <a:solidFill>
            <a:srgbClr val="CCFF99"/>
          </a:solidFill>
          <a:ln w="9525">
            <a:solidFill>
              <a:schemeClr val="tx1"/>
            </a:solidFill>
            <a:miter lim="800000"/>
            <a:headEnd/>
            <a:tailEnd/>
          </a:ln>
        </p:spPr>
        <p:txBody>
          <a:bodyPr wrap="none" anchor="ctr"/>
          <a:lstStyle/>
          <a:p>
            <a:pPr algn="ctr"/>
            <a:r>
              <a:rPr lang="en-US" sz="2000" i="0" dirty="0"/>
              <a:t>Happiness</a:t>
            </a:r>
          </a:p>
        </p:txBody>
      </p:sp>
      <p:cxnSp>
        <p:nvCxnSpPr>
          <p:cNvPr id="76806" name="AutoShape 7"/>
          <p:cNvCxnSpPr>
            <a:cxnSpLocks noChangeShapeType="1"/>
            <a:stCxn id="76802" idx="4"/>
            <a:endCxn id="76805" idx="0"/>
          </p:cNvCxnSpPr>
          <p:nvPr/>
        </p:nvCxnSpPr>
        <p:spPr bwMode="auto">
          <a:xfrm flipH="1">
            <a:off x="3513610" y="3050635"/>
            <a:ext cx="2519564" cy="747198"/>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7" name="AutoShape 8"/>
          <p:cNvCxnSpPr>
            <a:cxnSpLocks noChangeShapeType="1"/>
            <a:stCxn id="76815" idx="4"/>
            <a:endCxn id="76805" idx="0"/>
          </p:cNvCxnSpPr>
          <p:nvPr/>
        </p:nvCxnSpPr>
        <p:spPr bwMode="auto">
          <a:xfrm>
            <a:off x="3513610" y="3049643"/>
            <a:ext cx="0" cy="74819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8" name="AutoShape 9"/>
          <p:cNvCxnSpPr>
            <a:cxnSpLocks noChangeShapeType="1"/>
            <a:stCxn id="76802" idx="4"/>
            <a:endCxn id="76803" idx="1"/>
          </p:cNvCxnSpPr>
          <p:nvPr/>
        </p:nvCxnSpPr>
        <p:spPr bwMode="auto">
          <a:xfrm>
            <a:off x="6033174" y="3050635"/>
            <a:ext cx="646233" cy="82111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6809" name="Text Box 10"/>
          <p:cNvSpPr txBox="1">
            <a:spLocks noChangeArrowheads="1"/>
          </p:cNvSpPr>
          <p:nvPr/>
        </p:nvSpPr>
        <p:spPr bwMode="auto">
          <a:xfrm>
            <a:off x="2085596" y="1089772"/>
            <a:ext cx="11836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take/¬take</a:t>
            </a:r>
          </a:p>
        </p:txBody>
      </p:sp>
      <p:sp>
        <p:nvSpPr>
          <p:cNvPr id="76815" name="Oval 16"/>
          <p:cNvSpPr>
            <a:spLocks noChangeArrowheads="1"/>
          </p:cNvSpPr>
          <p:nvPr/>
        </p:nvSpPr>
        <p:spPr bwMode="auto">
          <a:xfrm>
            <a:off x="2599210" y="2516243"/>
            <a:ext cx="18288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Have umbrella</a:t>
            </a:r>
          </a:p>
        </p:txBody>
      </p:sp>
      <p:cxnSp>
        <p:nvCxnSpPr>
          <p:cNvPr id="76816" name="AutoShape 17"/>
          <p:cNvCxnSpPr>
            <a:cxnSpLocks noChangeShapeType="1"/>
            <a:stCxn id="76804" idx="2"/>
            <a:endCxn id="76815" idx="1"/>
          </p:cNvCxnSpPr>
          <p:nvPr/>
        </p:nvCxnSpPr>
        <p:spPr bwMode="auto">
          <a:xfrm>
            <a:off x="2716881" y="1900133"/>
            <a:ext cx="150151" cy="69422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9" name="Group 8">
            <a:extLst>
              <a:ext uri="{FF2B5EF4-FFF2-40B4-BE49-F238E27FC236}">
                <a16:creationId xmlns:a16="http://schemas.microsoft.com/office/drawing/2014/main" id="{E67CA781-ABD8-8245-B7FC-A4906EF1ACAE}"/>
              </a:ext>
            </a:extLst>
          </p:cNvPr>
          <p:cNvGrpSpPr/>
          <p:nvPr/>
        </p:nvGrpSpPr>
        <p:grpSpPr>
          <a:xfrm>
            <a:off x="6762876" y="1203792"/>
            <a:ext cx="2108993" cy="767033"/>
            <a:chOff x="6603207" y="1136821"/>
            <a:chExt cx="2108993" cy="767033"/>
          </a:xfrm>
        </p:grpSpPr>
        <p:sp>
          <p:nvSpPr>
            <p:cNvPr id="21" name="Text Box 19">
              <a:extLst>
                <a:ext uri="{FF2B5EF4-FFF2-40B4-BE49-F238E27FC236}">
                  <a16:creationId xmlns:a16="http://schemas.microsoft.com/office/drawing/2014/main" id="{FA76E6FE-2EFB-5F4A-831E-903970A537B0}"/>
                </a:ext>
              </a:extLst>
            </p:cNvPr>
            <p:cNvSpPr txBox="1">
              <a:spLocks noChangeArrowheads="1"/>
            </p:cNvSpPr>
            <p:nvPr/>
          </p:nvSpPr>
          <p:spPr bwMode="auto">
            <a:xfrm>
              <a:off x="6603207" y="1136821"/>
              <a:ext cx="2108993" cy="767033"/>
            </a:xfrm>
            <a:prstGeom prst="cloudCallout">
              <a:avLst>
                <a:gd name="adj1" fmla="val -34663"/>
                <a:gd name="adj2" fmla="val 80179"/>
              </a:avLst>
            </a:prstGeom>
            <a:solidFill>
              <a:srgbClr val="C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 name="Rectangle 7">
              <a:extLst>
                <a:ext uri="{FF2B5EF4-FFF2-40B4-BE49-F238E27FC236}">
                  <a16:creationId xmlns:a16="http://schemas.microsoft.com/office/drawing/2014/main" id="{3785EA28-5AD7-EB40-9EA4-495442813967}"/>
                </a:ext>
              </a:extLst>
            </p:cNvPr>
            <p:cNvSpPr/>
            <p:nvPr/>
          </p:nvSpPr>
          <p:spPr>
            <a:xfrm>
              <a:off x="6897890" y="1200100"/>
              <a:ext cx="1814310" cy="646331"/>
            </a:xfrm>
            <a:prstGeom prst="rect">
              <a:avLst/>
            </a:prstGeom>
          </p:spPr>
          <p:txBody>
            <a:bodyPr wrap="square">
              <a:spAutoFit/>
            </a:bodyPr>
            <a:lstStyle/>
            <a:p>
              <a:r>
                <a:rPr lang="en-US" dirty="0">
                  <a:solidFill>
                    <a:schemeClr val="bg1"/>
                  </a:solidFill>
                </a:rPr>
                <a:t>Should I take my umbrella??</a:t>
              </a:r>
            </a:p>
          </p:txBody>
        </p:sp>
      </p:grpSp>
      <p:graphicFrame>
        <p:nvGraphicFramePr>
          <p:cNvPr id="10" name="Table 9">
            <a:extLst>
              <a:ext uri="{FF2B5EF4-FFF2-40B4-BE49-F238E27FC236}">
                <a16:creationId xmlns:a16="http://schemas.microsoft.com/office/drawing/2014/main" id="{8DFFAB33-CBE6-A140-BF09-B951339EBF6F}"/>
              </a:ext>
            </a:extLst>
          </p:cNvPr>
          <p:cNvGraphicFramePr>
            <a:graphicFrameLocks noGrp="1"/>
          </p:cNvGraphicFramePr>
          <p:nvPr>
            <p:extLst>
              <p:ext uri="{D42A27DB-BD31-4B8C-83A1-F6EECF244321}">
                <p14:modId xmlns:p14="http://schemas.microsoft.com/office/powerpoint/2010/main" val="3544548722"/>
              </p:ext>
            </p:extLst>
          </p:nvPr>
        </p:nvGraphicFramePr>
        <p:xfrm>
          <a:off x="6747027" y="2519962"/>
          <a:ext cx="849694" cy="741680"/>
        </p:xfrm>
        <a:graphic>
          <a:graphicData uri="http://schemas.openxmlformats.org/drawingml/2006/table">
            <a:tbl>
              <a:tblPr firstRow="1" bandRow="1">
                <a:tableStyleId>{2D5ABB26-0587-4C30-8999-92F81FD0307C}</a:tableStyleId>
              </a:tblPr>
              <a:tblGrid>
                <a:gridCol w="849694">
                  <a:extLst>
                    <a:ext uri="{9D8B030D-6E8A-4147-A177-3AD203B41FA5}">
                      <a16:colId xmlns:a16="http://schemas.microsoft.com/office/drawing/2014/main" val="4133790123"/>
                    </a:ext>
                  </a:extLst>
                </a:gridCol>
              </a:tblGrid>
              <a:tr h="370840">
                <a:tc>
                  <a:txBody>
                    <a:bodyPr/>
                    <a:lstStyle/>
                    <a:p>
                      <a:r>
                        <a:rPr lang="en-GB" dirty="0"/>
                        <a:t>P(rain)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r"/>
                      <a:r>
                        <a:rPr lang="en-GB" dirty="0"/>
                        <a:t>0.4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23855437"/>
                  </a:ext>
                </a:extLst>
              </a:tr>
            </a:tbl>
          </a:graphicData>
        </a:graphic>
      </p:graphicFrame>
      <p:graphicFrame>
        <p:nvGraphicFramePr>
          <p:cNvPr id="31" name="Table 30">
            <a:extLst>
              <a:ext uri="{FF2B5EF4-FFF2-40B4-BE49-F238E27FC236}">
                <a16:creationId xmlns:a16="http://schemas.microsoft.com/office/drawing/2014/main" id="{0517D1B9-F94C-CF40-9F5F-E3BFC29C9AD4}"/>
              </a:ext>
            </a:extLst>
          </p:cNvPr>
          <p:cNvGraphicFramePr>
            <a:graphicFrameLocks noGrp="1"/>
          </p:cNvGraphicFramePr>
          <p:nvPr>
            <p:extLst>
              <p:ext uri="{D42A27DB-BD31-4B8C-83A1-F6EECF244321}">
                <p14:modId xmlns:p14="http://schemas.microsoft.com/office/powerpoint/2010/main" val="1971617864"/>
              </p:ext>
            </p:extLst>
          </p:nvPr>
        </p:nvGraphicFramePr>
        <p:xfrm>
          <a:off x="333690" y="2524845"/>
          <a:ext cx="2246820" cy="1112520"/>
        </p:xfrm>
        <a:graphic>
          <a:graphicData uri="http://schemas.openxmlformats.org/drawingml/2006/table">
            <a:tbl>
              <a:tblPr firstRow="1" bandRow="1">
                <a:tableStyleId>{2D5ABB26-0587-4C30-8999-92F81FD0307C}</a:tableStyleId>
              </a:tblPr>
              <a:tblGrid>
                <a:gridCol w="742632">
                  <a:extLst>
                    <a:ext uri="{9D8B030D-6E8A-4147-A177-3AD203B41FA5}">
                      <a16:colId xmlns:a16="http://schemas.microsoft.com/office/drawing/2014/main" val="3382648297"/>
                    </a:ext>
                  </a:extLst>
                </a:gridCol>
                <a:gridCol w="1504188">
                  <a:extLst>
                    <a:ext uri="{9D8B030D-6E8A-4147-A177-3AD203B41FA5}">
                      <a16:colId xmlns:a16="http://schemas.microsoft.com/office/drawing/2014/main" val="4133790123"/>
                    </a:ext>
                  </a:extLst>
                </a:gridCol>
              </a:tblGrid>
              <a:tr h="370840">
                <a:tc>
                  <a:txBody>
                    <a:bodyPr/>
                    <a:lstStyle/>
                    <a:p>
                      <a:r>
                        <a:rPr lang="en-GB" dirty="0"/>
                        <a:t>Take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P(have| Take)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take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1.0</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¬take</a:t>
                      </a:r>
                      <a:endParaRPr lang="en-GB"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graphicFrame>
        <p:nvGraphicFramePr>
          <p:cNvPr id="33" name="Table 32">
            <a:extLst>
              <a:ext uri="{FF2B5EF4-FFF2-40B4-BE49-F238E27FC236}">
                <a16:creationId xmlns:a16="http://schemas.microsoft.com/office/drawing/2014/main" id="{CD17B83C-7BD2-2D46-BB74-31D8AFEC72B7}"/>
              </a:ext>
            </a:extLst>
          </p:cNvPr>
          <p:cNvGraphicFramePr>
            <a:graphicFrameLocks noGrp="1"/>
          </p:cNvGraphicFramePr>
          <p:nvPr>
            <p:extLst>
              <p:ext uri="{D42A27DB-BD31-4B8C-83A1-F6EECF244321}">
                <p14:modId xmlns:p14="http://schemas.microsoft.com/office/powerpoint/2010/main" val="88203836"/>
              </p:ext>
            </p:extLst>
          </p:nvPr>
        </p:nvGraphicFramePr>
        <p:xfrm>
          <a:off x="5655436" y="4480410"/>
          <a:ext cx="3101214" cy="1112520"/>
        </p:xfrm>
        <a:graphic>
          <a:graphicData uri="http://schemas.openxmlformats.org/drawingml/2006/table">
            <a:tbl>
              <a:tblPr firstRow="1" bandRow="1">
                <a:tableStyleId>{2D5ABB26-0587-4C30-8999-92F81FD0307C}</a:tableStyleId>
              </a:tblPr>
              <a:tblGrid>
                <a:gridCol w="1042353">
                  <a:extLst>
                    <a:ext uri="{9D8B030D-6E8A-4147-A177-3AD203B41FA5}">
                      <a16:colId xmlns:a16="http://schemas.microsoft.com/office/drawing/2014/main" val="3382648297"/>
                    </a:ext>
                  </a:extLst>
                </a:gridCol>
                <a:gridCol w="2058861">
                  <a:extLst>
                    <a:ext uri="{9D8B030D-6E8A-4147-A177-3AD203B41FA5}">
                      <a16:colId xmlns:a16="http://schemas.microsoft.com/office/drawing/2014/main" val="4133790123"/>
                    </a:ext>
                  </a:extLst>
                </a:gridCol>
              </a:tblGrid>
              <a:tr h="370840">
                <a:tc>
                  <a:txBody>
                    <a:bodyPr/>
                    <a:lstStyle/>
                    <a:p>
                      <a:r>
                        <a:rPr lang="en-GB" dirty="0"/>
                        <a:t>Weather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P(sunny |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rain</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0.3</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a:t>
                      </a:r>
                      <a:r>
                        <a:rPr lang="en-GB" dirty="0"/>
                        <a:t>rain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0.8</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sp>
        <p:nvSpPr>
          <p:cNvPr id="34" name="Text Box 10">
            <a:extLst>
              <a:ext uri="{FF2B5EF4-FFF2-40B4-BE49-F238E27FC236}">
                <a16:creationId xmlns:a16="http://schemas.microsoft.com/office/drawing/2014/main" id="{99CC5FC1-F71C-4A4D-99E4-5B7753B99E27}"/>
              </a:ext>
            </a:extLst>
          </p:cNvPr>
          <p:cNvSpPr txBox="1">
            <a:spLocks noChangeArrowheads="1"/>
          </p:cNvSpPr>
          <p:nvPr/>
        </p:nvSpPr>
        <p:spPr bwMode="auto">
          <a:xfrm>
            <a:off x="5455900" y="2155513"/>
            <a:ext cx="11545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rain/¬rain</a:t>
            </a:r>
          </a:p>
        </p:txBody>
      </p:sp>
      <p:sp>
        <p:nvSpPr>
          <p:cNvPr id="35" name="Text Box 10">
            <a:extLst>
              <a:ext uri="{FF2B5EF4-FFF2-40B4-BE49-F238E27FC236}">
                <a16:creationId xmlns:a16="http://schemas.microsoft.com/office/drawing/2014/main" id="{8DEAAAD5-2316-8A4B-8434-C79F91220A9C}"/>
              </a:ext>
            </a:extLst>
          </p:cNvPr>
          <p:cNvSpPr txBox="1">
            <a:spLocks noChangeArrowheads="1"/>
          </p:cNvSpPr>
          <p:nvPr/>
        </p:nvSpPr>
        <p:spPr bwMode="auto">
          <a:xfrm>
            <a:off x="2933810" y="2155513"/>
            <a:ext cx="12817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have/¬have</a:t>
            </a:r>
          </a:p>
        </p:txBody>
      </p:sp>
      <p:sp>
        <p:nvSpPr>
          <p:cNvPr id="36" name="Text Box 10">
            <a:extLst>
              <a:ext uri="{FF2B5EF4-FFF2-40B4-BE49-F238E27FC236}">
                <a16:creationId xmlns:a16="http://schemas.microsoft.com/office/drawing/2014/main" id="{9AB94860-CEBA-E644-9157-9551CC242E49}"/>
              </a:ext>
            </a:extLst>
          </p:cNvPr>
          <p:cNvSpPr txBox="1">
            <a:spLocks noChangeArrowheads="1"/>
          </p:cNvSpPr>
          <p:nvPr/>
        </p:nvSpPr>
        <p:spPr bwMode="auto">
          <a:xfrm>
            <a:off x="6472538" y="3429877"/>
            <a:ext cx="13297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sunny/rainy</a:t>
            </a:r>
          </a:p>
        </p:txBody>
      </p:sp>
      <p:graphicFrame>
        <p:nvGraphicFramePr>
          <p:cNvPr id="42" name="Table 41">
            <a:extLst>
              <a:ext uri="{FF2B5EF4-FFF2-40B4-BE49-F238E27FC236}">
                <a16:creationId xmlns:a16="http://schemas.microsoft.com/office/drawing/2014/main" id="{0C18D225-F5F3-E24E-8E4C-8052990C640A}"/>
              </a:ext>
            </a:extLst>
          </p:cNvPr>
          <p:cNvGraphicFramePr>
            <a:graphicFrameLocks noGrp="1"/>
          </p:cNvGraphicFramePr>
          <p:nvPr>
            <p:extLst>
              <p:ext uri="{D42A27DB-BD31-4B8C-83A1-F6EECF244321}">
                <p14:modId xmlns:p14="http://schemas.microsoft.com/office/powerpoint/2010/main" val="1959142244"/>
              </p:ext>
            </p:extLst>
          </p:nvPr>
        </p:nvGraphicFramePr>
        <p:xfrm>
          <a:off x="1720829" y="4486013"/>
          <a:ext cx="3735071" cy="1854200"/>
        </p:xfrm>
        <a:graphic>
          <a:graphicData uri="http://schemas.openxmlformats.org/drawingml/2006/table">
            <a:tbl>
              <a:tblPr firstRow="1" bandRow="1">
                <a:tableStyleId>{2D5ABB26-0587-4C30-8999-92F81FD0307C}</a:tableStyleId>
              </a:tblPr>
              <a:tblGrid>
                <a:gridCol w="791210">
                  <a:extLst>
                    <a:ext uri="{9D8B030D-6E8A-4147-A177-3AD203B41FA5}">
                      <a16:colId xmlns:a16="http://schemas.microsoft.com/office/drawing/2014/main" val="2762710472"/>
                    </a:ext>
                  </a:extLst>
                </a:gridCol>
                <a:gridCol w="1042353">
                  <a:extLst>
                    <a:ext uri="{9D8B030D-6E8A-4147-A177-3AD203B41FA5}">
                      <a16:colId xmlns:a16="http://schemas.microsoft.com/office/drawing/2014/main" val="3382648297"/>
                    </a:ext>
                  </a:extLst>
                </a:gridCol>
                <a:gridCol w="1901508">
                  <a:extLst>
                    <a:ext uri="{9D8B030D-6E8A-4147-A177-3AD203B41FA5}">
                      <a16:colId xmlns:a16="http://schemas.microsoft.com/office/drawing/2014/main" val="4133790123"/>
                    </a:ext>
                  </a:extLst>
                </a:gridCol>
              </a:tblGrid>
              <a:tr h="370840">
                <a:tc>
                  <a:txBody>
                    <a:bodyPr/>
                    <a:lstStyle/>
                    <a:p>
                      <a:r>
                        <a:rPr lang="en-GB" dirty="0"/>
                        <a:t>Have</a:t>
                      </a:r>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t>Weather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U(Have,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-25</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23395125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40922810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480844814"/>
                  </a:ext>
                </a:extLst>
              </a:tr>
            </a:tbl>
          </a:graphicData>
        </a:graphic>
      </p:graphicFrame>
      <p:sp>
        <p:nvSpPr>
          <p:cNvPr id="24" name="TextBox 23">
            <a:extLst>
              <a:ext uri="{FF2B5EF4-FFF2-40B4-BE49-F238E27FC236}">
                <a16:creationId xmlns:a16="http://schemas.microsoft.com/office/drawing/2014/main" id="{D9545380-1414-8440-8B89-257BB845A631}"/>
              </a:ext>
            </a:extLst>
          </p:cNvPr>
          <p:cNvSpPr txBox="1"/>
          <p:nvPr/>
        </p:nvSpPr>
        <p:spPr>
          <a:xfrm>
            <a:off x="3346284" y="1052981"/>
            <a:ext cx="2109616" cy="369332"/>
          </a:xfrm>
          <a:prstGeom prst="rect">
            <a:avLst/>
          </a:prstGeom>
          <a:noFill/>
        </p:spPr>
        <p:txBody>
          <a:bodyPr wrap="none" rtlCol="0">
            <a:spAutoFit/>
          </a:bodyPr>
          <a:lstStyle/>
          <a:p>
            <a:r>
              <a:rPr lang="en-GB" dirty="0">
                <a:solidFill>
                  <a:srgbClr val="C00000"/>
                </a:solidFill>
              </a:rPr>
              <a:t>Take umbrella = take</a:t>
            </a:r>
          </a:p>
        </p:txBody>
      </p:sp>
      <p:sp>
        <p:nvSpPr>
          <p:cNvPr id="26" name="TextBox 25">
            <a:extLst>
              <a:ext uri="{FF2B5EF4-FFF2-40B4-BE49-F238E27FC236}">
                <a16:creationId xmlns:a16="http://schemas.microsoft.com/office/drawing/2014/main" id="{F3EB7A09-4920-B14E-BAFB-D8B9C2B5EEF3}"/>
              </a:ext>
            </a:extLst>
          </p:cNvPr>
          <p:cNvSpPr txBox="1"/>
          <p:nvPr/>
        </p:nvSpPr>
        <p:spPr>
          <a:xfrm>
            <a:off x="3794875" y="4879952"/>
            <a:ext cx="595035" cy="369332"/>
          </a:xfrm>
          <a:prstGeom prst="rect">
            <a:avLst/>
          </a:prstGeom>
          <a:noFill/>
        </p:spPr>
        <p:txBody>
          <a:bodyPr wrap="none" rtlCol="0">
            <a:spAutoFit/>
          </a:bodyPr>
          <a:lstStyle/>
          <a:p>
            <a:r>
              <a:rPr lang="en-GB" dirty="0">
                <a:solidFill>
                  <a:srgbClr val="C00000"/>
                </a:solidFill>
              </a:rPr>
              <a:t>1.0 ⋅</a:t>
            </a:r>
          </a:p>
        </p:txBody>
      </p:sp>
      <p:sp>
        <p:nvSpPr>
          <p:cNvPr id="28" name="Rectangle 27">
            <a:extLst>
              <a:ext uri="{FF2B5EF4-FFF2-40B4-BE49-F238E27FC236}">
                <a16:creationId xmlns:a16="http://schemas.microsoft.com/office/drawing/2014/main" id="{49BF8A7F-3F2E-5C42-93B2-277125BC92FB}"/>
              </a:ext>
            </a:extLst>
          </p:cNvPr>
          <p:cNvSpPr/>
          <p:nvPr/>
        </p:nvSpPr>
        <p:spPr>
          <a:xfrm>
            <a:off x="4332155" y="4879952"/>
            <a:ext cx="595035" cy="369332"/>
          </a:xfrm>
          <a:prstGeom prst="rect">
            <a:avLst/>
          </a:prstGeom>
        </p:spPr>
        <p:txBody>
          <a:bodyPr wrap="none">
            <a:spAutoFit/>
          </a:bodyPr>
          <a:lstStyle/>
          <a:p>
            <a:r>
              <a:rPr lang="en-GB" dirty="0">
                <a:solidFill>
                  <a:srgbClr val="C00000"/>
                </a:solidFill>
              </a:rPr>
              <a:t>0.4 ⋅</a:t>
            </a:r>
          </a:p>
        </p:txBody>
      </p:sp>
      <p:sp>
        <p:nvSpPr>
          <p:cNvPr id="53" name="TextBox 52">
            <a:extLst>
              <a:ext uri="{FF2B5EF4-FFF2-40B4-BE49-F238E27FC236}">
                <a16:creationId xmlns:a16="http://schemas.microsoft.com/office/drawing/2014/main" id="{86547A91-13FD-0840-8778-453B634A0982}"/>
              </a:ext>
            </a:extLst>
          </p:cNvPr>
          <p:cNvSpPr txBox="1"/>
          <p:nvPr/>
        </p:nvSpPr>
        <p:spPr>
          <a:xfrm>
            <a:off x="6668756" y="2881260"/>
            <a:ext cx="595035" cy="369332"/>
          </a:xfrm>
          <a:prstGeom prst="rect">
            <a:avLst/>
          </a:prstGeom>
          <a:noFill/>
        </p:spPr>
        <p:txBody>
          <a:bodyPr wrap="none" rtlCol="0">
            <a:spAutoFit/>
          </a:bodyPr>
          <a:lstStyle/>
          <a:p>
            <a:r>
              <a:rPr lang="en-GB" dirty="0">
                <a:solidFill>
                  <a:srgbClr val="C00000"/>
                </a:solidFill>
              </a:rPr>
              <a:t>1.0 ⋅</a:t>
            </a:r>
          </a:p>
        </p:txBody>
      </p:sp>
      <p:cxnSp>
        <p:nvCxnSpPr>
          <p:cNvPr id="30" name="Straight Arrow Connector 29">
            <a:extLst>
              <a:ext uri="{FF2B5EF4-FFF2-40B4-BE49-F238E27FC236}">
                <a16:creationId xmlns:a16="http://schemas.microsoft.com/office/drawing/2014/main" id="{42C3D72C-8EE2-0949-A20B-3DFC0DE4DE7A}"/>
              </a:ext>
            </a:extLst>
          </p:cNvPr>
          <p:cNvCxnSpPr>
            <a:cxnSpLocks/>
            <a:stCxn id="36" idx="0"/>
            <a:endCxn id="53" idx="2"/>
          </p:cNvCxnSpPr>
          <p:nvPr/>
        </p:nvCxnSpPr>
        <p:spPr>
          <a:xfrm flipH="1" flipV="1">
            <a:off x="6966274" y="3250592"/>
            <a:ext cx="171126" cy="179285"/>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AA280C0-337E-3A4D-A2E8-D2DD14A39E02}"/>
              </a:ext>
            </a:extLst>
          </p:cNvPr>
          <p:cNvSpPr txBox="1"/>
          <p:nvPr/>
        </p:nvSpPr>
        <p:spPr>
          <a:xfrm>
            <a:off x="7087021" y="3168523"/>
            <a:ext cx="290464" cy="369332"/>
          </a:xfrm>
          <a:prstGeom prst="rect">
            <a:avLst/>
          </a:prstGeom>
          <a:noFill/>
        </p:spPr>
        <p:txBody>
          <a:bodyPr wrap="none" rtlCol="0">
            <a:spAutoFit/>
          </a:bodyPr>
          <a:lstStyle/>
          <a:p>
            <a:r>
              <a:rPr lang="en-GB" dirty="0" err="1">
                <a:solidFill>
                  <a:srgbClr val="C00000"/>
                </a:solidFill>
              </a:rPr>
              <a:t>Σ</a:t>
            </a:r>
            <a:endParaRPr lang="en-GB" dirty="0">
              <a:solidFill>
                <a:srgbClr val="C00000"/>
              </a:solidFill>
            </a:endParaRPr>
          </a:p>
        </p:txBody>
      </p:sp>
      <p:sp>
        <p:nvSpPr>
          <p:cNvPr id="59" name="TextBox 58">
            <a:extLst>
              <a:ext uri="{FF2B5EF4-FFF2-40B4-BE49-F238E27FC236}">
                <a16:creationId xmlns:a16="http://schemas.microsoft.com/office/drawing/2014/main" id="{4FBB6376-6A61-F143-9BF4-2AF5B39D3681}"/>
              </a:ext>
            </a:extLst>
          </p:cNvPr>
          <p:cNvSpPr txBox="1"/>
          <p:nvPr/>
        </p:nvSpPr>
        <p:spPr>
          <a:xfrm>
            <a:off x="3794875" y="5602458"/>
            <a:ext cx="595035" cy="369332"/>
          </a:xfrm>
          <a:prstGeom prst="rect">
            <a:avLst/>
          </a:prstGeom>
          <a:noFill/>
        </p:spPr>
        <p:txBody>
          <a:bodyPr wrap="none" rtlCol="0">
            <a:spAutoFit/>
          </a:bodyPr>
          <a:lstStyle/>
          <a:p>
            <a:r>
              <a:rPr lang="en-GB" dirty="0">
                <a:solidFill>
                  <a:srgbClr val="C00000"/>
                </a:solidFill>
              </a:rPr>
              <a:t>0.0 ⋅</a:t>
            </a:r>
          </a:p>
        </p:txBody>
      </p:sp>
      <p:sp>
        <p:nvSpPr>
          <p:cNvPr id="60" name="Rectangle 59">
            <a:extLst>
              <a:ext uri="{FF2B5EF4-FFF2-40B4-BE49-F238E27FC236}">
                <a16:creationId xmlns:a16="http://schemas.microsoft.com/office/drawing/2014/main" id="{5392D695-D8EC-9448-9491-E3B889D15880}"/>
              </a:ext>
            </a:extLst>
          </p:cNvPr>
          <p:cNvSpPr/>
          <p:nvPr/>
        </p:nvSpPr>
        <p:spPr>
          <a:xfrm>
            <a:off x="4332155" y="5602458"/>
            <a:ext cx="595035" cy="369332"/>
          </a:xfrm>
          <a:prstGeom prst="rect">
            <a:avLst/>
          </a:prstGeom>
        </p:spPr>
        <p:txBody>
          <a:bodyPr wrap="none">
            <a:spAutoFit/>
          </a:bodyPr>
          <a:lstStyle/>
          <a:p>
            <a:r>
              <a:rPr lang="en-GB" dirty="0">
                <a:solidFill>
                  <a:srgbClr val="C00000"/>
                </a:solidFill>
              </a:rPr>
              <a:t>0.4 ⋅</a:t>
            </a:r>
          </a:p>
        </p:txBody>
      </p:sp>
      <p:sp>
        <p:nvSpPr>
          <p:cNvPr id="61" name="TextBox 60">
            <a:extLst>
              <a:ext uri="{FF2B5EF4-FFF2-40B4-BE49-F238E27FC236}">
                <a16:creationId xmlns:a16="http://schemas.microsoft.com/office/drawing/2014/main" id="{E2959136-9533-AC4A-81F8-1AB0B992E282}"/>
              </a:ext>
            </a:extLst>
          </p:cNvPr>
          <p:cNvSpPr txBox="1"/>
          <p:nvPr/>
        </p:nvSpPr>
        <p:spPr>
          <a:xfrm>
            <a:off x="3794875" y="5970426"/>
            <a:ext cx="595035" cy="369332"/>
          </a:xfrm>
          <a:prstGeom prst="rect">
            <a:avLst/>
          </a:prstGeom>
          <a:noFill/>
        </p:spPr>
        <p:txBody>
          <a:bodyPr wrap="none" rtlCol="0">
            <a:spAutoFit/>
          </a:bodyPr>
          <a:lstStyle/>
          <a:p>
            <a:r>
              <a:rPr lang="en-GB" dirty="0">
                <a:solidFill>
                  <a:srgbClr val="C00000"/>
                </a:solidFill>
              </a:rPr>
              <a:t>0.0 ⋅</a:t>
            </a:r>
          </a:p>
        </p:txBody>
      </p:sp>
      <p:sp>
        <p:nvSpPr>
          <p:cNvPr id="62" name="Rectangle 61">
            <a:extLst>
              <a:ext uri="{FF2B5EF4-FFF2-40B4-BE49-F238E27FC236}">
                <a16:creationId xmlns:a16="http://schemas.microsoft.com/office/drawing/2014/main" id="{8B1CBD53-37D6-BD43-B913-22F3589F8F0B}"/>
              </a:ext>
            </a:extLst>
          </p:cNvPr>
          <p:cNvSpPr/>
          <p:nvPr/>
        </p:nvSpPr>
        <p:spPr>
          <a:xfrm>
            <a:off x="4332155" y="5970426"/>
            <a:ext cx="595035" cy="369332"/>
          </a:xfrm>
          <a:prstGeom prst="rect">
            <a:avLst/>
          </a:prstGeom>
        </p:spPr>
        <p:txBody>
          <a:bodyPr wrap="none">
            <a:spAutoFit/>
          </a:bodyPr>
          <a:lstStyle/>
          <a:p>
            <a:r>
              <a:rPr lang="en-GB" dirty="0">
                <a:solidFill>
                  <a:srgbClr val="C00000"/>
                </a:solidFill>
              </a:rPr>
              <a:t>0.6 ⋅</a:t>
            </a:r>
          </a:p>
        </p:txBody>
      </p:sp>
      <p:sp>
        <p:nvSpPr>
          <p:cNvPr id="63" name="TextBox 62">
            <a:extLst>
              <a:ext uri="{FF2B5EF4-FFF2-40B4-BE49-F238E27FC236}">
                <a16:creationId xmlns:a16="http://schemas.microsoft.com/office/drawing/2014/main" id="{FFFA88F8-EDE6-294A-B285-2CA12CF21EA5}"/>
              </a:ext>
            </a:extLst>
          </p:cNvPr>
          <p:cNvSpPr txBox="1"/>
          <p:nvPr/>
        </p:nvSpPr>
        <p:spPr>
          <a:xfrm>
            <a:off x="3794875" y="5223598"/>
            <a:ext cx="595035" cy="369332"/>
          </a:xfrm>
          <a:prstGeom prst="rect">
            <a:avLst/>
          </a:prstGeom>
          <a:noFill/>
        </p:spPr>
        <p:txBody>
          <a:bodyPr wrap="none" rtlCol="0">
            <a:spAutoFit/>
          </a:bodyPr>
          <a:lstStyle/>
          <a:p>
            <a:r>
              <a:rPr lang="en-GB" dirty="0">
                <a:solidFill>
                  <a:srgbClr val="C00000"/>
                </a:solidFill>
              </a:rPr>
              <a:t>1.0 ⋅</a:t>
            </a:r>
          </a:p>
        </p:txBody>
      </p:sp>
      <p:sp>
        <p:nvSpPr>
          <p:cNvPr id="64" name="Rectangle 63">
            <a:extLst>
              <a:ext uri="{FF2B5EF4-FFF2-40B4-BE49-F238E27FC236}">
                <a16:creationId xmlns:a16="http://schemas.microsoft.com/office/drawing/2014/main" id="{6856DE61-F191-894D-95D0-76A6B188638B}"/>
              </a:ext>
            </a:extLst>
          </p:cNvPr>
          <p:cNvSpPr/>
          <p:nvPr/>
        </p:nvSpPr>
        <p:spPr>
          <a:xfrm>
            <a:off x="4332155" y="5223598"/>
            <a:ext cx="595035" cy="369332"/>
          </a:xfrm>
          <a:prstGeom prst="rect">
            <a:avLst/>
          </a:prstGeom>
        </p:spPr>
        <p:txBody>
          <a:bodyPr wrap="none">
            <a:spAutoFit/>
          </a:bodyPr>
          <a:lstStyle/>
          <a:p>
            <a:r>
              <a:rPr lang="en-GB" dirty="0">
                <a:solidFill>
                  <a:srgbClr val="C00000"/>
                </a:solidFill>
              </a:rPr>
              <a:t>0.6 ⋅</a:t>
            </a:r>
          </a:p>
        </p:txBody>
      </p:sp>
      <p:sp>
        <p:nvSpPr>
          <p:cNvPr id="66" name="Rectangle 65">
            <a:extLst>
              <a:ext uri="{FF2B5EF4-FFF2-40B4-BE49-F238E27FC236}">
                <a16:creationId xmlns:a16="http://schemas.microsoft.com/office/drawing/2014/main" id="{0B528D50-6098-5A41-82F7-08168C4FF69E}"/>
              </a:ext>
            </a:extLst>
          </p:cNvPr>
          <p:cNvSpPr/>
          <p:nvPr/>
        </p:nvSpPr>
        <p:spPr>
          <a:xfrm>
            <a:off x="5371554" y="4837306"/>
            <a:ext cx="657552" cy="369332"/>
          </a:xfrm>
          <a:prstGeom prst="rect">
            <a:avLst/>
          </a:prstGeom>
        </p:spPr>
        <p:txBody>
          <a:bodyPr wrap="none">
            <a:spAutoFit/>
          </a:bodyPr>
          <a:lstStyle/>
          <a:p>
            <a:r>
              <a:rPr lang="en-GB" dirty="0">
                <a:solidFill>
                  <a:srgbClr val="C00000"/>
                </a:solidFill>
              </a:rPr>
              <a:t>= -10</a:t>
            </a:r>
          </a:p>
        </p:txBody>
      </p:sp>
      <p:sp>
        <p:nvSpPr>
          <p:cNvPr id="67" name="Rectangle 66">
            <a:extLst>
              <a:ext uri="{FF2B5EF4-FFF2-40B4-BE49-F238E27FC236}">
                <a16:creationId xmlns:a16="http://schemas.microsoft.com/office/drawing/2014/main" id="{452391A9-79C0-1043-B3B5-59E976C681CA}"/>
              </a:ext>
            </a:extLst>
          </p:cNvPr>
          <p:cNvSpPr/>
          <p:nvPr/>
        </p:nvSpPr>
        <p:spPr>
          <a:xfrm>
            <a:off x="5371554" y="5559812"/>
            <a:ext cx="470000" cy="369332"/>
          </a:xfrm>
          <a:prstGeom prst="rect">
            <a:avLst/>
          </a:prstGeom>
        </p:spPr>
        <p:txBody>
          <a:bodyPr wrap="none">
            <a:spAutoFit/>
          </a:bodyPr>
          <a:lstStyle/>
          <a:p>
            <a:r>
              <a:rPr lang="en-GB" dirty="0">
                <a:solidFill>
                  <a:srgbClr val="C00000"/>
                </a:solidFill>
              </a:rPr>
              <a:t>= 0</a:t>
            </a:r>
          </a:p>
        </p:txBody>
      </p:sp>
      <p:sp>
        <p:nvSpPr>
          <p:cNvPr id="68" name="Rectangle 67">
            <a:extLst>
              <a:ext uri="{FF2B5EF4-FFF2-40B4-BE49-F238E27FC236}">
                <a16:creationId xmlns:a16="http://schemas.microsoft.com/office/drawing/2014/main" id="{8DFFFF57-F8DC-8D4F-8D2B-DC838EA189A2}"/>
              </a:ext>
            </a:extLst>
          </p:cNvPr>
          <p:cNvSpPr/>
          <p:nvPr/>
        </p:nvSpPr>
        <p:spPr>
          <a:xfrm>
            <a:off x="5371554" y="5927780"/>
            <a:ext cx="470000" cy="369332"/>
          </a:xfrm>
          <a:prstGeom prst="rect">
            <a:avLst/>
          </a:prstGeom>
        </p:spPr>
        <p:txBody>
          <a:bodyPr wrap="none">
            <a:spAutoFit/>
          </a:bodyPr>
          <a:lstStyle/>
          <a:p>
            <a:r>
              <a:rPr lang="en-GB" dirty="0">
                <a:solidFill>
                  <a:srgbClr val="C00000"/>
                </a:solidFill>
              </a:rPr>
              <a:t>= 0</a:t>
            </a:r>
          </a:p>
        </p:txBody>
      </p:sp>
      <p:sp>
        <p:nvSpPr>
          <p:cNvPr id="69" name="Rectangle 68">
            <a:extLst>
              <a:ext uri="{FF2B5EF4-FFF2-40B4-BE49-F238E27FC236}">
                <a16:creationId xmlns:a16="http://schemas.microsoft.com/office/drawing/2014/main" id="{3DFDF010-91C6-7C49-9C9D-ED1518561974}"/>
              </a:ext>
            </a:extLst>
          </p:cNvPr>
          <p:cNvSpPr/>
          <p:nvPr/>
        </p:nvSpPr>
        <p:spPr>
          <a:xfrm>
            <a:off x="5371554" y="5180952"/>
            <a:ext cx="470000" cy="369332"/>
          </a:xfrm>
          <a:prstGeom prst="rect">
            <a:avLst/>
          </a:prstGeom>
        </p:spPr>
        <p:txBody>
          <a:bodyPr wrap="none">
            <a:spAutoFit/>
          </a:bodyPr>
          <a:lstStyle/>
          <a:p>
            <a:r>
              <a:rPr lang="en-GB" dirty="0">
                <a:solidFill>
                  <a:srgbClr val="C00000"/>
                </a:solidFill>
              </a:rPr>
              <a:t>= 0</a:t>
            </a:r>
          </a:p>
        </p:txBody>
      </p:sp>
      <p:sp>
        <p:nvSpPr>
          <p:cNvPr id="70" name="Rectangle 69">
            <a:extLst>
              <a:ext uri="{FF2B5EF4-FFF2-40B4-BE49-F238E27FC236}">
                <a16:creationId xmlns:a16="http://schemas.microsoft.com/office/drawing/2014/main" id="{317CC293-C08C-674C-AD96-48078413D8FB}"/>
              </a:ext>
            </a:extLst>
          </p:cNvPr>
          <p:cNvSpPr/>
          <p:nvPr/>
        </p:nvSpPr>
        <p:spPr>
          <a:xfrm>
            <a:off x="5962354" y="5800780"/>
            <a:ext cx="3048591" cy="369332"/>
          </a:xfrm>
          <a:prstGeom prst="rect">
            <a:avLst/>
          </a:prstGeom>
        </p:spPr>
        <p:txBody>
          <a:bodyPr wrap="none">
            <a:spAutoFit/>
          </a:bodyPr>
          <a:lstStyle/>
          <a:p>
            <a:r>
              <a:rPr lang="en-GB" dirty="0">
                <a:solidFill>
                  <a:srgbClr val="C00000"/>
                </a:solidFill>
              </a:rPr>
              <a:t>EU(take) = -10 + 0 + 0 + 0 = -10</a:t>
            </a:r>
          </a:p>
        </p:txBody>
      </p:sp>
    </p:spTree>
    <p:extLst>
      <p:ext uri="{BB962C8B-B14F-4D97-AF65-F5344CB8AC3E}">
        <p14:creationId xmlns:p14="http://schemas.microsoft.com/office/powerpoint/2010/main" val="4300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6" grpId="0"/>
      <p:bldP spid="28" grpId="0"/>
      <p:bldP spid="53" grpId="0"/>
      <p:bldP spid="38" grpId="0"/>
      <p:bldP spid="59" grpId="0"/>
      <p:bldP spid="60" grpId="0"/>
      <p:bldP spid="61" grpId="0"/>
      <p:bldP spid="62" grpId="0"/>
      <p:bldP spid="63" grpId="0"/>
      <p:bldP spid="64" grpId="0"/>
      <p:bldP spid="66" grpId="0"/>
      <p:bldP spid="67" grpId="0"/>
      <p:bldP spid="68" grpId="0"/>
      <p:bldP spid="69" grpId="0"/>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a:xfrm>
            <a:off x="628650" y="1158241"/>
            <a:ext cx="7886700" cy="1135379"/>
          </a:xfrm>
        </p:spPr>
        <p:txBody>
          <a:bodyPr>
            <a:normAutofit fontScale="92500" lnSpcReduction="20000"/>
          </a:bodyPr>
          <a:lstStyle/>
          <a:p>
            <a:r>
              <a:rPr lang="en-US" dirty="0"/>
              <a:t>Material from </a:t>
            </a:r>
            <a:r>
              <a:rPr lang="en-US" dirty="0" err="1"/>
              <a:t>Lise</a:t>
            </a:r>
            <a:r>
              <a:rPr lang="en-US" dirty="0"/>
              <a:t> </a:t>
            </a:r>
            <a:r>
              <a:rPr lang="en-US" dirty="0" err="1"/>
              <a:t>Getoor</a:t>
            </a:r>
            <a:r>
              <a:rPr lang="en-US" dirty="0"/>
              <a:t>, Jean-Claude </a:t>
            </a:r>
            <a:r>
              <a:rPr lang="en-US" dirty="0" err="1"/>
              <a:t>Latombe</a:t>
            </a:r>
            <a:r>
              <a:rPr lang="en-US" dirty="0"/>
              <a:t>, Daphne Koller, and Stuart Russell</a:t>
            </a:r>
          </a:p>
          <a:p>
            <a:r>
              <a:rPr lang="en-US" dirty="0"/>
              <a:t>Compiled by Ralf </a:t>
            </a:r>
            <a:r>
              <a:rPr lang="en-US" dirty="0" err="1"/>
              <a:t>Möller</a:t>
            </a:r>
            <a:endParaRPr lang="en-GB"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4</a:t>
            </a:fld>
            <a:endParaRPr lang="en-GB"/>
          </a:p>
        </p:txBody>
      </p:sp>
      <p:pic>
        <p:nvPicPr>
          <p:cNvPr id="5" name="Picture 4">
            <a:extLst>
              <a:ext uri="{FF2B5EF4-FFF2-40B4-BE49-F238E27FC236}">
                <a16:creationId xmlns:a16="http://schemas.microsoft.com/office/drawing/2014/main" id="{70C875B0-004D-DA45-98BB-B945EAE6DA84}"/>
              </a:ext>
            </a:extLst>
          </p:cNvPr>
          <p:cNvPicPr>
            <a:picLocks noChangeAspect="1"/>
          </p:cNvPicPr>
          <p:nvPr/>
        </p:nvPicPr>
        <p:blipFill>
          <a:blip r:embed="rId2"/>
          <a:stretch>
            <a:fillRect/>
          </a:stretch>
        </p:blipFill>
        <p:spPr>
          <a:xfrm>
            <a:off x="2251710" y="2448790"/>
            <a:ext cx="4693920" cy="3515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7752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F6230D-E3CC-0641-BE19-66E2E0CA9E9C}"/>
              </a:ext>
            </a:extLst>
          </p:cNvPr>
          <p:cNvSpPr/>
          <p:nvPr/>
        </p:nvSpPr>
        <p:spPr>
          <a:xfrm>
            <a:off x="333690" y="3278107"/>
            <a:ext cx="2246820" cy="366168"/>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01" name="Rectangle 2"/>
          <p:cNvSpPr>
            <a:spLocks noGrp="1" noChangeArrowheads="1"/>
          </p:cNvSpPr>
          <p:nvPr>
            <p:ph type="title"/>
          </p:nvPr>
        </p:nvSpPr>
        <p:spPr/>
        <p:txBody>
          <a:bodyPr/>
          <a:lstStyle/>
          <a:p>
            <a:r>
              <a:rPr lang="en-US"/>
              <a:t>Umbrella Network</a:t>
            </a:r>
          </a:p>
        </p:txBody>
      </p:sp>
      <p:sp>
        <p:nvSpPr>
          <p:cNvPr id="2" name="Slide Number Placeholder 1">
            <a:extLst>
              <a:ext uri="{FF2B5EF4-FFF2-40B4-BE49-F238E27FC236}">
                <a16:creationId xmlns:a16="http://schemas.microsoft.com/office/drawing/2014/main" id="{81AACC0F-7A51-4342-818D-ABB700951B5F}"/>
              </a:ext>
            </a:extLst>
          </p:cNvPr>
          <p:cNvSpPr>
            <a:spLocks noGrp="1"/>
          </p:cNvSpPr>
          <p:nvPr>
            <p:ph type="sldNum" sz="quarter" idx="12"/>
          </p:nvPr>
        </p:nvSpPr>
        <p:spPr/>
        <p:txBody>
          <a:bodyPr/>
          <a:lstStyle/>
          <a:p>
            <a:fld id="{67C9959E-8E6B-B04C-9955-EA096F41CA7A}" type="slidenum">
              <a:rPr lang="en-GB" smtClean="0"/>
              <a:pPr/>
              <a:t>40</a:t>
            </a:fld>
            <a:endParaRPr lang="en-GB"/>
          </a:p>
        </p:txBody>
      </p:sp>
      <p:sp>
        <p:nvSpPr>
          <p:cNvPr id="76802" name="Oval 3"/>
          <p:cNvSpPr>
            <a:spLocks noChangeArrowheads="1"/>
          </p:cNvSpPr>
          <p:nvPr/>
        </p:nvSpPr>
        <p:spPr bwMode="auto">
          <a:xfrm>
            <a:off x="5385474" y="2517235"/>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Weather</a:t>
            </a:r>
          </a:p>
        </p:txBody>
      </p:sp>
      <p:sp>
        <p:nvSpPr>
          <p:cNvPr id="76803" name="Oval 4"/>
          <p:cNvSpPr>
            <a:spLocks noChangeArrowheads="1"/>
          </p:cNvSpPr>
          <p:nvPr/>
        </p:nvSpPr>
        <p:spPr bwMode="auto">
          <a:xfrm>
            <a:off x="6489700" y="3793633"/>
            <a:ext cx="12954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Forecast</a:t>
            </a:r>
          </a:p>
        </p:txBody>
      </p:sp>
      <p:sp>
        <p:nvSpPr>
          <p:cNvPr id="76804" name="Rectangle 5"/>
          <p:cNvSpPr>
            <a:spLocks noChangeArrowheads="1"/>
          </p:cNvSpPr>
          <p:nvPr/>
        </p:nvSpPr>
        <p:spPr bwMode="auto">
          <a:xfrm>
            <a:off x="1920151" y="1442933"/>
            <a:ext cx="1593459" cy="457200"/>
          </a:xfrm>
          <a:prstGeom prst="rect">
            <a:avLst/>
          </a:prstGeom>
          <a:solidFill>
            <a:srgbClr val="FFCCFF"/>
          </a:solidFill>
          <a:ln w="9525">
            <a:solidFill>
              <a:schemeClr val="tx1"/>
            </a:solidFill>
            <a:miter lim="800000"/>
            <a:headEnd/>
            <a:tailEnd/>
          </a:ln>
        </p:spPr>
        <p:txBody>
          <a:bodyPr wrap="none" anchor="ctr"/>
          <a:lstStyle/>
          <a:p>
            <a:pPr algn="ctr"/>
            <a:r>
              <a:rPr lang="en-US" sz="2000" dirty="0"/>
              <a:t>Take u</a:t>
            </a:r>
            <a:r>
              <a:rPr lang="en-US" sz="2000" i="0" dirty="0"/>
              <a:t>mbrella</a:t>
            </a:r>
          </a:p>
        </p:txBody>
      </p:sp>
      <p:sp>
        <p:nvSpPr>
          <p:cNvPr id="76805" name="AutoShape 6"/>
          <p:cNvSpPr>
            <a:spLocks noChangeArrowheads="1"/>
          </p:cNvSpPr>
          <p:nvPr/>
        </p:nvSpPr>
        <p:spPr bwMode="auto">
          <a:xfrm>
            <a:off x="2675410" y="3797833"/>
            <a:ext cx="1676400" cy="529200"/>
          </a:xfrm>
          <a:prstGeom prst="flowChartDecision">
            <a:avLst/>
          </a:prstGeom>
          <a:solidFill>
            <a:srgbClr val="CCFF99"/>
          </a:solidFill>
          <a:ln w="9525">
            <a:solidFill>
              <a:schemeClr val="tx1"/>
            </a:solidFill>
            <a:miter lim="800000"/>
            <a:headEnd/>
            <a:tailEnd/>
          </a:ln>
        </p:spPr>
        <p:txBody>
          <a:bodyPr wrap="none" anchor="ctr"/>
          <a:lstStyle/>
          <a:p>
            <a:pPr algn="ctr"/>
            <a:r>
              <a:rPr lang="en-US" sz="2000" i="0" dirty="0"/>
              <a:t>Happiness</a:t>
            </a:r>
          </a:p>
        </p:txBody>
      </p:sp>
      <p:cxnSp>
        <p:nvCxnSpPr>
          <p:cNvPr id="76806" name="AutoShape 7"/>
          <p:cNvCxnSpPr>
            <a:cxnSpLocks noChangeShapeType="1"/>
            <a:stCxn id="76802" idx="4"/>
            <a:endCxn id="76805" idx="0"/>
          </p:cNvCxnSpPr>
          <p:nvPr/>
        </p:nvCxnSpPr>
        <p:spPr bwMode="auto">
          <a:xfrm flipH="1">
            <a:off x="3513610" y="3050635"/>
            <a:ext cx="2519564" cy="747198"/>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7" name="AutoShape 8"/>
          <p:cNvCxnSpPr>
            <a:cxnSpLocks noChangeShapeType="1"/>
            <a:stCxn id="76815" idx="4"/>
            <a:endCxn id="76805" idx="0"/>
          </p:cNvCxnSpPr>
          <p:nvPr/>
        </p:nvCxnSpPr>
        <p:spPr bwMode="auto">
          <a:xfrm>
            <a:off x="3513610" y="3049643"/>
            <a:ext cx="0" cy="74819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08" name="AutoShape 9"/>
          <p:cNvCxnSpPr>
            <a:cxnSpLocks noChangeShapeType="1"/>
            <a:stCxn id="76802" idx="4"/>
            <a:endCxn id="76803" idx="1"/>
          </p:cNvCxnSpPr>
          <p:nvPr/>
        </p:nvCxnSpPr>
        <p:spPr bwMode="auto">
          <a:xfrm>
            <a:off x="6033174" y="3050635"/>
            <a:ext cx="646233" cy="821113"/>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6809" name="Text Box 10"/>
          <p:cNvSpPr txBox="1">
            <a:spLocks noChangeArrowheads="1"/>
          </p:cNvSpPr>
          <p:nvPr/>
        </p:nvSpPr>
        <p:spPr bwMode="auto">
          <a:xfrm>
            <a:off x="2085596" y="1089772"/>
            <a:ext cx="118365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take/¬take</a:t>
            </a:r>
          </a:p>
        </p:txBody>
      </p:sp>
      <p:sp>
        <p:nvSpPr>
          <p:cNvPr id="76815" name="Oval 16"/>
          <p:cNvSpPr>
            <a:spLocks noChangeArrowheads="1"/>
          </p:cNvSpPr>
          <p:nvPr/>
        </p:nvSpPr>
        <p:spPr bwMode="auto">
          <a:xfrm>
            <a:off x="2599210" y="2516243"/>
            <a:ext cx="1828800" cy="533400"/>
          </a:xfrm>
          <a:prstGeom prst="ellipse">
            <a:avLst/>
          </a:prstGeom>
          <a:solidFill>
            <a:schemeClr val="folHlink"/>
          </a:solidFill>
          <a:ln w="9525">
            <a:solidFill>
              <a:schemeClr val="tx1"/>
            </a:solidFill>
            <a:round/>
            <a:headEnd/>
            <a:tailEnd/>
          </a:ln>
        </p:spPr>
        <p:txBody>
          <a:bodyPr wrap="none" anchor="ctr"/>
          <a:lstStyle/>
          <a:p>
            <a:pPr algn="ctr"/>
            <a:r>
              <a:rPr lang="en-US" sz="2000" i="0" dirty="0">
                <a:solidFill>
                  <a:schemeClr val="bg1"/>
                </a:solidFill>
              </a:rPr>
              <a:t>Have umbrella</a:t>
            </a:r>
          </a:p>
        </p:txBody>
      </p:sp>
      <p:cxnSp>
        <p:nvCxnSpPr>
          <p:cNvPr id="76816" name="AutoShape 17"/>
          <p:cNvCxnSpPr>
            <a:cxnSpLocks noChangeShapeType="1"/>
            <a:stCxn id="76804" idx="2"/>
            <a:endCxn id="76815" idx="1"/>
          </p:cNvCxnSpPr>
          <p:nvPr/>
        </p:nvCxnSpPr>
        <p:spPr bwMode="auto">
          <a:xfrm>
            <a:off x="2716881" y="1900133"/>
            <a:ext cx="150151" cy="694225"/>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9" name="Group 8">
            <a:extLst>
              <a:ext uri="{FF2B5EF4-FFF2-40B4-BE49-F238E27FC236}">
                <a16:creationId xmlns:a16="http://schemas.microsoft.com/office/drawing/2014/main" id="{E67CA781-ABD8-8245-B7FC-A4906EF1ACAE}"/>
              </a:ext>
            </a:extLst>
          </p:cNvPr>
          <p:cNvGrpSpPr/>
          <p:nvPr/>
        </p:nvGrpSpPr>
        <p:grpSpPr>
          <a:xfrm>
            <a:off x="6762876" y="1203792"/>
            <a:ext cx="2108993" cy="767033"/>
            <a:chOff x="6603207" y="1136821"/>
            <a:chExt cx="2108993" cy="767033"/>
          </a:xfrm>
        </p:grpSpPr>
        <p:sp>
          <p:nvSpPr>
            <p:cNvPr id="21" name="Text Box 19">
              <a:extLst>
                <a:ext uri="{FF2B5EF4-FFF2-40B4-BE49-F238E27FC236}">
                  <a16:creationId xmlns:a16="http://schemas.microsoft.com/office/drawing/2014/main" id="{FA76E6FE-2EFB-5F4A-831E-903970A537B0}"/>
                </a:ext>
              </a:extLst>
            </p:cNvPr>
            <p:cNvSpPr txBox="1">
              <a:spLocks noChangeArrowheads="1"/>
            </p:cNvSpPr>
            <p:nvPr/>
          </p:nvSpPr>
          <p:spPr bwMode="auto">
            <a:xfrm>
              <a:off x="6603207" y="1136821"/>
              <a:ext cx="2108993" cy="767033"/>
            </a:xfrm>
            <a:prstGeom prst="cloudCallout">
              <a:avLst>
                <a:gd name="adj1" fmla="val -34663"/>
                <a:gd name="adj2" fmla="val 80179"/>
              </a:avLst>
            </a:prstGeom>
            <a:solidFill>
              <a:srgbClr val="C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mn-lt"/>
              </a:endParaRPr>
            </a:p>
          </p:txBody>
        </p:sp>
        <p:sp>
          <p:nvSpPr>
            <p:cNvPr id="8" name="Rectangle 7">
              <a:extLst>
                <a:ext uri="{FF2B5EF4-FFF2-40B4-BE49-F238E27FC236}">
                  <a16:creationId xmlns:a16="http://schemas.microsoft.com/office/drawing/2014/main" id="{3785EA28-5AD7-EB40-9EA4-495442813967}"/>
                </a:ext>
              </a:extLst>
            </p:cNvPr>
            <p:cNvSpPr/>
            <p:nvPr/>
          </p:nvSpPr>
          <p:spPr>
            <a:xfrm>
              <a:off x="6897890" y="1200100"/>
              <a:ext cx="1814310" cy="646331"/>
            </a:xfrm>
            <a:prstGeom prst="rect">
              <a:avLst/>
            </a:prstGeom>
          </p:spPr>
          <p:txBody>
            <a:bodyPr wrap="square">
              <a:spAutoFit/>
            </a:bodyPr>
            <a:lstStyle/>
            <a:p>
              <a:r>
                <a:rPr lang="en-US" dirty="0">
                  <a:solidFill>
                    <a:schemeClr val="bg1"/>
                  </a:solidFill>
                </a:rPr>
                <a:t>Should I take my umbrella??</a:t>
              </a:r>
            </a:p>
          </p:txBody>
        </p:sp>
      </p:grpSp>
      <p:graphicFrame>
        <p:nvGraphicFramePr>
          <p:cNvPr id="10" name="Table 9">
            <a:extLst>
              <a:ext uri="{FF2B5EF4-FFF2-40B4-BE49-F238E27FC236}">
                <a16:creationId xmlns:a16="http://schemas.microsoft.com/office/drawing/2014/main" id="{8DFFAB33-CBE6-A140-BF09-B951339EBF6F}"/>
              </a:ext>
            </a:extLst>
          </p:cNvPr>
          <p:cNvGraphicFramePr>
            <a:graphicFrameLocks noGrp="1"/>
          </p:cNvGraphicFramePr>
          <p:nvPr/>
        </p:nvGraphicFramePr>
        <p:xfrm>
          <a:off x="6747027" y="2519962"/>
          <a:ext cx="849694" cy="741680"/>
        </p:xfrm>
        <a:graphic>
          <a:graphicData uri="http://schemas.openxmlformats.org/drawingml/2006/table">
            <a:tbl>
              <a:tblPr firstRow="1" bandRow="1">
                <a:tableStyleId>{2D5ABB26-0587-4C30-8999-92F81FD0307C}</a:tableStyleId>
              </a:tblPr>
              <a:tblGrid>
                <a:gridCol w="849694">
                  <a:extLst>
                    <a:ext uri="{9D8B030D-6E8A-4147-A177-3AD203B41FA5}">
                      <a16:colId xmlns:a16="http://schemas.microsoft.com/office/drawing/2014/main" val="4133790123"/>
                    </a:ext>
                  </a:extLst>
                </a:gridCol>
              </a:tblGrid>
              <a:tr h="370840">
                <a:tc>
                  <a:txBody>
                    <a:bodyPr/>
                    <a:lstStyle/>
                    <a:p>
                      <a:r>
                        <a:rPr lang="en-GB" dirty="0"/>
                        <a:t>P(rain)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r"/>
                      <a:r>
                        <a:rPr lang="en-GB" dirty="0"/>
                        <a:t>0.4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23855437"/>
                  </a:ext>
                </a:extLst>
              </a:tr>
            </a:tbl>
          </a:graphicData>
        </a:graphic>
      </p:graphicFrame>
      <p:graphicFrame>
        <p:nvGraphicFramePr>
          <p:cNvPr id="31" name="Table 30">
            <a:extLst>
              <a:ext uri="{FF2B5EF4-FFF2-40B4-BE49-F238E27FC236}">
                <a16:creationId xmlns:a16="http://schemas.microsoft.com/office/drawing/2014/main" id="{0517D1B9-F94C-CF40-9F5F-E3BFC29C9AD4}"/>
              </a:ext>
            </a:extLst>
          </p:cNvPr>
          <p:cNvGraphicFramePr>
            <a:graphicFrameLocks noGrp="1"/>
          </p:cNvGraphicFramePr>
          <p:nvPr/>
        </p:nvGraphicFramePr>
        <p:xfrm>
          <a:off x="333690" y="2524845"/>
          <a:ext cx="2246820" cy="1112520"/>
        </p:xfrm>
        <a:graphic>
          <a:graphicData uri="http://schemas.openxmlformats.org/drawingml/2006/table">
            <a:tbl>
              <a:tblPr firstRow="1" bandRow="1">
                <a:tableStyleId>{2D5ABB26-0587-4C30-8999-92F81FD0307C}</a:tableStyleId>
              </a:tblPr>
              <a:tblGrid>
                <a:gridCol w="742632">
                  <a:extLst>
                    <a:ext uri="{9D8B030D-6E8A-4147-A177-3AD203B41FA5}">
                      <a16:colId xmlns:a16="http://schemas.microsoft.com/office/drawing/2014/main" val="3382648297"/>
                    </a:ext>
                  </a:extLst>
                </a:gridCol>
                <a:gridCol w="1504188">
                  <a:extLst>
                    <a:ext uri="{9D8B030D-6E8A-4147-A177-3AD203B41FA5}">
                      <a16:colId xmlns:a16="http://schemas.microsoft.com/office/drawing/2014/main" val="4133790123"/>
                    </a:ext>
                  </a:extLst>
                </a:gridCol>
              </a:tblGrid>
              <a:tr h="370840">
                <a:tc>
                  <a:txBody>
                    <a:bodyPr/>
                    <a:lstStyle/>
                    <a:p>
                      <a:r>
                        <a:rPr lang="en-GB" dirty="0"/>
                        <a:t>Take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P(have| Take)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take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1.0</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¬take</a:t>
                      </a:r>
                      <a:endParaRPr lang="en-GB"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graphicFrame>
        <p:nvGraphicFramePr>
          <p:cNvPr id="33" name="Table 32">
            <a:extLst>
              <a:ext uri="{FF2B5EF4-FFF2-40B4-BE49-F238E27FC236}">
                <a16:creationId xmlns:a16="http://schemas.microsoft.com/office/drawing/2014/main" id="{CD17B83C-7BD2-2D46-BB74-31D8AFEC72B7}"/>
              </a:ext>
            </a:extLst>
          </p:cNvPr>
          <p:cNvGraphicFramePr>
            <a:graphicFrameLocks noGrp="1"/>
          </p:cNvGraphicFramePr>
          <p:nvPr/>
        </p:nvGraphicFramePr>
        <p:xfrm>
          <a:off x="5655436" y="4480410"/>
          <a:ext cx="3101214" cy="1112520"/>
        </p:xfrm>
        <a:graphic>
          <a:graphicData uri="http://schemas.openxmlformats.org/drawingml/2006/table">
            <a:tbl>
              <a:tblPr firstRow="1" bandRow="1">
                <a:tableStyleId>{2D5ABB26-0587-4C30-8999-92F81FD0307C}</a:tableStyleId>
              </a:tblPr>
              <a:tblGrid>
                <a:gridCol w="1042353">
                  <a:extLst>
                    <a:ext uri="{9D8B030D-6E8A-4147-A177-3AD203B41FA5}">
                      <a16:colId xmlns:a16="http://schemas.microsoft.com/office/drawing/2014/main" val="3382648297"/>
                    </a:ext>
                  </a:extLst>
                </a:gridCol>
                <a:gridCol w="2058861">
                  <a:extLst>
                    <a:ext uri="{9D8B030D-6E8A-4147-A177-3AD203B41FA5}">
                      <a16:colId xmlns:a16="http://schemas.microsoft.com/office/drawing/2014/main" val="4133790123"/>
                    </a:ext>
                  </a:extLst>
                </a:gridCol>
              </a:tblGrid>
              <a:tr h="370840">
                <a:tc>
                  <a:txBody>
                    <a:bodyPr/>
                    <a:lstStyle/>
                    <a:p>
                      <a:r>
                        <a:rPr lang="en-GB" dirty="0"/>
                        <a:t>Weather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P(sunny |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rain</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0.3</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US" sz="1800" i="0" dirty="0">
                          <a:latin typeface="+mn-lt"/>
                        </a:rPr>
                        <a:t>¬</a:t>
                      </a:r>
                      <a:r>
                        <a:rPr lang="en-GB" dirty="0"/>
                        <a:t>rain</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0.8</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39512558"/>
                  </a:ext>
                </a:extLst>
              </a:tr>
            </a:tbl>
          </a:graphicData>
        </a:graphic>
      </p:graphicFrame>
      <p:sp>
        <p:nvSpPr>
          <p:cNvPr id="34" name="Text Box 10">
            <a:extLst>
              <a:ext uri="{FF2B5EF4-FFF2-40B4-BE49-F238E27FC236}">
                <a16:creationId xmlns:a16="http://schemas.microsoft.com/office/drawing/2014/main" id="{99CC5FC1-F71C-4A4D-99E4-5B7753B99E27}"/>
              </a:ext>
            </a:extLst>
          </p:cNvPr>
          <p:cNvSpPr txBox="1">
            <a:spLocks noChangeArrowheads="1"/>
          </p:cNvSpPr>
          <p:nvPr/>
        </p:nvSpPr>
        <p:spPr bwMode="auto">
          <a:xfrm>
            <a:off x="5455900" y="2155513"/>
            <a:ext cx="11545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rain/¬rain</a:t>
            </a:r>
          </a:p>
        </p:txBody>
      </p:sp>
      <p:sp>
        <p:nvSpPr>
          <p:cNvPr id="35" name="Text Box 10">
            <a:extLst>
              <a:ext uri="{FF2B5EF4-FFF2-40B4-BE49-F238E27FC236}">
                <a16:creationId xmlns:a16="http://schemas.microsoft.com/office/drawing/2014/main" id="{8DEAAAD5-2316-8A4B-8434-C79F91220A9C}"/>
              </a:ext>
            </a:extLst>
          </p:cNvPr>
          <p:cNvSpPr txBox="1">
            <a:spLocks noChangeArrowheads="1"/>
          </p:cNvSpPr>
          <p:nvPr/>
        </p:nvSpPr>
        <p:spPr bwMode="auto">
          <a:xfrm>
            <a:off x="2933810" y="2155513"/>
            <a:ext cx="12817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have/¬have</a:t>
            </a:r>
          </a:p>
        </p:txBody>
      </p:sp>
      <p:sp>
        <p:nvSpPr>
          <p:cNvPr id="36" name="Text Box 10">
            <a:extLst>
              <a:ext uri="{FF2B5EF4-FFF2-40B4-BE49-F238E27FC236}">
                <a16:creationId xmlns:a16="http://schemas.microsoft.com/office/drawing/2014/main" id="{9AB94860-CEBA-E644-9157-9551CC242E49}"/>
              </a:ext>
            </a:extLst>
          </p:cNvPr>
          <p:cNvSpPr txBox="1">
            <a:spLocks noChangeArrowheads="1"/>
          </p:cNvSpPr>
          <p:nvPr/>
        </p:nvSpPr>
        <p:spPr bwMode="auto">
          <a:xfrm>
            <a:off x="6472538" y="3429877"/>
            <a:ext cx="13297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dirty="0">
                <a:latin typeface="+mn-lt"/>
              </a:rPr>
              <a:t>sunny/rainy</a:t>
            </a:r>
          </a:p>
        </p:txBody>
      </p:sp>
      <p:graphicFrame>
        <p:nvGraphicFramePr>
          <p:cNvPr id="42" name="Table 41">
            <a:extLst>
              <a:ext uri="{FF2B5EF4-FFF2-40B4-BE49-F238E27FC236}">
                <a16:creationId xmlns:a16="http://schemas.microsoft.com/office/drawing/2014/main" id="{0C18D225-F5F3-E24E-8E4C-8052990C640A}"/>
              </a:ext>
            </a:extLst>
          </p:cNvPr>
          <p:cNvGraphicFramePr>
            <a:graphicFrameLocks noGrp="1"/>
          </p:cNvGraphicFramePr>
          <p:nvPr/>
        </p:nvGraphicFramePr>
        <p:xfrm>
          <a:off x="1720829" y="4486013"/>
          <a:ext cx="3735071" cy="1854200"/>
        </p:xfrm>
        <a:graphic>
          <a:graphicData uri="http://schemas.openxmlformats.org/drawingml/2006/table">
            <a:tbl>
              <a:tblPr firstRow="1" bandRow="1">
                <a:tableStyleId>{2D5ABB26-0587-4C30-8999-92F81FD0307C}</a:tableStyleId>
              </a:tblPr>
              <a:tblGrid>
                <a:gridCol w="791210">
                  <a:extLst>
                    <a:ext uri="{9D8B030D-6E8A-4147-A177-3AD203B41FA5}">
                      <a16:colId xmlns:a16="http://schemas.microsoft.com/office/drawing/2014/main" val="2762710472"/>
                    </a:ext>
                  </a:extLst>
                </a:gridCol>
                <a:gridCol w="1042353">
                  <a:extLst>
                    <a:ext uri="{9D8B030D-6E8A-4147-A177-3AD203B41FA5}">
                      <a16:colId xmlns:a16="http://schemas.microsoft.com/office/drawing/2014/main" val="3382648297"/>
                    </a:ext>
                  </a:extLst>
                </a:gridCol>
                <a:gridCol w="1901508">
                  <a:extLst>
                    <a:ext uri="{9D8B030D-6E8A-4147-A177-3AD203B41FA5}">
                      <a16:colId xmlns:a16="http://schemas.microsoft.com/office/drawing/2014/main" val="4133790123"/>
                    </a:ext>
                  </a:extLst>
                </a:gridCol>
              </a:tblGrid>
              <a:tr h="370840">
                <a:tc>
                  <a:txBody>
                    <a:bodyPr/>
                    <a:lstStyle/>
                    <a:p>
                      <a:r>
                        <a:rPr lang="en-GB" dirty="0"/>
                        <a:t>Have</a:t>
                      </a:r>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t>Weather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GB" dirty="0"/>
                        <a:t>U(Have, Weather)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029955"/>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dirty="0"/>
                        <a:t>-25</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855437"/>
                  </a:ext>
                </a:extLst>
              </a:tr>
              <a:tr h="370840">
                <a:tc>
                  <a:txBody>
                    <a:bodyPr/>
                    <a:lstStyle/>
                    <a:p>
                      <a:pPr algn="ctr"/>
                      <a:r>
                        <a:rPr lang="en-GB" dirty="0"/>
                        <a:t>have</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23395125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a:noFill/>
                    </a:lnB>
                  </a:tcPr>
                </a:tc>
                <a:extLst>
                  <a:ext uri="{0D108BD9-81ED-4DB2-BD59-A6C34878D82A}">
                    <a16:rowId xmlns:a16="http://schemas.microsoft.com/office/drawing/2014/main" val="40922810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rPr>
                        <a:t>¬have</a:t>
                      </a:r>
                      <a:endParaRPr lang="en-GB"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800" i="0" dirty="0">
                          <a:latin typeface="+mn-lt"/>
                        </a:rPr>
                        <a:t>¬</a:t>
                      </a:r>
                      <a:r>
                        <a:rPr lang="en-GB" dirty="0"/>
                        <a:t>rain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r"/>
                      <a:r>
                        <a:rPr lang="en-GB" dirty="0"/>
                        <a:t>100</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480844814"/>
                  </a:ext>
                </a:extLst>
              </a:tr>
            </a:tbl>
          </a:graphicData>
        </a:graphic>
      </p:graphicFrame>
      <p:sp>
        <p:nvSpPr>
          <p:cNvPr id="24" name="TextBox 23">
            <a:extLst>
              <a:ext uri="{FF2B5EF4-FFF2-40B4-BE49-F238E27FC236}">
                <a16:creationId xmlns:a16="http://schemas.microsoft.com/office/drawing/2014/main" id="{D9545380-1414-8440-8B89-257BB845A631}"/>
              </a:ext>
            </a:extLst>
          </p:cNvPr>
          <p:cNvSpPr txBox="1"/>
          <p:nvPr/>
        </p:nvSpPr>
        <p:spPr>
          <a:xfrm>
            <a:off x="3346284" y="1052981"/>
            <a:ext cx="2225033" cy="369332"/>
          </a:xfrm>
          <a:prstGeom prst="rect">
            <a:avLst/>
          </a:prstGeom>
          <a:noFill/>
        </p:spPr>
        <p:txBody>
          <a:bodyPr wrap="none" rtlCol="0">
            <a:spAutoFit/>
          </a:bodyPr>
          <a:lstStyle/>
          <a:p>
            <a:r>
              <a:rPr lang="en-GB" dirty="0">
                <a:solidFill>
                  <a:srgbClr val="C00000"/>
                </a:solidFill>
              </a:rPr>
              <a:t>Take umbrella = </a:t>
            </a:r>
            <a:r>
              <a:rPr lang="en-US" dirty="0">
                <a:solidFill>
                  <a:srgbClr val="C00000"/>
                </a:solidFill>
              </a:rPr>
              <a:t>¬</a:t>
            </a:r>
            <a:r>
              <a:rPr lang="en-GB" dirty="0">
                <a:solidFill>
                  <a:srgbClr val="C00000"/>
                </a:solidFill>
              </a:rPr>
              <a:t>take</a:t>
            </a:r>
          </a:p>
        </p:txBody>
      </p:sp>
      <p:sp>
        <p:nvSpPr>
          <p:cNvPr id="26" name="TextBox 25">
            <a:extLst>
              <a:ext uri="{FF2B5EF4-FFF2-40B4-BE49-F238E27FC236}">
                <a16:creationId xmlns:a16="http://schemas.microsoft.com/office/drawing/2014/main" id="{F3EB7A09-4920-B14E-BAFB-D8B9C2B5EEF3}"/>
              </a:ext>
            </a:extLst>
          </p:cNvPr>
          <p:cNvSpPr txBox="1"/>
          <p:nvPr/>
        </p:nvSpPr>
        <p:spPr>
          <a:xfrm>
            <a:off x="3794875" y="4879952"/>
            <a:ext cx="595035" cy="369332"/>
          </a:xfrm>
          <a:prstGeom prst="rect">
            <a:avLst/>
          </a:prstGeom>
          <a:noFill/>
        </p:spPr>
        <p:txBody>
          <a:bodyPr wrap="none" rtlCol="0">
            <a:spAutoFit/>
          </a:bodyPr>
          <a:lstStyle/>
          <a:p>
            <a:r>
              <a:rPr lang="en-GB" dirty="0">
                <a:solidFill>
                  <a:srgbClr val="C00000"/>
                </a:solidFill>
              </a:rPr>
              <a:t>0.0 ⋅</a:t>
            </a:r>
          </a:p>
        </p:txBody>
      </p:sp>
      <p:sp>
        <p:nvSpPr>
          <p:cNvPr id="28" name="Rectangle 27">
            <a:extLst>
              <a:ext uri="{FF2B5EF4-FFF2-40B4-BE49-F238E27FC236}">
                <a16:creationId xmlns:a16="http://schemas.microsoft.com/office/drawing/2014/main" id="{49BF8A7F-3F2E-5C42-93B2-277125BC92FB}"/>
              </a:ext>
            </a:extLst>
          </p:cNvPr>
          <p:cNvSpPr/>
          <p:nvPr/>
        </p:nvSpPr>
        <p:spPr>
          <a:xfrm>
            <a:off x="4332155" y="4879952"/>
            <a:ext cx="595035" cy="369332"/>
          </a:xfrm>
          <a:prstGeom prst="rect">
            <a:avLst/>
          </a:prstGeom>
        </p:spPr>
        <p:txBody>
          <a:bodyPr wrap="none">
            <a:spAutoFit/>
          </a:bodyPr>
          <a:lstStyle/>
          <a:p>
            <a:r>
              <a:rPr lang="en-GB" dirty="0">
                <a:solidFill>
                  <a:srgbClr val="C00000"/>
                </a:solidFill>
              </a:rPr>
              <a:t>0.4 ⋅</a:t>
            </a:r>
          </a:p>
        </p:txBody>
      </p:sp>
      <p:sp>
        <p:nvSpPr>
          <p:cNvPr id="53" name="TextBox 52">
            <a:extLst>
              <a:ext uri="{FF2B5EF4-FFF2-40B4-BE49-F238E27FC236}">
                <a16:creationId xmlns:a16="http://schemas.microsoft.com/office/drawing/2014/main" id="{86547A91-13FD-0840-8778-453B634A0982}"/>
              </a:ext>
            </a:extLst>
          </p:cNvPr>
          <p:cNvSpPr txBox="1"/>
          <p:nvPr/>
        </p:nvSpPr>
        <p:spPr>
          <a:xfrm>
            <a:off x="6668756" y="2881260"/>
            <a:ext cx="595035" cy="369332"/>
          </a:xfrm>
          <a:prstGeom prst="rect">
            <a:avLst/>
          </a:prstGeom>
          <a:noFill/>
        </p:spPr>
        <p:txBody>
          <a:bodyPr wrap="none" rtlCol="0">
            <a:spAutoFit/>
          </a:bodyPr>
          <a:lstStyle/>
          <a:p>
            <a:r>
              <a:rPr lang="en-GB" dirty="0">
                <a:solidFill>
                  <a:srgbClr val="C00000"/>
                </a:solidFill>
              </a:rPr>
              <a:t>1.0 ⋅</a:t>
            </a:r>
          </a:p>
        </p:txBody>
      </p:sp>
      <p:cxnSp>
        <p:nvCxnSpPr>
          <p:cNvPr id="30" name="Straight Arrow Connector 29">
            <a:extLst>
              <a:ext uri="{FF2B5EF4-FFF2-40B4-BE49-F238E27FC236}">
                <a16:creationId xmlns:a16="http://schemas.microsoft.com/office/drawing/2014/main" id="{42C3D72C-8EE2-0949-A20B-3DFC0DE4DE7A}"/>
              </a:ext>
            </a:extLst>
          </p:cNvPr>
          <p:cNvCxnSpPr>
            <a:cxnSpLocks/>
            <a:stCxn id="36" idx="0"/>
            <a:endCxn id="53" idx="2"/>
          </p:cNvCxnSpPr>
          <p:nvPr/>
        </p:nvCxnSpPr>
        <p:spPr>
          <a:xfrm flipH="1" flipV="1">
            <a:off x="6966274" y="3250592"/>
            <a:ext cx="171126" cy="179285"/>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AA280C0-337E-3A4D-A2E8-D2DD14A39E02}"/>
              </a:ext>
            </a:extLst>
          </p:cNvPr>
          <p:cNvSpPr txBox="1"/>
          <p:nvPr/>
        </p:nvSpPr>
        <p:spPr>
          <a:xfrm>
            <a:off x="7087021" y="3168523"/>
            <a:ext cx="290464" cy="369332"/>
          </a:xfrm>
          <a:prstGeom prst="rect">
            <a:avLst/>
          </a:prstGeom>
          <a:noFill/>
        </p:spPr>
        <p:txBody>
          <a:bodyPr wrap="none" rtlCol="0">
            <a:spAutoFit/>
          </a:bodyPr>
          <a:lstStyle/>
          <a:p>
            <a:r>
              <a:rPr lang="en-GB" dirty="0" err="1">
                <a:solidFill>
                  <a:srgbClr val="C00000"/>
                </a:solidFill>
              </a:rPr>
              <a:t>Σ</a:t>
            </a:r>
            <a:endParaRPr lang="en-GB" dirty="0">
              <a:solidFill>
                <a:srgbClr val="C00000"/>
              </a:solidFill>
            </a:endParaRPr>
          </a:p>
        </p:txBody>
      </p:sp>
      <p:sp>
        <p:nvSpPr>
          <p:cNvPr id="59" name="TextBox 58">
            <a:extLst>
              <a:ext uri="{FF2B5EF4-FFF2-40B4-BE49-F238E27FC236}">
                <a16:creationId xmlns:a16="http://schemas.microsoft.com/office/drawing/2014/main" id="{4FBB6376-6A61-F143-9BF4-2AF5B39D3681}"/>
              </a:ext>
            </a:extLst>
          </p:cNvPr>
          <p:cNvSpPr txBox="1"/>
          <p:nvPr/>
        </p:nvSpPr>
        <p:spPr>
          <a:xfrm>
            <a:off x="3794875" y="5602458"/>
            <a:ext cx="595035" cy="369332"/>
          </a:xfrm>
          <a:prstGeom prst="rect">
            <a:avLst/>
          </a:prstGeom>
          <a:noFill/>
        </p:spPr>
        <p:txBody>
          <a:bodyPr wrap="none" rtlCol="0">
            <a:spAutoFit/>
          </a:bodyPr>
          <a:lstStyle/>
          <a:p>
            <a:r>
              <a:rPr lang="en-GB" dirty="0">
                <a:solidFill>
                  <a:srgbClr val="C00000"/>
                </a:solidFill>
              </a:rPr>
              <a:t>1.0 ⋅</a:t>
            </a:r>
          </a:p>
        </p:txBody>
      </p:sp>
      <p:sp>
        <p:nvSpPr>
          <p:cNvPr id="60" name="Rectangle 59">
            <a:extLst>
              <a:ext uri="{FF2B5EF4-FFF2-40B4-BE49-F238E27FC236}">
                <a16:creationId xmlns:a16="http://schemas.microsoft.com/office/drawing/2014/main" id="{5392D695-D8EC-9448-9491-E3B889D15880}"/>
              </a:ext>
            </a:extLst>
          </p:cNvPr>
          <p:cNvSpPr/>
          <p:nvPr/>
        </p:nvSpPr>
        <p:spPr>
          <a:xfrm>
            <a:off x="4332155" y="5602458"/>
            <a:ext cx="595035" cy="369332"/>
          </a:xfrm>
          <a:prstGeom prst="rect">
            <a:avLst/>
          </a:prstGeom>
        </p:spPr>
        <p:txBody>
          <a:bodyPr wrap="none">
            <a:spAutoFit/>
          </a:bodyPr>
          <a:lstStyle/>
          <a:p>
            <a:r>
              <a:rPr lang="en-GB" dirty="0">
                <a:solidFill>
                  <a:srgbClr val="C00000"/>
                </a:solidFill>
              </a:rPr>
              <a:t>0.4 ⋅</a:t>
            </a:r>
          </a:p>
        </p:txBody>
      </p:sp>
      <p:sp>
        <p:nvSpPr>
          <p:cNvPr id="61" name="TextBox 60">
            <a:extLst>
              <a:ext uri="{FF2B5EF4-FFF2-40B4-BE49-F238E27FC236}">
                <a16:creationId xmlns:a16="http://schemas.microsoft.com/office/drawing/2014/main" id="{E2959136-9533-AC4A-81F8-1AB0B992E282}"/>
              </a:ext>
            </a:extLst>
          </p:cNvPr>
          <p:cNvSpPr txBox="1"/>
          <p:nvPr/>
        </p:nvSpPr>
        <p:spPr>
          <a:xfrm>
            <a:off x="3794875" y="5970426"/>
            <a:ext cx="595035" cy="369332"/>
          </a:xfrm>
          <a:prstGeom prst="rect">
            <a:avLst/>
          </a:prstGeom>
          <a:noFill/>
        </p:spPr>
        <p:txBody>
          <a:bodyPr wrap="none" rtlCol="0">
            <a:spAutoFit/>
          </a:bodyPr>
          <a:lstStyle/>
          <a:p>
            <a:r>
              <a:rPr lang="en-GB" dirty="0">
                <a:solidFill>
                  <a:srgbClr val="C00000"/>
                </a:solidFill>
              </a:rPr>
              <a:t>1.0 ⋅</a:t>
            </a:r>
          </a:p>
        </p:txBody>
      </p:sp>
      <p:sp>
        <p:nvSpPr>
          <p:cNvPr id="62" name="Rectangle 61">
            <a:extLst>
              <a:ext uri="{FF2B5EF4-FFF2-40B4-BE49-F238E27FC236}">
                <a16:creationId xmlns:a16="http://schemas.microsoft.com/office/drawing/2014/main" id="{8B1CBD53-37D6-BD43-B913-22F3589F8F0B}"/>
              </a:ext>
            </a:extLst>
          </p:cNvPr>
          <p:cNvSpPr/>
          <p:nvPr/>
        </p:nvSpPr>
        <p:spPr>
          <a:xfrm>
            <a:off x="4332155" y="5970426"/>
            <a:ext cx="595035" cy="369332"/>
          </a:xfrm>
          <a:prstGeom prst="rect">
            <a:avLst/>
          </a:prstGeom>
        </p:spPr>
        <p:txBody>
          <a:bodyPr wrap="none">
            <a:spAutoFit/>
          </a:bodyPr>
          <a:lstStyle/>
          <a:p>
            <a:r>
              <a:rPr lang="en-GB" dirty="0">
                <a:solidFill>
                  <a:srgbClr val="C00000"/>
                </a:solidFill>
              </a:rPr>
              <a:t>0.6 ⋅</a:t>
            </a:r>
          </a:p>
        </p:txBody>
      </p:sp>
      <p:sp>
        <p:nvSpPr>
          <p:cNvPr id="63" name="TextBox 62">
            <a:extLst>
              <a:ext uri="{FF2B5EF4-FFF2-40B4-BE49-F238E27FC236}">
                <a16:creationId xmlns:a16="http://schemas.microsoft.com/office/drawing/2014/main" id="{FFFA88F8-EDE6-294A-B285-2CA12CF21EA5}"/>
              </a:ext>
            </a:extLst>
          </p:cNvPr>
          <p:cNvSpPr txBox="1"/>
          <p:nvPr/>
        </p:nvSpPr>
        <p:spPr>
          <a:xfrm>
            <a:off x="3794875" y="5223598"/>
            <a:ext cx="595035" cy="369332"/>
          </a:xfrm>
          <a:prstGeom prst="rect">
            <a:avLst/>
          </a:prstGeom>
          <a:noFill/>
        </p:spPr>
        <p:txBody>
          <a:bodyPr wrap="none" rtlCol="0">
            <a:spAutoFit/>
          </a:bodyPr>
          <a:lstStyle/>
          <a:p>
            <a:r>
              <a:rPr lang="en-GB" dirty="0">
                <a:solidFill>
                  <a:srgbClr val="C00000"/>
                </a:solidFill>
              </a:rPr>
              <a:t>0.0 ⋅</a:t>
            </a:r>
          </a:p>
        </p:txBody>
      </p:sp>
      <p:sp>
        <p:nvSpPr>
          <p:cNvPr id="64" name="Rectangle 63">
            <a:extLst>
              <a:ext uri="{FF2B5EF4-FFF2-40B4-BE49-F238E27FC236}">
                <a16:creationId xmlns:a16="http://schemas.microsoft.com/office/drawing/2014/main" id="{6856DE61-F191-894D-95D0-76A6B188638B}"/>
              </a:ext>
            </a:extLst>
          </p:cNvPr>
          <p:cNvSpPr/>
          <p:nvPr/>
        </p:nvSpPr>
        <p:spPr>
          <a:xfrm>
            <a:off x="4332155" y="5223598"/>
            <a:ext cx="595035" cy="369332"/>
          </a:xfrm>
          <a:prstGeom prst="rect">
            <a:avLst/>
          </a:prstGeom>
        </p:spPr>
        <p:txBody>
          <a:bodyPr wrap="none">
            <a:spAutoFit/>
          </a:bodyPr>
          <a:lstStyle/>
          <a:p>
            <a:r>
              <a:rPr lang="en-GB" dirty="0">
                <a:solidFill>
                  <a:srgbClr val="C00000"/>
                </a:solidFill>
              </a:rPr>
              <a:t>0.6 ⋅</a:t>
            </a:r>
          </a:p>
        </p:txBody>
      </p:sp>
      <p:sp>
        <p:nvSpPr>
          <p:cNvPr id="66" name="Rectangle 65">
            <a:extLst>
              <a:ext uri="{FF2B5EF4-FFF2-40B4-BE49-F238E27FC236}">
                <a16:creationId xmlns:a16="http://schemas.microsoft.com/office/drawing/2014/main" id="{0B528D50-6098-5A41-82F7-08168C4FF69E}"/>
              </a:ext>
            </a:extLst>
          </p:cNvPr>
          <p:cNvSpPr/>
          <p:nvPr/>
        </p:nvSpPr>
        <p:spPr>
          <a:xfrm>
            <a:off x="5371554" y="4837306"/>
            <a:ext cx="470000" cy="369332"/>
          </a:xfrm>
          <a:prstGeom prst="rect">
            <a:avLst/>
          </a:prstGeom>
        </p:spPr>
        <p:txBody>
          <a:bodyPr wrap="none">
            <a:spAutoFit/>
          </a:bodyPr>
          <a:lstStyle/>
          <a:p>
            <a:r>
              <a:rPr lang="en-GB" dirty="0">
                <a:solidFill>
                  <a:srgbClr val="C00000"/>
                </a:solidFill>
              </a:rPr>
              <a:t>= 0</a:t>
            </a:r>
          </a:p>
        </p:txBody>
      </p:sp>
      <p:sp>
        <p:nvSpPr>
          <p:cNvPr id="67" name="Rectangle 66">
            <a:extLst>
              <a:ext uri="{FF2B5EF4-FFF2-40B4-BE49-F238E27FC236}">
                <a16:creationId xmlns:a16="http://schemas.microsoft.com/office/drawing/2014/main" id="{452391A9-79C0-1043-B3B5-59E976C681CA}"/>
              </a:ext>
            </a:extLst>
          </p:cNvPr>
          <p:cNvSpPr/>
          <p:nvPr/>
        </p:nvSpPr>
        <p:spPr>
          <a:xfrm>
            <a:off x="5371554" y="5559812"/>
            <a:ext cx="657552" cy="369332"/>
          </a:xfrm>
          <a:prstGeom prst="rect">
            <a:avLst/>
          </a:prstGeom>
        </p:spPr>
        <p:txBody>
          <a:bodyPr wrap="none">
            <a:spAutoFit/>
          </a:bodyPr>
          <a:lstStyle/>
          <a:p>
            <a:r>
              <a:rPr lang="en-GB" dirty="0">
                <a:solidFill>
                  <a:srgbClr val="C00000"/>
                </a:solidFill>
              </a:rPr>
              <a:t>= -40</a:t>
            </a:r>
          </a:p>
        </p:txBody>
      </p:sp>
      <p:sp>
        <p:nvSpPr>
          <p:cNvPr id="68" name="Rectangle 67">
            <a:extLst>
              <a:ext uri="{FF2B5EF4-FFF2-40B4-BE49-F238E27FC236}">
                <a16:creationId xmlns:a16="http://schemas.microsoft.com/office/drawing/2014/main" id="{8DFFFF57-F8DC-8D4F-8D2B-DC838EA189A2}"/>
              </a:ext>
            </a:extLst>
          </p:cNvPr>
          <p:cNvSpPr/>
          <p:nvPr/>
        </p:nvSpPr>
        <p:spPr>
          <a:xfrm>
            <a:off x="5371554" y="5927780"/>
            <a:ext cx="587020" cy="369332"/>
          </a:xfrm>
          <a:prstGeom prst="rect">
            <a:avLst/>
          </a:prstGeom>
        </p:spPr>
        <p:txBody>
          <a:bodyPr wrap="none">
            <a:spAutoFit/>
          </a:bodyPr>
          <a:lstStyle/>
          <a:p>
            <a:r>
              <a:rPr lang="en-GB" dirty="0">
                <a:solidFill>
                  <a:srgbClr val="C00000"/>
                </a:solidFill>
              </a:rPr>
              <a:t>= 60</a:t>
            </a:r>
          </a:p>
        </p:txBody>
      </p:sp>
      <p:sp>
        <p:nvSpPr>
          <p:cNvPr id="69" name="Rectangle 68">
            <a:extLst>
              <a:ext uri="{FF2B5EF4-FFF2-40B4-BE49-F238E27FC236}">
                <a16:creationId xmlns:a16="http://schemas.microsoft.com/office/drawing/2014/main" id="{3DFDF010-91C6-7C49-9C9D-ED1518561974}"/>
              </a:ext>
            </a:extLst>
          </p:cNvPr>
          <p:cNvSpPr/>
          <p:nvPr/>
        </p:nvSpPr>
        <p:spPr>
          <a:xfrm>
            <a:off x="5371554" y="5180952"/>
            <a:ext cx="470000" cy="369332"/>
          </a:xfrm>
          <a:prstGeom prst="rect">
            <a:avLst/>
          </a:prstGeom>
        </p:spPr>
        <p:txBody>
          <a:bodyPr wrap="none">
            <a:spAutoFit/>
          </a:bodyPr>
          <a:lstStyle/>
          <a:p>
            <a:r>
              <a:rPr lang="en-GB" dirty="0">
                <a:solidFill>
                  <a:srgbClr val="C00000"/>
                </a:solidFill>
              </a:rPr>
              <a:t>= 0</a:t>
            </a:r>
          </a:p>
        </p:txBody>
      </p:sp>
      <p:sp>
        <p:nvSpPr>
          <p:cNvPr id="70" name="Rectangle 69">
            <a:extLst>
              <a:ext uri="{FF2B5EF4-FFF2-40B4-BE49-F238E27FC236}">
                <a16:creationId xmlns:a16="http://schemas.microsoft.com/office/drawing/2014/main" id="{317CC293-C08C-674C-AD96-48078413D8FB}"/>
              </a:ext>
            </a:extLst>
          </p:cNvPr>
          <p:cNvSpPr/>
          <p:nvPr/>
        </p:nvSpPr>
        <p:spPr>
          <a:xfrm>
            <a:off x="5962354" y="5800780"/>
            <a:ext cx="3095078" cy="369332"/>
          </a:xfrm>
          <a:prstGeom prst="rect">
            <a:avLst/>
          </a:prstGeom>
        </p:spPr>
        <p:txBody>
          <a:bodyPr wrap="none">
            <a:spAutoFit/>
          </a:bodyPr>
          <a:lstStyle/>
          <a:p>
            <a:r>
              <a:rPr lang="en-GB" dirty="0">
                <a:solidFill>
                  <a:srgbClr val="C00000"/>
                </a:solidFill>
              </a:rPr>
              <a:t>EU(</a:t>
            </a:r>
            <a:r>
              <a:rPr lang="en-US" dirty="0">
                <a:solidFill>
                  <a:srgbClr val="C00000"/>
                </a:solidFill>
              </a:rPr>
              <a:t>¬</a:t>
            </a:r>
            <a:r>
              <a:rPr lang="en-GB" dirty="0">
                <a:solidFill>
                  <a:srgbClr val="C00000"/>
                </a:solidFill>
              </a:rPr>
              <a:t>take) = 0 + 0 - 40 + 60 = 20</a:t>
            </a:r>
          </a:p>
        </p:txBody>
      </p:sp>
      <p:sp>
        <p:nvSpPr>
          <p:cNvPr id="43" name="Rectangle 42">
            <a:extLst>
              <a:ext uri="{FF2B5EF4-FFF2-40B4-BE49-F238E27FC236}">
                <a16:creationId xmlns:a16="http://schemas.microsoft.com/office/drawing/2014/main" id="{EA7C95F4-34A7-CD4F-B844-6098E2CB2E12}"/>
              </a:ext>
            </a:extLst>
          </p:cNvPr>
          <p:cNvSpPr/>
          <p:nvPr/>
        </p:nvSpPr>
        <p:spPr>
          <a:xfrm>
            <a:off x="5962354" y="6148704"/>
            <a:ext cx="3048591" cy="369332"/>
          </a:xfrm>
          <a:prstGeom prst="rect">
            <a:avLst/>
          </a:prstGeom>
        </p:spPr>
        <p:txBody>
          <a:bodyPr wrap="none">
            <a:spAutoFit/>
          </a:bodyPr>
          <a:lstStyle/>
          <a:p>
            <a:r>
              <a:rPr lang="en-GB" dirty="0">
                <a:solidFill>
                  <a:srgbClr val="C00000"/>
                </a:solidFill>
              </a:rPr>
              <a:t>EU(take) = -10 + 0 + 0 + 0 = -10</a:t>
            </a:r>
          </a:p>
        </p:txBody>
      </p:sp>
      <p:sp>
        <p:nvSpPr>
          <p:cNvPr id="44" name="Rectangle 43">
            <a:extLst>
              <a:ext uri="{FF2B5EF4-FFF2-40B4-BE49-F238E27FC236}">
                <a16:creationId xmlns:a16="http://schemas.microsoft.com/office/drawing/2014/main" id="{A728BC8D-1960-0443-BB4A-FF7789BEEA45}"/>
              </a:ext>
            </a:extLst>
          </p:cNvPr>
          <p:cNvSpPr/>
          <p:nvPr/>
        </p:nvSpPr>
        <p:spPr>
          <a:xfrm>
            <a:off x="7371458" y="2007176"/>
            <a:ext cx="1692579" cy="646331"/>
          </a:xfrm>
          <a:prstGeom prst="rect">
            <a:avLst/>
          </a:prstGeom>
        </p:spPr>
        <p:txBody>
          <a:bodyPr wrap="none">
            <a:spAutoFit/>
          </a:bodyPr>
          <a:lstStyle/>
          <a:p>
            <a:r>
              <a:rPr lang="en-GB" b="1" dirty="0">
                <a:solidFill>
                  <a:srgbClr val="C00000"/>
                </a:solidFill>
              </a:rPr>
              <a:t>MEU(Take) = 20</a:t>
            </a:r>
          </a:p>
          <a:p>
            <a:r>
              <a:rPr lang="en-GB" b="1" dirty="0">
                <a:solidFill>
                  <a:srgbClr val="C00000"/>
                </a:solidFill>
              </a:rPr>
              <a:t>argmax = </a:t>
            </a:r>
            <a:r>
              <a:rPr lang="en-US" b="1" dirty="0">
                <a:solidFill>
                  <a:srgbClr val="C00000"/>
                </a:solidFill>
              </a:rPr>
              <a:t>¬</a:t>
            </a:r>
            <a:r>
              <a:rPr lang="en-GB" b="1" dirty="0">
                <a:solidFill>
                  <a:srgbClr val="C00000"/>
                </a:solidFill>
              </a:rPr>
              <a:t>take</a:t>
            </a:r>
          </a:p>
        </p:txBody>
      </p:sp>
    </p:spTree>
    <p:extLst>
      <p:ext uri="{BB962C8B-B14F-4D97-AF65-F5344CB8AC3E}">
        <p14:creationId xmlns:p14="http://schemas.microsoft.com/office/powerpoint/2010/main" val="37228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6" grpId="0"/>
      <p:bldP spid="28" grpId="0"/>
      <p:bldP spid="53" grpId="0"/>
      <p:bldP spid="38" grpId="0"/>
      <p:bldP spid="59" grpId="0"/>
      <p:bldP spid="60" grpId="0"/>
      <p:bldP spid="61" grpId="0"/>
      <p:bldP spid="62" grpId="0"/>
      <p:bldP spid="63" grpId="0"/>
      <p:bldP spid="64" grpId="0"/>
      <p:bldP spid="66" grpId="0"/>
      <p:bldP spid="67" grpId="0"/>
      <p:bldP spid="68" grpId="0"/>
      <p:bldP spid="69" grpId="0"/>
      <p:bldP spid="70" grpId="0"/>
      <p:bldP spid="43" grpId="0"/>
      <p:bldP spid="4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099-5FF2-AF4F-B029-B1D07F35DD54}"/>
              </a:ext>
            </a:extLst>
          </p:cNvPr>
          <p:cNvSpPr>
            <a:spLocks noGrp="1"/>
          </p:cNvSpPr>
          <p:nvPr>
            <p:ph type="title"/>
          </p:nvPr>
        </p:nvSpPr>
        <p:spPr/>
        <p:txBody>
          <a:bodyPr>
            <a:normAutofit/>
          </a:bodyPr>
          <a:lstStyle/>
          <a:p>
            <a:r>
              <a:rPr lang="en-GB" dirty="0"/>
              <a:t>Decision Making in Decision Nets</a:t>
            </a:r>
          </a:p>
        </p:txBody>
      </p:sp>
      <p:sp>
        <p:nvSpPr>
          <p:cNvPr id="4" name="Content Placeholder 3">
            <a:extLst>
              <a:ext uri="{FF2B5EF4-FFF2-40B4-BE49-F238E27FC236}">
                <a16:creationId xmlns:a16="http://schemas.microsoft.com/office/drawing/2014/main" id="{9FF5FEC3-6A73-2C40-8292-FE8974137699}"/>
              </a:ext>
            </a:extLst>
          </p:cNvPr>
          <p:cNvSpPr>
            <a:spLocks noGrp="1"/>
          </p:cNvSpPr>
          <p:nvPr>
            <p:ph idx="1"/>
          </p:nvPr>
        </p:nvSpPr>
        <p:spPr/>
        <p:txBody>
          <a:bodyPr/>
          <a:lstStyle/>
          <a:p>
            <a:r>
              <a:rPr lang="en-GB" dirty="0"/>
              <a:t>Assumes that all available information provided to agent before it makes its decision</a:t>
            </a:r>
          </a:p>
          <a:p>
            <a:pPr lvl="1"/>
            <a:r>
              <a:rPr lang="en-GB" dirty="0"/>
              <a:t>Hardly ever the case</a:t>
            </a:r>
          </a:p>
          <a:p>
            <a:pPr lvl="1"/>
            <a:r>
              <a:rPr lang="en-GB" dirty="0"/>
              <a:t>Know what questions to ask!</a:t>
            </a:r>
          </a:p>
          <a:p>
            <a:r>
              <a:rPr lang="en-GB" dirty="0">
                <a:solidFill>
                  <a:schemeClr val="accent1"/>
                </a:solidFill>
              </a:rPr>
              <a:t>Information value </a:t>
            </a:r>
            <a:r>
              <a:rPr lang="en-GB" dirty="0"/>
              <a:t>theory</a:t>
            </a:r>
          </a:p>
          <a:p>
            <a:pPr lvl="1"/>
            <a:r>
              <a:rPr lang="en-GB" dirty="0"/>
              <a:t>Choose what information to acquire</a:t>
            </a:r>
          </a:p>
          <a:p>
            <a:pPr lvl="1"/>
            <a:r>
              <a:rPr lang="en-GB" dirty="0"/>
              <a:t>Assume that prior to selecting an action represented by a decision node, the agent can acquire the value of any of the potentially observable chance nodes</a:t>
            </a:r>
          </a:p>
          <a:p>
            <a:pPr lvl="2"/>
            <a:r>
              <a:rPr lang="en-GB" dirty="0"/>
              <a:t>Simplified version of sequential decision making (next lecture)</a:t>
            </a:r>
          </a:p>
          <a:p>
            <a:pPr lvl="3"/>
            <a:r>
              <a:rPr lang="en-GB" dirty="0"/>
              <a:t>Observation actions affect only agent’s belief state, not the external physical state</a:t>
            </a:r>
          </a:p>
        </p:txBody>
      </p:sp>
      <p:sp>
        <p:nvSpPr>
          <p:cNvPr id="3" name="Slide Number Placeholder 2">
            <a:extLst>
              <a:ext uri="{FF2B5EF4-FFF2-40B4-BE49-F238E27FC236}">
                <a16:creationId xmlns:a16="http://schemas.microsoft.com/office/drawing/2014/main" id="{636717B5-E3D6-A543-A087-EB135D2A2AA7}"/>
              </a:ext>
            </a:extLst>
          </p:cNvPr>
          <p:cNvSpPr>
            <a:spLocks noGrp="1"/>
          </p:cNvSpPr>
          <p:nvPr>
            <p:ph type="sldNum" sz="quarter" idx="12"/>
          </p:nvPr>
        </p:nvSpPr>
        <p:spPr/>
        <p:txBody>
          <a:bodyPr/>
          <a:lstStyle/>
          <a:p>
            <a:fld id="{67C9959E-8E6B-B04C-9955-EA096F41CA7A}" type="slidenum">
              <a:rPr lang="en-GB" smtClean="0"/>
              <a:t>41</a:t>
            </a:fld>
            <a:endParaRPr lang="en-GB"/>
          </a:p>
        </p:txBody>
      </p:sp>
    </p:spTree>
    <p:extLst>
      <p:ext uri="{BB962C8B-B14F-4D97-AF65-F5344CB8AC3E}">
        <p14:creationId xmlns:p14="http://schemas.microsoft.com/office/powerpoint/2010/main" val="2905179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de-DE"/>
              <a:t>Value of information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BE6F7B-6859-E642-89BC-6B7ACF3518F7}"/>
                  </a:ext>
                </a:extLst>
              </p:cNvPr>
              <p:cNvSpPr>
                <a:spLocks noGrp="1"/>
              </p:cNvSpPr>
              <p:nvPr>
                <p:ph idx="1"/>
              </p:nvPr>
            </p:nvSpPr>
            <p:spPr/>
            <p:txBody>
              <a:bodyPr>
                <a:normAutofit fontScale="92500" lnSpcReduction="20000"/>
              </a:bodyPr>
              <a:lstStyle/>
              <a:p>
                <a:r>
                  <a:rPr lang="en-GB" dirty="0"/>
                  <a:t>Idea: Compute value of acquiring each possible piece of evidence</a:t>
                </a:r>
              </a:p>
              <a:p>
                <a:pPr lvl="1"/>
                <a:r>
                  <a:rPr lang="en-GB" dirty="0"/>
                  <a:t>Can be done directly from decision network</a:t>
                </a:r>
              </a:p>
              <a:p>
                <a:r>
                  <a:rPr lang="en-GB" dirty="0"/>
                  <a:t>Example: Buying oil drilling rights</a:t>
                </a:r>
              </a:p>
              <a:p>
                <a:pPr lvl="1"/>
                <a:r>
                  <a:rPr lang="en-GB" dirty="0"/>
                  <a:t>Two blocks </a:t>
                </a:r>
                <a14:m>
                  <m:oMath xmlns:m="http://schemas.openxmlformats.org/officeDocument/2006/math">
                    <m:r>
                      <a:rPr lang="en-GB" b="0" i="1" smtClean="0">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rPr>
                      <m:t>𝐵</m:t>
                    </m:r>
                  </m:oMath>
                </a14:m>
                <a:r>
                  <a:rPr lang="en-GB" dirty="0"/>
                  <a:t>, exactly one has oil, worth </a:t>
                </a:r>
                <a14:m>
                  <m:oMath xmlns:m="http://schemas.openxmlformats.org/officeDocument/2006/math">
                    <m:r>
                      <a:rPr lang="en-GB" i="1" smtClean="0">
                        <a:latin typeface="Cambria Math" panose="02040503050406030204" pitchFamily="18" charset="0"/>
                      </a:rPr>
                      <m:t>𝑘</m:t>
                    </m:r>
                  </m:oMath>
                </a14:m>
                <a:endParaRPr lang="en-GB" dirty="0"/>
              </a:p>
              <a:p>
                <a:pPr lvl="1"/>
                <a:r>
                  <a:rPr lang="en-GB" dirty="0"/>
                  <a:t>Prior probabilities </a:t>
                </a:r>
                <a14:m>
                  <m:oMath xmlns:m="http://schemas.openxmlformats.org/officeDocument/2006/math">
                    <m:r>
                      <a:rPr lang="en-GB" i="1" smtClean="0">
                        <a:latin typeface="Cambria Math" panose="02040503050406030204" pitchFamily="18" charset="0"/>
                      </a:rPr>
                      <m:t>0.5</m:t>
                    </m:r>
                  </m:oMath>
                </a14:m>
                <a:r>
                  <a:rPr lang="en-GB" dirty="0"/>
                  <a:t> each, mutually exclusive</a:t>
                </a:r>
              </a:p>
              <a:p>
                <a:pPr lvl="1"/>
                <a:r>
                  <a:rPr lang="en-GB" dirty="0"/>
                  <a:t>Current price of each block is </a:t>
                </a:r>
                <a14:m>
                  <m:oMath xmlns:m="http://schemas.openxmlformats.org/officeDocument/2006/math">
                    <m:f>
                      <m:fPr>
                        <m:type m:val="skw"/>
                        <m:ctrlPr>
                          <a:rPr lang="en-GB" b="0" i="1" smtClean="0">
                            <a:latin typeface="Cambria Math" panose="02040503050406030204" pitchFamily="18" charset="0"/>
                          </a:rPr>
                        </m:ctrlPr>
                      </m:fPr>
                      <m:num>
                        <m:r>
                          <a:rPr lang="en-GB" b="0" i="1" smtClean="0">
                            <a:latin typeface="Cambria Math" panose="02040503050406030204" pitchFamily="18" charset="0"/>
                          </a:rPr>
                          <m:t>𝑘</m:t>
                        </m:r>
                      </m:num>
                      <m:den>
                        <m:r>
                          <a:rPr lang="en-GB" b="0" i="1" smtClean="0">
                            <a:latin typeface="Cambria Math" panose="02040503050406030204" pitchFamily="18" charset="0"/>
                          </a:rPr>
                          <m:t>2</m:t>
                        </m:r>
                      </m:den>
                    </m:f>
                  </m:oMath>
                </a14:m>
                <a:endParaRPr lang="en-GB" b="0" dirty="0"/>
              </a:p>
              <a:p>
                <a:pPr lvl="1"/>
                <a:r>
                  <a:rPr lang="en-GB" dirty="0"/>
                  <a:t>“Consultant” offers accurate survey of </a:t>
                </a:r>
                <a14:m>
                  <m:oMath xmlns:m="http://schemas.openxmlformats.org/officeDocument/2006/math">
                    <m:r>
                      <a:rPr lang="en-GB" i="1" smtClean="0">
                        <a:latin typeface="Cambria Math" panose="02040503050406030204" pitchFamily="18" charset="0"/>
                      </a:rPr>
                      <m:t>𝐴</m:t>
                    </m:r>
                  </m:oMath>
                </a14:m>
                <a:r>
                  <a:rPr lang="en-GB" dirty="0"/>
                  <a:t> </a:t>
                </a:r>
              </a:p>
              <a:p>
                <a:pPr lvl="1"/>
                <a:r>
                  <a:rPr lang="en-GB" dirty="0"/>
                  <a:t>Fair price for survey?</a:t>
                </a:r>
              </a:p>
              <a:p>
                <a:pPr lvl="1"/>
                <a:r>
                  <a:rPr lang="en-GB" dirty="0"/>
                  <a:t>Solution: Compute expected value of information</a:t>
                </a:r>
              </a:p>
              <a:p>
                <a:pPr lvl="2"/>
                <a:r>
                  <a:rPr lang="en-GB" dirty="0"/>
                  <a:t>= expected value of best action given the information</a:t>
                </a:r>
                <a:br>
                  <a:rPr lang="en-GB" dirty="0"/>
                </a:br>
                <a:r>
                  <a:rPr lang="en-GB" dirty="0"/>
                  <a:t>minus expected value of best action without information</a:t>
                </a:r>
              </a:p>
              <a:p>
                <a:pPr lvl="2"/>
                <a:r>
                  <a:rPr lang="en-GB" dirty="0"/>
                  <a:t>Survey may say “oil in A” or “no oil in A”, probability </a:t>
                </a:r>
                <a14:m>
                  <m:oMath xmlns:m="http://schemas.openxmlformats.org/officeDocument/2006/math">
                    <m:r>
                      <a:rPr lang="en-GB" i="1" smtClean="0">
                        <a:latin typeface="Cambria Math" panose="02040503050406030204" pitchFamily="18" charset="0"/>
                      </a:rPr>
                      <m:t>0.5</m:t>
                    </m:r>
                  </m:oMath>
                </a14:m>
                <a:r>
                  <a:rPr lang="en-GB" dirty="0"/>
                  <a:t> each (given!)</a:t>
                </a:r>
                <a:br>
                  <a:rPr lang="en-GB" dirty="0"/>
                </a:br>
                <a:r>
                  <a:rPr lang="en-GB" dirty="0"/>
                  <a:t> </a:t>
                </a:r>
                <a14:m>
                  <m:oMath xmlns:m="http://schemas.openxmlformats.org/officeDocument/2006/math">
                    <m:r>
                      <a:rPr lang="en-GB" b="0" i="1" smtClean="0">
                        <a:latin typeface="Cambria Math" panose="02040503050406030204" pitchFamily="18" charset="0"/>
                      </a:rPr>
                      <m:t>=[0.5</m:t>
                    </m:r>
                    <m:r>
                      <a:rPr lang="en-GB" b="0" i="1" smtClean="0">
                        <a:latin typeface="Cambria Math" panose="02040503050406030204" pitchFamily="18" charset="0"/>
                        <a:ea typeface="Cambria Math" panose="02040503050406030204" pitchFamily="18" charset="0"/>
                      </a:rPr>
                      <m:t>∙</m:t>
                    </m:r>
                    <m:r>
                      <m:rPr>
                        <m:nor/>
                      </m:rPr>
                      <a:rPr lang="en-GB" b="0" i="0" smtClean="0">
                        <a:latin typeface="Cambria Math" panose="02040503050406030204" pitchFamily="18" charset="0"/>
                        <a:ea typeface="Cambria Math" panose="02040503050406030204" pitchFamily="18" charset="0"/>
                      </a:rPr>
                      <m:t>value</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of</m:t>
                    </m:r>
                    <m:r>
                      <m:rPr>
                        <m:nor/>
                      </m:rPr>
                      <a:rPr lang="de-DE" b="0" i="0" smtClean="0">
                        <a:latin typeface="Cambria Math" panose="02040503050406030204" pitchFamily="18" charset="0"/>
                        <a:ea typeface="Cambria Math" panose="02040503050406030204" pitchFamily="18" charset="0"/>
                      </a:rPr>
                      <m:t> </m:t>
                    </m:r>
                    <m:r>
                      <m:rPr>
                        <m:nor/>
                      </m:rPr>
                      <a:rPr lang="en-GB" dirty="0"/>
                      <m:t>“</m:t>
                    </m:r>
                    <m:r>
                      <m:rPr>
                        <m:nor/>
                      </m:rPr>
                      <a:rPr lang="en-GB" b="0" i="0" smtClean="0">
                        <a:latin typeface="Cambria Math" panose="02040503050406030204" pitchFamily="18" charset="0"/>
                        <a:ea typeface="Cambria Math" panose="02040503050406030204" pitchFamily="18" charset="0"/>
                      </a:rPr>
                      <m:t>buy</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A</m:t>
                    </m:r>
                    <m:r>
                      <m:rPr>
                        <m:nor/>
                      </m:rPr>
                      <a:rPr lang="en-GB" dirty="0"/>
                      <m:t>”</m:t>
                    </m:r>
                    <m:r>
                      <m:rPr>
                        <m:nor/>
                      </m:rPr>
                      <a:rPr lang="de-DE" b="0" i="0" dirty="0" smtClean="0"/>
                      <m:t> </m:t>
                    </m:r>
                    <m:r>
                      <m:rPr>
                        <m:nor/>
                      </m:rPr>
                      <a:rPr lang="en-GB" b="0" i="0" smtClean="0">
                        <a:latin typeface="Cambria Math" panose="02040503050406030204" pitchFamily="18" charset="0"/>
                        <a:ea typeface="Cambria Math" panose="02040503050406030204" pitchFamily="18" charset="0"/>
                      </a:rPr>
                      <m:t>given</m:t>
                    </m:r>
                    <m:r>
                      <m:rPr>
                        <m:nor/>
                      </m:rPr>
                      <a:rPr lang="de-DE" b="0" i="0" smtClean="0">
                        <a:latin typeface="Cambria Math" panose="02040503050406030204" pitchFamily="18" charset="0"/>
                        <a:ea typeface="Cambria Math" panose="02040503050406030204" pitchFamily="18" charset="0"/>
                      </a:rPr>
                      <m:t> </m:t>
                    </m:r>
                    <m:r>
                      <m:rPr>
                        <m:nor/>
                      </m:rPr>
                      <a:rPr lang="en-GB" dirty="0"/>
                      <m:t>“</m:t>
                    </m:r>
                    <m:r>
                      <m:rPr>
                        <m:nor/>
                      </m:rPr>
                      <a:rPr lang="en-GB" b="0" i="0" smtClean="0">
                        <a:latin typeface="Cambria Math" panose="02040503050406030204" pitchFamily="18" charset="0"/>
                        <a:ea typeface="Cambria Math" panose="02040503050406030204" pitchFamily="18" charset="0"/>
                      </a:rPr>
                      <m:t>oil</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in</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A</m:t>
                    </m:r>
                    <m:r>
                      <m:rPr>
                        <m:nor/>
                      </m:rPr>
                      <a:rPr lang="en-GB" dirty="0"/>
                      <m:t>”</m:t>
                    </m:r>
                  </m:oMath>
                </a14:m>
                <a:br>
                  <a:rPr lang="de-DE" dirty="0"/>
                </a:br>
                <a14:m>
                  <m:oMath xmlns:m="http://schemas.openxmlformats.org/officeDocument/2006/math">
                    <m:r>
                      <a:rPr lang="de-DE" b="0" i="0" dirty="0" smtClean="0">
                        <a:latin typeface="Cambria Math" panose="02040503050406030204" pitchFamily="18" charset="0"/>
                      </a:rPr>
                      <m:t>           </m:t>
                    </m:r>
                    <m:r>
                      <a:rPr lang="de-DE" b="0" i="1" dirty="0" smtClean="0">
                        <a:latin typeface="Cambria Math" panose="02040503050406030204" pitchFamily="18" charset="0"/>
                      </a:rPr>
                      <m:t>+ </m:t>
                    </m:r>
                    <m:r>
                      <a:rPr lang="en-GB" i="1">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r>
                      <m:rPr>
                        <m:nor/>
                      </m:rPr>
                      <a:rPr lang="en-GB">
                        <a:latin typeface="Cambria Math" panose="02040503050406030204" pitchFamily="18" charset="0"/>
                        <a:ea typeface="Cambria Math" panose="02040503050406030204" pitchFamily="18" charset="0"/>
                      </a:rPr>
                      <m:t>value</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of</m:t>
                    </m:r>
                    <m:r>
                      <m:rPr>
                        <m:nor/>
                      </m:rPr>
                      <a:rPr lang="de-DE">
                        <a:latin typeface="Cambria Math" panose="02040503050406030204" pitchFamily="18" charset="0"/>
                        <a:ea typeface="Cambria Math" panose="02040503050406030204" pitchFamily="18" charset="0"/>
                      </a:rPr>
                      <m:t> </m:t>
                    </m:r>
                    <m:r>
                      <m:rPr>
                        <m:nor/>
                      </m:rPr>
                      <a:rPr lang="en-GB" dirty="0"/>
                      <m:t>“</m:t>
                    </m:r>
                    <m:r>
                      <m:rPr>
                        <m:nor/>
                      </m:rPr>
                      <a:rPr lang="en-GB">
                        <a:latin typeface="Cambria Math" panose="02040503050406030204" pitchFamily="18" charset="0"/>
                        <a:ea typeface="Cambria Math" panose="02040503050406030204" pitchFamily="18" charset="0"/>
                      </a:rPr>
                      <m:t>buy</m:t>
                    </m:r>
                    <m:r>
                      <m:rPr>
                        <m:nor/>
                      </m:rPr>
                      <a:rPr lang="en-GB">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B</m:t>
                    </m:r>
                    <m:r>
                      <m:rPr>
                        <m:nor/>
                      </m:rPr>
                      <a:rPr lang="en-GB" dirty="0"/>
                      <m:t>”</m:t>
                    </m:r>
                    <m:r>
                      <m:rPr>
                        <m:nor/>
                      </m:rPr>
                      <a:rPr lang="de-DE" dirty="0"/>
                      <m:t> </m:t>
                    </m:r>
                    <m:r>
                      <m:rPr>
                        <m:nor/>
                      </m:rPr>
                      <a:rPr lang="en-GB">
                        <a:latin typeface="Cambria Math" panose="02040503050406030204" pitchFamily="18" charset="0"/>
                        <a:ea typeface="Cambria Math" panose="02040503050406030204" pitchFamily="18" charset="0"/>
                      </a:rPr>
                      <m:t>given</m:t>
                    </m:r>
                    <m:r>
                      <m:rPr>
                        <m:nor/>
                      </m:rPr>
                      <a:rPr lang="de-DE">
                        <a:latin typeface="Cambria Math" panose="02040503050406030204" pitchFamily="18" charset="0"/>
                        <a:ea typeface="Cambria Math" panose="02040503050406030204" pitchFamily="18" charset="0"/>
                      </a:rPr>
                      <m:t> </m:t>
                    </m:r>
                    <m:r>
                      <m:rPr>
                        <m:nor/>
                      </m:rPr>
                      <a:rPr lang="en-GB" dirty="0"/>
                      <m:t>“</m:t>
                    </m:r>
                    <m:r>
                      <m:rPr>
                        <m:nor/>
                      </m:rPr>
                      <a:rPr lang="de-DE" b="0" i="0" dirty="0" smtClean="0"/>
                      <m:t>no</m:t>
                    </m:r>
                    <m:r>
                      <m:rPr>
                        <m:nor/>
                      </m:rPr>
                      <a:rPr lang="de-DE" b="0" i="0" dirty="0" smtClean="0"/>
                      <m:t> </m:t>
                    </m:r>
                    <m:r>
                      <m:rPr>
                        <m:nor/>
                      </m:rPr>
                      <a:rPr lang="en-GB">
                        <a:latin typeface="Cambria Math" panose="02040503050406030204" pitchFamily="18" charset="0"/>
                        <a:ea typeface="Cambria Math" panose="02040503050406030204" pitchFamily="18" charset="0"/>
                      </a:rPr>
                      <m:t>oil</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in</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A</m:t>
                    </m:r>
                    <m:r>
                      <m:rPr>
                        <m:nor/>
                      </m:rPr>
                      <a:rPr lang="en-GB" dirty="0"/>
                      <m:t>”</m:t>
                    </m:r>
                    <m:r>
                      <a:rPr lang="en-GB" b="0" i="1" smtClean="0">
                        <a:latin typeface="Cambria Math" panose="02040503050406030204" pitchFamily="18" charset="0"/>
                      </a:rPr>
                      <m:t>]</m:t>
                    </m:r>
                    <m:r>
                      <a:rPr lang="de-DE" b="0" i="1" smtClean="0">
                        <a:latin typeface="Cambria Math" panose="02040503050406030204" pitchFamily="18" charset="0"/>
                      </a:rPr>
                      <m:t> −0</m:t>
                    </m:r>
                  </m:oMath>
                </a14:m>
                <a:br>
                  <a:rPr lang="de-DE" b="0" dirty="0"/>
                </a:br>
                <a:r>
                  <a:rPr lang="de-DE" b="0" dirty="0"/>
                  <a:t> </a:t>
                </a:r>
                <a14:m>
                  <m:oMath xmlns:m="http://schemas.openxmlformats.org/officeDocument/2006/math">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e>
                    </m:d>
                    <m:r>
                      <a:rPr lang="de-DE" b="0" i="1" smtClean="0">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e>
                    </m:d>
                    <m:r>
                      <a:rPr lang="de-DE" b="0" i="1" smtClean="0">
                        <a:latin typeface="Cambria Math" panose="02040503050406030204" pitchFamily="18" charset="0"/>
                      </a:rPr>
                      <m:t>−0=</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oMath>
                </a14:m>
                <a:endParaRPr lang="de-DE" b="0" dirty="0"/>
              </a:p>
            </p:txBody>
          </p:sp>
        </mc:Choice>
        <mc:Fallback xmlns="">
          <p:sp>
            <p:nvSpPr>
              <p:cNvPr id="5" name="Content Placeholder 4">
                <a:extLst>
                  <a:ext uri="{FF2B5EF4-FFF2-40B4-BE49-F238E27FC236}">
                    <a16:creationId xmlns:a16="http://schemas.microsoft.com/office/drawing/2014/main" id="{4FBE6F7B-6859-E642-89BC-6B7ACF3518F7}"/>
                  </a:ext>
                </a:extLst>
              </p:cNvPr>
              <p:cNvSpPr>
                <a:spLocks noGrp="1" noRot="1" noChangeAspect="1" noMove="1" noResize="1" noEditPoints="1" noAdjustHandles="1" noChangeArrowheads="1" noChangeShapeType="1" noTextEdit="1"/>
              </p:cNvSpPr>
              <p:nvPr>
                <p:ph idx="1"/>
              </p:nvPr>
            </p:nvSpPr>
            <p:spPr>
              <a:blipFill>
                <a:blip r:embed="rId3"/>
                <a:stretch>
                  <a:fillRect l="-1286" t="-3030" r="-1768" b="-757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B84120AF-D5B6-9B45-815F-4701F1FA6D71}"/>
              </a:ext>
            </a:extLst>
          </p:cNvPr>
          <p:cNvSpPr>
            <a:spLocks noGrp="1"/>
          </p:cNvSpPr>
          <p:nvPr>
            <p:ph type="sldNum" sz="quarter" idx="12"/>
          </p:nvPr>
        </p:nvSpPr>
        <p:spPr/>
        <p:txBody>
          <a:bodyPr/>
          <a:lstStyle/>
          <a:p>
            <a:fld id="{67C9959E-8E6B-B04C-9955-EA096F41CA7A}" type="slidenum">
              <a:rPr lang="en-GB" smtClean="0"/>
              <a:pPr/>
              <a:t>42</a:t>
            </a:fld>
            <a:endParaRPr lang="en-GB"/>
          </a:p>
        </p:txBody>
      </p:sp>
    </p:spTree>
    <p:extLst>
      <p:ext uri="{BB962C8B-B14F-4D97-AF65-F5344CB8AC3E}">
        <p14:creationId xmlns:p14="http://schemas.microsoft.com/office/powerpoint/2010/main" val="1957278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de-DE"/>
              <a:t>General formula</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33706F6-0650-3045-9FDA-535B38D67B20}"/>
                  </a:ext>
                </a:extLst>
              </p:cNvPr>
              <p:cNvSpPr>
                <a:spLocks noGrp="1"/>
              </p:cNvSpPr>
              <p:nvPr>
                <p:ph idx="1"/>
              </p:nvPr>
            </p:nvSpPr>
            <p:spPr>
              <a:xfrm>
                <a:off x="628650" y="1158240"/>
                <a:ext cx="8007350" cy="5018723"/>
              </a:xfrm>
            </p:spPr>
            <p:txBody>
              <a:bodyPr>
                <a:normAutofit fontScale="85000" lnSpcReduction="10000"/>
              </a:bodyPr>
              <a:lstStyle/>
              <a:p>
                <a:r>
                  <a:rPr lang="en-GB" dirty="0"/>
                  <a:t>Current evidence </a:t>
                </a:r>
                <a14:m>
                  <m:oMath xmlns:m="http://schemas.openxmlformats.org/officeDocument/2006/math">
                    <m:r>
                      <a:rPr lang="en-GB" i="1" dirty="0" smtClean="0">
                        <a:latin typeface="Cambria Math" panose="02040503050406030204" pitchFamily="18" charset="0"/>
                      </a:rPr>
                      <m:t>𝐸</m:t>
                    </m:r>
                  </m:oMath>
                </a14:m>
                <a:r>
                  <a:rPr lang="en-GB" dirty="0"/>
                  <a:t>, current best action </a:t>
                </a:r>
                <a14:m>
                  <m:oMath xmlns:m="http://schemas.openxmlformats.org/officeDocument/2006/math">
                    <m:r>
                      <a:rPr lang="en-GB" i="1" smtClean="0">
                        <a:latin typeface="Cambria Math" panose="02040503050406030204" pitchFamily="18" charset="0"/>
                        <a:ea typeface="Cambria Math" panose="02040503050406030204" pitchFamily="18" charset="0"/>
                      </a:rPr>
                      <m:t>𝛼</m:t>
                    </m:r>
                  </m:oMath>
                </a14:m>
                <a:r>
                  <a:rPr lang="en-GB" dirty="0"/>
                  <a:t>, possible action outcomes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𝑖</m:t>
                        </m:r>
                      </m:sub>
                    </m:sSub>
                  </m:oMath>
                </a14:m>
                <a:r>
                  <a:rPr lang="en-GB" dirty="0"/>
                  <a:t>, potential new evidence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𝐸𝑈</m:t>
                      </m:r>
                      <m:d>
                        <m:dPr>
                          <m:endChr m:val="|"/>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e>
                      </m:d>
                      <m:r>
                        <a:rPr lang="de-DE" b="0" i="1" smtClean="0">
                          <a:latin typeface="Cambria Math" panose="02040503050406030204" pitchFamily="18" charset="0"/>
                          <a:ea typeface="Cambria Math" panose="02040503050406030204" pitchFamily="18" charset="0"/>
                        </a:rPr>
                        <m:t>𝐸</m:t>
                      </m:r>
                      <m:r>
                        <a:rPr lang="de-DE" b="0" i="0" smtClean="0">
                          <a:latin typeface="Cambria Math" panose="02040503050406030204" pitchFamily="18" charset="0"/>
                          <a:ea typeface="Cambria Math" panose="02040503050406030204" pitchFamily="18" charset="0"/>
                        </a:rPr>
                        <m:t>)=</m:t>
                      </m:r>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r>
                            <m:rPr>
                              <m:sty m:val="p"/>
                            </m:rPr>
                            <a:rPr lang="de-DE" b="0" i="0" smtClean="0">
                              <a:latin typeface="Cambria Math" panose="02040503050406030204" pitchFamily="18" charset="0"/>
                              <a:ea typeface="Cambria Math" panose="02040503050406030204" pitchFamily="18" charset="0"/>
                            </a:rPr>
                            <m:t>a</m:t>
                          </m:r>
                        </m:lim>
                      </m:limLow>
                      <m:nary>
                        <m:naryPr>
                          <m:chr m:val="∑"/>
                          <m:limLoc m:val="subSup"/>
                          <m:supHide m:val="on"/>
                          <m:ctrlPr>
                            <a:rPr lang="de-DE" b="0" i="1" smtClean="0">
                              <a:latin typeface="Cambria Math" panose="02040503050406030204" pitchFamily="18" charset="0"/>
                              <a:ea typeface="Cambria Math" panose="02040503050406030204" pitchFamily="18" charset="0"/>
                            </a:rPr>
                          </m:ctrlPr>
                        </m:naryPr>
                        <m:sub>
                          <m:r>
                            <m:rPr>
                              <m:brk m:alnAt="9"/>
                            </m:rPr>
                            <a:rPr lang="de-DE" b="0" i="1" smtClean="0">
                              <a:latin typeface="Cambria Math" panose="02040503050406030204" pitchFamily="18" charset="0"/>
                              <a:ea typeface="Cambria Math" panose="02040503050406030204" pitchFamily="18" charset="0"/>
                            </a:rPr>
                            <m:t>𝑖</m:t>
                          </m:r>
                        </m:sub>
                        <m:sup/>
                        <m:e>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e>
                          </m:d>
                        </m:e>
                      </m:nary>
                    </m:oMath>
                  </m:oMathPara>
                </a14:m>
                <a:endParaRPr lang="en-GB" dirty="0"/>
              </a:p>
              <a:p>
                <a:r>
                  <a:rPr lang="en-GB" dirty="0"/>
                  <a:t>Suppose we knew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𝑒</m:t>
                        </m:r>
                      </m:e>
                      <m:sub>
                        <m:r>
                          <a:rPr lang="de-DE" b="0" i="1" smtClean="0">
                            <a:latin typeface="Cambria Math" panose="02040503050406030204" pitchFamily="18" charset="0"/>
                          </a:rPr>
                          <m:t>𝑗𝑘</m:t>
                        </m:r>
                      </m:sub>
                    </m:sSub>
                  </m:oMath>
                </a14:m>
                <a:r>
                  <a:rPr lang="en-GB" dirty="0"/>
                  <a:t>, then we would choose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𝑗𝑘</m:t>
                        </m:r>
                      </m:sub>
                    </m:sSub>
                  </m:oMath>
                </a14:m>
                <a:r>
                  <a:rPr lang="en-GB" dirty="0"/>
                  <a:t> such that</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𝐸𝑈</m:t>
                      </m:r>
                      <m:d>
                        <m:dPr>
                          <m:ctrlPr>
                            <a:rPr lang="de-DE" b="0" i="1" smtClean="0">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m:t>
                                  </m:r>
                                </m:e>
                                <m:sub>
                                  <m:r>
                                    <a:rPr lang="de-DE" i="1">
                                      <a:latin typeface="Cambria Math" panose="02040503050406030204" pitchFamily="18" charset="0"/>
                                      <a:ea typeface="Cambria Math" panose="02040503050406030204" pitchFamily="18" charset="0"/>
                                    </a:rPr>
                                    <m:t>𝑗𝑘</m:t>
                                  </m:r>
                                </m:sub>
                              </m:sSub>
                            </m:sub>
                          </m:sSub>
                          <m:r>
                            <a:rPr lang="de-DE" b="0" i="1" smtClean="0">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r>
                        <a:rPr lang="de-DE">
                          <a:latin typeface="Cambria Math" panose="02040503050406030204" pitchFamily="18" charset="0"/>
                          <a:ea typeface="Cambria Math" panose="02040503050406030204" pitchFamily="18" charset="0"/>
                        </a:rPr>
                        <m:t>=</m:t>
                      </m:r>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m:rPr>
                              <m:sty m:val="p"/>
                            </m:rPr>
                            <a:rPr lang="de-DE">
                              <a:latin typeface="Cambria Math" panose="02040503050406030204" pitchFamily="18" charset="0"/>
                              <a:ea typeface="Cambria Math" panose="02040503050406030204" pitchFamily="18" charset="0"/>
                            </a:rPr>
                            <m:t>a</m:t>
                          </m:r>
                        </m:lim>
                      </m:limLow>
                      <m:nary>
                        <m:naryPr>
                          <m:chr m:val="∑"/>
                          <m:limLoc m:val="subSup"/>
                          <m:supHide m:val="on"/>
                          <m:ctrlPr>
                            <a:rPr lang="de-DE" i="1">
                              <a:latin typeface="Cambria Math" panose="02040503050406030204" pitchFamily="18" charset="0"/>
                              <a:ea typeface="Cambria Math" panose="02040503050406030204" pitchFamily="18" charset="0"/>
                            </a:rPr>
                          </m:ctrlPr>
                        </m:naryPr>
                        <m:sub>
                          <m:r>
                            <m:rPr>
                              <m:brk m:alnAt="9"/>
                            </m:rPr>
                            <a:rPr lang="de-DE" i="1">
                              <a:latin typeface="Cambria Math" panose="02040503050406030204" pitchFamily="18" charset="0"/>
                              <a:ea typeface="Cambria Math" panose="02040503050406030204" pitchFamily="18" charset="0"/>
                            </a:rPr>
                            <m:t>𝑖</m:t>
                          </m:r>
                        </m:sub>
                        <m:sup/>
                        <m:e>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𝑒</m:t>
                                  </m:r>
                                </m:e>
                                <m:sub>
                                  <m:r>
                                    <a:rPr lang="de-DE" b="0" i="1" smtClean="0">
                                      <a:latin typeface="Cambria Math" panose="02040503050406030204" pitchFamily="18" charset="0"/>
                                      <a:ea typeface="Cambria Math" panose="02040503050406030204" pitchFamily="18" charset="0"/>
                                    </a:rPr>
                                    <m:t>𝑗𝑘</m:t>
                                  </m:r>
                                </m:sub>
                              </m:sSub>
                            </m:e>
                          </m:d>
                        </m:e>
                      </m:nary>
                    </m:oMath>
                  </m:oMathPara>
                </a14:m>
                <a:endParaRPr lang="en-GB" dirty="0"/>
              </a:p>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en-GB" dirty="0"/>
                  <a:t> is a random variable whose value is currently unknown</a:t>
                </a:r>
                <a:br>
                  <a:rPr lang="en-GB" dirty="0"/>
                </a:br>
                <a:r>
                  <a:rPr lang="en-GB" dirty="0"/>
                  <a:t>⇒ must compute expected gain over all possible values:</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𝑘</m:t>
                              </m:r>
                            </m:sub>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 | </m:t>
                                  </m:r>
                                  <m:r>
                                    <a:rPr lang="de-DE" b="0" i="1" smtClean="0">
                                      <a:latin typeface="Cambria Math" panose="02040503050406030204" pitchFamily="18" charset="0"/>
                                    </a:rPr>
                                    <m:t>𝐸</m:t>
                                  </m:r>
                                </m:e>
                              </m:d>
                            </m:e>
                          </m:nary>
                          <m:r>
                            <a:rPr lang="de-DE" b="0" i="1" smtClean="0">
                              <a:latin typeface="Cambria Math" panose="02040503050406030204" pitchFamily="18" charset="0"/>
                            </a:rPr>
                            <m:t>𝐸𝑈</m:t>
                          </m:r>
                          <m:d>
                            <m:dPr>
                              <m:ctrlPr>
                                <a:rPr lang="de-DE" i="1">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m:t>
                                      </m:r>
                                    </m:e>
                                    <m:sub>
                                      <m:r>
                                        <a:rPr lang="de-DE" i="1">
                                          <a:latin typeface="Cambria Math" panose="02040503050406030204" pitchFamily="18" charset="0"/>
                                          <a:ea typeface="Cambria Math" panose="02040503050406030204" pitchFamily="18" charset="0"/>
                                        </a:rPr>
                                        <m:t>𝑗𝑘</m:t>
                                      </m:r>
                                    </m:sub>
                                  </m:sSub>
                                </m:sub>
                              </m:sSub>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e>
                      </m:d>
                      <m:r>
                        <a:rPr lang="de-DE" b="0" i="1" smtClean="0">
                          <a:latin typeface="Cambria Math" panose="02040503050406030204" pitchFamily="18" charset="0"/>
                        </a:rPr>
                        <m:t>−</m:t>
                      </m:r>
                      <m:r>
                        <a:rPr lang="de-DE" b="0" i="1" smtClean="0">
                          <a:latin typeface="Cambria Math" panose="02040503050406030204" pitchFamily="18" charset="0"/>
                        </a:rPr>
                        <m:t>𝐸𝑈</m:t>
                      </m:r>
                      <m:d>
                        <m:dPr>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m:t>
                          </m:r>
                        </m:e>
                      </m:d>
                    </m:oMath>
                  </m:oMathPara>
                </a14:m>
                <a:endParaRPr lang="en-GB" dirty="0"/>
              </a:p>
              <a:p>
                <a:pPr lvl="1"/>
                <a:r>
                  <a:rPr lang="en-GB" dirty="0">
                    <a:solidFill>
                      <a:schemeClr val="accent1"/>
                    </a:solidFill>
                  </a:rPr>
                  <a:t>VPI =  value of perfect information</a:t>
                </a:r>
              </a:p>
            </p:txBody>
          </p:sp>
        </mc:Choice>
        <mc:Fallback xmlns="">
          <p:sp>
            <p:nvSpPr>
              <p:cNvPr id="6" name="Content Placeholder 5">
                <a:extLst>
                  <a:ext uri="{FF2B5EF4-FFF2-40B4-BE49-F238E27FC236}">
                    <a16:creationId xmlns:a16="http://schemas.microsoft.com/office/drawing/2014/main" id="{333706F6-0650-3045-9FDA-535B38D67B20}"/>
                  </a:ext>
                </a:extLst>
              </p:cNvPr>
              <p:cNvSpPr>
                <a:spLocks noGrp="1" noRot="1" noChangeAspect="1" noMove="1" noResize="1" noEditPoints="1" noAdjustHandles="1" noChangeArrowheads="1" noChangeShapeType="1" noTextEdit="1"/>
              </p:cNvSpPr>
              <p:nvPr>
                <p:ph idx="1"/>
              </p:nvPr>
            </p:nvSpPr>
            <p:spPr>
              <a:xfrm>
                <a:off x="628650" y="1158240"/>
                <a:ext cx="8007350" cy="5018723"/>
              </a:xfrm>
              <a:blipFill>
                <a:blip r:embed="rId3"/>
                <a:stretch>
                  <a:fillRect l="-1585" t="-16162" b="-2828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10CC58C-76AB-4F4B-9F3E-0A995817C19E}"/>
              </a:ext>
            </a:extLst>
          </p:cNvPr>
          <p:cNvSpPr>
            <a:spLocks noGrp="1"/>
          </p:cNvSpPr>
          <p:nvPr>
            <p:ph type="sldNum" sz="quarter" idx="12"/>
          </p:nvPr>
        </p:nvSpPr>
        <p:spPr/>
        <p:txBody>
          <a:bodyPr/>
          <a:lstStyle/>
          <a:p>
            <a:fld id="{67C9959E-8E6B-B04C-9955-EA096F41CA7A}" type="slidenum">
              <a:rPr lang="en-GB" smtClean="0"/>
              <a:pPr/>
              <a:t>43</a:t>
            </a:fld>
            <a:endParaRPr lang="en-GB"/>
          </a:p>
        </p:txBody>
      </p:sp>
    </p:spTree>
    <p:extLst>
      <p:ext uri="{BB962C8B-B14F-4D97-AF65-F5344CB8AC3E}">
        <p14:creationId xmlns:p14="http://schemas.microsoft.com/office/powerpoint/2010/main" val="2512297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de-DE"/>
              <a:t>Properties of VPI</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9202784-F6BA-9F4B-BA8D-170CC8373246}"/>
                  </a:ext>
                </a:extLst>
              </p:cNvPr>
              <p:cNvSpPr>
                <a:spLocks noGrp="1"/>
              </p:cNvSpPr>
              <p:nvPr>
                <p:ph idx="1"/>
              </p:nvPr>
            </p:nvSpPr>
            <p:spPr/>
            <p:txBody>
              <a:bodyPr>
                <a:normAutofit fontScale="92500"/>
              </a:bodyPr>
              <a:lstStyle/>
              <a:p>
                <a:r>
                  <a:rPr lang="en-GB" dirty="0">
                    <a:solidFill>
                      <a:schemeClr val="accent1"/>
                    </a:solidFill>
                  </a:rPr>
                  <a:t>Non-negative</a:t>
                </a:r>
                <a:r>
                  <a:rPr lang="en-GB" dirty="0"/>
                  <a:t> – in expectation</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≥0</m:t>
                      </m:r>
                    </m:oMath>
                  </m:oMathPara>
                </a14:m>
                <a:endParaRPr lang="en-GB" dirty="0"/>
              </a:p>
              <a:p>
                <a:r>
                  <a:rPr lang="en-GB" dirty="0">
                    <a:solidFill>
                      <a:schemeClr val="accent1"/>
                    </a:solidFill>
                  </a:rPr>
                  <a:t>Non-additive</a:t>
                </a:r>
                <a:r>
                  <a:rPr lang="en-GB" dirty="0"/>
                  <a:t> – consider, e.g., obtaining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en-GB" dirty="0"/>
                  <a:t> twice</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𝑘</m:t>
                              </m:r>
                            </m:sub>
                          </m:sSub>
                        </m:e>
                      </m:d>
                    </m:oMath>
                  </m:oMathPara>
                </a14:m>
                <a:endParaRPr lang="de-DE" b="0" dirty="0">
                  <a:ea typeface="Cambria Math" panose="02040503050406030204" pitchFamily="18" charset="0"/>
                </a:endParaRPr>
              </a:p>
              <a:p>
                <a:r>
                  <a:rPr lang="en-GB" dirty="0">
                    <a:solidFill>
                      <a:schemeClr val="accent1"/>
                    </a:solidFill>
                  </a:rPr>
                  <a:t>Order-independent</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𝑉𝑃</m:t>
                      </m:r>
                      <m:sSub>
                        <m:sSubPr>
                          <m:ctrlPr>
                            <a:rPr lang="de-DE" i="1">
                              <a:latin typeface="Cambria Math" panose="02040503050406030204" pitchFamily="18" charset="0"/>
                            </a:rPr>
                          </m:ctrlPr>
                        </m:sSubPr>
                        <m:e>
                          <m:r>
                            <a:rPr lang="de-DE" i="1">
                              <a:latin typeface="Cambria Math" panose="02040503050406030204" pitchFamily="18" charset="0"/>
                            </a:rPr>
                            <m:t>𝐼</m:t>
                          </m:r>
                        </m:e>
                        <m:sub>
                          <m:r>
                            <a:rPr lang="de-DE" i="1">
                              <a:latin typeface="Cambria Math" panose="02040503050406030204" pitchFamily="18" charset="0"/>
                            </a:rPr>
                            <m:t>𝐸</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oMath>
                  </m:oMathPara>
                </a14:m>
                <a:endParaRPr lang="de-DE" b="0" dirty="0"/>
              </a:p>
              <a:p>
                <a:r>
                  <a:rPr lang="en-GB" dirty="0"/>
                  <a:t>Note: When more than one piece of evidence can be gathered, maximising VPI for each to select one is not always optimal</a:t>
                </a:r>
              </a:p>
              <a:p>
                <a:pPr lvl="1">
                  <a:buFont typeface=".Hiragino Kaku Gothic Interface W3"/>
                  <a:buChar char="⇒"/>
                </a:pPr>
                <a:r>
                  <a:rPr lang="en-GB" dirty="0"/>
                  <a:t> Evidence-gathering becomes a sequential decision problem</a:t>
                </a:r>
              </a:p>
            </p:txBody>
          </p:sp>
        </mc:Choice>
        <mc:Fallback xmlns="">
          <p:sp>
            <p:nvSpPr>
              <p:cNvPr id="6" name="Content Placeholder 5">
                <a:extLst>
                  <a:ext uri="{FF2B5EF4-FFF2-40B4-BE49-F238E27FC236}">
                    <a16:creationId xmlns:a16="http://schemas.microsoft.com/office/drawing/2014/main" id="{09202784-F6BA-9F4B-BA8D-170CC8373246}"/>
                  </a:ext>
                </a:extLst>
              </p:cNvPr>
              <p:cNvSpPr>
                <a:spLocks noGrp="1" noRot="1" noChangeAspect="1" noMove="1" noResize="1" noEditPoints="1" noAdjustHandles="1" noChangeArrowheads="1" noChangeShapeType="1" noTextEdit="1"/>
              </p:cNvSpPr>
              <p:nvPr>
                <p:ph idx="1"/>
              </p:nvPr>
            </p:nvSpPr>
            <p:spPr>
              <a:blipFill>
                <a:blip r:embed="rId3"/>
                <a:stretch>
                  <a:fillRect l="-1286" t="-15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B235CC5-585B-AA42-A7C3-3B7BBA2CB4C9}"/>
              </a:ext>
            </a:extLst>
          </p:cNvPr>
          <p:cNvSpPr>
            <a:spLocks noGrp="1"/>
          </p:cNvSpPr>
          <p:nvPr>
            <p:ph type="sldNum" sz="quarter" idx="12"/>
          </p:nvPr>
        </p:nvSpPr>
        <p:spPr/>
        <p:txBody>
          <a:bodyPr/>
          <a:lstStyle/>
          <a:p>
            <a:fld id="{67C9959E-8E6B-B04C-9955-EA096F41CA7A}" type="slidenum">
              <a:rPr lang="en-GB" smtClean="0"/>
              <a:pPr/>
              <a:t>44</a:t>
            </a:fld>
            <a:endParaRPr lang="en-GB"/>
          </a:p>
        </p:txBody>
      </p:sp>
    </p:spTree>
    <p:extLst>
      <p:ext uri="{BB962C8B-B14F-4D97-AF65-F5344CB8AC3E}">
        <p14:creationId xmlns:p14="http://schemas.microsoft.com/office/powerpoint/2010/main" val="2934588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de-DE"/>
              <a:t>Qualitative behaviors</a:t>
            </a:r>
          </a:p>
        </p:txBody>
      </p:sp>
      <p:sp>
        <p:nvSpPr>
          <p:cNvPr id="5" name="Content Placeholder 4">
            <a:extLst>
              <a:ext uri="{FF2B5EF4-FFF2-40B4-BE49-F238E27FC236}">
                <a16:creationId xmlns:a16="http://schemas.microsoft.com/office/drawing/2014/main" id="{83D5B48C-136A-6446-A64A-0FFB912C9E7B}"/>
              </a:ext>
            </a:extLst>
          </p:cNvPr>
          <p:cNvSpPr>
            <a:spLocks noGrp="1"/>
          </p:cNvSpPr>
          <p:nvPr>
            <p:ph idx="1"/>
          </p:nvPr>
        </p:nvSpPr>
        <p:spPr/>
        <p:txBody>
          <a:bodyPr>
            <a:normAutofit fontScale="92500" lnSpcReduction="10000"/>
          </a:bodyPr>
          <a:lstStyle/>
          <a:p>
            <a:pPr marL="514350" indent="-514350">
              <a:buFont typeface="+mj-lt"/>
              <a:buAutoNum type="alphaLcParenR"/>
            </a:pPr>
            <a:endParaRPr lang="en-GB" dirty="0"/>
          </a:p>
          <a:p>
            <a:pPr marL="514350"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514350" indent="-514350">
              <a:buFont typeface="+mj-lt"/>
              <a:buAutoNum type="alphaLcParenR"/>
            </a:pPr>
            <a:r>
              <a:rPr lang="en-GB" dirty="0"/>
              <a:t>Choice is obvious, information worth little</a:t>
            </a:r>
          </a:p>
          <a:p>
            <a:pPr marL="514350" indent="-514350">
              <a:buFont typeface="+mj-lt"/>
              <a:buAutoNum type="alphaLcParenR"/>
            </a:pPr>
            <a:r>
              <a:rPr lang="en-GB" dirty="0"/>
              <a:t>Choice is non-obvious, information worth a lot</a:t>
            </a:r>
          </a:p>
          <a:p>
            <a:pPr marL="514350" indent="-514350">
              <a:buFont typeface="+mj-lt"/>
              <a:buAutoNum type="alphaLcParenR"/>
            </a:pPr>
            <a:r>
              <a:rPr lang="en-GB" dirty="0"/>
              <a:t>Choice is non-obvious, information worth little</a:t>
            </a:r>
          </a:p>
          <a:p>
            <a:r>
              <a:rPr lang="en-GB" i="1" dirty="0"/>
              <a:t>Information has value to the extent that it is likely to cause </a:t>
            </a:r>
            <a:r>
              <a:rPr lang="en-GB" i="1" dirty="0">
                <a:solidFill>
                  <a:schemeClr val="accent1"/>
                </a:solidFill>
              </a:rPr>
              <a:t>a change of plan </a:t>
            </a:r>
            <a:r>
              <a:rPr lang="en-GB" i="1" dirty="0"/>
              <a:t>and to the extent that the new plan will be </a:t>
            </a:r>
            <a:r>
              <a:rPr lang="en-GB" i="1" dirty="0">
                <a:solidFill>
                  <a:schemeClr val="accent1"/>
                </a:solidFill>
              </a:rPr>
              <a:t>significantly better </a:t>
            </a:r>
            <a:r>
              <a:rPr lang="en-GB" i="1" dirty="0"/>
              <a:t>than the old plan </a:t>
            </a:r>
            <a:endParaRPr lang="en-GB" dirty="0"/>
          </a:p>
        </p:txBody>
      </p:sp>
      <p:sp>
        <p:nvSpPr>
          <p:cNvPr id="2" name="Slide Number Placeholder 1">
            <a:extLst>
              <a:ext uri="{FF2B5EF4-FFF2-40B4-BE49-F238E27FC236}">
                <a16:creationId xmlns:a16="http://schemas.microsoft.com/office/drawing/2014/main" id="{234E9B78-902B-3E49-AFCF-FE38DAA1358F}"/>
              </a:ext>
            </a:extLst>
          </p:cNvPr>
          <p:cNvSpPr>
            <a:spLocks noGrp="1"/>
          </p:cNvSpPr>
          <p:nvPr>
            <p:ph type="sldNum" sz="quarter" idx="12"/>
          </p:nvPr>
        </p:nvSpPr>
        <p:spPr/>
        <p:txBody>
          <a:bodyPr/>
          <a:lstStyle/>
          <a:p>
            <a:fld id="{67C9959E-8E6B-B04C-9955-EA096F41CA7A}" type="slidenum">
              <a:rPr lang="en-GB" smtClean="0"/>
              <a:pPr/>
              <a:t>45</a:t>
            </a:fld>
            <a:endParaRPr lang="en-GB"/>
          </a:p>
        </p:txBody>
      </p:sp>
      <p:pic>
        <p:nvPicPr>
          <p:cNvPr id="89090" name="Picture 3" descr="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14" t="40085" r="1780" b="2061"/>
          <a:stretch/>
        </p:blipFill>
        <p:spPr bwMode="auto">
          <a:xfrm>
            <a:off x="765175" y="1110615"/>
            <a:ext cx="7613650" cy="2584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684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1"/>
          <p:cNvSpPr>
            <a:spLocks noGrp="1"/>
          </p:cNvSpPr>
          <p:nvPr>
            <p:ph type="title"/>
          </p:nvPr>
        </p:nvSpPr>
        <p:spPr/>
        <p:txBody>
          <a:bodyPr/>
          <a:lstStyle/>
          <a:p>
            <a:r>
              <a:rPr lang="de-DE"/>
              <a:t>Information Gathering Agent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E1EF3A7-10EF-2F47-B4B1-327348507C19}"/>
                  </a:ext>
                </a:extLst>
              </p:cNvPr>
              <p:cNvSpPr>
                <a:spLocks noGrp="1"/>
              </p:cNvSpPr>
              <p:nvPr>
                <p:ph idx="1"/>
              </p:nvPr>
            </p:nvSpPr>
            <p:spPr>
              <a:xfrm>
                <a:off x="628650" y="4199950"/>
                <a:ext cx="7886700" cy="1977013"/>
              </a:xfrm>
            </p:spPr>
            <p:txBody>
              <a:bodyPr/>
              <a:lstStyle/>
              <a:p>
                <a:r>
                  <a:rPr lang="en-US" dirty="0"/>
                  <a:t>Ask questions </a:t>
                </a:r>
                <a14:m>
                  <m:oMath xmlns:m="http://schemas.openxmlformats.org/officeDocument/2006/math">
                    <m:r>
                      <a:rPr lang="en-US" i="1" dirty="0" smtClean="0">
                        <a:latin typeface="Cambria Math" panose="02040503050406030204" pitchFamily="18" charset="0"/>
                      </a:rPr>
                      <m:t>𝑅𝑒𝑞𝑢𝑒𝑠𝑡</m:t>
                    </m:r>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𝐸</m:t>
                        </m:r>
                      </m:e>
                      <m:sub>
                        <m:r>
                          <a:rPr lang="en-US" i="1" dirty="0" err="1" smtClean="0">
                            <a:latin typeface="Cambria Math" panose="02040503050406030204" pitchFamily="18" charset="0"/>
                          </a:rPr>
                          <m:t>𝑗</m:t>
                        </m:r>
                      </m:sub>
                    </m:sSub>
                    <m:r>
                      <a:rPr lang="en-US" i="1" dirty="0" smtClean="0">
                        <a:latin typeface="Cambria Math" panose="02040503050406030204" pitchFamily="18" charset="0"/>
                      </a:rPr>
                      <m:t>)</m:t>
                    </m:r>
                  </m:oMath>
                </a14:m>
                <a:r>
                  <a:rPr lang="en-US" dirty="0"/>
                  <a:t> in a reasonable order</a:t>
                </a:r>
              </a:p>
              <a:p>
                <a:r>
                  <a:rPr lang="en-US" dirty="0"/>
                  <a:t>Avoid irrelevant questions</a:t>
                </a:r>
              </a:p>
              <a:p>
                <a:r>
                  <a:rPr lang="en-US" dirty="0"/>
                  <a:t>Take into account importance of piece of information </a:t>
                </a:r>
                <a14:m>
                  <m:oMath xmlns:m="http://schemas.openxmlformats.org/officeDocument/2006/math">
                    <m:r>
                      <a:rPr lang="en-US" i="1" dirty="0" smtClean="0">
                        <a:latin typeface="Cambria Math" panose="02040503050406030204" pitchFamily="18" charset="0"/>
                      </a:rPr>
                      <m:t>𝑗</m:t>
                    </m:r>
                  </m:oMath>
                </a14:m>
                <a:r>
                  <a:rPr lang="en-US" dirty="0"/>
                  <a:t> in relation to </a:t>
                </a:r>
                <a14:m>
                  <m:oMath xmlns:m="http://schemas.openxmlformats.org/officeDocument/2006/math">
                    <m:r>
                      <a:rPr lang="en-US" i="1" dirty="0" smtClean="0">
                        <a:latin typeface="Cambria Math" panose="02040503050406030204" pitchFamily="18" charset="0"/>
                      </a:rPr>
                      <m:t>𝐶𝑜𝑠𝑡</m:t>
                    </m:r>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𝐸</m:t>
                        </m:r>
                      </m:e>
                      <m:sub>
                        <m:r>
                          <a:rPr lang="en-US" i="1" dirty="0" err="1" smtClean="0">
                            <a:latin typeface="Cambria Math" panose="02040503050406030204" pitchFamily="18" charset="0"/>
                          </a:rPr>
                          <m:t>𝑗</m:t>
                        </m:r>
                      </m:sub>
                    </m:sSub>
                    <m:r>
                      <a:rPr lang="en-US" i="1" dirty="0" smtClean="0">
                        <a:latin typeface="Cambria Math" panose="02040503050406030204" pitchFamily="18" charset="0"/>
                      </a:rPr>
                      <m:t>)</m:t>
                    </m:r>
                  </m:oMath>
                </a14:m>
                <a:endParaRPr lang="en-GB" dirty="0"/>
              </a:p>
            </p:txBody>
          </p:sp>
        </mc:Choice>
        <mc:Fallback xmlns="">
          <p:sp>
            <p:nvSpPr>
              <p:cNvPr id="6" name="Content Placeholder 5">
                <a:extLst>
                  <a:ext uri="{FF2B5EF4-FFF2-40B4-BE49-F238E27FC236}">
                    <a16:creationId xmlns:a16="http://schemas.microsoft.com/office/drawing/2014/main" id="{6E1EF3A7-10EF-2F47-B4B1-327348507C19}"/>
                  </a:ext>
                </a:extLst>
              </p:cNvPr>
              <p:cNvSpPr>
                <a:spLocks noGrp="1" noRot="1" noChangeAspect="1" noMove="1" noResize="1" noEditPoints="1" noAdjustHandles="1" noChangeArrowheads="1" noChangeShapeType="1" noTextEdit="1"/>
              </p:cNvSpPr>
              <p:nvPr>
                <p:ph idx="1"/>
              </p:nvPr>
            </p:nvSpPr>
            <p:spPr>
              <a:xfrm>
                <a:off x="628650" y="4199950"/>
                <a:ext cx="7886700" cy="1977013"/>
              </a:xfrm>
              <a:blipFill>
                <a:blip r:embed="rId2"/>
                <a:stretch>
                  <a:fillRect l="-1447" t="-4487" b="-576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A3BA1F5A-70F6-7644-9607-8230F3765480}"/>
              </a:ext>
            </a:extLst>
          </p:cNvPr>
          <p:cNvSpPr>
            <a:spLocks noGrp="1"/>
          </p:cNvSpPr>
          <p:nvPr>
            <p:ph type="sldNum" sz="quarter" idx="12"/>
          </p:nvPr>
        </p:nvSpPr>
        <p:spPr/>
        <p:txBody>
          <a:bodyPr/>
          <a:lstStyle/>
          <a:p>
            <a:fld id="{67C9959E-8E6B-B04C-9955-EA096F41CA7A}" type="slidenum">
              <a:rPr lang="en-GB" smtClean="0"/>
              <a:pPr/>
              <a:t>46</a:t>
            </a:fld>
            <a:endParaRPr lang="en-GB"/>
          </a:p>
        </p:txBody>
      </p:sp>
      <p:sp>
        <p:nvSpPr>
          <p:cNvPr id="10" name="TextBox 9">
            <a:extLst>
              <a:ext uri="{FF2B5EF4-FFF2-40B4-BE49-F238E27FC236}">
                <a16:creationId xmlns:a16="http://schemas.microsoft.com/office/drawing/2014/main" id="{395C6438-620C-B643-AF0E-D320AC1A439E}"/>
              </a:ext>
            </a:extLst>
          </p:cNvPr>
          <p:cNvSpPr txBox="1"/>
          <p:nvPr/>
        </p:nvSpPr>
        <p:spPr>
          <a:xfrm>
            <a:off x="2323913" y="1158240"/>
            <a:ext cx="6616887"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dirty="0">
                <a:latin typeface="Courier New" panose="02070309020205020404" pitchFamily="49" charset="0"/>
                <a:cs typeface="Courier New" panose="02070309020205020404" pitchFamily="49" charset="0"/>
              </a:rPr>
              <a:t>function</a:t>
            </a: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INFORMATION-GATHERING-AGENT(</a:t>
            </a:r>
            <a:r>
              <a:rPr lang="en-GB" b="1" i="1" dirty="0">
                <a:latin typeface="Courier New" panose="02070309020205020404" pitchFamily="49" charset="0"/>
                <a:cs typeface="Courier New" panose="02070309020205020404" pitchFamily="49" charset="0"/>
              </a:rPr>
              <a:t>percept</a:t>
            </a:r>
            <a:r>
              <a:rPr lang="en-GB" b="1" dirty="0">
                <a:latin typeface="Courier New" panose="02070309020205020404" pitchFamily="49" charset="0"/>
                <a:cs typeface="Courier New" panose="02070309020205020404" pitchFamily="49" charset="0"/>
              </a:rPr>
              <a:t>)</a:t>
            </a:r>
          </a:p>
          <a:p>
            <a:r>
              <a:rPr lang="en-GB" b="1" dirty="0">
                <a:latin typeface="Courier New" panose="02070309020205020404" pitchFamily="49" charset="0"/>
                <a:cs typeface="Courier New" panose="02070309020205020404" pitchFamily="49" charset="0"/>
              </a:rPr>
              <a:t>returns</a:t>
            </a:r>
            <a:r>
              <a:rPr lang="en-GB" dirty="0">
                <a:latin typeface="Courier New" panose="02070309020205020404" pitchFamily="49" charset="0"/>
                <a:cs typeface="Courier New" panose="02070309020205020404" pitchFamily="49" charset="0"/>
              </a:rPr>
              <a:t>: an action</a:t>
            </a:r>
          </a:p>
          <a:p>
            <a:r>
              <a:rPr lang="en-GB" b="1" dirty="0">
                <a:latin typeface="Courier New" panose="02070309020205020404" pitchFamily="49" charset="0"/>
                <a:cs typeface="Courier New" panose="02070309020205020404" pitchFamily="49" charset="0"/>
              </a:rPr>
              <a:t>persistent</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D</a:t>
            </a:r>
            <a:r>
              <a:rPr lang="en-GB" dirty="0">
                <a:latin typeface="Courier New" panose="02070309020205020404" pitchFamily="49" charset="0"/>
                <a:cs typeface="Courier New" panose="02070309020205020404" pitchFamily="49" charset="0"/>
              </a:rPr>
              <a:t>, a decision network</a:t>
            </a:r>
          </a:p>
          <a:p>
            <a:endParaRPr lang="en-GB"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integrate </a:t>
            </a:r>
            <a:r>
              <a:rPr lang="en-GB" i="1" dirty="0">
                <a:latin typeface="Courier New" panose="02070309020205020404" pitchFamily="49" charset="0"/>
                <a:cs typeface="Courier New" panose="02070309020205020404" pitchFamily="49" charset="0"/>
              </a:rPr>
              <a:t>percept</a:t>
            </a:r>
            <a:r>
              <a:rPr lang="en-GB" dirty="0">
                <a:latin typeface="Courier New" panose="02070309020205020404" pitchFamily="49" charset="0"/>
                <a:cs typeface="Courier New" panose="02070309020205020404" pitchFamily="49" charset="0"/>
              </a:rPr>
              <a:t> into </a:t>
            </a:r>
            <a:r>
              <a:rPr lang="en-GB" i="1" dirty="0">
                <a:latin typeface="Courier New" panose="02070309020205020404" pitchFamily="49" charset="0"/>
                <a:cs typeface="Courier New" panose="02070309020205020404" pitchFamily="49" charset="0"/>
              </a:rPr>
              <a:t>D</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 the value that maximises </a:t>
            </a:r>
            <a:r>
              <a:rPr lang="en-GB" i="1" dirty="0">
                <a:latin typeface="Courier New" panose="02070309020205020404" pitchFamily="49" charset="0"/>
                <a:cs typeface="Courier New" panose="02070309020205020404" pitchFamily="49" charset="0"/>
              </a:rPr>
              <a:t>VPI</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Cost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if</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VPI</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&gt; </a:t>
            </a:r>
            <a:r>
              <a:rPr lang="en-GB" i="1" dirty="0">
                <a:latin typeface="Courier New" panose="02070309020205020404" pitchFamily="49" charset="0"/>
                <a:cs typeface="Courier New" panose="02070309020205020404" pitchFamily="49" charset="0"/>
              </a:rPr>
              <a:t>Cost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return</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Request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return</a:t>
            </a:r>
            <a:r>
              <a:rPr lang="en-GB" dirty="0">
                <a:latin typeface="Courier New" panose="02070309020205020404" pitchFamily="49" charset="0"/>
                <a:cs typeface="Courier New" panose="02070309020205020404" pitchFamily="49" charset="0"/>
              </a:rPr>
              <a:t> the best action from </a:t>
            </a:r>
            <a:r>
              <a:rPr lang="en-GB" i="1" dirty="0">
                <a:latin typeface="Courier New" panose="02070309020205020404" pitchFamily="49" charset="0"/>
                <a:cs typeface="Courier New" panose="02070309020205020404" pitchFamily="49" charset="0"/>
              </a:rPr>
              <a:t>D</a:t>
            </a:r>
          </a:p>
        </p:txBody>
      </p:sp>
    </p:spTree>
    <p:extLst>
      <p:ext uri="{BB962C8B-B14F-4D97-AF65-F5344CB8AC3E}">
        <p14:creationId xmlns:p14="http://schemas.microsoft.com/office/powerpoint/2010/main" val="83213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099-5FF2-AF4F-B029-B1D07F35DD54}"/>
              </a:ext>
            </a:extLst>
          </p:cNvPr>
          <p:cNvSpPr>
            <a:spLocks noGrp="1"/>
          </p:cNvSpPr>
          <p:nvPr>
            <p:ph type="title"/>
          </p:nvPr>
        </p:nvSpPr>
        <p:spPr/>
        <p:txBody>
          <a:bodyPr>
            <a:normAutofit fontScale="90000"/>
          </a:bodyPr>
          <a:lstStyle/>
          <a:p>
            <a:r>
              <a:rPr lang="en-GB" dirty="0"/>
              <a:t>Decision Making in Decision Nets II</a:t>
            </a:r>
          </a:p>
        </p:txBody>
      </p:sp>
      <p:sp>
        <p:nvSpPr>
          <p:cNvPr id="4" name="Content Placeholder 3">
            <a:extLst>
              <a:ext uri="{FF2B5EF4-FFF2-40B4-BE49-F238E27FC236}">
                <a16:creationId xmlns:a16="http://schemas.microsoft.com/office/drawing/2014/main" id="{9FF5FEC3-6A73-2C40-8292-FE8974137699}"/>
              </a:ext>
            </a:extLst>
          </p:cNvPr>
          <p:cNvSpPr>
            <a:spLocks noGrp="1"/>
          </p:cNvSpPr>
          <p:nvPr>
            <p:ph idx="1"/>
          </p:nvPr>
        </p:nvSpPr>
        <p:spPr/>
        <p:txBody>
          <a:bodyPr/>
          <a:lstStyle/>
          <a:p>
            <a:r>
              <a:rPr lang="en-GB" dirty="0"/>
              <a:t>Solving MEU/query answering problems </a:t>
            </a:r>
            <a:r>
              <a:rPr lang="en-GB" dirty="0">
                <a:solidFill>
                  <a:srgbClr val="C00000"/>
                </a:solidFill>
              </a:rPr>
              <a:t>intractable</a:t>
            </a:r>
            <a:r>
              <a:rPr lang="en-GB" dirty="0"/>
              <a:t> in general</a:t>
            </a:r>
          </a:p>
          <a:p>
            <a:pPr lvl="1"/>
            <a:r>
              <a:rPr lang="en-GB" dirty="0"/>
              <a:t>Query answering: Computing probability distributions (given evidence)</a:t>
            </a:r>
          </a:p>
          <a:p>
            <a:pPr lvl="1"/>
            <a:r>
              <a:rPr lang="en-GB" dirty="0"/>
              <a:t>Exponential in </a:t>
            </a:r>
            <a:r>
              <a:rPr lang="en-GB" dirty="0">
                <a:solidFill>
                  <a:schemeClr val="accent1"/>
                </a:solidFill>
              </a:rPr>
              <a:t>tree width</a:t>
            </a:r>
            <a:r>
              <a:rPr lang="en-GB" dirty="0"/>
              <a:t> of the graphical model</a:t>
            </a:r>
          </a:p>
          <a:p>
            <a:pPr lvl="2"/>
            <a:r>
              <a:rPr lang="en-GB" dirty="0"/>
              <a:t>Tree width ≈ Largest number of arguments in a table/factor to occur during calculations</a:t>
            </a:r>
          </a:p>
          <a:p>
            <a:r>
              <a:rPr lang="en-GB" dirty="0"/>
              <a:t>Regularities in graphical model may allow to reduce the tree width by explicitly encoding them and using them during calculations</a:t>
            </a:r>
          </a:p>
        </p:txBody>
      </p:sp>
      <p:sp>
        <p:nvSpPr>
          <p:cNvPr id="3" name="Slide Number Placeholder 2">
            <a:extLst>
              <a:ext uri="{FF2B5EF4-FFF2-40B4-BE49-F238E27FC236}">
                <a16:creationId xmlns:a16="http://schemas.microsoft.com/office/drawing/2014/main" id="{636717B5-E3D6-A543-A087-EB135D2A2AA7}"/>
              </a:ext>
            </a:extLst>
          </p:cNvPr>
          <p:cNvSpPr>
            <a:spLocks noGrp="1"/>
          </p:cNvSpPr>
          <p:nvPr>
            <p:ph type="sldNum" sz="quarter" idx="12"/>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3543686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48AB-94A3-464C-B6B2-77984CAD8D5D}"/>
              </a:ext>
            </a:extLst>
          </p:cNvPr>
          <p:cNvSpPr>
            <a:spLocks noGrp="1"/>
          </p:cNvSpPr>
          <p:nvPr>
            <p:ph type="title"/>
          </p:nvPr>
        </p:nvSpPr>
        <p:spPr/>
        <p:txBody>
          <a:bodyPr/>
          <a:lstStyle/>
          <a:p>
            <a:r>
              <a:rPr lang="en-GB" dirty="0"/>
              <a:t>Relational Domains</a:t>
            </a:r>
          </a:p>
        </p:txBody>
      </p:sp>
      <p:sp>
        <p:nvSpPr>
          <p:cNvPr id="3" name="Content Placeholder 2">
            <a:extLst>
              <a:ext uri="{FF2B5EF4-FFF2-40B4-BE49-F238E27FC236}">
                <a16:creationId xmlns:a16="http://schemas.microsoft.com/office/drawing/2014/main" id="{6B0004EA-B0F5-6442-B675-E269597C0543}"/>
              </a:ext>
            </a:extLst>
          </p:cNvPr>
          <p:cNvSpPr>
            <a:spLocks noGrp="1"/>
          </p:cNvSpPr>
          <p:nvPr>
            <p:ph idx="1"/>
          </p:nvPr>
        </p:nvSpPr>
        <p:spPr/>
        <p:txBody>
          <a:bodyPr/>
          <a:lstStyle/>
          <a:p>
            <a:r>
              <a:rPr lang="en-GB" dirty="0"/>
              <a:t>Relations between objects/individuals/constants</a:t>
            </a:r>
          </a:p>
          <a:p>
            <a:pPr lvl="1"/>
            <a:r>
              <a:rPr lang="en-GB" dirty="0"/>
              <a:t>Regularities/symmetries</a:t>
            </a:r>
          </a:p>
          <a:p>
            <a:pPr lvl="1"/>
            <a:endParaRPr lang="en-GB" dirty="0"/>
          </a:p>
          <a:p>
            <a:r>
              <a:rPr lang="en-GB" dirty="0"/>
              <a:t>Constructs of first-order logic to parameterise a propositional formalism</a:t>
            </a:r>
          </a:p>
          <a:p>
            <a:pPr lvl="1"/>
            <a:r>
              <a:rPr lang="en-GB" dirty="0"/>
              <a:t>Symmetries encoded compactly using </a:t>
            </a:r>
            <a:r>
              <a:rPr lang="en-GB" dirty="0">
                <a:solidFill>
                  <a:schemeClr val="accent1"/>
                </a:solidFill>
              </a:rPr>
              <a:t>logical variables</a:t>
            </a:r>
          </a:p>
          <a:p>
            <a:pPr lvl="1"/>
            <a:r>
              <a:rPr lang="en-GB" dirty="0"/>
              <a:t>Parameterised random variables (</a:t>
            </a:r>
            <a:r>
              <a:rPr lang="en-GB" dirty="0">
                <a:solidFill>
                  <a:schemeClr val="accent1"/>
                </a:solidFill>
              </a:rPr>
              <a:t>PRVs</a:t>
            </a:r>
            <a:r>
              <a:rPr lang="en-GB" dirty="0"/>
              <a:t>) to denote sets of random variables behaving identically</a:t>
            </a:r>
          </a:p>
        </p:txBody>
      </p:sp>
      <p:sp>
        <p:nvSpPr>
          <p:cNvPr id="4" name="Slide Number Placeholder 3">
            <a:extLst>
              <a:ext uri="{FF2B5EF4-FFF2-40B4-BE49-F238E27FC236}">
                <a16:creationId xmlns:a16="http://schemas.microsoft.com/office/drawing/2014/main" id="{1B9AE70D-26DE-9542-BDFF-419789968CB2}"/>
              </a:ext>
            </a:extLst>
          </p:cNvPr>
          <p:cNvSpPr>
            <a:spLocks noGrp="1"/>
          </p:cNvSpPr>
          <p:nvPr>
            <p:ph type="sldNum" sz="quarter" idx="12"/>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2041791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A4A26E-4CDD-E94B-9476-B42B9E6E9B69}"/>
              </a:ext>
            </a:extLst>
          </p:cNvPr>
          <p:cNvSpPr>
            <a:spLocks noGrp="1"/>
          </p:cNvSpPr>
          <p:nvPr>
            <p:ph type="sldNum" sz="quarter" idx="12"/>
          </p:nvPr>
        </p:nvSpPr>
        <p:spPr/>
        <p:txBody>
          <a:bodyPr/>
          <a:lstStyle/>
          <a:p>
            <a:fld id="{67C9959E-8E6B-B04C-9955-EA096F41CA7A}" type="slidenum">
              <a:rPr lang="en-GB" smtClean="0"/>
              <a:t>49</a:t>
            </a:fld>
            <a:endParaRPr lang="en-GB"/>
          </a:p>
        </p:txBody>
      </p:sp>
      <p:sp>
        <p:nvSpPr>
          <p:cNvPr id="2" name="Title 1">
            <a:extLst>
              <a:ext uri="{FF2B5EF4-FFF2-40B4-BE49-F238E27FC236}">
                <a16:creationId xmlns:a16="http://schemas.microsoft.com/office/drawing/2014/main" id="{C20885C2-9541-2E40-B48D-98CADC39DDE6}"/>
              </a:ext>
            </a:extLst>
          </p:cNvPr>
          <p:cNvSpPr>
            <a:spLocks noGrp="1"/>
          </p:cNvSpPr>
          <p:nvPr>
            <p:ph type="title" idx="4294967295"/>
          </p:nvPr>
        </p:nvSpPr>
        <p:spPr>
          <a:xfrm>
            <a:off x="0" y="260350"/>
            <a:ext cx="7886700" cy="719138"/>
          </a:xfrm>
        </p:spPr>
        <p:txBody>
          <a:bodyPr>
            <a:noAutofit/>
          </a:bodyPr>
          <a:lstStyle/>
          <a:p>
            <a:r>
              <a:rPr lang="en-GB" dirty="0"/>
              <a:t>Compact </a:t>
            </a:r>
            <a:br>
              <a:rPr lang="en-GB" dirty="0"/>
            </a:br>
            <a:r>
              <a:rPr lang="en-GB" dirty="0"/>
              <a:t>Representation</a:t>
            </a:r>
          </a:p>
        </p:txBody>
      </p:sp>
      <p:sp>
        <p:nvSpPr>
          <p:cNvPr id="166" name="Content Placeholder 165">
            <a:extLst>
              <a:ext uri="{FF2B5EF4-FFF2-40B4-BE49-F238E27FC236}">
                <a16:creationId xmlns:a16="http://schemas.microsoft.com/office/drawing/2014/main" id="{34161021-2264-9041-980C-2AA89F65F331}"/>
              </a:ext>
            </a:extLst>
          </p:cNvPr>
          <p:cNvSpPr>
            <a:spLocks noGrp="1"/>
          </p:cNvSpPr>
          <p:nvPr>
            <p:ph idx="4294967295"/>
          </p:nvPr>
        </p:nvSpPr>
        <p:spPr>
          <a:xfrm>
            <a:off x="0" y="1158875"/>
            <a:ext cx="7886700" cy="5018088"/>
          </a:xfrm>
        </p:spPr>
        <p:txBody>
          <a:bodyPr/>
          <a:lstStyle/>
          <a:p>
            <a:r>
              <a:rPr lang="en-GB" dirty="0"/>
              <a:t>Factor graph to</a:t>
            </a:r>
            <a:br>
              <a:rPr lang="en-GB" dirty="0"/>
            </a:br>
            <a:r>
              <a:rPr lang="en-GB" dirty="0"/>
              <a:t>parfactor graph</a:t>
            </a:r>
          </a:p>
        </p:txBody>
      </p:sp>
      <p:grpSp>
        <p:nvGrpSpPr>
          <p:cNvPr id="5" name="Group 4">
            <a:extLst>
              <a:ext uri="{FF2B5EF4-FFF2-40B4-BE49-F238E27FC236}">
                <a16:creationId xmlns:a16="http://schemas.microsoft.com/office/drawing/2014/main" id="{3BDD1522-FDE9-5242-904C-69A98F9B5D62}"/>
              </a:ext>
            </a:extLst>
          </p:cNvPr>
          <p:cNvGrpSpPr/>
          <p:nvPr/>
        </p:nvGrpSpPr>
        <p:grpSpPr>
          <a:xfrm>
            <a:off x="0" y="2028153"/>
            <a:ext cx="9007981" cy="4374900"/>
            <a:chOff x="141342" y="1615324"/>
            <a:chExt cx="9007981" cy="4374900"/>
          </a:xfrm>
        </p:grpSpPr>
        <p:cxnSp>
          <p:nvCxnSpPr>
            <p:cNvPr id="6" name="Straight Connector 5">
              <a:extLst>
                <a:ext uri="{FF2B5EF4-FFF2-40B4-BE49-F238E27FC236}">
                  <a16:creationId xmlns:a16="http://schemas.microsoft.com/office/drawing/2014/main" id="{A2FE7B7A-C5A2-E84D-BAAF-007E74010A05}"/>
                </a:ext>
              </a:extLst>
            </p:cNvPr>
            <p:cNvCxnSpPr>
              <a:cxnSpLocks/>
              <a:stCxn id="133" idx="1"/>
              <a:endCxn id="119"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9A5D232-F3D7-444F-884D-5E2326D86549}"/>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FF3356-7780-3D44-B469-5FF9885E6FC2}"/>
                </a:ext>
              </a:extLst>
            </p:cNvPr>
            <p:cNvCxnSpPr>
              <a:cxnSpLocks/>
              <a:stCxn id="105"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C472E5-3DFE-9B44-950E-DD3811AD0C61}"/>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FFF018-C909-3B45-A283-69439FAC6C79}"/>
                </a:ext>
              </a:extLst>
            </p:cNvPr>
            <p:cNvCxnSpPr>
              <a:cxnSpLocks/>
              <a:stCxn id="131" idx="0"/>
              <a:endCxn id="105"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8A68C64-F2A0-1D45-B68B-6773CE7C9771}"/>
                </a:ext>
              </a:extLst>
            </p:cNvPr>
            <p:cNvGrpSpPr/>
            <p:nvPr/>
          </p:nvGrpSpPr>
          <p:grpSpPr>
            <a:xfrm>
              <a:off x="4108870" y="2589890"/>
              <a:ext cx="295978" cy="431728"/>
              <a:chOff x="6435854" y="2589890"/>
              <a:chExt cx="295978" cy="431728"/>
            </a:xfrm>
          </p:grpSpPr>
          <p:sp>
            <p:nvSpPr>
              <p:cNvPr id="133" name="Rectangle 132">
                <a:extLst>
                  <a:ext uri="{FF2B5EF4-FFF2-40B4-BE49-F238E27FC236}">
                    <a16:creationId xmlns:a16="http://schemas.microsoft.com/office/drawing/2014/main" id="{A9964B11-6FED-784A-88DE-10ADE7AB7CDF}"/>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61C879B7-BC9D-FF41-9B08-73857CB9D17C}"/>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1</m:t>
                              </m:r>
                            </m:sup>
                          </m:sSubSup>
                        </m:oMath>
                      </m:oMathPara>
                    </a14:m>
                    <a:endParaRPr lang="en-GB" dirty="0">
                      <a:solidFill>
                        <a:srgbClr val="C00000"/>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12" name="Group 11">
              <a:extLst>
                <a:ext uri="{FF2B5EF4-FFF2-40B4-BE49-F238E27FC236}">
                  <a16:creationId xmlns:a16="http://schemas.microsoft.com/office/drawing/2014/main" id="{9A5B2544-0733-FB4B-9097-144C7A54D2D8}"/>
                </a:ext>
              </a:extLst>
            </p:cNvPr>
            <p:cNvGrpSpPr/>
            <p:nvPr/>
          </p:nvGrpSpPr>
          <p:grpSpPr>
            <a:xfrm>
              <a:off x="3231638" y="4425847"/>
              <a:ext cx="300915" cy="455973"/>
              <a:chOff x="5558622" y="4425847"/>
              <a:chExt cx="300915" cy="455973"/>
            </a:xfrm>
          </p:grpSpPr>
          <p:sp>
            <p:nvSpPr>
              <p:cNvPr id="131" name="Rectangle 130">
                <a:extLst>
                  <a:ext uri="{FF2B5EF4-FFF2-40B4-BE49-F238E27FC236}">
                    <a16:creationId xmlns:a16="http://schemas.microsoft.com/office/drawing/2014/main" id="{A817AC1E-8979-7444-A3A4-427ED0498125}"/>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49C9DFBE-9063-5E40-8CFE-5A2B0C91AD1F}"/>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88AECB73-2B8B-684B-A29D-9DB996E9D49F}"/>
                </a:ext>
              </a:extLst>
            </p:cNvPr>
            <p:cNvGrpSpPr/>
            <p:nvPr/>
          </p:nvGrpSpPr>
          <p:grpSpPr>
            <a:xfrm>
              <a:off x="3608120" y="4443991"/>
              <a:ext cx="300915" cy="439496"/>
              <a:chOff x="5935104" y="4443991"/>
              <a:chExt cx="300915" cy="439496"/>
            </a:xfrm>
          </p:grpSpPr>
          <p:sp>
            <p:nvSpPr>
              <p:cNvPr id="129" name="Rectangle 128">
                <a:extLst>
                  <a:ext uri="{FF2B5EF4-FFF2-40B4-BE49-F238E27FC236}">
                    <a16:creationId xmlns:a16="http://schemas.microsoft.com/office/drawing/2014/main" id="{AEBF43E6-2B05-1740-9A79-4C08A84E3C1C}"/>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FFB82BC5-097C-144C-BF3F-F167E9D79060}"/>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14" name="Straight Connector 13">
              <a:extLst>
                <a:ext uri="{FF2B5EF4-FFF2-40B4-BE49-F238E27FC236}">
                  <a16:creationId xmlns:a16="http://schemas.microsoft.com/office/drawing/2014/main" id="{C1CF957E-9043-F946-B2DF-79DB1A9ABE7F}"/>
                </a:ext>
              </a:extLst>
            </p:cNvPr>
            <p:cNvCxnSpPr>
              <a:cxnSpLocks/>
              <a:stCxn id="117"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AA71B-7BF7-D34A-A838-048F47A99DA9}"/>
                </a:ext>
              </a:extLst>
            </p:cNvPr>
            <p:cNvCxnSpPr>
              <a:cxnSpLocks/>
              <a:stCxn id="105"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A89E03-78F0-AD49-8BC7-6E37D389CEC8}"/>
                </a:ext>
              </a:extLst>
            </p:cNvPr>
            <p:cNvCxnSpPr>
              <a:cxnSpLocks/>
              <a:stCxn id="125" idx="3"/>
              <a:endCxn id="119"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370BB3-EEE7-C542-9511-E86ED1C88E75}"/>
                </a:ext>
              </a:extLst>
            </p:cNvPr>
            <p:cNvCxnSpPr>
              <a:cxnSpLocks/>
              <a:stCxn id="7" idx="6"/>
              <a:endCxn id="123"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C68AAC-B6B1-E84E-82FE-6F8AD3EB61E5}"/>
                </a:ext>
              </a:extLst>
            </p:cNvPr>
            <p:cNvCxnSpPr>
              <a:endCxn id="134"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093DCC-100F-6F4C-B478-5B308B62E152}"/>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29E4D4-AC80-F541-B1E5-E660B9485924}"/>
                </a:ext>
              </a:extLst>
            </p:cNvPr>
            <p:cNvCxnSpPr>
              <a:cxnSpLocks/>
              <a:stCxn id="125" idx="0"/>
              <a:endCxn id="113"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089D95-5894-174C-A274-675193A20373}"/>
                </a:ext>
              </a:extLst>
            </p:cNvPr>
            <p:cNvCxnSpPr>
              <a:cxnSpLocks/>
              <a:stCxn id="113" idx="5"/>
              <a:endCxn id="123"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865921-23C0-9448-B70C-A09392320F65}"/>
                </a:ext>
              </a:extLst>
            </p:cNvPr>
            <p:cNvCxnSpPr>
              <a:cxnSpLocks/>
              <a:stCxn id="125" idx="2"/>
              <a:endCxn id="105"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DAF19-E8BE-E548-83D7-4DD26DC3B2EA}"/>
                </a:ext>
              </a:extLst>
            </p:cNvPr>
            <p:cNvCxnSpPr>
              <a:cxnSpLocks/>
              <a:stCxn id="123" idx="2"/>
              <a:endCxn id="131"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92738D-9FE1-EC49-8BC9-D218B79AE9F9}"/>
                </a:ext>
              </a:extLst>
            </p:cNvPr>
            <p:cNvCxnSpPr>
              <a:cxnSpLocks/>
              <a:endCxn id="103"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E0404C-5C45-7143-9F18-F40E12E9764D}"/>
                </a:ext>
              </a:extLst>
            </p:cNvPr>
            <p:cNvCxnSpPr>
              <a:cxnSpLocks/>
              <a:stCxn id="106" idx="2"/>
              <a:endCxn id="121"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3227EE-7E62-584D-979E-BB35F89C508A}"/>
                </a:ext>
              </a:extLst>
            </p:cNvPr>
            <p:cNvCxnSpPr>
              <a:cxnSpLocks/>
              <a:stCxn id="103" idx="7"/>
              <a:endCxn id="121"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F8BF98-E139-3948-B3B5-3EB2825F58EF}"/>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2B622B3-9517-C74F-B606-AA1CA74ADA42}"/>
                </a:ext>
              </a:extLst>
            </p:cNvPr>
            <p:cNvGrpSpPr/>
            <p:nvPr/>
          </p:nvGrpSpPr>
          <p:grpSpPr>
            <a:xfrm>
              <a:off x="4757796" y="2571386"/>
              <a:ext cx="369193" cy="446758"/>
              <a:chOff x="7084780" y="2571386"/>
              <a:chExt cx="369193" cy="446758"/>
            </a:xfrm>
          </p:grpSpPr>
          <p:sp>
            <p:nvSpPr>
              <p:cNvPr id="127" name="Rectangle 126">
                <a:extLst>
                  <a:ext uri="{FF2B5EF4-FFF2-40B4-BE49-F238E27FC236}">
                    <a16:creationId xmlns:a16="http://schemas.microsoft.com/office/drawing/2014/main" id="{9BFDC51E-6ADF-D747-8852-9673FB38B107}"/>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91FBDCC9-7CA6-E94B-AB2F-B771DE6603CD}"/>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2</m:t>
                              </m:r>
                            </m:sup>
                          </m:sSubSup>
                        </m:oMath>
                      </m:oMathPara>
                    </a14:m>
                    <a:endParaRPr lang="en-GB" dirty="0">
                      <a:solidFill>
                        <a:srgbClr val="C00000"/>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29" name="Group 28">
              <a:extLst>
                <a:ext uri="{FF2B5EF4-FFF2-40B4-BE49-F238E27FC236}">
                  <a16:creationId xmlns:a16="http://schemas.microsoft.com/office/drawing/2014/main" id="{C9674B5E-BC97-1845-B8C6-AD4598E9D4CD}"/>
                </a:ext>
              </a:extLst>
            </p:cNvPr>
            <p:cNvGrpSpPr/>
            <p:nvPr/>
          </p:nvGrpSpPr>
          <p:grpSpPr>
            <a:xfrm>
              <a:off x="2527311" y="2568526"/>
              <a:ext cx="300915" cy="454818"/>
              <a:chOff x="4854295" y="2568526"/>
              <a:chExt cx="300915" cy="454818"/>
            </a:xfrm>
          </p:grpSpPr>
          <p:sp>
            <p:nvSpPr>
              <p:cNvPr id="125" name="Rectangle 124">
                <a:extLst>
                  <a:ext uri="{FF2B5EF4-FFF2-40B4-BE49-F238E27FC236}">
                    <a16:creationId xmlns:a16="http://schemas.microsoft.com/office/drawing/2014/main" id="{BA09E3EC-24BD-714E-B210-CE64F2DE65BF}"/>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792F0592-0D80-5E40-B7BF-9BBBE330EF38}"/>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3</m:t>
                              </m:r>
                            </m:sup>
                          </m:sSubSup>
                        </m:oMath>
                      </m:oMathPara>
                    </a14:m>
                    <a:endParaRPr lang="en-GB" dirty="0">
                      <a:solidFill>
                        <a:srgbClr val="C00000"/>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0" name="Group 29">
              <a:extLst>
                <a:ext uri="{FF2B5EF4-FFF2-40B4-BE49-F238E27FC236}">
                  <a16:creationId xmlns:a16="http://schemas.microsoft.com/office/drawing/2014/main" id="{49F72912-9D8C-9B4D-A1AA-8169F6AC3D11}"/>
                </a:ext>
              </a:extLst>
            </p:cNvPr>
            <p:cNvGrpSpPr/>
            <p:nvPr/>
          </p:nvGrpSpPr>
          <p:grpSpPr>
            <a:xfrm>
              <a:off x="6315774" y="2586822"/>
              <a:ext cx="300915" cy="434261"/>
              <a:chOff x="8642758" y="2586822"/>
              <a:chExt cx="300915" cy="434261"/>
            </a:xfrm>
          </p:grpSpPr>
          <p:sp>
            <p:nvSpPr>
              <p:cNvPr id="123" name="Rectangle 122">
                <a:extLst>
                  <a:ext uri="{FF2B5EF4-FFF2-40B4-BE49-F238E27FC236}">
                    <a16:creationId xmlns:a16="http://schemas.microsoft.com/office/drawing/2014/main" id="{6A9E022B-B798-4D4B-BFEA-0EC459410DB5}"/>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EB9C5944-2564-9E4E-9C3D-3D2903CA6A8B}"/>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1</m:t>
                              </m:r>
                            </m:sub>
                            <m:sup>
                              <m:r>
                                <a:rPr lang="de-DE" b="0" i="1" smtClean="0">
                                  <a:solidFill>
                                    <a:srgbClr val="C00000"/>
                                  </a:solidFill>
                                  <a:latin typeface="Cambria Math" charset="0"/>
                                </a:rPr>
                                <m:t>4</m:t>
                              </m:r>
                            </m:sup>
                          </m:sSubSup>
                        </m:oMath>
                      </m:oMathPara>
                    </a14:m>
                    <a:endParaRPr lang="en-GB" dirty="0">
                      <a:solidFill>
                        <a:srgbClr val="C00000"/>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31" name="Group 30">
              <a:extLst>
                <a:ext uri="{FF2B5EF4-FFF2-40B4-BE49-F238E27FC236}">
                  <a16:creationId xmlns:a16="http://schemas.microsoft.com/office/drawing/2014/main" id="{584F64FE-94C4-1F45-8497-B9C710E7102B}"/>
                </a:ext>
              </a:extLst>
            </p:cNvPr>
            <p:cNvGrpSpPr/>
            <p:nvPr/>
          </p:nvGrpSpPr>
          <p:grpSpPr>
            <a:xfrm>
              <a:off x="5541149" y="4420730"/>
              <a:ext cx="300916" cy="449050"/>
              <a:chOff x="7868133" y="4420730"/>
              <a:chExt cx="300916" cy="449050"/>
            </a:xfrm>
          </p:grpSpPr>
          <p:sp>
            <p:nvSpPr>
              <p:cNvPr id="121" name="Rectangle 120">
                <a:extLst>
                  <a:ext uri="{FF2B5EF4-FFF2-40B4-BE49-F238E27FC236}">
                    <a16:creationId xmlns:a16="http://schemas.microsoft.com/office/drawing/2014/main" id="{EA638F1A-7CF7-9142-BF2C-AD8782F3FF56}"/>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F02AAC02-9F36-8A4D-9A89-0296C7148C73}"/>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32" name="Group 31">
              <a:extLst>
                <a:ext uri="{FF2B5EF4-FFF2-40B4-BE49-F238E27FC236}">
                  <a16:creationId xmlns:a16="http://schemas.microsoft.com/office/drawing/2014/main" id="{044C09B6-2A90-1A4F-ACD2-D766DD643D74}"/>
                </a:ext>
              </a:extLst>
            </p:cNvPr>
            <p:cNvGrpSpPr/>
            <p:nvPr/>
          </p:nvGrpSpPr>
          <p:grpSpPr>
            <a:xfrm>
              <a:off x="2883431" y="2753753"/>
              <a:ext cx="1259576" cy="390347"/>
              <a:chOff x="2883431" y="2753753"/>
              <a:chExt cx="1259576" cy="390347"/>
            </a:xfrm>
          </p:grpSpPr>
          <p:sp>
            <p:nvSpPr>
              <p:cNvPr id="119" name="TextBox 118">
                <a:extLst>
                  <a:ext uri="{FF2B5EF4-FFF2-40B4-BE49-F238E27FC236}">
                    <a16:creationId xmlns:a16="http://schemas.microsoft.com/office/drawing/2014/main" id="{24A6E941-B5F5-1D45-A018-C2D3998BB982}"/>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solidFill>
                    <a:srgbClr val="C00000"/>
                  </a:solidFill>
                </a:endParaRPr>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B992AF72-F927-C444-96BE-B35484957BE7}"/>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𝑁𝑎𝑡</m:t>
                          </m:r>
                          <m:r>
                            <m:rPr>
                              <m:nor/>
                            </m:rPr>
                            <a:rPr lang="de-DE">
                              <a:solidFill>
                                <a:srgbClr val="C00000"/>
                              </a:solidFill>
                              <a:latin typeface="Cambria Math" charset="0"/>
                            </a:rPr>
                            <m:t>.</m:t>
                          </m:r>
                          <m:r>
                            <a:rPr lang="de-DE" i="1">
                              <a:solidFill>
                                <a:srgbClr val="C00000"/>
                              </a:solidFill>
                              <a:latin typeface="Cambria Math" panose="02040503050406030204" pitchFamily="18" charset="0"/>
                            </a:rPr>
                            <m:t>𝑓𝑙𝑜𝑜𝑑</m:t>
                          </m:r>
                        </m:oMath>
                      </m:oMathPara>
                    </a14:m>
                    <a:endParaRPr lang="en-GB" dirty="0">
                      <a:solidFill>
                        <a:srgbClr val="C00000"/>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33" name="Group 32">
              <a:extLst>
                <a:ext uri="{FF2B5EF4-FFF2-40B4-BE49-F238E27FC236}">
                  <a16:creationId xmlns:a16="http://schemas.microsoft.com/office/drawing/2014/main" id="{F54AE276-6D0A-7A44-B531-9C95061AB033}"/>
                </a:ext>
              </a:extLst>
            </p:cNvPr>
            <p:cNvGrpSpPr/>
            <p:nvPr/>
          </p:nvGrpSpPr>
          <p:grpSpPr>
            <a:xfrm>
              <a:off x="5077486" y="2756785"/>
              <a:ext cx="1103084" cy="392452"/>
              <a:chOff x="5077486" y="2756785"/>
              <a:chExt cx="1103084" cy="392452"/>
            </a:xfrm>
          </p:grpSpPr>
          <p:sp>
            <p:nvSpPr>
              <p:cNvPr id="117" name="TextBox 116">
                <a:extLst>
                  <a:ext uri="{FF2B5EF4-FFF2-40B4-BE49-F238E27FC236}">
                    <a16:creationId xmlns:a16="http://schemas.microsoft.com/office/drawing/2014/main" id="{E28DD99F-C65D-7746-8C44-195D34318D2A}"/>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248B1F5-5A00-C646-B580-D87DF728A36B}"/>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panose="02040503050406030204" pitchFamily="18" charset="0"/>
                            </a:rPr>
                            <m:t>𝑁𝑎𝑡</m:t>
                          </m:r>
                          <m:r>
                            <m:rPr>
                              <m:nor/>
                            </m:rPr>
                            <a:rPr lang="de-DE">
                              <a:solidFill>
                                <a:srgbClr val="C00000"/>
                              </a:solidFill>
                              <a:latin typeface="Cambria Math" charset="0"/>
                            </a:rPr>
                            <m:t>.</m:t>
                          </m:r>
                          <m:r>
                            <a:rPr lang="de-DE" i="1">
                              <a:solidFill>
                                <a:srgbClr val="C00000"/>
                              </a:solidFill>
                              <a:latin typeface="Cambria Math" panose="02040503050406030204" pitchFamily="18" charset="0"/>
                            </a:rPr>
                            <m:t>𝑓𝑖𝑟𝑒</m:t>
                          </m:r>
                        </m:oMath>
                      </m:oMathPara>
                    </a14:m>
                    <a:endParaRPr lang="en-GB" dirty="0">
                      <a:solidFill>
                        <a:srgbClr val="C00000"/>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34" name="Group 33">
              <a:extLst>
                <a:ext uri="{FF2B5EF4-FFF2-40B4-BE49-F238E27FC236}">
                  <a16:creationId xmlns:a16="http://schemas.microsoft.com/office/drawing/2014/main" id="{9AFBD1C0-C80E-2846-916F-8C2756B2F81D}"/>
                </a:ext>
              </a:extLst>
            </p:cNvPr>
            <p:cNvGrpSpPr/>
            <p:nvPr/>
          </p:nvGrpSpPr>
          <p:grpSpPr>
            <a:xfrm>
              <a:off x="3955982" y="2185347"/>
              <a:ext cx="1295483" cy="389513"/>
              <a:chOff x="6282966" y="2185347"/>
              <a:chExt cx="1295483" cy="389513"/>
            </a:xfrm>
          </p:grpSpPr>
          <p:sp>
            <p:nvSpPr>
              <p:cNvPr id="115" name="TextBox 114">
                <a:extLst>
                  <a:ext uri="{FF2B5EF4-FFF2-40B4-BE49-F238E27FC236}">
                    <a16:creationId xmlns:a16="http://schemas.microsoft.com/office/drawing/2014/main" id="{1C478AE3-325A-394B-98E6-3AE9F06D977F}"/>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A707E1E1-ACB7-314D-B46E-21CC453D94F2}"/>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𝑀𝑎𝑛</m:t>
                          </m:r>
                          <m:r>
                            <m:rPr>
                              <m:nor/>
                            </m:rPr>
                            <a:rPr lang="de-DE">
                              <a:solidFill>
                                <a:srgbClr val="C00000"/>
                              </a:solidFill>
                              <a:latin typeface="Cambria Math" charset="0"/>
                            </a:rPr>
                            <m:t>.</m:t>
                          </m:r>
                          <m:r>
                            <a:rPr lang="de-DE" i="1">
                              <a:solidFill>
                                <a:srgbClr val="C00000"/>
                              </a:solidFill>
                              <a:latin typeface="Cambria Math" panose="02040503050406030204" pitchFamily="18" charset="0"/>
                            </a:rPr>
                            <m:t>𝑣𝑖𝑟𝑢𝑠</m:t>
                          </m:r>
                        </m:oMath>
                      </m:oMathPara>
                    </a14:m>
                    <a:endParaRPr lang="en-GB" dirty="0">
                      <a:solidFill>
                        <a:srgbClr val="C00000"/>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766ADA56-900D-B74C-9B17-2607B82637DA}"/>
                </a:ext>
              </a:extLst>
            </p:cNvPr>
            <p:cNvGrpSpPr/>
            <p:nvPr/>
          </p:nvGrpSpPr>
          <p:grpSpPr>
            <a:xfrm>
              <a:off x="4034681" y="1615324"/>
              <a:ext cx="1156342" cy="393610"/>
              <a:chOff x="6361665" y="1615324"/>
              <a:chExt cx="1156342" cy="393610"/>
            </a:xfrm>
          </p:grpSpPr>
          <p:sp>
            <p:nvSpPr>
              <p:cNvPr id="113" name="TextBox 112">
                <a:extLst>
                  <a:ext uri="{FF2B5EF4-FFF2-40B4-BE49-F238E27FC236}">
                    <a16:creationId xmlns:a16="http://schemas.microsoft.com/office/drawing/2014/main" id="{372F1DCF-A0A1-444B-89F7-5DBCF14C6076}"/>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69DCAA96-AFDC-AA4A-B617-8FD62D10332F}"/>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𝑀𝑎𝑛</m:t>
                          </m:r>
                          <m:r>
                            <m:rPr>
                              <m:nor/>
                            </m:rPr>
                            <a:rPr lang="de-DE">
                              <a:solidFill>
                                <a:srgbClr val="C00000"/>
                              </a:solidFill>
                              <a:latin typeface="Cambria Math" charset="0"/>
                            </a:rPr>
                            <m:t>.</m:t>
                          </m:r>
                          <m:r>
                            <a:rPr lang="de-DE" i="1">
                              <a:solidFill>
                                <a:srgbClr val="C00000"/>
                              </a:solidFill>
                              <a:latin typeface="Cambria Math" panose="02040503050406030204" pitchFamily="18" charset="0"/>
                            </a:rPr>
                            <m:t>𝑤𝑎𝑟</m:t>
                          </m:r>
                        </m:oMath>
                      </m:oMathPara>
                    </a14:m>
                    <a:endParaRPr lang="en-GB" dirty="0">
                      <a:solidFill>
                        <a:srgbClr val="C00000"/>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36" name="Group 35">
              <a:extLst>
                <a:ext uri="{FF2B5EF4-FFF2-40B4-BE49-F238E27FC236}">
                  <a16:creationId xmlns:a16="http://schemas.microsoft.com/office/drawing/2014/main" id="{C1C65B86-73E4-7643-9250-469028909EB3}"/>
                </a:ext>
              </a:extLst>
            </p:cNvPr>
            <p:cNvGrpSpPr/>
            <p:nvPr/>
          </p:nvGrpSpPr>
          <p:grpSpPr>
            <a:xfrm>
              <a:off x="2638838" y="5277574"/>
              <a:ext cx="1329467" cy="389513"/>
              <a:chOff x="2638838" y="5277574"/>
              <a:chExt cx="1329467" cy="389513"/>
            </a:xfrm>
          </p:grpSpPr>
          <p:sp>
            <p:nvSpPr>
              <p:cNvPr id="111" name="TextBox 110">
                <a:extLst>
                  <a:ext uri="{FF2B5EF4-FFF2-40B4-BE49-F238E27FC236}">
                    <a16:creationId xmlns:a16="http://schemas.microsoft.com/office/drawing/2014/main" id="{9814C64D-5CBB-7C45-A324-42AC02C25176}"/>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391AB97E-FF13-9E4A-B256-3995C9B373C0}"/>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𝑇𝑟𝑎𝑣𝑒𝑙</m:t>
                          </m:r>
                          <m:r>
                            <m:rPr>
                              <m:nor/>
                            </m:rPr>
                            <a:rPr lang="de-DE">
                              <a:solidFill>
                                <a:srgbClr val="C00000"/>
                              </a:solidFill>
                              <a:latin typeface="Cambria Math" charset="0"/>
                            </a:rPr>
                            <m:t>.</m:t>
                          </m:r>
                          <m:r>
                            <a:rPr lang="de-DE" i="1">
                              <a:solidFill>
                                <a:srgbClr val="C00000"/>
                              </a:solidFill>
                              <a:latin typeface="Cambria Math" charset="0"/>
                            </a:rPr>
                            <m:t>𝑒𝑣𝑒</m:t>
                          </m:r>
                        </m:oMath>
                      </m:oMathPara>
                    </a14:m>
                    <a:endParaRPr lang="en-GB" dirty="0">
                      <a:solidFill>
                        <a:srgbClr val="C00000"/>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37" name="Group 36">
              <a:extLst>
                <a:ext uri="{FF2B5EF4-FFF2-40B4-BE49-F238E27FC236}">
                  <a16:creationId xmlns:a16="http://schemas.microsoft.com/office/drawing/2014/main" id="{6160A6DF-6D26-2C44-911B-D074AE806F1D}"/>
                </a:ext>
              </a:extLst>
            </p:cNvPr>
            <p:cNvGrpSpPr/>
            <p:nvPr/>
          </p:nvGrpSpPr>
          <p:grpSpPr>
            <a:xfrm>
              <a:off x="4822001" y="5558161"/>
              <a:ext cx="1567993" cy="392110"/>
              <a:chOff x="7148985" y="5558161"/>
              <a:chExt cx="1567993" cy="392110"/>
            </a:xfrm>
          </p:grpSpPr>
          <p:sp>
            <p:nvSpPr>
              <p:cNvPr id="109" name="TextBox 108">
                <a:extLst>
                  <a:ext uri="{FF2B5EF4-FFF2-40B4-BE49-F238E27FC236}">
                    <a16:creationId xmlns:a16="http://schemas.microsoft.com/office/drawing/2014/main" id="{2D7C691C-CFE5-6D47-A974-A7F6C0E76AFF}"/>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5206D250-EB37-A143-AD03-843985B44FEA}"/>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i="1">
                              <a:solidFill>
                                <a:srgbClr val="C00000"/>
                              </a:solidFill>
                              <a:latin typeface="Cambria Math" charset="0"/>
                            </a:rPr>
                            <m:t>𝑒𝑣𝑒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B74DFD1D-5091-984E-88CC-68C8BC80A894}"/>
                </a:ext>
              </a:extLst>
            </p:cNvPr>
            <p:cNvGrpSpPr/>
            <p:nvPr/>
          </p:nvGrpSpPr>
          <p:grpSpPr>
            <a:xfrm>
              <a:off x="3952264" y="4615063"/>
              <a:ext cx="1528942" cy="389513"/>
              <a:chOff x="6279248" y="4615063"/>
              <a:chExt cx="1528942" cy="389513"/>
            </a:xfrm>
          </p:grpSpPr>
          <p:sp>
            <p:nvSpPr>
              <p:cNvPr id="107" name="TextBox 106">
                <a:extLst>
                  <a:ext uri="{FF2B5EF4-FFF2-40B4-BE49-F238E27FC236}">
                    <a16:creationId xmlns:a16="http://schemas.microsoft.com/office/drawing/2014/main" id="{02AE3DB6-897B-A648-A71F-7D7602301FA4}"/>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C608C02B-DF7F-8645-8586-3DE99D3C874E}"/>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i="1">
                              <a:solidFill>
                                <a:srgbClr val="C00000"/>
                              </a:solidFill>
                              <a:latin typeface="Cambria Math" charset="0"/>
                            </a:rPr>
                            <m:t>𝑒𝑣𝑒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9750FC0E-28C1-A041-82D3-2830408EC962}"/>
                </a:ext>
              </a:extLst>
            </p:cNvPr>
            <p:cNvGrpSpPr/>
            <p:nvPr/>
          </p:nvGrpSpPr>
          <p:grpSpPr>
            <a:xfrm>
              <a:off x="4218907" y="3371343"/>
              <a:ext cx="724173" cy="389513"/>
              <a:chOff x="6545891" y="3371343"/>
              <a:chExt cx="724173" cy="389513"/>
            </a:xfrm>
          </p:grpSpPr>
          <p:sp>
            <p:nvSpPr>
              <p:cNvPr id="105" name="TextBox 104">
                <a:extLst>
                  <a:ext uri="{FF2B5EF4-FFF2-40B4-BE49-F238E27FC236}">
                    <a16:creationId xmlns:a16="http://schemas.microsoft.com/office/drawing/2014/main" id="{D9933ACE-B92E-C44E-8D3B-92296A111D75}"/>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93E85CC-370C-2C4D-96F1-61B2003E0870}"/>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𝐸𝑝𝑖𝑑</m:t>
                          </m:r>
                        </m:oMath>
                      </m:oMathPara>
                    </a14:m>
                    <a:endParaRPr lang="en-GB" dirty="0">
                      <a:solidFill>
                        <a:srgbClr val="C00000"/>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0A67B762-CE59-D84D-99DB-FB5BF753C7E2}"/>
                </a:ext>
              </a:extLst>
            </p:cNvPr>
            <p:cNvGrpSpPr/>
            <p:nvPr/>
          </p:nvGrpSpPr>
          <p:grpSpPr>
            <a:xfrm>
              <a:off x="3740098" y="5600711"/>
              <a:ext cx="1012035" cy="389513"/>
              <a:chOff x="5970830" y="5664879"/>
              <a:chExt cx="1012035" cy="389513"/>
            </a:xfrm>
          </p:grpSpPr>
          <p:sp>
            <p:nvSpPr>
              <p:cNvPr id="103" name="TextBox 102">
                <a:extLst>
                  <a:ext uri="{FF2B5EF4-FFF2-40B4-BE49-F238E27FC236}">
                    <a16:creationId xmlns:a16="http://schemas.microsoft.com/office/drawing/2014/main" id="{CF27CF6E-BA11-F143-B2B1-4D6B0339622E}"/>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8768F1B9-0AB9-684E-A7E0-5C31406B085E}"/>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i="1">
                              <a:solidFill>
                                <a:srgbClr val="C00000"/>
                              </a:solidFill>
                              <a:latin typeface="Cambria Math" charset="0"/>
                            </a:rPr>
                            <m:t>𝑒𝑣𝑒</m:t>
                          </m:r>
                        </m:oMath>
                      </m:oMathPara>
                    </a14:m>
                    <a:endParaRPr lang="en-GB" dirty="0">
                      <a:solidFill>
                        <a:srgbClr val="C00000"/>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41" name="Straight Connector 40">
              <a:extLst>
                <a:ext uri="{FF2B5EF4-FFF2-40B4-BE49-F238E27FC236}">
                  <a16:creationId xmlns:a16="http://schemas.microsoft.com/office/drawing/2014/main" id="{323FBB96-F4F9-804C-8D38-DFFAE2B8A031}"/>
                </a:ext>
              </a:extLst>
            </p:cNvPr>
            <p:cNvCxnSpPr>
              <a:cxnSpLocks/>
              <a:stCxn id="131" idx="2"/>
              <a:endCxn id="103"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DD8BFC-0F67-3944-8AF2-7AA3E6334701}"/>
                </a:ext>
              </a:extLst>
            </p:cNvPr>
            <p:cNvCxnSpPr>
              <a:cxnSpLocks/>
              <a:stCxn id="105" idx="0"/>
              <a:endCxn id="133"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2A3A18-3BE6-1043-A234-28D44633E619}"/>
                </a:ext>
              </a:extLst>
            </p:cNvPr>
            <p:cNvCxnSpPr>
              <a:cxnSpLocks/>
              <a:stCxn id="95" idx="0"/>
              <a:endCxn id="101"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90FD561-8986-E341-94EF-C714251D189D}"/>
                </a:ext>
              </a:extLst>
            </p:cNvPr>
            <p:cNvCxnSpPr>
              <a:cxnSpLocks/>
              <a:stCxn id="91" idx="2"/>
              <a:endCxn id="99"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CF1DC8A4-25E2-9940-A108-5F08032B14E4}"/>
                </a:ext>
              </a:extLst>
            </p:cNvPr>
            <p:cNvGrpSpPr/>
            <p:nvPr/>
          </p:nvGrpSpPr>
          <p:grpSpPr>
            <a:xfrm>
              <a:off x="1184058" y="3152609"/>
              <a:ext cx="300915" cy="455973"/>
              <a:chOff x="5558622" y="4425847"/>
              <a:chExt cx="300915" cy="455973"/>
            </a:xfrm>
          </p:grpSpPr>
          <p:sp>
            <p:nvSpPr>
              <p:cNvPr id="101" name="Rectangle 100">
                <a:extLst>
                  <a:ext uri="{FF2B5EF4-FFF2-40B4-BE49-F238E27FC236}">
                    <a16:creationId xmlns:a16="http://schemas.microsoft.com/office/drawing/2014/main" id="{C45ADF92-CC31-B14C-9F1B-6AC215C159AB}"/>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9B84ACE-2C0D-494A-9CCF-BAFF82C06E69}"/>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A027E99C-8B77-7F49-9D02-38490EEE3970}"/>
                </a:ext>
              </a:extLst>
            </p:cNvPr>
            <p:cNvGrpSpPr/>
            <p:nvPr/>
          </p:nvGrpSpPr>
          <p:grpSpPr>
            <a:xfrm>
              <a:off x="1657290" y="3588348"/>
              <a:ext cx="300915" cy="439496"/>
              <a:chOff x="5935104" y="4443991"/>
              <a:chExt cx="300915" cy="439496"/>
            </a:xfrm>
          </p:grpSpPr>
          <p:sp>
            <p:nvSpPr>
              <p:cNvPr id="99" name="Rectangle 98">
                <a:extLst>
                  <a:ext uri="{FF2B5EF4-FFF2-40B4-BE49-F238E27FC236}">
                    <a16:creationId xmlns:a16="http://schemas.microsoft.com/office/drawing/2014/main" id="{0C81ED0E-66B5-B04F-9799-12F8DF4BD009}"/>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01A61AC8-C7BF-0143-AF3F-7F4BA8481C95}"/>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47" name="Straight Connector 46">
              <a:extLst>
                <a:ext uri="{FF2B5EF4-FFF2-40B4-BE49-F238E27FC236}">
                  <a16:creationId xmlns:a16="http://schemas.microsoft.com/office/drawing/2014/main" id="{BD9DC214-2CDB-B943-829B-F200DB0F6166}"/>
                </a:ext>
              </a:extLst>
            </p:cNvPr>
            <p:cNvCxnSpPr>
              <a:cxnSpLocks/>
              <a:stCxn id="99" idx="2"/>
              <a:endCxn id="89"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EC7019C-C9BA-5E41-B815-B26127D5423D}"/>
                </a:ext>
              </a:extLst>
            </p:cNvPr>
            <p:cNvCxnSpPr>
              <a:cxnSpLocks/>
              <a:stCxn id="89" idx="6"/>
              <a:endCxn id="97"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5FB89C7-D17F-3E45-8F7B-5D46848BD2C0}"/>
                </a:ext>
              </a:extLst>
            </p:cNvPr>
            <p:cNvCxnSpPr>
              <a:cxnSpLocks/>
              <a:stCxn id="97" idx="2"/>
              <a:endCxn id="93"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62E01A18-FD29-C347-B890-F10B49F7D7DB}"/>
                </a:ext>
              </a:extLst>
            </p:cNvPr>
            <p:cNvGrpSpPr/>
            <p:nvPr/>
          </p:nvGrpSpPr>
          <p:grpSpPr>
            <a:xfrm>
              <a:off x="2836489" y="4283632"/>
              <a:ext cx="300916" cy="449050"/>
              <a:chOff x="7868133" y="4420730"/>
              <a:chExt cx="300916" cy="449050"/>
            </a:xfrm>
          </p:grpSpPr>
          <p:sp>
            <p:nvSpPr>
              <p:cNvPr id="97" name="Rectangle 96">
                <a:extLst>
                  <a:ext uri="{FF2B5EF4-FFF2-40B4-BE49-F238E27FC236}">
                    <a16:creationId xmlns:a16="http://schemas.microsoft.com/office/drawing/2014/main" id="{424E1915-BFA6-FD4D-B0A6-025BF9D20D64}"/>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712E850-6A81-D44D-ACFD-17A56558BDE0}"/>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51" name="Group 50">
              <a:extLst>
                <a:ext uri="{FF2B5EF4-FFF2-40B4-BE49-F238E27FC236}">
                  <a16:creationId xmlns:a16="http://schemas.microsoft.com/office/drawing/2014/main" id="{FD6CB68D-9D98-B24B-80EC-169B74100189}"/>
                </a:ext>
              </a:extLst>
            </p:cNvPr>
            <p:cNvGrpSpPr/>
            <p:nvPr/>
          </p:nvGrpSpPr>
          <p:grpSpPr>
            <a:xfrm>
              <a:off x="141342" y="4179020"/>
              <a:ext cx="1470531" cy="389513"/>
              <a:chOff x="559651" y="4179020"/>
              <a:chExt cx="1470531" cy="389513"/>
            </a:xfrm>
          </p:grpSpPr>
          <p:sp>
            <p:nvSpPr>
              <p:cNvPr id="95" name="TextBox 94">
                <a:extLst>
                  <a:ext uri="{FF2B5EF4-FFF2-40B4-BE49-F238E27FC236}">
                    <a16:creationId xmlns:a16="http://schemas.microsoft.com/office/drawing/2014/main" id="{5138D2BA-1F1D-E843-9318-7DD873D49AB6}"/>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444E50F9-0A4F-AA47-BDE0-600D880FA858}"/>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𝑇𝑟𝑎𝑣𝑒𝑙</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oMath>
                      </m:oMathPara>
                    </a14:m>
                    <a:endParaRPr lang="en-GB" dirty="0">
                      <a:solidFill>
                        <a:srgbClr val="C00000"/>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52" name="Group 51">
              <a:extLst>
                <a:ext uri="{FF2B5EF4-FFF2-40B4-BE49-F238E27FC236}">
                  <a16:creationId xmlns:a16="http://schemas.microsoft.com/office/drawing/2014/main" id="{01AD9712-527A-2E46-B5DB-20CB543E3E73}"/>
                </a:ext>
              </a:extLst>
            </p:cNvPr>
            <p:cNvGrpSpPr/>
            <p:nvPr/>
          </p:nvGrpSpPr>
          <p:grpSpPr>
            <a:xfrm>
              <a:off x="984453" y="5008007"/>
              <a:ext cx="1709058" cy="392110"/>
              <a:chOff x="7148985" y="5558161"/>
              <a:chExt cx="1709058" cy="392110"/>
            </a:xfrm>
          </p:grpSpPr>
          <p:sp>
            <p:nvSpPr>
              <p:cNvPr id="93" name="TextBox 92">
                <a:extLst>
                  <a:ext uri="{FF2B5EF4-FFF2-40B4-BE49-F238E27FC236}">
                    <a16:creationId xmlns:a16="http://schemas.microsoft.com/office/drawing/2014/main" id="{FC6F76BA-C625-014E-8D1B-C22F5F11CC31}"/>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986543D8-0A65-E14A-B1D0-78D38662B5D6}"/>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53" name="Group 52">
              <a:extLst>
                <a:ext uri="{FF2B5EF4-FFF2-40B4-BE49-F238E27FC236}">
                  <a16:creationId xmlns:a16="http://schemas.microsoft.com/office/drawing/2014/main" id="{ADB9DF1A-ACE0-A645-86DA-93CC84D96F9D}"/>
                </a:ext>
              </a:extLst>
            </p:cNvPr>
            <p:cNvGrpSpPr/>
            <p:nvPr/>
          </p:nvGrpSpPr>
          <p:grpSpPr>
            <a:xfrm>
              <a:off x="2002553" y="3902322"/>
              <a:ext cx="1678435" cy="389513"/>
              <a:chOff x="6279247" y="4615063"/>
              <a:chExt cx="1678435" cy="389513"/>
            </a:xfrm>
          </p:grpSpPr>
          <p:sp>
            <p:nvSpPr>
              <p:cNvPr id="91" name="TextBox 90">
                <a:extLst>
                  <a:ext uri="{FF2B5EF4-FFF2-40B4-BE49-F238E27FC236}">
                    <a16:creationId xmlns:a16="http://schemas.microsoft.com/office/drawing/2014/main" id="{8DCE3C12-6B0A-8740-BD73-1BDCFA8CB5B5}"/>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716253C0-DB45-4345-A8EF-3CF39C20129B}"/>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54" name="Group 53">
              <a:extLst>
                <a:ext uri="{FF2B5EF4-FFF2-40B4-BE49-F238E27FC236}">
                  <a16:creationId xmlns:a16="http://schemas.microsoft.com/office/drawing/2014/main" id="{24DFCB12-76F8-3043-AAB0-EE32B3E8D1D8}"/>
                </a:ext>
              </a:extLst>
            </p:cNvPr>
            <p:cNvGrpSpPr/>
            <p:nvPr/>
          </p:nvGrpSpPr>
          <p:grpSpPr>
            <a:xfrm>
              <a:off x="1323948" y="4484482"/>
              <a:ext cx="1162129" cy="389513"/>
              <a:chOff x="5970830" y="5664879"/>
              <a:chExt cx="1162129" cy="389513"/>
            </a:xfrm>
          </p:grpSpPr>
          <p:sp>
            <p:nvSpPr>
              <p:cNvPr id="89" name="TextBox 88">
                <a:extLst>
                  <a:ext uri="{FF2B5EF4-FFF2-40B4-BE49-F238E27FC236}">
                    <a16:creationId xmlns:a16="http://schemas.microsoft.com/office/drawing/2014/main" id="{776F2F99-4F61-8544-9CBA-B50AD70ADE79}"/>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8CDC7EEA-F6DC-F842-AF84-2F508BC274BE}"/>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𝑎𝑙𝑖𝑐𝑒</m:t>
                          </m:r>
                        </m:oMath>
                      </m:oMathPara>
                    </a14:m>
                    <a:endParaRPr lang="en-GB" dirty="0">
                      <a:solidFill>
                        <a:srgbClr val="C00000"/>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55" name="Straight Connector 54">
              <a:extLst>
                <a:ext uri="{FF2B5EF4-FFF2-40B4-BE49-F238E27FC236}">
                  <a16:creationId xmlns:a16="http://schemas.microsoft.com/office/drawing/2014/main" id="{C363744E-C22B-2C4E-9D47-99613AD476FD}"/>
                </a:ext>
              </a:extLst>
            </p:cNvPr>
            <p:cNvCxnSpPr>
              <a:cxnSpLocks/>
              <a:stCxn id="101" idx="2"/>
              <a:endCxn id="89"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D03F284-1E47-C545-9BE3-01CE1F76BA1D}"/>
                </a:ext>
              </a:extLst>
            </p:cNvPr>
            <p:cNvCxnSpPr>
              <a:cxnSpLocks/>
              <a:stCxn id="101"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B5CCAC-2CD7-1C4A-9D76-5F0251E987F8}"/>
                </a:ext>
              </a:extLst>
            </p:cNvPr>
            <p:cNvCxnSpPr>
              <a:cxnSpLocks/>
              <a:stCxn id="97" idx="3"/>
              <a:endCxn id="105"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DCA3A41-5A59-B641-B828-5C5512956D87}"/>
                </a:ext>
              </a:extLst>
            </p:cNvPr>
            <p:cNvCxnSpPr>
              <a:cxnSpLocks/>
              <a:stCxn id="99" idx="3"/>
              <a:endCxn id="105"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A7B8C6-01F5-5349-B0FA-07FC8C8F0BAD}"/>
                </a:ext>
              </a:extLst>
            </p:cNvPr>
            <p:cNvCxnSpPr>
              <a:cxnSpLocks/>
              <a:stCxn id="81" idx="0"/>
              <a:endCxn id="87"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F7D4BE1-51A4-814B-AECE-804F8369ABA1}"/>
                </a:ext>
              </a:extLst>
            </p:cNvPr>
            <p:cNvCxnSpPr>
              <a:cxnSpLocks/>
              <a:stCxn id="77" idx="6"/>
              <a:endCxn id="85"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E34EDE5E-B36A-9F41-9BE9-CB0D9B6FAAFF}"/>
                </a:ext>
              </a:extLst>
            </p:cNvPr>
            <p:cNvGrpSpPr/>
            <p:nvPr/>
          </p:nvGrpSpPr>
          <p:grpSpPr>
            <a:xfrm>
              <a:off x="7564623" y="3174901"/>
              <a:ext cx="300915" cy="455973"/>
              <a:chOff x="5558622" y="4425847"/>
              <a:chExt cx="300915" cy="455973"/>
            </a:xfrm>
          </p:grpSpPr>
          <p:sp>
            <p:nvSpPr>
              <p:cNvPr id="87" name="Rectangle 86">
                <a:extLst>
                  <a:ext uri="{FF2B5EF4-FFF2-40B4-BE49-F238E27FC236}">
                    <a16:creationId xmlns:a16="http://schemas.microsoft.com/office/drawing/2014/main" id="{A53AE7B9-AD58-854C-B06B-7F83D9095567}"/>
                  </a:ext>
                </a:extLst>
              </p:cNvPr>
              <p:cNvSpPr/>
              <p:nvPr/>
            </p:nvSpPr>
            <p:spPr>
              <a:xfrm>
                <a:off x="5631180" y="47378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6081DC5-E08A-524C-AF90-23AF984CAFAC}"/>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2</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62" name="Group 61">
              <a:extLst>
                <a:ext uri="{FF2B5EF4-FFF2-40B4-BE49-F238E27FC236}">
                  <a16:creationId xmlns:a16="http://schemas.microsoft.com/office/drawing/2014/main" id="{B4F70C25-FB7E-4A47-98FF-6FDC94F80CCE}"/>
                </a:ext>
              </a:extLst>
            </p:cNvPr>
            <p:cNvGrpSpPr/>
            <p:nvPr/>
          </p:nvGrpSpPr>
          <p:grpSpPr>
            <a:xfrm>
              <a:off x="7183498" y="3592540"/>
              <a:ext cx="300915" cy="439496"/>
              <a:chOff x="5935104" y="4443991"/>
              <a:chExt cx="300915" cy="439496"/>
            </a:xfrm>
          </p:grpSpPr>
          <p:sp>
            <p:nvSpPr>
              <p:cNvPr id="85" name="Rectangle 84">
                <a:extLst>
                  <a:ext uri="{FF2B5EF4-FFF2-40B4-BE49-F238E27FC236}">
                    <a16:creationId xmlns:a16="http://schemas.microsoft.com/office/drawing/2014/main" id="{56698F52-EA9E-3346-98C1-A88AA421798B}"/>
                  </a:ext>
                </a:extLst>
              </p:cNvPr>
              <p:cNvSpPr/>
              <p:nvPr/>
            </p:nvSpPr>
            <p:spPr>
              <a:xfrm>
                <a:off x="6034999" y="47394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0547566-661F-1444-8A42-06036204FC97}"/>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1</m:t>
                              </m:r>
                            </m:sup>
                          </m:sSubSup>
                        </m:oMath>
                      </m:oMathPara>
                    </a14:m>
                    <a:endParaRPr lang="en-GB" dirty="0">
                      <a:solidFill>
                        <a:srgbClr val="C00000"/>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63" name="Straight Connector 62">
              <a:extLst>
                <a:ext uri="{FF2B5EF4-FFF2-40B4-BE49-F238E27FC236}">
                  <a16:creationId xmlns:a16="http://schemas.microsoft.com/office/drawing/2014/main" id="{C4A82B34-5BFB-5547-8FB7-0CBC75CB35FD}"/>
                </a:ext>
              </a:extLst>
            </p:cNvPr>
            <p:cNvCxnSpPr>
              <a:cxnSpLocks/>
              <a:stCxn id="85" idx="2"/>
              <a:endCxn id="75"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C0A0DE3-E78F-D34E-BB2D-32AB3AFC34F7}"/>
                </a:ext>
              </a:extLst>
            </p:cNvPr>
            <p:cNvCxnSpPr>
              <a:cxnSpLocks/>
              <a:stCxn id="75" idx="2"/>
              <a:endCxn id="83"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6FCDD26-33C7-B84A-8E1F-4A884E72E1A6}"/>
                </a:ext>
              </a:extLst>
            </p:cNvPr>
            <p:cNvCxnSpPr>
              <a:cxnSpLocks/>
              <a:stCxn id="83" idx="2"/>
              <a:endCxn id="79"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05456708-341F-944F-8652-D8A3E8D3631A}"/>
                </a:ext>
              </a:extLst>
            </p:cNvPr>
            <p:cNvGrpSpPr/>
            <p:nvPr/>
          </p:nvGrpSpPr>
          <p:grpSpPr>
            <a:xfrm>
              <a:off x="5918010" y="4256163"/>
              <a:ext cx="300916" cy="449050"/>
              <a:chOff x="7868133" y="4420730"/>
              <a:chExt cx="300916" cy="449050"/>
            </a:xfrm>
          </p:grpSpPr>
          <p:sp>
            <p:nvSpPr>
              <p:cNvPr id="83" name="Rectangle 82">
                <a:extLst>
                  <a:ext uri="{FF2B5EF4-FFF2-40B4-BE49-F238E27FC236}">
                    <a16:creationId xmlns:a16="http://schemas.microsoft.com/office/drawing/2014/main" id="{07350B38-AC57-134C-B91E-E06374179A6B}"/>
                  </a:ext>
                </a:extLst>
              </p:cNvPr>
              <p:cNvSpPr/>
              <p:nvPr/>
            </p:nvSpPr>
            <p:spPr>
              <a:xfrm>
                <a:off x="7894582" y="472578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C9E151B-4263-404C-8112-5702CBF2953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rgbClr val="C00000"/>
                                  </a:solidFill>
                                  <a:latin typeface="Cambria Math" panose="02040503050406030204" pitchFamily="18" charset="0"/>
                                </a:rPr>
                              </m:ctrlPr>
                            </m:sSubSupPr>
                            <m:e>
                              <m:r>
                                <a:rPr lang="de-DE" b="0" i="1" smtClean="0">
                                  <a:solidFill>
                                    <a:srgbClr val="C00000"/>
                                  </a:solidFill>
                                  <a:latin typeface="Cambria Math" charset="0"/>
                                </a:rPr>
                                <m:t>𝑓</m:t>
                              </m:r>
                            </m:e>
                            <m:sub>
                              <m:r>
                                <a:rPr lang="de-DE" b="0" i="1" smtClean="0">
                                  <a:solidFill>
                                    <a:srgbClr val="C00000"/>
                                  </a:solidFill>
                                  <a:latin typeface="Cambria Math" charset="0"/>
                                </a:rPr>
                                <m:t>3</m:t>
                              </m:r>
                            </m:sub>
                            <m:sup>
                              <m:r>
                                <a:rPr lang="de-DE" b="0" i="1" smtClean="0">
                                  <a:solidFill>
                                    <a:srgbClr val="C00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67" name="Group 66">
              <a:extLst>
                <a:ext uri="{FF2B5EF4-FFF2-40B4-BE49-F238E27FC236}">
                  <a16:creationId xmlns:a16="http://schemas.microsoft.com/office/drawing/2014/main" id="{4C180080-6EDF-5C40-8553-6CAAED331EE0}"/>
                </a:ext>
              </a:extLst>
            </p:cNvPr>
            <p:cNvGrpSpPr/>
            <p:nvPr/>
          </p:nvGrpSpPr>
          <p:grpSpPr>
            <a:xfrm>
              <a:off x="7753235" y="4168233"/>
              <a:ext cx="1396088" cy="389513"/>
              <a:chOff x="559651" y="4179020"/>
              <a:chExt cx="1396088" cy="389513"/>
            </a:xfrm>
          </p:grpSpPr>
          <p:sp>
            <p:nvSpPr>
              <p:cNvPr id="81" name="TextBox 80">
                <a:extLst>
                  <a:ext uri="{FF2B5EF4-FFF2-40B4-BE49-F238E27FC236}">
                    <a16:creationId xmlns:a16="http://schemas.microsoft.com/office/drawing/2014/main" id="{1E3CCF2F-46FD-D148-9E64-77F918C79EF7}"/>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A011FB7A-13A7-474C-81C8-824EA37F1FDD}"/>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𝑇𝑟𝑎𝑣𝑒</m:t>
                          </m:r>
                          <m:r>
                            <a:rPr lang="de-DE" b="0" i="1" smtClean="0">
                              <a:solidFill>
                                <a:srgbClr val="C00000"/>
                              </a:solidFill>
                              <a:latin typeface="Cambria Math" panose="02040503050406030204" pitchFamily="18" charset="0"/>
                            </a:rPr>
                            <m:t>𝑙</m:t>
                          </m:r>
                          <m:r>
                            <a:rPr lang="de-DE" b="0" i="1" smtClean="0">
                              <a:solidFill>
                                <a:srgbClr val="C00000"/>
                              </a:solidFill>
                              <a:latin typeface="Cambria Math" panose="02040503050406030204" pitchFamily="18" charset="0"/>
                            </a:rPr>
                            <m:t>.</m:t>
                          </m:r>
                          <m:r>
                            <a:rPr lang="de-DE" b="0" i="1" smtClean="0">
                              <a:solidFill>
                                <a:srgbClr val="C00000"/>
                              </a:solidFill>
                              <a:latin typeface="Cambria Math" panose="02040503050406030204" pitchFamily="18" charset="0"/>
                            </a:rPr>
                            <m:t>𝑏𝑜𝑏</m:t>
                          </m:r>
                        </m:oMath>
                      </m:oMathPara>
                    </a14:m>
                    <a:endParaRPr lang="en-GB" dirty="0">
                      <a:solidFill>
                        <a:srgbClr val="C00000"/>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68" name="Group 67">
              <a:extLst>
                <a:ext uri="{FF2B5EF4-FFF2-40B4-BE49-F238E27FC236}">
                  <a16:creationId xmlns:a16="http://schemas.microsoft.com/office/drawing/2014/main" id="{550349BB-309C-1841-8F1A-3B6DEB040C66}"/>
                </a:ext>
              </a:extLst>
            </p:cNvPr>
            <p:cNvGrpSpPr/>
            <p:nvPr/>
          </p:nvGrpSpPr>
          <p:grpSpPr>
            <a:xfrm>
              <a:off x="5885092" y="4995234"/>
              <a:ext cx="1588833" cy="392110"/>
              <a:chOff x="7148985" y="5558161"/>
              <a:chExt cx="1588833" cy="392110"/>
            </a:xfrm>
          </p:grpSpPr>
          <p:sp>
            <p:nvSpPr>
              <p:cNvPr id="79" name="TextBox 78">
                <a:extLst>
                  <a:ext uri="{FF2B5EF4-FFF2-40B4-BE49-F238E27FC236}">
                    <a16:creationId xmlns:a16="http://schemas.microsoft.com/office/drawing/2014/main" id="{A421179E-72A8-9D4A-98C8-3A74F6E3190B}"/>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091F9E95-4AFC-4446-93A3-8F7A66BEF15B}"/>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2</m:t>
                              </m:r>
                            </m:sub>
                          </m:sSub>
                        </m:oMath>
                      </m:oMathPara>
                    </a14:m>
                    <a:endParaRPr lang="en-GB" dirty="0">
                      <a:solidFill>
                        <a:srgbClr val="C00000"/>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69" name="Group 68">
              <a:extLst>
                <a:ext uri="{FF2B5EF4-FFF2-40B4-BE49-F238E27FC236}">
                  <a16:creationId xmlns:a16="http://schemas.microsoft.com/office/drawing/2014/main" id="{0E8D8439-7DF5-7147-9966-8D4DCE2B29F3}"/>
                </a:ext>
              </a:extLst>
            </p:cNvPr>
            <p:cNvGrpSpPr/>
            <p:nvPr/>
          </p:nvGrpSpPr>
          <p:grpSpPr>
            <a:xfrm>
              <a:off x="5716787" y="3907196"/>
              <a:ext cx="1528942" cy="389513"/>
              <a:chOff x="6279248" y="4615063"/>
              <a:chExt cx="1528942" cy="389513"/>
            </a:xfrm>
          </p:grpSpPr>
          <p:sp>
            <p:nvSpPr>
              <p:cNvPr id="77" name="TextBox 76">
                <a:extLst>
                  <a:ext uri="{FF2B5EF4-FFF2-40B4-BE49-F238E27FC236}">
                    <a16:creationId xmlns:a16="http://schemas.microsoft.com/office/drawing/2014/main" id="{CBA975B3-5F07-CF40-9FA9-4A0694884101}"/>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000B6F78-EA81-394E-940E-690B3D7947EA}"/>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𝑇𝑟𝑒𝑎𝑡</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r>
                            <m:rPr>
                              <m:nor/>
                            </m:rPr>
                            <a:rPr lang="de-DE">
                              <a:solidFill>
                                <a:srgbClr val="C00000"/>
                              </a:solidFill>
                              <a:latin typeface="Cambria Math" charset="0"/>
                            </a:rPr>
                            <m:t>.</m:t>
                          </m:r>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𝑚</m:t>
                              </m:r>
                            </m:e>
                            <m:sub>
                              <m:r>
                                <a:rPr lang="de-DE" i="1">
                                  <a:solidFill>
                                    <a:srgbClr val="C00000"/>
                                  </a:solidFill>
                                  <a:latin typeface="Cambria Math" charset="0"/>
                                </a:rPr>
                                <m:t>1</m:t>
                              </m:r>
                            </m:sub>
                          </m:sSub>
                        </m:oMath>
                      </m:oMathPara>
                    </a14:m>
                    <a:endParaRPr lang="en-GB" dirty="0">
                      <a:solidFill>
                        <a:srgbClr val="C00000"/>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70" name="Group 69">
              <a:extLst>
                <a:ext uri="{FF2B5EF4-FFF2-40B4-BE49-F238E27FC236}">
                  <a16:creationId xmlns:a16="http://schemas.microsoft.com/office/drawing/2014/main" id="{D30B053C-DEB0-4949-9AD8-D67F63496F4A}"/>
                </a:ext>
              </a:extLst>
            </p:cNvPr>
            <p:cNvGrpSpPr/>
            <p:nvPr/>
          </p:nvGrpSpPr>
          <p:grpSpPr>
            <a:xfrm>
              <a:off x="6854661" y="4442659"/>
              <a:ext cx="1012035" cy="389513"/>
              <a:chOff x="5970830" y="5664879"/>
              <a:chExt cx="1012035" cy="389513"/>
            </a:xfrm>
          </p:grpSpPr>
          <p:sp>
            <p:nvSpPr>
              <p:cNvPr id="75" name="TextBox 74">
                <a:extLst>
                  <a:ext uri="{FF2B5EF4-FFF2-40B4-BE49-F238E27FC236}">
                    <a16:creationId xmlns:a16="http://schemas.microsoft.com/office/drawing/2014/main" id="{2DCDF0C5-F7B5-8F4A-9F8D-D2AC30A8EFE9}"/>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solidFill>
                    <a:srgbClr val="C00000"/>
                  </a:solidFill>
                </a:endParaRPr>
              </a:p>
            </p:txBody>
          </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A8C61B41-0D5A-B144-8309-144D2016E12F}"/>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rgbClr val="C00000"/>
                              </a:solidFill>
                              <a:latin typeface="Cambria Math" charset="0"/>
                            </a:rPr>
                            <m:t>𝑆𝑖𝑐𝑘</m:t>
                          </m:r>
                          <m:r>
                            <m:rPr>
                              <m:nor/>
                            </m:rPr>
                            <a:rPr lang="de-DE">
                              <a:solidFill>
                                <a:srgbClr val="C00000"/>
                              </a:solidFill>
                              <a:latin typeface="Cambria Math" charset="0"/>
                            </a:rPr>
                            <m:t>.</m:t>
                          </m:r>
                          <m:r>
                            <a:rPr lang="de-DE" b="0" i="1" smtClean="0">
                              <a:solidFill>
                                <a:srgbClr val="C00000"/>
                              </a:solidFill>
                              <a:latin typeface="Cambria Math" panose="02040503050406030204" pitchFamily="18" charset="0"/>
                            </a:rPr>
                            <m:t>𝑏𝑜𝑏</m:t>
                          </m:r>
                        </m:oMath>
                      </m:oMathPara>
                    </a14:m>
                    <a:endParaRPr lang="en-GB" dirty="0">
                      <a:solidFill>
                        <a:srgbClr val="C00000"/>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71" name="Straight Connector 70">
              <a:extLst>
                <a:ext uri="{FF2B5EF4-FFF2-40B4-BE49-F238E27FC236}">
                  <a16:creationId xmlns:a16="http://schemas.microsoft.com/office/drawing/2014/main" id="{2EB53916-FB31-D448-B122-35B7740F23FC}"/>
                </a:ext>
              </a:extLst>
            </p:cNvPr>
            <p:cNvCxnSpPr>
              <a:cxnSpLocks/>
              <a:stCxn id="87" idx="2"/>
              <a:endCxn id="75"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979FFE-0ECE-E54F-AA77-6D113D7DFFE2}"/>
                </a:ext>
              </a:extLst>
            </p:cNvPr>
            <p:cNvCxnSpPr>
              <a:cxnSpLocks/>
              <a:stCxn id="87" idx="1"/>
              <a:endCxn id="105"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0C5DACC-4586-A544-B7FA-32FF4E3D3976}"/>
                </a:ext>
              </a:extLst>
            </p:cNvPr>
            <p:cNvCxnSpPr>
              <a:cxnSpLocks/>
              <a:stCxn id="83" idx="0"/>
              <a:endCxn id="105"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1B68AB5-36F0-724B-9E35-BE18B7FD72B0}"/>
                </a:ext>
              </a:extLst>
            </p:cNvPr>
            <p:cNvCxnSpPr>
              <a:cxnSpLocks/>
              <a:stCxn id="85" idx="0"/>
              <a:endCxn id="105"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D4D758A6-183D-3748-BA97-21637530F77D}"/>
              </a:ext>
            </a:extLst>
          </p:cNvPr>
          <p:cNvGrpSpPr/>
          <p:nvPr/>
        </p:nvGrpSpPr>
        <p:grpSpPr>
          <a:xfrm>
            <a:off x="4477310" y="144643"/>
            <a:ext cx="4539915" cy="2208228"/>
            <a:chOff x="4604084" y="2639275"/>
            <a:chExt cx="4539915" cy="2208228"/>
          </a:xfrm>
          <a:noFill/>
        </p:grpSpPr>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F2CC30D-5D35-8648-8B98-CBC9DCEC2B25}"/>
                    </a:ext>
                  </a:extLst>
                </p:cNvPr>
                <p:cNvSpPr txBox="1"/>
                <p:nvPr/>
              </p:nvSpPr>
              <p:spPr>
                <a:xfrm>
                  <a:off x="6461825" y="3256865"/>
                  <a:ext cx="648000"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solidFill>
                              <a:schemeClr val="accent1"/>
                            </a:solidFill>
                            <a:latin typeface="Cambria Math" charset="0"/>
                          </a:rPr>
                          <m:t>𝐸𝑝𝑖𝑑</m:t>
                        </m:r>
                      </m:oMath>
                    </m:oMathPara>
                  </a14:m>
                  <a:endParaRPr lang="en-GB" dirty="0">
                    <a:solidFill>
                      <a:schemeClr val="accent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3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C29BB86F-D8AB-554C-B1B2-9158B7113B75}"/>
                    </a:ext>
                  </a:extLst>
                </p:cNvPr>
                <p:cNvSpPr txBox="1"/>
                <p:nvPr/>
              </p:nvSpPr>
              <p:spPr>
                <a:xfrm>
                  <a:off x="5231863" y="2639275"/>
                  <a:ext cx="985062"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charset="0"/>
                          </a:rPr>
                          <m:t>𝑁𝑎𝑡</m:t>
                        </m:r>
                        <m:r>
                          <a:rPr lang="de-DE" b="0" i="1" smtClean="0">
                            <a:solidFill>
                              <a:schemeClr val="accent1"/>
                            </a:solidFill>
                            <a:latin typeface="Cambria Math" charset="0"/>
                          </a:rPr>
                          <m:t>(</m:t>
                        </m:r>
                        <m:r>
                          <a:rPr lang="de-DE" b="0" i="1" smtClean="0">
                            <a:solidFill>
                              <a:schemeClr val="accent1"/>
                            </a:solidFill>
                            <a:latin typeface="Cambria Math" panose="02040503050406030204" pitchFamily="18" charset="0"/>
                          </a:rPr>
                          <m:t>𝐷</m:t>
                        </m:r>
                        <m:r>
                          <a:rPr lang="de-DE" b="0" i="1" smtClean="0">
                            <a:solidFill>
                              <a:schemeClr val="accent1"/>
                            </a:solidFill>
                            <a:latin typeface="Cambria Math" charset="0"/>
                          </a:rPr>
                          <m:t>)</m:t>
                        </m:r>
                      </m:oMath>
                    </m:oMathPara>
                  </a14:m>
                  <a:endParaRPr lang="en-GB" dirty="0">
                    <a:solidFill>
                      <a:schemeClr val="accent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3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5F7381C7-8B70-AD49-8793-62F6120134C9}"/>
                    </a:ext>
                  </a:extLst>
                </p:cNvPr>
                <p:cNvSpPr txBox="1"/>
                <p:nvPr/>
              </p:nvSpPr>
              <p:spPr>
                <a:xfrm>
                  <a:off x="7371224" y="2642307"/>
                  <a:ext cx="1144125"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charset="0"/>
                          </a:rPr>
                          <m:t>𝑀𝑎𝑛</m:t>
                        </m:r>
                        <m:r>
                          <a:rPr lang="de-DE" b="0" i="1" smtClean="0">
                            <a:solidFill>
                              <a:schemeClr val="accent1"/>
                            </a:solidFill>
                            <a:latin typeface="Cambria Math" charset="0"/>
                          </a:rPr>
                          <m:t>(</m:t>
                        </m:r>
                        <m:r>
                          <a:rPr lang="de-DE" b="0" i="1" smtClean="0">
                            <a:solidFill>
                              <a:schemeClr val="accent1"/>
                            </a:solidFill>
                            <a:latin typeface="Cambria Math" panose="02040503050406030204" pitchFamily="18" charset="0"/>
                          </a:rPr>
                          <m:t>𝑊</m:t>
                        </m:r>
                        <m:r>
                          <a:rPr lang="de-DE" b="0" i="1" smtClean="0">
                            <a:solidFill>
                              <a:schemeClr val="accent1"/>
                            </a:solidFill>
                            <a:latin typeface="Cambria Math" charset="0"/>
                          </a:rPr>
                          <m:t>)</m:t>
                        </m:r>
                      </m:oMath>
                    </m:oMathPara>
                  </a14:m>
                  <a:endParaRPr lang="en-GB" dirty="0">
                    <a:solidFill>
                      <a:schemeClr val="accent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3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46426D16-1CDC-1B42-B4B8-B3B278C7841F}"/>
                    </a:ext>
                  </a:extLst>
                </p:cNvPr>
                <p:cNvSpPr txBox="1"/>
                <p:nvPr/>
              </p:nvSpPr>
              <p:spPr>
                <a:xfrm>
                  <a:off x="4604084" y="3858871"/>
                  <a:ext cx="1383249"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charset="0"/>
                          </a:rPr>
                          <m:t>𝑇𝑟𝑎𝑣𝑒𝑙</m:t>
                        </m:r>
                        <m:r>
                          <a:rPr lang="de-DE" b="0" i="1" smtClean="0">
                            <a:solidFill>
                              <a:schemeClr val="accent1"/>
                            </a:solidFill>
                            <a:latin typeface="Cambria Math" charset="0"/>
                          </a:rPr>
                          <m:t>(</m:t>
                        </m:r>
                        <m:r>
                          <a:rPr lang="de-DE" b="0" i="1" smtClean="0">
                            <a:solidFill>
                              <a:schemeClr val="accent1"/>
                            </a:solidFill>
                            <a:latin typeface="Cambria Math" charset="0"/>
                          </a:rPr>
                          <m:t>𝑋</m:t>
                        </m:r>
                        <m:r>
                          <a:rPr lang="de-DE" b="0" i="1" smtClean="0">
                            <a:solidFill>
                              <a:schemeClr val="accent1"/>
                            </a:solidFill>
                            <a:latin typeface="Cambria Math" charset="0"/>
                          </a:rPr>
                          <m:t>)</m:t>
                        </m:r>
                      </m:oMath>
                    </m:oMathPara>
                  </a14:m>
                  <a:endParaRPr lang="en-GB" dirty="0">
                    <a:solidFill>
                      <a:schemeClr val="accent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36"/>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A85D404C-BD6F-AA45-BF6F-67F826E73BF4}"/>
                    </a:ext>
                  </a:extLst>
                </p:cNvPr>
                <p:cNvSpPr txBox="1"/>
                <p:nvPr/>
              </p:nvSpPr>
              <p:spPr>
                <a:xfrm>
                  <a:off x="6254283" y="4457990"/>
                  <a:ext cx="1120628"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charset="0"/>
                          </a:rPr>
                          <m:t>𝑆𝑖𝑐𝑘</m:t>
                        </m:r>
                        <m:r>
                          <a:rPr lang="de-DE" b="0" i="1" smtClean="0">
                            <a:solidFill>
                              <a:schemeClr val="accent1"/>
                            </a:solidFill>
                            <a:latin typeface="Cambria Math" charset="0"/>
                          </a:rPr>
                          <m:t>(</m:t>
                        </m:r>
                        <m:r>
                          <a:rPr lang="de-DE" b="0" i="1" smtClean="0">
                            <a:solidFill>
                              <a:schemeClr val="accent1"/>
                            </a:solidFill>
                            <a:latin typeface="Cambria Math" charset="0"/>
                          </a:rPr>
                          <m:t>𝑋</m:t>
                        </m:r>
                        <m:r>
                          <a:rPr lang="de-DE" b="0" i="1" smtClean="0">
                            <a:solidFill>
                              <a:schemeClr val="accent1"/>
                            </a:solidFill>
                            <a:latin typeface="Cambria Math" charset="0"/>
                          </a:rPr>
                          <m:t>)</m:t>
                        </m:r>
                      </m:oMath>
                    </m:oMathPara>
                  </a14:m>
                  <a:endParaRPr lang="en-GB" dirty="0">
                    <a:solidFill>
                      <a:schemeClr val="accent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3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4A31A790-D6C9-F740-AE54-8C088D4A2F26}"/>
                    </a:ext>
                  </a:extLst>
                </p:cNvPr>
                <p:cNvSpPr txBox="1"/>
                <p:nvPr/>
              </p:nvSpPr>
              <p:spPr>
                <a:xfrm>
                  <a:off x="7511218" y="3850296"/>
                  <a:ext cx="1632781" cy="389513"/>
                </a:xfrm>
                <a:prstGeom prst="ellipse">
                  <a:avLst/>
                </a:prstGeom>
                <a:grp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charset="0"/>
                          </a:rPr>
                          <m:t>𝑇𝑟𝑒𝑎𝑡</m:t>
                        </m:r>
                        <m:r>
                          <a:rPr lang="de-DE" b="0" i="1" smtClean="0">
                            <a:solidFill>
                              <a:schemeClr val="accent1"/>
                            </a:solidFill>
                            <a:latin typeface="Cambria Math" charset="0"/>
                          </a:rPr>
                          <m:t>(</m:t>
                        </m:r>
                        <m:r>
                          <a:rPr lang="de-DE" b="0" i="1" smtClean="0">
                            <a:solidFill>
                              <a:schemeClr val="accent1"/>
                            </a:solidFill>
                            <a:latin typeface="Cambria Math" charset="0"/>
                          </a:rPr>
                          <m:t>𝑋</m:t>
                        </m:r>
                        <m:r>
                          <a:rPr lang="de-DE" b="0" i="1" smtClean="0">
                            <a:solidFill>
                              <a:schemeClr val="accent1"/>
                            </a:solidFill>
                            <a:latin typeface="Cambria Math" charset="0"/>
                          </a:rPr>
                          <m:t>,</m:t>
                        </m:r>
                        <m:r>
                          <a:rPr lang="de-DE" b="0" i="1" smtClean="0">
                            <a:solidFill>
                              <a:schemeClr val="accent1"/>
                            </a:solidFill>
                            <a:latin typeface="Cambria Math" panose="02040503050406030204" pitchFamily="18" charset="0"/>
                          </a:rPr>
                          <m:t>𝑀</m:t>
                        </m:r>
                        <m:r>
                          <a:rPr lang="de-DE" b="0" i="1" smtClean="0">
                            <a:solidFill>
                              <a:schemeClr val="accent1"/>
                            </a:solidFill>
                            <a:latin typeface="Cambria Math" charset="0"/>
                          </a:rPr>
                          <m:t>)</m:t>
                        </m:r>
                      </m:oMath>
                    </m:oMathPara>
                  </a14:m>
                  <a:endParaRPr lang="en-GB" dirty="0">
                    <a:solidFill>
                      <a:schemeClr val="accent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38"/>
                  <a:stretch>
                    <a:fillRect b="-6061"/>
                  </a:stretch>
                </a:blipFill>
                <a:ln>
                  <a:solidFill>
                    <a:schemeClr val="tx1"/>
                  </a:solidFill>
                </a:ln>
              </p:spPr>
              <p:txBody>
                <a:bodyPr/>
                <a:lstStyle/>
                <a:p>
                  <a:r>
                    <a:rPr lang="en-GB">
                      <a:noFill/>
                    </a:rPr>
                    <a:t> </a:t>
                  </a:r>
                </a:p>
              </p:txBody>
            </p:sp>
          </mc:Fallback>
        </mc:AlternateContent>
        <p:cxnSp>
          <p:nvCxnSpPr>
            <p:cNvPr id="142" name="Straight Connector 141">
              <a:extLst>
                <a:ext uri="{FF2B5EF4-FFF2-40B4-BE49-F238E27FC236}">
                  <a16:creationId xmlns:a16="http://schemas.microsoft.com/office/drawing/2014/main" id="{F9EC6B84-1B3D-2447-B053-9F369CAAAD07}"/>
                </a:ext>
              </a:extLst>
            </p:cNvPr>
            <p:cNvCxnSpPr>
              <a:stCxn id="137" idx="6"/>
              <a:endCxn id="163" idx="1"/>
            </p:cNvCxnSpPr>
            <p:nvPr/>
          </p:nvCxnSpPr>
          <p:spPr>
            <a:xfrm>
              <a:off x="6216925" y="2834032"/>
              <a:ext cx="499132" cy="110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F611DEB-379A-6341-9728-5E2DD805622E}"/>
                </a:ext>
              </a:extLst>
            </p:cNvPr>
            <p:cNvCxnSpPr>
              <a:cxnSpLocks/>
              <a:stCxn id="138" idx="2"/>
              <a:endCxn id="163" idx="3"/>
            </p:cNvCxnSpPr>
            <p:nvPr/>
          </p:nvCxnSpPr>
          <p:spPr>
            <a:xfrm flipH="1" flipV="1">
              <a:off x="6860057" y="2835140"/>
              <a:ext cx="511167" cy="19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FEE9C48-93FB-1543-A743-FFAE7F6BC809}"/>
                </a:ext>
              </a:extLst>
            </p:cNvPr>
            <p:cNvCxnSpPr>
              <a:cxnSpLocks/>
              <a:stCxn id="139" idx="6"/>
              <a:endCxn id="159" idx="1"/>
            </p:cNvCxnSpPr>
            <p:nvPr/>
          </p:nvCxnSpPr>
          <p:spPr>
            <a:xfrm>
              <a:off x="5987333" y="4053628"/>
              <a:ext cx="439403"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8B93F46-0E80-B74A-9B3C-87B7CE4938AF}"/>
                </a:ext>
              </a:extLst>
            </p:cNvPr>
            <p:cNvCxnSpPr>
              <a:cxnSpLocks/>
              <a:stCxn id="159" idx="0"/>
              <a:endCxn id="136" idx="4"/>
            </p:cNvCxnSpPr>
            <p:nvPr/>
          </p:nvCxnSpPr>
          <p:spPr>
            <a:xfrm flipV="1">
              <a:off x="6498736" y="3646378"/>
              <a:ext cx="287089" cy="33525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911E003-1EAD-FD4F-AB71-D72C6CB7233F}"/>
                </a:ext>
              </a:extLst>
            </p:cNvPr>
            <p:cNvCxnSpPr>
              <a:cxnSpLocks/>
              <a:stCxn id="136" idx="4"/>
              <a:endCxn id="155" idx="0"/>
            </p:cNvCxnSpPr>
            <p:nvPr/>
          </p:nvCxnSpPr>
          <p:spPr>
            <a:xfrm>
              <a:off x="6785825" y="3646378"/>
              <a:ext cx="308081" cy="329397"/>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38C6D92-D495-404D-A873-358814551A26}"/>
                </a:ext>
              </a:extLst>
            </p:cNvPr>
            <p:cNvCxnSpPr>
              <a:cxnSpLocks/>
              <a:stCxn id="141" idx="2"/>
              <a:endCxn id="155" idx="3"/>
            </p:cNvCxnSpPr>
            <p:nvPr/>
          </p:nvCxnSpPr>
          <p:spPr>
            <a:xfrm flipH="1">
              <a:off x="7165906" y="4045053"/>
              <a:ext cx="345312" cy="27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FBEDBBD-E6B5-624A-A63C-EA6154705921}"/>
                </a:ext>
              </a:extLst>
            </p:cNvPr>
            <p:cNvCxnSpPr>
              <a:cxnSpLocks/>
              <a:stCxn id="159" idx="2"/>
              <a:endCxn id="140" idx="0"/>
            </p:cNvCxnSpPr>
            <p:nvPr/>
          </p:nvCxnSpPr>
          <p:spPr>
            <a:xfrm>
              <a:off x="6498736" y="4125628"/>
              <a:ext cx="315861" cy="3323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6C32D63-D66A-5541-A8AD-C03F9FA90259}"/>
                </a:ext>
              </a:extLst>
            </p:cNvPr>
            <p:cNvCxnSpPr>
              <a:cxnSpLocks/>
              <a:stCxn id="155" idx="2"/>
              <a:endCxn id="140" idx="0"/>
            </p:cNvCxnSpPr>
            <p:nvPr/>
          </p:nvCxnSpPr>
          <p:spPr>
            <a:xfrm flipH="1">
              <a:off x="6814597" y="4119775"/>
              <a:ext cx="279309" cy="33821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97882DB-DCBA-4F47-B615-9936A79AC909}"/>
                </a:ext>
              </a:extLst>
            </p:cNvPr>
            <p:cNvCxnSpPr>
              <a:cxnSpLocks/>
              <a:stCxn id="136" idx="0"/>
              <a:endCxn id="163" idx="2"/>
            </p:cNvCxnSpPr>
            <p:nvPr/>
          </p:nvCxnSpPr>
          <p:spPr>
            <a:xfrm flipV="1">
              <a:off x="6785825" y="2907140"/>
              <a:ext cx="2232" cy="34972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E281B060-9BDD-E14B-BEC0-8C0BB3378C80}"/>
                </a:ext>
              </a:extLst>
            </p:cNvPr>
            <p:cNvGrpSpPr/>
            <p:nvPr/>
          </p:nvGrpSpPr>
          <p:grpSpPr>
            <a:xfrm>
              <a:off x="6669977" y="2717060"/>
              <a:ext cx="521894" cy="393368"/>
              <a:chOff x="6669977" y="2717060"/>
              <a:chExt cx="521894" cy="393368"/>
            </a:xfrm>
            <a:grpFill/>
          </p:grpSpPr>
          <p:sp>
            <p:nvSpPr>
              <p:cNvPr id="162" name="Rectangle 161">
                <a:extLst>
                  <a:ext uri="{FF2B5EF4-FFF2-40B4-BE49-F238E27FC236}">
                    <a16:creationId xmlns:a16="http://schemas.microsoft.com/office/drawing/2014/main" id="{CFF96E5D-310E-224D-8D3D-6EF98339F245}"/>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3" name="Rectangle 162">
                <a:extLst>
                  <a:ext uri="{FF2B5EF4-FFF2-40B4-BE49-F238E27FC236}">
                    <a16:creationId xmlns:a16="http://schemas.microsoft.com/office/drawing/2014/main" id="{8868E126-B2F8-A74A-8C67-2F11364F3571}"/>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4" name="Rectangle 163">
                <a:extLst>
                  <a:ext uri="{FF2B5EF4-FFF2-40B4-BE49-F238E27FC236}">
                    <a16:creationId xmlns:a16="http://schemas.microsoft.com/office/drawing/2014/main" id="{C7FD80B5-BE8E-0C4F-907F-279F58D16921}"/>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89E34AB2-3531-D041-8020-5E48CFE79BD7}"/>
                      </a:ext>
                    </a:extLst>
                  </p:cNvPr>
                  <p:cNvSpPr txBox="1"/>
                  <p:nvPr/>
                </p:nvSpPr>
                <p:spPr>
                  <a:xfrm>
                    <a:off x="6903780" y="2833429"/>
                    <a:ext cx="288091"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1</m:t>
                              </m:r>
                            </m:sub>
                          </m:sSub>
                        </m:oMath>
                      </m:oMathPara>
                    </a14:m>
                    <a:endParaRPr lang="en-GB" dirty="0">
                      <a:solidFill>
                        <a:schemeClr val="accent1"/>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39"/>
                    <a:stretch>
                      <a:fillRect l="-16667" r="-4167" b="-26087"/>
                    </a:stretch>
                  </a:blipFill>
                </p:spPr>
                <p:txBody>
                  <a:bodyPr/>
                  <a:lstStyle/>
                  <a:p>
                    <a:r>
                      <a:rPr lang="en-GB">
                        <a:noFill/>
                      </a:rPr>
                      <a:t> </a:t>
                    </a:r>
                  </a:p>
                </p:txBody>
              </p:sp>
            </mc:Fallback>
          </mc:AlternateContent>
        </p:grpSp>
        <p:grpSp>
          <p:nvGrpSpPr>
            <p:cNvPr id="152" name="Group 151">
              <a:extLst>
                <a:ext uri="{FF2B5EF4-FFF2-40B4-BE49-F238E27FC236}">
                  <a16:creationId xmlns:a16="http://schemas.microsoft.com/office/drawing/2014/main" id="{941AA93A-3B54-D847-B842-C27169D43D88}"/>
                </a:ext>
              </a:extLst>
            </p:cNvPr>
            <p:cNvGrpSpPr/>
            <p:nvPr/>
          </p:nvGrpSpPr>
          <p:grpSpPr>
            <a:xfrm>
              <a:off x="6191042" y="3935548"/>
              <a:ext cx="425774" cy="392260"/>
              <a:chOff x="6191042" y="3935548"/>
              <a:chExt cx="425774" cy="392260"/>
            </a:xfrm>
            <a:grpFill/>
          </p:grpSpPr>
          <p:sp>
            <p:nvSpPr>
              <p:cNvPr id="158" name="Rectangle 157">
                <a:extLst>
                  <a:ext uri="{FF2B5EF4-FFF2-40B4-BE49-F238E27FC236}">
                    <a16:creationId xmlns:a16="http://schemas.microsoft.com/office/drawing/2014/main" id="{F302CBF2-A0C3-0F44-9C8F-703DD00575F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59" name="Rectangle 158">
                <a:extLst>
                  <a:ext uri="{FF2B5EF4-FFF2-40B4-BE49-F238E27FC236}">
                    <a16:creationId xmlns:a16="http://schemas.microsoft.com/office/drawing/2014/main" id="{AFEF48A5-EF34-5F4C-97F6-F836A6FCB6FF}"/>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0" name="Rectangle 159">
                <a:extLst>
                  <a:ext uri="{FF2B5EF4-FFF2-40B4-BE49-F238E27FC236}">
                    <a16:creationId xmlns:a16="http://schemas.microsoft.com/office/drawing/2014/main" id="{2B4FFF29-23B0-354B-8B7F-F661D5335E8F}"/>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FA37EA50-B280-7A48-993F-B483FF175D3A}"/>
                      </a:ext>
                    </a:extLst>
                  </p:cNvPr>
                  <p:cNvSpPr txBox="1"/>
                  <p:nvPr/>
                </p:nvSpPr>
                <p:spPr>
                  <a:xfrm>
                    <a:off x="6191042" y="4050809"/>
                    <a:ext cx="293414"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2</m:t>
                              </m:r>
                            </m:sub>
                          </m:sSub>
                        </m:oMath>
                      </m:oMathPara>
                    </a14:m>
                    <a:endParaRPr lang="en-GB" dirty="0">
                      <a:solidFill>
                        <a:schemeClr val="accent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40"/>
                    <a:stretch>
                      <a:fillRect l="-16667" r="-4167" b="-21739"/>
                    </a:stretch>
                  </a:blipFill>
                </p:spPr>
                <p:txBody>
                  <a:bodyPr/>
                  <a:lstStyle/>
                  <a:p>
                    <a:r>
                      <a:rPr lang="en-GB">
                        <a:noFill/>
                      </a:rPr>
                      <a:t> </a:t>
                    </a:r>
                  </a:p>
                </p:txBody>
              </p:sp>
            </mc:Fallback>
          </mc:AlternateContent>
        </p:grpSp>
        <p:grpSp>
          <p:nvGrpSpPr>
            <p:cNvPr id="153" name="Group 152">
              <a:extLst>
                <a:ext uri="{FF2B5EF4-FFF2-40B4-BE49-F238E27FC236}">
                  <a16:creationId xmlns:a16="http://schemas.microsoft.com/office/drawing/2014/main" id="{DF5E4E8D-7AB0-564F-8ACE-AD5957D80D9F}"/>
                </a:ext>
              </a:extLst>
            </p:cNvPr>
            <p:cNvGrpSpPr/>
            <p:nvPr/>
          </p:nvGrpSpPr>
          <p:grpSpPr>
            <a:xfrm>
              <a:off x="6975826" y="3929695"/>
              <a:ext cx="516037" cy="397857"/>
              <a:chOff x="6975826" y="3929695"/>
              <a:chExt cx="516037" cy="397857"/>
            </a:xfrm>
            <a:grpFill/>
          </p:grpSpPr>
          <p:sp>
            <p:nvSpPr>
              <p:cNvPr id="154" name="Rectangle 153">
                <a:extLst>
                  <a:ext uri="{FF2B5EF4-FFF2-40B4-BE49-F238E27FC236}">
                    <a16:creationId xmlns:a16="http://schemas.microsoft.com/office/drawing/2014/main" id="{74AAAA96-B2C6-634C-8214-D58B9F7C09F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55" name="Rectangle 154">
                <a:extLst>
                  <a:ext uri="{FF2B5EF4-FFF2-40B4-BE49-F238E27FC236}">
                    <a16:creationId xmlns:a16="http://schemas.microsoft.com/office/drawing/2014/main" id="{BC6319E9-6378-3D47-B14A-71F1C252EEB3}"/>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56" name="Rectangle 155">
                <a:extLst>
                  <a:ext uri="{FF2B5EF4-FFF2-40B4-BE49-F238E27FC236}">
                    <a16:creationId xmlns:a16="http://schemas.microsoft.com/office/drawing/2014/main" id="{0D230E22-6F5A-214F-877E-5D84052E2C9F}"/>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507DA675-10BF-0247-9D88-2D5173B009F7}"/>
                      </a:ext>
                    </a:extLst>
                  </p:cNvPr>
                  <p:cNvSpPr txBox="1"/>
                  <p:nvPr/>
                </p:nvSpPr>
                <p:spPr>
                  <a:xfrm>
                    <a:off x="7198449" y="4050553"/>
                    <a:ext cx="293414"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3</m:t>
                              </m:r>
                            </m:sub>
                          </m:sSub>
                        </m:oMath>
                      </m:oMathPara>
                    </a14:m>
                    <a:endParaRPr lang="en-GB" dirty="0">
                      <a:solidFill>
                        <a:schemeClr val="accent1"/>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41"/>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16640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fontScale="90000"/>
          </a:bodyPr>
          <a:lstStyle/>
          <a:p>
            <a:r>
              <a:rPr lang="en-GB" dirty="0"/>
              <a:t>Decision Making under Uncertainty</a:t>
            </a:r>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idx="1"/>
          </p:nvPr>
        </p:nvSpPr>
        <p:spPr>
          <a:xfrm>
            <a:off x="628649" y="1158240"/>
            <a:ext cx="8136527" cy="5018723"/>
          </a:xfrm>
        </p:spPr>
        <p:txBody>
          <a:bodyPr>
            <a:normAutofit/>
          </a:bodyPr>
          <a:lstStyle/>
          <a:p>
            <a:r>
              <a:rPr lang="en-GB" dirty="0"/>
              <a:t>Many environments have multiple possible outcomes</a:t>
            </a:r>
          </a:p>
          <a:p>
            <a:r>
              <a:rPr lang="en-GB" dirty="0"/>
              <a:t>Some of these outcomes may be good; </a:t>
            </a:r>
            <a:br>
              <a:rPr lang="en-GB" dirty="0"/>
            </a:br>
            <a:r>
              <a:rPr lang="en-GB" dirty="0"/>
              <a:t>others may be bad</a:t>
            </a:r>
          </a:p>
          <a:p>
            <a:r>
              <a:rPr lang="en-GB" dirty="0"/>
              <a:t>Some may be very likely; </a:t>
            </a:r>
            <a:br>
              <a:rPr lang="en-GB" dirty="0"/>
            </a:br>
            <a:r>
              <a:rPr lang="en-GB" dirty="0"/>
              <a:t>others unlikely</a:t>
            </a:r>
          </a:p>
          <a:p>
            <a:endParaRPr lang="en-GB" dirty="0"/>
          </a:p>
          <a:p>
            <a:r>
              <a:rPr lang="en-GB" dirty="0"/>
              <a:t>What’s a </a:t>
            </a:r>
            <a:br>
              <a:rPr lang="en-GB" dirty="0"/>
            </a:br>
            <a:r>
              <a:rPr lang="en-GB" dirty="0"/>
              <a:t>poor agent </a:t>
            </a:r>
            <a:br>
              <a:rPr lang="en-GB" dirty="0"/>
            </a:br>
            <a:r>
              <a:rPr lang="en-GB" dirty="0"/>
              <a:t>going to do??</a:t>
            </a:r>
          </a:p>
          <a:p>
            <a:endParaRPr lang="en-GB" dirty="0"/>
          </a:p>
          <a:p>
            <a:endParaRPr lang="en-GB" dirty="0"/>
          </a:p>
        </p:txBody>
      </p:sp>
      <p:sp>
        <p:nvSpPr>
          <p:cNvPr id="4" name="Slide Number Placeholder 3">
            <a:extLst>
              <a:ext uri="{FF2B5EF4-FFF2-40B4-BE49-F238E27FC236}">
                <a16:creationId xmlns:a16="http://schemas.microsoft.com/office/drawing/2014/main" id="{92FE1322-2A4B-334C-B836-453513B001B6}"/>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7" name="Picture 6">
            <a:extLst>
              <a:ext uri="{FF2B5EF4-FFF2-40B4-BE49-F238E27FC236}">
                <a16:creationId xmlns:a16="http://schemas.microsoft.com/office/drawing/2014/main" id="{A8F69CEA-07D9-8244-8B63-EBA79252EE2E}"/>
              </a:ext>
            </a:extLst>
          </p:cNvPr>
          <p:cNvPicPr>
            <a:picLocks noChangeAspect="1"/>
          </p:cNvPicPr>
          <p:nvPr/>
        </p:nvPicPr>
        <p:blipFill>
          <a:blip r:embed="rId2"/>
          <a:stretch>
            <a:fillRect/>
          </a:stretch>
        </p:blipFill>
        <p:spPr>
          <a:xfrm>
            <a:off x="3368584" y="3074488"/>
            <a:ext cx="5146766" cy="3281863"/>
          </a:xfrm>
          <a:prstGeom prst="rect">
            <a:avLst/>
          </a:prstGeom>
        </p:spPr>
      </p:pic>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EBD2-94C5-A048-9CB1-E5F04F12D356}"/>
              </a:ext>
            </a:extLst>
          </p:cNvPr>
          <p:cNvSpPr>
            <a:spLocks noGrp="1"/>
          </p:cNvSpPr>
          <p:nvPr>
            <p:ph type="title"/>
          </p:nvPr>
        </p:nvSpPr>
        <p:spPr/>
        <p:txBody>
          <a:bodyPr>
            <a:noAutofit/>
          </a:bodyPr>
          <a:lstStyle/>
          <a:p>
            <a:r>
              <a:rPr lang="en-GB" sz="3600" dirty="0"/>
              <a:t>Compression: Pass the colours around</a:t>
            </a:r>
          </a:p>
        </p:txBody>
      </p:sp>
      <p:sp>
        <p:nvSpPr>
          <p:cNvPr id="3" name="Content Placeholder 2">
            <a:extLst>
              <a:ext uri="{FF2B5EF4-FFF2-40B4-BE49-F238E27FC236}">
                <a16:creationId xmlns:a16="http://schemas.microsoft.com/office/drawing/2014/main" id="{58D1E608-F927-3C43-8E37-DACEB8137A82}"/>
              </a:ext>
            </a:extLst>
          </p:cNvPr>
          <p:cNvSpPr>
            <a:spLocks noGrp="1"/>
          </p:cNvSpPr>
          <p:nvPr>
            <p:ph idx="1"/>
          </p:nvPr>
        </p:nvSpPr>
        <p:spPr>
          <a:xfrm>
            <a:off x="628650" y="1178097"/>
            <a:ext cx="4838700" cy="4981236"/>
          </a:xfrm>
        </p:spPr>
        <p:txBody>
          <a:bodyPr>
            <a:normAutofit lnSpcReduction="10000"/>
          </a:bodyPr>
          <a:lstStyle/>
          <a:p>
            <a:r>
              <a:rPr lang="en-GB" sz="2400" dirty="0"/>
              <a:t>If you have a (propositional) model available*</a:t>
            </a:r>
          </a:p>
          <a:p>
            <a:r>
              <a:rPr lang="en-GB" sz="2400" b="1" dirty="0"/>
              <a:t>Colour nodes according to the evidence you have</a:t>
            </a:r>
          </a:p>
          <a:p>
            <a:pPr lvl="1"/>
            <a:r>
              <a:rPr lang="en-GB" sz="2000" dirty="0"/>
              <a:t>No evidence, say </a:t>
            </a:r>
            <a:r>
              <a:rPr lang="en-GB" sz="2000" b="1" dirty="0">
                <a:solidFill>
                  <a:srgbClr val="FF0000"/>
                </a:solidFill>
              </a:rPr>
              <a:t>red</a:t>
            </a:r>
            <a:endParaRPr lang="en-GB" sz="2000" b="1" dirty="0"/>
          </a:p>
          <a:p>
            <a:pPr lvl="1"/>
            <a:r>
              <a:rPr lang="en-GB" sz="2000" dirty="0"/>
              <a:t>State „one“, say </a:t>
            </a:r>
            <a:r>
              <a:rPr lang="en-GB" sz="2000" b="1" dirty="0">
                <a:solidFill>
                  <a:srgbClr val="800000"/>
                </a:solidFill>
              </a:rPr>
              <a:t>brown</a:t>
            </a:r>
          </a:p>
          <a:p>
            <a:pPr lvl="1"/>
            <a:r>
              <a:rPr lang="en-GB" sz="2000" dirty="0"/>
              <a:t>State „two“, say </a:t>
            </a:r>
            <a:r>
              <a:rPr lang="en-GB" sz="2000" b="1" dirty="0">
                <a:solidFill>
                  <a:srgbClr val="FF6600"/>
                </a:solidFill>
              </a:rPr>
              <a:t>orange</a:t>
            </a:r>
          </a:p>
          <a:p>
            <a:pPr lvl="1"/>
            <a:r>
              <a:rPr lang="en-GB" sz="2000" dirty="0"/>
              <a:t>...</a:t>
            </a:r>
            <a:endParaRPr lang="en-GB" sz="1050" dirty="0"/>
          </a:p>
          <a:p>
            <a:r>
              <a:rPr lang="en-GB" sz="2400" b="1" dirty="0"/>
              <a:t>Colour factors distinctively according  to their equivalences </a:t>
            </a:r>
            <a:r>
              <a:rPr lang="en-GB" sz="2400" dirty="0"/>
              <a:t>For instance, assuming f</a:t>
            </a:r>
            <a:r>
              <a:rPr lang="en-GB" sz="2400" baseline="-25000" dirty="0"/>
              <a:t>1</a:t>
            </a:r>
            <a:r>
              <a:rPr lang="en-GB" sz="2400" dirty="0"/>
              <a:t> and f</a:t>
            </a:r>
            <a:r>
              <a:rPr lang="en-GB" sz="2400" baseline="-25000" dirty="0"/>
              <a:t>2</a:t>
            </a:r>
            <a:r>
              <a:rPr lang="en-GB" sz="2400" dirty="0"/>
              <a:t> to be identical and B appears at the second position within both, say </a:t>
            </a:r>
            <a:r>
              <a:rPr lang="en-GB" sz="2400" b="1" dirty="0">
                <a:solidFill>
                  <a:srgbClr val="0033CC"/>
                </a:solidFill>
              </a:rPr>
              <a:t>blue</a:t>
            </a:r>
          </a:p>
        </p:txBody>
      </p:sp>
      <p:sp>
        <p:nvSpPr>
          <p:cNvPr id="4" name="Slide Number Placeholder 3">
            <a:extLst>
              <a:ext uri="{FF2B5EF4-FFF2-40B4-BE49-F238E27FC236}">
                <a16:creationId xmlns:a16="http://schemas.microsoft.com/office/drawing/2014/main" id="{376AD07E-4361-8348-8F0B-D0C65FCCA867}"/>
              </a:ext>
            </a:extLst>
          </p:cNvPr>
          <p:cNvSpPr>
            <a:spLocks noGrp="1"/>
          </p:cNvSpPr>
          <p:nvPr>
            <p:ph type="sldNum" sz="quarter" idx="12"/>
          </p:nvPr>
        </p:nvSpPr>
        <p:spPr/>
        <p:txBody>
          <a:bodyPr/>
          <a:lstStyle/>
          <a:p>
            <a:fld id="{DB7C4649-800D-CB47-881A-AA04BFFFB18C}" type="slidenum">
              <a:rPr lang="en-GB" smtClean="0"/>
              <a:t>50</a:t>
            </a:fld>
            <a:endParaRPr lang="en-GB"/>
          </a:p>
        </p:txBody>
      </p:sp>
      <p:pic>
        <p:nvPicPr>
          <p:cNvPr id="5" name="Picture 2">
            <a:extLst>
              <a:ext uri="{FF2B5EF4-FFF2-40B4-BE49-F238E27FC236}">
                <a16:creationId xmlns:a16="http://schemas.microsoft.com/office/drawing/2014/main" id="{4353C55F-3031-EA46-A8F8-DD71E5A12E8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930742" y="2039058"/>
            <a:ext cx="1638770" cy="2971800"/>
          </a:xfrm>
          <a:prstGeom prst="rect">
            <a:avLst/>
          </a:prstGeom>
          <a:noFill/>
          <a:ln w="9525">
            <a:noFill/>
            <a:miter lim="800000"/>
            <a:headEnd/>
            <a:tailEnd/>
          </a:ln>
          <a:effectLst/>
        </p:spPr>
      </p:pic>
      <p:grpSp>
        <p:nvGrpSpPr>
          <p:cNvPr id="7" name="Gruppierung 2">
            <a:extLst>
              <a:ext uri="{FF2B5EF4-FFF2-40B4-BE49-F238E27FC236}">
                <a16:creationId xmlns:a16="http://schemas.microsoft.com/office/drawing/2014/main" id="{45545E72-8E13-C84E-8A26-9DCBD9326003}"/>
              </a:ext>
            </a:extLst>
          </p:cNvPr>
          <p:cNvGrpSpPr/>
          <p:nvPr/>
        </p:nvGrpSpPr>
        <p:grpSpPr>
          <a:xfrm>
            <a:off x="7486650" y="2521773"/>
            <a:ext cx="256821" cy="2062289"/>
            <a:chOff x="1181572" y="2304814"/>
            <a:chExt cx="256821" cy="2062289"/>
          </a:xfrm>
        </p:grpSpPr>
        <p:sp>
          <p:nvSpPr>
            <p:cNvPr id="8" name="Rechteck 7">
              <a:extLst>
                <a:ext uri="{FF2B5EF4-FFF2-40B4-BE49-F238E27FC236}">
                  <a16:creationId xmlns:a16="http://schemas.microsoft.com/office/drawing/2014/main" id="{331BBAC6-2128-FD44-9C51-26AC31D5F8A5}"/>
                </a:ext>
              </a:extLst>
            </p:cNvPr>
            <p:cNvSpPr/>
            <p:nvPr/>
          </p:nvSpPr>
          <p:spPr bwMode="auto">
            <a:xfrm>
              <a:off x="1184383" y="3204918"/>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9" name="Rechteck 9">
              <a:extLst>
                <a:ext uri="{FF2B5EF4-FFF2-40B4-BE49-F238E27FC236}">
                  <a16:creationId xmlns:a16="http://schemas.microsoft.com/office/drawing/2014/main" id="{8BFD42CA-96F4-D648-B482-0E5A03355982}"/>
                </a:ext>
              </a:extLst>
            </p:cNvPr>
            <p:cNvSpPr/>
            <p:nvPr/>
          </p:nvSpPr>
          <p:spPr bwMode="auto">
            <a:xfrm>
              <a:off x="1184384" y="2304814"/>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10" name="Rechteck 11">
              <a:extLst>
                <a:ext uri="{FF2B5EF4-FFF2-40B4-BE49-F238E27FC236}">
                  <a16:creationId xmlns:a16="http://schemas.microsoft.com/office/drawing/2014/main" id="{8BB56FDB-B794-014E-8D91-E73B2A20CF9D}"/>
                </a:ext>
              </a:extLst>
            </p:cNvPr>
            <p:cNvSpPr/>
            <p:nvPr/>
          </p:nvSpPr>
          <p:spPr bwMode="auto">
            <a:xfrm>
              <a:off x="1181572" y="41430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grpSp>
      <p:grpSp>
        <p:nvGrpSpPr>
          <p:cNvPr id="11" name="Gruppierung 4">
            <a:extLst>
              <a:ext uri="{FF2B5EF4-FFF2-40B4-BE49-F238E27FC236}">
                <a16:creationId xmlns:a16="http://schemas.microsoft.com/office/drawing/2014/main" id="{AAD7921C-508B-0C4C-91B5-B2C771A78AF4}"/>
              </a:ext>
            </a:extLst>
          </p:cNvPr>
          <p:cNvGrpSpPr/>
          <p:nvPr/>
        </p:nvGrpSpPr>
        <p:grpSpPr>
          <a:xfrm>
            <a:off x="8317426" y="2771707"/>
            <a:ext cx="254009" cy="1338861"/>
            <a:chOff x="2000014" y="2542821"/>
            <a:chExt cx="254009" cy="1338861"/>
          </a:xfrm>
        </p:grpSpPr>
        <p:sp>
          <p:nvSpPr>
            <p:cNvPr id="12" name="Rechteck 10">
              <a:extLst>
                <a:ext uri="{FF2B5EF4-FFF2-40B4-BE49-F238E27FC236}">
                  <a16:creationId xmlns:a16="http://schemas.microsoft.com/office/drawing/2014/main" id="{5B691D6A-50A4-1541-BC58-82FC34C79CEE}"/>
                </a:ext>
              </a:extLst>
            </p:cNvPr>
            <p:cNvSpPr/>
            <p:nvPr/>
          </p:nvSpPr>
          <p:spPr bwMode="auto">
            <a:xfrm>
              <a:off x="2000014" y="25428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sp>
          <p:nvSpPr>
            <p:cNvPr id="13" name="Rechteck 12">
              <a:extLst>
                <a:ext uri="{FF2B5EF4-FFF2-40B4-BE49-F238E27FC236}">
                  <a16:creationId xmlns:a16="http://schemas.microsoft.com/office/drawing/2014/main" id="{F7EFD67F-0D3F-B842-B71F-1012D232B96A}"/>
                </a:ext>
              </a:extLst>
            </p:cNvPr>
            <p:cNvSpPr/>
            <p:nvPr/>
          </p:nvSpPr>
          <p:spPr bwMode="auto">
            <a:xfrm>
              <a:off x="2000014" y="3657600"/>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rgbClr val="4F5150"/>
                </a:solidFill>
                <a:effectLst/>
                <a:latin typeface="Akkurat Office" charset="0"/>
                <a:ea typeface="ヒラギノ角ゴ Pro W3" pitchFamily="1" charset="-128"/>
              </a:endParaRPr>
            </a:p>
          </p:txBody>
        </p:sp>
      </p:grpSp>
      <p:sp>
        <p:nvSpPr>
          <p:cNvPr id="15" name="Rectangle 14">
            <a:extLst>
              <a:ext uri="{FF2B5EF4-FFF2-40B4-BE49-F238E27FC236}">
                <a16:creationId xmlns:a16="http://schemas.microsoft.com/office/drawing/2014/main" id="{281AF20A-B70D-F849-B0A9-BEAE2D9551B0}"/>
              </a:ext>
            </a:extLst>
          </p:cNvPr>
          <p:cNvSpPr/>
          <p:nvPr/>
        </p:nvSpPr>
        <p:spPr>
          <a:xfrm>
            <a:off x="6028853" y="1106928"/>
            <a:ext cx="2724622" cy="646331"/>
          </a:xfrm>
          <a:prstGeom prst="rect">
            <a:avLst/>
          </a:prstGeom>
        </p:spPr>
        <p:txBody>
          <a:bodyPr wrap="square">
            <a:spAutoFit/>
          </a:bodyPr>
          <a:lstStyle/>
          <a:p>
            <a:r>
              <a:rPr lang="en-GB" dirty="0">
                <a:solidFill>
                  <a:schemeClr val="tx1">
                    <a:lumMod val="50000"/>
                    <a:lumOff val="50000"/>
                  </a:schemeClr>
                </a:solidFill>
              </a:rPr>
              <a:t>*can also be done at the „lifted“, i.e., relational level</a:t>
            </a:r>
            <a:endParaRPr lang="en-GB" dirty="0"/>
          </a:p>
        </p:txBody>
      </p:sp>
      <p:sp>
        <p:nvSpPr>
          <p:cNvPr id="16" name="TextBox 15">
            <a:extLst>
              <a:ext uri="{FF2B5EF4-FFF2-40B4-BE49-F238E27FC236}">
                <a16:creationId xmlns:a16="http://schemas.microsoft.com/office/drawing/2014/main" id="{A92FAA5D-0625-E343-8DD5-A248FCED6948}"/>
              </a:ext>
            </a:extLst>
          </p:cNvPr>
          <p:cNvSpPr txBox="1"/>
          <p:nvPr/>
        </p:nvSpPr>
        <p:spPr>
          <a:xfrm>
            <a:off x="942975" y="6396367"/>
            <a:ext cx="7258050" cy="261610"/>
          </a:xfrm>
          <a:prstGeom prst="rect">
            <a:avLst/>
          </a:prstGeom>
          <a:noFill/>
        </p:spPr>
        <p:txBody>
          <a:bodyPr wrap="square" rtlCol="0">
            <a:spAutoFit/>
          </a:bodyPr>
          <a:lstStyle/>
          <a:p>
            <a:pPr algn="ctr"/>
            <a:r>
              <a:rPr lang="en-GB" sz="1050" dirty="0">
                <a:solidFill>
                  <a:schemeClr val="accent3"/>
                </a:solidFill>
              </a:rPr>
              <a:t>Singla and </a:t>
            </a:r>
            <a:r>
              <a:rPr lang="en-GB" sz="1050" dirty="0" err="1">
                <a:solidFill>
                  <a:schemeClr val="accent3"/>
                </a:solidFill>
              </a:rPr>
              <a:t>Domingos</a:t>
            </a:r>
            <a:r>
              <a:rPr lang="en-GB" sz="1050" dirty="0">
                <a:solidFill>
                  <a:schemeClr val="accent3"/>
                </a:solidFill>
              </a:rPr>
              <a:t> (2008), </a:t>
            </a:r>
            <a:r>
              <a:rPr lang="en-GB" sz="1050" dirty="0" err="1">
                <a:solidFill>
                  <a:schemeClr val="accent3"/>
                </a:solidFill>
              </a:rPr>
              <a:t>Kersting</a:t>
            </a:r>
            <a:r>
              <a:rPr lang="en-GB" sz="1050" dirty="0">
                <a:solidFill>
                  <a:schemeClr val="accent3"/>
                </a:solidFill>
              </a:rPr>
              <a:t> et al. (2009), Ahmadi et al. (2013)</a:t>
            </a:r>
          </a:p>
        </p:txBody>
      </p:sp>
    </p:spTree>
    <p:extLst>
      <p:ext uri="{BB962C8B-B14F-4D97-AF65-F5344CB8AC3E}">
        <p14:creationId xmlns:p14="http://schemas.microsoft.com/office/powerpoint/2010/main" val="4611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marL="457200" indent="-457200">
              <a:buFont typeface="+mj-lt"/>
              <a:buAutoNum type="arabicPeriod"/>
            </a:pPr>
            <a:r>
              <a:rPr lang="en-GB" sz="2000" dirty="0"/>
              <a:t>Each factor collects the colours of its neighbouring nodes</a:t>
            </a:r>
          </a:p>
        </p:txBody>
      </p:sp>
      <p:sp>
        <p:nvSpPr>
          <p:cNvPr id="2" name="Slide Number Placeholder 1">
            <a:extLst>
              <a:ext uri="{FF2B5EF4-FFF2-40B4-BE49-F238E27FC236}">
                <a16:creationId xmlns:a16="http://schemas.microsoft.com/office/drawing/2014/main" id="{A2670F06-E82A-B14A-8407-66AC17E086EB}"/>
              </a:ext>
            </a:extLst>
          </p:cNvPr>
          <p:cNvSpPr>
            <a:spLocks noGrp="1"/>
          </p:cNvSpPr>
          <p:nvPr>
            <p:ph type="sldNum" sz="quarter" idx="12"/>
          </p:nvPr>
        </p:nvSpPr>
        <p:spPr/>
        <p:txBody>
          <a:bodyPr/>
          <a:lstStyle/>
          <a:p>
            <a:fld id="{DB7C4649-800D-CB47-881A-AA04BFFFB18C}" type="slidenum">
              <a:rPr lang="en-GB" smtClean="0"/>
              <a:t>51</a:t>
            </a:fld>
            <a:endParaRPr lang="en-GB"/>
          </a:p>
        </p:txBody>
      </p:sp>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28650" y="3187533"/>
            <a:ext cx="2946400" cy="2971800"/>
          </a:xfrm>
          <a:prstGeom prst="rect">
            <a:avLst/>
          </a:prstGeom>
          <a:noFill/>
          <a:ln w="9525">
            <a:noFill/>
            <a:miter lim="800000"/>
            <a:headEnd/>
            <a:tailEnd/>
          </a:ln>
          <a:effectLst/>
        </p:spPr>
      </p:pic>
      <p:sp>
        <p:nvSpPr>
          <p:cNvPr id="5" name="Title 4">
            <a:extLst>
              <a:ext uri="{FF2B5EF4-FFF2-40B4-BE49-F238E27FC236}">
                <a16:creationId xmlns:a16="http://schemas.microsoft.com/office/drawing/2014/main" id="{63352368-FABC-4844-A276-DDF3CDADE4C9}"/>
              </a:ext>
            </a:extLst>
          </p:cNvPr>
          <p:cNvSpPr>
            <a:spLocks noGrp="1"/>
          </p:cNvSpPr>
          <p:nvPr>
            <p:ph type="title"/>
          </p:nvPr>
        </p:nvSpPr>
        <p:spPr/>
        <p:txBody>
          <a:bodyPr>
            <a:noAutofit/>
          </a:bodyPr>
          <a:lstStyle/>
          <a:p>
            <a:r>
              <a:rPr lang="en-GB" sz="3600" dirty="0"/>
              <a:t>Compression: Pass the colours around</a:t>
            </a:r>
          </a:p>
        </p:txBody>
      </p:sp>
      <p:sp>
        <p:nvSpPr>
          <p:cNvPr id="9" name="TextBox 8">
            <a:extLst>
              <a:ext uri="{FF2B5EF4-FFF2-40B4-BE49-F238E27FC236}">
                <a16:creationId xmlns:a16="http://schemas.microsoft.com/office/drawing/2014/main" id="{E5FC3134-0360-414E-A9E6-F5A4AFA19946}"/>
              </a:ext>
            </a:extLst>
          </p:cNvPr>
          <p:cNvSpPr txBox="1"/>
          <p:nvPr/>
        </p:nvSpPr>
        <p:spPr>
          <a:xfrm>
            <a:off x="3575050" y="6356351"/>
            <a:ext cx="2387639" cy="338554"/>
          </a:xfrm>
          <a:prstGeom prst="rect">
            <a:avLst/>
          </a:prstGeom>
          <a:noFill/>
        </p:spPr>
        <p:txBody>
          <a:bodyPr wrap="square" rtlCol="0">
            <a:spAutoFit/>
          </a:bodyPr>
          <a:lstStyle/>
          <a:p>
            <a:r>
              <a:rPr lang="en-GB" sz="1600" dirty="0"/>
              <a:t>Slides @</a:t>
            </a:r>
            <a:r>
              <a:rPr lang="en-GB" sz="1600" dirty="0" err="1"/>
              <a:t>Kersting</a:t>
            </a:r>
            <a:r>
              <a:rPr lang="en-GB" sz="1600" dirty="0"/>
              <a:t>, modified</a:t>
            </a:r>
          </a:p>
        </p:txBody>
      </p:sp>
    </p:spTree>
    <p:extLst>
      <p:ext uri="{BB962C8B-B14F-4D97-AF65-F5344CB8AC3E}">
        <p14:creationId xmlns:p14="http://schemas.microsoft.com/office/powerpoint/2010/main" val="25667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marL="457200" indent="-457200">
              <a:buFont typeface="+mj-lt"/>
              <a:buAutoNum type="arabicPeriod"/>
            </a:pPr>
            <a:r>
              <a:rPr lang="en-GB" sz="2000" dirty="0"/>
              <a:t>Each factor collects the colours of its neighbouring nodes</a:t>
            </a:r>
          </a:p>
          <a:p>
            <a:pPr marL="457200" indent="-457200">
              <a:buFont typeface="+mj-lt"/>
              <a:buAutoNum type="arabicPeriod"/>
            </a:pPr>
            <a:r>
              <a:rPr lang="en-GB" sz="2000" dirty="0"/>
              <a:t>Each factor „signs“ its colour signature with its own colour</a:t>
            </a:r>
          </a:p>
          <a:p>
            <a:pPr marL="457200" indent="-457200">
              <a:buFont typeface="+mj-lt"/>
              <a:buAutoNum type="arabicPeriod"/>
            </a:pPr>
            <a:endParaRPr lang="en-GB" sz="2000" dirty="0"/>
          </a:p>
        </p:txBody>
      </p:sp>
      <p:sp>
        <p:nvSpPr>
          <p:cNvPr id="2" name="Slide Number Placeholder 1">
            <a:extLst>
              <a:ext uri="{FF2B5EF4-FFF2-40B4-BE49-F238E27FC236}">
                <a16:creationId xmlns:a16="http://schemas.microsoft.com/office/drawing/2014/main" id="{A2670F06-E82A-B14A-8407-66AC17E086EB}"/>
              </a:ext>
            </a:extLst>
          </p:cNvPr>
          <p:cNvSpPr>
            <a:spLocks noGrp="1"/>
          </p:cNvSpPr>
          <p:nvPr>
            <p:ph type="sldNum" sz="quarter" idx="12"/>
          </p:nvPr>
        </p:nvSpPr>
        <p:spPr/>
        <p:txBody>
          <a:bodyPr/>
          <a:lstStyle/>
          <a:p>
            <a:fld id="{DB7C4649-800D-CB47-881A-AA04BFFFB18C}" type="slidenum">
              <a:rPr lang="en-GB" smtClean="0"/>
              <a:t>52</a:t>
            </a:fld>
            <a:endParaRPr lang="en-GB"/>
          </a:p>
        </p:txBody>
      </p:sp>
      <p:sp>
        <p:nvSpPr>
          <p:cNvPr id="5" name="Title 4">
            <a:extLst>
              <a:ext uri="{FF2B5EF4-FFF2-40B4-BE49-F238E27FC236}">
                <a16:creationId xmlns:a16="http://schemas.microsoft.com/office/drawing/2014/main" id="{63352368-FABC-4844-A276-DDF3CDADE4C9}"/>
              </a:ext>
            </a:extLst>
          </p:cNvPr>
          <p:cNvSpPr>
            <a:spLocks noGrp="1"/>
          </p:cNvSpPr>
          <p:nvPr>
            <p:ph type="title"/>
          </p:nvPr>
        </p:nvSpPr>
        <p:spPr/>
        <p:txBody>
          <a:bodyPr>
            <a:noAutofit/>
          </a:bodyPr>
          <a:lstStyle/>
          <a:p>
            <a:r>
              <a:rPr lang="en-GB" sz="3600" dirty="0"/>
              <a:t>Compression: Pass the colours around</a:t>
            </a:r>
          </a:p>
        </p:txBody>
      </p:sp>
      <p:pic>
        <p:nvPicPr>
          <p:cNvPr id="8" name="Picture 2">
            <a:extLst>
              <a:ext uri="{FF2B5EF4-FFF2-40B4-BE49-F238E27FC236}">
                <a16:creationId xmlns:a16="http://schemas.microsoft.com/office/drawing/2014/main" id="{A786BDFB-5702-944B-8A49-95BD3135B74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28650" y="3187533"/>
            <a:ext cx="4404548" cy="2971800"/>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EAD51A39-55DF-4948-936A-82D76C43DC31}"/>
              </a:ext>
            </a:extLst>
          </p:cNvPr>
          <p:cNvSpPr txBox="1"/>
          <p:nvPr/>
        </p:nvSpPr>
        <p:spPr>
          <a:xfrm>
            <a:off x="3575050" y="6356351"/>
            <a:ext cx="2387639" cy="338554"/>
          </a:xfrm>
          <a:prstGeom prst="rect">
            <a:avLst/>
          </a:prstGeom>
          <a:noFill/>
        </p:spPr>
        <p:txBody>
          <a:bodyPr wrap="square" rtlCol="0">
            <a:spAutoFit/>
          </a:bodyPr>
          <a:lstStyle/>
          <a:p>
            <a:r>
              <a:rPr lang="en-GB" sz="1600" dirty="0"/>
              <a:t>Slides @</a:t>
            </a:r>
            <a:r>
              <a:rPr lang="en-GB" sz="1600" dirty="0" err="1"/>
              <a:t>Kersting</a:t>
            </a:r>
            <a:r>
              <a:rPr lang="en-GB" sz="1600" dirty="0"/>
              <a:t>, modified</a:t>
            </a:r>
          </a:p>
        </p:txBody>
      </p:sp>
    </p:spTree>
    <p:extLst>
      <p:ext uri="{BB962C8B-B14F-4D97-AF65-F5344CB8AC3E}">
        <p14:creationId xmlns:p14="http://schemas.microsoft.com/office/powerpoint/2010/main" val="366398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marL="457200" indent="-457200">
              <a:buFont typeface="+mj-lt"/>
              <a:buAutoNum type="arabicPeriod"/>
            </a:pPr>
            <a:r>
              <a:rPr lang="en-GB" sz="2000" dirty="0"/>
              <a:t>Each factor collects the colours of its neighbouring nodes</a:t>
            </a:r>
          </a:p>
          <a:p>
            <a:pPr marL="457200" indent="-457200">
              <a:buFont typeface="+mj-lt"/>
              <a:buAutoNum type="arabicPeriod"/>
            </a:pPr>
            <a:r>
              <a:rPr lang="en-GB" sz="2000" dirty="0"/>
              <a:t>Each factor „signs“ its colour signature with its own colour</a:t>
            </a:r>
          </a:p>
          <a:p>
            <a:pPr marL="457200" indent="-457200">
              <a:buFont typeface="+mj-lt"/>
              <a:buAutoNum type="arabicPeriod"/>
            </a:pPr>
            <a:r>
              <a:rPr lang="en-GB" sz="2000" dirty="0"/>
              <a:t>Each node collects the signatures of its neighbouring factors</a:t>
            </a:r>
          </a:p>
        </p:txBody>
      </p:sp>
      <p:sp>
        <p:nvSpPr>
          <p:cNvPr id="2" name="Slide Number Placeholder 1">
            <a:extLst>
              <a:ext uri="{FF2B5EF4-FFF2-40B4-BE49-F238E27FC236}">
                <a16:creationId xmlns:a16="http://schemas.microsoft.com/office/drawing/2014/main" id="{A2670F06-E82A-B14A-8407-66AC17E086EB}"/>
              </a:ext>
            </a:extLst>
          </p:cNvPr>
          <p:cNvSpPr>
            <a:spLocks noGrp="1"/>
          </p:cNvSpPr>
          <p:nvPr>
            <p:ph type="sldNum" sz="quarter" idx="12"/>
          </p:nvPr>
        </p:nvSpPr>
        <p:spPr/>
        <p:txBody>
          <a:bodyPr/>
          <a:lstStyle/>
          <a:p>
            <a:fld id="{DB7C4649-800D-CB47-881A-AA04BFFFB18C}" type="slidenum">
              <a:rPr lang="en-GB" smtClean="0"/>
              <a:t>53</a:t>
            </a:fld>
            <a:endParaRPr lang="en-GB"/>
          </a:p>
        </p:txBody>
      </p:sp>
      <p:sp>
        <p:nvSpPr>
          <p:cNvPr id="5" name="Title 4">
            <a:extLst>
              <a:ext uri="{FF2B5EF4-FFF2-40B4-BE49-F238E27FC236}">
                <a16:creationId xmlns:a16="http://schemas.microsoft.com/office/drawing/2014/main" id="{63352368-FABC-4844-A276-DDF3CDADE4C9}"/>
              </a:ext>
            </a:extLst>
          </p:cNvPr>
          <p:cNvSpPr>
            <a:spLocks noGrp="1"/>
          </p:cNvSpPr>
          <p:nvPr>
            <p:ph type="title"/>
          </p:nvPr>
        </p:nvSpPr>
        <p:spPr/>
        <p:txBody>
          <a:bodyPr>
            <a:noAutofit/>
          </a:bodyPr>
          <a:lstStyle/>
          <a:p>
            <a:r>
              <a:rPr lang="en-GB" sz="3600" dirty="0"/>
              <a:t>Compression: Pass the colours around</a:t>
            </a:r>
          </a:p>
        </p:txBody>
      </p:sp>
      <p:pic>
        <p:nvPicPr>
          <p:cNvPr id="9" name="Picture 2">
            <a:extLst>
              <a:ext uri="{FF2B5EF4-FFF2-40B4-BE49-F238E27FC236}">
                <a16:creationId xmlns:a16="http://schemas.microsoft.com/office/drawing/2014/main" id="{C39B1B9A-699F-B94B-BC74-5BBA70B26BD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1827"/>
          <a:stretch/>
        </p:blipFill>
        <p:spPr bwMode="auto">
          <a:xfrm>
            <a:off x="628650" y="3187533"/>
            <a:ext cx="5815659" cy="2971800"/>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BF492217-7626-6F4F-8572-4DCDF3E97C36}"/>
              </a:ext>
            </a:extLst>
          </p:cNvPr>
          <p:cNvSpPr txBox="1"/>
          <p:nvPr/>
        </p:nvSpPr>
        <p:spPr>
          <a:xfrm>
            <a:off x="3575050" y="6356351"/>
            <a:ext cx="2387639" cy="338554"/>
          </a:xfrm>
          <a:prstGeom prst="rect">
            <a:avLst/>
          </a:prstGeom>
          <a:noFill/>
        </p:spPr>
        <p:txBody>
          <a:bodyPr wrap="square" rtlCol="0">
            <a:spAutoFit/>
          </a:bodyPr>
          <a:lstStyle/>
          <a:p>
            <a:r>
              <a:rPr lang="en-GB" sz="1600" dirty="0"/>
              <a:t>Slides @</a:t>
            </a:r>
            <a:r>
              <a:rPr lang="en-GB" sz="1600" dirty="0" err="1"/>
              <a:t>Kersting</a:t>
            </a:r>
            <a:r>
              <a:rPr lang="en-GB" sz="1600" dirty="0"/>
              <a:t>, modified</a:t>
            </a:r>
          </a:p>
        </p:txBody>
      </p:sp>
    </p:spTree>
    <p:extLst>
      <p:ext uri="{BB962C8B-B14F-4D97-AF65-F5344CB8AC3E}">
        <p14:creationId xmlns:p14="http://schemas.microsoft.com/office/powerpoint/2010/main" val="246214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marL="457200" indent="-457200">
              <a:buFont typeface="+mj-lt"/>
              <a:buAutoNum type="arabicPeriod"/>
            </a:pPr>
            <a:r>
              <a:rPr lang="en-GB" sz="2000" dirty="0"/>
              <a:t>Each factor collects the colours of its neighbouring nodes</a:t>
            </a:r>
          </a:p>
          <a:p>
            <a:pPr marL="457200" indent="-457200">
              <a:buFont typeface="+mj-lt"/>
              <a:buAutoNum type="arabicPeriod"/>
            </a:pPr>
            <a:r>
              <a:rPr lang="en-GB" sz="2000" dirty="0"/>
              <a:t>Each factor „signs“ its colour signature with its own colour</a:t>
            </a:r>
          </a:p>
          <a:p>
            <a:pPr marL="457200" indent="-457200">
              <a:buFont typeface="+mj-lt"/>
              <a:buAutoNum type="arabicPeriod"/>
            </a:pPr>
            <a:r>
              <a:rPr lang="en-GB" sz="2000" dirty="0"/>
              <a:t>Each node collects the signatures of its neighbouring factors</a:t>
            </a:r>
          </a:p>
          <a:p>
            <a:pPr marL="457200" indent="-457200">
              <a:buFont typeface="+mj-lt"/>
              <a:buAutoNum type="arabicPeriod"/>
            </a:pPr>
            <a:r>
              <a:rPr lang="en-GB" sz="2000" dirty="0"/>
              <a:t>Nodes are recoloured according to the collected signatures</a:t>
            </a:r>
          </a:p>
          <a:p>
            <a:pPr marL="457200" indent="-457200">
              <a:buFont typeface="+mj-lt"/>
              <a:buAutoNum type="arabicPeriod"/>
            </a:pPr>
            <a:endParaRPr lang="en-GB" sz="2000" dirty="0"/>
          </a:p>
        </p:txBody>
      </p:sp>
      <p:sp>
        <p:nvSpPr>
          <p:cNvPr id="2" name="Slide Number Placeholder 1">
            <a:extLst>
              <a:ext uri="{FF2B5EF4-FFF2-40B4-BE49-F238E27FC236}">
                <a16:creationId xmlns:a16="http://schemas.microsoft.com/office/drawing/2014/main" id="{A2670F06-E82A-B14A-8407-66AC17E086EB}"/>
              </a:ext>
            </a:extLst>
          </p:cNvPr>
          <p:cNvSpPr>
            <a:spLocks noGrp="1"/>
          </p:cNvSpPr>
          <p:nvPr>
            <p:ph type="sldNum" sz="quarter" idx="12"/>
          </p:nvPr>
        </p:nvSpPr>
        <p:spPr/>
        <p:txBody>
          <a:bodyPr/>
          <a:lstStyle/>
          <a:p>
            <a:fld id="{DB7C4649-800D-CB47-881A-AA04BFFFB18C}" type="slidenum">
              <a:rPr lang="en-GB" smtClean="0"/>
              <a:t>54</a:t>
            </a:fld>
            <a:endParaRPr lang="en-GB"/>
          </a:p>
        </p:txBody>
      </p:sp>
      <p:sp>
        <p:nvSpPr>
          <p:cNvPr id="5" name="Title 4">
            <a:extLst>
              <a:ext uri="{FF2B5EF4-FFF2-40B4-BE49-F238E27FC236}">
                <a16:creationId xmlns:a16="http://schemas.microsoft.com/office/drawing/2014/main" id="{63352368-FABC-4844-A276-DDF3CDADE4C9}"/>
              </a:ext>
            </a:extLst>
          </p:cNvPr>
          <p:cNvSpPr>
            <a:spLocks noGrp="1"/>
          </p:cNvSpPr>
          <p:nvPr>
            <p:ph type="title"/>
          </p:nvPr>
        </p:nvSpPr>
        <p:spPr/>
        <p:txBody>
          <a:bodyPr>
            <a:noAutofit/>
          </a:bodyPr>
          <a:lstStyle/>
          <a:p>
            <a:r>
              <a:rPr lang="en-GB" sz="3600" dirty="0"/>
              <a:t>Compression: Pass the colours around</a:t>
            </a:r>
          </a:p>
        </p:txBody>
      </p:sp>
      <p:pic>
        <p:nvPicPr>
          <p:cNvPr id="8" name="Picture 2">
            <a:extLst>
              <a:ext uri="{FF2B5EF4-FFF2-40B4-BE49-F238E27FC236}">
                <a16:creationId xmlns:a16="http://schemas.microsoft.com/office/drawing/2014/main" id="{0910F31C-9E3F-C545-8F93-762FE65C7A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28650" y="3187533"/>
            <a:ext cx="7439473" cy="2971800"/>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96C7FF97-9FDB-6A4E-809F-3F991F0DC71A}"/>
              </a:ext>
            </a:extLst>
          </p:cNvPr>
          <p:cNvSpPr txBox="1"/>
          <p:nvPr/>
        </p:nvSpPr>
        <p:spPr>
          <a:xfrm>
            <a:off x="3575050" y="6356351"/>
            <a:ext cx="2387639" cy="338554"/>
          </a:xfrm>
          <a:prstGeom prst="rect">
            <a:avLst/>
          </a:prstGeom>
          <a:noFill/>
        </p:spPr>
        <p:txBody>
          <a:bodyPr wrap="square" rtlCol="0">
            <a:spAutoFit/>
          </a:bodyPr>
          <a:lstStyle/>
          <a:p>
            <a:r>
              <a:rPr lang="en-GB" sz="1600" dirty="0"/>
              <a:t>Slides @</a:t>
            </a:r>
            <a:r>
              <a:rPr lang="en-GB" sz="1600" dirty="0" err="1"/>
              <a:t>Kersting</a:t>
            </a:r>
            <a:r>
              <a:rPr lang="en-GB" sz="1600" dirty="0"/>
              <a:t>, modified</a:t>
            </a:r>
          </a:p>
        </p:txBody>
      </p:sp>
    </p:spTree>
    <p:extLst>
      <p:ext uri="{BB962C8B-B14F-4D97-AF65-F5344CB8AC3E}">
        <p14:creationId xmlns:p14="http://schemas.microsoft.com/office/powerpoint/2010/main" val="10965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pPr marL="457200" indent="-457200">
              <a:buFont typeface="+mj-lt"/>
              <a:buAutoNum type="arabicPeriod"/>
            </a:pPr>
            <a:r>
              <a:rPr lang="en-GB" sz="2000" dirty="0"/>
              <a:t>Each factor collects the colours of its neighbouring nodes</a:t>
            </a:r>
          </a:p>
          <a:p>
            <a:pPr marL="457200" indent="-457200">
              <a:buFont typeface="+mj-lt"/>
              <a:buAutoNum type="arabicPeriod"/>
            </a:pPr>
            <a:r>
              <a:rPr lang="en-GB" sz="2000" dirty="0"/>
              <a:t>Each factor „signs“ its colour signature with its own colour</a:t>
            </a:r>
          </a:p>
          <a:p>
            <a:pPr marL="457200" indent="-457200">
              <a:buFont typeface="+mj-lt"/>
              <a:buAutoNum type="arabicPeriod"/>
            </a:pPr>
            <a:r>
              <a:rPr lang="en-GB" sz="2000" dirty="0"/>
              <a:t>Each node collects the signatures of its neighbouring factors</a:t>
            </a:r>
          </a:p>
          <a:p>
            <a:pPr marL="457200" indent="-457200">
              <a:buFont typeface="+mj-lt"/>
              <a:buAutoNum type="arabicPeriod"/>
            </a:pPr>
            <a:r>
              <a:rPr lang="en-GB" sz="2000" dirty="0"/>
              <a:t>Nodes are recoloured according to the collected signatures</a:t>
            </a:r>
          </a:p>
          <a:p>
            <a:pPr marL="457200" indent="-457200">
              <a:buFont typeface="+mj-lt"/>
              <a:buAutoNum type="arabicPeriod"/>
            </a:pPr>
            <a:r>
              <a:rPr lang="en-GB" sz="2000" dirty="0"/>
              <a:t>If no new colour is created stop, otherwise go back to </a:t>
            </a:r>
            <a:r>
              <a:rPr lang="en-GB" sz="2000" dirty="0">
                <a:solidFill>
                  <a:srgbClr val="C00000"/>
                </a:solidFill>
              </a:rPr>
              <a:t>1</a:t>
            </a:r>
            <a:endParaRPr lang="en-GB" sz="2000" dirty="0"/>
          </a:p>
          <a:p>
            <a:pPr marL="457200" indent="-457200">
              <a:buFont typeface="+mj-lt"/>
              <a:buAutoNum type="arabicPeriod"/>
            </a:pPr>
            <a:endParaRPr lang="en-GB" sz="2000" dirty="0"/>
          </a:p>
        </p:txBody>
      </p:sp>
      <p:sp>
        <p:nvSpPr>
          <p:cNvPr id="2" name="Slide Number Placeholder 1">
            <a:extLst>
              <a:ext uri="{FF2B5EF4-FFF2-40B4-BE49-F238E27FC236}">
                <a16:creationId xmlns:a16="http://schemas.microsoft.com/office/drawing/2014/main" id="{A2670F06-E82A-B14A-8407-66AC17E086EB}"/>
              </a:ext>
            </a:extLst>
          </p:cNvPr>
          <p:cNvSpPr>
            <a:spLocks noGrp="1"/>
          </p:cNvSpPr>
          <p:nvPr>
            <p:ph type="sldNum" sz="quarter" idx="12"/>
          </p:nvPr>
        </p:nvSpPr>
        <p:spPr/>
        <p:txBody>
          <a:bodyPr/>
          <a:lstStyle/>
          <a:p>
            <a:fld id="{DB7C4649-800D-CB47-881A-AA04BFFFB18C}" type="slidenum">
              <a:rPr lang="en-GB" smtClean="0"/>
              <a:t>55</a:t>
            </a:fld>
            <a:endParaRPr lang="en-GB"/>
          </a:p>
        </p:txBody>
      </p:sp>
      <p:sp>
        <p:nvSpPr>
          <p:cNvPr id="5" name="Title 4">
            <a:extLst>
              <a:ext uri="{FF2B5EF4-FFF2-40B4-BE49-F238E27FC236}">
                <a16:creationId xmlns:a16="http://schemas.microsoft.com/office/drawing/2014/main" id="{63352368-FABC-4844-A276-DDF3CDADE4C9}"/>
              </a:ext>
            </a:extLst>
          </p:cNvPr>
          <p:cNvSpPr>
            <a:spLocks noGrp="1"/>
          </p:cNvSpPr>
          <p:nvPr>
            <p:ph type="title"/>
          </p:nvPr>
        </p:nvSpPr>
        <p:spPr/>
        <p:txBody>
          <a:bodyPr>
            <a:noAutofit/>
          </a:bodyPr>
          <a:lstStyle/>
          <a:p>
            <a:r>
              <a:rPr lang="en-GB" sz="3600" dirty="0"/>
              <a:t>Compression: Pass the colours around</a:t>
            </a:r>
          </a:p>
        </p:txBody>
      </p:sp>
      <p:pic>
        <p:nvPicPr>
          <p:cNvPr id="8" name="Picture 2">
            <a:extLst>
              <a:ext uri="{FF2B5EF4-FFF2-40B4-BE49-F238E27FC236}">
                <a16:creationId xmlns:a16="http://schemas.microsoft.com/office/drawing/2014/main" id="{0910F31C-9E3F-C545-8F93-762FE65C7A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28650" y="3187533"/>
            <a:ext cx="7439473" cy="2971800"/>
          </a:xfrm>
          <a:prstGeom prst="rect">
            <a:avLst/>
          </a:prstGeom>
          <a:noFill/>
          <a:ln w="9525">
            <a:noFill/>
            <a:miter lim="800000"/>
            <a:headEnd/>
            <a:tailEnd/>
          </a:ln>
          <a:effectLst/>
        </p:spPr>
      </p:pic>
      <p:grpSp>
        <p:nvGrpSpPr>
          <p:cNvPr id="25" name="Group 24">
            <a:extLst>
              <a:ext uri="{FF2B5EF4-FFF2-40B4-BE49-F238E27FC236}">
                <a16:creationId xmlns:a16="http://schemas.microsoft.com/office/drawing/2014/main" id="{469D93B4-A8B9-4448-979D-18BDCB49D221}"/>
              </a:ext>
            </a:extLst>
          </p:cNvPr>
          <p:cNvGrpSpPr/>
          <p:nvPr/>
        </p:nvGrpSpPr>
        <p:grpSpPr>
          <a:xfrm>
            <a:off x="7613310" y="2328295"/>
            <a:ext cx="1396632" cy="1324435"/>
            <a:chOff x="7519186" y="2267206"/>
            <a:chExt cx="1396632" cy="1324435"/>
          </a:xfrm>
        </p:grpSpPr>
        <p:sp>
          <p:nvSpPr>
            <p:cNvPr id="3" name="Oval 2">
              <a:extLst>
                <a:ext uri="{FF2B5EF4-FFF2-40B4-BE49-F238E27FC236}">
                  <a16:creationId xmlns:a16="http://schemas.microsoft.com/office/drawing/2014/main" id="{4907F04A-AF02-704C-B3BD-5C6E15F4C4BF}"/>
                </a:ext>
              </a:extLst>
            </p:cNvPr>
            <p:cNvSpPr/>
            <p:nvPr/>
          </p:nvSpPr>
          <p:spPr>
            <a:xfrm>
              <a:off x="7554822" y="226720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0" name="Oval 9">
              <a:extLst>
                <a:ext uri="{FF2B5EF4-FFF2-40B4-BE49-F238E27FC236}">
                  <a16:creationId xmlns:a16="http://schemas.microsoft.com/office/drawing/2014/main" id="{E17E00E1-43DE-5F44-B5EE-8918CE502376}"/>
                </a:ext>
              </a:extLst>
            </p:cNvPr>
            <p:cNvSpPr/>
            <p:nvPr/>
          </p:nvSpPr>
          <p:spPr>
            <a:xfrm>
              <a:off x="7554822" y="3231641"/>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a:t>
              </a:r>
            </a:p>
          </p:txBody>
        </p:sp>
        <p:sp>
          <p:nvSpPr>
            <p:cNvPr id="6" name="Rectangle 5">
              <a:extLst>
                <a:ext uri="{FF2B5EF4-FFF2-40B4-BE49-F238E27FC236}">
                  <a16:creationId xmlns:a16="http://schemas.microsoft.com/office/drawing/2014/main" id="{138C159E-B897-9E44-B979-814BFBBAB76A}"/>
                </a:ext>
              </a:extLst>
            </p:cNvPr>
            <p:cNvSpPr/>
            <p:nvPr/>
          </p:nvSpPr>
          <p:spPr>
            <a:xfrm>
              <a:off x="8380118" y="2753195"/>
              <a:ext cx="360000" cy="36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a:t>
              </a:r>
              <a:r>
                <a:rPr lang="en-GB" sz="1400" baseline="-25000" dirty="0">
                  <a:solidFill>
                    <a:schemeClr val="tx1"/>
                  </a:solidFill>
                </a:rPr>
                <a:t>12</a:t>
              </a:r>
              <a:endParaRPr lang="en-GB" sz="1600" baseline="-25000" dirty="0">
                <a:solidFill>
                  <a:schemeClr val="tx1"/>
                </a:solidFill>
              </a:endParaRPr>
            </a:p>
          </p:txBody>
        </p:sp>
        <p:cxnSp>
          <p:nvCxnSpPr>
            <p:cNvPr id="12" name="Straight Connector 11">
              <a:extLst>
                <a:ext uri="{FF2B5EF4-FFF2-40B4-BE49-F238E27FC236}">
                  <a16:creationId xmlns:a16="http://schemas.microsoft.com/office/drawing/2014/main" id="{0CB25B28-226F-E44D-A1B6-5E9D2AB92D49}"/>
                </a:ext>
              </a:extLst>
            </p:cNvPr>
            <p:cNvCxnSpPr>
              <a:cxnSpLocks/>
              <a:stCxn id="3" idx="5"/>
              <a:endCxn id="6" idx="1"/>
            </p:cNvCxnSpPr>
            <p:nvPr/>
          </p:nvCxnSpPr>
          <p:spPr>
            <a:xfrm>
              <a:off x="7862101" y="2574485"/>
              <a:ext cx="518017" cy="358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6FBA51-F1D6-4C47-91C3-4A0DF821B4B4}"/>
                </a:ext>
              </a:extLst>
            </p:cNvPr>
            <p:cNvCxnSpPr>
              <a:cxnSpLocks/>
              <a:stCxn id="10" idx="7"/>
              <a:endCxn id="6" idx="1"/>
            </p:cNvCxnSpPr>
            <p:nvPr/>
          </p:nvCxnSpPr>
          <p:spPr>
            <a:xfrm flipV="1">
              <a:off x="7862101" y="2933195"/>
              <a:ext cx="518017" cy="351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18ED04B-AE40-1045-B949-4CF5120E91FB}"/>
                </a:ext>
              </a:extLst>
            </p:cNvPr>
            <p:cNvSpPr txBox="1"/>
            <p:nvPr/>
          </p:nvSpPr>
          <p:spPr>
            <a:xfrm>
              <a:off x="7519186" y="2293428"/>
              <a:ext cx="431272" cy="307777"/>
            </a:xfrm>
            <a:prstGeom prst="rect">
              <a:avLst/>
            </a:prstGeom>
            <a:noFill/>
          </p:spPr>
          <p:txBody>
            <a:bodyPr wrap="none" rtlCol="0">
              <a:spAutoFit/>
            </a:bodyPr>
            <a:lstStyle/>
            <a:p>
              <a:r>
                <a:rPr lang="en-GB" sz="1400" dirty="0"/>
                <a:t>A,C</a:t>
              </a:r>
              <a:endParaRPr lang="en-GB" dirty="0"/>
            </a:p>
          </p:txBody>
        </p:sp>
        <p:sp>
          <p:nvSpPr>
            <p:cNvPr id="22" name="Oval 21">
              <a:extLst>
                <a:ext uri="{FF2B5EF4-FFF2-40B4-BE49-F238E27FC236}">
                  <a16:creationId xmlns:a16="http://schemas.microsoft.com/office/drawing/2014/main" id="{8D9FBD9C-1B22-7042-AEDE-DDF41D5EA712}"/>
                </a:ext>
              </a:extLst>
            </p:cNvPr>
            <p:cNvSpPr/>
            <p:nvPr/>
          </p:nvSpPr>
          <p:spPr>
            <a:xfrm>
              <a:off x="7964507" y="236996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AF6578D-2374-C04D-9224-17549DD55F9D}"/>
                </a:ext>
              </a:extLst>
            </p:cNvPr>
            <p:cNvSpPr/>
            <p:nvPr/>
          </p:nvSpPr>
          <p:spPr>
            <a:xfrm>
              <a:off x="7964507" y="3339641"/>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3BC00ED-4544-1C46-8850-4F7B0F9C6D9F}"/>
                </a:ext>
              </a:extLst>
            </p:cNvPr>
            <p:cNvSpPr/>
            <p:nvPr/>
          </p:nvSpPr>
          <p:spPr>
            <a:xfrm>
              <a:off x="8789818" y="2753195"/>
              <a:ext cx="126000" cy="12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366F3D70-83FA-854C-96C6-377ED85D1164}"/>
              </a:ext>
            </a:extLst>
          </p:cNvPr>
          <p:cNvSpPr txBox="1"/>
          <p:nvPr/>
        </p:nvSpPr>
        <p:spPr>
          <a:xfrm>
            <a:off x="3575050" y="6356351"/>
            <a:ext cx="2387639" cy="338554"/>
          </a:xfrm>
          <a:prstGeom prst="rect">
            <a:avLst/>
          </a:prstGeom>
          <a:noFill/>
        </p:spPr>
        <p:txBody>
          <a:bodyPr wrap="square" rtlCol="0">
            <a:spAutoFit/>
          </a:bodyPr>
          <a:lstStyle/>
          <a:p>
            <a:r>
              <a:rPr lang="en-GB" sz="1600" dirty="0"/>
              <a:t>Slides @</a:t>
            </a:r>
            <a:r>
              <a:rPr lang="en-GB" sz="1600" dirty="0" err="1"/>
              <a:t>Kersting</a:t>
            </a:r>
            <a:r>
              <a:rPr lang="en-GB" sz="1600" dirty="0"/>
              <a:t>, modified</a:t>
            </a:r>
          </a:p>
        </p:txBody>
      </p:sp>
    </p:spTree>
    <p:extLst>
      <p:ext uri="{BB962C8B-B14F-4D97-AF65-F5344CB8AC3E}">
        <p14:creationId xmlns:p14="http://schemas.microsoft.com/office/powerpoint/2010/main" val="41466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Slide Number Placeholder 3"/>
          <p:cNvSpPr>
            <a:spLocks noGrp="1"/>
          </p:cNvSpPr>
          <p:nvPr>
            <p:ph type="sldNum" sz="quarter" idx="12"/>
          </p:nvPr>
        </p:nvSpPr>
        <p:spPr/>
        <p:txBody>
          <a:bodyPr/>
          <a:lstStyle/>
          <a:p>
            <a:fld id="{DB7C4649-800D-CB47-881A-AA04BFFFB18C}" type="slidenum">
              <a:rPr lang="en-US" smtClean="0"/>
              <a:t>56</a:t>
            </a:fld>
            <a:endParaRPr lang="en-US"/>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5" cy="439496"/>
              <a:chOff x="5935104" y="4443991"/>
              <a:chExt cx="300915"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6A39EFA5-E3E6-9748-8E60-FFADD223F669}"/>
              </a:ext>
            </a:extLst>
          </p:cNvPr>
          <p:cNvSpPr/>
          <p:nvPr/>
        </p:nvSpPr>
        <p:spPr>
          <a:xfrm>
            <a:off x="5031142" y="2361609"/>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a:extLst>
              <a:ext uri="{FF2B5EF4-FFF2-40B4-BE49-F238E27FC236}">
                <a16:creationId xmlns:a16="http://schemas.microsoft.com/office/drawing/2014/main" id="{6639911B-02E1-7E47-A8CB-85E03B213970}"/>
              </a:ext>
            </a:extLst>
          </p:cNvPr>
          <p:cNvSpPr/>
          <p:nvPr/>
        </p:nvSpPr>
        <p:spPr>
          <a:xfrm>
            <a:off x="5139867" y="2962732"/>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a:extLst>
              <a:ext uri="{FF2B5EF4-FFF2-40B4-BE49-F238E27FC236}">
                <a16:creationId xmlns:a16="http://schemas.microsoft.com/office/drawing/2014/main" id="{12854B8A-B8CD-F54B-9115-1395FDCED2D9}"/>
              </a:ext>
            </a:extLst>
          </p:cNvPr>
          <p:cNvSpPr/>
          <p:nvPr/>
        </p:nvSpPr>
        <p:spPr>
          <a:xfrm>
            <a:off x="3993091" y="36297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5081104" y="36477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4799755" y="403457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F4DE5289-BA78-5646-8905-5704A7024D66}"/>
              </a:ext>
            </a:extLst>
          </p:cNvPr>
          <p:cNvSpPr/>
          <p:nvPr/>
        </p:nvSpPr>
        <p:spPr>
          <a:xfrm>
            <a:off x="5666304" y="456937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12642024-5AA1-FE4A-B960-121688155583}"/>
              </a:ext>
            </a:extLst>
          </p:cNvPr>
          <p:cNvSpPr/>
          <p:nvPr/>
        </p:nvSpPr>
        <p:spPr>
          <a:xfrm>
            <a:off x="7630752" y="5355094"/>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EA2D8C73-50D6-CB4D-99A9-54CC69FE0CE6}"/>
              </a:ext>
            </a:extLst>
          </p:cNvPr>
          <p:cNvSpPr/>
          <p:nvPr/>
        </p:nvSpPr>
        <p:spPr>
          <a:xfrm>
            <a:off x="8714333" y="5091050"/>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a:extLst>
              <a:ext uri="{FF2B5EF4-FFF2-40B4-BE49-F238E27FC236}">
                <a16:creationId xmlns:a16="http://schemas.microsoft.com/office/drawing/2014/main" id="{4711D3CD-F460-4540-8937-E85038970E08}"/>
              </a:ext>
            </a:extLst>
          </p:cNvPr>
          <p:cNvSpPr/>
          <p:nvPr/>
        </p:nvSpPr>
        <p:spPr>
          <a:xfrm>
            <a:off x="7068647" y="592587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a:extLst>
              <a:ext uri="{FF2B5EF4-FFF2-40B4-BE49-F238E27FC236}">
                <a16:creationId xmlns:a16="http://schemas.microsoft.com/office/drawing/2014/main" id="{F9F4988E-6437-2745-8F7E-77321696174B}"/>
              </a:ext>
            </a:extLst>
          </p:cNvPr>
          <p:cNvSpPr/>
          <p:nvPr/>
        </p:nvSpPr>
        <p:spPr>
          <a:xfrm>
            <a:off x="6192334" y="6457365"/>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CADEB8CA-5B58-2C42-93E8-E6549DDF3BF8}"/>
              </a:ext>
            </a:extLst>
          </p:cNvPr>
          <p:cNvSpPr/>
          <p:nvPr/>
        </p:nvSpPr>
        <p:spPr>
          <a:xfrm>
            <a:off x="4582011" y="647553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2D5AEA9B-F3B2-7641-9E7B-FF83B7E11E74}"/>
              </a:ext>
            </a:extLst>
          </p:cNvPr>
          <p:cNvSpPr/>
          <p:nvPr/>
        </p:nvSpPr>
        <p:spPr>
          <a:xfrm>
            <a:off x="3589669" y="6215068"/>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a:extLst>
              <a:ext uri="{FF2B5EF4-FFF2-40B4-BE49-F238E27FC236}">
                <a16:creationId xmlns:a16="http://schemas.microsoft.com/office/drawing/2014/main" id="{E424AAA9-949A-6F41-B09A-39A02333F91C}"/>
              </a:ext>
            </a:extLst>
          </p:cNvPr>
          <p:cNvSpPr/>
          <p:nvPr/>
        </p:nvSpPr>
        <p:spPr>
          <a:xfrm>
            <a:off x="2363409" y="5934975"/>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a:extLst>
              <a:ext uri="{FF2B5EF4-FFF2-40B4-BE49-F238E27FC236}">
                <a16:creationId xmlns:a16="http://schemas.microsoft.com/office/drawing/2014/main" id="{14D211BC-D63C-9B41-BB88-4E321FB7E87D}"/>
              </a:ext>
            </a:extLst>
          </p:cNvPr>
          <p:cNvSpPr/>
          <p:nvPr/>
        </p:nvSpPr>
        <p:spPr>
          <a:xfrm>
            <a:off x="200506" y="5087936"/>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a:extLst>
              <a:ext uri="{FF2B5EF4-FFF2-40B4-BE49-F238E27FC236}">
                <a16:creationId xmlns:a16="http://schemas.microsoft.com/office/drawing/2014/main" id="{ABDCFF08-BD71-3F4F-A1FF-1D3AC224C970}"/>
              </a:ext>
            </a:extLst>
          </p:cNvPr>
          <p:cNvSpPr/>
          <p:nvPr/>
        </p:nvSpPr>
        <p:spPr>
          <a:xfrm>
            <a:off x="1248237" y="5325849"/>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04EC6D1E-A6A3-1844-AA47-4D5082526F38}"/>
              </a:ext>
            </a:extLst>
          </p:cNvPr>
          <p:cNvSpPr/>
          <p:nvPr/>
        </p:nvSpPr>
        <p:spPr>
          <a:xfrm>
            <a:off x="2099741" y="4776816"/>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a:extLst>
              <a:ext uri="{FF2B5EF4-FFF2-40B4-BE49-F238E27FC236}">
                <a16:creationId xmlns:a16="http://schemas.microsoft.com/office/drawing/2014/main" id="{62424A0D-4554-8540-A98F-8D55F281FDAD}"/>
              </a:ext>
            </a:extLst>
          </p:cNvPr>
          <p:cNvSpPr/>
          <p:nvPr/>
        </p:nvSpPr>
        <p:spPr>
          <a:xfrm>
            <a:off x="4106430" y="5552961"/>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1304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Slide Number Placeholder 3"/>
          <p:cNvSpPr>
            <a:spLocks noGrp="1"/>
          </p:cNvSpPr>
          <p:nvPr>
            <p:ph type="sldNum" sz="quarter" idx="12"/>
          </p:nvPr>
        </p:nvSpPr>
        <p:spPr/>
        <p:txBody>
          <a:bodyPr/>
          <a:lstStyle/>
          <a:p>
            <a:fld id="{DB7C4649-800D-CB47-881A-AA04BFFFB18C}" type="slidenum">
              <a:rPr lang="en-US" smtClean="0"/>
              <a:t>57</a:t>
            </a:fld>
            <a:endParaRPr lang="en-US"/>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5" cy="439496"/>
              <a:chOff x="5935104" y="4443991"/>
              <a:chExt cx="300915"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12854B8A-B8CD-F54B-9115-1395FDCED2D9}"/>
              </a:ext>
            </a:extLst>
          </p:cNvPr>
          <p:cNvSpPr/>
          <p:nvPr/>
        </p:nvSpPr>
        <p:spPr>
          <a:xfrm>
            <a:off x="2378660"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1889587"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2134123" y="35238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719233ED-08A7-194E-9E07-561B483FACBF}"/>
              </a:ext>
            </a:extLst>
          </p:cNvPr>
          <p:cNvSpPr/>
          <p:nvPr/>
        </p:nvSpPr>
        <p:spPr>
          <a:xfrm>
            <a:off x="4343233"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1108F130-DC47-9D42-945E-FB01E0099B69}"/>
              </a:ext>
            </a:extLst>
          </p:cNvPr>
          <p:cNvSpPr/>
          <p:nvPr/>
        </p:nvSpPr>
        <p:spPr>
          <a:xfrm>
            <a:off x="3854160"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C6058BAC-4DC7-C948-9614-33F942EF7038}"/>
              </a:ext>
            </a:extLst>
          </p:cNvPr>
          <p:cNvSpPr/>
          <p:nvPr/>
        </p:nvSpPr>
        <p:spPr>
          <a:xfrm>
            <a:off x="4098696" y="370954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a:extLst>
              <a:ext uri="{FF2B5EF4-FFF2-40B4-BE49-F238E27FC236}">
                <a16:creationId xmlns:a16="http://schemas.microsoft.com/office/drawing/2014/main" id="{B2D059AD-61EC-2C4C-AA21-F492DFDB738F}"/>
              </a:ext>
            </a:extLst>
          </p:cNvPr>
          <p:cNvSpPr/>
          <p:nvPr/>
        </p:nvSpPr>
        <p:spPr>
          <a:xfrm>
            <a:off x="5160647"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C98FC31-C31F-7F41-ABC5-8B44569EF3DA}"/>
              </a:ext>
            </a:extLst>
          </p:cNvPr>
          <p:cNvSpPr/>
          <p:nvPr/>
        </p:nvSpPr>
        <p:spPr>
          <a:xfrm>
            <a:off x="4671574"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93CFD3AC-890C-C843-904D-E7388C4875A1}"/>
              </a:ext>
            </a:extLst>
          </p:cNvPr>
          <p:cNvSpPr/>
          <p:nvPr/>
        </p:nvSpPr>
        <p:spPr>
          <a:xfrm>
            <a:off x="4916110" y="36956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143E13B9-29DC-CE4F-92CA-2480C6B2A51A}"/>
              </a:ext>
            </a:extLst>
          </p:cNvPr>
          <p:cNvSpPr/>
          <p:nvPr/>
        </p:nvSpPr>
        <p:spPr>
          <a:xfrm>
            <a:off x="7125220"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01C9F09-4E66-CA41-88A9-D82702678C80}"/>
              </a:ext>
            </a:extLst>
          </p:cNvPr>
          <p:cNvSpPr/>
          <p:nvPr/>
        </p:nvSpPr>
        <p:spPr>
          <a:xfrm>
            <a:off x="6636147"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5301F7C5-F689-9A4C-ADBE-D1523C0E1682}"/>
              </a:ext>
            </a:extLst>
          </p:cNvPr>
          <p:cNvSpPr/>
          <p:nvPr/>
        </p:nvSpPr>
        <p:spPr>
          <a:xfrm>
            <a:off x="6880683" y="35155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 name="Group 176">
            <a:extLst>
              <a:ext uri="{FF2B5EF4-FFF2-40B4-BE49-F238E27FC236}">
                <a16:creationId xmlns:a16="http://schemas.microsoft.com/office/drawing/2014/main" id="{78B13ED4-1F3D-7642-9630-14771C6BD6F0}"/>
              </a:ext>
            </a:extLst>
          </p:cNvPr>
          <p:cNvGrpSpPr/>
          <p:nvPr/>
        </p:nvGrpSpPr>
        <p:grpSpPr>
          <a:xfrm>
            <a:off x="7853847" y="4115084"/>
            <a:ext cx="633073" cy="144000"/>
            <a:chOff x="4823974" y="3848093"/>
            <a:chExt cx="633073" cy="144000"/>
          </a:xfrm>
        </p:grpSpPr>
        <p:sp>
          <p:nvSpPr>
            <p:cNvPr id="178" name="Oval 177">
              <a:extLst>
                <a:ext uri="{FF2B5EF4-FFF2-40B4-BE49-F238E27FC236}">
                  <a16:creationId xmlns:a16="http://schemas.microsoft.com/office/drawing/2014/main" id="{8942B024-9C43-EF43-B0BC-752138351F6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EF64B05-9FB1-BD48-87FD-F1D369818AF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3DE33882-43A8-5A40-82C5-FB01EA33125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7AABEEA2-8837-C240-A3F9-D490B8B28E3E}"/>
              </a:ext>
            </a:extLst>
          </p:cNvPr>
          <p:cNvGrpSpPr/>
          <p:nvPr/>
        </p:nvGrpSpPr>
        <p:grpSpPr>
          <a:xfrm>
            <a:off x="1069023" y="4513158"/>
            <a:ext cx="633073" cy="144000"/>
            <a:chOff x="4823974" y="3848093"/>
            <a:chExt cx="633073" cy="144000"/>
          </a:xfrm>
        </p:grpSpPr>
        <p:sp>
          <p:nvSpPr>
            <p:cNvPr id="182" name="Oval 181">
              <a:extLst>
                <a:ext uri="{FF2B5EF4-FFF2-40B4-BE49-F238E27FC236}">
                  <a16:creationId xmlns:a16="http://schemas.microsoft.com/office/drawing/2014/main" id="{92F5D850-672B-2044-B60F-3CEB3517692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6B0B72B5-15A1-0E4E-9FBB-3F6D9E78F0C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062955E8-33F2-B845-AB2D-90356409264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a:extLst>
              <a:ext uri="{FF2B5EF4-FFF2-40B4-BE49-F238E27FC236}">
                <a16:creationId xmlns:a16="http://schemas.microsoft.com/office/drawing/2014/main" id="{5F10C434-77E5-F145-ACA2-A82ECB637FC1}"/>
              </a:ext>
            </a:extLst>
          </p:cNvPr>
          <p:cNvGrpSpPr/>
          <p:nvPr/>
        </p:nvGrpSpPr>
        <p:grpSpPr>
          <a:xfrm>
            <a:off x="2166192" y="5211094"/>
            <a:ext cx="633073" cy="144000"/>
            <a:chOff x="4823974" y="3848093"/>
            <a:chExt cx="633073" cy="144000"/>
          </a:xfrm>
        </p:grpSpPr>
        <p:sp>
          <p:nvSpPr>
            <p:cNvPr id="187" name="Oval 186">
              <a:extLst>
                <a:ext uri="{FF2B5EF4-FFF2-40B4-BE49-F238E27FC236}">
                  <a16:creationId xmlns:a16="http://schemas.microsoft.com/office/drawing/2014/main" id="{6CA49BCC-6A93-9045-AB0F-9AEC75FBF08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3ACCF9A3-9488-364C-8471-AE4DA3B2F21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B3EDA383-BA7C-E24B-AF65-BEE98880598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32B8E36E-CC6A-D443-AD6D-0C9F0F24A72A}"/>
              </a:ext>
            </a:extLst>
          </p:cNvPr>
          <p:cNvGrpSpPr/>
          <p:nvPr/>
        </p:nvGrpSpPr>
        <p:grpSpPr>
          <a:xfrm>
            <a:off x="6169298" y="5193009"/>
            <a:ext cx="633073" cy="144000"/>
            <a:chOff x="4823974" y="3848093"/>
            <a:chExt cx="633073" cy="144000"/>
          </a:xfrm>
        </p:grpSpPr>
        <p:sp>
          <p:nvSpPr>
            <p:cNvPr id="191" name="Oval 190">
              <a:extLst>
                <a:ext uri="{FF2B5EF4-FFF2-40B4-BE49-F238E27FC236}">
                  <a16:creationId xmlns:a16="http://schemas.microsoft.com/office/drawing/2014/main" id="{A9946A73-93EF-F749-A1EF-B197C9E1EA3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56C2663-424A-D649-A932-2887675F6D1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DE09B55-F459-A64B-8B78-3E4B556ABA3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466B5EEC-26B3-1944-9E6F-CE56DE1A8C07}"/>
              </a:ext>
            </a:extLst>
          </p:cNvPr>
          <p:cNvGrpSpPr/>
          <p:nvPr/>
        </p:nvGrpSpPr>
        <p:grpSpPr>
          <a:xfrm>
            <a:off x="2715479" y="5559642"/>
            <a:ext cx="633073" cy="144000"/>
            <a:chOff x="4823974" y="3848093"/>
            <a:chExt cx="633073" cy="144000"/>
          </a:xfrm>
        </p:grpSpPr>
        <p:sp>
          <p:nvSpPr>
            <p:cNvPr id="195" name="Oval 194">
              <a:extLst>
                <a:ext uri="{FF2B5EF4-FFF2-40B4-BE49-F238E27FC236}">
                  <a16:creationId xmlns:a16="http://schemas.microsoft.com/office/drawing/2014/main" id="{F0954AFE-0CD9-BE42-BE74-71A8BE2840E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51F46E0F-602A-5443-9947-A4B6C4C6C8C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a:extLst>
                <a:ext uri="{FF2B5EF4-FFF2-40B4-BE49-F238E27FC236}">
                  <a16:creationId xmlns:a16="http://schemas.microsoft.com/office/drawing/2014/main" id="{AE304A90-9916-B246-ABBC-6C50B1661F2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9C3F3EF-FBDF-CA43-909B-5B3101E4E980}"/>
              </a:ext>
            </a:extLst>
          </p:cNvPr>
          <p:cNvGrpSpPr/>
          <p:nvPr/>
        </p:nvGrpSpPr>
        <p:grpSpPr>
          <a:xfrm>
            <a:off x="3710160" y="5543829"/>
            <a:ext cx="633073" cy="144000"/>
            <a:chOff x="4823974" y="3848093"/>
            <a:chExt cx="633073" cy="144000"/>
          </a:xfrm>
        </p:grpSpPr>
        <p:sp>
          <p:nvSpPr>
            <p:cNvPr id="215" name="Oval 214">
              <a:extLst>
                <a:ext uri="{FF2B5EF4-FFF2-40B4-BE49-F238E27FC236}">
                  <a16:creationId xmlns:a16="http://schemas.microsoft.com/office/drawing/2014/main" id="{BEE996DD-3134-8742-9640-39167093A90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26C5DD7F-99FA-BE43-979A-D12F945E0FA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B8A0FD88-6B54-9648-8BD8-5EA1F2D9494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697B784-CA00-EE4A-A0A4-849797C63DDA}"/>
              </a:ext>
            </a:extLst>
          </p:cNvPr>
          <p:cNvGrpSpPr/>
          <p:nvPr/>
        </p:nvGrpSpPr>
        <p:grpSpPr>
          <a:xfrm>
            <a:off x="5736816" y="5393954"/>
            <a:ext cx="633073" cy="144000"/>
            <a:chOff x="4823974" y="3848093"/>
            <a:chExt cx="633073" cy="144000"/>
          </a:xfrm>
        </p:grpSpPr>
        <p:sp>
          <p:nvSpPr>
            <p:cNvPr id="219" name="Oval 218">
              <a:extLst>
                <a:ext uri="{FF2B5EF4-FFF2-40B4-BE49-F238E27FC236}">
                  <a16:creationId xmlns:a16="http://schemas.microsoft.com/office/drawing/2014/main" id="{A0FCEF0B-44C7-B845-A868-E069AC63078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C3CDB0B4-14F9-764B-A336-4960C8834F6C}"/>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D84B66C2-79AB-B64B-837A-AA0248011C49}"/>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26192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Slide Number Placeholder 3"/>
          <p:cNvSpPr>
            <a:spLocks noGrp="1"/>
          </p:cNvSpPr>
          <p:nvPr>
            <p:ph type="sldNum" sz="quarter" idx="12"/>
          </p:nvPr>
        </p:nvSpPr>
        <p:spPr/>
        <p:txBody>
          <a:bodyPr/>
          <a:lstStyle/>
          <a:p>
            <a:fld id="{DB7C4649-800D-CB47-881A-AA04BFFFB18C}" type="slidenum">
              <a:rPr lang="en-US" smtClean="0"/>
              <a:t>58</a:t>
            </a:fld>
            <a:endParaRPr lang="en-US"/>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de-DE">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5" cy="439496"/>
              <a:chOff x="5935104" y="4443991"/>
              <a:chExt cx="300915"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tx1">
                  <a:lumMod val="50000"/>
                  <a:lumOff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F49597B-4829-934D-BDD9-3381121378B0}"/>
              </a:ext>
            </a:extLst>
          </p:cNvPr>
          <p:cNvGrpSpPr/>
          <p:nvPr/>
        </p:nvGrpSpPr>
        <p:grpSpPr>
          <a:xfrm>
            <a:off x="458446" y="4953072"/>
            <a:ext cx="845511" cy="146091"/>
            <a:chOff x="321934" y="4094580"/>
            <a:chExt cx="845511" cy="146091"/>
          </a:xfrm>
        </p:grpSpPr>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1" name="Rectangle 200">
              <a:extLst>
                <a:ext uri="{FF2B5EF4-FFF2-40B4-BE49-F238E27FC236}">
                  <a16:creationId xmlns:a16="http://schemas.microsoft.com/office/drawing/2014/main" id="{492F453D-2B20-6F4E-A2B3-F331C06F85BD}"/>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2" name="Group 201">
            <a:extLst>
              <a:ext uri="{FF2B5EF4-FFF2-40B4-BE49-F238E27FC236}">
                <a16:creationId xmlns:a16="http://schemas.microsoft.com/office/drawing/2014/main" id="{1F5B4121-5F74-AD42-A6CD-065D8A4B3CAE}"/>
              </a:ext>
            </a:extLst>
          </p:cNvPr>
          <p:cNvGrpSpPr/>
          <p:nvPr/>
        </p:nvGrpSpPr>
        <p:grpSpPr>
          <a:xfrm>
            <a:off x="2813757" y="6013495"/>
            <a:ext cx="845511" cy="162716"/>
            <a:chOff x="321934" y="4094580"/>
            <a:chExt cx="845511" cy="162716"/>
          </a:xfrm>
        </p:grpSpPr>
        <p:grpSp>
          <p:nvGrpSpPr>
            <p:cNvPr id="203" name="Group 202">
              <a:extLst>
                <a:ext uri="{FF2B5EF4-FFF2-40B4-BE49-F238E27FC236}">
                  <a16:creationId xmlns:a16="http://schemas.microsoft.com/office/drawing/2014/main" id="{EBDBA4C7-FA9C-A34F-A232-004A7A87CF53}"/>
                </a:ext>
              </a:extLst>
            </p:cNvPr>
            <p:cNvGrpSpPr/>
            <p:nvPr/>
          </p:nvGrpSpPr>
          <p:grpSpPr>
            <a:xfrm>
              <a:off x="534372" y="4094580"/>
              <a:ext cx="633073" cy="144000"/>
              <a:chOff x="4823974" y="3848093"/>
              <a:chExt cx="633073" cy="144000"/>
            </a:xfrm>
          </p:grpSpPr>
          <p:sp>
            <p:nvSpPr>
              <p:cNvPr id="205" name="Oval 204">
                <a:extLst>
                  <a:ext uri="{FF2B5EF4-FFF2-40B4-BE49-F238E27FC236}">
                    <a16:creationId xmlns:a16="http://schemas.microsoft.com/office/drawing/2014/main" id="{53CA9EBE-1264-0943-A6ED-B1051E74FFE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4362557D-4B69-674E-BA9D-2923C09A9B2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6463F261-0E7C-D347-84F0-878F4D85E9C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4" name="Rectangle 203">
              <a:extLst>
                <a:ext uri="{FF2B5EF4-FFF2-40B4-BE49-F238E27FC236}">
                  <a16:creationId xmlns:a16="http://schemas.microsoft.com/office/drawing/2014/main" id="{C88A8B15-16E1-5644-901E-B11829AE4A56}"/>
                </a:ext>
              </a:extLst>
            </p:cNvPr>
            <p:cNvSpPr/>
            <p:nvPr/>
          </p:nvSpPr>
          <p:spPr>
            <a:xfrm>
              <a:off x="321934" y="4113296"/>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08" name="Group 207">
            <a:extLst>
              <a:ext uri="{FF2B5EF4-FFF2-40B4-BE49-F238E27FC236}">
                <a16:creationId xmlns:a16="http://schemas.microsoft.com/office/drawing/2014/main" id="{C667F2D3-7148-B94A-8505-B091B8156DAC}"/>
              </a:ext>
            </a:extLst>
          </p:cNvPr>
          <p:cNvGrpSpPr/>
          <p:nvPr/>
        </p:nvGrpSpPr>
        <p:grpSpPr>
          <a:xfrm>
            <a:off x="7968092" y="4932984"/>
            <a:ext cx="845511" cy="146091"/>
            <a:chOff x="321934" y="4094580"/>
            <a:chExt cx="845511" cy="146091"/>
          </a:xfrm>
        </p:grpSpPr>
        <p:grpSp>
          <p:nvGrpSpPr>
            <p:cNvPr id="209" name="Group 208">
              <a:extLst>
                <a:ext uri="{FF2B5EF4-FFF2-40B4-BE49-F238E27FC236}">
                  <a16:creationId xmlns:a16="http://schemas.microsoft.com/office/drawing/2014/main" id="{84121DB2-8528-1A43-828F-F50B3C54C11A}"/>
                </a:ext>
              </a:extLst>
            </p:cNvPr>
            <p:cNvGrpSpPr/>
            <p:nvPr/>
          </p:nvGrpSpPr>
          <p:grpSpPr>
            <a:xfrm>
              <a:off x="534372" y="4094580"/>
              <a:ext cx="633073" cy="144000"/>
              <a:chOff x="4823974" y="3848093"/>
              <a:chExt cx="633073" cy="144000"/>
            </a:xfrm>
          </p:grpSpPr>
          <p:sp>
            <p:nvSpPr>
              <p:cNvPr id="211" name="Oval 210">
                <a:extLst>
                  <a:ext uri="{FF2B5EF4-FFF2-40B4-BE49-F238E27FC236}">
                    <a16:creationId xmlns:a16="http://schemas.microsoft.com/office/drawing/2014/main" id="{7F367C40-CAC1-6543-B9F7-EE7E7B450B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a:extLst>
                  <a:ext uri="{FF2B5EF4-FFF2-40B4-BE49-F238E27FC236}">
                    <a16:creationId xmlns:a16="http://schemas.microsoft.com/office/drawing/2014/main" id="{7E7C2CEC-E517-C743-8093-83F894218057}"/>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a:extLst>
                  <a:ext uri="{FF2B5EF4-FFF2-40B4-BE49-F238E27FC236}">
                    <a16:creationId xmlns:a16="http://schemas.microsoft.com/office/drawing/2014/main" id="{B35FF2BA-DBB3-6E4E-A047-75AAB78AC10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0" name="Rectangle 209">
              <a:extLst>
                <a:ext uri="{FF2B5EF4-FFF2-40B4-BE49-F238E27FC236}">
                  <a16:creationId xmlns:a16="http://schemas.microsoft.com/office/drawing/2014/main" id="{DE059C7D-518E-3A46-9BAE-CC0C3138B3E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3" name="Group 222">
            <a:extLst>
              <a:ext uri="{FF2B5EF4-FFF2-40B4-BE49-F238E27FC236}">
                <a16:creationId xmlns:a16="http://schemas.microsoft.com/office/drawing/2014/main" id="{4A48F325-FA00-1F44-8513-60D9D63A1C9A}"/>
              </a:ext>
            </a:extLst>
          </p:cNvPr>
          <p:cNvGrpSpPr/>
          <p:nvPr/>
        </p:nvGrpSpPr>
        <p:grpSpPr>
          <a:xfrm>
            <a:off x="2417383" y="4665170"/>
            <a:ext cx="845511" cy="146091"/>
            <a:chOff x="321934" y="4094580"/>
            <a:chExt cx="845511" cy="146091"/>
          </a:xfrm>
        </p:grpSpPr>
        <p:grpSp>
          <p:nvGrpSpPr>
            <p:cNvPr id="224" name="Group 223">
              <a:extLst>
                <a:ext uri="{FF2B5EF4-FFF2-40B4-BE49-F238E27FC236}">
                  <a16:creationId xmlns:a16="http://schemas.microsoft.com/office/drawing/2014/main" id="{8BC925EF-9F04-5640-9528-2F6896C712CA}"/>
                </a:ext>
              </a:extLst>
            </p:cNvPr>
            <p:cNvGrpSpPr/>
            <p:nvPr/>
          </p:nvGrpSpPr>
          <p:grpSpPr>
            <a:xfrm>
              <a:off x="534372" y="4094580"/>
              <a:ext cx="633073" cy="144000"/>
              <a:chOff x="4823974" y="3848093"/>
              <a:chExt cx="633073" cy="144000"/>
            </a:xfrm>
          </p:grpSpPr>
          <p:sp>
            <p:nvSpPr>
              <p:cNvPr id="226" name="Oval 225">
                <a:extLst>
                  <a:ext uri="{FF2B5EF4-FFF2-40B4-BE49-F238E27FC236}">
                    <a16:creationId xmlns:a16="http://schemas.microsoft.com/office/drawing/2014/main" id="{77D99E7A-1CCF-AB47-A939-3732D6F45DC3}"/>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9FFB66D8-FC2B-034C-8D1A-6CD9CE302D96}"/>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Oval 227">
                <a:extLst>
                  <a:ext uri="{FF2B5EF4-FFF2-40B4-BE49-F238E27FC236}">
                    <a16:creationId xmlns:a16="http://schemas.microsoft.com/office/drawing/2014/main" id="{8C846A10-92DC-4D47-B3DD-5AB26E7C883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5" name="Rectangle 224">
              <a:extLst>
                <a:ext uri="{FF2B5EF4-FFF2-40B4-BE49-F238E27FC236}">
                  <a16:creationId xmlns:a16="http://schemas.microsoft.com/office/drawing/2014/main" id="{FECBD1D5-CAE7-254A-86A1-07E5465DA9D3}"/>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9" name="Group 228">
            <a:extLst>
              <a:ext uri="{FF2B5EF4-FFF2-40B4-BE49-F238E27FC236}">
                <a16:creationId xmlns:a16="http://schemas.microsoft.com/office/drawing/2014/main" id="{2EE940D1-76FD-DE48-B89F-EA0D25C0B6FD}"/>
              </a:ext>
            </a:extLst>
          </p:cNvPr>
          <p:cNvGrpSpPr/>
          <p:nvPr/>
        </p:nvGrpSpPr>
        <p:grpSpPr>
          <a:xfrm>
            <a:off x="4249321" y="5366088"/>
            <a:ext cx="845511" cy="146091"/>
            <a:chOff x="321934" y="4094580"/>
            <a:chExt cx="845511" cy="146091"/>
          </a:xfrm>
        </p:grpSpPr>
        <p:grpSp>
          <p:nvGrpSpPr>
            <p:cNvPr id="230" name="Group 229">
              <a:extLst>
                <a:ext uri="{FF2B5EF4-FFF2-40B4-BE49-F238E27FC236}">
                  <a16:creationId xmlns:a16="http://schemas.microsoft.com/office/drawing/2014/main" id="{3C1DB3A5-4BB3-A741-8C90-32B3CB7794A3}"/>
                </a:ext>
              </a:extLst>
            </p:cNvPr>
            <p:cNvGrpSpPr/>
            <p:nvPr/>
          </p:nvGrpSpPr>
          <p:grpSpPr>
            <a:xfrm>
              <a:off x="534372" y="4094580"/>
              <a:ext cx="633073" cy="144000"/>
              <a:chOff x="4823974" y="3848093"/>
              <a:chExt cx="633073" cy="144000"/>
            </a:xfrm>
          </p:grpSpPr>
          <p:sp>
            <p:nvSpPr>
              <p:cNvPr id="232" name="Oval 231">
                <a:extLst>
                  <a:ext uri="{FF2B5EF4-FFF2-40B4-BE49-F238E27FC236}">
                    <a16:creationId xmlns:a16="http://schemas.microsoft.com/office/drawing/2014/main" id="{44F1A215-F5CA-F343-988A-5097FBF6C4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a:extLst>
                  <a:ext uri="{FF2B5EF4-FFF2-40B4-BE49-F238E27FC236}">
                    <a16:creationId xmlns:a16="http://schemas.microsoft.com/office/drawing/2014/main" id="{5576739C-4289-744A-A9A5-E3D81D15905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BB73C0D8-8B62-C54D-BA17-DB9E07C6B102}"/>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1" name="Rectangle 230">
              <a:extLst>
                <a:ext uri="{FF2B5EF4-FFF2-40B4-BE49-F238E27FC236}">
                  <a16:creationId xmlns:a16="http://schemas.microsoft.com/office/drawing/2014/main" id="{44FDFBF8-CB74-F54D-AE11-7511BC709AA9}"/>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5" name="Group 234">
            <a:extLst>
              <a:ext uri="{FF2B5EF4-FFF2-40B4-BE49-F238E27FC236}">
                <a16:creationId xmlns:a16="http://schemas.microsoft.com/office/drawing/2014/main" id="{48D13098-EC84-4443-A550-995C03E0C6D7}"/>
              </a:ext>
            </a:extLst>
          </p:cNvPr>
          <p:cNvGrpSpPr/>
          <p:nvPr/>
        </p:nvGrpSpPr>
        <p:grpSpPr>
          <a:xfrm>
            <a:off x="1437914" y="5760797"/>
            <a:ext cx="845511" cy="146091"/>
            <a:chOff x="321934" y="4094580"/>
            <a:chExt cx="845511" cy="146091"/>
          </a:xfrm>
        </p:grpSpPr>
        <p:grpSp>
          <p:nvGrpSpPr>
            <p:cNvPr id="236" name="Group 235">
              <a:extLst>
                <a:ext uri="{FF2B5EF4-FFF2-40B4-BE49-F238E27FC236}">
                  <a16:creationId xmlns:a16="http://schemas.microsoft.com/office/drawing/2014/main" id="{A7A3040B-7CE3-7B45-A151-21A8E334F14D}"/>
                </a:ext>
              </a:extLst>
            </p:cNvPr>
            <p:cNvGrpSpPr/>
            <p:nvPr/>
          </p:nvGrpSpPr>
          <p:grpSpPr>
            <a:xfrm>
              <a:off x="534372" y="4094580"/>
              <a:ext cx="633073" cy="144000"/>
              <a:chOff x="4823974" y="3848093"/>
              <a:chExt cx="633073" cy="144000"/>
            </a:xfrm>
          </p:grpSpPr>
          <p:sp>
            <p:nvSpPr>
              <p:cNvPr id="238" name="Oval 237">
                <a:extLst>
                  <a:ext uri="{FF2B5EF4-FFF2-40B4-BE49-F238E27FC236}">
                    <a16:creationId xmlns:a16="http://schemas.microsoft.com/office/drawing/2014/main" id="{94E8E89A-420C-4343-8E99-6593CCABB4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590829EE-29F3-784E-89EF-A31D5A8A1BBB}"/>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19E52E60-CA64-7B43-99DC-6D5E3C1B5C3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7" name="Rectangle 236">
              <a:extLst>
                <a:ext uri="{FF2B5EF4-FFF2-40B4-BE49-F238E27FC236}">
                  <a16:creationId xmlns:a16="http://schemas.microsoft.com/office/drawing/2014/main" id="{7DA99B0C-C144-7B47-B1BE-7A9C6DE2C50C}"/>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1" name="Group 240">
            <a:extLst>
              <a:ext uri="{FF2B5EF4-FFF2-40B4-BE49-F238E27FC236}">
                <a16:creationId xmlns:a16="http://schemas.microsoft.com/office/drawing/2014/main" id="{46E328A7-AFE8-604F-B0CA-3FB0439DB419}"/>
              </a:ext>
            </a:extLst>
          </p:cNvPr>
          <p:cNvGrpSpPr/>
          <p:nvPr/>
        </p:nvGrpSpPr>
        <p:grpSpPr>
          <a:xfrm>
            <a:off x="6068822" y="4683489"/>
            <a:ext cx="845511" cy="146091"/>
            <a:chOff x="321934" y="4094580"/>
            <a:chExt cx="845511" cy="146091"/>
          </a:xfrm>
        </p:grpSpPr>
        <p:grpSp>
          <p:nvGrpSpPr>
            <p:cNvPr id="242" name="Group 241">
              <a:extLst>
                <a:ext uri="{FF2B5EF4-FFF2-40B4-BE49-F238E27FC236}">
                  <a16:creationId xmlns:a16="http://schemas.microsoft.com/office/drawing/2014/main" id="{BFA5698D-5498-1943-B1EB-62DABE7E8D73}"/>
                </a:ext>
              </a:extLst>
            </p:cNvPr>
            <p:cNvGrpSpPr/>
            <p:nvPr/>
          </p:nvGrpSpPr>
          <p:grpSpPr>
            <a:xfrm>
              <a:off x="534372" y="4094580"/>
              <a:ext cx="633073" cy="144000"/>
              <a:chOff x="4823974" y="3848093"/>
              <a:chExt cx="633073" cy="144000"/>
            </a:xfrm>
          </p:grpSpPr>
          <p:sp>
            <p:nvSpPr>
              <p:cNvPr id="244" name="Oval 243">
                <a:extLst>
                  <a:ext uri="{FF2B5EF4-FFF2-40B4-BE49-F238E27FC236}">
                    <a16:creationId xmlns:a16="http://schemas.microsoft.com/office/drawing/2014/main" id="{76B12075-252D-C441-9C64-E8492E70B1D7}"/>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140E3281-D3BC-F44A-8D3D-02AD7362898B}"/>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7BC7E714-7918-4343-8EBF-168A3BE8DAC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3" name="Rectangle 242">
              <a:extLst>
                <a:ext uri="{FF2B5EF4-FFF2-40B4-BE49-F238E27FC236}">
                  <a16:creationId xmlns:a16="http://schemas.microsoft.com/office/drawing/2014/main" id="{B980BA8F-DD7F-9040-9B64-F0DAD8598B7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7" name="Group 246">
            <a:extLst>
              <a:ext uri="{FF2B5EF4-FFF2-40B4-BE49-F238E27FC236}">
                <a16:creationId xmlns:a16="http://schemas.microsoft.com/office/drawing/2014/main" id="{7584D2AF-C567-1E4C-AB21-101E0253B241}"/>
              </a:ext>
            </a:extLst>
          </p:cNvPr>
          <p:cNvGrpSpPr/>
          <p:nvPr/>
        </p:nvGrpSpPr>
        <p:grpSpPr>
          <a:xfrm>
            <a:off x="6265839" y="5746990"/>
            <a:ext cx="845511" cy="146091"/>
            <a:chOff x="321934" y="4094580"/>
            <a:chExt cx="845511" cy="146091"/>
          </a:xfrm>
        </p:grpSpPr>
        <p:grpSp>
          <p:nvGrpSpPr>
            <p:cNvPr id="248" name="Group 247">
              <a:extLst>
                <a:ext uri="{FF2B5EF4-FFF2-40B4-BE49-F238E27FC236}">
                  <a16:creationId xmlns:a16="http://schemas.microsoft.com/office/drawing/2014/main" id="{2E0AB79B-9391-DF4E-92F5-1F06CDB4329A}"/>
                </a:ext>
              </a:extLst>
            </p:cNvPr>
            <p:cNvGrpSpPr/>
            <p:nvPr/>
          </p:nvGrpSpPr>
          <p:grpSpPr>
            <a:xfrm>
              <a:off x="534372" y="4094580"/>
              <a:ext cx="633073" cy="144000"/>
              <a:chOff x="4823974" y="3848093"/>
              <a:chExt cx="633073" cy="144000"/>
            </a:xfrm>
          </p:grpSpPr>
          <p:sp>
            <p:nvSpPr>
              <p:cNvPr id="250" name="Oval 249">
                <a:extLst>
                  <a:ext uri="{FF2B5EF4-FFF2-40B4-BE49-F238E27FC236}">
                    <a16:creationId xmlns:a16="http://schemas.microsoft.com/office/drawing/2014/main" id="{7E00590E-0957-844C-9AA4-3FA1D1F7B86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920861FE-46B1-F94D-9BF3-462C96D284D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9D9AD272-3895-B84B-B37D-147C7587200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9" name="Rectangle 248">
              <a:extLst>
                <a:ext uri="{FF2B5EF4-FFF2-40B4-BE49-F238E27FC236}">
                  <a16:creationId xmlns:a16="http://schemas.microsoft.com/office/drawing/2014/main" id="{DE61020B-4303-6E49-B670-4C7D936A4C0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53" name="Group 252">
            <a:extLst>
              <a:ext uri="{FF2B5EF4-FFF2-40B4-BE49-F238E27FC236}">
                <a16:creationId xmlns:a16="http://schemas.microsoft.com/office/drawing/2014/main" id="{F2C888A7-224B-6648-B90E-B65404AD86F5}"/>
              </a:ext>
            </a:extLst>
          </p:cNvPr>
          <p:cNvGrpSpPr/>
          <p:nvPr/>
        </p:nvGrpSpPr>
        <p:grpSpPr>
          <a:xfrm>
            <a:off x="5172760" y="6328209"/>
            <a:ext cx="845511" cy="146091"/>
            <a:chOff x="321934" y="4094580"/>
            <a:chExt cx="845511" cy="146091"/>
          </a:xfrm>
        </p:grpSpPr>
        <p:grpSp>
          <p:nvGrpSpPr>
            <p:cNvPr id="254" name="Group 253">
              <a:extLst>
                <a:ext uri="{FF2B5EF4-FFF2-40B4-BE49-F238E27FC236}">
                  <a16:creationId xmlns:a16="http://schemas.microsoft.com/office/drawing/2014/main" id="{657CF0C0-5DC6-074D-9F2B-6D5B12231BDA}"/>
                </a:ext>
              </a:extLst>
            </p:cNvPr>
            <p:cNvGrpSpPr/>
            <p:nvPr/>
          </p:nvGrpSpPr>
          <p:grpSpPr>
            <a:xfrm>
              <a:off x="534372" y="4094580"/>
              <a:ext cx="633073" cy="144000"/>
              <a:chOff x="4823974" y="3848093"/>
              <a:chExt cx="633073" cy="144000"/>
            </a:xfrm>
          </p:grpSpPr>
          <p:sp>
            <p:nvSpPr>
              <p:cNvPr id="256" name="Oval 255">
                <a:extLst>
                  <a:ext uri="{FF2B5EF4-FFF2-40B4-BE49-F238E27FC236}">
                    <a16:creationId xmlns:a16="http://schemas.microsoft.com/office/drawing/2014/main" id="{2C8EF0CC-1185-FE4A-9B2B-FBC9C3A3103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Oval 256">
                <a:extLst>
                  <a:ext uri="{FF2B5EF4-FFF2-40B4-BE49-F238E27FC236}">
                    <a16:creationId xmlns:a16="http://schemas.microsoft.com/office/drawing/2014/main" id="{C2E1D8A6-1B40-9C48-B181-5F5D1F51D72E}"/>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Oval 257">
                <a:extLst>
                  <a:ext uri="{FF2B5EF4-FFF2-40B4-BE49-F238E27FC236}">
                    <a16:creationId xmlns:a16="http://schemas.microsoft.com/office/drawing/2014/main" id="{8BD48E16-C9E0-5441-832E-763A87B0C4B3}"/>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5" name="Rectangle 254">
              <a:extLst>
                <a:ext uri="{FF2B5EF4-FFF2-40B4-BE49-F238E27FC236}">
                  <a16:creationId xmlns:a16="http://schemas.microsoft.com/office/drawing/2014/main" id="{255FDB82-9DD7-BD45-8178-FA1E2E4509BB}"/>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 name="Group 5">
            <a:extLst>
              <a:ext uri="{FF2B5EF4-FFF2-40B4-BE49-F238E27FC236}">
                <a16:creationId xmlns:a16="http://schemas.microsoft.com/office/drawing/2014/main" id="{A4C81D24-3101-E74D-82F7-63744C47D403}"/>
              </a:ext>
            </a:extLst>
          </p:cNvPr>
          <p:cNvGrpSpPr/>
          <p:nvPr/>
        </p:nvGrpSpPr>
        <p:grpSpPr>
          <a:xfrm>
            <a:off x="1492600" y="5129371"/>
            <a:ext cx="848540" cy="347465"/>
            <a:chOff x="343166" y="5279680"/>
            <a:chExt cx="848540" cy="347465"/>
          </a:xfrm>
        </p:grpSpPr>
        <p:grpSp>
          <p:nvGrpSpPr>
            <p:cNvPr id="259" name="Group 258">
              <a:extLst>
                <a:ext uri="{FF2B5EF4-FFF2-40B4-BE49-F238E27FC236}">
                  <a16:creationId xmlns:a16="http://schemas.microsoft.com/office/drawing/2014/main" id="{EB08816D-7C17-B841-BFEF-DA6A6B48C684}"/>
                </a:ext>
              </a:extLst>
            </p:cNvPr>
            <p:cNvGrpSpPr/>
            <p:nvPr/>
          </p:nvGrpSpPr>
          <p:grpSpPr>
            <a:xfrm>
              <a:off x="343166" y="5279680"/>
              <a:ext cx="845511" cy="146091"/>
              <a:chOff x="321934" y="4094580"/>
              <a:chExt cx="845511" cy="146091"/>
            </a:xfrm>
          </p:grpSpPr>
          <p:grpSp>
            <p:nvGrpSpPr>
              <p:cNvPr id="260" name="Group 259">
                <a:extLst>
                  <a:ext uri="{FF2B5EF4-FFF2-40B4-BE49-F238E27FC236}">
                    <a16:creationId xmlns:a16="http://schemas.microsoft.com/office/drawing/2014/main" id="{A5018305-38E8-6E47-BF7C-7B5925162EAD}"/>
                  </a:ext>
                </a:extLst>
              </p:cNvPr>
              <p:cNvGrpSpPr/>
              <p:nvPr/>
            </p:nvGrpSpPr>
            <p:grpSpPr>
              <a:xfrm>
                <a:off x="534372" y="4094580"/>
                <a:ext cx="633073" cy="144000"/>
                <a:chOff x="4823974" y="3848093"/>
                <a:chExt cx="633073" cy="144000"/>
              </a:xfrm>
            </p:grpSpPr>
            <p:sp>
              <p:nvSpPr>
                <p:cNvPr id="262" name="Oval 261">
                  <a:extLst>
                    <a:ext uri="{FF2B5EF4-FFF2-40B4-BE49-F238E27FC236}">
                      <a16:creationId xmlns:a16="http://schemas.microsoft.com/office/drawing/2014/main" id="{80B4B48A-9F19-A841-B051-485156DB635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B11CEF3F-AA24-C748-9264-E99F314022C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C895303B-365E-0144-9502-B1510C502E1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1" name="Rectangle 260">
                <a:extLst>
                  <a:ext uri="{FF2B5EF4-FFF2-40B4-BE49-F238E27FC236}">
                    <a16:creationId xmlns:a16="http://schemas.microsoft.com/office/drawing/2014/main" id="{27120317-281D-5642-ABBE-6DD8ADF345E2}"/>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65" name="Group 264">
              <a:extLst>
                <a:ext uri="{FF2B5EF4-FFF2-40B4-BE49-F238E27FC236}">
                  <a16:creationId xmlns:a16="http://schemas.microsoft.com/office/drawing/2014/main" id="{A95DAB43-257C-854D-AB38-5595F8AA192D}"/>
                </a:ext>
              </a:extLst>
            </p:cNvPr>
            <p:cNvGrpSpPr/>
            <p:nvPr/>
          </p:nvGrpSpPr>
          <p:grpSpPr>
            <a:xfrm>
              <a:off x="346195" y="5481054"/>
              <a:ext cx="845511" cy="146091"/>
              <a:chOff x="321934" y="4094580"/>
              <a:chExt cx="845511" cy="146091"/>
            </a:xfrm>
          </p:grpSpPr>
          <p:grpSp>
            <p:nvGrpSpPr>
              <p:cNvPr id="266" name="Group 265">
                <a:extLst>
                  <a:ext uri="{FF2B5EF4-FFF2-40B4-BE49-F238E27FC236}">
                    <a16:creationId xmlns:a16="http://schemas.microsoft.com/office/drawing/2014/main" id="{B1D7008A-06EF-8E4A-B9EE-6384653C893F}"/>
                  </a:ext>
                </a:extLst>
              </p:cNvPr>
              <p:cNvGrpSpPr/>
              <p:nvPr/>
            </p:nvGrpSpPr>
            <p:grpSpPr>
              <a:xfrm>
                <a:off x="534372" y="4094580"/>
                <a:ext cx="633073" cy="144000"/>
                <a:chOff x="4823974" y="3848093"/>
                <a:chExt cx="633073" cy="144000"/>
              </a:xfrm>
            </p:grpSpPr>
            <p:sp>
              <p:nvSpPr>
                <p:cNvPr id="268" name="Oval 267">
                  <a:extLst>
                    <a:ext uri="{FF2B5EF4-FFF2-40B4-BE49-F238E27FC236}">
                      <a16:creationId xmlns:a16="http://schemas.microsoft.com/office/drawing/2014/main" id="{ABE06E80-A254-D94A-A8C8-ABA8D6852D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037900B5-C6B6-6548-884D-AD13496A81C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Oval 269">
                  <a:extLst>
                    <a:ext uri="{FF2B5EF4-FFF2-40B4-BE49-F238E27FC236}">
                      <a16:creationId xmlns:a16="http://schemas.microsoft.com/office/drawing/2014/main" id="{70CDC7F1-67E3-4B4E-A2FF-1D373CBF610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7" name="Rectangle 266">
                <a:extLst>
                  <a:ext uri="{FF2B5EF4-FFF2-40B4-BE49-F238E27FC236}">
                    <a16:creationId xmlns:a16="http://schemas.microsoft.com/office/drawing/2014/main" id="{000C184F-790B-A24B-8A9C-E670BB47D948}"/>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71" name="Group 270">
            <a:extLst>
              <a:ext uri="{FF2B5EF4-FFF2-40B4-BE49-F238E27FC236}">
                <a16:creationId xmlns:a16="http://schemas.microsoft.com/office/drawing/2014/main" id="{0F0DF6A5-5BA6-C044-A3F6-7FDCAD700595}"/>
              </a:ext>
            </a:extLst>
          </p:cNvPr>
          <p:cNvGrpSpPr/>
          <p:nvPr/>
        </p:nvGrpSpPr>
        <p:grpSpPr>
          <a:xfrm>
            <a:off x="3804727" y="6230025"/>
            <a:ext cx="848540" cy="347465"/>
            <a:chOff x="343166" y="5279680"/>
            <a:chExt cx="848540" cy="347465"/>
          </a:xfrm>
        </p:grpSpPr>
        <p:grpSp>
          <p:nvGrpSpPr>
            <p:cNvPr id="272" name="Group 271">
              <a:extLst>
                <a:ext uri="{FF2B5EF4-FFF2-40B4-BE49-F238E27FC236}">
                  <a16:creationId xmlns:a16="http://schemas.microsoft.com/office/drawing/2014/main" id="{EDABF1FD-16F1-6B47-A744-9FD5C59781D6}"/>
                </a:ext>
              </a:extLst>
            </p:cNvPr>
            <p:cNvGrpSpPr/>
            <p:nvPr/>
          </p:nvGrpSpPr>
          <p:grpSpPr>
            <a:xfrm>
              <a:off x="343166" y="5279680"/>
              <a:ext cx="845511" cy="146091"/>
              <a:chOff x="321934" y="4094580"/>
              <a:chExt cx="845511" cy="146091"/>
            </a:xfrm>
          </p:grpSpPr>
          <p:grpSp>
            <p:nvGrpSpPr>
              <p:cNvPr id="279" name="Group 278">
                <a:extLst>
                  <a:ext uri="{FF2B5EF4-FFF2-40B4-BE49-F238E27FC236}">
                    <a16:creationId xmlns:a16="http://schemas.microsoft.com/office/drawing/2014/main" id="{99878102-F9E6-0347-80EA-79833DEA4848}"/>
                  </a:ext>
                </a:extLst>
              </p:cNvPr>
              <p:cNvGrpSpPr/>
              <p:nvPr/>
            </p:nvGrpSpPr>
            <p:grpSpPr>
              <a:xfrm>
                <a:off x="534372" y="4094580"/>
                <a:ext cx="633073" cy="144000"/>
                <a:chOff x="4823974" y="3848093"/>
                <a:chExt cx="633073" cy="144000"/>
              </a:xfrm>
            </p:grpSpPr>
            <p:sp>
              <p:nvSpPr>
                <p:cNvPr id="281" name="Oval 280">
                  <a:extLst>
                    <a:ext uri="{FF2B5EF4-FFF2-40B4-BE49-F238E27FC236}">
                      <a16:creationId xmlns:a16="http://schemas.microsoft.com/office/drawing/2014/main" id="{1127F984-1855-F14B-BDED-4778A35D0C1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Oval 281">
                  <a:extLst>
                    <a:ext uri="{FF2B5EF4-FFF2-40B4-BE49-F238E27FC236}">
                      <a16:creationId xmlns:a16="http://schemas.microsoft.com/office/drawing/2014/main" id="{702D6B56-5186-2447-B302-D28053540A3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Oval 282">
                  <a:extLst>
                    <a:ext uri="{FF2B5EF4-FFF2-40B4-BE49-F238E27FC236}">
                      <a16:creationId xmlns:a16="http://schemas.microsoft.com/office/drawing/2014/main" id="{36B54180-FB7B-CD41-907C-77AA40E615E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0" name="Rectangle 279">
                <a:extLst>
                  <a:ext uri="{FF2B5EF4-FFF2-40B4-BE49-F238E27FC236}">
                    <a16:creationId xmlns:a16="http://schemas.microsoft.com/office/drawing/2014/main" id="{687FFC33-E330-8045-8D3C-661972B4D616}"/>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3" name="Group 272">
              <a:extLst>
                <a:ext uri="{FF2B5EF4-FFF2-40B4-BE49-F238E27FC236}">
                  <a16:creationId xmlns:a16="http://schemas.microsoft.com/office/drawing/2014/main" id="{67E21F03-946C-2C43-89A8-0E8983DF5C57}"/>
                </a:ext>
              </a:extLst>
            </p:cNvPr>
            <p:cNvGrpSpPr/>
            <p:nvPr/>
          </p:nvGrpSpPr>
          <p:grpSpPr>
            <a:xfrm>
              <a:off x="346195" y="5481054"/>
              <a:ext cx="845511" cy="146091"/>
              <a:chOff x="321934" y="4094580"/>
              <a:chExt cx="845511" cy="146091"/>
            </a:xfrm>
          </p:grpSpPr>
          <p:grpSp>
            <p:nvGrpSpPr>
              <p:cNvPr id="274" name="Group 273">
                <a:extLst>
                  <a:ext uri="{FF2B5EF4-FFF2-40B4-BE49-F238E27FC236}">
                    <a16:creationId xmlns:a16="http://schemas.microsoft.com/office/drawing/2014/main" id="{57A81006-8B43-A342-95B0-CA9154DEED07}"/>
                  </a:ext>
                </a:extLst>
              </p:cNvPr>
              <p:cNvGrpSpPr/>
              <p:nvPr/>
            </p:nvGrpSpPr>
            <p:grpSpPr>
              <a:xfrm>
                <a:off x="534372" y="4094580"/>
                <a:ext cx="633073" cy="144000"/>
                <a:chOff x="4823974" y="3848093"/>
                <a:chExt cx="633073" cy="144000"/>
              </a:xfrm>
            </p:grpSpPr>
            <p:sp>
              <p:nvSpPr>
                <p:cNvPr id="276" name="Oval 275">
                  <a:extLst>
                    <a:ext uri="{FF2B5EF4-FFF2-40B4-BE49-F238E27FC236}">
                      <a16:creationId xmlns:a16="http://schemas.microsoft.com/office/drawing/2014/main" id="{EF3E8F27-567E-C847-92D9-EBBE7538984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Oval 276">
                  <a:extLst>
                    <a:ext uri="{FF2B5EF4-FFF2-40B4-BE49-F238E27FC236}">
                      <a16:creationId xmlns:a16="http://schemas.microsoft.com/office/drawing/2014/main" id="{8A3EBE45-A77D-674B-8159-D66008F160A5}"/>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35670D71-7993-2440-B3D9-30C9B2A8038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5" name="Rectangle 274">
                <a:extLst>
                  <a:ext uri="{FF2B5EF4-FFF2-40B4-BE49-F238E27FC236}">
                    <a16:creationId xmlns:a16="http://schemas.microsoft.com/office/drawing/2014/main" id="{740712B5-0DF1-2344-A6FE-0538F036635A}"/>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84" name="Group 283">
            <a:extLst>
              <a:ext uri="{FF2B5EF4-FFF2-40B4-BE49-F238E27FC236}">
                <a16:creationId xmlns:a16="http://schemas.microsoft.com/office/drawing/2014/main" id="{550A609C-55B5-FA4D-984D-62509B8AEFEF}"/>
              </a:ext>
            </a:extLst>
          </p:cNvPr>
          <p:cNvGrpSpPr/>
          <p:nvPr/>
        </p:nvGrpSpPr>
        <p:grpSpPr>
          <a:xfrm>
            <a:off x="6926086" y="5064584"/>
            <a:ext cx="848540" cy="347465"/>
            <a:chOff x="343166" y="5279680"/>
            <a:chExt cx="848540" cy="347465"/>
          </a:xfrm>
        </p:grpSpPr>
        <p:grpSp>
          <p:nvGrpSpPr>
            <p:cNvPr id="285" name="Group 284">
              <a:extLst>
                <a:ext uri="{FF2B5EF4-FFF2-40B4-BE49-F238E27FC236}">
                  <a16:creationId xmlns:a16="http://schemas.microsoft.com/office/drawing/2014/main" id="{D1127FA9-C1A6-4341-B68E-B5868219AE94}"/>
                </a:ext>
              </a:extLst>
            </p:cNvPr>
            <p:cNvGrpSpPr/>
            <p:nvPr/>
          </p:nvGrpSpPr>
          <p:grpSpPr>
            <a:xfrm>
              <a:off x="343166" y="5279680"/>
              <a:ext cx="845511" cy="146091"/>
              <a:chOff x="321934" y="4094580"/>
              <a:chExt cx="845511" cy="146091"/>
            </a:xfrm>
          </p:grpSpPr>
          <p:grpSp>
            <p:nvGrpSpPr>
              <p:cNvPr id="292" name="Group 291">
                <a:extLst>
                  <a:ext uri="{FF2B5EF4-FFF2-40B4-BE49-F238E27FC236}">
                    <a16:creationId xmlns:a16="http://schemas.microsoft.com/office/drawing/2014/main" id="{854F6E29-0EC6-F544-9105-BD1E727A5BE8}"/>
                  </a:ext>
                </a:extLst>
              </p:cNvPr>
              <p:cNvGrpSpPr/>
              <p:nvPr/>
            </p:nvGrpSpPr>
            <p:grpSpPr>
              <a:xfrm>
                <a:off x="534372" y="4094580"/>
                <a:ext cx="633073" cy="144000"/>
                <a:chOff x="4823974" y="3848093"/>
                <a:chExt cx="633073" cy="144000"/>
              </a:xfrm>
            </p:grpSpPr>
            <p:sp>
              <p:nvSpPr>
                <p:cNvPr id="294" name="Oval 293">
                  <a:extLst>
                    <a:ext uri="{FF2B5EF4-FFF2-40B4-BE49-F238E27FC236}">
                      <a16:creationId xmlns:a16="http://schemas.microsoft.com/office/drawing/2014/main" id="{8B23C4B6-31B9-0043-8DE8-6D10E1FFB49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Oval 294">
                  <a:extLst>
                    <a:ext uri="{FF2B5EF4-FFF2-40B4-BE49-F238E27FC236}">
                      <a16:creationId xmlns:a16="http://schemas.microsoft.com/office/drawing/2014/main" id="{2172190D-89E6-9F41-8DA9-D65DC806CC7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Oval 295">
                  <a:extLst>
                    <a:ext uri="{FF2B5EF4-FFF2-40B4-BE49-F238E27FC236}">
                      <a16:creationId xmlns:a16="http://schemas.microsoft.com/office/drawing/2014/main" id="{FA57AAF9-FCFD-8442-A136-A2E630B69B5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3" name="Rectangle 292">
                <a:extLst>
                  <a:ext uri="{FF2B5EF4-FFF2-40B4-BE49-F238E27FC236}">
                    <a16:creationId xmlns:a16="http://schemas.microsoft.com/office/drawing/2014/main" id="{218C42A1-7066-9544-9D32-4B7DC0BB8D14}"/>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6" name="Group 285">
              <a:extLst>
                <a:ext uri="{FF2B5EF4-FFF2-40B4-BE49-F238E27FC236}">
                  <a16:creationId xmlns:a16="http://schemas.microsoft.com/office/drawing/2014/main" id="{E07A39CC-D13B-734A-897E-1D29423B0798}"/>
                </a:ext>
              </a:extLst>
            </p:cNvPr>
            <p:cNvGrpSpPr/>
            <p:nvPr/>
          </p:nvGrpSpPr>
          <p:grpSpPr>
            <a:xfrm>
              <a:off x="346195" y="5481054"/>
              <a:ext cx="845511" cy="146091"/>
              <a:chOff x="321934" y="4094580"/>
              <a:chExt cx="845511" cy="146091"/>
            </a:xfrm>
          </p:grpSpPr>
          <p:grpSp>
            <p:nvGrpSpPr>
              <p:cNvPr id="287" name="Group 286">
                <a:extLst>
                  <a:ext uri="{FF2B5EF4-FFF2-40B4-BE49-F238E27FC236}">
                    <a16:creationId xmlns:a16="http://schemas.microsoft.com/office/drawing/2014/main" id="{AD1B1EE8-6488-0348-B38A-7D995241BECC}"/>
                  </a:ext>
                </a:extLst>
              </p:cNvPr>
              <p:cNvGrpSpPr/>
              <p:nvPr/>
            </p:nvGrpSpPr>
            <p:grpSpPr>
              <a:xfrm>
                <a:off x="534372" y="4094580"/>
                <a:ext cx="633073" cy="144000"/>
                <a:chOff x="4823974" y="3848093"/>
                <a:chExt cx="633073" cy="144000"/>
              </a:xfrm>
            </p:grpSpPr>
            <p:sp>
              <p:nvSpPr>
                <p:cNvPr id="289" name="Oval 288">
                  <a:extLst>
                    <a:ext uri="{FF2B5EF4-FFF2-40B4-BE49-F238E27FC236}">
                      <a16:creationId xmlns:a16="http://schemas.microsoft.com/office/drawing/2014/main" id="{334EA560-28D2-0E45-9A3B-BD13F3D3C5D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Oval 289">
                  <a:extLst>
                    <a:ext uri="{FF2B5EF4-FFF2-40B4-BE49-F238E27FC236}">
                      <a16:creationId xmlns:a16="http://schemas.microsoft.com/office/drawing/2014/main" id="{128CE566-1999-814E-A534-B472647F672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Oval 290">
                  <a:extLst>
                    <a:ext uri="{FF2B5EF4-FFF2-40B4-BE49-F238E27FC236}">
                      <a16:creationId xmlns:a16="http://schemas.microsoft.com/office/drawing/2014/main" id="{13EDFE0D-34B0-C642-8638-0DE58307349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8" name="Rectangle 287">
                <a:extLst>
                  <a:ext uri="{FF2B5EF4-FFF2-40B4-BE49-F238E27FC236}">
                    <a16:creationId xmlns:a16="http://schemas.microsoft.com/office/drawing/2014/main" id="{B0138425-F434-844D-A70E-368C0109D9D0}"/>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297" name="Group 296">
            <a:extLst>
              <a:ext uri="{FF2B5EF4-FFF2-40B4-BE49-F238E27FC236}">
                <a16:creationId xmlns:a16="http://schemas.microsoft.com/office/drawing/2014/main" id="{0B4FFE11-BC70-214E-91E2-03C87CD8B7CE}"/>
              </a:ext>
            </a:extLst>
          </p:cNvPr>
          <p:cNvGrpSpPr/>
          <p:nvPr/>
        </p:nvGrpSpPr>
        <p:grpSpPr>
          <a:xfrm>
            <a:off x="4197231" y="2221622"/>
            <a:ext cx="848540" cy="347465"/>
            <a:chOff x="343166" y="5279680"/>
            <a:chExt cx="848540" cy="347465"/>
          </a:xfrm>
        </p:grpSpPr>
        <p:grpSp>
          <p:nvGrpSpPr>
            <p:cNvPr id="298" name="Group 297">
              <a:extLst>
                <a:ext uri="{FF2B5EF4-FFF2-40B4-BE49-F238E27FC236}">
                  <a16:creationId xmlns:a16="http://schemas.microsoft.com/office/drawing/2014/main" id="{BAE97404-4B21-EC4B-8FED-7BA107A4F5CB}"/>
                </a:ext>
              </a:extLst>
            </p:cNvPr>
            <p:cNvGrpSpPr/>
            <p:nvPr/>
          </p:nvGrpSpPr>
          <p:grpSpPr>
            <a:xfrm>
              <a:off x="343166" y="5279680"/>
              <a:ext cx="845511" cy="146091"/>
              <a:chOff x="321934" y="4094580"/>
              <a:chExt cx="845511" cy="146091"/>
            </a:xfrm>
          </p:grpSpPr>
          <p:grpSp>
            <p:nvGrpSpPr>
              <p:cNvPr id="305" name="Group 304">
                <a:extLst>
                  <a:ext uri="{FF2B5EF4-FFF2-40B4-BE49-F238E27FC236}">
                    <a16:creationId xmlns:a16="http://schemas.microsoft.com/office/drawing/2014/main" id="{CBFE3027-2785-A94D-86C0-88FD70037066}"/>
                  </a:ext>
                </a:extLst>
              </p:cNvPr>
              <p:cNvGrpSpPr/>
              <p:nvPr/>
            </p:nvGrpSpPr>
            <p:grpSpPr>
              <a:xfrm>
                <a:off x="534372" y="4094580"/>
                <a:ext cx="633073" cy="144000"/>
                <a:chOff x="4823974" y="3848093"/>
                <a:chExt cx="633073" cy="144000"/>
              </a:xfrm>
            </p:grpSpPr>
            <p:sp>
              <p:nvSpPr>
                <p:cNvPr id="307" name="Oval 306">
                  <a:extLst>
                    <a:ext uri="{FF2B5EF4-FFF2-40B4-BE49-F238E27FC236}">
                      <a16:creationId xmlns:a16="http://schemas.microsoft.com/office/drawing/2014/main" id="{0F2DB371-0CB3-0645-8DC1-0158D4A2DBF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Oval 307">
                  <a:extLst>
                    <a:ext uri="{FF2B5EF4-FFF2-40B4-BE49-F238E27FC236}">
                      <a16:creationId xmlns:a16="http://schemas.microsoft.com/office/drawing/2014/main" id="{B47F56A8-EFAB-0242-9686-D6A6A7431A8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Oval 308">
                  <a:extLst>
                    <a:ext uri="{FF2B5EF4-FFF2-40B4-BE49-F238E27FC236}">
                      <a16:creationId xmlns:a16="http://schemas.microsoft.com/office/drawing/2014/main" id="{7AFB3ABA-3F0D-FB42-9075-CC05F662918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6" name="Rectangle 305">
                <a:extLst>
                  <a:ext uri="{FF2B5EF4-FFF2-40B4-BE49-F238E27FC236}">
                    <a16:creationId xmlns:a16="http://schemas.microsoft.com/office/drawing/2014/main" id="{2C262121-343C-BE4A-8E6F-7811D2EA69AB}"/>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9" name="Group 298">
              <a:extLst>
                <a:ext uri="{FF2B5EF4-FFF2-40B4-BE49-F238E27FC236}">
                  <a16:creationId xmlns:a16="http://schemas.microsoft.com/office/drawing/2014/main" id="{99FE5A54-C126-9A44-A119-7E2091DDB374}"/>
                </a:ext>
              </a:extLst>
            </p:cNvPr>
            <p:cNvGrpSpPr/>
            <p:nvPr/>
          </p:nvGrpSpPr>
          <p:grpSpPr>
            <a:xfrm>
              <a:off x="346195" y="5481054"/>
              <a:ext cx="845511" cy="146091"/>
              <a:chOff x="321934" y="4094580"/>
              <a:chExt cx="845511" cy="146091"/>
            </a:xfrm>
          </p:grpSpPr>
          <p:grpSp>
            <p:nvGrpSpPr>
              <p:cNvPr id="300" name="Group 299">
                <a:extLst>
                  <a:ext uri="{FF2B5EF4-FFF2-40B4-BE49-F238E27FC236}">
                    <a16:creationId xmlns:a16="http://schemas.microsoft.com/office/drawing/2014/main" id="{C13C8A5A-DB1C-D74C-8DAD-FF5A9EB5283D}"/>
                  </a:ext>
                </a:extLst>
              </p:cNvPr>
              <p:cNvGrpSpPr/>
              <p:nvPr/>
            </p:nvGrpSpPr>
            <p:grpSpPr>
              <a:xfrm>
                <a:off x="534372" y="4094580"/>
                <a:ext cx="633073" cy="144000"/>
                <a:chOff x="4823974" y="3848093"/>
                <a:chExt cx="633073" cy="144000"/>
              </a:xfrm>
            </p:grpSpPr>
            <p:sp>
              <p:nvSpPr>
                <p:cNvPr id="302" name="Oval 301">
                  <a:extLst>
                    <a:ext uri="{FF2B5EF4-FFF2-40B4-BE49-F238E27FC236}">
                      <a16:creationId xmlns:a16="http://schemas.microsoft.com/office/drawing/2014/main" id="{59FEABF4-ABEA-8F45-9C3D-71C9E9A55CE0}"/>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76D5878A-3479-6E4D-AF8F-D3E9A0E99B76}"/>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FE0E41BD-DCDD-C542-8184-38DDA17EF80D}"/>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1" name="Rectangle 300">
                <a:extLst>
                  <a:ext uri="{FF2B5EF4-FFF2-40B4-BE49-F238E27FC236}">
                    <a16:creationId xmlns:a16="http://schemas.microsoft.com/office/drawing/2014/main" id="{1CB7EA10-5ACC-7C4E-A324-0ACED0EAB4A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10" name="Group 309">
            <a:extLst>
              <a:ext uri="{FF2B5EF4-FFF2-40B4-BE49-F238E27FC236}">
                <a16:creationId xmlns:a16="http://schemas.microsoft.com/office/drawing/2014/main" id="{5821F897-3BCC-4C49-96BA-032850812584}"/>
              </a:ext>
            </a:extLst>
          </p:cNvPr>
          <p:cNvGrpSpPr/>
          <p:nvPr/>
        </p:nvGrpSpPr>
        <p:grpSpPr>
          <a:xfrm>
            <a:off x="4185444" y="2840667"/>
            <a:ext cx="848540" cy="347465"/>
            <a:chOff x="343166" y="5279680"/>
            <a:chExt cx="848540" cy="347465"/>
          </a:xfrm>
        </p:grpSpPr>
        <p:grpSp>
          <p:nvGrpSpPr>
            <p:cNvPr id="311" name="Group 310">
              <a:extLst>
                <a:ext uri="{FF2B5EF4-FFF2-40B4-BE49-F238E27FC236}">
                  <a16:creationId xmlns:a16="http://schemas.microsoft.com/office/drawing/2014/main" id="{6A59D4DF-C468-5C4C-9A42-DB6858ED9845}"/>
                </a:ext>
              </a:extLst>
            </p:cNvPr>
            <p:cNvGrpSpPr/>
            <p:nvPr/>
          </p:nvGrpSpPr>
          <p:grpSpPr>
            <a:xfrm>
              <a:off x="343166" y="5279680"/>
              <a:ext cx="845511" cy="146091"/>
              <a:chOff x="321934" y="4094580"/>
              <a:chExt cx="845511" cy="146091"/>
            </a:xfrm>
          </p:grpSpPr>
          <p:grpSp>
            <p:nvGrpSpPr>
              <p:cNvPr id="318" name="Group 317">
                <a:extLst>
                  <a:ext uri="{FF2B5EF4-FFF2-40B4-BE49-F238E27FC236}">
                    <a16:creationId xmlns:a16="http://schemas.microsoft.com/office/drawing/2014/main" id="{D28423FB-6B87-8A4C-985F-3C2AE4DA1B15}"/>
                  </a:ext>
                </a:extLst>
              </p:cNvPr>
              <p:cNvGrpSpPr/>
              <p:nvPr/>
            </p:nvGrpSpPr>
            <p:grpSpPr>
              <a:xfrm>
                <a:off x="534372" y="4094580"/>
                <a:ext cx="633073" cy="144000"/>
                <a:chOff x="4823974" y="3848093"/>
                <a:chExt cx="633073" cy="144000"/>
              </a:xfrm>
            </p:grpSpPr>
            <p:sp>
              <p:nvSpPr>
                <p:cNvPr id="320" name="Oval 319">
                  <a:extLst>
                    <a:ext uri="{FF2B5EF4-FFF2-40B4-BE49-F238E27FC236}">
                      <a16:creationId xmlns:a16="http://schemas.microsoft.com/office/drawing/2014/main" id="{9F847689-AE2F-7243-84E4-BC5C07AC2FA2}"/>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Oval 320">
                  <a:extLst>
                    <a:ext uri="{FF2B5EF4-FFF2-40B4-BE49-F238E27FC236}">
                      <a16:creationId xmlns:a16="http://schemas.microsoft.com/office/drawing/2014/main" id="{0ECD8E07-06AD-8147-9A9A-37275E22EEB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1573E18D-440C-2242-B76F-9740BE36856B}"/>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9" name="Rectangle 318">
                <a:extLst>
                  <a:ext uri="{FF2B5EF4-FFF2-40B4-BE49-F238E27FC236}">
                    <a16:creationId xmlns:a16="http://schemas.microsoft.com/office/drawing/2014/main" id="{01778205-C11B-6C48-808E-38F97BCA23DD}"/>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12" name="Group 311">
              <a:extLst>
                <a:ext uri="{FF2B5EF4-FFF2-40B4-BE49-F238E27FC236}">
                  <a16:creationId xmlns:a16="http://schemas.microsoft.com/office/drawing/2014/main" id="{EFB74256-F944-2146-BC11-1718719317EF}"/>
                </a:ext>
              </a:extLst>
            </p:cNvPr>
            <p:cNvGrpSpPr/>
            <p:nvPr/>
          </p:nvGrpSpPr>
          <p:grpSpPr>
            <a:xfrm>
              <a:off x="346195" y="5481054"/>
              <a:ext cx="845511" cy="146091"/>
              <a:chOff x="321934" y="4094580"/>
              <a:chExt cx="845511" cy="146091"/>
            </a:xfrm>
          </p:grpSpPr>
          <p:grpSp>
            <p:nvGrpSpPr>
              <p:cNvPr id="313" name="Group 312">
                <a:extLst>
                  <a:ext uri="{FF2B5EF4-FFF2-40B4-BE49-F238E27FC236}">
                    <a16:creationId xmlns:a16="http://schemas.microsoft.com/office/drawing/2014/main" id="{F726985D-BBE8-9947-9399-784202986F7F}"/>
                  </a:ext>
                </a:extLst>
              </p:cNvPr>
              <p:cNvGrpSpPr/>
              <p:nvPr/>
            </p:nvGrpSpPr>
            <p:grpSpPr>
              <a:xfrm>
                <a:off x="534372" y="4094580"/>
                <a:ext cx="633073" cy="144000"/>
                <a:chOff x="4823974" y="3848093"/>
                <a:chExt cx="633073" cy="144000"/>
              </a:xfrm>
            </p:grpSpPr>
            <p:sp>
              <p:nvSpPr>
                <p:cNvPr id="315" name="Oval 314">
                  <a:extLst>
                    <a:ext uri="{FF2B5EF4-FFF2-40B4-BE49-F238E27FC236}">
                      <a16:creationId xmlns:a16="http://schemas.microsoft.com/office/drawing/2014/main" id="{8CF41904-AE15-904C-BF72-95B18EAD0F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Oval 315">
                  <a:extLst>
                    <a:ext uri="{FF2B5EF4-FFF2-40B4-BE49-F238E27FC236}">
                      <a16:creationId xmlns:a16="http://schemas.microsoft.com/office/drawing/2014/main" id="{54BE04BE-916F-1849-B704-A875E74965C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Oval 316">
                  <a:extLst>
                    <a:ext uri="{FF2B5EF4-FFF2-40B4-BE49-F238E27FC236}">
                      <a16:creationId xmlns:a16="http://schemas.microsoft.com/office/drawing/2014/main" id="{678E45AA-E39C-1144-BCD2-06D97E62165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Rectangle 313">
                <a:extLst>
                  <a:ext uri="{FF2B5EF4-FFF2-40B4-BE49-F238E27FC236}">
                    <a16:creationId xmlns:a16="http://schemas.microsoft.com/office/drawing/2014/main" id="{0418476E-B70B-6D4B-8E71-58CE61FEF5E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23" name="Group 322">
            <a:extLst>
              <a:ext uri="{FF2B5EF4-FFF2-40B4-BE49-F238E27FC236}">
                <a16:creationId xmlns:a16="http://schemas.microsoft.com/office/drawing/2014/main" id="{7F2490AE-8CCD-8A4D-A34F-193C3C33ED11}"/>
              </a:ext>
            </a:extLst>
          </p:cNvPr>
          <p:cNvGrpSpPr/>
          <p:nvPr/>
        </p:nvGrpSpPr>
        <p:grpSpPr>
          <a:xfrm>
            <a:off x="3068141" y="3403045"/>
            <a:ext cx="848540" cy="347465"/>
            <a:chOff x="343166" y="5279680"/>
            <a:chExt cx="848540" cy="347465"/>
          </a:xfrm>
        </p:grpSpPr>
        <p:grpSp>
          <p:nvGrpSpPr>
            <p:cNvPr id="324" name="Group 323">
              <a:extLst>
                <a:ext uri="{FF2B5EF4-FFF2-40B4-BE49-F238E27FC236}">
                  <a16:creationId xmlns:a16="http://schemas.microsoft.com/office/drawing/2014/main" id="{F3138A54-624E-C542-A92C-4FA099D0CBEA}"/>
                </a:ext>
              </a:extLst>
            </p:cNvPr>
            <p:cNvGrpSpPr/>
            <p:nvPr/>
          </p:nvGrpSpPr>
          <p:grpSpPr>
            <a:xfrm>
              <a:off x="343166" y="5279680"/>
              <a:ext cx="845511" cy="146091"/>
              <a:chOff x="321934" y="4094580"/>
              <a:chExt cx="845511" cy="146091"/>
            </a:xfrm>
          </p:grpSpPr>
          <p:grpSp>
            <p:nvGrpSpPr>
              <p:cNvPr id="331" name="Group 330">
                <a:extLst>
                  <a:ext uri="{FF2B5EF4-FFF2-40B4-BE49-F238E27FC236}">
                    <a16:creationId xmlns:a16="http://schemas.microsoft.com/office/drawing/2014/main" id="{38EE0E04-BF62-7247-933C-77CAF08E3492}"/>
                  </a:ext>
                </a:extLst>
              </p:cNvPr>
              <p:cNvGrpSpPr/>
              <p:nvPr/>
            </p:nvGrpSpPr>
            <p:grpSpPr>
              <a:xfrm>
                <a:off x="534372" y="4094580"/>
                <a:ext cx="633073" cy="144000"/>
                <a:chOff x="4823974" y="3848093"/>
                <a:chExt cx="633073" cy="144000"/>
              </a:xfrm>
            </p:grpSpPr>
            <p:sp>
              <p:nvSpPr>
                <p:cNvPr id="333" name="Oval 332">
                  <a:extLst>
                    <a:ext uri="{FF2B5EF4-FFF2-40B4-BE49-F238E27FC236}">
                      <a16:creationId xmlns:a16="http://schemas.microsoft.com/office/drawing/2014/main" id="{20B0DCAF-C292-2142-B3E8-76D0D6077C55}"/>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Oval 333">
                  <a:extLst>
                    <a:ext uri="{FF2B5EF4-FFF2-40B4-BE49-F238E27FC236}">
                      <a16:creationId xmlns:a16="http://schemas.microsoft.com/office/drawing/2014/main" id="{554EC735-58D3-8242-9F27-04EB8F838BE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Oval 334">
                  <a:extLst>
                    <a:ext uri="{FF2B5EF4-FFF2-40B4-BE49-F238E27FC236}">
                      <a16:creationId xmlns:a16="http://schemas.microsoft.com/office/drawing/2014/main" id="{D5BF6708-1889-F24B-AA06-4071DFC16133}"/>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2" name="Rectangle 331">
                <a:extLst>
                  <a:ext uri="{FF2B5EF4-FFF2-40B4-BE49-F238E27FC236}">
                    <a16:creationId xmlns:a16="http://schemas.microsoft.com/office/drawing/2014/main" id="{AAD3D0AD-D9B2-3D41-ABF8-175570CDC18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5" name="Group 324">
              <a:extLst>
                <a:ext uri="{FF2B5EF4-FFF2-40B4-BE49-F238E27FC236}">
                  <a16:creationId xmlns:a16="http://schemas.microsoft.com/office/drawing/2014/main" id="{3FE7269F-6348-3948-B10F-E06207E2DC25}"/>
                </a:ext>
              </a:extLst>
            </p:cNvPr>
            <p:cNvGrpSpPr/>
            <p:nvPr/>
          </p:nvGrpSpPr>
          <p:grpSpPr>
            <a:xfrm>
              <a:off x="346195" y="5481054"/>
              <a:ext cx="845511" cy="146091"/>
              <a:chOff x="321934" y="4094580"/>
              <a:chExt cx="845511" cy="146091"/>
            </a:xfrm>
          </p:grpSpPr>
          <p:grpSp>
            <p:nvGrpSpPr>
              <p:cNvPr id="326" name="Group 325">
                <a:extLst>
                  <a:ext uri="{FF2B5EF4-FFF2-40B4-BE49-F238E27FC236}">
                    <a16:creationId xmlns:a16="http://schemas.microsoft.com/office/drawing/2014/main" id="{26FB37A1-7768-E04E-AAEB-706E6E7FE089}"/>
                  </a:ext>
                </a:extLst>
              </p:cNvPr>
              <p:cNvGrpSpPr/>
              <p:nvPr/>
            </p:nvGrpSpPr>
            <p:grpSpPr>
              <a:xfrm>
                <a:off x="534372" y="4094580"/>
                <a:ext cx="633073" cy="144000"/>
                <a:chOff x="4823974" y="3848093"/>
                <a:chExt cx="633073" cy="144000"/>
              </a:xfrm>
            </p:grpSpPr>
            <p:sp>
              <p:nvSpPr>
                <p:cNvPr id="328" name="Oval 327">
                  <a:extLst>
                    <a:ext uri="{FF2B5EF4-FFF2-40B4-BE49-F238E27FC236}">
                      <a16:creationId xmlns:a16="http://schemas.microsoft.com/office/drawing/2014/main" id="{94249240-16D0-FB45-BDB1-6CA762FDB51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Oval 328">
                  <a:extLst>
                    <a:ext uri="{FF2B5EF4-FFF2-40B4-BE49-F238E27FC236}">
                      <a16:creationId xmlns:a16="http://schemas.microsoft.com/office/drawing/2014/main" id="{07E28C2E-5AF2-314A-B590-7082BC817711}"/>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Oval 329">
                  <a:extLst>
                    <a:ext uri="{FF2B5EF4-FFF2-40B4-BE49-F238E27FC236}">
                      <a16:creationId xmlns:a16="http://schemas.microsoft.com/office/drawing/2014/main" id="{623DC844-BD2E-B143-A5E9-9F959978550E}"/>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7" name="Rectangle 326">
                <a:extLst>
                  <a:ext uri="{FF2B5EF4-FFF2-40B4-BE49-F238E27FC236}">
                    <a16:creationId xmlns:a16="http://schemas.microsoft.com/office/drawing/2014/main" id="{36501F92-F6F5-3B4A-870E-803AD7456427}"/>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36" name="Group 335">
            <a:extLst>
              <a:ext uri="{FF2B5EF4-FFF2-40B4-BE49-F238E27FC236}">
                <a16:creationId xmlns:a16="http://schemas.microsoft.com/office/drawing/2014/main" id="{CFD41062-16FE-5B43-8ED4-E6701FB69217}"/>
              </a:ext>
            </a:extLst>
          </p:cNvPr>
          <p:cNvGrpSpPr/>
          <p:nvPr/>
        </p:nvGrpSpPr>
        <p:grpSpPr>
          <a:xfrm>
            <a:off x="5236174" y="3404665"/>
            <a:ext cx="848540" cy="347465"/>
            <a:chOff x="343166" y="5279680"/>
            <a:chExt cx="848540" cy="347465"/>
          </a:xfrm>
        </p:grpSpPr>
        <p:grpSp>
          <p:nvGrpSpPr>
            <p:cNvPr id="337" name="Group 336">
              <a:extLst>
                <a:ext uri="{FF2B5EF4-FFF2-40B4-BE49-F238E27FC236}">
                  <a16:creationId xmlns:a16="http://schemas.microsoft.com/office/drawing/2014/main" id="{0D49B758-97D1-574B-B38E-97C7B763A89C}"/>
                </a:ext>
              </a:extLst>
            </p:cNvPr>
            <p:cNvGrpSpPr/>
            <p:nvPr/>
          </p:nvGrpSpPr>
          <p:grpSpPr>
            <a:xfrm>
              <a:off x="343166" y="5279680"/>
              <a:ext cx="845511" cy="146091"/>
              <a:chOff x="321934" y="4094580"/>
              <a:chExt cx="845511" cy="146091"/>
            </a:xfrm>
          </p:grpSpPr>
          <p:grpSp>
            <p:nvGrpSpPr>
              <p:cNvPr id="344" name="Group 343">
                <a:extLst>
                  <a:ext uri="{FF2B5EF4-FFF2-40B4-BE49-F238E27FC236}">
                    <a16:creationId xmlns:a16="http://schemas.microsoft.com/office/drawing/2014/main" id="{5A7C330B-6CB2-D747-84F2-1836A177F669}"/>
                  </a:ext>
                </a:extLst>
              </p:cNvPr>
              <p:cNvGrpSpPr/>
              <p:nvPr/>
            </p:nvGrpSpPr>
            <p:grpSpPr>
              <a:xfrm>
                <a:off x="534372" y="4094580"/>
                <a:ext cx="633073" cy="144000"/>
                <a:chOff x="4823974" y="3848093"/>
                <a:chExt cx="633073" cy="144000"/>
              </a:xfrm>
            </p:grpSpPr>
            <p:sp>
              <p:nvSpPr>
                <p:cNvPr id="346" name="Oval 345">
                  <a:extLst>
                    <a:ext uri="{FF2B5EF4-FFF2-40B4-BE49-F238E27FC236}">
                      <a16:creationId xmlns:a16="http://schemas.microsoft.com/office/drawing/2014/main" id="{05F783CB-28BC-C948-A7C8-C7A64DE767C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Oval 346">
                  <a:extLst>
                    <a:ext uri="{FF2B5EF4-FFF2-40B4-BE49-F238E27FC236}">
                      <a16:creationId xmlns:a16="http://schemas.microsoft.com/office/drawing/2014/main" id="{D2671A8B-5DC7-5645-9ADE-B929AFEE4D1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Oval 347">
                  <a:extLst>
                    <a:ext uri="{FF2B5EF4-FFF2-40B4-BE49-F238E27FC236}">
                      <a16:creationId xmlns:a16="http://schemas.microsoft.com/office/drawing/2014/main" id="{1297E84D-6FE6-D244-88BD-F15DB877EF75}"/>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5" name="Rectangle 344">
                <a:extLst>
                  <a:ext uri="{FF2B5EF4-FFF2-40B4-BE49-F238E27FC236}">
                    <a16:creationId xmlns:a16="http://schemas.microsoft.com/office/drawing/2014/main" id="{9AA5B112-D71E-5348-B5BC-27E386EE8AF9}"/>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38" name="Group 337">
              <a:extLst>
                <a:ext uri="{FF2B5EF4-FFF2-40B4-BE49-F238E27FC236}">
                  <a16:creationId xmlns:a16="http://schemas.microsoft.com/office/drawing/2014/main" id="{FB5912F0-C921-1A4A-8E4C-02EDA2D48C78}"/>
                </a:ext>
              </a:extLst>
            </p:cNvPr>
            <p:cNvGrpSpPr/>
            <p:nvPr/>
          </p:nvGrpSpPr>
          <p:grpSpPr>
            <a:xfrm>
              <a:off x="346195" y="5481054"/>
              <a:ext cx="845511" cy="146091"/>
              <a:chOff x="321934" y="4094580"/>
              <a:chExt cx="845511" cy="146091"/>
            </a:xfrm>
          </p:grpSpPr>
          <p:grpSp>
            <p:nvGrpSpPr>
              <p:cNvPr id="339" name="Group 338">
                <a:extLst>
                  <a:ext uri="{FF2B5EF4-FFF2-40B4-BE49-F238E27FC236}">
                    <a16:creationId xmlns:a16="http://schemas.microsoft.com/office/drawing/2014/main" id="{F6289DA1-3C8B-974E-A1F6-3024E89FE121}"/>
                  </a:ext>
                </a:extLst>
              </p:cNvPr>
              <p:cNvGrpSpPr/>
              <p:nvPr/>
            </p:nvGrpSpPr>
            <p:grpSpPr>
              <a:xfrm>
                <a:off x="534372" y="4094580"/>
                <a:ext cx="633073" cy="144000"/>
                <a:chOff x="4823974" y="3848093"/>
                <a:chExt cx="633073" cy="144000"/>
              </a:xfrm>
            </p:grpSpPr>
            <p:sp>
              <p:nvSpPr>
                <p:cNvPr id="341" name="Oval 340">
                  <a:extLst>
                    <a:ext uri="{FF2B5EF4-FFF2-40B4-BE49-F238E27FC236}">
                      <a16:creationId xmlns:a16="http://schemas.microsoft.com/office/drawing/2014/main" id="{574A29A8-8574-D445-BDB6-80A16376C6C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FAC95E16-4025-0040-8CC3-17AA60FE45C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Oval 342">
                  <a:extLst>
                    <a:ext uri="{FF2B5EF4-FFF2-40B4-BE49-F238E27FC236}">
                      <a16:creationId xmlns:a16="http://schemas.microsoft.com/office/drawing/2014/main" id="{37137A00-3AC3-214C-99A1-04B1DAAEADE9}"/>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0" name="Rectangle 339">
                <a:extLst>
                  <a:ext uri="{FF2B5EF4-FFF2-40B4-BE49-F238E27FC236}">
                    <a16:creationId xmlns:a16="http://schemas.microsoft.com/office/drawing/2014/main" id="{1BDF39F8-A223-BB4A-BC10-ED300D9B97D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49" name="Group 348">
            <a:extLst>
              <a:ext uri="{FF2B5EF4-FFF2-40B4-BE49-F238E27FC236}">
                <a16:creationId xmlns:a16="http://schemas.microsoft.com/office/drawing/2014/main" id="{26190603-CF54-414C-BC1B-20DD42FE2DBE}"/>
              </a:ext>
            </a:extLst>
          </p:cNvPr>
          <p:cNvGrpSpPr/>
          <p:nvPr/>
        </p:nvGrpSpPr>
        <p:grpSpPr>
          <a:xfrm>
            <a:off x="7852205" y="1369756"/>
            <a:ext cx="845511" cy="146091"/>
            <a:chOff x="321934" y="4094580"/>
            <a:chExt cx="845511" cy="146091"/>
          </a:xfrm>
        </p:grpSpPr>
        <p:grpSp>
          <p:nvGrpSpPr>
            <p:cNvPr id="350" name="Group 349">
              <a:extLst>
                <a:ext uri="{FF2B5EF4-FFF2-40B4-BE49-F238E27FC236}">
                  <a16:creationId xmlns:a16="http://schemas.microsoft.com/office/drawing/2014/main" id="{965BDC4F-EF97-8D4D-8BC7-F710BD0A8899}"/>
                </a:ext>
              </a:extLst>
            </p:cNvPr>
            <p:cNvGrpSpPr/>
            <p:nvPr/>
          </p:nvGrpSpPr>
          <p:grpSpPr>
            <a:xfrm>
              <a:off x="534372" y="4094580"/>
              <a:ext cx="633073" cy="144000"/>
              <a:chOff x="4823974" y="3848093"/>
              <a:chExt cx="633073" cy="144000"/>
            </a:xfrm>
          </p:grpSpPr>
          <p:sp>
            <p:nvSpPr>
              <p:cNvPr id="352" name="Oval 351">
                <a:extLst>
                  <a:ext uri="{FF2B5EF4-FFF2-40B4-BE49-F238E27FC236}">
                    <a16:creationId xmlns:a16="http://schemas.microsoft.com/office/drawing/2014/main" id="{1066AF49-CEAB-6746-B663-681098DF57BD}"/>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B16FB46-CF29-3949-A44A-B07B47B30C0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7B37CA4B-7B74-0944-B628-27FDC19E7DB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1" name="Rectangle 350">
              <a:extLst>
                <a:ext uri="{FF2B5EF4-FFF2-40B4-BE49-F238E27FC236}">
                  <a16:creationId xmlns:a16="http://schemas.microsoft.com/office/drawing/2014/main" id="{7CF8BD3D-E335-0A4A-82FA-367B874B430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56" name="Group 355">
            <a:extLst>
              <a:ext uri="{FF2B5EF4-FFF2-40B4-BE49-F238E27FC236}">
                <a16:creationId xmlns:a16="http://schemas.microsoft.com/office/drawing/2014/main" id="{05BFE6D1-8F3A-5C44-A8F5-E60ECDAE39A2}"/>
              </a:ext>
            </a:extLst>
          </p:cNvPr>
          <p:cNvGrpSpPr/>
          <p:nvPr/>
        </p:nvGrpSpPr>
        <p:grpSpPr>
          <a:xfrm>
            <a:off x="7852205" y="1798630"/>
            <a:ext cx="845511" cy="146091"/>
            <a:chOff x="321934" y="4094580"/>
            <a:chExt cx="845511" cy="146091"/>
          </a:xfrm>
        </p:grpSpPr>
        <p:grpSp>
          <p:nvGrpSpPr>
            <p:cNvPr id="357" name="Group 356">
              <a:extLst>
                <a:ext uri="{FF2B5EF4-FFF2-40B4-BE49-F238E27FC236}">
                  <a16:creationId xmlns:a16="http://schemas.microsoft.com/office/drawing/2014/main" id="{64571211-095B-6A43-8B4D-7E1DA14C9EE6}"/>
                </a:ext>
              </a:extLst>
            </p:cNvPr>
            <p:cNvGrpSpPr/>
            <p:nvPr/>
          </p:nvGrpSpPr>
          <p:grpSpPr>
            <a:xfrm>
              <a:off x="534372" y="4094580"/>
              <a:ext cx="633073" cy="144000"/>
              <a:chOff x="4823974" y="3848093"/>
              <a:chExt cx="633073" cy="144000"/>
            </a:xfrm>
          </p:grpSpPr>
          <p:sp>
            <p:nvSpPr>
              <p:cNvPr id="359" name="Oval 358">
                <a:extLst>
                  <a:ext uri="{FF2B5EF4-FFF2-40B4-BE49-F238E27FC236}">
                    <a16:creationId xmlns:a16="http://schemas.microsoft.com/office/drawing/2014/main" id="{CF55629B-EE78-0644-89C3-679D65AF5049}"/>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id="{5DFE9B98-7FE4-EE4B-A6F3-12C839B3B93D}"/>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C75D9CE4-D7A1-8B44-AC18-B492AA853D4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8" name="Rectangle 357">
              <a:extLst>
                <a:ext uri="{FF2B5EF4-FFF2-40B4-BE49-F238E27FC236}">
                  <a16:creationId xmlns:a16="http://schemas.microsoft.com/office/drawing/2014/main" id="{55C5962B-5195-5F44-A56B-45774F1D03CB}"/>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3" name="Group 362">
            <a:extLst>
              <a:ext uri="{FF2B5EF4-FFF2-40B4-BE49-F238E27FC236}">
                <a16:creationId xmlns:a16="http://schemas.microsoft.com/office/drawing/2014/main" id="{57B25708-A3AE-6B49-8806-95E80B6E8837}"/>
              </a:ext>
            </a:extLst>
          </p:cNvPr>
          <p:cNvGrpSpPr/>
          <p:nvPr/>
        </p:nvGrpSpPr>
        <p:grpSpPr>
          <a:xfrm>
            <a:off x="7852205" y="567123"/>
            <a:ext cx="848540" cy="347465"/>
            <a:chOff x="343166" y="5279680"/>
            <a:chExt cx="848540" cy="347465"/>
          </a:xfrm>
        </p:grpSpPr>
        <p:grpSp>
          <p:nvGrpSpPr>
            <p:cNvPr id="364" name="Group 363">
              <a:extLst>
                <a:ext uri="{FF2B5EF4-FFF2-40B4-BE49-F238E27FC236}">
                  <a16:creationId xmlns:a16="http://schemas.microsoft.com/office/drawing/2014/main" id="{AE01F63F-CD5E-B047-9B8D-86574DE09AFD}"/>
                </a:ext>
              </a:extLst>
            </p:cNvPr>
            <p:cNvGrpSpPr/>
            <p:nvPr/>
          </p:nvGrpSpPr>
          <p:grpSpPr>
            <a:xfrm>
              <a:off x="343166" y="5279680"/>
              <a:ext cx="845511" cy="146091"/>
              <a:chOff x="321934" y="4094580"/>
              <a:chExt cx="845511" cy="146091"/>
            </a:xfrm>
          </p:grpSpPr>
          <p:grpSp>
            <p:nvGrpSpPr>
              <p:cNvPr id="371" name="Group 370">
                <a:extLst>
                  <a:ext uri="{FF2B5EF4-FFF2-40B4-BE49-F238E27FC236}">
                    <a16:creationId xmlns:a16="http://schemas.microsoft.com/office/drawing/2014/main" id="{E77F61EE-9D7D-B44E-9D4A-ACF5E1B6D275}"/>
                  </a:ext>
                </a:extLst>
              </p:cNvPr>
              <p:cNvGrpSpPr/>
              <p:nvPr/>
            </p:nvGrpSpPr>
            <p:grpSpPr>
              <a:xfrm>
                <a:off x="534372" y="4094580"/>
                <a:ext cx="633073" cy="144000"/>
                <a:chOff x="4823974" y="3848093"/>
                <a:chExt cx="633073" cy="144000"/>
              </a:xfrm>
            </p:grpSpPr>
            <p:sp>
              <p:nvSpPr>
                <p:cNvPr id="373" name="Oval 372">
                  <a:extLst>
                    <a:ext uri="{FF2B5EF4-FFF2-40B4-BE49-F238E27FC236}">
                      <a16:creationId xmlns:a16="http://schemas.microsoft.com/office/drawing/2014/main" id="{C1DD21DC-B080-4F43-B4D9-1A1CBE5B0B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40695420-8700-0246-87AF-119ED6E253A4}"/>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Oval 374">
                  <a:extLst>
                    <a:ext uri="{FF2B5EF4-FFF2-40B4-BE49-F238E27FC236}">
                      <a16:creationId xmlns:a16="http://schemas.microsoft.com/office/drawing/2014/main" id="{A41803A3-82FA-8940-9561-6E415FE0CF1D}"/>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2" name="Rectangle 371">
                <a:extLst>
                  <a:ext uri="{FF2B5EF4-FFF2-40B4-BE49-F238E27FC236}">
                    <a16:creationId xmlns:a16="http://schemas.microsoft.com/office/drawing/2014/main" id="{6FA5BC13-C394-8042-A175-4D1B93821660}"/>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65" name="Group 364">
              <a:extLst>
                <a:ext uri="{FF2B5EF4-FFF2-40B4-BE49-F238E27FC236}">
                  <a16:creationId xmlns:a16="http://schemas.microsoft.com/office/drawing/2014/main" id="{AB7B087F-158C-4743-B047-F2ECA7F352AB}"/>
                </a:ext>
              </a:extLst>
            </p:cNvPr>
            <p:cNvGrpSpPr/>
            <p:nvPr/>
          </p:nvGrpSpPr>
          <p:grpSpPr>
            <a:xfrm>
              <a:off x="346195" y="5481054"/>
              <a:ext cx="845511" cy="146091"/>
              <a:chOff x="321934" y="4094580"/>
              <a:chExt cx="845511" cy="146091"/>
            </a:xfrm>
          </p:grpSpPr>
          <p:grpSp>
            <p:nvGrpSpPr>
              <p:cNvPr id="366" name="Group 365">
                <a:extLst>
                  <a:ext uri="{FF2B5EF4-FFF2-40B4-BE49-F238E27FC236}">
                    <a16:creationId xmlns:a16="http://schemas.microsoft.com/office/drawing/2014/main" id="{A6274B68-4D37-4F4C-ACAF-12A543D039A2}"/>
                  </a:ext>
                </a:extLst>
              </p:cNvPr>
              <p:cNvGrpSpPr/>
              <p:nvPr/>
            </p:nvGrpSpPr>
            <p:grpSpPr>
              <a:xfrm>
                <a:off x="534372" y="4094580"/>
                <a:ext cx="633073" cy="144000"/>
                <a:chOff x="4823974" y="3848093"/>
                <a:chExt cx="633073" cy="144000"/>
              </a:xfrm>
            </p:grpSpPr>
            <p:sp>
              <p:nvSpPr>
                <p:cNvPr id="368" name="Oval 367">
                  <a:extLst>
                    <a:ext uri="{FF2B5EF4-FFF2-40B4-BE49-F238E27FC236}">
                      <a16:creationId xmlns:a16="http://schemas.microsoft.com/office/drawing/2014/main" id="{5E04D9C9-BAB0-014B-8575-F7153D721C2C}"/>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ED60E899-760A-7747-9426-5936672D530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22537D8E-D250-7B45-A5D4-6E405C568767}"/>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7" name="Rectangle 366">
                <a:extLst>
                  <a:ext uri="{FF2B5EF4-FFF2-40B4-BE49-F238E27FC236}">
                    <a16:creationId xmlns:a16="http://schemas.microsoft.com/office/drawing/2014/main" id="{19848FCA-B46F-A24B-BCB6-9789FB3F79D8}"/>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76" name="Group 375">
            <a:extLst>
              <a:ext uri="{FF2B5EF4-FFF2-40B4-BE49-F238E27FC236}">
                <a16:creationId xmlns:a16="http://schemas.microsoft.com/office/drawing/2014/main" id="{8FEB3DE3-4679-FF4C-991B-BE197A13F8B0}"/>
              </a:ext>
            </a:extLst>
          </p:cNvPr>
          <p:cNvGrpSpPr/>
          <p:nvPr/>
        </p:nvGrpSpPr>
        <p:grpSpPr>
          <a:xfrm>
            <a:off x="7852205" y="971594"/>
            <a:ext cx="848540" cy="347465"/>
            <a:chOff x="343166" y="5279680"/>
            <a:chExt cx="848540" cy="347465"/>
          </a:xfrm>
        </p:grpSpPr>
        <p:grpSp>
          <p:nvGrpSpPr>
            <p:cNvPr id="377" name="Group 376">
              <a:extLst>
                <a:ext uri="{FF2B5EF4-FFF2-40B4-BE49-F238E27FC236}">
                  <a16:creationId xmlns:a16="http://schemas.microsoft.com/office/drawing/2014/main" id="{7A0DE21A-0970-F847-B7BA-6260EB481044}"/>
                </a:ext>
              </a:extLst>
            </p:cNvPr>
            <p:cNvGrpSpPr/>
            <p:nvPr/>
          </p:nvGrpSpPr>
          <p:grpSpPr>
            <a:xfrm>
              <a:off x="343166" y="5279680"/>
              <a:ext cx="845511" cy="146091"/>
              <a:chOff x="321934" y="4094580"/>
              <a:chExt cx="845511" cy="146091"/>
            </a:xfrm>
          </p:grpSpPr>
          <p:grpSp>
            <p:nvGrpSpPr>
              <p:cNvPr id="384" name="Group 383">
                <a:extLst>
                  <a:ext uri="{FF2B5EF4-FFF2-40B4-BE49-F238E27FC236}">
                    <a16:creationId xmlns:a16="http://schemas.microsoft.com/office/drawing/2014/main" id="{50F0C9E1-B20B-3B49-A78A-4660C64ED2DA}"/>
                  </a:ext>
                </a:extLst>
              </p:cNvPr>
              <p:cNvGrpSpPr/>
              <p:nvPr/>
            </p:nvGrpSpPr>
            <p:grpSpPr>
              <a:xfrm>
                <a:off x="534372" y="4094580"/>
                <a:ext cx="633073" cy="144000"/>
                <a:chOff x="4823974" y="3848093"/>
                <a:chExt cx="633073" cy="144000"/>
              </a:xfrm>
            </p:grpSpPr>
            <p:sp>
              <p:nvSpPr>
                <p:cNvPr id="386" name="Oval 385">
                  <a:extLst>
                    <a:ext uri="{FF2B5EF4-FFF2-40B4-BE49-F238E27FC236}">
                      <a16:creationId xmlns:a16="http://schemas.microsoft.com/office/drawing/2014/main" id="{01D57E86-C91C-0149-86AB-857F18540D46}"/>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Oval 386">
                  <a:extLst>
                    <a:ext uri="{FF2B5EF4-FFF2-40B4-BE49-F238E27FC236}">
                      <a16:creationId xmlns:a16="http://schemas.microsoft.com/office/drawing/2014/main" id="{993C9163-3D79-E949-8FD6-57B7823D62A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Oval 387">
                  <a:extLst>
                    <a:ext uri="{FF2B5EF4-FFF2-40B4-BE49-F238E27FC236}">
                      <a16:creationId xmlns:a16="http://schemas.microsoft.com/office/drawing/2014/main" id="{423544AB-DEC8-6B4D-AFDE-139AFDB5BC9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5" name="Rectangle 384">
                <a:extLst>
                  <a:ext uri="{FF2B5EF4-FFF2-40B4-BE49-F238E27FC236}">
                    <a16:creationId xmlns:a16="http://schemas.microsoft.com/office/drawing/2014/main" id="{28479180-8BAC-F149-BC59-CEF6E1B43DB5}"/>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78" name="Group 377">
              <a:extLst>
                <a:ext uri="{FF2B5EF4-FFF2-40B4-BE49-F238E27FC236}">
                  <a16:creationId xmlns:a16="http://schemas.microsoft.com/office/drawing/2014/main" id="{D914410C-A1C8-D946-9724-3C098DA949E8}"/>
                </a:ext>
              </a:extLst>
            </p:cNvPr>
            <p:cNvGrpSpPr/>
            <p:nvPr/>
          </p:nvGrpSpPr>
          <p:grpSpPr>
            <a:xfrm>
              <a:off x="346195" y="5481054"/>
              <a:ext cx="845511" cy="146091"/>
              <a:chOff x="321934" y="4094580"/>
              <a:chExt cx="845511" cy="146091"/>
            </a:xfrm>
          </p:grpSpPr>
          <p:grpSp>
            <p:nvGrpSpPr>
              <p:cNvPr id="379" name="Group 378">
                <a:extLst>
                  <a:ext uri="{FF2B5EF4-FFF2-40B4-BE49-F238E27FC236}">
                    <a16:creationId xmlns:a16="http://schemas.microsoft.com/office/drawing/2014/main" id="{42392423-4E3C-0C49-9DB2-0290FB8C627C}"/>
                  </a:ext>
                </a:extLst>
              </p:cNvPr>
              <p:cNvGrpSpPr/>
              <p:nvPr/>
            </p:nvGrpSpPr>
            <p:grpSpPr>
              <a:xfrm>
                <a:off x="534372" y="4094580"/>
                <a:ext cx="633073" cy="144000"/>
                <a:chOff x="4823974" y="3848093"/>
                <a:chExt cx="633073" cy="144000"/>
              </a:xfrm>
            </p:grpSpPr>
            <p:sp>
              <p:nvSpPr>
                <p:cNvPr id="381" name="Oval 380">
                  <a:extLst>
                    <a:ext uri="{FF2B5EF4-FFF2-40B4-BE49-F238E27FC236}">
                      <a16:creationId xmlns:a16="http://schemas.microsoft.com/office/drawing/2014/main" id="{80DCB959-86A5-2C47-B2AB-F945BE41247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8AC87E04-A188-2A45-A09F-181F633A2368}"/>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C1F6900A-AAD8-324F-868A-4D998D699CDF}"/>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0" name="Rectangle 379">
                <a:extLst>
                  <a:ext uri="{FF2B5EF4-FFF2-40B4-BE49-F238E27FC236}">
                    <a16:creationId xmlns:a16="http://schemas.microsoft.com/office/drawing/2014/main" id="{64F5FA10-00EA-A64B-B3DC-BF3917D30451}"/>
                  </a:ext>
                </a:extLst>
              </p:cNvPr>
              <p:cNvSpPr/>
              <p:nvPr/>
            </p:nvSpPr>
            <p:spPr>
              <a:xfrm>
                <a:off x="321934" y="409667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389" name="Group 388">
            <a:extLst>
              <a:ext uri="{FF2B5EF4-FFF2-40B4-BE49-F238E27FC236}">
                <a16:creationId xmlns:a16="http://schemas.microsoft.com/office/drawing/2014/main" id="{7E7FA6BB-46D0-9642-9379-A021CC751DA3}"/>
              </a:ext>
            </a:extLst>
          </p:cNvPr>
          <p:cNvGrpSpPr/>
          <p:nvPr/>
        </p:nvGrpSpPr>
        <p:grpSpPr>
          <a:xfrm>
            <a:off x="7852205" y="1589588"/>
            <a:ext cx="845511" cy="146091"/>
            <a:chOff x="321934" y="4094580"/>
            <a:chExt cx="845511" cy="146091"/>
          </a:xfrm>
        </p:grpSpPr>
        <p:grpSp>
          <p:nvGrpSpPr>
            <p:cNvPr id="390" name="Group 389">
              <a:extLst>
                <a:ext uri="{FF2B5EF4-FFF2-40B4-BE49-F238E27FC236}">
                  <a16:creationId xmlns:a16="http://schemas.microsoft.com/office/drawing/2014/main" id="{315212CD-762C-E64B-A18F-0EE510557A7F}"/>
                </a:ext>
              </a:extLst>
            </p:cNvPr>
            <p:cNvGrpSpPr/>
            <p:nvPr/>
          </p:nvGrpSpPr>
          <p:grpSpPr>
            <a:xfrm>
              <a:off x="534372" y="4094580"/>
              <a:ext cx="633073" cy="144000"/>
              <a:chOff x="4823974" y="3848093"/>
              <a:chExt cx="633073" cy="144000"/>
            </a:xfrm>
          </p:grpSpPr>
          <p:sp>
            <p:nvSpPr>
              <p:cNvPr id="392" name="Oval 391">
                <a:extLst>
                  <a:ext uri="{FF2B5EF4-FFF2-40B4-BE49-F238E27FC236}">
                    <a16:creationId xmlns:a16="http://schemas.microsoft.com/office/drawing/2014/main" id="{51593F8E-0943-1342-93F0-994BFF6AABC8}"/>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Oval 392">
                <a:extLst>
                  <a:ext uri="{FF2B5EF4-FFF2-40B4-BE49-F238E27FC236}">
                    <a16:creationId xmlns:a16="http://schemas.microsoft.com/office/drawing/2014/main" id="{15D29D01-2BCF-C442-87AC-6AFA160233F0}"/>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Oval 393">
                <a:extLst>
                  <a:ext uri="{FF2B5EF4-FFF2-40B4-BE49-F238E27FC236}">
                    <a16:creationId xmlns:a16="http://schemas.microsoft.com/office/drawing/2014/main" id="{5DEA485F-A4E1-E240-9D2D-E873A43DEE3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1" name="Rectangle 390">
              <a:extLst>
                <a:ext uri="{FF2B5EF4-FFF2-40B4-BE49-F238E27FC236}">
                  <a16:creationId xmlns:a16="http://schemas.microsoft.com/office/drawing/2014/main" id="{844795DF-F9C7-1C44-BE0F-39D1352463BE}"/>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95" name="Group 394">
            <a:extLst>
              <a:ext uri="{FF2B5EF4-FFF2-40B4-BE49-F238E27FC236}">
                <a16:creationId xmlns:a16="http://schemas.microsoft.com/office/drawing/2014/main" id="{94925940-A6F4-1A4F-8E92-9A67CADA159B}"/>
              </a:ext>
            </a:extLst>
          </p:cNvPr>
          <p:cNvGrpSpPr/>
          <p:nvPr/>
        </p:nvGrpSpPr>
        <p:grpSpPr>
          <a:xfrm>
            <a:off x="7852205" y="2038774"/>
            <a:ext cx="845511" cy="146091"/>
            <a:chOff x="321934" y="4094580"/>
            <a:chExt cx="845511" cy="146091"/>
          </a:xfrm>
        </p:grpSpPr>
        <p:grpSp>
          <p:nvGrpSpPr>
            <p:cNvPr id="396" name="Group 395">
              <a:extLst>
                <a:ext uri="{FF2B5EF4-FFF2-40B4-BE49-F238E27FC236}">
                  <a16:creationId xmlns:a16="http://schemas.microsoft.com/office/drawing/2014/main" id="{246E8A89-434D-CD48-86A8-9A8BD747F956}"/>
                </a:ext>
              </a:extLst>
            </p:cNvPr>
            <p:cNvGrpSpPr/>
            <p:nvPr/>
          </p:nvGrpSpPr>
          <p:grpSpPr>
            <a:xfrm>
              <a:off x="534372" y="4094580"/>
              <a:ext cx="633073" cy="144000"/>
              <a:chOff x="4823974" y="3848093"/>
              <a:chExt cx="633073" cy="144000"/>
            </a:xfrm>
          </p:grpSpPr>
          <p:sp>
            <p:nvSpPr>
              <p:cNvPr id="398" name="Oval 397">
                <a:extLst>
                  <a:ext uri="{FF2B5EF4-FFF2-40B4-BE49-F238E27FC236}">
                    <a16:creationId xmlns:a16="http://schemas.microsoft.com/office/drawing/2014/main" id="{99A033E2-C5FE-3847-91D0-3FC0513D8D6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Oval 398">
                <a:extLst>
                  <a:ext uri="{FF2B5EF4-FFF2-40B4-BE49-F238E27FC236}">
                    <a16:creationId xmlns:a16="http://schemas.microsoft.com/office/drawing/2014/main" id="{4C445421-0DCB-BD49-BCEE-35EBF938796D}"/>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Oval 399">
                <a:extLst>
                  <a:ext uri="{FF2B5EF4-FFF2-40B4-BE49-F238E27FC236}">
                    <a16:creationId xmlns:a16="http://schemas.microsoft.com/office/drawing/2014/main" id="{C029A18C-4A00-4242-BBE9-FF00E420BDE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7" name="Rectangle 396">
              <a:extLst>
                <a:ext uri="{FF2B5EF4-FFF2-40B4-BE49-F238E27FC236}">
                  <a16:creationId xmlns:a16="http://schemas.microsoft.com/office/drawing/2014/main" id="{3E2255D2-F9DC-9D40-A8B6-70610B67A616}"/>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1" name="Group 400">
            <a:extLst>
              <a:ext uri="{FF2B5EF4-FFF2-40B4-BE49-F238E27FC236}">
                <a16:creationId xmlns:a16="http://schemas.microsoft.com/office/drawing/2014/main" id="{AAC16C92-04B4-4846-BF8B-927ECD83988C}"/>
              </a:ext>
            </a:extLst>
          </p:cNvPr>
          <p:cNvGrpSpPr/>
          <p:nvPr/>
        </p:nvGrpSpPr>
        <p:grpSpPr>
          <a:xfrm>
            <a:off x="7852205" y="2467648"/>
            <a:ext cx="845511" cy="146091"/>
            <a:chOff x="321934" y="4094580"/>
            <a:chExt cx="845511" cy="146091"/>
          </a:xfrm>
        </p:grpSpPr>
        <p:grpSp>
          <p:nvGrpSpPr>
            <p:cNvPr id="402" name="Group 401">
              <a:extLst>
                <a:ext uri="{FF2B5EF4-FFF2-40B4-BE49-F238E27FC236}">
                  <a16:creationId xmlns:a16="http://schemas.microsoft.com/office/drawing/2014/main" id="{98EFD63A-E4A3-1344-B898-E0288BECDC63}"/>
                </a:ext>
              </a:extLst>
            </p:cNvPr>
            <p:cNvGrpSpPr/>
            <p:nvPr/>
          </p:nvGrpSpPr>
          <p:grpSpPr>
            <a:xfrm>
              <a:off x="534372" y="4094580"/>
              <a:ext cx="633073" cy="144000"/>
              <a:chOff x="4823974" y="3848093"/>
              <a:chExt cx="633073" cy="144000"/>
            </a:xfrm>
          </p:grpSpPr>
          <p:sp>
            <p:nvSpPr>
              <p:cNvPr id="404" name="Oval 403">
                <a:extLst>
                  <a:ext uri="{FF2B5EF4-FFF2-40B4-BE49-F238E27FC236}">
                    <a16:creationId xmlns:a16="http://schemas.microsoft.com/office/drawing/2014/main" id="{BFDEEE54-6F00-3F42-8DFE-4DD13F357A0A}"/>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val 404">
                <a:extLst>
                  <a:ext uri="{FF2B5EF4-FFF2-40B4-BE49-F238E27FC236}">
                    <a16:creationId xmlns:a16="http://schemas.microsoft.com/office/drawing/2014/main" id="{498E2CAF-32F6-D64E-998D-23D6BCB7F429}"/>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Oval 405">
                <a:extLst>
                  <a:ext uri="{FF2B5EF4-FFF2-40B4-BE49-F238E27FC236}">
                    <a16:creationId xmlns:a16="http://schemas.microsoft.com/office/drawing/2014/main" id="{EDCA4396-0BE6-5844-AAD1-1B833B21E838}"/>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3" name="Rectangle 402">
              <a:extLst>
                <a:ext uri="{FF2B5EF4-FFF2-40B4-BE49-F238E27FC236}">
                  <a16:creationId xmlns:a16="http://schemas.microsoft.com/office/drawing/2014/main" id="{1C3CD105-4ADF-C145-A9FA-48B233F8748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7" name="Group 406">
            <a:extLst>
              <a:ext uri="{FF2B5EF4-FFF2-40B4-BE49-F238E27FC236}">
                <a16:creationId xmlns:a16="http://schemas.microsoft.com/office/drawing/2014/main" id="{C074F97A-8ADE-2B40-9DA6-FC8A1921C49E}"/>
              </a:ext>
            </a:extLst>
          </p:cNvPr>
          <p:cNvGrpSpPr/>
          <p:nvPr/>
        </p:nvGrpSpPr>
        <p:grpSpPr>
          <a:xfrm>
            <a:off x="7852205" y="2258606"/>
            <a:ext cx="845511" cy="146091"/>
            <a:chOff x="321934" y="4094580"/>
            <a:chExt cx="845511" cy="146091"/>
          </a:xfrm>
        </p:grpSpPr>
        <p:grpSp>
          <p:nvGrpSpPr>
            <p:cNvPr id="408" name="Group 407">
              <a:extLst>
                <a:ext uri="{FF2B5EF4-FFF2-40B4-BE49-F238E27FC236}">
                  <a16:creationId xmlns:a16="http://schemas.microsoft.com/office/drawing/2014/main" id="{0A74E206-17D8-CC4D-9E78-E918C3C90BCF}"/>
                </a:ext>
              </a:extLst>
            </p:cNvPr>
            <p:cNvGrpSpPr/>
            <p:nvPr/>
          </p:nvGrpSpPr>
          <p:grpSpPr>
            <a:xfrm>
              <a:off x="534372" y="4094580"/>
              <a:ext cx="633073" cy="144000"/>
              <a:chOff x="4823974" y="3848093"/>
              <a:chExt cx="633073" cy="144000"/>
            </a:xfrm>
          </p:grpSpPr>
          <p:sp>
            <p:nvSpPr>
              <p:cNvPr id="410" name="Oval 409">
                <a:extLst>
                  <a:ext uri="{FF2B5EF4-FFF2-40B4-BE49-F238E27FC236}">
                    <a16:creationId xmlns:a16="http://schemas.microsoft.com/office/drawing/2014/main" id="{30FAC5C9-9819-C243-BDEF-BBABA5A1DC9E}"/>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val 410">
                <a:extLst>
                  <a:ext uri="{FF2B5EF4-FFF2-40B4-BE49-F238E27FC236}">
                    <a16:creationId xmlns:a16="http://schemas.microsoft.com/office/drawing/2014/main" id="{091FB58C-952F-1340-ABAA-C4DBCF7D9ACC}"/>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Oval 411">
                <a:extLst>
                  <a:ext uri="{FF2B5EF4-FFF2-40B4-BE49-F238E27FC236}">
                    <a16:creationId xmlns:a16="http://schemas.microsoft.com/office/drawing/2014/main" id="{243FBD62-CC6E-504D-95B9-6204DBAA1B2A}"/>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9" name="Rectangle 408">
              <a:extLst>
                <a:ext uri="{FF2B5EF4-FFF2-40B4-BE49-F238E27FC236}">
                  <a16:creationId xmlns:a16="http://schemas.microsoft.com/office/drawing/2014/main" id="{23ECD4AC-91C5-474F-92F3-1456CFF5CF9F}"/>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3" name="Group 412">
            <a:extLst>
              <a:ext uri="{FF2B5EF4-FFF2-40B4-BE49-F238E27FC236}">
                <a16:creationId xmlns:a16="http://schemas.microsoft.com/office/drawing/2014/main" id="{B219B544-F769-8146-8D80-A447FC50A747}"/>
              </a:ext>
            </a:extLst>
          </p:cNvPr>
          <p:cNvGrpSpPr/>
          <p:nvPr/>
        </p:nvGrpSpPr>
        <p:grpSpPr>
          <a:xfrm>
            <a:off x="7852205" y="2719518"/>
            <a:ext cx="845511" cy="146091"/>
            <a:chOff x="321934" y="4094580"/>
            <a:chExt cx="845511" cy="146091"/>
          </a:xfrm>
        </p:grpSpPr>
        <p:grpSp>
          <p:nvGrpSpPr>
            <p:cNvPr id="414" name="Group 413">
              <a:extLst>
                <a:ext uri="{FF2B5EF4-FFF2-40B4-BE49-F238E27FC236}">
                  <a16:creationId xmlns:a16="http://schemas.microsoft.com/office/drawing/2014/main" id="{5A1FE21D-8D64-A949-AE62-10A61730EF49}"/>
                </a:ext>
              </a:extLst>
            </p:cNvPr>
            <p:cNvGrpSpPr/>
            <p:nvPr/>
          </p:nvGrpSpPr>
          <p:grpSpPr>
            <a:xfrm>
              <a:off x="534372" y="4094580"/>
              <a:ext cx="633073" cy="144000"/>
              <a:chOff x="4823974" y="3848093"/>
              <a:chExt cx="633073" cy="144000"/>
            </a:xfrm>
          </p:grpSpPr>
          <p:sp>
            <p:nvSpPr>
              <p:cNvPr id="416" name="Oval 415">
                <a:extLst>
                  <a:ext uri="{FF2B5EF4-FFF2-40B4-BE49-F238E27FC236}">
                    <a16:creationId xmlns:a16="http://schemas.microsoft.com/office/drawing/2014/main" id="{685CEF2B-5C20-394F-A2EB-4ED1BFF4F17B}"/>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Oval 416">
                <a:extLst>
                  <a:ext uri="{FF2B5EF4-FFF2-40B4-BE49-F238E27FC236}">
                    <a16:creationId xmlns:a16="http://schemas.microsoft.com/office/drawing/2014/main" id="{BBA1DBB4-F480-684B-843F-F2D726A5D79F}"/>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Oval 417">
                <a:extLst>
                  <a:ext uri="{FF2B5EF4-FFF2-40B4-BE49-F238E27FC236}">
                    <a16:creationId xmlns:a16="http://schemas.microsoft.com/office/drawing/2014/main" id="{279C504F-9BA8-874F-B94F-8DF31A5507FC}"/>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5" name="Rectangle 414">
              <a:extLst>
                <a:ext uri="{FF2B5EF4-FFF2-40B4-BE49-F238E27FC236}">
                  <a16:creationId xmlns:a16="http://schemas.microsoft.com/office/drawing/2014/main" id="{64748CED-8995-854C-9B7A-B5D45AD67717}"/>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19" name="Group 418">
            <a:extLst>
              <a:ext uri="{FF2B5EF4-FFF2-40B4-BE49-F238E27FC236}">
                <a16:creationId xmlns:a16="http://schemas.microsoft.com/office/drawing/2014/main" id="{78896B34-F3BC-1445-BCD8-0E9FB2C9AA65}"/>
              </a:ext>
            </a:extLst>
          </p:cNvPr>
          <p:cNvGrpSpPr/>
          <p:nvPr/>
        </p:nvGrpSpPr>
        <p:grpSpPr>
          <a:xfrm>
            <a:off x="7852205" y="3148392"/>
            <a:ext cx="845511" cy="146091"/>
            <a:chOff x="321934" y="4094580"/>
            <a:chExt cx="845511" cy="146091"/>
          </a:xfrm>
        </p:grpSpPr>
        <p:grpSp>
          <p:nvGrpSpPr>
            <p:cNvPr id="420" name="Group 419">
              <a:extLst>
                <a:ext uri="{FF2B5EF4-FFF2-40B4-BE49-F238E27FC236}">
                  <a16:creationId xmlns:a16="http://schemas.microsoft.com/office/drawing/2014/main" id="{49D42A85-8ACD-F447-88B9-426133B194AC}"/>
                </a:ext>
              </a:extLst>
            </p:cNvPr>
            <p:cNvGrpSpPr/>
            <p:nvPr/>
          </p:nvGrpSpPr>
          <p:grpSpPr>
            <a:xfrm>
              <a:off x="534372" y="4094580"/>
              <a:ext cx="633073" cy="144000"/>
              <a:chOff x="4823974" y="3848093"/>
              <a:chExt cx="633073" cy="144000"/>
            </a:xfrm>
          </p:grpSpPr>
          <p:sp>
            <p:nvSpPr>
              <p:cNvPr id="422" name="Oval 421">
                <a:extLst>
                  <a:ext uri="{FF2B5EF4-FFF2-40B4-BE49-F238E27FC236}">
                    <a16:creationId xmlns:a16="http://schemas.microsoft.com/office/drawing/2014/main" id="{DFD32680-529F-3948-A795-5FC83F893734}"/>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Oval 422">
                <a:extLst>
                  <a:ext uri="{FF2B5EF4-FFF2-40B4-BE49-F238E27FC236}">
                    <a16:creationId xmlns:a16="http://schemas.microsoft.com/office/drawing/2014/main" id="{1B8E34C6-8B22-034C-87AA-D3644AB63C32}"/>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Oval 423">
                <a:extLst>
                  <a:ext uri="{FF2B5EF4-FFF2-40B4-BE49-F238E27FC236}">
                    <a16:creationId xmlns:a16="http://schemas.microsoft.com/office/drawing/2014/main" id="{379CC644-F605-8E4E-89FC-32E41E613BB4}"/>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1" name="Rectangle 420">
              <a:extLst>
                <a:ext uri="{FF2B5EF4-FFF2-40B4-BE49-F238E27FC236}">
                  <a16:creationId xmlns:a16="http://schemas.microsoft.com/office/drawing/2014/main" id="{8824019D-4FEB-2F47-AD5B-F489A73374B5}"/>
                </a:ext>
              </a:extLst>
            </p:cNvPr>
            <p:cNvSpPr/>
            <p:nvPr/>
          </p:nvSpPr>
          <p:spPr>
            <a:xfrm>
              <a:off x="321934" y="4096671"/>
              <a:ext cx="144000" cy="144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5" name="Group 424">
            <a:extLst>
              <a:ext uri="{FF2B5EF4-FFF2-40B4-BE49-F238E27FC236}">
                <a16:creationId xmlns:a16="http://schemas.microsoft.com/office/drawing/2014/main" id="{68DAB35E-12F7-B144-A4AB-8CCFF684069D}"/>
              </a:ext>
            </a:extLst>
          </p:cNvPr>
          <p:cNvGrpSpPr/>
          <p:nvPr/>
        </p:nvGrpSpPr>
        <p:grpSpPr>
          <a:xfrm>
            <a:off x="7852205" y="2939350"/>
            <a:ext cx="845511" cy="146091"/>
            <a:chOff x="321934" y="4094580"/>
            <a:chExt cx="845511" cy="146091"/>
          </a:xfrm>
        </p:grpSpPr>
        <p:grpSp>
          <p:nvGrpSpPr>
            <p:cNvPr id="426" name="Group 425">
              <a:extLst>
                <a:ext uri="{FF2B5EF4-FFF2-40B4-BE49-F238E27FC236}">
                  <a16:creationId xmlns:a16="http://schemas.microsoft.com/office/drawing/2014/main" id="{2492BCC3-C197-C14B-A22A-9F756AC6729F}"/>
                </a:ext>
              </a:extLst>
            </p:cNvPr>
            <p:cNvGrpSpPr/>
            <p:nvPr/>
          </p:nvGrpSpPr>
          <p:grpSpPr>
            <a:xfrm>
              <a:off x="534372" y="4094580"/>
              <a:ext cx="633073" cy="144000"/>
              <a:chOff x="4823974" y="3848093"/>
              <a:chExt cx="633073" cy="144000"/>
            </a:xfrm>
          </p:grpSpPr>
          <p:sp>
            <p:nvSpPr>
              <p:cNvPr id="428" name="Oval 427">
                <a:extLst>
                  <a:ext uri="{FF2B5EF4-FFF2-40B4-BE49-F238E27FC236}">
                    <a16:creationId xmlns:a16="http://schemas.microsoft.com/office/drawing/2014/main" id="{CCAB3327-0D59-B74D-9B6A-0A3FA54A4431}"/>
                  </a:ext>
                </a:extLst>
              </p:cNvPr>
              <p:cNvSpPr/>
              <p:nvPr/>
            </p:nvSpPr>
            <p:spPr>
              <a:xfrm>
                <a:off x="5313047"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val 428">
                <a:extLst>
                  <a:ext uri="{FF2B5EF4-FFF2-40B4-BE49-F238E27FC236}">
                    <a16:creationId xmlns:a16="http://schemas.microsoft.com/office/drawing/2014/main" id="{C3A00AB2-8BB1-F747-848C-D3C66C087373}"/>
                  </a:ext>
                </a:extLst>
              </p:cNvPr>
              <p:cNvSpPr/>
              <p:nvPr/>
            </p:nvSpPr>
            <p:spPr>
              <a:xfrm>
                <a:off x="4823974"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67693553-9061-8C4B-AE16-C5ED1EA354D6}"/>
                  </a:ext>
                </a:extLst>
              </p:cNvPr>
              <p:cNvSpPr/>
              <p:nvPr/>
            </p:nvSpPr>
            <p:spPr>
              <a:xfrm>
                <a:off x="5068510" y="3848093"/>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7" name="Rectangle 426">
              <a:extLst>
                <a:ext uri="{FF2B5EF4-FFF2-40B4-BE49-F238E27FC236}">
                  <a16:creationId xmlns:a16="http://schemas.microsoft.com/office/drawing/2014/main" id="{41F83048-8BD7-2D41-818D-F65F560A8FC4}"/>
                </a:ext>
              </a:extLst>
            </p:cNvPr>
            <p:cNvSpPr/>
            <p:nvPr/>
          </p:nvSpPr>
          <p:spPr>
            <a:xfrm>
              <a:off x="321934" y="4096671"/>
              <a:ext cx="144000" cy="144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9" name="Straight Arrow Connector 8">
            <a:extLst>
              <a:ext uri="{FF2B5EF4-FFF2-40B4-BE49-F238E27FC236}">
                <a16:creationId xmlns:a16="http://schemas.microsoft.com/office/drawing/2014/main" id="{42A751FA-CEF7-2741-969A-33AF0320AC86}"/>
              </a:ext>
            </a:extLst>
          </p:cNvPr>
          <p:cNvCxnSpPr>
            <a:cxnSpLocks/>
          </p:cNvCxnSpPr>
          <p:nvPr/>
        </p:nvCxnSpPr>
        <p:spPr>
          <a:xfrm flipH="1">
            <a:off x="4775242" y="3387879"/>
            <a:ext cx="3470983" cy="77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02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Slide Number Placeholder 3"/>
          <p:cNvSpPr>
            <a:spLocks noGrp="1"/>
          </p:cNvSpPr>
          <p:nvPr>
            <p:ph type="sldNum" sz="quarter" idx="12"/>
          </p:nvPr>
        </p:nvSpPr>
        <p:spPr/>
        <p:txBody>
          <a:bodyPr/>
          <a:lstStyle/>
          <a:p>
            <a:fld id="{DB7C4649-800D-CB47-881A-AA04BFFFB18C}" type="slidenum">
              <a:rPr lang="en-US" smtClean="0"/>
              <a:t>59</a:t>
            </a:fld>
            <a:endParaRPr lang="en-US"/>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5" cy="439496"/>
              <a:chOff x="5935104" y="4443991"/>
              <a:chExt cx="300915"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9424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C5C31-DF99-5847-9E12-BE8D61C46A7B}"/>
              </a:ext>
            </a:extLst>
          </p:cNvPr>
          <p:cNvSpPr>
            <a:spLocks noGrp="1"/>
          </p:cNvSpPr>
          <p:nvPr>
            <p:ph type="title"/>
          </p:nvPr>
        </p:nvSpPr>
        <p:spPr/>
        <p:txBody>
          <a:bodyPr>
            <a:noAutofit/>
          </a:bodyPr>
          <a:lstStyle/>
          <a:p>
            <a:r>
              <a:rPr lang="en-GB" sz="3200"/>
              <a:t>Nondeterministic vs. Probabilistic Uncertainty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480DF79-22A5-0048-B2D7-C2AB4DD5CBA8}"/>
                  </a:ext>
                </a:extLst>
              </p:cNvPr>
              <p:cNvSpPr>
                <a:spLocks noGrp="1"/>
              </p:cNvSpPr>
              <p:nvPr>
                <p:ph sz="half" idx="1"/>
              </p:nvPr>
            </p:nvSpPr>
            <p:spPr>
              <a:xfrm>
                <a:off x="628650" y="4035425"/>
                <a:ext cx="3886200" cy="2141538"/>
              </a:xfrm>
            </p:spPr>
            <p:txBody>
              <a:bodyPr>
                <a:normAutofit/>
              </a:bodyPr>
              <a:lstStyle/>
              <a:p>
                <a:pPr>
                  <a:spcBef>
                    <a:spcPct val="50000"/>
                  </a:spcBef>
                </a:pP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𝑐</m:t>
                        </m:r>
                      </m:e>
                    </m:d>
                  </m:oMath>
                </a14:m>
                <a:r>
                  <a:rPr lang="en-GB">
                    <a:sym typeface="Wingdings" charset="0"/>
                  </a:rPr>
                  <a:t> </a:t>
                </a:r>
              </a:p>
              <a:p>
                <a:pPr>
                  <a:spcBef>
                    <a:spcPct val="50000"/>
                  </a:spcBef>
                </a:pPr>
                <a:r>
                  <a:rPr lang="en-GB">
                    <a:sym typeface="Wingdings" charset="0"/>
                  </a:rPr>
                  <a:t>Decision that is</a:t>
                </a:r>
                <a:br>
                  <a:rPr lang="en-GB">
                    <a:sym typeface="Wingdings" charset="0"/>
                  </a:rPr>
                </a:br>
                <a:r>
                  <a:rPr lang="en-GB">
                    <a:sym typeface="Wingdings" charset="0"/>
                  </a:rPr>
                  <a:t>    </a:t>
                </a:r>
                <a:r>
                  <a:rPr lang="en-GB">
                    <a:solidFill>
                      <a:schemeClr val="accent1"/>
                    </a:solidFill>
                    <a:sym typeface="Wingdings" charset="0"/>
                  </a:rPr>
                  <a:t>best for worst case</a:t>
                </a:r>
              </a:p>
              <a:p>
                <a:pPr>
                  <a:spcBef>
                    <a:spcPct val="50000"/>
                  </a:spcBef>
                </a:pPr>
                <a:endParaRPr lang="en-GB"/>
              </a:p>
            </p:txBody>
          </p:sp>
        </mc:Choice>
        <mc:Fallback xmlns="">
          <p:sp>
            <p:nvSpPr>
              <p:cNvPr id="6" name="Content Placeholder 5">
                <a:extLst>
                  <a:ext uri="{FF2B5EF4-FFF2-40B4-BE49-F238E27FC236}">
                    <a16:creationId xmlns:a16="http://schemas.microsoft.com/office/drawing/2014/main" id="{B480DF79-22A5-0048-B2D7-C2AB4DD5CBA8}"/>
                  </a:ext>
                </a:extLst>
              </p:cNvPr>
              <p:cNvSpPr>
                <a:spLocks noGrp="1" noRot="1" noChangeAspect="1" noMove="1" noResize="1" noEditPoints="1" noAdjustHandles="1" noChangeArrowheads="1" noChangeShapeType="1" noTextEdit="1"/>
              </p:cNvSpPr>
              <p:nvPr>
                <p:ph sz="half" idx="1"/>
              </p:nvPr>
            </p:nvSpPr>
            <p:spPr>
              <a:xfrm>
                <a:off x="628650" y="4035425"/>
                <a:ext cx="3886200" cy="2141538"/>
              </a:xfrm>
              <a:blipFill>
                <a:blip r:embed="rId2"/>
                <a:stretch>
                  <a:fillRect l="-2932" t="-35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C004B1F-CB87-974B-9A06-B10B7C3789E4}"/>
                  </a:ext>
                </a:extLst>
              </p:cNvPr>
              <p:cNvSpPr>
                <a:spLocks noGrp="1"/>
              </p:cNvSpPr>
              <p:nvPr>
                <p:ph sz="half" idx="2"/>
              </p:nvPr>
            </p:nvSpPr>
            <p:spPr>
              <a:xfrm>
                <a:off x="4629150" y="4035425"/>
                <a:ext cx="3950970" cy="2141538"/>
              </a:xfrm>
            </p:spPr>
            <p:txBody>
              <a:bodyPr>
                <a:normAutofit/>
              </a:bodyPr>
              <a:lstStyle/>
              <a:p>
                <a:pPr>
                  <a:spcBef>
                    <a:spcPct val="50000"/>
                  </a:spcBef>
                </a:pP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b="0" i="1" smtClean="0">
                                    <a:latin typeface="Cambria Math" panose="02040503050406030204" pitchFamily="18" charset="0"/>
                                  </a:rPr>
                                  <m:t>𝑎</m:t>
                                </m:r>
                              </m:sub>
                            </m:sSub>
                          </m:e>
                        </m:d>
                        <m:r>
                          <a:rPr lang="en-GB" i="1" smtClean="0">
                            <a:latin typeface="Cambria Math" panose="02040503050406030204" pitchFamily="18" charset="0"/>
                          </a:rPr>
                          <m:t>,</m:t>
                        </m:r>
                        <m:r>
                          <a:rPr lang="en-GB" i="1" smtClean="0">
                            <a:latin typeface="Cambria Math" panose="02040503050406030204" pitchFamily="18" charset="0"/>
                          </a:rPr>
                          <m:t>𝑏</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𝑏</m:t>
                                </m:r>
                              </m:sub>
                            </m:sSub>
                          </m:e>
                        </m:d>
                        <m:r>
                          <a:rPr lang="en-GB" i="1" smtClean="0">
                            <a:latin typeface="Cambria Math" panose="02040503050406030204" pitchFamily="18" charset="0"/>
                          </a:rPr>
                          <m:t>,</m:t>
                        </m:r>
                        <m:r>
                          <a:rPr lang="en-GB" i="1" smtClean="0">
                            <a:latin typeface="Cambria Math" panose="02040503050406030204" pitchFamily="18" charset="0"/>
                          </a:rPr>
                          <m:t>𝑐</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𝑐</m:t>
                                </m:r>
                              </m:sub>
                            </m:sSub>
                          </m:e>
                        </m:d>
                      </m:e>
                    </m:d>
                  </m:oMath>
                </a14:m>
                <a:endParaRPr lang="en-GB" dirty="0"/>
              </a:p>
              <a:p>
                <a:pPr>
                  <a:spcBef>
                    <a:spcPct val="50000"/>
                  </a:spcBef>
                  <a:tabLst>
                    <a:tab pos="1065213" algn="l"/>
                  </a:tabLst>
                </a:pPr>
                <a:r>
                  <a:rPr lang="en-GB" dirty="0">
                    <a:sym typeface="Wingdings" charset="0"/>
                  </a:rPr>
                  <a:t>Decision that</a:t>
                </a:r>
                <a:br>
                  <a:rPr lang="en-GB" dirty="0">
                    <a:sym typeface="Wingdings" charset="0"/>
                  </a:rPr>
                </a:br>
                <a:r>
                  <a:rPr lang="en-GB" dirty="0">
                    <a:solidFill>
                      <a:schemeClr val="accent1"/>
                    </a:solidFill>
                    <a:sym typeface="Wingdings" charset="0"/>
                  </a:rPr>
                  <a:t>    maximises expected 		utility value</a:t>
                </a:r>
                <a:endParaRPr lang="en-GB" dirty="0">
                  <a:solidFill>
                    <a:schemeClr val="accent1"/>
                  </a:solidFill>
                </a:endParaRPr>
              </a:p>
            </p:txBody>
          </p:sp>
        </mc:Choice>
        <mc:Fallback xmlns="">
          <p:sp>
            <p:nvSpPr>
              <p:cNvPr id="7" name="Content Placeholder 6">
                <a:extLst>
                  <a:ext uri="{FF2B5EF4-FFF2-40B4-BE49-F238E27FC236}">
                    <a16:creationId xmlns:a16="http://schemas.microsoft.com/office/drawing/2014/main" id="{3C004B1F-CB87-974B-9A06-B10B7C3789E4}"/>
                  </a:ext>
                </a:extLst>
              </p:cNvPr>
              <p:cNvSpPr>
                <a:spLocks noGrp="1" noRot="1" noChangeAspect="1" noMove="1" noResize="1" noEditPoints="1" noAdjustHandles="1" noChangeArrowheads="1" noChangeShapeType="1" noTextEdit="1"/>
              </p:cNvSpPr>
              <p:nvPr>
                <p:ph sz="half" idx="2"/>
              </p:nvPr>
            </p:nvSpPr>
            <p:spPr>
              <a:xfrm>
                <a:off x="4629150" y="4035425"/>
                <a:ext cx="3950970" cy="2141538"/>
              </a:xfrm>
              <a:blipFill>
                <a:blip r:embed="rId3"/>
                <a:stretch>
                  <a:fillRect l="-2564" t="-355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AD79288-6A16-DA44-A619-46D6F866CA35}"/>
              </a:ext>
            </a:extLst>
          </p:cNvPr>
          <p:cNvSpPr>
            <a:spLocks noGrp="1"/>
          </p:cNvSpPr>
          <p:nvPr>
            <p:ph type="sldNum" sz="quarter" idx="12"/>
          </p:nvPr>
        </p:nvSpPr>
        <p:spPr/>
        <p:txBody>
          <a:bodyPr/>
          <a:lstStyle/>
          <a:p>
            <a:fld id="{67C9959E-8E6B-B04C-9955-EA096F41CA7A}" type="slidenum">
              <a:rPr lang="en-GB" smtClean="0"/>
              <a:t>6</a:t>
            </a:fld>
            <a:endParaRPr lang="en-GB"/>
          </a:p>
        </p:txBody>
      </p:sp>
      <p:grpSp>
        <p:nvGrpSpPr>
          <p:cNvPr id="22" name="Group 3">
            <a:extLst>
              <a:ext uri="{FF2B5EF4-FFF2-40B4-BE49-F238E27FC236}">
                <a16:creationId xmlns:a16="http://schemas.microsoft.com/office/drawing/2014/main" id="{78F8B422-A621-8041-B846-0651713DBA53}"/>
              </a:ext>
            </a:extLst>
          </p:cNvPr>
          <p:cNvGrpSpPr>
            <a:grpSpLocks/>
          </p:cNvGrpSpPr>
          <p:nvPr/>
        </p:nvGrpSpPr>
        <p:grpSpPr bwMode="auto">
          <a:xfrm>
            <a:off x="1592262" y="1242378"/>
            <a:ext cx="1958975" cy="2057400"/>
            <a:chOff x="912" y="1728"/>
            <a:chExt cx="1234" cy="1296"/>
          </a:xfrm>
        </p:grpSpPr>
        <p:grpSp>
          <p:nvGrpSpPr>
            <p:cNvPr id="23" name="Group 4">
              <a:extLst>
                <a:ext uri="{FF2B5EF4-FFF2-40B4-BE49-F238E27FC236}">
                  <a16:creationId xmlns:a16="http://schemas.microsoft.com/office/drawing/2014/main" id="{E7DEBA15-5F6B-764F-A3D8-1FE40ED6078B}"/>
                </a:ext>
              </a:extLst>
            </p:cNvPr>
            <p:cNvGrpSpPr>
              <a:grpSpLocks/>
            </p:cNvGrpSpPr>
            <p:nvPr/>
          </p:nvGrpSpPr>
          <p:grpSpPr bwMode="auto">
            <a:xfrm>
              <a:off x="912" y="1728"/>
              <a:ext cx="1008" cy="1248"/>
              <a:chOff x="912" y="1728"/>
              <a:chExt cx="1008" cy="1248"/>
            </a:xfrm>
          </p:grpSpPr>
          <p:grpSp>
            <p:nvGrpSpPr>
              <p:cNvPr id="27" name="Group 5">
                <a:extLst>
                  <a:ext uri="{FF2B5EF4-FFF2-40B4-BE49-F238E27FC236}">
                    <a16:creationId xmlns:a16="http://schemas.microsoft.com/office/drawing/2014/main" id="{8FA4D836-7F9F-F24A-864B-9ED2B9A77F60}"/>
                  </a:ext>
                </a:extLst>
              </p:cNvPr>
              <p:cNvGrpSpPr>
                <a:grpSpLocks/>
              </p:cNvGrpSpPr>
              <p:nvPr/>
            </p:nvGrpSpPr>
            <p:grpSpPr bwMode="auto">
              <a:xfrm>
                <a:off x="912" y="1728"/>
                <a:ext cx="1008" cy="1248"/>
                <a:chOff x="912" y="1728"/>
                <a:chExt cx="1008" cy="1248"/>
              </a:xfrm>
            </p:grpSpPr>
            <p:sp>
              <p:nvSpPr>
                <p:cNvPr id="29" name="Freeform 6">
                  <a:extLst>
                    <a:ext uri="{FF2B5EF4-FFF2-40B4-BE49-F238E27FC236}">
                      <a16:creationId xmlns:a16="http://schemas.microsoft.com/office/drawing/2014/main" id="{FE474077-6E27-7142-B501-E390C4E8324F}"/>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30" name="Freeform 7">
                  <a:extLst>
                    <a:ext uri="{FF2B5EF4-FFF2-40B4-BE49-F238E27FC236}">
                      <a16:creationId xmlns:a16="http://schemas.microsoft.com/office/drawing/2014/main" id="{FB7D09FC-CF4A-E242-9BA8-F420A9865F37}"/>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31" name="Freeform 8">
                  <a:extLst>
                    <a:ext uri="{FF2B5EF4-FFF2-40B4-BE49-F238E27FC236}">
                      <a16:creationId xmlns:a16="http://schemas.microsoft.com/office/drawing/2014/main" id="{F08632BD-5542-CC43-8FF5-9B395ED065BC}"/>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grpSp>
          <p:sp>
            <p:nvSpPr>
              <p:cNvPr id="28" name="Text Box 9">
                <a:extLst>
                  <a:ext uri="{FF2B5EF4-FFF2-40B4-BE49-F238E27FC236}">
                    <a16:creationId xmlns:a16="http://schemas.microsoft.com/office/drawing/2014/main" id="{F4591415-B974-B84A-9A4E-594B028AFF2B}"/>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a:solidFill>
                      <a:srgbClr val="C00000"/>
                    </a:solidFill>
                    <a:latin typeface="+mn-lt"/>
                  </a:rPr>
                  <a:t>?</a:t>
                </a:r>
              </a:p>
            </p:txBody>
          </p:sp>
        </p:grpSp>
        <p:sp>
          <p:nvSpPr>
            <p:cNvPr id="24" name="Text Box 10">
              <a:extLst>
                <a:ext uri="{FF2B5EF4-FFF2-40B4-BE49-F238E27FC236}">
                  <a16:creationId xmlns:a16="http://schemas.microsoft.com/office/drawing/2014/main" id="{8E02BC36-C6C8-1244-A8C3-CA984A1580DA}"/>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25" name="Text Box 11">
              <a:extLst>
                <a:ext uri="{FF2B5EF4-FFF2-40B4-BE49-F238E27FC236}">
                  <a16:creationId xmlns:a16="http://schemas.microsoft.com/office/drawing/2014/main" id="{6F8AD209-FBB8-3A4F-9CEC-25C6CD82D572}"/>
                </a:ext>
              </a:extLst>
            </p:cNvPr>
            <p:cNvSpPr txBox="1">
              <a:spLocks noChangeArrowheads="1"/>
            </p:cNvSpPr>
            <p:nvPr/>
          </p:nvSpPr>
          <p:spPr bwMode="auto">
            <a:xfrm>
              <a:off x="960"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26" name="Text Box 12">
              <a:extLst>
                <a:ext uri="{FF2B5EF4-FFF2-40B4-BE49-F238E27FC236}">
                  <a16:creationId xmlns:a16="http://schemas.microsoft.com/office/drawing/2014/main" id="{493FE93D-B07C-574C-BBB5-BB0D37D4C789}"/>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grpSp>
        <p:nvGrpSpPr>
          <p:cNvPr id="32" name="Group 3">
            <a:extLst>
              <a:ext uri="{FF2B5EF4-FFF2-40B4-BE49-F238E27FC236}">
                <a16:creationId xmlns:a16="http://schemas.microsoft.com/office/drawing/2014/main" id="{52738B26-9BD1-1348-B20D-E41B3B360D01}"/>
              </a:ext>
            </a:extLst>
          </p:cNvPr>
          <p:cNvGrpSpPr>
            <a:grpSpLocks/>
          </p:cNvGrpSpPr>
          <p:nvPr/>
        </p:nvGrpSpPr>
        <p:grpSpPr bwMode="auto">
          <a:xfrm>
            <a:off x="5592762" y="1242378"/>
            <a:ext cx="1958975" cy="2057400"/>
            <a:chOff x="912" y="1728"/>
            <a:chExt cx="1234" cy="1296"/>
          </a:xfrm>
        </p:grpSpPr>
        <p:grpSp>
          <p:nvGrpSpPr>
            <p:cNvPr id="33" name="Group 4">
              <a:extLst>
                <a:ext uri="{FF2B5EF4-FFF2-40B4-BE49-F238E27FC236}">
                  <a16:creationId xmlns:a16="http://schemas.microsoft.com/office/drawing/2014/main" id="{D28EE3C5-8094-2F45-9F5D-61DAB136C1D4}"/>
                </a:ext>
              </a:extLst>
            </p:cNvPr>
            <p:cNvGrpSpPr>
              <a:grpSpLocks/>
            </p:cNvGrpSpPr>
            <p:nvPr/>
          </p:nvGrpSpPr>
          <p:grpSpPr bwMode="auto">
            <a:xfrm>
              <a:off x="912" y="1728"/>
              <a:ext cx="1008" cy="1248"/>
              <a:chOff x="912" y="1728"/>
              <a:chExt cx="1008" cy="1248"/>
            </a:xfrm>
          </p:grpSpPr>
          <p:grpSp>
            <p:nvGrpSpPr>
              <p:cNvPr id="37" name="Group 5">
                <a:extLst>
                  <a:ext uri="{FF2B5EF4-FFF2-40B4-BE49-F238E27FC236}">
                    <a16:creationId xmlns:a16="http://schemas.microsoft.com/office/drawing/2014/main" id="{BB58F3E9-7C3D-6445-BEE6-9A5473AF5B24}"/>
                  </a:ext>
                </a:extLst>
              </p:cNvPr>
              <p:cNvGrpSpPr>
                <a:grpSpLocks/>
              </p:cNvGrpSpPr>
              <p:nvPr/>
            </p:nvGrpSpPr>
            <p:grpSpPr bwMode="auto">
              <a:xfrm>
                <a:off x="912" y="1728"/>
                <a:ext cx="1008" cy="1248"/>
                <a:chOff x="912" y="1728"/>
                <a:chExt cx="1008" cy="1248"/>
              </a:xfrm>
            </p:grpSpPr>
            <p:sp>
              <p:nvSpPr>
                <p:cNvPr id="39" name="Freeform 6">
                  <a:extLst>
                    <a:ext uri="{FF2B5EF4-FFF2-40B4-BE49-F238E27FC236}">
                      <a16:creationId xmlns:a16="http://schemas.microsoft.com/office/drawing/2014/main" id="{D5FD62B6-D32B-0C4B-9171-0DB8DCCF6BE5}"/>
                    </a:ext>
                  </a:extLst>
                </p:cNvPr>
                <p:cNvSpPr>
                  <a:spLocks/>
                </p:cNvSpPr>
                <p:nvPr/>
              </p:nvSpPr>
              <p:spPr bwMode="auto">
                <a:xfrm>
                  <a:off x="912" y="1728"/>
                  <a:ext cx="1008" cy="1248"/>
                </a:xfrm>
                <a:custGeom>
                  <a:avLst/>
                  <a:gdLst>
                    <a:gd name="T0" fmla="*/ 1008 w 1008"/>
                    <a:gd name="T1" fmla="*/ 0 h 1248"/>
                    <a:gd name="T2" fmla="*/ 432 w 1008"/>
                    <a:gd name="T3" fmla="*/ 336 h 1248"/>
                    <a:gd name="T4" fmla="*/ 96 w 1008"/>
                    <a:gd name="T5" fmla="*/ 864 h 1248"/>
                    <a:gd name="T6" fmla="*/ 0 w 1008"/>
                    <a:gd name="T7" fmla="*/ 1248 h 1248"/>
                    <a:gd name="T8" fmla="*/ 0 60000 65536"/>
                    <a:gd name="T9" fmla="*/ 0 60000 65536"/>
                    <a:gd name="T10" fmla="*/ 0 60000 65536"/>
                    <a:gd name="T11" fmla="*/ 0 60000 65536"/>
                    <a:gd name="T12" fmla="*/ 0 w 1008"/>
                    <a:gd name="T13" fmla="*/ 0 h 1248"/>
                    <a:gd name="T14" fmla="*/ 1008 w 1008"/>
                    <a:gd name="T15" fmla="*/ 1248 h 1248"/>
                  </a:gdLst>
                  <a:ahLst/>
                  <a:cxnLst>
                    <a:cxn ang="T8">
                      <a:pos x="T0" y="T1"/>
                    </a:cxn>
                    <a:cxn ang="T9">
                      <a:pos x="T2" y="T3"/>
                    </a:cxn>
                    <a:cxn ang="T10">
                      <a:pos x="T4" y="T5"/>
                    </a:cxn>
                    <a:cxn ang="T11">
                      <a:pos x="T6" y="T7"/>
                    </a:cxn>
                  </a:cxnLst>
                  <a:rect l="T12" t="T13" r="T14" b="T15"/>
                  <a:pathLst>
                    <a:path w="1008" h="1248">
                      <a:moveTo>
                        <a:pt x="1008" y="0"/>
                      </a:moveTo>
                      <a:cubicBezTo>
                        <a:pt x="796" y="96"/>
                        <a:pt x="584" y="192"/>
                        <a:pt x="432" y="336"/>
                      </a:cubicBezTo>
                      <a:cubicBezTo>
                        <a:pt x="280" y="480"/>
                        <a:pt x="168" y="712"/>
                        <a:pt x="96" y="864"/>
                      </a:cubicBezTo>
                      <a:cubicBezTo>
                        <a:pt x="24" y="1016"/>
                        <a:pt x="12" y="1132"/>
                        <a:pt x="0" y="1248"/>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40" name="Freeform 7">
                  <a:extLst>
                    <a:ext uri="{FF2B5EF4-FFF2-40B4-BE49-F238E27FC236}">
                      <a16:creationId xmlns:a16="http://schemas.microsoft.com/office/drawing/2014/main" id="{32EE1B13-603D-2C4A-B9EA-04EB8915FFCB}"/>
                    </a:ext>
                  </a:extLst>
                </p:cNvPr>
                <p:cNvSpPr>
                  <a:spLocks/>
                </p:cNvSpPr>
                <p:nvPr/>
              </p:nvSpPr>
              <p:spPr bwMode="auto">
                <a:xfrm>
                  <a:off x="1288" y="1920"/>
                  <a:ext cx="248" cy="1056"/>
                </a:xfrm>
                <a:custGeom>
                  <a:avLst/>
                  <a:gdLst>
                    <a:gd name="T0" fmla="*/ 248 w 248"/>
                    <a:gd name="T1" fmla="*/ 0 h 1056"/>
                    <a:gd name="T2" fmla="*/ 56 w 248"/>
                    <a:gd name="T3" fmla="*/ 144 h 1056"/>
                    <a:gd name="T4" fmla="*/ 8 w 248"/>
                    <a:gd name="T5" fmla="*/ 384 h 1056"/>
                    <a:gd name="T6" fmla="*/ 104 w 248"/>
                    <a:gd name="T7" fmla="*/ 1056 h 1056"/>
                    <a:gd name="T8" fmla="*/ 0 60000 65536"/>
                    <a:gd name="T9" fmla="*/ 0 60000 65536"/>
                    <a:gd name="T10" fmla="*/ 0 60000 65536"/>
                    <a:gd name="T11" fmla="*/ 0 60000 65536"/>
                    <a:gd name="T12" fmla="*/ 0 w 248"/>
                    <a:gd name="T13" fmla="*/ 0 h 1056"/>
                    <a:gd name="T14" fmla="*/ 248 w 248"/>
                    <a:gd name="T15" fmla="*/ 1056 h 1056"/>
                  </a:gdLst>
                  <a:ahLst/>
                  <a:cxnLst>
                    <a:cxn ang="T8">
                      <a:pos x="T0" y="T1"/>
                    </a:cxn>
                    <a:cxn ang="T9">
                      <a:pos x="T2" y="T3"/>
                    </a:cxn>
                    <a:cxn ang="T10">
                      <a:pos x="T4" y="T5"/>
                    </a:cxn>
                    <a:cxn ang="T11">
                      <a:pos x="T6" y="T7"/>
                    </a:cxn>
                  </a:cxnLst>
                  <a:rect l="T12" t="T13" r="T14" b="T15"/>
                  <a:pathLst>
                    <a:path w="248" h="1056">
                      <a:moveTo>
                        <a:pt x="248" y="0"/>
                      </a:moveTo>
                      <a:cubicBezTo>
                        <a:pt x="172" y="40"/>
                        <a:pt x="96" y="80"/>
                        <a:pt x="56" y="144"/>
                      </a:cubicBezTo>
                      <a:cubicBezTo>
                        <a:pt x="16" y="208"/>
                        <a:pt x="0" y="232"/>
                        <a:pt x="8" y="384"/>
                      </a:cubicBezTo>
                      <a:cubicBezTo>
                        <a:pt x="16" y="536"/>
                        <a:pt x="60" y="796"/>
                        <a:pt x="10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41" name="Freeform 8">
                  <a:extLst>
                    <a:ext uri="{FF2B5EF4-FFF2-40B4-BE49-F238E27FC236}">
                      <a16:creationId xmlns:a16="http://schemas.microsoft.com/office/drawing/2014/main" id="{26E84639-8E0A-3343-B7A8-F6C557900DCD}"/>
                    </a:ext>
                  </a:extLst>
                </p:cNvPr>
                <p:cNvSpPr>
                  <a:spLocks/>
                </p:cNvSpPr>
                <p:nvPr/>
              </p:nvSpPr>
              <p:spPr bwMode="auto">
                <a:xfrm>
                  <a:off x="1376" y="1920"/>
                  <a:ext cx="544" cy="1056"/>
                </a:xfrm>
                <a:custGeom>
                  <a:avLst/>
                  <a:gdLst>
                    <a:gd name="T0" fmla="*/ 160 w 544"/>
                    <a:gd name="T1" fmla="*/ 0 h 1056"/>
                    <a:gd name="T2" fmla="*/ 16 w 544"/>
                    <a:gd name="T3" fmla="*/ 144 h 1056"/>
                    <a:gd name="T4" fmla="*/ 64 w 544"/>
                    <a:gd name="T5" fmla="*/ 384 h 1056"/>
                    <a:gd name="T6" fmla="*/ 208 w 544"/>
                    <a:gd name="T7" fmla="*/ 624 h 1056"/>
                    <a:gd name="T8" fmla="*/ 544 w 544"/>
                    <a:gd name="T9" fmla="*/ 1056 h 1056"/>
                    <a:gd name="T10" fmla="*/ 0 60000 65536"/>
                    <a:gd name="T11" fmla="*/ 0 60000 65536"/>
                    <a:gd name="T12" fmla="*/ 0 60000 65536"/>
                    <a:gd name="T13" fmla="*/ 0 60000 65536"/>
                    <a:gd name="T14" fmla="*/ 0 60000 65536"/>
                    <a:gd name="T15" fmla="*/ 0 w 544"/>
                    <a:gd name="T16" fmla="*/ 0 h 1056"/>
                    <a:gd name="T17" fmla="*/ 544 w 544"/>
                    <a:gd name="T18" fmla="*/ 1056 h 1056"/>
                  </a:gdLst>
                  <a:ahLst/>
                  <a:cxnLst>
                    <a:cxn ang="T10">
                      <a:pos x="T0" y="T1"/>
                    </a:cxn>
                    <a:cxn ang="T11">
                      <a:pos x="T2" y="T3"/>
                    </a:cxn>
                    <a:cxn ang="T12">
                      <a:pos x="T4" y="T5"/>
                    </a:cxn>
                    <a:cxn ang="T13">
                      <a:pos x="T6" y="T7"/>
                    </a:cxn>
                    <a:cxn ang="T14">
                      <a:pos x="T8" y="T9"/>
                    </a:cxn>
                  </a:cxnLst>
                  <a:rect l="T15" t="T16" r="T17" b="T18"/>
                  <a:pathLst>
                    <a:path w="544" h="1056">
                      <a:moveTo>
                        <a:pt x="160" y="0"/>
                      </a:moveTo>
                      <a:cubicBezTo>
                        <a:pt x="96" y="40"/>
                        <a:pt x="32" y="80"/>
                        <a:pt x="16" y="144"/>
                      </a:cubicBezTo>
                      <a:cubicBezTo>
                        <a:pt x="0" y="208"/>
                        <a:pt x="32" y="304"/>
                        <a:pt x="64" y="384"/>
                      </a:cubicBezTo>
                      <a:cubicBezTo>
                        <a:pt x="96" y="464"/>
                        <a:pt x="128" y="512"/>
                        <a:pt x="208" y="624"/>
                      </a:cubicBezTo>
                      <a:cubicBezTo>
                        <a:pt x="288" y="736"/>
                        <a:pt x="416" y="896"/>
                        <a:pt x="544" y="1056"/>
                      </a:cubicBez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grpSp>
          <p:sp>
            <p:nvSpPr>
              <p:cNvPr id="38" name="Text Box 9">
                <a:extLst>
                  <a:ext uri="{FF2B5EF4-FFF2-40B4-BE49-F238E27FC236}">
                    <a16:creationId xmlns:a16="http://schemas.microsoft.com/office/drawing/2014/main" id="{5300E545-1A24-DB4E-850F-8F56BF54FCC1}"/>
                  </a:ext>
                </a:extLst>
              </p:cNvPr>
              <p:cNvSpPr txBox="1">
                <a:spLocks noChangeArrowheads="1"/>
              </p:cNvSpPr>
              <p:nvPr/>
            </p:nvSpPr>
            <p:spPr bwMode="auto">
              <a:xfrm>
                <a:off x="1152" y="1776"/>
                <a:ext cx="24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sz="2800" b="1" i="0">
                    <a:solidFill>
                      <a:srgbClr val="C00000"/>
                    </a:solidFill>
                    <a:latin typeface="+mn-lt"/>
                  </a:rPr>
                  <a:t>?</a:t>
                </a:r>
              </a:p>
            </p:txBody>
          </p:sp>
        </p:grpSp>
        <p:sp>
          <p:nvSpPr>
            <p:cNvPr id="34" name="Text Box 10">
              <a:extLst>
                <a:ext uri="{FF2B5EF4-FFF2-40B4-BE49-F238E27FC236}">
                  <a16:creationId xmlns:a16="http://schemas.microsoft.com/office/drawing/2014/main" id="{5187FE12-768E-FC49-BFCF-AD7BEF6603C3}"/>
                </a:ext>
              </a:extLst>
            </p:cNvPr>
            <p:cNvSpPr txBox="1">
              <a:spLocks noChangeArrowheads="1"/>
            </p:cNvSpPr>
            <p:nvPr/>
          </p:nvSpPr>
          <p:spPr bwMode="auto">
            <a:xfrm>
              <a:off x="1392"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b</a:t>
              </a:r>
            </a:p>
          </p:txBody>
        </p:sp>
        <p:sp>
          <p:nvSpPr>
            <p:cNvPr id="35" name="Text Box 11">
              <a:extLst>
                <a:ext uri="{FF2B5EF4-FFF2-40B4-BE49-F238E27FC236}">
                  <a16:creationId xmlns:a16="http://schemas.microsoft.com/office/drawing/2014/main" id="{38BA0722-7A8A-A04B-9152-5032DB8A9E8A}"/>
                </a:ext>
              </a:extLst>
            </p:cNvPr>
            <p:cNvSpPr txBox="1">
              <a:spLocks noChangeArrowheads="1"/>
            </p:cNvSpPr>
            <p:nvPr/>
          </p:nvSpPr>
          <p:spPr bwMode="auto">
            <a:xfrm>
              <a:off x="960" y="2736"/>
              <a:ext cx="3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a</a:t>
              </a:r>
              <a:endParaRPr lang="en-GB" sz="1800" i="0">
                <a:latin typeface="+mn-lt"/>
              </a:endParaRPr>
            </a:p>
          </p:txBody>
        </p:sp>
        <p:sp>
          <p:nvSpPr>
            <p:cNvPr id="36" name="Text Box 12">
              <a:extLst>
                <a:ext uri="{FF2B5EF4-FFF2-40B4-BE49-F238E27FC236}">
                  <a16:creationId xmlns:a16="http://schemas.microsoft.com/office/drawing/2014/main" id="{D40B465B-9E42-E64A-8F0A-1604FCBBBA63}"/>
                </a:ext>
              </a:extLst>
            </p:cNvPr>
            <p:cNvSpPr txBox="1">
              <a:spLocks noChangeArrowheads="1"/>
            </p:cNvSpPr>
            <p:nvPr/>
          </p:nvSpPr>
          <p:spPr bwMode="auto">
            <a:xfrm>
              <a:off x="1920" y="2736"/>
              <a:ext cx="22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GB" i="0">
                  <a:latin typeface="+mn-lt"/>
                </a:rPr>
                <a:t>c</a:t>
              </a:r>
            </a:p>
          </p:txBody>
        </p:sp>
      </p:grpSp>
      <p:sp>
        <p:nvSpPr>
          <p:cNvPr id="42" name="Rectangle 41">
            <a:extLst>
              <a:ext uri="{FF2B5EF4-FFF2-40B4-BE49-F238E27FC236}">
                <a16:creationId xmlns:a16="http://schemas.microsoft.com/office/drawing/2014/main" id="{A1DF2729-9BFE-1A4C-BFEA-75EF19AEB759}"/>
              </a:ext>
            </a:extLst>
          </p:cNvPr>
          <p:cNvSpPr/>
          <p:nvPr/>
        </p:nvSpPr>
        <p:spPr>
          <a:xfrm>
            <a:off x="1162634" y="3406735"/>
            <a:ext cx="2459456" cy="369332"/>
          </a:xfrm>
          <a:prstGeom prst="rect">
            <a:avLst/>
          </a:prstGeom>
        </p:spPr>
        <p:txBody>
          <a:bodyPr wrap="none">
            <a:spAutoFit/>
          </a:bodyPr>
          <a:lstStyle/>
          <a:p>
            <a:pPr algn="ctr">
              <a:spcBef>
                <a:spcPct val="50000"/>
              </a:spcBef>
            </a:pPr>
            <a:r>
              <a:rPr lang="en-GB">
                <a:solidFill>
                  <a:srgbClr val="C00000"/>
                </a:solidFill>
              </a:rPr>
              <a:t>Nondeterministic model</a:t>
            </a:r>
          </a:p>
        </p:txBody>
      </p:sp>
      <p:sp>
        <p:nvSpPr>
          <p:cNvPr id="43" name="Rectangle 42">
            <a:extLst>
              <a:ext uri="{FF2B5EF4-FFF2-40B4-BE49-F238E27FC236}">
                <a16:creationId xmlns:a16="http://schemas.microsoft.com/office/drawing/2014/main" id="{02812EBB-A614-914F-BB05-5ED090F19EF3}"/>
              </a:ext>
            </a:extLst>
          </p:cNvPr>
          <p:cNvSpPr/>
          <p:nvPr/>
        </p:nvSpPr>
        <p:spPr>
          <a:xfrm>
            <a:off x="5403584" y="3406735"/>
            <a:ext cx="1978555" cy="369332"/>
          </a:xfrm>
          <a:prstGeom prst="rect">
            <a:avLst/>
          </a:prstGeom>
        </p:spPr>
        <p:txBody>
          <a:bodyPr wrap="none">
            <a:spAutoFit/>
          </a:bodyPr>
          <a:lstStyle/>
          <a:p>
            <a:pPr>
              <a:spcBef>
                <a:spcPct val="50000"/>
              </a:spcBef>
            </a:pPr>
            <a:r>
              <a:rPr lang="en-GB">
                <a:solidFill>
                  <a:srgbClr val="C00000"/>
                </a:solidFill>
              </a:rPr>
              <a:t>Probabilistic model</a:t>
            </a:r>
          </a:p>
        </p:txBody>
      </p:sp>
    </p:spTree>
    <p:extLst>
      <p:ext uri="{BB962C8B-B14F-4D97-AF65-F5344CB8AC3E}">
        <p14:creationId xmlns:p14="http://schemas.microsoft.com/office/powerpoint/2010/main" val="314904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Slide Number Placeholder 3"/>
          <p:cNvSpPr>
            <a:spLocks noGrp="1"/>
          </p:cNvSpPr>
          <p:nvPr>
            <p:ph type="sldNum" sz="quarter" idx="12"/>
          </p:nvPr>
        </p:nvSpPr>
        <p:spPr/>
        <p:txBody>
          <a:bodyPr/>
          <a:lstStyle/>
          <a:p>
            <a:fld id="{DB7C4649-800D-CB47-881A-AA04BFFFB18C}" type="slidenum">
              <a:rPr lang="en-US" smtClean="0"/>
              <a:t>60</a:t>
            </a:fld>
            <a:endParaRPr lang="en-US"/>
          </a:p>
        </p:txBody>
      </p:sp>
      <p:grpSp>
        <p:nvGrpSpPr>
          <p:cNvPr id="184" name="Group 183">
            <a:extLst>
              <a:ext uri="{FF2B5EF4-FFF2-40B4-BE49-F238E27FC236}">
                <a16:creationId xmlns:a16="http://schemas.microsoft.com/office/drawing/2014/main" id="{193EDE92-2515-6945-B072-A2679D2D073C}"/>
              </a:ext>
            </a:extLst>
          </p:cNvPr>
          <p:cNvGrpSpPr/>
          <p:nvPr/>
        </p:nvGrpSpPr>
        <p:grpSpPr>
          <a:xfrm>
            <a:off x="134913" y="2244638"/>
            <a:ext cx="9007981" cy="4374900"/>
            <a:chOff x="141342" y="1615324"/>
            <a:chExt cx="9007981" cy="4374900"/>
          </a:xfrm>
        </p:grpSpPr>
        <p:cxnSp>
          <p:nvCxnSpPr>
            <p:cNvPr id="15" name="Straight Connector 14">
              <a:extLst>
                <a:ext uri="{FF2B5EF4-FFF2-40B4-BE49-F238E27FC236}">
                  <a16:creationId xmlns:a16="http://schemas.microsoft.com/office/drawing/2014/main" id="{A18D8E34-F0F6-7345-9747-79D75B429A09}"/>
                </a:ext>
              </a:extLst>
            </p:cNvPr>
            <p:cNvCxnSpPr>
              <a:cxnSpLocks/>
              <a:stCxn id="75" idx="1"/>
              <a:endCxn id="12" idx="6"/>
            </p:cNvCxnSpPr>
            <p:nvPr/>
          </p:nvCxnSpPr>
          <p:spPr>
            <a:xfrm flipH="1" flipV="1">
              <a:off x="4123237" y="2948510"/>
              <a:ext cx="13727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761F79-6246-9A42-9C61-D77A2CB87DD8}"/>
                </a:ext>
              </a:extLst>
            </p:cNvPr>
            <p:cNvCxnSpPr>
              <a:cxnSpLocks/>
            </p:cNvCxnSpPr>
            <p:nvPr/>
          </p:nvCxnSpPr>
          <p:spPr>
            <a:xfrm flipH="1" flipV="1">
              <a:off x="3376196" y="4881820"/>
              <a:ext cx="3222" cy="395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546B9-638E-F746-83F0-E294F6F70830}"/>
                </a:ext>
              </a:extLst>
            </p:cNvPr>
            <p:cNvCxnSpPr>
              <a:cxnSpLocks/>
              <a:stCxn id="53" idx="4"/>
            </p:cNvCxnSpPr>
            <p:nvPr/>
          </p:nvCxnSpPr>
          <p:spPr>
            <a:xfrm flipH="1">
              <a:off x="3731890" y="3760856"/>
              <a:ext cx="848340" cy="978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AB7BE-05DA-A942-B661-820212CE2073}"/>
                </a:ext>
              </a:extLst>
            </p:cNvPr>
            <p:cNvCxnSpPr/>
            <p:nvPr/>
          </p:nvCxnSpPr>
          <p:spPr>
            <a:xfrm flipH="1">
              <a:off x="3852015" y="4809820"/>
              <a:ext cx="100248"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A225FE-BCA0-B948-B434-76A662733CED}"/>
                </a:ext>
              </a:extLst>
            </p:cNvPr>
            <p:cNvCxnSpPr>
              <a:cxnSpLocks/>
              <a:stCxn id="73" idx="0"/>
              <a:endCxn id="53" idx="4"/>
            </p:cNvCxnSpPr>
            <p:nvPr/>
          </p:nvCxnSpPr>
          <p:spPr>
            <a:xfrm flipV="1">
              <a:off x="3376196" y="3760856"/>
              <a:ext cx="1204034" cy="97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C5F9890-DA16-6343-9612-C3DA1B00BE1C}"/>
                </a:ext>
              </a:extLst>
            </p:cNvPr>
            <p:cNvGrpSpPr/>
            <p:nvPr/>
          </p:nvGrpSpPr>
          <p:grpSpPr>
            <a:xfrm>
              <a:off x="4108870" y="2589890"/>
              <a:ext cx="295978" cy="431728"/>
              <a:chOff x="6435854" y="2589890"/>
              <a:chExt cx="295978" cy="431728"/>
            </a:xfrm>
          </p:grpSpPr>
          <p:sp>
            <p:nvSpPr>
              <p:cNvPr id="75" name="Rectangle 74">
                <a:extLst>
                  <a:ext uri="{FF2B5EF4-FFF2-40B4-BE49-F238E27FC236}">
                    <a16:creationId xmlns:a16="http://schemas.microsoft.com/office/drawing/2014/main" id="{FACBF621-CC4C-6644-9061-8FBBF0228744}"/>
                  </a:ext>
                </a:extLst>
              </p:cNvPr>
              <p:cNvSpPr/>
              <p:nvPr/>
            </p:nvSpPr>
            <p:spPr>
              <a:xfrm>
                <a:off x="6587493" y="287761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BFAE983-955B-5A45-BC39-21C366103311}"/>
                      </a:ext>
                    </a:extLst>
                  </p:cNvPr>
                  <p:cNvSpPr txBox="1"/>
                  <p:nvPr/>
                </p:nvSpPr>
                <p:spPr>
                  <a:xfrm>
                    <a:off x="6435854" y="2589890"/>
                    <a:ext cx="295978" cy="279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1</m:t>
                              </m:r>
                            </m:sup>
                          </m:sSubSup>
                        </m:oMath>
                      </m:oMathPara>
                    </a14:m>
                    <a:endParaRPr lang="en-GB" dirty="0">
                      <a:solidFill>
                        <a:schemeClr val="tx1"/>
                      </a:solidFill>
                    </a:endParaRPr>
                  </a:p>
                </p:txBody>
              </p:sp>
            </mc:Choice>
            <mc:Fallback xmlns="">
              <p:sp>
                <p:nvSpPr>
                  <p:cNvPr id="76" name="TextBox 75">
                    <a:extLst>
                      <a:ext uri="{FF2B5EF4-FFF2-40B4-BE49-F238E27FC236}">
                        <a16:creationId xmlns:a16="http://schemas.microsoft.com/office/drawing/2014/main" id="{DBFAE983-955B-5A45-BC39-21C366103311}"/>
                      </a:ext>
                    </a:extLst>
                  </p:cNvPr>
                  <p:cNvSpPr txBox="1">
                    <a:spLocks noRot="1" noChangeAspect="1" noMove="1" noResize="1" noEditPoints="1" noAdjustHandles="1" noChangeArrowheads="1" noChangeShapeType="1" noTextEdit="1"/>
                  </p:cNvSpPr>
                  <p:nvPr/>
                </p:nvSpPr>
                <p:spPr>
                  <a:xfrm>
                    <a:off x="6435854" y="2589890"/>
                    <a:ext cx="295978" cy="279628"/>
                  </a:xfrm>
                  <a:prstGeom prst="rect">
                    <a:avLst/>
                  </a:prstGeom>
                  <a:blipFill>
                    <a:blip r:embed="rId3"/>
                    <a:stretch>
                      <a:fillRect l="-25000" r="-4167" b="-34783"/>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F39AE1D-9A2F-8A4B-B103-7AC369E514DE}"/>
                </a:ext>
              </a:extLst>
            </p:cNvPr>
            <p:cNvGrpSpPr/>
            <p:nvPr/>
          </p:nvGrpSpPr>
          <p:grpSpPr>
            <a:xfrm>
              <a:off x="3231638" y="4425847"/>
              <a:ext cx="300915" cy="455973"/>
              <a:chOff x="5558622" y="4425847"/>
              <a:chExt cx="300915" cy="455973"/>
            </a:xfrm>
          </p:grpSpPr>
          <p:sp>
            <p:nvSpPr>
              <p:cNvPr id="73" name="Rectangle 72">
                <a:extLst>
                  <a:ext uri="{FF2B5EF4-FFF2-40B4-BE49-F238E27FC236}">
                    <a16:creationId xmlns:a16="http://schemas.microsoft.com/office/drawing/2014/main" id="{D8B95446-A958-644C-BE61-B03FF63FD8D6}"/>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CF806AD-8DA9-E447-943F-456113B5A4B8}"/>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4" name="TextBox 73">
                    <a:extLst>
                      <a:ext uri="{FF2B5EF4-FFF2-40B4-BE49-F238E27FC236}">
                        <a16:creationId xmlns:a16="http://schemas.microsoft.com/office/drawing/2014/main" id="{7CF806AD-8DA9-E447-943F-456113B5A4B8}"/>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4"/>
                    <a:stretch>
                      <a:fillRect l="-24000" b="-30435"/>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C38A11AA-24CB-6945-AC67-D96BA0FDB167}"/>
                </a:ext>
              </a:extLst>
            </p:cNvPr>
            <p:cNvGrpSpPr/>
            <p:nvPr/>
          </p:nvGrpSpPr>
          <p:grpSpPr>
            <a:xfrm>
              <a:off x="3608120" y="4443991"/>
              <a:ext cx="300915" cy="439496"/>
              <a:chOff x="5935104" y="4443991"/>
              <a:chExt cx="300915" cy="439496"/>
            </a:xfrm>
          </p:grpSpPr>
          <p:sp>
            <p:nvSpPr>
              <p:cNvPr id="71" name="Rectangle 70">
                <a:extLst>
                  <a:ext uri="{FF2B5EF4-FFF2-40B4-BE49-F238E27FC236}">
                    <a16:creationId xmlns:a16="http://schemas.microsoft.com/office/drawing/2014/main" id="{4A78468F-A831-804C-9D15-205A69F8C182}"/>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F7474B-3BD4-4B4B-8392-2420084634AF}"/>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72" name="TextBox 71">
                    <a:extLst>
                      <a:ext uri="{FF2B5EF4-FFF2-40B4-BE49-F238E27FC236}">
                        <a16:creationId xmlns:a16="http://schemas.microsoft.com/office/drawing/2014/main" id="{4BF7474B-3BD4-4B4B-8392-2420084634AF}"/>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5"/>
                    <a:stretch>
                      <a:fillRect l="-29167" r="-4167" b="-29167"/>
                    </a:stretch>
                  </a:blipFill>
                </p:spPr>
                <p:txBody>
                  <a:bodyPr/>
                  <a:lstStyle/>
                  <a:p>
                    <a:r>
                      <a:rPr lang="de-DE">
                        <a:noFill/>
                      </a:rPr>
                      <a:t> </a:t>
                    </a:r>
                  </a:p>
                </p:txBody>
              </p:sp>
            </mc:Fallback>
          </mc:AlternateContent>
        </p:grpSp>
        <p:cxnSp>
          <p:nvCxnSpPr>
            <p:cNvPr id="23" name="Straight Connector 22">
              <a:extLst>
                <a:ext uri="{FF2B5EF4-FFF2-40B4-BE49-F238E27FC236}">
                  <a16:creationId xmlns:a16="http://schemas.microsoft.com/office/drawing/2014/main" id="{47326A9C-6AE4-6F49-AAAD-2AC1AC2D98FC}"/>
                </a:ext>
              </a:extLst>
            </p:cNvPr>
            <p:cNvCxnSpPr>
              <a:cxnSpLocks/>
              <a:stCxn id="13" idx="2"/>
            </p:cNvCxnSpPr>
            <p:nvPr/>
          </p:nvCxnSpPr>
          <p:spPr>
            <a:xfrm flipH="1" flipV="1">
              <a:off x="4901798" y="2946144"/>
              <a:ext cx="175688" cy="5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74112-7EA0-CD40-8B82-EA49F83F40CE}"/>
                </a:ext>
              </a:extLst>
            </p:cNvPr>
            <p:cNvCxnSpPr>
              <a:cxnSpLocks/>
              <a:stCxn id="53" idx="0"/>
            </p:cNvCxnSpPr>
            <p:nvPr/>
          </p:nvCxnSpPr>
          <p:spPr>
            <a:xfrm flipV="1">
              <a:off x="4580230" y="3018147"/>
              <a:ext cx="201440" cy="35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87E8B5-3E76-CA49-BC4E-8878855EE45A}"/>
                </a:ext>
              </a:extLst>
            </p:cNvPr>
            <p:cNvCxnSpPr>
              <a:cxnSpLocks/>
              <a:stCxn id="67" idx="3"/>
              <a:endCxn id="12" idx="2"/>
            </p:cNvCxnSpPr>
            <p:nvPr/>
          </p:nvCxnSpPr>
          <p:spPr>
            <a:xfrm flipV="1">
              <a:off x="2749769" y="2948510"/>
              <a:ext cx="140834"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4C6BA-A7A0-4846-9395-836AD1E3468B}"/>
                </a:ext>
              </a:extLst>
            </p:cNvPr>
            <p:cNvCxnSpPr>
              <a:cxnSpLocks/>
              <a:stCxn id="16" idx="6"/>
              <a:endCxn id="65" idx="1"/>
            </p:cNvCxnSpPr>
            <p:nvPr/>
          </p:nvCxnSpPr>
          <p:spPr>
            <a:xfrm flipV="1">
              <a:off x="6150305" y="2949083"/>
              <a:ext cx="243927" cy="2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742A3A-28A4-E64D-8885-1572052E3ADF}"/>
                </a:ext>
              </a:extLst>
            </p:cNvPr>
            <p:cNvCxnSpPr>
              <a:cxnSpLocks/>
              <a:endCxn id="76" idx="0"/>
            </p:cNvCxnSpPr>
            <p:nvPr/>
          </p:nvCxnSpPr>
          <p:spPr>
            <a:xfrm flipH="1">
              <a:off x="4332509" y="2574860"/>
              <a:ext cx="252446" cy="30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19AD4E-DDF2-644E-B304-8AE13A78954A}"/>
                </a:ext>
              </a:extLst>
            </p:cNvPr>
            <p:cNvCxnSpPr/>
            <p:nvPr/>
          </p:nvCxnSpPr>
          <p:spPr>
            <a:xfrm>
              <a:off x="4584955" y="2574860"/>
              <a:ext cx="244841" cy="299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79AE4C-9981-654E-89E3-3D0F0D3A4AD9}"/>
                </a:ext>
              </a:extLst>
            </p:cNvPr>
            <p:cNvCxnSpPr>
              <a:cxnSpLocks/>
              <a:stCxn id="67" idx="0"/>
              <a:endCxn id="59" idx="3"/>
            </p:cNvCxnSpPr>
            <p:nvPr/>
          </p:nvCxnSpPr>
          <p:spPr>
            <a:xfrm flipV="1">
              <a:off x="2677769" y="1947794"/>
              <a:ext cx="1535233" cy="93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B3EB5B-85B6-3844-AC5C-32A7754430AC}"/>
                </a:ext>
              </a:extLst>
            </p:cNvPr>
            <p:cNvCxnSpPr>
              <a:cxnSpLocks/>
              <a:stCxn id="59" idx="5"/>
              <a:endCxn id="65" idx="0"/>
            </p:cNvCxnSpPr>
            <p:nvPr/>
          </p:nvCxnSpPr>
          <p:spPr>
            <a:xfrm>
              <a:off x="4955744" y="1947794"/>
              <a:ext cx="1510488" cy="929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27702E-E0D8-1144-8571-3EC11E07DEB8}"/>
                </a:ext>
              </a:extLst>
            </p:cNvPr>
            <p:cNvCxnSpPr>
              <a:cxnSpLocks/>
              <a:stCxn id="67" idx="2"/>
              <a:endCxn id="53" idx="1"/>
            </p:cNvCxnSpPr>
            <p:nvPr/>
          </p:nvCxnSpPr>
          <p:spPr>
            <a:xfrm>
              <a:off x="2677769" y="3023344"/>
              <a:ext cx="1684428" cy="405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3E90AE-83B3-144A-B3C5-88EB40F87171}"/>
                </a:ext>
              </a:extLst>
            </p:cNvPr>
            <p:cNvCxnSpPr>
              <a:cxnSpLocks/>
              <a:stCxn id="65" idx="2"/>
              <a:endCxn id="73" idx="7"/>
            </p:cNvCxnSpPr>
            <p:nvPr/>
          </p:nvCxnSpPr>
          <p:spPr>
            <a:xfrm flipH="1">
              <a:off x="4798264" y="3021083"/>
              <a:ext cx="1667968" cy="40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4395A5-67C8-4C42-A77E-22D2450DB8C5}"/>
                </a:ext>
              </a:extLst>
            </p:cNvPr>
            <p:cNvCxnSpPr>
              <a:cxnSpLocks/>
              <a:endCxn id="51" idx="0"/>
            </p:cNvCxnSpPr>
            <p:nvPr/>
          </p:nvCxnSpPr>
          <p:spPr>
            <a:xfrm>
              <a:off x="3780015" y="4883487"/>
              <a:ext cx="466101" cy="71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75E878-A010-0547-8564-77D873D7E27F}"/>
                </a:ext>
              </a:extLst>
            </p:cNvPr>
            <p:cNvCxnSpPr>
              <a:cxnSpLocks/>
              <a:stCxn id="54" idx="2"/>
              <a:endCxn id="63" idx="3"/>
            </p:cNvCxnSpPr>
            <p:nvPr/>
          </p:nvCxnSpPr>
          <p:spPr>
            <a:xfrm>
              <a:off x="4580994" y="3756786"/>
              <a:ext cx="1130604" cy="104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AAB6EA-9801-A64A-9D63-C22BD17FE310}"/>
                </a:ext>
              </a:extLst>
            </p:cNvPr>
            <p:cNvCxnSpPr>
              <a:cxnSpLocks/>
              <a:stCxn id="51" idx="7"/>
              <a:endCxn id="63" idx="2"/>
            </p:cNvCxnSpPr>
            <p:nvPr/>
          </p:nvCxnSpPr>
          <p:spPr>
            <a:xfrm flipV="1">
              <a:off x="4603924" y="4869780"/>
              <a:ext cx="1035674" cy="787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BEA2B8-A256-7844-B5D1-2CD44405AAD1}"/>
                </a:ext>
              </a:extLst>
            </p:cNvPr>
            <p:cNvCxnSpPr/>
            <p:nvPr/>
          </p:nvCxnSpPr>
          <p:spPr>
            <a:xfrm flipH="1">
              <a:off x="5633415" y="4869780"/>
              <a:ext cx="6183" cy="690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3C9B04-B267-ED4E-9B87-FFACA6526D64}"/>
                </a:ext>
              </a:extLst>
            </p:cNvPr>
            <p:cNvGrpSpPr/>
            <p:nvPr/>
          </p:nvGrpSpPr>
          <p:grpSpPr>
            <a:xfrm>
              <a:off x="4757796" y="2571386"/>
              <a:ext cx="369193" cy="446758"/>
              <a:chOff x="7084780" y="2571386"/>
              <a:chExt cx="369193" cy="446758"/>
            </a:xfrm>
          </p:grpSpPr>
          <p:sp>
            <p:nvSpPr>
              <p:cNvPr id="69" name="Rectangle 68">
                <a:extLst>
                  <a:ext uri="{FF2B5EF4-FFF2-40B4-BE49-F238E27FC236}">
                    <a16:creationId xmlns:a16="http://schemas.microsoft.com/office/drawing/2014/main" id="{3A09348F-8992-5947-93B5-0757520D95F4}"/>
                  </a:ext>
                </a:extLst>
              </p:cNvPr>
              <p:cNvSpPr/>
              <p:nvPr/>
            </p:nvSpPr>
            <p:spPr>
              <a:xfrm>
                <a:off x="7084780" y="28741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342323A-6D0D-044C-BF5A-FE768A05E9A0}"/>
                      </a:ext>
                    </a:extLst>
                  </p:cNvPr>
                  <p:cNvSpPr txBox="1"/>
                  <p:nvPr/>
                </p:nvSpPr>
                <p:spPr>
                  <a:xfrm>
                    <a:off x="7153058" y="2571386"/>
                    <a:ext cx="300915" cy="280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2</m:t>
                              </m:r>
                            </m:sup>
                          </m:sSubSup>
                        </m:oMath>
                      </m:oMathPara>
                    </a14:m>
                    <a:endParaRPr lang="en-GB" dirty="0">
                      <a:solidFill>
                        <a:schemeClr val="tx1"/>
                      </a:solidFill>
                    </a:endParaRPr>
                  </a:p>
                </p:txBody>
              </p:sp>
            </mc:Choice>
            <mc:Fallback xmlns="">
              <p:sp>
                <p:nvSpPr>
                  <p:cNvPr id="70" name="TextBox 69">
                    <a:extLst>
                      <a:ext uri="{FF2B5EF4-FFF2-40B4-BE49-F238E27FC236}">
                        <a16:creationId xmlns:a16="http://schemas.microsoft.com/office/drawing/2014/main" id="{D342323A-6D0D-044C-BF5A-FE768A05E9A0}"/>
                      </a:ext>
                    </a:extLst>
                  </p:cNvPr>
                  <p:cNvSpPr txBox="1">
                    <a:spLocks noRot="1" noChangeAspect="1" noMove="1" noResize="1" noEditPoints="1" noAdjustHandles="1" noChangeArrowheads="1" noChangeShapeType="1" noTextEdit="1"/>
                  </p:cNvSpPr>
                  <p:nvPr/>
                </p:nvSpPr>
                <p:spPr>
                  <a:xfrm>
                    <a:off x="7153058" y="2571386"/>
                    <a:ext cx="300915" cy="280205"/>
                  </a:xfrm>
                  <a:prstGeom prst="rect">
                    <a:avLst/>
                  </a:prstGeom>
                  <a:blipFill>
                    <a:blip r:embed="rId6"/>
                    <a:stretch>
                      <a:fillRect l="-24000" t="-4545" r="-4000" b="-31818"/>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E9F78D95-5DF7-A040-AD60-53E4AAFE59A8}"/>
                </a:ext>
              </a:extLst>
            </p:cNvPr>
            <p:cNvGrpSpPr/>
            <p:nvPr/>
          </p:nvGrpSpPr>
          <p:grpSpPr>
            <a:xfrm>
              <a:off x="2527311" y="2568526"/>
              <a:ext cx="300915" cy="454818"/>
              <a:chOff x="4854295" y="2568526"/>
              <a:chExt cx="300915" cy="454818"/>
            </a:xfrm>
          </p:grpSpPr>
          <p:sp>
            <p:nvSpPr>
              <p:cNvPr id="67" name="Rectangle 66">
                <a:extLst>
                  <a:ext uri="{FF2B5EF4-FFF2-40B4-BE49-F238E27FC236}">
                    <a16:creationId xmlns:a16="http://schemas.microsoft.com/office/drawing/2014/main" id="{B72CF8C9-FFF8-5347-B2F1-1148D58DA182}"/>
                  </a:ext>
                </a:extLst>
              </p:cNvPr>
              <p:cNvSpPr/>
              <p:nvPr/>
            </p:nvSpPr>
            <p:spPr>
              <a:xfrm>
                <a:off x="4932753" y="28793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E27088A-3E42-5545-85B2-2C0F81206971}"/>
                      </a:ext>
                    </a:extLst>
                  </p:cNvPr>
                  <p:cNvSpPr txBox="1"/>
                  <p:nvPr/>
                </p:nvSpPr>
                <p:spPr>
                  <a:xfrm>
                    <a:off x="4854295" y="2568526"/>
                    <a:ext cx="300915" cy="28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3</m:t>
                              </m:r>
                            </m:sup>
                          </m:sSubSup>
                        </m:oMath>
                      </m:oMathPara>
                    </a14:m>
                    <a:endParaRPr lang="en-GB" dirty="0">
                      <a:solidFill>
                        <a:schemeClr val="tx1"/>
                      </a:solidFill>
                    </a:endParaRPr>
                  </a:p>
                </p:txBody>
              </p:sp>
            </mc:Choice>
            <mc:Fallback xmlns="">
              <p:sp>
                <p:nvSpPr>
                  <p:cNvPr id="68" name="TextBox 67">
                    <a:extLst>
                      <a:ext uri="{FF2B5EF4-FFF2-40B4-BE49-F238E27FC236}">
                        <a16:creationId xmlns:a16="http://schemas.microsoft.com/office/drawing/2014/main" id="{FE27088A-3E42-5545-85B2-2C0F81206971}"/>
                      </a:ext>
                    </a:extLst>
                  </p:cNvPr>
                  <p:cNvSpPr txBox="1">
                    <a:spLocks noRot="1" noChangeAspect="1" noMove="1" noResize="1" noEditPoints="1" noAdjustHandles="1" noChangeArrowheads="1" noChangeShapeType="1" noTextEdit="1"/>
                  </p:cNvSpPr>
                  <p:nvPr/>
                </p:nvSpPr>
                <p:spPr>
                  <a:xfrm>
                    <a:off x="4854295" y="2568526"/>
                    <a:ext cx="300915" cy="281552"/>
                  </a:xfrm>
                  <a:prstGeom prst="rect">
                    <a:avLst/>
                  </a:prstGeom>
                  <a:blipFill>
                    <a:blip r:embed="rId7"/>
                    <a:stretch>
                      <a:fillRect l="-20000" t="-4545" r="-4000" b="-31818"/>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3008C684-EEC8-4E40-8803-1E102AD97717}"/>
                </a:ext>
              </a:extLst>
            </p:cNvPr>
            <p:cNvGrpSpPr/>
            <p:nvPr/>
          </p:nvGrpSpPr>
          <p:grpSpPr>
            <a:xfrm>
              <a:off x="6315774" y="2586822"/>
              <a:ext cx="300915" cy="434261"/>
              <a:chOff x="8642758" y="2586822"/>
              <a:chExt cx="300915" cy="434261"/>
            </a:xfrm>
          </p:grpSpPr>
          <p:sp>
            <p:nvSpPr>
              <p:cNvPr id="65" name="Rectangle 64">
                <a:extLst>
                  <a:ext uri="{FF2B5EF4-FFF2-40B4-BE49-F238E27FC236}">
                    <a16:creationId xmlns:a16="http://schemas.microsoft.com/office/drawing/2014/main" id="{177C61D7-D7D1-FE46-901B-266CA39A6017}"/>
                  </a:ext>
                </a:extLst>
              </p:cNvPr>
              <p:cNvSpPr/>
              <p:nvPr/>
            </p:nvSpPr>
            <p:spPr>
              <a:xfrm>
                <a:off x="8721216" y="28770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2F6C87-09C8-7141-8F83-12ADFA14D19C}"/>
                      </a:ext>
                    </a:extLst>
                  </p:cNvPr>
                  <p:cNvSpPr txBox="1"/>
                  <p:nvPr/>
                </p:nvSpPr>
                <p:spPr>
                  <a:xfrm>
                    <a:off x="8642758" y="2586822"/>
                    <a:ext cx="300915" cy="279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1</m:t>
                              </m:r>
                            </m:sub>
                            <m:sup>
                              <m:r>
                                <a:rPr lang="de-DE" b="0" i="1" smtClean="0">
                                  <a:solidFill>
                                    <a:schemeClr val="tx1"/>
                                  </a:solidFill>
                                  <a:latin typeface="Cambria Math" charset="0"/>
                                </a:rPr>
                                <m:t>4</m:t>
                              </m:r>
                            </m:sup>
                          </m:sSubSup>
                        </m:oMath>
                      </m:oMathPara>
                    </a14:m>
                    <a:endParaRPr lang="en-GB" dirty="0">
                      <a:solidFill>
                        <a:schemeClr val="tx1"/>
                      </a:solidFill>
                    </a:endParaRPr>
                  </a:p>
                </p:txBody>
              </p:sp>
            </mc:Choice>
            <mc:Fallback xmlns="">
              <p:sp>
                <p:nvSpPr>
                  <p:cNvPr id="66" name="TextBox 65">
                    <a:extLst>
                      <a:ext uri="{FF2B5EF4-FFF2-40B4-BE49-F238E27FC236}">
                        <a16:creationId xmlns:a16="http://schemas.microsoft.com/office/drawing/2014/main" id="{FF2F6C87-09C8-7141-8F83-12ADFA14D19C}"/>
                      </a:ext>
                    </a:extLst>
                  </p:cNvPr>
                  <p:cNvSpPr txBox="1">
                    <a:spLocks noRot="1" noChangeAspect="1" noMove="1" noResize="1" noEditPoints="1" noAdjustHandles="1" noChangeArrowheads="1" noChangeShapeType="1" noTextEdit="1"/>
                  </p:cNvSpPr>
                  <p:nvPr/>
                </p:nvSpPr>
                <p:spPr>
                  <a:xfrm>
                    <a:off x="8642758" y="2586822"/>
                    <a:ext cx="300915" cy="279051"/>
                  </a:xfrm>
                  <a:prstGeom prst="rect">
                    <a:avLst/>
                  </a:prstGeom>
                  <a:blipFill>
                    <a:blip r:embed="rId8"/>
                    <a:stretch>
                      <a:fillRect l="-25000" r="-4167" b="-34783"/>
                    </a:stretch>
                  </a:blipFill>
                </p:spPr>
                <p:txBody>
                  <a:bodyPr/>
                  <a:lstStyle/>
                  <a:p>
                    <a:r>
                      <a:rPr lang="de-DE">
                        <a:noFill/>
                      </a:rPr>
                      <a:t> </a:t>
                    </a:r>
                  </a:p>
                </p:txBody>
              </p:sp>
            </mc:Fallback>
          </mc:AlternateContent>
        </p:grpSp>
        <p:grpSp>
          <p:nvGrpSpPr>
            <p:cNvPr id="40" name="Group 39">
              <a:extLst>
                <a:ext uri="{FF2B5EF4-FFF2-40B4-BE49-F238E27FC236}">
                  <a16:creationId xmlns:a16="http://schemas.microsoft.com/office/drawing/2014/main" id="{DE743369-BCDF-C645-B827-2B0312C9A65F}"/>
                </a:ext>
              </a:extLst>
            </p:cNvPr>
            <p:cNvGrpSpPr/>
            <p:nvPr/>
          </p:nvGrpSpPr>
          <p:grpSpPr>
            <a:xfrm>
              <a:off x="5541149" y="4420730"/>
              <a:ext cx="300916" cy="449050"/>
              <a:chOff x="7868133" y="4420730"/>
              <a:chExt cx="300916" cy="449050"/>
            </a:xfrm>
          </p:grpSpPr>
          <p:sp>
            <p:nvSpPr>
              <p:cNvPr id="63" name="Rectangle 62">
                <a:extLst>
                  <a:ext uri="{FF2B5EF4-FFF2-40B4-BE49-F238E27FC236}">
                    <a16:creationId xmlns:a16="http://schemas.microsoft.com/office/drawing/2014/main" id="{2F94FEFB-2FB6-F64A-8CEF-5919F385B5B4}"/>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FD000FF-2A23-A945-A2D0-B3109B1F694E}"/>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4FD000FF-2A23-A945-A2D0-B3109B1F694E}"/>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9"/>
                    <a:stretch>
                      <a:fillRect l="-25000" t="-4348" r="-4167" b="-30435"/>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5FFD324D-E24E-DE46-AB6D-905EBE05AAFA}"/>
                </a:ext>
              </a:extLst>
            </p:cNvPr>
            <p:cNvGrpSpPr/>
            <p:nvPr/>
          </p:nvGrpSpPr>
          <p:grpSpPr>
            <a:xfrm>
              <a:off x="2883431" y="2753753"/>
              <a:ext cx="1259576" cy="390347"/>
              <a:chOff x="2883431" y="2753753"/>
              <a:chExt cx="1259576" cy="390347"/>
            </a:xfrm>
          </p:grpSpPr>
          <p:sp>
            <p:nvSpPr>
              <p:cNvPr id="12" name="TextBox 11">
                <a:extLst>
                  <a:ext uri="{FF2B5EF4-FFF2-40B4-BE49-F238E27FC236}">
                    <a16:creationId xmlns:a16="http://schemas.microsoft.com/office/drawing/2014/main" id="{61EB8263-3444-4243-81A6-F641CB7314DA}"/>
                  </a:ext>
                </a:extLst>
              </p:cNvPr>
              <p:cNvSpPr txBox="1"/>
              <p:nvPr/>
            </p:nvSpPr>
            <p:spPr>
              <a:xfrm>
                <a:off x="2890603" y="2753753"/>
                <a:ext cx="1232634" cy="389513"/>
              </a:xfrm>
              <a:prstGeom prst="ellipse">
                <a:avLst/>
              </a:prstGeom>
              <a:noFill/>
              <a:ln>
                <a:solidFill>
                  <a:schemeClr val="tx1"/>
                </a:solidFill>
              </a:ln>
            </p:spPr>
            <p:txBody>
              <a:bodyPr wrap="square" lIns="0" tIns="0" rIns="0" bIns="0" rtlCol="0">
                <a:spAutoFit/>
              </a:bodyPr>
              <a:lstStyle/>
              <a:p>
                <a:pPr marL="15875"/>
                <a:endParaRPr lang="en-GB"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8424912-44A6-3542-8C7C-6FE0FFDF4AAA}"/>
                      </a:ext>
                    </a:extLst>
                  </p:cNvPr>
                  <p:cNvSpPr txBox="1"/>
                  <p:nvPr/>
                </p:nvSpPr>
                <p:spPr>
                  <a:xfrm>
                    <a:off x="2883431" y="2774768"/>
                    <a:ext cx="1259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𝑓𝑙𝑜𝑜𝑑</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78424912-44A6-3542-8C7C-6FE0FFDF4AAA}"/>
                      </a:ext>
                    </a:extLst>
                  </p:cNvPr>
                  <p:cNvSpPr txBox="1">
                    <a:spLocks noRot="1" noChangeAspect="1" noMove="1" noResize="1" noEditPoints="1" noAdjustHandles="1" noChangeArrowheads="1" noChangeShapeType="1" noTextEdit="1"/>
                  </p:cNvSpPr>
                  <p:nvPr/>
                </p:nvSpPr>
                <p:spPr>
                  <a:xfrm>
                    <a:off x="2883431" y="2774768"/>
                    <a:ext cx="1259576" cy="369332"/>
                  </a:xfrm>
                  <a:prstGeom prst="rect">
                    <a:avLst/>
                  </a:prstGeom>
                  <a:blipFill>
                    <a:blip r:embed="rId10"/>
                    <a:stretch>
                      <a:fillRect b="-13333"/>
                    </a:stretch>
                  </a:blipFill>
                </p:spPr>
                <p:txBody>
                  <a:bodyPr/>
                  <a:lstStyle/>
                  <a:p>
                    <a:r>
                      <a:rPr lang="en-GB">
                        <a:noFill/>
                      </a:rPr>
                      <a:t> </a:t>
                    </a:r>
                  </a:p>
                </p:txBody>
              </p:sp>
            </mc:Fallback>
          </mc:AlternateContent>
        </p:grpSp>
        <p:grpSp>
          <p:nvGrpSpPr>
            <p:cNvPr id="113" name="Group 112">
              <a:extLst>
                <a:ext uri="{FF2B5EF4-FFF2-40B4-BE49-F238E27FC236}">
                  <a16:creationId xmlns:a16="http://schemas.microsoft.com/office/drawing/2014/main" id="{560A4E62-1804-9A44-8EFE-D0FDE171AB43}"/>
                </a:ext>
              </a:extLst>
            </p:cNvPr>
            <p:cNvGrpSpPr/>
            <p:nvPr/>
          </p:nvGrpSpPr>
          <p:grpSpPr>
            <a:xfrm>
              <a:off x="5077486" y="2756785"/>
              <a:ext cx="1103084" cy="392452"/>
              <a:chOff x="5077486" y="2756785"/>
              <a:chExt cx="1103084" cy="392452"/>
            </a:xfrm>
          </p:grpSpPr>
          <p:sp>
            <p:nvSpPr>
              <p:cNvPr id="13" name="TextBox 12">
                <a:extLst>
                  <a:ext uri="{FF2B5EF4-FFF2-40B4-BE49-F238E27FC236}">
                    <a16:creationId xmlns:a16="http://schemas.microsoft.com/office/drawing/2014/main" id="{E9C8F4CB-27EA-6240-B9BF-E9511A960A82}"/>
                  </a:ext>
                </a:extLst>
              </p:cNvPr>
              <p:cNvSpPr txBox="1"/>
              <p:nvPr/>
            </p:nvSpPr>
            <p:spPr>
              <a:xfrm>
                <a:off x="5077486" y="2756785"/>
                <a:ext cx="107281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EF8F260-37F7-0243-8C69-04A2BF7FB794}"/>
                      </a:ext>
                    </a:extLst>
                  </p:cNvPr>
                  <p:cNvSpPr/>
                  <p:nvPr/>
                </p:nvSpPr>
                <p:spPr>
                  <a:xfrm>
                    <a:off x="5078730" y="2779905"/>
                    <a:ext cx="11018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𝑁𝑎𝑡</m:t>
                          </m:r>
                          <m:r>
                            <m:rPr>
                              <m:nor/>
                            </m:rPr>
                            <a:rPr lang="de-DE">
                              <a:solidFill>
                                <a:schemeClr val="tx1"/>
                              </a:solidFill>
                              <a:latin typeface="Cambria Math" charset="0"/>
                            </a:rPr>
                            <m:t>.</m:t>
                          </m:r>
                          <m:r>
                            <a:rPr lang="de-DE" i="1">
                              <a:solidFill>
                                <a:schemeClr val="tx1"/>
                              </a:solidFill>
                              <a:latin typeface="Cambria Math" panose="02040503050406030204" pitchFamily="18" charset="0"/>
                            </a:rPr>
                            <m:t>𝑓𝑖𝑟𝑒</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CEF8F260-37F7-0243-8C69-04A2BF7FB794}"/>
                      </a:ext>
                    </a:extLst>
                  </p:cNvPr>
                  <p:cNvSpPr>
                    <a:spLocks noRot="1" noChangeAspect="1" noMove="1" noResize="1" noEditPoints="1" noAdjustHandles="1" noChangeArrowheads="1" noChangeShapeType="1" noTextEdit="1"/>
                  </p:cNvSpPr>
                  <p:nvPr/>
                </p:nvSpPr>
                <p:spPr>
                  <a:xfrm>
                    <a:off x="5078730" y="2779905"/>
                    <a:ext cx="1101840" cy="369332"/>
                  </a:xfrm>
                  <a:prstGeom prst="rect">
                    <a:avLst/>
                  </a:prstGeom>
                  <a:blipFill>
                    <a:blip r:embed="rId11"/>
                    <a:stretch>
                      <a:fillRect b="-9677"/>
                    </a:stretch>
                  </a:blipFill>
                </p:spPr>
                <p:txBody>
                  <a:bodyPr/>
                  <a:lstStyle/>
                  <a:p>
                    <a:r>
                      <a:rPr lang="de-DE">
                        <a:noFill/>
                      </a:rPr>
                      <a:t> </a:t>
                    </a:r>
                  </a:p>
                </p:txBody>
              </p:sp>
            </mc:Fallback>
          </mc:AlternateContent>
        </p:grpSp>
        <p:grpSp>
          <p:nvGrpSpPr>
            <p:cNvPr id="43" name="Group 42">
              <a:extLst>
                <a:ext uri="{FF2B5EF4-FFF2-40B4-BE49-F238E27FC236}">
                  <a16:creationId xmlns:a16="http://schemas.microsoft.com/office/drawing/2014/main" id="{E1F4E429-C5E6-D84B-B7E2-0971910758F7}"/>
                </a:ext>
              </a:extLst>
            </p:cNvPr>
            <p:cNvGrpSpPr/>
            <p:nvPr/>
          </p:nvGrpSpPr>
          <p:grpSpPr>
            <a:xfrm>
              <a:off x="3955982" y="2185347"/>
              <a:ext cx="1295483" cy="389513"/>
              <a:chOff x="6282966" y="2185347"/>
              <a:chExt cx="1295483" cy="389513"/>
            </a:xfrm>
          </p:grpSpPr>
          <p:sp>
            <p:nvSpPr>
              <p:cNvPr id="61" name="TextBox 60">
                <a:extLst>
                  <a:ext uri="{FF2B5EF4-FFF2-40B4-BE49-F238E27FC236}">
                    <a16:creationId xmlns:a16="http://schemas.microsoft.com/office/drawing/2014/main" id="{19DBC299-7CBF-E04D-B78F-EDF29EE0DA03}"/>
                  </a:ext>
                </a:extLst>
              </p:cNvPr>
              <p:cNvSpPr txBox="1"/>
              <p:nvPr/>
            </p:nvSpPr>
            <p:spPr>
              <a:xfrm>
                <a:off x="6355240" y="2185347"/>
                <a:ext cx="113683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EDEBB21-AFE1-3740-99AA-E4870A7D7880}"/>
                      </a:ext>
                    </a:extLst>
                  </p:cNvPr>
                  <p:cNvSpPr/>
                  <p:nvPr/>
                </p:nvSpPr>
                <p:spPr>
                  <a:xfrm>
                    <a:off x="6282966" y="2201169"/>
                    <a:ext cx="1295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𝑣𝑖𝑟𝑢𝑠</m:t>
                          </m:r>
                        </m:oMath>
                      </m:oMathPara>
                    </a14:m>
                    <a:endParaRPr lang="en-GB" dirty="0">
                      <a:solidFill>
                        <a:schemeClr val="tx1"/>
                      </a:solidFill>
                    </a:endParaRPr>
                  </a:p>
                </p:txBody>
              </p:sp>
            </mc:Choice>
            <mc:Fallback xmlns="">
              <p:sp>
                <p:nvSpPr>
                  <p:cNvPr id="62" name="Rectangle 61">
                    <a:extLst>
                      <a:ext uri="{FF2B5EF4-FFF2-40B4-BE49-F238E27FC236}">
                        <a16:creationId xmlns:a16="http://schemas.microsoft.com/office/drawing/2014/main" id="{8EDEBB21-AFE1-3740-99AA-E4870A7D7880}"/>
                      </a:ext>
                    </a:extLst>
                  </p:cNvPr>
                  <p:cNvSpPr>
                    <a:spLocks noRot="1" noChangeAspect="1" noMove="1" noResize="1" noEditPoints="1" noAdjustHandles="1" noChangeArrowheads="1" noChangeShapeType="1" noTextEdit="1"/>
                  </p:cNvSpPr>
                  <p:nvPr/>
                </p:nvSpPr>
                <p:spPr>
                  <a:xfrm>
                    <a:off x="6282966" y="2201169"/>
                    <a:ext cx="1295483" cy="369332"/>
                  </a:xfrm>
                  <a:prstGeom prst="rect">
                    <a:avLst/>
                  </a:prstGeom>
                  <a:blipFill>
                    <a:blip r:embed="rId12"/>
                    <a:stretch>
                      <a:fillRect/>
                    </a:stretch>
                  </a:blipFill>
                </p:spPr>
                <p:txBody>
                  <a:bodyPr/>
                  <a:lstStyle/>
                  <a:p>
                    <a:r>
                      <a:rPr lang="de-DE">
                        <a:noFill/>
                      </a:rPr>
                      <a:t> </a:t>
                    </a:r>
                  </a:p>
                </p:txBody>
              </p:sp>
            </mc:Fallback>
          </mc:AlternateContent>
        </p:grpSp>
        <p:grpSp>
          <p:nvGrpSpPr>
            <p:cNvPr id="44" name="Group 43">
              <a:extLst>
                <a:ext uri="{FF2B5EF4-FFF2-40B4-BE49-F238E27FC236}">
                  <a16:creationId xmlns:a16="http://schemas.microsoft.com/office/drawing/2014/main" id="{4828B6D0-2ED2-6D48-8F79-7C82BBDAE2FC}"/>
                </a:ext>
              </a:extLst>
            </p:cNvPr>
            <p:cNvGrpSpPr/>
            <p:nvPr/>
          </p:nvGrpSpPr>
          <p:grpSpPr>
            <a:xfrm>
              <a:off x="4034681" y="1615324"/>
              <a:ext cx="1156342" cy="393610"/>
              <a:chOff x="6361665" y="1615324"/>
              <a:chExt cx="1156342" cy="393610"/>
            </a:xfrm>
          </p:grpSpPr>
          <p:sp>
            <p:nvSpPr>
              <p:cNvPr id="59" name="TextBox 58">
                <a:extLst>
                  <a:ext uri="{FF2B5EF4-FFF2-40B4-BE49-F238E27FC236}">
                    <a16:creationId xmlns:a16="http://schemas.microsoft.com/office/drawing/2014/main" id="{E1DC0FEA-43B2-B24A-AA92-ED38601B120D}"/>
                  </a:ext>
                </a:extLst>
              </p:cNvPr>
              <p:cNvSpPr txBox="1"/>
              <p:nvPr/>
            </p:nvSpPr>
            <p:spPr>
              <a:xfrm>
                <a:off x="6386159" y="1615324"/>
                <a:ext cx="1050396"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B46EADB-C6BB-0144-9B12-B969094A3654}"/>
                      </a:ext>
                    </a:extLst>
                  </p:cNvPr>
                  <p:cNvSpPr/>
                  <p:nvPr/>
                </p:nvSpPr>
                <p:spPr>
                  <a:xfrm>
                    <a:off x="6361665" y="1639602"/>
                    <a:ext cx="11563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𝑀𝑎𝑛</m:t>
                          </m:r>
                          <m:r>
                            <m:rPr>
                              <m:nor/>
                            </m:rPr>
                            <a:rPr lang="de-DE">
                              <a:solidFill>
                                <a:schemeClr val="tx1"/>
                              </a:solidFill>
                              <a:latin typeface="Cambria Math" charset="0"/>
                            </a:rPr>
                            <m:t>.</m:t>
                          </m:r>
                          <m:r>
                            <a:rPr lang="de-DE" i="1">
                              <a:solidFill>
                                <a:schemeClr val="tx1"/>
                              </a:solidFill>
                              <a:latin typeface="Cambria Math" panose="02040503050406030204" pitchFamily="18" charset="0"/>
                            </a:rPr>
                            <m:t>𝑤𝑎𝑟</m:t>
                          </m:r>
                        </m:oMath>
                      </m:oMathPara>
                    </a14:m>
                    <a:endParaRPr lang="en-GB" dirty="0">
                      <a:solidFill>
                        <a:schemeClr val="tx1"/>
                      </a:solidFill>
                    </a:endParaRPr>
                  </a:p>
                </p:txBody>
              </p:sp>
            </mc:Choice>
            <mc:Fallback xmlns="">
              <p:sp>
                <p:nvSpPr>
                  <p:cNvPr id="60" name="Rectangle 59">
                    <a:extLst>
                      <a:ext uri="{FF2B5EF4-FFF2-40B4-BE49-F238E27FC236}">
                        <a16:creationId xmlns:a16="http://schemas.microsoft.com/office/drawing/2014/main" id="{2B46EADB-C6BB-0144-9B12-B969094A3654}"/>
                      </a:ext>
                    </a:extLst>
                  </p:cNvPr>
                  <p:cNvSpPr>
                    <a:spLocks noRot="1" noChangeAspect="1" noMove="1" noResize="1" noEditPoints="1" noAdjustHandles="1" noChangeArrowheads="1" noChangeShapeType="1" noTextEdit="1"/>
                  </p:cNvSpPr>
                  <p:nvPr/>
                </p:nvSpPr>
                <p:spPr>
                  <a:xfrm>
                    <a:off x="6361665" y="1639602"/>
                    <a:ext cx="1156342" cy="369332"/>
                  </a:xfrm>
                  <a:prstGeom prst="rect">
                    <a:avLst/>
                  </a:prstGeom>
                  <a:blipFill>
                    <a:blip r:embed="rId13"/>
                    <a:stretch>
                      <a:fillRect/>
                    </a:stretch>
                  </a:blipFill>
                </p:spPr>
                <p:txBody>
                  <a:bodyPr/>
                  <a:lstStyle/>
                  <a:p>
                    <a:r>
                      <a:rPr lang="de-DE">
                        <a:noFill/>
                      </a:rPr>
                      <a:t> </a:t>
                    </a:r>
                  </a:p>
                </p:txBody>
              </p:sp>
            </mc:Fallback>
          </mc:AlternateContent>
        </p:grpSp>
        <p:grpSp>
          <p:nvGrpSpPr>
            <p:cNvPr id="112" name="Group 111">
              <a:extLst>
                <a:ext uri="{FF2B5EF4-FFF2-40B4-BE49-F238E27FC236}">
                  <a16:creationId xmlns:a16="http://schemas.microsoft.com/office/drawing/2014/main" id="{7F99BAE0-5356-F343-9F44-9773F97B7BF7}"/>
                </a:ext>
              </a:extLst>
            </p:cNvPr>
            <p:cNvGrpSpPr/>
            <p:nvPr/>
          </p:nvGrpSpPr>
          <p:grpSpPr>
            <a:xfrm>
              <a:off x="2638838" y="5277574"/>
              <a:ext cx="1329467" cy="389513"/>
              <a:chOff x="2638838" y="5277574"/>
              <a:chExt cx="1329467" cy="389513"/>
            </a:xfrm>
          </p:grpSpPr>
          <p:sp>
            <p:nvSpPr>
              <p:cNvPr id="14" name="TextBox 13">
                <a:extLst>
                  <a:ext uri="{FF2B5EF4-FFF2-40B4-BE49-F238E27FC236}">
                    <a16:creationId xmlns:a16="http://schemas.microsoft.com/office/drawing/2014/main" id="{4E1E7CB0-FAF2-1644-B113-E1793D08090D}"/>
                  </a:ext>
                </a:extLst>
              </p:cNvPr>
              <p:cNvSpPr txBox="1"/>
              <p:nvPr/>
            </p:nvSpPr>
            <p:spPr>
              <a:xfrm>
                <a:off x="2645685" y="5277574"/>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0C3736F-F7EB-2C4E-9719-84C2403AA30C}"/>
                      </a:ext>
                    </a:extLst>
                  </p:cNvPr>
                  <p:cNvSpPr/>
                  <p:nvPr/>
                </p:nvSpPr>
                <p:spPr>
                  <a:xfrm>
                    <a:off x="2638838" y="5296651"/>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45" name="Rectangle 44">
                    <a:extLst>
                      <a:ext uri="{FF2B5EF4-FFF2-40B4-BE49-F238E27FC236}">
                        <a16:creationId xmlns:a16="http://schemas.microsoft.com/office/drawing/2014/main" id="{90C3736F-F7EB-2C4E-9719-84C2403AA30C}"/>
                      </a:ext>
                    </a:extLst>
                  </p:cNvPr>
                  <p:cNvSpPr>
                    <a:spLocks noRot="1" noChangeAspect="1" noMove="1" noResize="1" noEditPoints="1" noAdjustHandles="1" noChangeArrowheads="1" noChangeShapeType="1" noTextEdit="1"/>
                  </p:cNvSpPr>
                  <p:nvPr/>
                </p:nvSpPr>
                <p:spPr>
                  <a:xfrm>
                    <a:off x="2638838" y="5296651"/>
                    <a:ext cx="1329467" cy="369332"/>
                  </a:xfrm>
                  <a:prstGeom prst="rect">
                    <a:avLst/>
                  </a:prstGeom>
                  <a:blipFill>
                    <a:blip r:embed="rId14"/>
                    <a:stretch>
                      <a:fillRect/>
                    </a:stretch>
                  </a:blipFill>
                </p:spPr>
                <p:txBody>
                  <a:bodyPr/>
                  <a:lstStyle/>
                  <a:p>
                    <a:r>
                      <a:rPr lang="de-DE">
                        <a:noFill/>
                      </a:rPr>
                      <a:t> </a:t>
                    </a:r>
                  </a:p>
                </p:txBody>
              </p:sp>
            </mc:Fallback>
          </mc:AlternateContent>
        </p:grpSp>
        <p:grpSp>
          <p:nvGrpSpPr>
            <p:cNvPr id="46" name="Group 45">
              <a:extLst>
                <a:ext uri="{FF2B5EF4-FFF2-40B4-BE49-F238E27FC236}">
                  <a16:creationId xmlns:a16="http://schemas.microsoft.com/office/drawing/2014/main" id="{747607B5-82D5-F049-A708-BE9F40EA2B23}"/>
                </a:ext>
              </a:extLst>
            </p:cNvPr>
            <p:cNvGrpSpPr/>
            <p:nvPr/>
          </p:nvGrpSpPr>
          <p:grpSpPr>
            <a:xfrm>
              <a:off x="4822001" y="5558161"/>
              <a:ext cx="1567993" cy="392110"/>
              <a:chOff x="7148985" y="5558161"/>
              <a:chExt cx="1567993" cy="392110"/>
            </a:xfrm>
          </p:grpSpPr>
          <p:sp>
            <p:nvSpPr>
              <p:cNvPr id="57" name="TextBox 56">
                <a:extLst>
                  <a:ext uri="{FF2B5EF4-FFF2-40B4-BE49-F238E27FC236}">
                    <a16:creationId xmlns:a16="http://schemas.microsoft.com/office/drawing/2014/main" id="{14FD0DEA-DDF5-2C40-9670-16B4216EF399}"/>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8E2D5DE-FE01-C44C-AC17-8C6DF6C9D4F1}"/>
                      </a:ext>
                    </a:extLst>
                  </p:cNvPr>
                  <p:cNvSpPr/>
                  <p:nvPr/>
                </p:nvSpPr>
                <p:spPr>
                  <a:xfrm>
                    <a:off x="7148985" y="5558161"/>
                    <a:ext cx="1567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58" name="Rectangle 57">
                    <a:extLst>
                      <a:ext uri="{FF2B5EF4-FFF2-40B4-BE49-F238E27FC236}">
                        <a16:creationId xmlns:a16="http://schemas.microsoft.com/office/drawing/2014/main" id="{E8E2D5DE-FE01-C44C-AC17-8C6DF6C9D4F1}"/>
                      </a:ext>
                    </a:extLst>
                  </p:cNvPr>
                  <p:cNvSpPr>
                    <a:spLocks noRot="1" noChangeAspect="1" noMove="1" noResize="1" noEditPoints="1" noAdjustHandles="1" noChangeArrowheads="1" noChangeShapeType="1" noTextEdit="1"/>
                  </p:cNvSpPr>
                  <p:nvPr/>
                </p:nvSpPr>
                <p:spPr>
                  <a:xfrm>
                    <a:off x="7148985" y="5558161"/>
                    <a:ext cx="1567993" cy="369332"/>
                  </a:xfrm>
                  <a:prstGeom prst="rect">
                    <a:avLst/>
                  </a:prstGeom>
                  <a:blipFill>
                    <a:blip r:embed="rId15"/>
                    <a:stretch>
                      <a:fillRect/>
                    </a:stretch>
                  </a:blipFill>
                </p:spPr>
                <p:txBody>
                  <a:bodyPr/>
                  <a:lstStyle/>
                  <a:p>
                    <a:r>
                      <a:rPr lang="de-DE">
                        <a:noFill/>
                      </a:rPr>
                      <a:t> </a:t>
                    </a:r>
                  </a:p>
                </p:txBody>
              </p:sp>
            </mc:Fallback>
          </mc:AlternateContent>
        </p:grpSp>
        <p:grpSp>
          <p:nvGrpSpPr>
            <p:cNvPr id="47" name="Group 46">
              <a:extLst>
                <a:ext uri="{FF2B5EF4-FFF2-40B4-BE49-F238E27FC236}">
                  <a16:creationId xmlns:a16="http://schemas.microsoft.com/office/drawing/2014/main" id="{B65A9584-534A-614F-884B-581344C0EC03}"/>
                </a:ext>
              </a:extLst>
            </p:cNvPr>
            <p:cNvGrpSpPr/>
            <p:nvPr/>
          </p:nvGrpSpPr>
          <p:grpSpPr>
            <a:xfrm>
              <a:off x="3952264" y="4615063"/>
              <a:ext cx="1528942" cy="389513"/>
              <a:chOff x="6279248" y="4615063"/>
              <a:chExt cx="1528942" cy="389513"/>
            </a:xfrm>
          </p:grpSpPr>
          <p:sp>
            <p:nvSpPr>
              <p:cNvPr id="55" name="TextBox 54">
                <a:extLst>
                  <a:ext uri="{FF2B5EF4-FFF2-40B4-BE49-F238E27FC236}">
                    <a16:creationId xmlns:a16="http://schemas.microsoft.com/office/drawing/2014/main" id="{55DAF71A-7FE9-E348-A25E-043B9DAEED0D}"/>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F528BACA-F7F3-CC4A-A292-1DE624402774}"/>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i="1">
                              <a:solidFill>
                                <a:schemeClr val="tx1"/>
                              </a:solidFill>
                              <a:latin typeface="Cambria Math" charset="0"/>
                            </a:rPr>
                            <m:t>𝑒𝑣𝑒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56" name="Rectangle 55">
                    <a:extLst>
                      <a:ext uri="{FF2B5EF4-FFF2-40B4-BE49-F238E27FC236}">
                        <a16:creationId xmlns:a16="http://schemas.microsoft.com/office/drawing/2014/main" id="{F528BACA-F7F3-CC4A-A292-1DE624402774}"/>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16"/>
                    <a:stretch>
                      <a:fillRect r="-1770"/>
                    </a:stretch>
                  </a:blipFill>
                </p:spPr>
                <p:txBody>
                  <a:bodyPr/>
                  <a:lstStyle/>
                  <a:p>
                    <a:r>
                      <a:rPr lang="de-DE">
                        <a:noFill/>
                      </a:rPr>
                      <a:t> </a:t>
                    </a:r>
                  </a:p>
                </p:txBody>
              </p:sp>
            </mc:Fallback>
          </mc:AlternateContent>
        </p:grpSp>
        <p:grpSp>
          <p:nvGrpSpPr>
            <p:cNvPr id="48" name="Group 47">
              <a:extLst>
                <a:ext uri="{FF2B5EF4-FFF2-40B4-BE49-F238E27FC236}">
                  <a16:creationId xmlns:a16="http://schemas.microsoft.com/office/drawing/2014/main" id="{842D89EE-260F-E44A-9070-E4CBF61EAE57}"/>
                </a:ext>
              </a:extLst>
            </p:cNvPr>
            <p:cNvGrpSpPr/>
            <p:nvPr/>
          </p:nvGrpSpPr>
          <p:grpSpPr>
            <a:xfrm>
              <a:off x="4218907" y="3371343"/>
              <a:ext cx="724173" cy="389513"/>
              <a:chOff x="6545891" y="3371343"/>
              <a:chExt cx="724173" cy="389513"/>
            </a:xfrm>
          </p:grpSpPr>
          <p:sp>
            <p:nvSpPr>
              <p:cNvPr id="53" name="TextBox 52">
                <a:extLst>
                  <a:ext uri="{FF2B5EF4-FFF2-40B4-BE49-F238E27FC236}">
                    <a16:creationId xmlns:a16="http://schemas.microsoft.com/office/drawing/2014/main" id="{ECFB8EC1-CF09-884C-8846-61543809A10B}"/>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1220A60-5477-1F43-BC8A-A262D24EE789}"/>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91220A60-5477-1F43-BC8A-A262D24EE789}"/>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7"/>
                    <a:stretch>
                      <a:fillRect b="-13333"/>
                    </a:stretch>
                  </a:blipFill>
                </p:spPr>
                <p:txBody>
                  <a:bodyPr/>
                  <a:lstStyle/>
                  <a:p>
                    <a:r>
                      <a:rPr lang="de-DE">
                        <a:noFill/>
                      </a:rPr>
                      <a:t> </a:t>
                    </a:r>
                  </a:p>
                </p:txBody>
              </p:sp>
            </mc:Fallback>
          </mc:AlternateContent>
        </p:grpSp>
        <p:grpSp>
          <p:nvGrpSpPr>
            <p:cNvPr id="49" name="Group 48">
              <a:extLst>
                <a:ext uri="{FF2B5EF4-FFF2-40B4-BE49-F238E27FC236}">
                  <a16:creationId xmlns:a16="http://schemas.microsoft.com/office/drawing/2014/main" id="{BC02EAEB-F5E3-8C46-BA50-BA906B912D64}"/>
                </a:ext>
              </a:extLst>
            </p:cNvPr>
            <p:cNvGrpSpPr/>
            <p:nvPr/>
          </p:nvGrpSpPr>
          <p:grpSpPr>
            <a:xfrm>
              <a:off x="3740098" y="5600711"/>
              <a:ext cx="1012035" cy="389513"/>
              <a:chOff x="5970830" y="5664879"/>
              <a:chExt cx="1012035" cy="389513"/>
            </a:xfrm>
          </p:grpSpPr>
          <p:sp>
            <p:nvSpPr>
              <p:cNvPr id="51" name="TextBox 50">
                <a:extLst>
                  <a:ext uri="{FF2B5EF4-FFF2-40B4-BE49-F238E27FC236}">
                    <a16:creationId xmlns:a16="http://schemas.microsoft.com/office/drawing/2014/main" id="{803F3898-9BF8-414A-95E2-EA9DF98A5E8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228740F-9150-D140-BC7E-54F8B023C13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i="1">
                              <a:solidFill>
                                <a:schemeClr val="tx1"/>
                              </a:solidFill>
                              <a:latin typeface="Cambria Math" charset="0"/>
                            </a:rPr>
                            <m:t>𝑒𝑣𝑒</m:t>
                          </m:r>
                        </m:oMath>
                      </m:oMathPara>
                    </a14:m>
                    <a:endParaRPr lang="en-GB" dirty="0">
                      <a:solidFill>
                        <a:schemeClr val="tx1"/>
                      </a:solidFill>
                    </a:endParaRPr>
                  </a:p>
                </p:txBody>
              </p:sp>
            </mc:Choice>
            <mc:Fallback xmlns="">
              <p:sp>
                <p:nvSpPr>
                  <p:cNvPr id="52" name="Rectangle 51">
                    <a:extLst>
                      <a:ext uri="{FF2B5EF4-FFF2-40B4-BE49-F238E27FC236}">
                        <a16:creationId xmlns:a16="http://schemas.microsoft.com/office/drawing/2014/main" id="{6228740F-9150-D140-BC7E-54F8B023C134}"/>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8"/>
                    <a:stretch>
                      <a:fillRect r="-8451"/>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C5CA106D-BFF9-7844-B73F-3160B4D8A3CD}"/>
                </a:ext>
              </a:extLst>
            </p:cNvPr>
            <p:cNvCxnSpPr>
              <a:cxnSpLocks/>
              <a:stCxn id="73" idx="2"/>
              <a:endCxn id="51" idx="0"/>
            </p:cNvCxnSpPr>
            <p:nvPr/>
          </p:nvCxnSpPr>
          <p:spPr>
            <a:xfrm>
              <a:off x="3376196" y="4881820"/>
              <a:ext cx="869920" cy="718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582BD-A0FF-0A46-A081-0BEADE2302FE}"/>
                </a:ext>
              </a:extLst>
            </p:cNvPr>
            <p:cNvCxnSpPr>
              <a:cxnSpLocks/>
              <a:stCxn id="53" idx="0"/>
              <a:endCxn id="75" idx="2"/>
            </p:cNvCxnSpPr>
            <p:nvPr/>
          </p:nvCxnSpPr>
          <p:spPr>
            <a:xfrm flipH="1" flipV="1">
              <a:off x="4332509" y="3021618"/>
              <a:ext cx="247721"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FE23255-B95A-864C-9C75-567894EA43AA}"/>
                </a:ext>
              </a:extLst>
            </p:cNvPr>
            <p:cNvCxnSpPr>
              <a:cxnSpLocks/>
              <a:stCxn id="85" idx="0"/>
              <a:endCxn id="89" idx="2"/>
            </p:cNvCxnSpPr>
            <p:nvPr/>
          </p:nvCxnSpPr>
          <p:spPr>
            <a:xfrm flipV="1">
              <a:off x="857338" y="3608582"/>
              <a:ext cx="471278" cy="57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060BB97-7720-5747-A886-3441ED547662}"/>
                </a:ext>
              </a:extLst>
            </p:cNvPr>
            <p:cNvCxnSpPr>
              <a:cxnSpLocks/>
              <a:stCxn id="105" idx="2"/>
              <a:endCxn id="92" idx="3"/>
            </p:cNvCxnSpPr>
            <p:nvPr/>
          </p:nvCxnSpPr>
          <p:spPr>
            <a:xfrm flipH="1" flipV="1">
              <a:off x="1901185" y="3955844"/>
              <a:ext cx="101368" cy="141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79482CF-7653-2C41-ACDF-BD051AA31896}"/>
                </a:ext>
              </a:extLst>
            </p:cNvPr>
            <p:cNvGrpSpPr/>
            <p:nvPr/>
          </p:nvGrpSpPr>
          <p:grpSpPr>
            <a:xfrm>
              <a:off x="1184058" y="3152609"/>
              <a:ext cx="300915" cy="455973"/>
              <a:chOff x="5558622" y="4425847"/>
              <a:chExt cx="300915" cy="455973"/>
            </a:xfrm>
          </p:grpSpPr>
          <p:sp>
            <p:nvSpPr>
              <p:cNvPr id="89" name="Rectangle 88">
                <a:extLst>
                  <a:ext uri="{FF2B5EF4-FFF2-40B4-BE49-F238E27FC236}">
                    <a16:creationId xmlns:a16="http://schemas.microsoft.com/office/drawing/2014/main" id="{1324260D-05BC-3849-890D-DCAA03B1B85D}"/>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271EBF1-B10C-A446-9786-1314BB9DC53B}"/>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19"/>
                    <a:stretch>
                      <a:fillRect l="-25000" r="-4167" b="-30435"/>
                    </a:stretch>
                  </a:blipFill>
                </p:spPr>
                <p:txBody>
                  <a:bodyPr/>
                  <a:lstStyle/>
                  <a:p>
                    <a:r>
                      <a:rPr lang="de-DE">
                        <a:noFill/>
                      </a:rPr>
                      <a:t> </a:t>
                    </a:r>
                  </a:p>
                </p:txBody>
              </p:sp>
            </mc:Fallback>
          </mc:AlternateContent>
        </p:grpSp>
        <p:grpSp>
          <p:nvGrpSpPr>
            <p:cNvPr id="91" name="Group 90">
              <a:extLst>
                <a:ext uri="{FF2B5EF4-FFF2-40B4-BE49-F238E27FC236}">
                  <a16:creationId xmlns:a16="http://schemas.microsoft.com/office/drawing/2014/main" id="{34253AF1-98A5-C243-9C8A-2EEBE21FD748}"/>
                </a:ext>
              </a:extLst>
            </p:cNvPr>
            <p:cNvGrpSpPr/>
            <p:nvPr/>
          </p:nvGrpSpPr>
          <p:grpSpPr>
            <a:xfrm>
              <a:off x="1657290" y="3588348"/>
              <a:ext cx="300915" cy="439496"/>
              <a:chOff x="5935104" y="4443991"/>
              <a:chExt cx="300915" cy="439496"/>
            </a:xfrm>
          </p:grpSpPr>
          <p:sp>
            <p:nvSpPr>
              <p:cNvPr id="92" name="Rectangle 91">
                <a:extLst>
                  <a:ext uri="{FF2B5EF4-FFF2-40B4-BE49-F238E27FC236}">
                    <a16:creationId xmlns:a16="http://schemas.microsoft.com/office/drawing/2014/main" id="{F732EE0A-C0D4-9D42-B0FF-C5AC1959CD41}"/>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40BB5-0B06-EE4E-B6F0-860378A690D8}"/>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0"/>
                    <a:stretch>
                      <a:fillRect l="-24000" b="-30435"/>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87EED85F-93B4-6940-AEB9-DD9764CEE85A}"/>
                </a:ext>
              </a:extLst>
            </p:cNvPr>
            <p:cNvCxnSpPr>
              <a:cxnSpLocks/>
              <a:stCxn id="92" idx="2"/>
              <a:endCxn id="108" idx="0"/>
            </p:cNvCxnSpPr>
            <p:nvPr/>
          </p:nvCxnSpPr>
          <p:spPr>
            <a:xfrm>
              <a:off x="1829185" y="4027844"/>
              <a:ext cx="75828" cy="45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9F6A8E-3738-CC46-BC61-EE007046E706}"/>
                </a:ext>
              </a:extLst>
            </p:cNvPr>
            <p:cNvCxnSpPr>
              <a:cxnSpLocks/>
              <a:stCxn id="108" idx="6"/>
              <a:endCxn id="98" idx="1"/>
            </p:cNvCxnSpPr>
            <p:nvPr/>
          </p:nvCxnSpPr>
          <p:spPr>
            <a:xfrm flipV="1">
              <a:off x="2486077" y="4660682"/>
              <a:ext cx="376861" cy="1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F3287E-7BDD-4B44-917F-A14BE91644B4}"/>
                </a:ext>
              </a:extLst>
            </p:cNvPr>
            <p:cNvCxnSpPr>
              <a:cxnSpLocks/>
              <a:stCxn id="98" idx="2"/>
              <a:endCxn id="102" idx="7"/>
            </p:cNvCxnSpPr>
            <p:nvPr/>
          </p:nvCxnSpPr>
          <p:spPr>
            <a:xfrm flipH="1">
              <a:off x="2430449" y="4732682"/>
              <a:ext cx="504489" cy="334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73EE71E-7F0B-C841-8A12-C92E201D17A6}"/>
                </a:ext>
              </a:extLst>
            </p:cNvPr>
            <p:cNvGrpSpPr/>
            <p:nvPr/>
          </p:nvGrpSpPr>
          <p:grpSpPr>
            <a:xfrm>
              <a:off x="2836489" y="4283632"/>
              <a:ext cx="300916" cy="449050"/>
              <a:chOff x="7868133" y="4420730"/>
              <a:chExt cx="300916" cy="449050"/>
            </a:xfrm>
          </p:grpSpPr>
          <p:sp>
            <p:nvSpPr>
              <p:cNvPr id="98" name="Rectangle 97">
                <a:extLst>
                  <a:ext uri="{FF2B5EF4-FFF2-40B4-BE49-F238E27FC236}">
                    <a16:creationId xmlns:a16="http://schemas.microsoft.com/office/drawing/2014/main" id="{464DED08-46C8-4944-AB37-F1FF97AC4A52}"/>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37D0CAF-6C76-0240-B4B8-0AC88643786F}"/>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1"/>
                    <a:stretch>
                      <a:fillRect l="-24000" b="-25000"/>
                    </a:stretch>
                  </a:blipFill>
                </p:spPr>
                <p:txBody>
                  <a:bodyPr/>
                  <a:lstStyle/>
                  <a:p>
                    <a:r>
                      <a:rPr lang="de-DE">
                        <a:noFill/>
                      </a:rPr>
                      <a:t> </a:t>
                    </a:r>
                  </a:p>
                </p:txBody>
              </p:sp>
            </mc:Fallback>
          </mc:AlternateContent>
        </p:grpSp>
        <p:grpSp>
          <p:nvGrpSpPr>
            <p:cNvPr id="7" name="Group 6">
              <a:extLst>
                <a:ext uri="{FF2B5EF4-FFF2-40B4-BE49-F238E27FC236}">
                  <a16:creationId xmlns:a16="http://schemas.microsoft.com/office/drawing/2014/main" id="{3D8505DD-A2C4-D54F-9C2E-448002F1A870}"/>
                </a:ext>
              </a:extLst>
            </p:cNvPr>
            <p:cNvGrpSpPr/>
            <p:nvPr/>
          </p:nvGrpSpPr>
          <p:grpSpPr>
            <a:xfrm>
              <a:off x="141342" y="4179020"/>
              <a:ext cx="1470531" cy="389513"/>
              <a:chOff x="559651" y="4179020"/>
              <a:chExt cx="1470531" cy="389513"/>
            </a:xfrm>
          </p:grpSpPr>
          <p:sp>
            <p:nvSpPr>
              <p:cNvPr id="85" name="TextBox 84">
                <a:extLst>
                  <a:ext uri="{FF2B5EF4-FFF2-40B4-BE49-F238E27FC236}">
                    <a16:creationId xmlns:a16="http://schemas.microsoft.com/office/drawing/2014/main" id="{CA35B6C7-2B27-2E44-821A-9B3F5745A595}"/>
                  </a:ext>
                </a:extLst>
              </p:cNvPr>
              <p:cNvSpPr txBox="1"/>
              <p:nvPr/>
            </p:nvSpPr>
            <p:spPr>
              <a:xfrm>
                <a:off x="566498" y="4179020"/>
                <a:ext cx="1418298"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4EAA6580-E153-4E41-A003-9A61D76AD01C}"/>
                      </a:ext>
                    </a:extLst>
                  </p:cNvPr>
                  <p:cNvSpPr/>
                  <p:nvPr/>
                </p:nvSpPr>
                <p:spPr>
                  <a:xfrm>
                    <a:off x="559651" y="4198097"/>
                    <a:ext cx="14705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𝑇𝑟𝑎𝑣𝑒𝑙</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0" name="Rectangle 99">
                    <a:extLst>
                      <a:ext uri="{FF2B5EF4-FFF2-40B4-BE49-F238E27FC236}">
                        <a16:creationId xmlns:a16="http://schemas.microsoft.com/office/drawing/2014/main" id="{4EAA6580-E153-4E41-A003-9A61D76AD01C}"/>
                      </a:ext>
                    </a:extLst>
                  </p:cNvPr>
                  <p:cNvSpPr>
                    <a:spLocks noRot="1" noChangeAspect="1" noMove="1" noResize="1" noEditPoints="1" noAdjustHandles="1" noChangeArrowheads="1" noChangeShapeType="1" noTextEdit="1"/>
                  </p:cNvSpPr>
                  <p:nvPr/>
                </p:nvSpPr>
                <p:spPr>
                  <a:xfrm>
                    <a:off x="559651" y="4198097"/>
                    <a:ext cx="1470531" cy="369332"/>
                  </a:xfrm>
                  <a:prstGeom prst="rect">
                    <a:avLst/>
                  </a:prstGeom>
                  <a:blipFill>
                    <a:blip r:embed="rId22"/>
                    <a:stretch>
                      <a:fillRect/>
                    </a:stretch>
                  </a:blipFill>
                </p:spPr>
                <p:txBody>
                  <a:bodyPr/>
                  <a:lstStyle/>
                  <a:p>
                    <a:r>
                      <a:rPr lang="de-DE">
                        <a:noFill/>
                      </a:rPr>
                      <a:t> </a:t>
                    </a:r>
                  </a:p>
                </p:txBody>
              </p:sp>
            </mc:Fallback>
          </mc:AlternateContent>
        </p:grpSp>
        <p:grpSp>
          <p:nvGrpSpPr>
            <p:cNvPr id="101" name="Group 100">
              <a:extLst>
                <a:ext uri="{FF2B5EF4-FFF2-40B4-BE49-F238E27FC236}">
                  <a16:creationId xmlns:a16="http://schemas.microsoft.com/office/drawing/2014/main" id="{2C0A993B-C10E-7547-9280-9DFA9BBFB44D}"/>
                </a:ext>
              </a:extLst>
            </p:cNvPr>
            <p:cNvGrpSpPr/>
            <p:nvPr/>
          </p:nvGrpSpPr>
          <p:grpSpPr>
            <a:xfrm>
              <a:off x="984453" y="5008007"/>
              <a:ext cx="1709058" cy="392110"/>
              <a:chOff x="7148985" y="5558161"/>
              <a:chExt cx="1709058" cy="392110"/>
            </a:xfrm>
          </p:grpSpPr>
          <p:sp>
            <p:nvSpPr>
              <p:cNvPr id="102" name="TextBox 101">
                <a:extLst>
                  <a:ext uri="{FF2B5EF4-FFF2-40B4-BE49-F238E27FC236}">
                    <a16:creationId xmlns:a16="http://schemas.microsoft.com/office/drawing/2014/main" id="{89B40D99-9F9F-1A48-A53D-1F7375655B47}"/>
                  </a:ext>
                </a:extLst>
              </p:cNvPr>
              <p:cNvSpPr txBox="1"/>
              <p:nvPr/>
            </p:nvSpPr>
            <p:spPr>
              <a:xfrm>
                <a:off x="7153491" y="5560758"/>
                <a:ext cx="168881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369726F6-E41B-3F47-9D52-25388323E91D}"/>
                      </a:ext>
                    </a:extLst>
                  </p:cNvPr>
                  <p:cNvSpPr/>
                  <p:nvPr/>
                </p:nvSpPr>
                <p:spPr>
                  <a:xfrm>
                    <a:off x="7148985" y="5558161"/>
                    <a:ext cx="1709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03" name="Rectangle 102">
                    <a:extLst>
                      <a:ext uri="{FF2B5EF4-FFF2-40B4-BE49-F238E27FC236}">
                        <a16:creationId xmlns:a16="http://schemas.microsoft.com/office/drawing/2014/main" id="{369726F6-E41B-3F47-9D52-25388323E91D}"/>
                      </a:ext>
                    </a:extLst>
                  </p:cNvPr>
                  <p:cNvSpPr>
                    <a:spLocks noRot="1" noChangeAspect="1" noMove="1" noResize="1" noEditPoints="1" noAdjustHandles="1" noChangeArrowheads="1" noChangeShapeType="1" noTextEdit="1"/>
                  </p:cNvSpPr>
                  <p:nvPr/>
                </p:nvSpPr>
                <p:spPr>
                  <a:xfrm>
                    <a:off x="7148985" y="5558161"/>
                    <a:ext cx="1709058" cy="369332"/>
                  </a:xfrm>
                  <a:prstGeom prst="rect">
                    <a:avLst/>
                  </a:prstGeom>
                  <a:blipFill>
                    <a:blip r:embed="rId23"/>
                    <a:stretch>
                      <a:fillRect/>
                    </a:stretch>
                  </a:blipFill>
                </p:spPr>
                <p:txBody>
                  <a:bodyPr/>
                  <a:lstStyle/>
                  <a:p>
                    <a:r>
                      <a:rPr lang="de-DE">
                        <a:noFill/>
                      </a:rPr>
                      <a:t> </a:t>
                    </a:r>
                  </a:p>
                </p:txBody>
              </p:sp>
            </mc:Fallback>
          </mc:AlternateContent>
        </p:grpSp>
        <p:grpSp>
          <p:nvGrpSpPr>
            <p:cNvPr id="104" name="Group 103">
              <a:extLst>
                <a:ext uri="{FF2B5EF4-FFF2-40B4-BE49-F238E27FC236}">
                  <a16:creationId xmlns:a16="http://schemas.microsoft.com/office/drawing/2014/main" id="{4F323361-50FD-5343-AD57-501C07F86150}"/>
                </a:ext>
              </a:extLst>
            </p:cNvPr>
            <p:cNvGrpSpPr/>
            <p:nvPr/>
          </p:nvGrpSpPr>
          <p:grpSpPr>
            <a:xfrm>
              <a:off x="2002553" y="3902322"/>
              <a:ext cx="1678435" cy="389513"/>
              <a:chOff x="6279247" y="4615063"/>
              <a:chExt cx="1678435" cy="389513"/>
            </a:xfrm>
          </p:grpSpPr>
          <p:sp>
            <p:nvSpPr>
              <p:cNvPr id="105" name="TextBox 104">
                <a:extLst>
                  <a:ext uri="{FF2B5EF4-FFF2-40B4-BE49-F238E27FC236}">
                    <a16:creationId xmlns:a16="http://schemas.microsoft.com/office/drawing/2014/main" id="{221C8275-D2D0-A344-8DE3-BB5EC831CD37}"/>
                  </a:ext>
                </a:extLst>
              </p:cNvPr>
              <p:cNvSpPr txBox="1"/>
              <p:nvPr/>
            </p:nvSpPr>
            <p:spPr>
              <a:xfrm>
                <a:off x="6279247" y="4615063"/>
                <a:ext cx="1678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1E293085-5EA2-2D46-BF56-68FDB6DE916F}"/>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06" name="Rectangle 105">
                    <a:extLst>
                      <a:ext uri="{FF2B5EF4-FFF2-40B4-BE49-F238E27FC236}">
                        <a16:creationId xmlns:a16="http://schemas.microsoft.com/office/drawing/2014/main" id="{1E293085-5EA2-2D46-BF56-68FDB6DE916F}"/>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24"/>
                    <a:stretch>
                      <a:fillRect r="-10526"/>
                    </a:stretch>
                  </a:blipFill>
                </p:spPr>
                <p:txBody>
                  <a:bodyPr/>
                  <a:lstStyle/>
                  <a:p>
                    <a:r>
                      <a:rPr lang="de-DE">
                        <a:noFill/>
                      </a:rPr>
                      <a:t> </a:t>
                    </a:r>
                  </a:p>
                </p:txBody>
              </p:sp>
            </mc:Fallback>
          </mc:AlternateContent>
        </p:grpSp>
        <p:grpSp>
          <p:nvGrpSpPr>
            <p:cNvPr id="107" name="Group 106">
              <a:extLst>
                <a:ext uri="{FF2B5EF4-FFF2-40B4-BE49-F238E27FC236}">
                  <a16:creationId xmlns:a16="http://schemas.microsoft.com/office/drawing/2014/main" id="{1A99E011-1BD6-A14B-B198-7FADBB3CA747}"/>
                </a:ext>
              </a:extLst>
            </p:cNvPr>
            <p:cNvGrpSpPr/>
            <p:nvPr/>
          </p:nvGrpSpPr>
          <p:grpSpPr>
            <a:xfrm>
              <a:off x="1323948" y="4484482"/>
              <a:ext cx="1162129" cy="389513"/>
              <a:chOff x="5970830" y="5664879"/>
              <a:chExt cx="1162129" cy="389513"/>
            </a:xfrm>
          </p:grpSpPr>
          <p:sp>
            <p:nvSpPr>
              <p:cNvPr id="108" name="TextBox 107">
                <a:extLst>
                  <a:ext uri="{FF2B5EF4-FFF2-40B4-BE49-F238E27FC236}">
                    <a16:creationId xmlns:a16="http://schemas.microsoft.com/office/drawing/2014/main" id="{CC42A488-50EC-BE4C-B133-2DAC12BCFECC}"/>
                  </a:ext>
                </a:extLst>
              </p:cNvPr>
              <p:cNvSpPr txBox="1"/>
              <p:nvPr/>
            </p:nvSpPr>
            <p:spPr>
              <a:xfrm>
                <a:off x="5970830" y="5664879"/>
                <a:ext cx="1162129"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536DB96D-14D3-4245-B8D5-5BDC09A2FF2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𝑎𝑙𝑖𝑐𝑒</m:t>
                          </m:r>
                        </m:oMath>
                      </m:oMathPara>
                    </a14:m>
                    <a:endParaRPr lang="en-GB" dirty="0">
                      <a:solidFill>
                        <a:schemeClr val="tx1"/>
                      </a:solidFill>
                    </a:endParaRPr>
                  </a:p>
                </p:txBody>
              </p:sp>
            </mc:Choice>
            <mc:Fallback xmlns="">
              <p:sp>
                <p:nvSpPr>
                  <p:cNvPr id="109" name="Rectangle 108">
                    <a:extLst>
                      <a:ext uri="{FF2B5EF4-FFF2-40B4-BE49-F238E27FC236}">
                        <a16:creationId xmlns:a16="http://schemas.microsoft.com/office/drawing/2014/main" id="{536DB96D-14D3-4245-B8D5-5BDC09A2FF2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25"/>
                    <a:stretch>
                      <a:fillRect r="-26761"/>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B5A19F52-7E1A-B748-9983-4D927B962588}"/>
                </a:ext>
              </a:extLst>
            </p:cNvPr>
            <p:cNvCxnSpPr>
              <a:cxnSpLocks/>
              <a:stCxn id="89" idx="2"/>
              <a:endCxn id="108" idx="0"/>
            </p:cNvCxnSpPr>
            <p:nvPr/>
          </p:nvCxnSpPr>
          <p:spPr>
            <a:xfrm>
              <a:off x="1328616" y="3608582"/>
              <a:ext cx="576397" cy="87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A30E4AD-6543-2749-891F-594CBE9D3281}"/>
                </a:ext>
              </a:extLst>
            </p:cNvPr>
            <p:cNvCxnSpPr>
              <a:cxnSpLocks/>
              <a:stCxn id="89" idx="3"/>
            </p:cNvCxnSpPr>
            <p:nvPr/>
          </p:nvCxnSpPr>
          <p:spPr>
            <a:xfrm>
              <a:off x="1400616" y="3536582"/>
              <a:ext cx="2871269" cy="1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C1DCFFD-3C40-4643-85AE-4A22EA8F0156}"/>
                </a:ext>
              </a:extLst>
            </p:cNvPr>
            <p:cNvCxnSpPr>
              <a:cxnSpLocks/>
              <a:stCxn id="98" idx="3"/>
              <a:endCxn id="53" idx="3"/>
            </p:cNvCxnSpPr>
            <p:nvPr/>
          </p:nvCxnSpPr>
          <p:spPr>
            <a:xfrm flipV="1">
              <a:off x="3006938" y="3703813"/>
              <a:ext cx="1355259" cy="956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6909053-982F-9D4F-8979-72777346C69D}"/>
                </a:ext>
              </a:extLst>
            </p:cNvPr>
            <p:cNvCxnSpPr>
              <a:cxnSpLocks/>
              <a:stCxn id="92" idx="3"/>
              <a:endCxn id="53" idx="2"/>
            </p:cNvCxnSpPr>
            <p:nvPr/>
          </p:nvCxnSpPr>
          <p:spPr>
            <a:xfrm flipV="1">
              <a:off x="1901185" y="3566100"/>
              <a:ext cx="2370700" cy="389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716D71-3302-EA45-8715-9EDA250A5752}"/>
                </a:ext>
              </a:extLst>
            </p:cNvPr>
            <p:cNvCxnSpPr>
              <a:cxnSpLocks/>
              <a:stCxn id="150" idx="0"/>
              <a:endCxn id="138" idx="2"/>
            </p:cNvCxnSpPr>
            <p:nvPr/>
          </p:nvCxnSpPr>
          <p:spPr>
            <a:xfrm flipH="1" flipV="1">
              <a:off x="7709181" y="3630874"/>
              <a:ext cx="688096" cy="537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067159F-2DAF-2F47-BCC0-42C5A5552BAC}"/>
                </a:ext>
              </a:extLst>
            </p:cNvPr>
            <p:cNvCxnSpPr>
              <a:cxnSpLocks/>
              <a:stCxn id="156" idx="6"/>
              <a:endCxn id="141" idx="2"/>
            </p:cNvCxnSpPr>
            <p:nvPr/>
          </p:nvCxnSpPr>
          <p:spPr>
            <a:xfrm flipV="1">
              <a:off x="7245729" y="4032036"/>
              <a:ext cx="109664" cy="69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89A3745B-7049-5D4A-9607-EA65B410EDBB}"/>
                </a:ext>
              </a:extLst>
            </p:cNvPr>
            <p:cNvGrpSpPr/>
            <p:nvPr/>
          </p:nvGrpSpPr>
          <p:grpSpPr>
            <a:xfrm>
              <a:off x="7564623" y="3174901"/>
              <a:ext cx="300915" cy="455973"/>
              <a:chOff x="5558622" y="4425847"/>
              <a:chExt cx="300915" cy="455973"/>
            </a:xfrm>
          </p:grpSpPr>
          <p:sp>
            <p:nvSpPr>
              <p:cNvPr id="138" name="Rectangle 137">
                <a:extLst>
                  <a:ext uri="{FF2B5EF4-FFF2-40B4-BE49-F238E27FC236}">
                    <a16:creationId xmlns:a16="http://schemas.microsoft.com/office/drawing/2014/main" id="{77C258B2-4737-7B4E-B5CC-22521F149571}"/>
                  </a:ext>
                </a:extLst>
              </p:cNvPr>
              <p:cNvSpPr/>
              <p:nvPr/>
            </p:nvSpPr>
            <p:spPr>
              <a:xfrm>
                <a:off x="5631180" y="4737820"/>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B672734D-0E9B-FD41-8458-9221C222F7A7}"/>
                      </a:ext>
                    </a:extLst>
                  </p:cNvPr>
                  <p:cNvSpPr txBox="1"/>
                  <p:nvPr/>
                </p:nvSpPr>
                <p:spPr>
                  <a:xfrm>
                    <a:off x="5558622" y="4425847"/>
                    <a:ext cx="300915" cy="280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2</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58622" y="4425847"/>
                    <a:ext cx="300915" cy="280718"/>
                  </a:xfrm>
                  <a:prstGeom prst="rect">
                    <a:avLst/>
                  </a:prstGeom>
                  <a:blipFill>
                    <a:blip r:embed="rId26"/>
                    <a:stretch>
                      <a:fillRect l="-24000" t="-4545" b="-31818"/>
                    </a:stretch>
                  </a:blipFill>
                </p:spPr>
                <p:txBody>
                  <a:bodyPr/>
                  <a:lstStyle/>
                  <a:p>
                    <a:r>
                      <a:rPr lang="de-DE">
                        <a:noFill/>
                      </a:rPr>
                      <a:t> </a:t>
                    </a:r>
                  </a:p>
                </p:txBody>
              </p:sp>
            </mc:Fallback>
          </mc:AlternateContent>
        </p:grpSp>
        <p:grpSp>
          <p:nvGrpSpPr>
            <p:cNvPr id="140" name="Group 139">
              <a:extLst>
                <a:ext uri="{FF2B5EF4-FFF2-40B4-BE49-F238E27FC236}">
                  <a16:creationId xmlns:a16="http://schemas.microsoft.com/office/drawing/2014/main" id="{4F657B13-3AAB-EB48-B9C8-D845E3A9DC2E}"/>
                </a:ext>
              </a:extLst>
            </p:cNvPr>
            <p:cNvGrpSpPr/>
            <p:nvPr/>
          </p:nvGrpSpPr>
          <p:grpSpPr>
            <a:xfrm>
              <a:off x="7183498" y="3592540"/>
              <a:ext cx="300915" cy="439496"/>
              <a:chOff x="5935104" y="4443991"/>
              <a:chExt cx="300915" cy="439496"/>
            </a:xfrm>
          </p:grpSpPr>
          <p:sp>
            <p:nvSpPr>
              <p:cNvPr id="141" name="Rectangle 140">
                <a:extLst>
                  <a:ext uri="{FF2B5EF4-FFF2-40B4-BE49-F238E27FC236}">
                    <a16:creationId xmlns:a16="http://schemas.microsoft.com/office/drawing/2014/main" id="{3982D070-922F-E746-9B70-7D02E9287449}"/>
                  </a:ext>
                </a:extLst>
              </p:cNvPr>
              <p:cNvSpPr/>
              <p:nvPr/>
            </p:nvSpPr>
            <p:spPr>
              <a:xfrm>
                <a:off x="6034999" y="4739487"/>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2AE91EC-59FA-CB4F-ACB4-BC036CC52661}"/>
                      </a:ext>
                    </a:extLst>
                  </p:cNvPr>
                  <p:cNvSpPr txBox="1"/>
                  <p:nvPr/>
                </p:nvSpPr>
                <p:spPr>
                  <a:xfrm>
                    <a:off x="5935104" y="4443991"/>
                    <a:ext cx="300915" cy="282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1</m:t>
                              </m:r>
                            </m:sup>
                          </m:sSubSup>
                        </m:oMath>
                      </m:oMathPara>
                    </a14:m>
                    <a:endParaRPr lang="en-GB"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35104" y="4443991"/>
                    <a:ext cx="300915" cy="282129"/>
                  </a:xfrm>
                  <a:prstGeom prst="rect">
                    <a:avLst/>
                  </a:prstGeom>
                  <a:blipFill>
                    <a:blip r:embed="rId27"/>
                    <a:stretch>
                      <a:fillRect l="-24000" b="-29167"/>
                    </a:stretch>
                  </a:blipFill>
                </p:spPr>
                <p:txBody>
                  <a:bodyPr/>
                  <a:lstStyle/>
                  <a:p>
                    <a:r>
                      <a:rPr lang="de-DE">
                        <a:noFill/>
                      </a:rPr>
                      <a:t> </a:t>
                    </a:r>
                  </a:p>
                </p:txBody>
              </p:sp>
            </mc:Fallback>
          </mc:AlternateContent>
        </p:grpSp>
        <p:cxnSp>
          <p:nvCxnSpPr>
            <p:cNvPr id="143" name="Straight Connector 142">
              <a:extLst>
                <a:ext uri="{FF2B5EF4-FFF2-40B4-BE49-F238E27FC236}">
                  <a16:creationId xmlns:a16="http://schemas.microsoft.com/office/drawing/2014/main" id="{D0C321EE-3BAD-EB47-A814-35DCB30E665F}"/>
                </a:ext>
              </a:extLst>
            </p:cNvPr>
            <p:cNvCxnSpPr>
              <a:cxnSpLocks/>
              <a:stCxn id="141" idx="2"/>
              <a:endCxn id="159" idx="0"/>
            </p:cNvCxnSpPr>
            <p:nvPr/>
          </p:nvCxnSpPr>
          <p:spPr>
            <a:xfrm>
              <a:off x="7355393" y="4032036"/>
              <a:ext cx="5286" cy="410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6BAF04-99A4-784B-ADFB-30C5D2AAA818}"/>
                </a:ext>
              </a:extLst>
            </p:cNvPr>
            <p:cNvCxnSpPr>
              <a:cxnSpLocks/>
              <a:stCxn id="159" idx="2"/>
              <a:endCxn id="147" idx="1"/>
            </p:cNvCxnSpPr>
            <p:nvPr/>
          </p:nvCxnSpPr>
          <p:spPr>
            <a:xfrm flipH="1" flipV="1">
              <a:off x="5944459" y="4633213"/>
              <a:ext cx="910202" cy="4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998607-A86D-AA41-A437-F07C44176FD2}"/>
                </a:ext>
              </a:extLst>
            </p:cNvPr>
            <p:cNvCxnSpPr>
              <a:cxnSpLocks/>
              <a:stCxn id="147" idx="2"/>
              <a:endCxn id="153" idx="0"/>
            </p:cNvCxnSpPr>
            <p:nvPr/>
          </p:nvCxnSpPr>
          <p:spPr>
            <a:xfrm>
              <a:off x="6016459" y="4705213"/>
              <a:ext cx="649857" cy="29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638EDB44-0714-774A-A2F8-A7642FACC30B}"/>
                </a:ext>
              </a:extLst>
            </p:cNvPr>
            <p:cNvGrpSpPr/>
            <p:nvPr/>
          </p:nvGrpSpPr>
          <p:grpSpPr>
            <a:xfrm>
              <a:off x="5918010" y="4256163"/>
              <a:ext cx="300916" cy="449050"/>
              <a:chOff x="7868133" y="4420730"/>
              <a:chExt cx="300916" cy="449050"/>
            </a:xfrm>
          </p:grpSpPr>
          <p:sp>
            <p:nvSpPr>
              <p:cNvPr id="147" name="Rectangle 146">
                <a:extLst>
                  <a:ext uri="{FF2B5EF4-FFF2-40B4-BE49-F238E27FC236}">
                    <a16:creationId xmlns:a16="http://schemas.microsoft.com/office/drawing/2014/main" id="{A2B6C0AA-51D3-0A44-822E-E34F8383F79C}"/>
                  </a:ext>
                </a:extLst>
              </p:cNvPr>
              <p:cNvSpPr/>
              <p:nvPr/>
            </p:nvSpPr>
            <p:spPr>
              <a:xfrm>
                <a:off x="7894582" y="4725780"/>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D786ECA-F667-9B43-B18E-A4E5A626B727}"/>
                      </a:ext>
                    </a:extLst>
                  </p:cNvPr>
                  <p:cNvSpPr txBox="1"/>
                  <p:nvPr/>
                </p:nvSpPr>
                <p:spPr>
                  <a:xfrm>
                    <a:off x="7868133" y="4420730"/>
                    <a:ext cx="300916" cy="2877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solidFill>
                                    <a:schemeClr val="tx1"/>
                                  </a:solidFill>
                                  <a:latin typeface="Cambria Math" panose="02040503050406030204" pitchFamily="18" charset="0"/>
                                </a:rPr>
                              </m:ctrlPr>
                            </m:sSubSupPr>
                            <m:e>
                              <m:r>
                                <a:rPr lang="de-DE" b="0" i="1" smtClean="0">
                                  <a:solidFill>
                                    <a:schemeClr val="tx1"/>
                                  </a:solidFill>
                                  <a:latin typeface="Cambria Math" charset="0"/>
                                </a:rPr>
                                <m:t>𝑓</m:t>
                              </m:r>
                            </m:e>
                            <m:sub>
                              <m:r>
                                <a:rPr lang="de-DE" b="0" i="1" smtClean="0">
                                  <a:solidFill>
                                    <a:schemeClr val="tx1"/>
                                  </a:solidFill>
                                  <a:latin typeface="Cambria Math" charset="0"/>
                                </a:rPr>
                                <m:t>3</m:t>
                              </m:r>
                            </m:sub>
                            <m:sup>
                              <m:r>
                                <a:rPr lang="de-DE" b="0" i="1" smtClean="0">
                                  <a:solidFill>
                                    <a:schemeClr val="tx1"/>
                                  </a:solidFill>
                                  <a:latin typeface="Cambria Math" panose="02040503050406030204" pitchFamily="18" charset="0"/>
                                </a:rPr>
                                <m:t>2</m:t>
                              </m:r>
                            </m:sup>
                          </m:sSubSup>
                        </m:oMath>
                      </m:oMathPara>
                    </a14:m>
                    <a:endParaRPr lang="en-GB"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68133" y="4420730"/>
                    <a:ext cx="300916" cy="287771"/>
                  </a:xfrm>
                  <a:prstGeom prst="rect">
                    <a:avLst/>
                  </a:prstGeom>
                  <a:blipFill>
                    <a:blip r:embed="rId28"/>
                    <a:stretch>
                      <a:fillRect l="-24000" r="-4000" b="-30435"/>
                    </a:stretch>
                  </a:blipFill>
                </p:spPr>
                <p:txBody>
                  <a:bodyPr/>
                  <a:lstStyle/>
                  <a:p>
                    <a:r>
                      <a:rPr lang="de-DE">
                        <a:noFill/>
                      </a:rPr>
                      <a:t> </a:t>
                    </a:r>
                  </a:p>
                </p:txBody>
              </p:sp>
            </mc:Fallback>
          </mc:AlternateContent>
        </p:grpSp>
        <p:grpSp>
          <p:nvGrpSpPr>
            <p:cNvPr id="149" name="Group 148">
              <a:extLst>
                <a:ext uri="{FF2B5EF4-FFF2-40B4-BE49-F238E27FC236}">
                  <a16:creationId xmlns:a16="http://schemas.microsoft.com/office/drawing/2014/main" id="{BFF031BA-7857-3F41-9EF9-9A6BC2522F11}"/>
                </a:ext>
              </a:extLst>
            </p:cNvPr>
            <p:cNvGrpSpPr/>
            <p:nvPr/>
          </p:nvGrpSpPr>
          <p:grpSpPr>
            <a:xfrm>
              <a:off x="7753235" y="4168233"/>
              <a:ext cx="1396088" cy="389513"/>
              <a:chOff x="559651" y="4179020"/>
              <a:chExt cx="1396088" cy="389513"/>
            </a:xfrm>
          </p:grpSpPr>
          <p:sp>
            <p:nvSpPr>
              <p:cNvPr id="150" name="TextBox 149">
                <a:extLst>
                  <a:ext uri="{FF2B5EF4-FFF2-40B4-BE49-F238E27FC236}">
                    <a16:creationId xmlns:a16="http://schemas.microsoft.com/office/drawing/2014/main" id="{49D36800-94D4-DE4C-9656-B1B4754F2E28}"/>
                  </a:ext>
                </a:extLst>
              </p:cNvPr>
              <p:cNvSpPr txBox="1"/>
              <p:nvPr/>
            </p:nvSpPr>
            <p:spPr>
              <a:xfrm>
                <a:off x="566498" y="4179020"/>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750BFD50-A066-8F4F-85B9-51E364579F18}"/>
                      </a:ext>
                    </a:extLst>
                  </p:cNvPr>
                  <p:cNvSpPr/>
                  <p:nvPr/>
                </p:nvSpPr>
                <p:spPr>
                  <a:xfrm>
                    <a:off x="559651" y="4198097"/>
                    <a:ext cx="13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𝑇𝑟𝑎𝑣𝑒</m:t>
                          </m:r>
                          <m:r>
                            <a:rPr lang="de-DE" b="0" i="1" smtClean="0">
                              <a:solidFill>
                                <a:schemeClr val="tx1"/>
                              </a:solidFill>
                              <a:latin typeface="Cambria Math" panose="02040503050406030204" pitchFamily="18" charset="0"/>
                            </a:rPr>
                            <m:t>𝑙</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51" name="Rectangle 150">
                    <a:extLst>
                      <a:ext uri="{FF2B5EF4-FFF2-40B4-BE49-F238E27FC236}">
                        <a16:creationId xmlns:a16="http://schemas.microsoft.com/office/drawing/2014/main" id="{750BFD50-A066-8F4F-85B9-51E364579F18}"/>
                      </a:ext>
                    </a:extLst>
                  </p:cNvPr>
                  <p:cNvSpPr>
                    <a:spLocks noRot="1" noChangeAspect="1" noMove="1" noResize="1" noEditPoints="1" noAdjustHandles="1" noChangeArrowheads="1" noChangeShapeType="1" noTextEdit="1"/>
                  </p:cNvSpPr>
                  <p:nvPr/>
                </p:nvSpPr>
                <p:spPr>
                  <a:xfrm>
                    <a:off x="559651" y="4198097"/>
                    <a:ext cx="1396088" cy="369332"/>
                  </a:xfrm>
                  <a:prstGeom prst="rect">
                    <a:avLst/>
                  </a:prstGeom>
                  <a:blipFill>
                    <a:blip r:embed="rId29"/>
                    <a:stretch>
                      <a:fillRect/>
                    </a:stretch>
                  </a:blipFill>
                </p:spPr>
                <p:txBody>
                  <a:bodyPr/>
                  <a:lstStyle/>
                  <a:p>
                    <a:r>
                      <a:rPr lang="de-DE">
                        <a:noFill/>
                      </a:rPr>
                      <a:t> </a:t>
                    </a:r>
                  </a:p>
                </p:txBody>
              </p:sp>
            </mc:Fallback>
          </mc:AlternateContent>
        </p:grpSp>
        <p:grpSp>
          <p:nvGrpSpPr>
            <p:cNvPr id="152" name="Group 151">
              <a:extLst>
                <a:ext uri="{FF2B5EF4-FFF2-40B4-BE49-F238E27FC236}">
                  <a16:creationId xmlns:a16="http://schemas.microsoft.com/office/drawing/2014/main" id="{68E4EA8C-EF18-5546-ADB2-8AB9C03CFC27}"/>
                </a:ext>
              </a:extLst>
            </p:cNvPr>
            <p:cNvGrpSpPr/>
            <p:nvPr/>
          </p:nvGrpSpPr>
          <p:grpSpPr>
            <a:xfrm>
              <a:off x="5885092" y="4995234"/>
              <a:ext cx="1588833" cy="392110"/>
              <a:chOff x="7148985" y="5558161"/>
              <a:chExt cx="1588833" cy="392110"/>
            </a:xfrm>
          </p:grpSpPr>
          <p:sp>
            <p:nvSpPr>
              <p:cNvPr id="153" name="TextBox 152">
                <a:extLst>
                  <a:ext uri="{FF2B5EF4-FFF2-40B4-BE49-F238E27FC236}">
                    <a16:creationId xmlns:a16="http://schemas.microsoft.com/office/drawing/2014/main" id="{B5ADAD06-9A59-9640-AC08-EF42C6D93217}"/>
                  </a:ext>
                </a:extLst>
              </p:cNvPr>
              <p:cNvSpPr txBox="1"/>
              <p:nvPr/>
            </p:nvSpPr>
            <p:spPr>
              <a:xfrm>
                <a:off x="7153491" y="5560758"/>
                <a:ext cx="15534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F75CD6DE-EDAA-0946-80B5-EB4E293CF10E}"/>
                      </a:ext>
                    </a:extLst>
                  </p:cNvPr>
                  <p:cNvSpPr/>
                  <p:nvPr/>
                </p:nvSpPr>
                <p:spPr>
                  <a:xfrm>
                    <a:off x="7148985" y="5558161"/>
                    <a:ext cx="1588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2</m:t>
                              </m:r>
                            </m:sub>
                          </m:sSub>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F75CD6DE-EDAA-0946-80B5-EB4E293CF10E}"/>
                      </a:ext>
                    </a:extLst>
                  </p:cNvPr>
                  <p:cNvSpPr>
                    <a:spLocks noRot="1" noChangeAspect="1" noMove="1" noResize="1" noEditPoints="1" noAdjustHandles="1" noChangeArrowheads="1" noChangeShapeType="1" noTextEdit="1"/>
                  </p:cNvSpPr>
                  <p:nvPr/>
                </p:nvSpPr>
                <p:spPr>
                  <a:xfrm>
                    <a:off x="7148985" y="5558161"/>
                    <a:ext cx="1588833" cy="369332"/>
                  </a:xfrm>
                  <a:prstGeom prst="rect">
                    <a:avLst/>
                  </a:prstGeom>
                  <a:blipFill>
                    <a:blip r:embed="rId30"/>
                    <a:stretch>
                      <a:fillRect/>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54BDD4B3-62CB-3B4C-88B8-B63EBC8D6012}"/>
                </a:ext>
              </a:extLst>
            </p:cNvPr>
            <p:cNvGrpSpPr/>
            <p:nvPr/>
          </p:nvGrpSpPr>
          <p:grpSpPr>
            <a:xfrm>
              <a:off x="5716787" y="3907196"/>
              <a:ext cx="1528942" cy="389513"/>
              <a:chOff x="6279248" y="4615063"/>
              <a:chExt cx="1528942" cy="389513"/>
            </a:xfrm>
          </p:grpSpPr>
          <p:sp>
            <p:nvSpPr>
              <p:cNvPr id="156" name="TextBox 155">
                <a:extLst>
                  <a:ext uri="{FF2B5EF4-FFF2-40B4-BE49-F238E27FC236}">
                    <a16:creationId xmlns:a16="http://schemas.microsoft.com/office/drawing/2014/main" id="{07BAB3CF-8E82-D949-8D96-CC9325F01C3F}"/>
                  </a:ext>
                </a:extLst>
              </p:cNvPr>
              <p:cNvSpPr txBox="1"/>
              <p:nvPr/>
            </p:nvSpPr>
            <p:spPr>
              <a:xfrm>
                <a:off x="6279248" y="4615063"/>
                <a:ext cx="1528942"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CCB70754-1204-264A-B089-80B62F5C16A3}"/>
                      </a:ext>
                    </a:extLst>
                  </p:cNvPr>
                  <p:cNvSpPr/>
                  <p:nvPr/>
                </p:nvSpPr>
                <p:spPr>
                  <a:xfrm>
                    <a:off x="6308452" y="4615834"/>
                    <a:ext cx="14245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𝑇𝑟𝑒𝑎𝑡</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r>
                            <m:rPr>
                              <m:nor/>
                            </m:rPr>
                            <a:rPr lang="de-DE">
                              <a:solidFill>
                                <a:schemeClr val="tx1"/>
                              </a:solidFill>
                              <a:latin typeface="Cambria Math"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𝑚</m:t>
                              </m:r>
                            </m:e>
                            <m:sub>
                              <m:r>
                                <a:rPr lang="de-DE" i="1">
                                  <a:solidFill>
                                    <a:schemeClr val="tx1"/>
                                  </a:solidFill>
                                  <a:latin typeface="Cambria Math" charset="0"/>
                                </a:rPr>
                                <m:t>1</m:t>
                              </m:r>
                            </m:sub>
                          </m:sSub>
                        </m:oMath>
                      </m:oMathPara>
                    </a14:m>
                    <a:endParaRPr lang="en-GB" dirty="0">
                      <a:solidFill>
                        <a:schemeClr val="tx1"/>
                      </a:solidFill>
                    </a:endParaRPr>
                  </a:p>
                </p:txBody>
              </p:sp>
            </mc:Choice>
            <mc:Fallback xmlns="">
              <p:sp>
                <p:nvSpPr>
                  <p:cNvPr id="157" name="Rectangle 156">
                    <a:extLst>
                      <a:ext uri="{FF2B5EF4-FFF2-40B4-BE49-F238E27FC236}">
                        <a16:creationId xmlns:a16="http://schemas.microsoft.com/office/drawing/2014/main" id="{CCB70754-1204-264A-B089-80B62F5C16A3}"/>
                      </a:ext>
                    </a:extLst>
                  </p:cNvPr>
                  <p:cNvSpPr>
                    <a:spLocks noRot="1" noChangeAspect="1" noMove="1" noResize="1" noEditPoints="1" noAdjustHandles="1" noChangeArrowheads="1" noChangeShapeType="1" noTextEdit="1"/>
                  </p:cNvSpPr>
                  <p:nvPr/>
                </p:nvSpPr>
                <p:spPr>
                  <a:xfrm>
                    <a:off x="6308452" y="4615834"/>
                    <a:ext cx="1424575" cy="369332"/>
                  </a:xfrm>
                  <a:prstGeom prst="rect">
                    <a:avLst/>
                  </a:prstGeom>
                  <a:blipFill>
                    <a:blip r:embed="rId31"/>
                    <a:stretch>
                      <a:fillRect r="-2655"/>
                    </a:stretch>
                  </a:blipFill>
                </p:spPr>
                <p:txBody>
                  <a:bodyPr/>
                  <a:lstStyle/>
                  <a:p>
                    <a:r>
                      <a:rPr lang="de-DE">
                        <a:noFill/>
                      </a:rPr>
                      <a:t> </a:t>
                    </a:r>
                  </a:p>
                </p:txBody>
              </p:sp>
            </mc:Fallback>
          </mc:AlternateContent>
        </p:grpSp>
        <p:grpSp>
          <p:nvGrpSpPr>
            <p:cNvPr id="158" name="Group 157">
              <a:extLst>
                <a:ext uri="{FF2B5EF4-FFF2-40B4-BE49-F238E27FC236}">
                  <a16:creationId xmlns:a16="http://schemas.microsoft.com/office/drawing/2014/main" id="{61828103-D917-5940-88B3-41F256B10161}"/>
                </a:ext>
              </a:extLst>
            </p:cNvPr>
            <p:cNvGrpSpPr/>
            <p:nvPr/>
          </p:nvGrpSpPr>
          <p:grpSpPr>
            <a:xfrm>
              <a:off x="6854661" y="4442659"/>
              <a:ext cx="1012035" cy="389513"/>
              <a:chOff x="5970830" y="5664879"/>
              <a:chExt cx="1012035" cy="389513"/>
            </a:xfrm>
          </p:grpSpPr>
          <p:sp>
            <p:nvSpPr>
              <p:cNvPr id="159" name="TextBox 158">
                <a:extLst>
                  <a:ext uri="{FF2B5EF4-FFF2-40B4-BE49-F238E27FC236}">
                    <a16:creationId xmlns:a16="http://schemas.microsoft.com/office/drawing/2014/main" id="{A1116957-38E1-CA47-BFDA-75363FAD8864}"/>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DA4D759-7F9D-D54B-AA88-6E4F1266D507}"/>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𝑆𝑖𝑐𝑘</m:t>
                          </m:r>
                          <m:r>
                            <m:rPr>
                              <m:nor/>
                            </m:rPr>
                            <a:rPr lang="de-DE">
                              <a:solidFill>
                                <a:schemeClr val="tx1"/>
                              </a:solidFill>
                              <a:latin typeface="Cambria Math" charset="0"/>
                            </a:rPr>
                            <m:t>.</m:t>
                          </m:r>
                          <m:r>
                            <a:rPr lang="de-DE" b="0" i="1" smtClean="0">
                              <a:solidFill>
                                <a:schemeClr val="tx1"/>
                              </a:solidFill>
                              <a:latin typeface="Cambria Math" panose="02040503050406030204" pitchFamily="18" charset="0"/>
                            </a:rPr>
                            <m:t>𝑏𝑜𝑏</m:t>
                          </m:r>
                        </m:oMath>
                      </m:oMathPara>
                    </a14:m>
                    <a:endParaRPr lang="en-GB" dirty="0">
                      <a:solidFill>
                        <a:schemeClr val="tx1"/>
                      </a:solidFill>
                    </a:endParaRPr>
                  </a:p>
                </p:txBody>
              </p:sp>
            </mc:Choice>
            <mc:Fallback xmlns="">
              <p:sp>
                <p:nvSpPr>
                  <p:cNvPr id="160" name="Rectangle 159">
                    <a:extLst>
                      <a:ext uri="{FF2B5EF4-FFF2-40B4-BE49-F238E27FC236}">
                        <a16:creationId xmlns:a16="http://schemas.microsoft.com/office/drawing/2014/main" id="{5DA4D759-7F9D-D54B-AA88-6E4F1266D507}"/>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32"/>
                    <a:stretch>
                      <a:fillRect r="-12500"/>
                    </a:stretch>
                  </a:blipFill>
                </p:spPr>
                <p:txBody>
                  <a:bodyPr/>
                  <a:lstStyle/>
                  <a:p>
                    <a:r>
                      <a:rPr lang="de-DE">
                        <a:noFill/>
                      </a:rPr>
                      <a:t> </a:t>
                    </a:r>
                  </a:p>
                </p:txBody>
              </p:sp>
            </mc:Fallback>
          </mc:AlternateContent>
        </p:grpSp>
        <p:cxnSp>
          <p:nvCxnSpPr>
            <p:cNvPr id="161" name="Straight Connector 160">
              <a:extLst>
                <a:ext uri="{FF2B5EF4-FFF2-40B4-BE49-F238E27FC236}">
                  <a16:creationId xmlns:a16="http://schemas.microsoft.com/office/drawing/2014/main" id="{7D2A2359-7BC6-AF4D-860E-70DEDB325F53}"/>
                </a:ext>
              </a:extLst>
            </p:cNvPr>
            <p:cNvCxnSpPr>
              <a:cxnSpLocks/>
              <a:stCxn id="138" idx="2"/>
              <a:endCxn id="159" idx="0"/>
            </p:cNvCxnSpPr>
            <p:nvPr/>
          </p:nvCxnSpPr>
          <p:spPr>
            <a:xfrm flipH="1">
              <a:off x="7360679" y="3630874"/>
              <a:ext cx="348502" cy="811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B232925-C133-5149-A223-01C9D8386E2E}"/>
                </a:ext>
              </a:extLst>
            </p:cNvPr>
            <p:cNvCxnSpPr>
              <a:cxnSpLocks/>
              <a:stCxn id="138" idx="1"/>
              <a:endCxn id="53" idx="6"/>
            </p:cNvCxnSpPr>
            <p:nvPr/>
          </p:nvCxnSpPr>
          <p:spPr>
            <a:xfrm flipH="1">
              <a:off x="4888575" y="3558874"/>
              <a:ext cx="2748606" cy="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D07C477-848B-FA43-9BDE-7E0AFB171748}"/>
                </a:ext>
              </a:extLst>
            </p:cNvPr>
            <p:cNvCxnSpPr>
              <a:cxnSpLocks/>
              <a:stCxn id="147" idx="0"/>
              <a:endCxn id="53" idx="5"/>
            </p:cNvCxnSpPr>
            <p:nvPr/>
          </p:nvCxnSpPr>
          <p:spPr>
            <a:xfrm flipH="1" flipV="1">
              <a:off x="4798263" y="3703813"/>
              <a:ext cx="1218196" cy="857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9177C54-84D9-644C-A1BB-5ABEE64BE812}"/>
                </a:ext>
              </a:extLst>
            </p:cNvPr>
            <p:cNvCxnSpPr>
              <a:cxnSpLocks/>
              <a:stCxn id="141" idx="0"/>
              <a:endCxn id="53" idx="5"/>
            </p:cNvCxnSpPr>
            <p:nvPr/>
          </p:nvCxnSpPr>
          <p:spPr>
            <a:xfrm flipH="1" flipV="1">
              <a:off x="4798263" y="3703813"/>
              <a:ext cx="2557130" cy="184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A1524660-1D25-3C41-BFFF-20524AA786F1}"/>
              </a:ext>
            </a:extLst>
          </p:cNvPr>
          <p:cNvSpPr/>
          <p:nvPr/>
        </p:nvSpPr>
        <p:spPr>
          <a:xfrm>
            <a:off x="754009" y="4953072"/>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Oval 332">
            <a:extLst>
              <a:ext uri="{FF2B5EF4-FFF2-40B4-BE49-F238E27FC236}">
                <a16:creationId xmlns:a16="http://schemas.microsoft.com/office/drawing/2014/main" id="{20B0DCAF-C292-2142-B3E8-76D0D6077C55}"/>
              </a:ext>
            </a:extLst>
          </p:cNvPr>
          <p:cNvSpPr/>
          <p:nvPr/>
        </p:nvSpPr>
        <p:spPr>
          <a:xfrm>
            <a:off x="4449940" y="239348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49" name="Oval 348">
            <a:extLst>
              <a:ext uri="{FF2B5EF4-FFF2-40B4-BE49-F238E27FC236}">
                <a16:creationId xmlns:a16="http://schemas.microsoft.com/office/drawing/2014/main" id="{03D117D4-5AAA-DB4C-B2D0-430FAB6F4452}"/>
              </a:ext>
            </a:extLst>
          </p:cNvPr>
          <p:cNvSpPr/>
          <p:nvPr/>
        </p:nvSpPr>
        <p:spPr>
          <a:xfrm>
            <a:off x="4500000" y="2941679"/>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0" name="Oval 349">
            <a:extLst>
              <a:ext uri="{FF2B5EF4-FFF2-40B4-BE49-F238E27FC236}">
                <a16:creationId xmlns:a16="http://schemas.microsoft.com/office/drawing/2014/main" id="{ABFF47FF-BC87-3544-AF18-EF870270C48F}"/>
              </a:ext>
            </a:extLst>
          </p:cNvPr>
          <p:cNvSpPr/>
          <p:nvPr/>
        </p:nvSpPr>
        <p:spPr>
          <a:xfrm>
            <a:off x="3404132" y="3493701"/>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1" name="Oval 350">
            <a:extLst>
              <a:ext uri="{FF2B5EF4-FFF2-40B4-BE49-F238E27FC236}">
                <a16:creationId xmlns:a16="http://schemas.microsoft.com/office/drawing/2014/main" id="{A63DC57A-0074-774A-8E70-2CD7A5B4D371}"/>
              </a:ext>
            </a:extLst>
          </p:cNvPr>
          <p:cNvSpPr/>
          <p:nvPr/>
        </p:nvSpPr>
        <p:spPr>
          <a:xfrm>
            <a:off x="5570915" y="351362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52" name="Oval 351">
            <a:extLst>
              <a:ext uri="{FF2B5EF4-FFF2-40B4-BE49-F238E27FC236}">
                <a16:creationId xmlns:a16="http://schemas.microsoft.com/office/drawing/2014/main" id="{C1D1D8B8-2086-7545-B73C-7D1380C2F578}"/>
              </a:ext>
            </a:extLst>
          </p:cNvPr>
          <p:cNvSpPr/>
          <p:nvPr/>
        </p:nvSpPr>
        <p:spPr>
          <a:xfrm>
            <a:off x="4518202" y="4152557"/>
            <a:ext cx="144000" cy="144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D2CF56E8-DA43-3D44-8701-231ADA7A0A18}"/>
              </a:ext>
            </a:extLst>
          </p:cNvPr>
          <p:cNvSpPr/>
          <p:nvPr/>
        </p:nvSpPr>
        <p:spPr>
          <a:xfrm>
            <a:off x="8318848" y="4906597"/>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146881C7-89C8-864B-B463-311537AAA806}"/>
              </a:ext>
            </a:extLst>
          </p:cNvPr>
          <p:cNvSpPr/>
          <p:nvPr/>
        </p:nvSpPr>
        <p:spPr>
          <a:xfrm>
            <a:off x="3196569" y="6036239"/>
            <a:ext cx="144000" cy="144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Oval 354">
            <a:extLst>
              <a:ext uri="{FF2B5EF4-FFF2-40B4-BE49-F238E27FC236}">
                <a16:creationId xmlns:a16="http://schemas.microsoft.com/office/drawing/2014/main" id="{02452CFA-643D-6F4D-8943-1CD3114ED247}"/>
              </a:ext>
            </a:extLst>
          </p:cNvPr>
          <p:cNvSpPr/>
          <p:nvPr/>
        </p:nvSpPr>
        <p:spPr>
          <a:xfrm>
            <a:off x="1737679" y="5787114"/>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B97B00F7-A49D-C64B-ABD3-05E5B69D05F5}"/>
              </a:ext>
            </a:extLst>
          </p:cNvPr>
          <p:cNvSpPr/>
          <p:nvPr/>
        </p:nvSpPr>
        <p:spPr>
          <a:xfrm>
            <a:off x="2688151" y="4659266"/>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700AEF14-5282-7D4C-BD21-00226A566A6C}"/>
              </a:ext>
            </a:extLst>
          </p:cNvPr>
          <p:cNvSpPr/>
          <p:nvPr/>
        </p:nvSpPr>
        <p:spPr>
          <a:xfrm>
            <a:off x="4654010" y="5360370"/>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val 363">
            <a:extLst>
              <a:ext uri="{FF2B5EF4-FFF2-40B4-BE49-F238E27FC236}">
                <a16:creationId xmlns:a16="http://schemas.microsoft.com/office/drawing/2014/main" id="{18DDACD3-FBA6-2940-9C72-0C3E23CC1CA7}"/>
              </a:ext>
            </a:extLst>
          </p:cNvPr>
          <p:cNvSpPr/>
          <p:nvPr/>
        </p:nvSpPr>
        <p:spPr>
          <a:xfrm>
            <a:off x="6402829" y="4634817"/>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15B580E0-AEB5-6447-BC84-FBDE1DDC56A0}"/>
              </a:ext>
            </a:extLst>
          </p:cNvPr>
          <p:cNvSpPr/>
          <p:nvPr/>
        </p:nvSpPr>
        <p:spPr>
          <a:xfrm>
            <a:off x="6601079" y="5729478"/>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40C155FA-207D-9947-90DD-F3ED58AFC2BA}"/>
              </a:ext>
            </a:extLst>
          </p:cNvPr>
          <p:cNvSpPr/>
          <p:nvPr/>
        </p:nvSpPr>
        <p:spPr>
          <a:xfrm>
            <a:off x="5551221" y="6336663"/>
            <a:ext cx="144000" cy="1440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Oval 366">
            <a:extLst>
              <a:ext uri="{FF2B5EF4-FFF2-40B4-BE49-F238E27FC236}">
                <a16:creationId xmlns:a16="http://schemas.microsoft.com/office/drawing/2014/main" id="{A0224293-7E1F-FF4D-B188-4153F0D9F8EB}"/>
              </a:ext>
            </a:extLst>
          </p:cNvPr>
          <p:cNvSpPr/>
          <p:nvPr/>
        </p:nvSpPr>
        <p:spPr>
          <a:xfrm>
            <a:off x="1856686" y="525618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8" name="Oval 367">
            <a:extLst>
              <a:ext uri="{FF2B5EF4-FFF2-40B4-BE49-F238E27FC236}">
                <a16:creationId xmlns:a16="http://schemas.microsoft.com/office/drawing/2014/main" id="{2DFE0D5B-0B8D-3A49-9EEB-9712909600CD}"/>
              </a:ext>
            </a:extLst>
          </p:cNvPr>
          <p:cNvSpPr/>
          <p:nvPr/>
        </p:nvSpPr>
        <p:spPr>
          <a:xfrm>
            <a:off x="4187054" y="6372141"/>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9" name="Oval 368">
            <a:extLst>
              <a:ext uri="{FF2B5EF4-FFF2-40B4-BE49-F238E27FC236}">
                <a16:creationId xmlns:a16="http://schemas.microsoft.com/office/drawing/2014/main" id="{2B8FEF43-6C7F-AA49-A756-339C8BE9FE5F}"/>
              </a:ext>
            </a:extLst>
          </p:cNvPr>
          <p:cNvSpPr/>
          <p:nvPr/>
        </p:nvSpPr>
        <p:spPr>
          <a:xfrm>
            <a:off x="7282089" y="5213010"/>
            <a:ext cx="144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65" name="Group 164">
            <a:extLst>
              <a:ext uri="{FF2B5EF4-FFF2-40B4-BE49-F238E27FC236}">
                <a16:creationId xmlns:a16="http://schemas.microsoft.com/office/drawing/2014/main" id="{96EDF2B0-3FD8-2244-B0D9-4F3D4FFFEEF7}"/>
              </a:ext>
            </a:extLst>
          </p:cNvPr>
          <p:cNvGrpSpPr/>
          <p:nvPr/>
        </p:nvGrpSpPr>
        <p:grpSpPr>
          <a:xfrm>
            <a:off x="4340302" y="208132"/>
            <a:ext cx="4539915" cy="2208228"/>
            <a:chOff x="4604084" y="2639275"/>
            <a:chExt cx="4539915" cy="2208228"/>
          </a:xfrm>
          <a:solidFill>
            <a:schemeClr val="accent1"/>
          </a:solidFill>
        </p:grpSpPr>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0E8D0BC9-9421-F14C-8E12-2DCA1CCB4DB3}"/>
                    </a:ext>
                  </a:extLst>
                </p:cNvPr>
                <p:cNvSpPr txBox="1"/>
                <p:nvPr/>
              </p:nvSpPr>
              <p:spPr>
                <a:xfrm>
                  <a:off x="6461825" y="3256865"/>
                  <a:ext cx="648000" cy="389513"/>
                </a:xfrm>
                <a:prstGeom prst="ellipse">
                  <a:avLst/>
                </a:prstGeom>
                <a:solidFill>
                  <a:schemeClr val="accent4"/>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166" name="TextBox 165">
                  <a:extLst>
                    <a:ext uri="{FF2B5EF4-FFF2-40B4-BE49-F238E27FC236}">
                      <a16:creationId xmlns:a16="http://schemas.microsoft.com/office/drawing/2014/main" id="{0E8D0BC9-9421-F14C-8E12-2DCA1CCB4DB3}"/>
                    </a:ext>
                  </a:extLst>
                </p:cNvPr>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3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5D22E3B-4856-1F40-878B-DFBD8F8E6117}"/>
                    </a:ext>
                  </a:extLst>
                </p:cNvPr>
                <p:cNvSpPr txBox="1"/>
                <p:nvPr/>
              </p:nvSpPr>
              <p:spPr>
                <a:xfrm>
                  <a:off x="5231863" y="2639275"/>
                  <a:ext cx="985062" cy="389513"/>
                </a:xfrm>
                <a:prstGeom prst="ellipse">
                  <a:avLst/>
                </a:prstGeom>
                <a:solidFill>
                  <a:schemeClr val="accent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𝑁𝑎𝑡</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𝐷</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7" name="TextBox 166">
                  <a:extLst>
                    <a:ext uri="{FF2B5EF4-FFF2-40B4-BE49-F238E27FC236}">
                      <a16:creationId xmlns:a16="http://schemas.microsoft.com/office/drawing/2014/main" id="{E5D22E3B-4856-1F40-878B-DFBD8F8E6117}"/>
                    </a:ext>
                  </a:extLst>
                </p:cNvPr>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3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E5F596D8-1399-0542-8A84-51821BE9B5E9}"/>
                    </a:ext>
                  </a:extLst>
                </p:cNvPr>
                <p:cNvSpPr txBox="1"/>
                <p:nvPr/>
              </p:nvSpPr>
              <p:spPr>
                <a:xfrm>
                  <a:off x="7371224" y="2642307"/>
                  <a:ext cx="1144125" cy="389513"/>
                </a:xfrm>
                <a:prstGeom prst="ellipse">
                  <a:avLst/>
                </a:prstGeom>
                <a:solidFill>
                  <a:schemeClr val="accent2"/>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𝑀𝑎𝑛</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𝑊</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8" name="TextBox 167">
                  <a:extLst>
                    <a:ext uri="{FF2B5EF4-FFF2-40B4-BE49-F238E27FC236}">
                      <a16:creationId xmlns:a16="http://schemas.microsoft.com/office/drawing/2014/main" id="{E5F596D8-1399-0542-8A84-51821BE9B5E9}"/>
                    </a:ext>
                  </a:extLst>
                </p:cNvPr>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35"/>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8DACF77A-5752-B34C-8CBA-D8A53746BBD9}"/>
                    </a:ext>
                  </a:extLst>
                </p:cNvPr>
                <p:cNvSpPr txBox="1"/>
                <p:nvPr/>
              </p:nvSpPr>
              <p:spPr>
                <a:xfrm>
                  <a:off x="4604084" y="3858871"/>
                  <a:ext cx="1383249" cy="389513"/>
                </a:xfrm>
                <a:prstGeom prst="ellipse">
                  <a:avLst/>
                </a:prstGeom>
                <a:solidFill>
                  <a:srgbClr val="7030A0"/>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𝑇𝑟𝑎𝑣𝑒𝑙</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8DACF77A-5752-B34C-8CBA-D8A53746BBD9}"/>
                    </a:ext>
                  </a:extLst>
                </p:cNvPr>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36"/>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46117A5-280E-1046-8F6C-0568E1BAB27B}"/>
                    </a:ext>
                  </a:extLst>
                </p:cNvPr>
                <p:cNvSpPr txBox="1"/>
                <p:nvPr/>
              </p:nvSpPr>
              <p:spPr>
                <a:xfrm>
                  <a:off x="6254283" y="4457990"/>
                  <a:ext cx="1120628" cy="389513"/>
                </a:xfrm>
                <a:prstGeom prst="ellipse">
                  <a:avLst/>
                </a:prstGeom>
                <a:solidFill>
                  <a:schemeClr val="tx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𝑆𝑖𝑐𝑘</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746117A5-280E-1046-8F6C-0568E1BAB27B}"/>
                    </a:ext>
                  </a:extLst>
                </p:cNvPr>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37"/>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7DDEA295-EB7C-3C44-8E87-74B9448C0558}"/>
                    </a:ext>
                  </a:extLst>
                </p:cNvPr>
                <p:cNvSpPr txBox="1"/>
                <p:nvPr/>
              </p:nvSpPr>
              <p:spPr>
                <a:xfrm>
                  <a:off x="7511218" y="3850296"/>
                  <a:ext cx="1632781" cy="389513"/>
                </a:xfrm>
                <a:prstGeom prst="ellipse">
                  <a:avLst/>
                </a:prstGeom>
                <a:solidFill>
                  <a:schemeClr val="accent5"/>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charset="0"/>
                          </a:rPr>
                          <m:t>𝑇𝑟𝑒𝑎𝑡</m:t>
                        </m:r>
                        <m:r>
                          <a:rPr lang="de-DE" b="0" i="1" smtClean="0">
                            <a:solidFill>
                              <a:schemeClr val="bg1"/>
                            </a:solidFill>
                            <a:latin typeface="Cambria Math" charset="0"/>
                          </a:rPr>
                          <m:t>(</m:t>
                        </m:r>
                        <m:r>
                          <a:rPr lang="de-DE" b="0" i="1" smtClean="0">
                            <a:solidFill>
                              <a:schemeClr val="bg1"/>
                            </a:solidFill>
                            <a:latin typeface="Cambria Math" charset="0"/>
                          </a:rPr>
                          <m:t>𝑋</m:t>
                        </m:r>
                        <m:r>
                          <a:rPr lang="de-DE" b="0" i="1" smtClean="0">
                            <a:solidFill>
                              <a:schemeClr val="bg1"/>
                            </a:solidFill>
                            <a:latin typeface="Cambria Math" charset="0"/>
                          </a:rPr>
                          <m:t>,</m:t>
                        </m:r>
                        <m:r>
                          <a:rPr lang="de-DE" b="0" i="1" smtClean="0">
                            <a:solidFill>
                              <a:schemeClr val="bg1"/>
                            </a:solidFill>
                            <a:latin typeface="Cambria Math" panose="02040503050406030204" pitchFamily="18" charset="0"/>
                          </a:rPr>
                          <m:t>𝑀</m:t>
                        </m:r>
                        <m:r>
                          <a:rPr lang="de-DE" b="0" i="1" smtClean="0">
                            <a:solidFill>
                              <a:schemeClr val="bg1"/>
                            </a:solidFill>
                            <a:latin typeface="Cambria Math" charset="0"/>
                          </a:rPr>
                          <m:t>)</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7DDEA295-EB7C-3C44-8E87-74B9448C0558}"/>
                    </a:ext>
                  </a:extLst>
                </p:cNvPr>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38"/>
                  <a:stretch>
                    <a:fillRect b="-6250"/>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7E867C7F-2B83-424C-A03F-BA4EB24F2B02}"/>
                </a:ext>
              </a:extLst>
            </p:cNvPr>
            <p:cNvCxnSpPr>
              <a:stCxn id="167" idx="6"/>
              <a:endCxn id="195" idx="1"/>
            </p:cNvCxnSpPr>
            <p:nvPr/>
          </p:nvCxnSpPr>
          <p:spPr>
            <a:xfrm>
              <a:off x="6216925" y="2834032"/>
              <a:ext cx="499132" cy="110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EBB266B-4621-D641-B4BB-2AE86AB5A27D}"/>
                </a:ext>
              </a:extLst>
            </p:cNvPr>
            <p:cNvCxnSpPr>
              <a:cxnSpLocks/>
              <a:stCxn id="168" idx="2"/>
              <a:endCxn id="195" idx="3"/>
            </p:cNvCxnSpPr>
            <p:nvPr/>
          </p:nvCxnSpPr>
          <p:spPr>
            <a:xfrm flipH="1" flipV="1">
              <a:off x="6860057" y="2835140"/>
              <a:ext cx="511167" cy="19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1D7E4CB-14EE-0749-836E-A81064379165}"/>
                </a:ext>
              </a:extLst>
            </p:cNvPr>
            <p:cNvCxnSpPr>
              <a:cxnSpLocks/>
              <a:stCxn id="169" idx="6"/>
              <a:endCxn id="191" idx="1"/>
            </p:cNvCxnSpPr>
            <p:nvPr/>
          </p:nvCxnSpPr>
          <p:spPr>
            <a:xfrm>
              <a:off x="5987333" y="4053628"/>
              <a:ext cx="439403"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C6B0F25-7976-E840-AD76-B25F17E91604}"/>
                </a:ext>
              </a:extLst>
            </p:cNvPr>
            <p:cNvCxnSpPr>
              <a:cxnSpLocks/>
              <a:stCxn id="191" idx="0"/>
              <a:endCxn id="166" idx="4"/>
            </p:cNvCxnSpPr>
            <p:nvPr/>
          </p:nvCxnSpPr>
          <p:spPr>
            <a:xfrm flipV="1">
              <a:off x="6498736" y="3646378"/>
              <a:ext cx="287089" cy="33525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16E-2277-0F4A-9047-BAA23EBB23ED}"/>
                </a:ext>
              </a:extLst>
            </p:cNvPr>
            <p:cNvCxnSpPr>
              <a:cxnSpLocks/>
              <a:stCxn id="166" idx="4"/>
              <a:endCxn id="187" idx="0"/>
            </p:cNvCxnSpPr>
            <p:nvPr/>
          </p:nvCxnSpPr>
          <p:spPr>
            <a:xfrm>
              <a:off x="6785825" y="3646378"/>
              <a:ext cx="308081" cy="329397"/>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C5C6444-ECD9-C54E-8A49-864FB2893B33}"/>
                </a:ext>
              </a:extLst>
            </p:cNvPr>
            <p:cNvCxnSpPr>
              <a:cxnSpLocks/>
              <a:stCxn id="171" idx="2"/>
              <a:endCxn id="187" idx="3"/>
            </p:cNvCxnSpPr>
            <p:nvPr/>
          </p:nvCxnSpPr>
          <p:spPr>
            <a:xfrm flipH="1">
              <a:off x="7165906" y="4045053"/>
              <a:ext cx="345312" cy="27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94D98F1-4244-3F45-A1B3-AA9A7FD0CCEA}"/>
                </a:ext>
              </a:extLst>
            </p:cNvPr>
            <p:cNvCxnSpPr>
              <a:cxnSpLocks/>
              <a:stCxn id="191" idx="2"/>
              <a:endCxn id="170" idx="0"/>
            </p:cNvCxnSpPr>
            <p:nvPr/>
          </p:nvCxnSpPr>
          <p:spPr>
            <a:xfrm>
              <a:off x="6498736" y="4125628"/>
              <a:ext cx="315861" cy="3323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4363993-C7CC-B84E-9812-00F2BFD12ADF}"/>
                </a:ext>
              </a:extLst>
            </p:cNvPr>
            <p:cNvCxnSpPr>
              <a:cxnSpLocks/>
              <a:stCxn id="187" idx="2"/>
              <a:endCxn id="170" idx="0"/>
            </p:cNvCxnSpPr>
            <p:nvPr/>
          </p:nvCxnSpPr>
          <p:spPr>
            <a:xfrm flipH="1">
              <a:off x="6814597" y="4119775"/>
              <a:ext cx="279309" cy="33821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C58E7905-4614-7249-9ABC-70218225BFF9}"/>
                </a:ext>
              </a:extLst>
            </p:cNvPr>
            <p:cNvCxnSpPr>
              <a:cxnSpLocks/>
              <a:stCxn id="166" idx="0"/>
              <a:endCxn id="195" idx="2"/>
            </p:cNvCxnSpPr>
            <p:nvPr/>
          </p:nvCxnSpPr>
          <p:spPr>
            <a:xfrm flipV="1">
              <a:off x="6785825" y="2907140"/>
              <a:ext cx="2232" cy="34972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C95E63F1-D2B6-5A42-8709-DCE345562465}"/>
                </a:ext>
              </a:extLst>
            </p:cNvPr>
            <p:cNvGrpSpPr/>
            <p:nvPr/>
          </p:nvGrpSpPr>
          <p:grpSpPr>
            <a:xfrm>
              <a:off x="6669977" y="2717060"/>
              <a:ext cx="521894" cy="393368"/>
              <a:chOff x="6669977" y="2717060"/>
              <a:chExt cx="521894" cy="393368"/>
            </a:xfrm>
            <a:grpFill/>
          </p:grpSpPr>
          <p:sp>
            <p:nvSpPr>
              <p:cNvPr id="194" name="Rectangle 193">
                <a:extLst>
                  <a:ext uri="{FF2B5EF4-FFF2-40B4-BE49-F238E27FC236}">
                    <a16:creationId xmlns:a16="http://schemas.microsoft.com/office/drawing/2014/main" id="{789F37DD-394D-034E-B4ED-1F38CBA32A9D}"/>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5" name="Rectangle 194">
                <a:extLst>
                  <a:ext uri="{FF2B5EF4-FFF2-40B4-BE49-F238E27FC236}">
                    <a16:creationId xmlns:a16="http://schemas.microsoft.com/office/drawing/2014/main" id="{7D70507C-C125-B040-9CEF-09DA85CEC9FC}"/>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6" name="Rectangle 195">
                <a:extLst>
                  <a:ext uri="{FF2B5EF4-FFF2-40B4-BE49-F238E27FC236}">
                    <a16:creationId xmlns:a16="http://schemas.microsoft.com/office/drawing/2014/main" id="{38E831C9-624A-8941-9155-BB058488A7AD}"/>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B957363C-F596-FE49-907E-1CCBA165107F}"/>
                      </a:ext>
                    </a:extLst>
                  </p:cNvPr>
                  <p:cNvSpPr txBox="1"/>
                  <p:nvPr/>
                </p:nvSpPr>
                <p:spPr>
                  <a:xfrm>
                    <a:off x="6903780" y="283342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charset="0"/>
                                </a:rPr>
                                <m:t>𝑔</m:t>
                              </m:r>
                            </m:e>
                            <m:sub>
                              <m:r>
                                <a:rPr lang="de-DE" b="0" i="1" smtClean="0">
                                  <a:solidFill>
                                    <a:schemeClr val="tx2"/>
                                  </a:solidFill>
                                  <a:latin typeface="Cambria Math" charset="0"/>
                                </a:rPr>
                                <m:t>1</m:t>
                              </m:r>
                            </m:sub>
                          </m:sSub>
                        </m:oMath>
                      </m:oMathPara>
                    </a14:m>
                    <a:endParaRPr lang="en-GB" dirty="0">
                      <a:solidFill>
                        <a:schemeClr val="tx2"/>
                      </a:solidFill>
                    </a:endParaRPr>
                  </a:p>
                </p:txBody>
              </p:sp>
            </mc:Choice>
            <mc:Fallback xmlns="">
              <p:sp>
                <p:nvSpPr>
                  <p:cNvPr id="197" name="TextBox 196">
                    <a:extLst>
                      <a:ext uri="{FF2B5EF4-FFF2-40B4-BE49-F238E27FC236}">
                        <a16:creationId xmlns:a16="http://schemas.microsoft.com/office/drawing/2014/main" id="{B957363C-F596-FE49-907E-1CCBA165107F}"/>
                      </a:ext>
                    </a:extLst>
                  </p:cNvPr>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39"/>
                    <a:stretch>
                      <a:fillRect l="-16667" b="-27273"/>
                    </a:stretch>
                  </a:blipFill>
                </p:spPr>
                <p:txBody>
                  <a:bodyPr/>
                  <a:lstStyle/>
                  <a:p>
                    <a:r>
                      <a:rPr lang="en-GB">
                        <a:noFill/>
                      </a:rPr>
                      <a:t> </a:t>
                    </a:r>
                  </a:p>
                </p:txBody>
              </p:sp>
            </mc:Fallback>
          </mc:AlternateContent>
        </p:grpSp>
        <p:grpSp>
          <p:nvGrpSpPr>
            <p:cNvPr id="183" name="Group 182">
              <a:extLst>
                <a:ext uri="{FF2B5EF4-FFF2-40B4-BE49-F238E27FC236}">
                  <a16:creationId xmlns:a16="http://schemas.microsoft.com/office/drawing/2014/main" id="{EE04F250-6F3D-944A-9D63-7581E2995B01}"/>
                </a:ext>
              </a:extLst>
            </p:cNvPr>
            <p:cNvGrpSpPr/>
            <p:nvPr/>
          </p:nvGrpSpPr>
          <p:grpSpPr>
            <a:xfrm>
              <a:off x="6191042" y="3935548"/>
              <a:ext cx="425774" cy="392260"/>
              <a:chOff x="6191042" y="3935548"/>
              <a:chExt cx="425774" cy="392260"/>
            </a:xfrm>
            <a:grpFill/>
          </p:grpSpPr>
          <p:sp>
            <p:nvSpPr>
              <p:cNvPr id="190" name="Rectangle 189">
                <a:extLst>
                  <a:ext uri="{FF2B5EF4-FFF2-40B4-BE49-F238E27FC236}">
                    <a16:creationId xmlns:a16="http://schemas.microsoft.com/office/drawing/2014/main" id="{09581B7C-10AD-384B-92E3-D95EDBF17804}"/>
                  </a:ext>
                </a:extLst>
              </p:cNvPr>
              <p:cNvSpPr/>
              <p:nvPr/>
            </p:nvSpPr>
            <p:spPr>
              <a:xfrm>
                <a:off x="6380656" y="3935548"/>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1" name="Rectangle 190">
                <a:extLst>
                  <a:ext uri="{FF2B5EF4-FFF2-40B4-BE49-F238E27FC236}">
                    <a16:creationId xmlns:a16="http://schemas.microsoft.com/office/drawing/2014/main" id="{0308C3D5-F04C-0742-90EF-5C44DE595277}"/>
                  </a:ext>
                </a:extLst>
              </p:cNvPr>
              <p:cNvSpPr/>
              <p:nvPr/>
            </p:nvSpPr>
            <p:spPr>
              <a:xfrm>
                <a:off x="6426736" y="3981628"/>
                <a:ext cx="144000" cy="14400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2" name="Rectangle 191">
                <a:extLst>
                  <a:ext uri="{FF2B5EF4-FFF2-40B4-BE49-F238E27FC236}">
                    <a16:creationId xmlns:a16="http://schemas.microsoft.com/office/drawing/2014/main" id="{73E7319C-BC6E-7043-869A-957ED5C09380}"/>
                  </a:ext>
                </a:extLst>
              </p:cNvPr>
              <p:cNvSpPr/>
              <p:nvPr/>
            </p:nvSpPr>
            <p:spPr>
              <a:xfrm>
                <a:off x="6472816" y="4027708"/>
                <a:ext cx="144000" cy="14400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77340435-AAF1-A747-AE8A-651DB45CC6EC}"/>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charset="0"/>
                                </a:rPr>
                                <m:t>𝑔</m:t>
                              </m:r>
                            </m:e>
                            <m:sub>
                              <m:r>
                                <a:rPr lang="de-DE" b="0" i="1" smtClean="0">
                                  <a:solidFill>
                                    <a:schemeClr val="accent1"/>
                                  </a:solidFill>
                                  <a:latin typeface="Cambria Math" charset="0"/>
                                </a:rPr>
                                <m:t>2</m:t>
                              </m:r>
                            </m:sub>
                          </m:sSub>
                        </m:oMath>
                      </m:oMathPara>
                    </a14:m>
                    <a:endParaRPr lang="en-GB" dirty="0">
                      <a:solidFill>
                        <a:schemeClr val="accent1"/>
                      </a:solidFill>
                    </a:endParaRPr>
                  </a:p>
                </p:txBody>
              </p:sp>
            </mc:Choice>
            <mc:Fallback xmlns="">
              <p:sp>
                <p:nvSpPr>
                  <p:cNvPr id="193" name="TextBox 192">
                    <a:extLst>
                      <a:ext uri="{FF2B5EF4-FFF2-40B4-BE49-F238E27FC236}">
                        <a16:creationId xmlns:a16="http://schemas.microsoft.com/office/drawing/2014/main" id="{77340435-AAF1-A747-AE8A-651DB45CC6EC}"/>
                      </a:ext>
                    </a:extLst>
                  </p:cNvPr>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40"/>
                    <a:stretch>
                      <a:fillRect l="-16667" r="-4167" b="-27273"/>
                    </a:stretch>
                  </a:blipFill>
                </p:spPr>
                <p:txBody>
                  <a:bodyPr/>
                  <a:lstStyle/>
                  <a:p>
                    <a:r>
                      <a:rPr lang="en-GB">
                        <a:noFill/>
                      </a:rPr>
                      <a:t> </a:t>
                    </a:r>
                  </a:p>
                </p:txBody>
              </p:sp>
            </mc:Fallback>
          </mc:AlternateContent>
        </p:grpSp>
        <p:grpSp>
          <p:nvGrpSpPr>
            <p:cNvPr id="185" name="Group 184">
              <a:extLst>
                <a:ext uri="{FF2B5EF4-FFF2-40B4-BE49-F238E27FC236}">
                  <a16:creationId xmlns:a16="http://schemas.microsoft.com/office/drawing/2014/main" id="{9CDB9A44-E479-5647-A1DC-EE11B62E5BB8}"/>
                </a:ext>
              </a:extLst>
            </p:cNvPr>
            <p:cNvGrpSpPr/>
            <p:nvPr/>
          </p:nvGrpSpPr>
          <p:grpSpPr>
            <a:xfrm>
              <a:off x="6975826" y="3929695"/>
              <a:ext cx="516037" cy="397857"/>
              <a:chOff x="6975826" y="3929695"/>
              <a:chExt cx="516037" cy="397857"/>
            </a:xfrm>
            <a:grpFill/>
          </p:grpSpPr>
          <p:sp>
            <p:nvSpPr>
              <p:cNvPr id="186" name="Rectangle 185">
                <a:extLst>
                  <a:ext uri="{FF2B5EF4-FFF2-40B4-BE49-F238E27FC236}">
                    <a16:creationId xmlns:a16="http://schemas.microsoft.com/office/drawing/2014/main" id="{D2F4050A-D0EA-8442-A05A-A756B5C0022C}"/>
                  </a:ext>
                </a:extLst>
              </p:cNvPr>
              <p:cNvSpPr/>
              <p:nvPr/>
            </p:nvSpPr>
            <p:spPr>
              <a:xfrm>
                <a:off x="6975826" y="392969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7" name="Rectangle 186">
                <a:extLst>
                  <a:ext uri="{FF2B5EF4-FFF2-40B4-BE49-F238E27FC236}">
                    <a16:creationId xmlns:a16="http://schemas.microsoft.com/office/drawing/2014/main" id="{77BE11DF-97B3-2E48-B5A8-3166C9630276}"/>
                  </a:ext>
                </a:extLst>
              </p:cNvPr>
              <p:cNvSpPr/>
              <p:nvPr/>
            </p:nvSpPr>
            <p:spPr>
              <a:xfrm>
                <a:off x="7021906" y="397577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8" name="Rectangle 187">
                <a:extLst>
                  <a:ext uri="{FF2B5EF4-FFF2-40B4-BE49-F238E27FC236}">
                    <a16:creationId xmlns:a16="http://schemas.microsoft.com/office/drawing/2014/main" id="{D5F46A0C-F3D7-2A4D-A539-2870966468AC}"/>
                  </a:ext>
                </a:extLst>
              </p:cNvPr>
              <p:cNvSpPr/>
              <p:nvPr/>
            </p:nvSpPr>
            <p:spPr>
              <a:xfrm>
                <a:off x="7067986" y="4021855"/>
                <a:ext cx="144000" cy="144000"/>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363E8567-1AAC-1D43-8978-FA0809683655}"/>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accent6"/>
                                  </a:solidFill>
                                  <a:latin typeface="Cambria Math" panose="02040503050406030204" pitchFamily="18" charset="0"/>
                                </a:rPr>
                              </m:ctrlPr>
                            </m:sSubPr>
                            <m:e>
                              <m:r>
                                <a:rPr lang="de-DE" b="0" i="1" smtClean="0">
                                  <a:solidFill>
                                    <a:schemeClr val="accent6"/>
                                  </a:solidFill>
                                  <a:latin typeface="Cambria Math" charset="0"/>
                                </a:rPr>
                                <m:t>𝑔</m:t>
                              </m:r>
                            </m:e>
                            <m:sub>
                              <m:r>
                                <a:rPr lang="de-DE" b="0" i="1" smtClean="0">
                                  <a:solidFill>
                                    <a:schemeClr val="accent6"/>
                                  </a:solidFill>
                                  <a:latin typeface="Cambria Math" charset="0"/>
                                </a:rPr>
                                <m:t>3</m:t>
                              </m:r>
                            </m:sub>
                          </m:sSub>
                        </m:oMath>
                      </m:oMathPara>
                    </a14:m>
                    <a:endParaRPr lang="en-GB" dirty="0">
                      <a:solidFill>
                        <a:schemeClr val="accent6"/>
                      </a:solidFill>
                    </a:endParaRPr>
                  </a:p>
                </p:txBody>
              </p:sp>
            </mc:Choice>
            <mc:Fallback xmlns="">
              <p:sp>
                <p:nvSpPr>
                  <p:cNvPr id="189" name="TextBox 188">
                    <a:extLst>
                      <a:ext uri="{FF2B5EF4-FFF2-40B4-BE49-F238E27FC236}">
                        <a16:creationId xmlns:a16="http://schemas.microsoft.com/office/drawing/2014/main" id="{363E8567-1AAC-1D43-8978-FA0809683655}"/>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41"/>
                    <a:stretch>
                      <a:fillRect l="-16667" r="-4167" b="-27273"/>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543012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a:t>
            </a:r>
          </a:p>
        </p:txBody>
      </p:sp>
      <mc:AlternateContent xmlns:mc="http://schemas.openxmlformats.org/markup-compatibility/2006" xmlns:a14="http://schemas.microsoft.com/office/drawing/2010/main">
        <mc:Choice Requires="a14">
          <p:sp>
            <p:nvSpPr>
              <p:cNvPr id="7" name="Content Placeholder 6"/>
              <p:cNvSpPr>
                <a:spLocks noGrp="1"/>
              </p:cNvSpPr>
              <p:nvPr>
                <p:ph sz="half" idx="1"/>
              </p:nvPr>
            </p:nvSpPr>
            <p:spPr>
              <a:xfrm>
                <a:off x="628649" y="1309816"/>
                <a:ext cx="8005900" cy="4867147"/>
              </a:xfrm>
            </p:spPr>
            <p:txBody>
              <a:bodyPr>
                <a:normAutofit/>
              </a:bodyPr>
              <a:lstStyle/>
              <a:p>
                <a:r>
                  <a:rPr lang="en-GB" dirty="0"/>
                  <a:t>Factors with PRVs = </a:t>
                </a:r>
                <a:r>
                  <a:rPr lang="en-GB" dirty="0" err="1">
                    <a:solidFill>
                      <a:schemeClr val="accent1"/>
                    </a:solidFill>
                  </a:rPr>
                  <a:t>parfactors</a:t>
                </a:r>
                <a:endParaRPr lang="en-GB" dirty="0">
                  <a:solidFill>
                    <a:schemeClr val="accent1"/>
                  </a:solidFill>
                </a:endParaRPr>
              </a:p>
              <a:p>
                <a:pPr lvl="1"/>
                <a:r>
                  <a:rPr lang="en-GB" dirty="0"/>
                  <a:t>Undirected (graphical) Model G</a:t>
                </a:r>
              </a:p>
              <a:p>
                <a:pPr lvl="1"/>
                <a:r>
                  <a:rPr lang="en-GB" dirty="0"/>
                  <a:t>E.g., </a:t>
                </a:r>
                <a14:m>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2</m:t>
                        </m:r>
                      </m:sub>
                    </m:sSub>
                  </m:oMath>
                </a14:m>
                <a:endParaRPr lang="en-GB" dirty="0"/>
              </a:p>
              <a:p>
                <a:endParaRPr lang="en-GB" dirty="0"/>
              </a:p>
              <a:p>
                <a:endParaRPr lang="en-GB" dirty="0"/>
              </a:p>
              <a:p>
                <a:endParaRPr lang="en-GB" dirty="0"/>
              </a:p>
              <a:p>
                <a:endParaRPr lang="en-GB" dirty="0"/>
              </a:p>
              <a:p>
                <a:endParaRPr lang="en-GB" dirty="0"/>
              </a:p>
            </p:txBody>
          </p:sp>
        </mc:Choice>
        <mc:Fallback xmlns="">
          <p:sp>
            <p:nvSpPr>
              <p:cNvPr id="7" name="Content Placeholder 6"/>
              <p:cNvSpPr>
                <a:spLocks noGrp="1" noRot="1" noChangeAspect="1" noMove="1" noResize="1" noEditPoints="1" noAdjustHandles="1" noChangeArrowheads="1" noChangeShapeType="1" noTextEdit="1"/>
              </p:cNvSpPr>
              <p:nvPr>
                <p:ph sz="half" idx="1"/>
              </p:nvPr>
            </p:nvSpPr>
            <p:spPr>
              <a:xfrm>
                <a:off x="628649" y="1309816"/>
                <a:ext cx="8005900" cy="4867147"/>
              </a:xfrm>
              <a:blipFill>
                <a:blip r:embed="rId2"/>
                <a:stretch>
                  <a:fillRect l="-1266" t="-1823"/>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DB7C4649-800D-CB47-881A-AA04BFFFB18C}" type="slidenum">
              <a:rPr lang="en-US" smtClean="0"/>
              <a:t>61</a:t>
            </a:fld>
            <a:endParaRPr lang="en-US"/>
          </a:p>
        </p:txBody>
      </p:sp>
      <p:grpSp>
        <p:nvGrpSpPr>
          <p:cNvPr id="8" name="Group 7">
            <a:extLst>
              <a:ext uri="{FF2B5EF4-FFF2-40B4-BE49-F238E27FC236}">
                <a16:creationId xmlns:a16="http://schemas.microsoft.com/office/drawing/2014/main" id="{E1D63816-51E5-494B-A9F7-CEC6E6B1BC89}"/>
              </a:ext>
            </a:extLst>
          </p:cNvPr>
          <p:cNvGrpSpPr/>
          <p:nvPr/>
        </p:nvGrpSpPr>
        <p:grpSpPr>
          <a:xfrm>
            <a:off x="4475748" y="2639275"/>
            <a:ext cx="4539915" cy="2208228"/>
            <a:chOff x="4604084" y="2639275"/>
            <a:chExt cx="4539915" cy="2208228"/>
          </a:xfrm>
        </p:grpSpPr>
        <mc:AlternateContent xmlns:mc="http://schemas.openxmlformats.org/markup-compatibility/2006" xmlns:a14="http://schemas.microsoft.com/office/drawing/2010/main">
          <mc:Choice Requires="a14">
            <p:sp>
              <p:nvSpPr>
                <p:cNvPr id="9" name="TextBox 8"/>
                <p:cNvSpPr txBox="1"/>
                <p:nvPr/>
              </p:nvSpPr>
              <p:spPr>
                <a:xfrm>
                  <a:off x="6461825" y="3256865"/>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231863" y="2639275"/>
                  <a:ext cx="98506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𝑁𝑎𝑡</m:t>
                        </m:r>
                        <m:r>
                          <a:rPr lang="de-DE" b="0" i="1" smtClean="0">
                            <a:latin typeface="Cambria Math" charset="0"/>
                          </a:rPr>
                          <m:t>(</m:t>
                        </m:r>
                        <m:r>
                          <a:rPr lang="de-DE" b="0" i="1" smtClean="0">
                            <a:latin typeface="Cambria Math" panose="02040503050406030204" pitchFamily="18" charset="0"/>
                          </a:rPr>
                          <m:t>𝐷</m:t>
                        </m:r>
                        <m:r>
                          <a:rPr lang="de-DE" b="0" i="1" smtClean="0">
                            <a:latin typeface="Cambria Math" charset="0"/>
                          </a:rPr>
                          <m:t>)</m:t>
                        </m:r>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371224" y="2642307"/>
                  <a:ext cx="114412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𝑀𝑎𝑛</m:t>
                        </m:r>
                        <m:r>
                          <a:rPr lang="de-DE" b="0" i="1" smtClean="0">
                            <a:latin typeface="Cambria Math" charset="0"/>
                          </a:rPr>
                          <m:t>(</m:t>
                        </m:r>
                        <m:r>
                          <a:rPr lang="de-DE" b="0" i="1" smtClean="0">
                            <a:latin typeface="Cambria Math" panose="02040503050406030204" pitchFamily="18" charset="0"/>
                          </a:rPr>
                          <m:t>𝑊</m:t>
                        </m:r>
                        <m:r>
                          <a:rPr lang="de-DE" b="0" i="1" smtClean="0">
                            <a:latin typeface="Cambria Math" charset="0"/>
                          </a:rPr>
                          <m:t>)</m:t>
                        </m:r>
                      </m:oMath>
                    </m:oMathPara>
                  </a14:m>
                  <a:endParaRPr lang="en-GB" dirty="0"/>
                </a:p>
              </p:txBody>
            </p:sp>
          </mc:Choice>
          <mc:Fallback xmlns="">
            <p:sp>
              <p:nvSpPr>
                <p:cNvPr id="11" name="TextBox 10"/>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604084" y="3858871"/>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6"/>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254283" y="4457990"/>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511218" y="3850296"/>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r>
                          <a:rPr lang="de-DE" b="0" i="1" smtClean="0">
                            <a:latin typeface="Cambria Math" charset="0"/>
                          </a:rPr>
                          <m:t>(</m:t>
                        </m:r>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r>
                          <a:rPr lang="de-DE" b="0" i="1" smtClean="0">
                            <a:latin typeface="Cambria Math" charset="0"/>
                          </a:rPr>
                          <m:t>)</m:t>
                        </m:r>
                      </m:oMath>
                    </m:oMathPara>
                  </a14:m>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8"/>
                  <a:stretch>
                    <a:fillRect b="-6061"/>
                  </a:stretch>
                </a:blipFill>
                <a:ln>
                  <a:solidFill>
                    <a:schemeClr val="tx1"/>
                  </a:solidFill>
                </a:ln>
              </p:spPr>
              <p:txBody>
                <a:bodyPr/>
                <a:lstStyle/>
                <a:p>
                  <a:r>
                    <a:rPr lang="en-GB">
                      <a:noFill/>
                    </a:rPr>
                    <a:t> </a:t>
                  </a:r>
                </a:p>
              </p:txBody>
            </p:sp>
          </mc:Fallback>
        </mc:AlternateContent>
        <p:cxnSp>
          <p:nvCxnSpPr>
            <p:cNvPr id="29" name="Straight Connector 28"/>
            <p:cNvCxnSpPr>
              <a:stCxn id="10" idx="6"/>
              <a:endCxn id="16" idx="1"/>
            </p:cNvCxnSpPr>
            <p:nvPr/>
          </p:nvCxnSpPr>
          <p:spPr>
            <a:xfrm>
              <a:off x="6216925" y="2834032"/>
              <a:ext cx="49913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11" idx="2"/>
              <a:endCxn id="16" idx="3"/>
            </p:cNvCxnSpPr>
            <p:nvPr/>
          </p:nvCxnSpPr>
          <p:spPr>
            <a:xfrm flipH="1" flipV="1">
              <a:off x="6860057" y="2835140"/>
              <a:ext cx="511167" cy="1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2" idx="6"/>
              <a:endCxn id="21" idx="1"/>
            </p:cNvCxnSpPr>
            <p:nvPr/>
          </p:nvCxnSpPr>
          <p:spPr>
            <a:xfrm>
              <a:off x="5987333" y="4053628"/>
              <a:ext cx="4394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stCxn id="21" idx="0"/>
              <a:endCxn id="9" idx="4"/>
            </p:cNvCxnSpPr>
            <p:nvPr/>
          </p:nvCxnSpPr>
          <p:spPr>
            <a:xfrm flipV="1">
              <a:off x="6498736" y="3646378"/>
              <a:ext cx="287089" cy="33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9" idx="4"/>
              <a:endCxn id="25" idx="0"/>
            </p:cNvCxnSpPr>
            <p:nvPr/>
          </p:nvCxnSpPr>
          <p:spPr>
            <a:xfrm>
              <a:off x="6785825" y="3646378"/>
              <a:ext cx="308081" cy="329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a:stCxn id="14" idx="2"/>
              <a:endCxn id="25" idx="3"/>
            </p:cNvCxnSpPr>
            <p:nvPr/>
          </p:nvCxnSpPr>
          <p:spPr>
            <a:xfrm flipH="1">
              <a:off x="7165906" y="4045053"/>
              <a:ext cx="345312" cy="2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stCxn id="21" idx="2"/>
              <a:endCxn id="13" idx="0"/>
            </p:cNvCxnSpPr>
            <p:nvPr/>
          </p:nvCxnSpPr>
          <p:spPr>
            <a:xfrm>
              <a:off x="6498736" y="4125628"/>
              <a:ext cx="315861" cy="332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a:stCxn id="25" idx="2"/>
              <a:endCxn id="13" idx="0"/>
            </p:cNvCxnSpPr>
            <p:nvPr/>
          </p:nvCxnSpPr>
          <p:spPr>
            <a:xfrm flipH="1">
              <a:off x="6814597" y="4119775"/>
              <a:ext cx="279309" cy="338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a:stCxn id="9" idx="0"/>
              <a:endCxn id="16" idx="2"/>
            </p:cNvCxnSpPr>
            <p:nvPr/>
          </p:nvCxnSpPr>
          <p:spPr>
            <a:xfrm flipV="1">
              <a:off x="6785825" y="2907140"/>
              <a:ext cx="2232"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0B82FC-2B9B-8649-8CB1-40D032C95EAB}"/>
                </a:ext>
              </a:extLst>
            </p:cNvPr>
            <p:cNvGrpSpPr/>
            <p:nvPr/>
          </p:nvGrpSpPr>
          <p:grpSpPr>
            <a:xfrm>
              <a:off x="6669977" y="2717060"/>
              <a:ext cx="521894" cy="393368"/>
              <a:chOff x="6669977" y="2717060"/>
              <a:chExt cx="521894" cy="393368"/>
            </a:xfrm>
          </p:grpSpPr>
          <p:sp>
            <p:nvSpPr>
              <p:cNvPr id="15" name="Rectangle 14"/>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 name="TextBox 56"/>
                  <p:cNvSpPr txBox="1"/>
                  <p:nvPr/>
                </p:nvSpPr>
                <p:spPr>
                  <a:xfrm>
                    <a:off x="6903780" y="283342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57" name="TextBox 56"/>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9"/>
                    <a:stretch>
                      <a:fillRect l="-16667" r="-4167" b="-26087"/>
                    </a:stretch>
                  </a:blipFill>
                </p:spPr>
                <p:txBody>
                  <a:bodyPr/>
                  <a:lstStyle/>
                  <a:p>
                    <a:r>
                      <a:rPr lang="en-GB">
                        <a:noFill/>
                      </a:rPr>
                      <a:t> </a:t>
                    </a:r>
                  </a:p>
                </p:txBody>
              </p:sp>
            </mc:Fallback>
          </mc:AlternateContent>
        </p:grpSp>
        <p:grpSp>
          <p:nvGrpSpPr>
            <p:cNvPr id="5" name="Group 4">
              <a:extLst>
                <a:ext uri="{FF2B5EF4-FFF2-40B4-BE49-F238E27FC236}">
                  <a16:creationId xmlns:a16="http://schemas.microsoft.com/office/drawing/2014/main" id="{67906981-AAD7-0149-9A19-97339F15B34E}"/>
                </a:ext>
              </a:extLst>
            </p:cNvPr>
            <p:cNvGrpSpPr/>
            <p:nvPr/>
          </p:nvGrpSpPr>
          <p:grpSpPr>
            <a:xfrm>
              <a:off x="6191042" y="3935548"/>
              <a:ext cx="425774" cy="392260"/>
              <a:chOff x="6191042" y="3935548"/>
              <a:chExt cx="425774" cy="392260"/>
            </a:xfrm>
          </p:grpSpPr>
          <p:sp>
            <p:nvSpPr>
              <p:cNvPr id="20" name="Rectangle 19"/>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8" name="TextBox 57"/>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3" name="Group 2">
              <a:extLst>
                <a:ext uri="{FF2B5EF4-FFF2-40B4-BE49-F238E27FC236}">
                  <a16:creationId xmlns:a16="http://schemas.microsoft.com/office/drawing/2014/main" id="{E2C1C71A-90EE-D841-8EC5-B864BE63D4B4}"/>
                </a:ext>
              </a:extLst>
            </p:cNvPr>
            <p:cNvGrpSpPr/>
            <p:nvPr/>
          </p:nvGrpSpPr>
          <p:grpSpPr>
            <a:xfrm>
              <a:off x="6975826" y="3929695"/>
              <a:ext cx="516037" cy="397857"/>
              <a:chOff x="6975826" y="3929695"/>
              <a:chExt cx="516037" cy="397857"/>
            </a:xfrm>
          </p:grpSpPr>
          <p:sp>
            <p:nvSpPr>
              <p:cNvPr id="24" name="Rectangle 23"/>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9" name="TextBox 58"/>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sp>
        <p:nvSpPr>
          <p:cNvPr id="60" name="TextBox 59"/>
          <p:cNvSpPr txBox="1"/>
          <p:nvPr/>
        </p:nvSpPr>
        <p:spPr>
          <a:xfrm>
            <a:off x="3056170" y="6415802"/>
            <a:ext cx="3031660" cy="246221"/>
          </a:xfrm>
          <a:prstGeom prst="rect">
            <a:avLst/>
          </a:prstGeom>
          <a:noFill/>
        </p:spPr>
        <p:txBody>
          <a:bodyPr wrap="square" rtlCol="0">
            <a:spAutoFit/>
          </a:bodyPr>
          <a:lstStyle/>
          <a:p>
            <a:pPr algn="ctr"/>
            <a:r>
              <a:rPr lang="en-GB" sz="1000" dirty="0">
                <a:solidFill>
                  <a:schemeClr val="accent3"/>
                </a:solidFill>
              </a:rPr>
              <a:t>David Poole: First-order Probabilistic Inference, 2003.</a:t>
            </a:r>
          </a:p>
        </p:txBody>
      </p:sp>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D116E722-343F-9A4D-BC0E-563A23454AF5}"/>
                  </a:ext>
                </a:extLst>
              </p:cNvPr>
              <p:cNvGraphicFramePr>
                <a:graphicFrameLocks noGrp="1"/>
              </p:cNvGraphicFramePr>
              <p:nvPr>
                <p:extLst/>
              </p:nvPr>
            </p:nvGraphicFramePr>
            <p:xfrm>
              <a:off x="886767" y="2733182"/>
              <a:ext cx="3102610" cy="3291840"/>
            </p:xfrm>
            <a:graphic>
              <a:graphicData uri="http://schemas.openxmlformats.org/drawingml/2006/table">
                <a:tbl>
                  <a:tblPr firstRow="1" bandRow="1">
                    <a:tableStyleId>{793D81CF-94F2-401A-BA57-92F5A7B2D0C5}</a:tableStyleId>
                  </a:tblPr>
                  <a:tblGrid>
                    <a:gridCol w="1174242">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918083">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r>
                                  <a:rPr lang="de-DE" sz="1800" b="0" i="1" smtClean="0">
                                    <a:latin typeface="Cambria Math" panose="02040503050406030204" pitchFamily="18" charset="0"/>
                                  </a:rPr>
                                  <m:t>(</m:t>
                                </m:r>
                                <m:r>
                                  <a:rPr lang="de-DE" sz="1800" b="0" i="1" smtClean="0">
                                    <a:latin typeface="Cambria Math" panose="02040503050406030204" pitchFamily="18" charset="0"/>
                                  </a:rPr>
                                  <m:t>𝑋</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r>
                                  <a:rPr lang="de-DE" sz="1800" b="0" i="1" smtClean="0">
                                    <a:latin typeface="Cambria Math" panose="02040503050406030204" pitchFamily="18" charset="0"/>
                                  </a:rPr>
                                  <m:t>(</m:t>
                                </m:r>
                                <m:r>
                                  <a:rPr lang="de-DE" sz="1800" b="0" i="1" smtClean="0">
                                    <a:latin typeface="Cambria Math" panose="02040503050406030204" pitchFamily="18" charset="0"/>
                                  </a:rPr>
                                  <m:t>𝑋</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𝑔</m:t>
                                    </m:r>
                                  </m:e>
                                  <m:sub>
                                    <m:r>
                                      <a:rPr lang="de-DE" sz="1800" b="0" i="1" smtClean="0">
                                        <a:latin typeface="Cambria Math" panose="02040503050406030204" pitchFamily="18" charset="0"/>
                                      </a:rPr>
                                      <m:t>2</m:t>
                                    </m:r>
                                  </m:sub>
                                </m:sSub>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34" name="Table 33">
                <a:extLst>
                  <a:ext uri="{FF2B5EF4-FFF2-40B4-BE49-F238E27FC236}">
                    <a16:creationId xmlns:a16="http://schemas.microsoft.com/office/drawing/2014/main" id="{D116E722-343F-9A4D-BC0E-563A23454AF5}"/>
                  </a:ext>
                </a:extLst>
              </p:cNvPr>
              <p:cNvGraphicFramePr>
                <a:graphicFrameLocks noGrp="1"/>
              </p:cNvGraphicFramePr>
              <p:nvPr>
                <p:extLst>
                  <p:ext uri="{D42A27DB-BD31-4B8C-83A1-F6EECF244321}">
                    <p14:modId xmlns:p14="http://schemas.microsoft.com/office/powerpoint/2010/main" val="1072240655"/>
                  </p:ext>
                </p:extLst>
              </p:nvPr>
            </p:nvGraphicFramePr>
            <p:xfrm>
              <a:off x="886767" y="2733182"/>
              <a:ext cx="3102610" cy="3291840"/>
            </p:xfrm>
            <a:graphic>
              <a:graphicData uri="http://schemas.openxmlformats.org/drawingml/2006/table">
                <a:tbl>
                  <a:tblPr firstRow="1" bandRow="1">
                    <a:tableStyleId>{793D81CF-94F2-401A-BA57-92F5A7B2D0C5}</a:tableStyleId>
                  </a:tblPr>
                  <a:tblGrid>
                    <a:gridCol w="1174242">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918083">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2"/>
                          <a:stretch>
                            <a:fillRect t="-3448" r="-164516" b="-820690"/>
                          </a:stretch>
                        </a:blipFill>
                      </a:tcPr>
                    </a:tc>
                    <a:tc>
                      <a:txBody>
                        <a:bodyPr/>
                        <a:lstStyle/>
                        <a:p>
                          <a:endParaRPr lang="en-US"/>
                        </a:p>
                      </a:txBody>
                      <a:tcPr marL="45720" marR="45720">
                        <a:blipFill>
                          <a:blip r:embed="rId12"/>
                          <a:stretch>
                            <a:fillRect l="-186000" t="-3448" r="-206000" b="-820690"/>
                          </a:stretch>
                        </a:blipFill>
                      </a:tcPr>
                    </a:tc>
                    <a:tc>
                      <a:txBody>
                        <a:bodyPr/>
                        <a:lstStyle/>
                        <a:p>
                          <a:endParaRPr lang="en-US"/>
                        </a:p>
                      </a:txBody>
                      <a:tcPr marL="45720" marR="45720">
                        <a:blipFill>
                          <a:blip r:embed="rId12"/>
                          <a:stretch>
                            <a:fillRect l="-195890" t="-3448" r="-41096" b="-820690"/>
                          </a:stretch>
                        </a:blipFill>
                      </a:tcPr>
                    </a:tc>
                    <a:tc>
                      <a:txBody>
                        <a:bodyPr/>
                        <a:lstStyle/>
                        <a:p>
                          <a:endParaRPr lang="en-US"/>
                        </a:p>
                      </a:txBody>
                      <a:tcPr marL="45720" marR="45720">
                        <a:blipFill>
                          <a:blip r:embed="rId12"/>
                          <a:stretch>
                            <a:fillRect l="-720000" t="-3448" b="-820690"/>
                          </a:stretch>
                        </a:blipFill>
                      </a:tcPr>
                    </a:tc>
                    <a:extLst>
                      <a:ext uri="{0D108BD9-81ED-4DB2-BD59-A6C34878D82A}">
                        <a16:rowId xmlns:a16="http://schemas.microsoft.com/office/drawing/2014/main" val="10000"/>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246904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32031318-ED2D-2F4B-A762-9832DEB3C6F4}"/>
              </a:ext>
            </a:extLst>
          </p:cNvPr>
          <p:cNvGrpSpPr/>
          <p:nvPr/>
        </p:nvGrpSpPr>
        <p:grpSpPr>
          <a:xfrm>
            <a:off x="4475748" y="2639275"/>
            <a:ext cx="4539915" cy="2208228"/>
            <a:chOff x="4604084" y="2639275"/>
            <a:chExt cx="4539915" cy="2208228"/>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02DE73D-FAF9-CE44-BC6E-7762CD9FA5A7}"/>
                    </a:ext>
                  </a:extLst>
                </p:cNvPr>
                <p:cNvSpPr txBox="1"/>
                <p:nvPr/>
              </p:nvSpPr>
              <p:spPr>
                <a:xfrm>
                  <a:off x="6461825" y="3256865"/>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85" name="TextBox 84">
                  <a:extLst>
                    <a:ext uri="{FF2B5EF4-FFF2-40B4-BE49-F238E27FC236}">
                      <a16:creationId xmlns:a16="http://schemas.microsoft.com/office/drawing/2014/main" id="{202DE73D-FAF9-CE44-BC6E-7762CD9FA5A7}"/>
                    </a:ext>
                  </a:extLst>
                </p:cNvPr>
                <p:cNvSpPr txBox="1">
                  <a:spLocks noRot="1" noChangeAspect="1" noMove="1" noResize="1" noEditPoints="1" noAdjustHandles="1" noChangeArrowheads="1" noChangeShapeType="1" noTextEdit="1"/>
                </p:cNvSpPr>
                <p:nvPr/>
              </p:nvSpPr>
              <p:spPr>
                <a:xfrm>
                  <a:off x="6461825" y="3256865"/>
                  <a:ext cx="648000" cy="389513"/>
                </a:xfrm>
                <a:prstGeom prst="ellipse">
                  <a:avLst/>
                </a:prstGeom>
                <a:blipFill>
                  <a:blip r:embed="rId2"/>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895BE9B-B231-F346-BCC5-1E25043AB254}"/>
                    </a:ext>
                  </a:extLst>
                </p:cNvPr>
                <p:cNvSpPr txBox="1"/>
                <p:nvPr/>
              </p:nvSpPr>
              <p:spPr>
                <a:xfrm>
                  <a:off x="5231863" y="2639275"/>
                  <a:ext cx="98506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𝑁𝑎𝑡</m:t>
                        </m:r>
                        <m:r>
                          <a:rPr lang="de-DE" b="0" i="1" smtClean="0">
                            <a:latin typeface="Cambria Math" charset="0"/>
                          </a:rPr>
                          <m:t>(</m:t>
                        </m:r>
                        <m:r>
                          <a:rPr lang="de-DE" b="0" i="1" smtClean="0">
                            <a:latin typeface="Cambria Math" panose="02040503050406030204" pitchFamily="18" charset="0"/>
                          </a:rPr>
                          <m:t>𝐷</m:t>
                        </m:r>
                        <m:r>
                          <a:rPr lang="de-DE" b="0" i="1" smtClean="0">
                            <a:latin typeface="Cambria Math" charset="0"/>
                          </a:rPr>
                          <m:t>)</m:t>
                        </m:r>
                      </m:oMath>
                    </m:oMathPara>
                  </a14:m>
                  <a:endParaRPr lang="en-GB" dirty="0"/>
                </a:p>
              </p:txBody>
            </p:sp>
          </mc:Choice>
          <mc:Fallback xmlns="">
            <p:sp>
              <p:nvSpPr>
                <p:cNvPr id="86" name="TextBox 85">
                  <a:extLst>
                    <a:ext uri="{FF2B5EF4-FFF2-40B4-BE49-F238E27FC236}">
                      <a16:creationId xmlns:a16="http://schemas.microsoft.com/office/drawing/2014/main" id="{4895BE9B-B231-F346-BCC5-1E25043AB254}"/>
                    </a:ext>
                  </a:extLst>
                </p:cNvPr>
                <p:cNvSpPr txBox="1">
                  <a:spLocks noRot="1" noChangeAspect="1" noMove="1" noResize="1" noEditPoints="1" noAdjustHandles="1" noChangeArrowheads="1" noChangeShapeType="1" noTextEdit="1"/>
                </p:cNvSpPr>
                <p:nvPr/>
              </p:nvSpPr>
              <p:spPr>
                <a:xfrm>
                  <a:off x="5231863" y="2639275"/>
                  <a:ext cx="985062" cy="389513"/>
                </a:xfrm>
                <a:prstGeom prst="ellipse">
                  <a:avLst/>
                </a:prstGeom>
                <a:blipFill>
                  <a:blip r:embed="rId3"/>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0A451DE-BF90-3040-98C2-7FF7611A0D7C}"/>
                    </a:ext>
                  </a:extLst>
                </p:cNvPr>
                <p:cNvSpPr txBox="1"/>
                <p:nvPr/>
              </p:nvSpPr>
              <p:spPr>
                <a:xfrm>
                  <a:off x="7371224" y="2642307"/>
                  <a:ext cx="114412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𝑀𝑎𝑛</m:t>
                        </m:r>
                        <m:r>
                          <a:rPr lang="de-DE" b="0" i="1" smtClean="0">
                            <a:latin typeface="Cambria Math" charset="0"/>
                          </a:rPr>
                          <m:t>(</m:t>
                        </m:r>
                        <m:r>
                          <a:rPr lang="de-DE" b="0" i="1" smtClean="0">
                            <a:latin typeface="Cambria Math" panose="02040503050406030204" pitchFamily="18" charset="0"/>
                          </a:rPr>
                          <m:t>𝑊</m:t>
                        </m:r>
                        <m:r>
                          <a:rPr lang="de-DE" b="0" i="1" smtClean="0">
                            <a:latin typeface="Cambria Math" charset="0"/>
                          </a:rPr>
                          <m:t>)</m:t>
                        </m:r>
                      </m:oMath>
                    </m:oMathPara>
                  </a14:m>
                  <a:endParaRPr lang="en-GB" dirty="0"/>
                </a:p>
              </p:txBody>
            </p:sp>
          </mc:Choice>
          <mc:Fallback xmlns="">
            <p:sp>
              <p:nvSpPr>
                <p:cNvPr id="87" name="TextBox 86">
                  <a:extLst>
                    <a:ext uri="{FF2B5EF4-FFF2-40B4-BE49-F238E27FC236}">
                      <a16:creationId xmlns:a16="http://schemas.microsoft.com/office/drawing/2014/main" id="{50A451DE-BF90-3040-98C2-7FF7611A0D7C}"/>
                    </a:ext>
                  </a:extLst>
                </p:cNvPr>
                <p:cNvSpPr txBox="1">
                  <a:spLocks noRot="1" noChangeAspect="1" noMove="1" noResize="1" noEditPoints="1" noAdjustHandles="1" noChangeArrowheads="1" noChangeShapeType="1" noTextEdit="1"/>
                </p:cNvSpPr>
                <p:nvPr/>
              </p:nvSpPr>
              <p:spPr>
                <a:xfrm>
                  <a:off x="7371224" y="2642307"/>
                  <a:ext cx="1144125" cy="389513"/>
                </a:xfrm>
                <a:prstGeom prst="ellipse">
                  <a:avLst/>
                </a:prstGeom>
                <a:blipFill>
                  <a:blip r:embed="rId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B7DD3964-86F8-8348-B874-95A1C3476979}"/>
                    </a:ext>
                  </a:extLst>
                </p:cNvPr>
                <p:cNvSpPr txBox="1"/>
                <p:nvPr/>
              </p:nvSpPr>
              <p:spPr>
                <a:xfrm>
                  <a:off x="4604084" y="3858871"/>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88" name="TextBox 87">
                  <a:extLst>
                    <a:ext uri="{FF2B5EF4-FFF2-40B4-BE49-F238E27FC236}">
                      <a16:creationId xmlns:a16="http://schemas.microsoft.com/office/drawing/2014/main" id="{B7DD3964-86F8-8348-B874-95A1C3476979}"/>
                    </a:ext>
                  </a:extLst>
                </p:cNvPr>
                <p:cNvSpPr txBox="1">
                  <a:spLocks noRot="1" noChangeAspect="1" noMove="1" noResize="1" noEditPoints="1" noAdjustHandles="1" noChangeArrowheads="1" noChangeShapeType="1" noTextEdit="1"/>
                </p:cNvSpPr>
                <p:nvPr/>
              </p:nvSpPr>
              <p:spPr>
                <a:xfrm>
                  <a:off x="4604084" y="3858871"/>
                  <a:ext cx="1383249" cy="389513"/>
                </a:xfrm>
                <a:prstGeom prst="ellipse">
                  <a:avLst/>
                </a:prstGeom>
                <a:blipFill>
                  <a:blip r:embed="rId5"/>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32FF80B9-39D6-A64F-9774-441065D640A6}"/>
                    </a:ext>
                  </a:extLst>
                </p:cNvPr>
                <p:cNvSpPr txBox="1"/>
                <p:nvPr/>
              </p:nvSpPr>
              <p:spPr>
                <a:xfrm>
                  <a:off x="6254283" y="4457990"/>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89" name="TextBox 88">
                  <a:extLst>
                    <a:ext uri="{FF2B5EF4-FFF2-40B4-BE49-F238E27FC236}">
                      <a16:creationId xmlns:a16="http://schemas.microsoft.com/office/drawing/2014/main" id="{32FF80B9-39D6-A64F-9774-441065D640A6}"/>
                    </a:ext>
                  </a:extLst>
                </p:cNvPr>
                <p:cNvSpPr txBox="1">
                  <a:spLocks noRot="1" noChangeAspect="1" noMove="1" noResize="1" noEditPoints="1" noAdjustHandles="1" noChangeArrowheads="1" noChangeShapeType="1" noTextEdit="1"/>
                </p:cNvSpPr>
                <p:nvPr/>
              </p:nvSpPr>
              <p:spPr>
                <a:xfrm>
                  <a:off x="6254283" y="4457990"/>
                  <a:ext cx="1120628" cy="389513"/>
                </a:xfrm>
                <a:prstGeom prst="ellipse">
                  <a:avLst/>
                </a:prstGeom>
                <a:blipFill>
                  <a:blip r:embed="rId6"/>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F54C056-0B99-C342-B553-2DBA6E2E913B}"/>
                    </a:ext>
                  </a:extLst>
                </p:cNvPr>
                <p:cNvSpPr txBox="1"/>
                <p:nvPr/>
              </p:nvSpPr>
              <p:spPr>
                <a:xfrm>
                  <a:off x="7511218" y="3850296"/>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r>
                          <a:rPr lang="de-DE" b="0" i="1" smtClean="0">
                            <a:latin typeface="Cambria Math" charset="0"/>
                          </a:rPr>
                          <m:t>(</m:t>
                        </m:r>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r>
                          <a:rPr lang="de-DE" b="0" i="1" smtClean="0">
                            <a:latin typeface="Cambria Math" charset="0"/>
                          </a:rPr>
                          <m:t>)</m:t>
                        </m:r>
                      </m:oMath>
                    </m:oMathPara>
                  </a14:m>
                  <a:endParaRPr lang="en-GB" dirty="0"/>
                </a:p>
              </p:txBody>
            </p:sp>
          </mc:Choice>
          <mc:Fallback xmlns="">
            <p:sp>
              <p:nvSpPr>
                <p:cNvPr id="90" name="TextBox 89">
                  <a:extLst>
                    <a:ext uri="{FF2B5EF4-FFF2-40B4-BE49-F238E27FC236}">
                      <a16:creationId xmlns:a16="http://schemas.microsoft.com/office/drawing/2014/main" id="{DF54C056-0B99-C342-B553-2DBA6E2E913B}"/>
                    </a:ext>
                  </a:extLst>
                </p:cNvPr>
                <p:cNvSpPr txBox="1">
                  <a:spLocks noRot="1" noChangeAspect="1" noMove="1" noResize="1" noEditPoints="1" noAdjustHandles="1" noChangeArrowheads="1" noChangeShapeType="1" noTextEdit="1"/>
                </p:cNvSpPr>
                <p:nvPr/>
              </p:nvSpPr>
              <p:spPr>
                <a:xfrm>
                  <a:off x="7511218" y="3850296"/>
                  <a:ext cx="1632781" cy="389513"/>
                </a:xfrm>
                <a:prstGeom prst="ellipse">
                  <a:avLst/>
                </a:prstGeom>
                <a:blipFill>
                  <a:blip r:embed="rId7"/>
                  <a:stretch>
                    <a:fillRect b="-6061"/>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2DC01BB7-952D-4C46-8409-1724B13827E0}"/>
                </a:ext>
              </a:extLst>
            </p:cNvPr>
            <p:cNvCxnSpPr>
              <a:stCxn id="86" idx="6"/>
              <a:endCxn id="112" idx="1"/>
            </p:cNvCxnSpPr>
            <p:nvPr/>
          </p:nvCxnSpPr>
          <p:spPr>
            <a:xfrm>
              <a:off x="6216925" y="2834032"/>
              <a:ext cx="49913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C9326E6-538D-4945-A474-079A1674BCCD}"/>
                </a:ext>
              </a:extLst>
            </p:cNvPr>
            <p:cNvCxnSpPr>
              <a:cxnSpLocks/>
              <a:stCxn id="87" idx="2"/>
              <a:endCxn id="112" idx="3"/>
            </p:cNvCxnSpPr>
            <p:nvPr/>
          </p:nvCxnSpPr>
          <p:spPr>
            <a:xfrm flipH="1" flipV="1">
              <a:off x="6860057" y="2835140"/>
              <a:ext cx="511167" cy="1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EA4A9D9-8D15-A14F-80AC-E72D92DF6DFB}"/>
                </a:ext>
              </a:extLst>
            </p:cNvPr>
            <p:cNvCxnSpPr>
              <a:cxnSpLocks/>
              <a:stCxn id="88" idx="6"/>
              <a:endCxn id="108" idx="1"/>
            </p:cNvCxnSpPr>
            <p:nvPr/>
          </p:nvCxnSpPr>
          <p:spPr>
            <a:xfrm>
              <a:off x="5987333" y="4053628"/>
              <a:ext cx="4394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F060519-E6BB-C242-8C4A-69C29633CDEF}"/>
                </a:ext>
              </a:extLst>
            </p:cNvPr>
            <p:cNvCxnSpPr>
              <a:cxnSpLocks/>
              <a:stCxn id="108" idx="0"/>
              <a:endCxn id="85" idx="4"/>
            </p:cNvCxnSpPr>
            <p:nvPr/>
          </p:nvCxnSpPr>
          <p:spPr>
            <a:xfrm flipV="1">
              <a:off x="6498736" y="3646378"/>
              <a:ext cx="287089" cy="33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9D7E00-B0FD-2843-9A18-BFA08F4DDBEC}"/>
                </a:ext>
              </a:extLst>
            </p:cNvPr>
            <p:cNvCxnSpPr>
              <a:cxnSpLocks/>
              <a:stCxn id="85" idx="4"/>
              <a:endCxn id="104" idx="0"/>
            </p:cNvCxnSpPr>
            <p:nvPr/>
          </p:nvCxnSpPr>
          <p:spPr>
            <a:xfrm>
              <a:off x="6785825" y="3646378"/>
              <a:ext cx="308081" cy="329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20F56C0-C172-4F4C-9301-C5020B1B892C}"/>
                </a:ext>
              </a:extLst>
            </p:cNvPr>
            <p:cNvCxnSpPr>
              <a:cxnSpLocks/>
              <a:stCxn id="90" idx="2"/>
              <a:endCxn id="104" idx="3"/>
            </p:cNvCxnSpPr>
            <p:nvPr/>
          </p:nvCxnSpPr>
          <p:spPr>
            <a:xfrm flipH="1">
              <a:off x="7165906" y="4045053"/>
              <a:ext cx="345312" cy="2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0FB7DD9-36D7-704C-B8B0-BD34E69B5172}"/>
                </a:ext>
              </a:extLst>
            </p:cNvPr>
            <p:cNvCxnSpPr>
              <a:cxnSpLocks/>
              <a:stCxn id="108" idx="2"/>
              <a:endCxn id="89" idx="0"/>
            </p:cNvCxnSpPr>
            <p:nvPr/>
          </p:nvCxnSpPr>
          <p:spPr>
            <a:xfrm>
              <a:off x="6498736" y="4125628"/>
              <a:ext cx="315861" cy="332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12B55E1-4A88-C347-A879-7B0C2CEB42DF}"/>
                </a:ext>
              </a:extLst>
            </p:cNvPr>
            <p:cNvCxnSpPr>
              <a:cxnSpLocks/>
              <a:stCxn id="104" idx="2"/>
              <a:endCxn id="89" idx="0"/>
            </p:cNvCxnSpPr>
            <p:nvPr/>
          </p:nvCxnSpPr>
          <p:spPr>
            <a:xfrm flipH="1">
              <a:off x="6814597" y="4119775"/>
              <a:ext cx="279309" cy="338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7607A7-4A62-ED48-9220-4ACDDBF5CAE4}"/>
                </a:ext>
              </a:extLst>
            </p:cNvPr>
            <p:cNvCxnSpPr>
              <a:cxnSpLocks/>
              <a:stCxn id="85" idx="0"/>
              <a:endCxn id="112" idx="2"/>
            </p:cNvCxnSpPr>
            <p:nvPr/>
          </p:nvCxnSpPr>
          <p:spPr>
            <a:xfrm flipV="1">
              <a:off x="6785825" y="2907140"/>
              <a:ext cx="2232" cy="349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96CF0E71-C817-5949-A99D-77893B0E810C}"/>
                </a:ext>
              </a:extLst>
            </p:cNvPr>
            <p:cNvGrpSpPr/>
            <p:nvPr/>
          </p:nvGrpSpPr>
          <p:grpSpPr>
            <a:xfrm>
              <a:off x="6669977" y="2717060"/>
              <a:ext cx="521894" cy="393368"/>
              <a:chOff x="6669977" y="2717060"/>
              <a:chExt cx="521894" cy="393368"/>
            </a:xfrm>
          </p:grpSpPr>
          <p:sp>
            <p:nvSpPr>
              <p:cNvPr id="111" name="Rectangle 110">
                <a:extLst>
                  <a:ext uri="{FF2B5EF4-FFF2-40B4-BE49-F238E27FC236}">
                    <a16:creationId xmlns:a16="http://schemas.microsoft.com/office/drawing/2014/main" id="{23CB7FE0-263D-2147-B592-7FDE56D3466E}"/>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5C021FE8-E971-254D-8974-962462015018}"/>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1A8786C-F6A3-454E-8A1D-6AC7DC633AC2}"/>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79928F5F-1001-FF48-96F8-67D13993F430}"/>
                      </a:ext>
                    </a:extLst>
                  </p:cNvPr>
                  <p:cNvSpPr txBox="1"/>
                  <p:nvPr/>
                </p:nvSpPr>
                <p:spPr>
                  <a:xfrm>
                    <a:off x="6903780" y="283342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4" name="TextBox 113">
                    <a:extLst>
                      <a:ext uri="{FF2B5EF4-FFF2-40B4-BE49-F238E27FC236}">
                        <a16:creationId xmlns:a16="http://schemas.microsoft.com/office/drawing/2014/main" id="{79928F5F-1001-FF48-96F8-67D13993F430}"/>
                      </a:ext>
                    </a:extLst>
                  </p:cNvPr>
                  <p:cNvSpPr txBox="1">
                    <a:spLocks noRot="1" noChangeAspect="1" noMove="1" noResize="1" noEditPoints="1" noAdjustHandles="1" noChangeArrowheads="1" noChangeShapeType="1" noTextEdit="1"/>
                  </p:cNvSpPr>
                  <p:nvPr/>
                </p:nvSpPr>
                <p:spPr>
                  <a:xfrm>
                    <a:off x="6903780" y="2833429"/>
                    <a:ext cx="288091" cy="276999"/>
                  </a:xfrm>
                  <a:prstGeom prst="rect">
                    <a:avLst/>
                  </a:prstGeom>
                  <a:blipFill>
                    <a:blip r:embed="rId8"/>
                    <a:stretch>
                      <a:fillRect l="-16667" r="-4167" b="-26087"/>
                    </a:stretch>
                  </a:blipFill>
                </p:spPr>
                <p:txBody>
                  <a:bodyPr/>
                  <a:lstStyle/>
                  <a:p>
                    <a:r>
                      <a:rPr lang="en-GB">
                        <a:noFill/>
                      </a:rPr>
                      <a:t> </a:t>
                    </a:r>
                  </a:p>
                </p:txBody>
              </p:sp>
            </mc:Fallback>
          </mc:AlternateContent>
        </p:grpSp>
        <p:grpSp>
          <p:nvGrpSpPr>
            <p:cNvPr id="101" name="Group 100">
              <a:extLst>
                <a:ext uri="{FF2B5EF4-FFF2-40B4-BE49-F238E27FC236}">
                  <a16:creationId xmlns:a16="http://schemas.microsoft.com/office/drawing/2014/main" id="{86ECD1B1-A403-AF4C-A007-2942DB74EAE4}"/>
                </a:ext>
              </a:extLst>
            </p:cNvPr>
            <p:cNvGrpSpPr/>
            <p:nvPr/>
          </p:nvGrpSpPr>
          <p:grpSpPr>
            <a:xfrm>
              <a:off x="6191042" y="3935548"/>
              <a:ext cx="425774" cy="392260"/>
              <a:chOff x="6191042" y="3935548"/>
              <a:chExt cx="425774" cy="392260"/>
            </a:xfrm>
          </p:grpSpPr>
          <p:sp>
            <p:nvSpPr>
              <p:cNvPr id="107" name="Rectangle 106">
                <a:extLst>
                  <a:ext uri="{FF2B5EF4-FFF2-40B4-BE49-F238E27FC236}">
                    <a16:creationId xmlns:a16="http://schemas.microsoft.com/office/drawing/2014/main" id="{7FEEDD8C-806B-2843-A092-5815D1A94404}"/>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1EBD671-7405-1D49-8DD7-0D029E39D62A}"/>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3B3FE9C7-38B9-B24D-A6CA-EF536A857227}"/>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07DD91B1-3484-804F-9DFB-D8316A7AD3B2}"/>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110" name="TextBox 109">
                    <a:extLst>
                      <a:ext uri="{FF2B5EF4-FFF2-40B4-BE49-F238E27FC236}">
                        <a16:creationId xmlns:a16="http://schemas.microsoft.com/office/drawing/2014/main" id="{07DD91B1-3484-804F-9DFB-D8316A7AD3B2}"/>
                      </a:ext>
                    </a:extLst>
                  </p:cNvPr>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9"/>
                    <a:stretch>
                      <a:fillRect l="-16667" r="-4167" b="-21739"/>
                    </a:stretch>
                  </a:blipFill>
                </p:spPr>
                <p:txBody>
                  <a:bodyPr/>
                  <a:lstStyle/>
                  <a:p>
                    <a:r>
                      <a:rPr lang="en-GB">
                        <a:noFill/>
                      </a:rPr>
                      <a:t> </a:t>
                    </a:r>
                  </a:p>
                </p:txBody>
              </p:sp>
            </mc:Fallback>
          </mc:AlternateContent>
        </p:grpSp>
        <p:grpSp>
          <p:nvGrpSpPr>
            <p:cNvPr id="102" name="Group 101">
              <a:extLst>
                <a:ext uri="{FF2B5EF4-FFF2-40B4-BE49-F238E27FC236}">
                  <a16:creationId xmlns:a16="http://schemas.microsoft.com/office/drawing/2014/main" id="{7A4B5D1E-F63E-0041-BD3C-40C7A4D0D4BF}"/>
                </a:ext>
              </a:extLst>
            </p:cNvPr>
            <p:cNvGrpSpPr/>
            <p:nvPr/>
          </p:nvGrpSpPr>
          <p:grpSpPr>
            <a:xfrm>
              <a:off x="6975826" y="3929695"/>
              <a:ext cx="516037" cy="397857"/>
              <a:chOff x="6975826" y="3929695"/>
              <a:chExt cx="516037" cy="397857"/>
            </a:xfrm>
          </p:grpSpPr>
          <p:sp>
            <p:nvSpPr>
              <p:cNvPr id="103" name="Rectangle 102">
                <a:extLst>
                  <a:ext uri="{FF2B5EF4-FFF2-40B4-BE49-F238E27FC236}">
                    <a16:creationId xmlns:a16="http://schemas.microsoft.com/office/drawing/2014/main" id="{6BB63352-B224-C44A-B24D-CA3BD9B39148}"/>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70A6D1BE-D289-D442-97FA-118F84EB6E86}"/>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0D47E7C3-66F6-CD45-BF8F-09CB71A31735}"/>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C3FB77F0-4813-7B4A-8B88-D44F3A87BBBF}"/>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106" name="TextBox 105">
                    <a:extLst>
                      <a:ext uri="{FF2B5EF4-FFF2-40B4-BE49-F238E27FC236}">
                        <a16:creationId xmlns:a16="http://schemas.microsoft.com/office/drawing/2014/main" id="{C3FB77F0-4813-7B4A-8B88-D44F3A87BBBF}"/>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sp>
        <p:nvSpPr>
          <p:cNvPr id="2" name="Title 1"/>
          <p:cNvSpPr>
            <a:spLocks noGrp="1"/>
          </p:cNvSpPr>
          <p:nvPr>
            <p:ph type="title"/>
          </p:nvPr>
        </p:nvSpPr>
        <p:spPr/>
        <p:txBody>
          <a:bodyPr/>
          <a:lstStyle/>
          <a:p>
            <a:r>
              <a:rPr lang="en-US" dirty="0"/>
              <a:t>Grounding</a:t>
            </a:r>
          </a:p>
        </p:txBody>
      </p:sp>
      <mc:AlternateContent xmlns:mc="http://schemas.openxmlformats.org/markup-compatibility/2006" xmlns:a14="http://schemas.microsoft.com/office/drawing/2010/main">
        <mc:Choice Requires="a14">
          <p:sp>
            <p:nvSpPr>
              <p:cNvPr id="7" name="Content Placeholder 6"/>
              <p:cNvSpPr>
                <a:spLocks noGrp="1"/>
              </p:cNvSpPr>
              <p:nvPr>
                <p:ph sz="half" idx="1"/>
              </p:nvPr>
            </p:nvSpPr>
            <p:spPr>
              <a:xfrm>
                <a:off x="628650" y="1146048"/>
                <a:ext cx="3886200" cy="1378179"/>
              </a:xfrm>
            </p:spPr>
            <p:txBody>
              <a:bodyPr>
                <a:normAutofit fontScale="77500" lnSpcReduction="20000"/>
              </a:bodyPr>
              <a:lstStyle/>
              <a:p>
                <a:r>
                  <a:rPr lang="en-GB" dirty="0">
                    <a:solidFill>
                      <a:schemeClr val="accent1"/>
                    </a:solidFill>
                  </a:rPr>
                  <a:t>Grounding: </a:t>
                </a:r>
                <a:r>
                  <a:rPr lang="en-GB" dirty="0"/>
                  <a:t>replace logical variables with constants</a:t>
                </a:r>
              </a:p>
              <a:p>
                <a:pPr lvl="1"/>
                <a:r>
                  <a:rPr lang="en-GB" dirty="0"/>
                  <a:t>e.g.,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𝑔𝑟</m:t>
                        </m:r>
                        <m:r>
                          <a:rPr lang="de-DE" b="0" i="1" smtClean="0">
                            <a:latin typeface="Cambria Math" panose="02040503050406030204" pitchFamily="18" charset="0"/>
                          </a:rPr>
                          <m:t>(</m:t>
                        </m:r>
                        <m:r>
                          <a:rPr lang="de-DE" i="1">
                            <a:latin typeface="Cambria Math" charset="0"/>
                          </a:rPr>
                          <m:t>𝑔</m:t>
                        </m:r>
                      </m:e>
                      <m:sub>
                        <m:r>
                          <a:rPr lang="de-DE" i="1">
                            <a:latin typeface="Cambria Math" charset="0"/>
                          </a:rPr>
                          <m:t>2</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3</m:t>
                            </m:r>
                          </m:sup>
                        </m:sSubSup>
                      </m:e>
                    </m:d>
                  </m:oMath>
                </a14:m>
                <a:endParaRPr lang="de-DE" b="0" dirty="0"/>
              </a:p>
            </p:txBody>
          </p:sp>
        </mc:Choice>
        <mc:Fallback xmlns="">
          <p:sp>
            <p:nvSpPr>
              <p:cNvPr id="7" name="Content Placeholder 6"/>
              <p:cNvSpPr>
                <a:spLocks noGrp="1" noRot="1" noChangeAspect="1" noMove="1" noResize="1" noEditPoints="1" noAdjustHandles="1" noChangeArrowheads="1" noChangeShapeType="1" noTextEdit="1"/>
              </p:cNvSpPr>
              <p:nvPr>
                <p:ph sz="half" idx="1"/>
              </p:nvPr>
            </p:nvSpPr>
            <p:spPr>
              <a:xfrm>
                <a:off x="628650" y="1146048"/>
                <a:ext cx="3886200" cy="1378179"/>
              </a:xfrm>
              <a:blipFill>
                <a:blip r:embed="rId11"/>
                <a:stretch>
                  <a:fillRect l="-1629" t="-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8B605F-9F79-4645-B55B-526CC16F3813}"/>
                  </a:ext>
                </a:extLst>
              </p:cNvPr>
              <p:cNvSpPr>
                <a:spLocks noGrp="1"/>
              </p:cNvSpPr>
              <p:nvPr>
                <p:ph sz="half" idx="2"/>
              </p:nvPr>
            </p:nvSpPr>
            <p:spPr>
              <a:xfrm>
                <a:off x="4629149" y="1146048"/>
                <a:ext cx="4386513" cy="1227579"/>
              </a:xfrm>
            </p:spPr>
            <p:txBody>
              <a:bodyPr>
                <a:normAutofit fontScale="77500" lnSpcReduction="20000"/>
              </a:bodyPr>
              <a:lstStyle/>
              <a:p>
                <a:r>
                  <a:rPr lang="en-GB" dirty="0">
                    <a:solidFill>
                      <a:schemeClr val="accent1"/>
                    </a:solidFill>
                  </a:rPr>
                  <a:t>Semantics</a:t>
                </a:r>
                <a:r>
                  <a:rPr lang="en-GB" dirty="0"/>
                  <a:t>: ground + build full joint</a:t>
                </a:r>
              </a:p>
              <a:p>
                <a:pPr marL="0" indent="0">
                  <a:buNone/>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𝑃</m:t>
                          </m:r>
                        </m:e>
                        <m:sub>
                          <m:r>
                            <a:rPr lang="en-GB" i="1" dirty="0">
                              <a:latin typeface="Cambria Math" panose="02040503050406030204" pitchFamily="18" charset="0"/>
                            </a:rPr>
                            <m:t>𝐺</m:t>
                          </m:r>
                        </m:sub>
                      </m:sSub>
                      <m:r>
                        <a:rPr lang="de-DE" i="1" dirty="0">
                          <a:latin typeface="Cambria Math" panose="02040503050406030204" pitchFamily="18" charset="0"/>
                        </a:rPr>
                        <m:t>=</m:t>
                      </m:r>
                      <m:f>
                        <m:fPr>
                          <m:ctrlPr>
                            <a:rPr lang="de-DE"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𝑍</m:t>
                          </m:r>
                        </m:den>
                      </m:f>
                      <m:nary>
                        <m:naryPr>
                          <m:chr m:val="∏"/>
                          <m:supHide m:val="on"/>
                          <m:ctrlPr>
                            <a:rPr lang="de-DE" i="1" dirty="0">
                              <a:latin typeface="Cambria Math" panose="02040503050406030204" pitchFamily="18" charset="0"/>
                            </a:rPr>
                          </m:ctrlPr>
                        </m:naryPr>
                        <m:sub>
                          <m:r>
                            <m:rPr>
                              <m:brk m:alnAt="7"/>
                            </m:rP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𝑔𝑟</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𝐺</m:t>
                          </m:r>
                          <m:r>
                            <a:rPr lang="de-DE" i="1" dirty="0">
                              <a:latin typeface="Cambria Math" panose="02040503050406030204" pitchFamily="18" charset="0"/>
                              <a:ea typeface="Cambria Math" panose="02040503050406030204" pitchFamily="18" charset="0"/>
                            </a:rPr>
                            <m:t>)</m:t>
                          </m:r>
                        </m:sub>
                        <m:sup/>
                        <m:e>
                          <m:r>
                            <a:rPr lang="de-DE" i="1" dirty="0">
                              <a:latin typeface="Cambria Math" panose="02040503050406030204" pitchFamily="18" charset="0"/>
                            </a:rPr>
                            <m:t>𝑓</m:t>
                          </m:r>
                        </m:e>
                      </m:nary>
                    </m:oMath>
                  </m:oMathPara>
                </a14:m>
                <a:endParaRPr lang="en-GB" dirty="0"/>
              </a:p>
            </p:txBody>
          </p:sp>
        </mc:Choice>
        <mc:Fallback xmlns="">
          <p:sp>
            <p:nvSpPr>
              <p:cNvPr id="3" name="Content Placeholder 2">
                <a:extLst>
                  <a:ext uri="{FF2B5EF4-FFF2-40B4-BE49-F238E27FC236}">
                    <a16:creationId xmlns:a16="http://schemas.microsoft.com/office/drawing/2014/main" id="{A08B605F-9F79-4645-B55B-526CC16F3813}"/>
                  </a:ext>
                </a:extLst>
              </p:cNvPr>
              <p:cNvSpPr>
                <a:spLocks noGrp="1" noRot="1" noChangeAspect="1" noMove="1" noResize="1" noEditPoints="1" noAdjustHandles="1" noChangeArrowheads="1" noChangeShapeType="1" noTextEdit="1"/>
              </p:cNvSpPr>
              <p:nvPr>
                <p:ph sz="half" idx="2"/>
              </p:nvPr>
            </p:nvSpPr>
            <p:spPr>
              <a:xfrm>
                <a:off x="4629149" y="1146048"/>
                <a:ext cx="4386513" cy="1227579"/>
              </a:xfrm>
              <a:blipFill>
                <a:blip r:embed="rId12"/>
                <a:stretch>
                  <a:fillRect l="-1153" t="-80612" r="-576" b="-120408"/>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DB7C4649-800D-CB47-881A-AA04BFFFB18C}" type="slidenum">
              <a:rPr lang="en-US" smtClean="0"/>
              <a:t>62</a:t>
            </a:fld>
            <a:endParaRPr lang="en-US"/>
          </a:p>
        </p:txBody>
      </p:sp>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D116E722-343F-9A4D-BC0E-563A23454AF5}"/>
                  </a:ext>
                </a:extLst>
              </p:cNvPr>
              <p:cNvGraphicFramePr>
                <a:graphicFrameLocks noGrp="1"/>
              </p:cNvGraphicFramePr>
              <p:nvPr>
                <p:extLst/>
              </p:nvPr>
            </p:nvGraphicFramePr>
            <p:xfrm>
              <a:off x="886767" y="2733182"/>
              <a:ext cx="3102610" cy="3291840"/>
            </p:xfrm>
            <a:graphic>
              <a:graphicData uri="http://schemas.openxmlformats.org/drawingml/2006/table">
                <a:tbl>
                  <a:tblPr firstRow="1" bandRow="1">
                    <a:tableStyleId>{793D81CF-94F2-401A-BA57-92F5A7B2D0C5}</a:tableStyleId>
                  </a:tblPr>
                  <a:tblGrid>
                    <a:gridCol w="1174242">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918083">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r>
                                  <a:rPr lang="de-DE" sz="1800" b="0" i="1" smtClean="0">
                                    <a:latin typeface="Cambria Math" panose="02040503050406030204" pitchFamily="18" charset="0"/>
                                  </a:rPr>
                                  <m:t>(</m:t>
                                </m:r>
                                <m:r>
                                  <a:rPr lang="de-DE" sz="1800" b="0" i="1" smtClean="0">
                                    <a:latin typeface="Cambria Math" panose="02040503050406030204" pitchFamily="18" charset="0"/>
                                  </a:rPr>
                                  <m:t>𝑋</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r>
                                  <a:rPr lang="de-DE" sz="1800" b="0" i="1" smtClean="0">
                                    <a:latin typeface="Cambria Math" panose="02040503050406030204" pitchFamily="18" charset="0"/>
                                  </a:rPr>
                                  <m:t>(</m:t>
                                </m:r>
                                <m:r>
                                  <a:rPr lang="de-DE" sz="1800" b="0" i="1" smtClean="0">
                                    <a:latin typeface="Cambria Math" panose="02040503050406030204" pitchFamily="18" charset="0"/>
                                  </a:rPr>
                                  <m:t>𝑋</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𝑔</m:t>
                                    </m:r>
                                  </m:e>
                                  <m:sub>
                                    <m:r>
                                      <a:rPr lang="de-DE" sz="1800" b="0" i="1" smtClean="0">
                                        <a:latin typeface="Cambria Math" panose="02040503050406030204" pitchFamily="18" charset="0"/>
                                      </a:rPr>
                                      <m:t>2</m:t>
                                    </m:r>
                                  </m:sub>
                                </m:sSub>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34" name="Table 33">
                <a:extLst>
                  <a:ext uri="{FF2B5EF4-FFF2-40B4-BE49-F238E27FC236}">
                    <a16:creationId xmlns:a16="http://schemas.microsoft.com/office/drawing/2014/main" id="{D116E722-343F-9A4D-BC0E-563A23454AF5}"/>
                  </a:ext>
                </a:extLst>
              </p:cNvPr>
              <p:cNvGraphicFramePr>
                <a:graphicFrameLocks noGrp="1"/>
              </p:cNvGraphicFramePr>
              <p:nvPr>
                <p:extLst/>
              </p:nvPr>
            </p:nvGraphicFramePr>
            <p:xfrm>
              <a:off x="886767" y="2733182"/>
              <a:ext cx="3102610" cy="3291840"/>
            </p:xfrm>
            <a:graphic>
              <a:graphicData uri="http://schemas.openxmlformats.org/drawingml/2006/table">
                <a:tbl>
                  <a:tblPr firstRow="1" bandRow="1">
                    <a:tableStyleId>{793D81CF-94F2-401A-BA57-92F5A7B2D0C5}</a:tableStyleId>
                  </a:tblPr>
                  <a:tblGrid>
                    <a:gridCol w="1174242">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918083">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3"/>
                          <a:stretch>
                            <a:fillRect t="-3448" r="-164516" b="-820690"/>
                          </a:stretch>
                        </a:blipFill>
                      </a:tcPr>
                    </a:tc>
                    <a:tc>
                      <a:txBody>
                        <a:bodyPr/>
                        <a:lstStyle/>
                        <a:p>
                          <a:endParaRPr lang="en-US"/>
                        </a:p>
                      </a:txBody>
                      <a:tcPr marL="45720" marR="45720">
                        <a:blipFill>
                          <a:blip r:embed="rId13"/>
                          <a:stretch>
                            <a:fillRect l="-186000" t="-3448" r="-206000" b="-820690"/>
                          </a:stretch>
                        </a:blipFill>
                      </a:tcPr>
                    </a:tc>
                    <a:tc>
                      <a:txBody>
                        <a:bodyPr/>
                        <a:lstStyle/>
                        <a:p>
                          <a:endParaRPr lang="en-US"/>
                        </a:p>
                      </a:txBody>
                      <a:tcPr marL="45720" marR="45720">
                        <a:blipFill>
                          <a:blip r:embed="rId13"/>
                          <a:stretch>
                            <a:fillRect l="-195890" t="-3448" r="-41096" b="-820690"/>
                          </a:stretch>
                        </a:blipFill>
                      </a:tcPr>
                    </a:tc>
                    <a:tc>
                      <a:txBody>
                        <a:bodyPr/>
                        <a:lstStyle/>
                        <a:p>
                          <a:endParaRPr lang="en-US"/>
                        </a:p>
                      </a:txBody>
                      <a:tcPr marL="45720" marR="45720">
                        <a:blipFill>
                          <a:blip r:embed="rId13"/>
                          <a:stretch>
                            <a:fillRect l="-720000" t="-3448" b="-820690"/>
                          </a:stretch>
                        </a:blipFill>
                      </a:tcPr>
                    </a:tc>
                    <a:extLst>
                      <a:ext uri="{0D108BD9-81ED-4DB2-BD59-A6C34878D82A}">
                        <a16:rowId xmlns:a16="http://schemas.microsoft.com/office/drawing/2014/main" val="10000"/>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65EBDB4E-AABD-734E-B1EF-E6DC9A5C675B}"/>
                  </a:ext>
                </a:extLst>
              </p:cNvPr>
              <p:cNvGraphicFramePr>
                <a:graphicFrameLocks noGrp="1"/>
              </p:cNvGraphicFramePr>
              <p:nvPr>
                <p:extLst/>
              </p:nvPr>
            </p:nvGraphicFramePr>
            <p:xfrm>
              <a:off x="769416" y="2982831"/>
              <a:ext cx="3784092" cy="3295523"/>
            </p:xfrm>
            <a:graphic>
              <a:graphicData uri="http://schemas.openxmlformats.org/drawingml/2006/table">
                <a:tbl>
                  <a:tblPr firstRow="1" bandRow="1">
                    <a:tableStyleId>{793D81CF-94F2-401A-BA57-92F5A7B2D0C5}</a:tableStyleId>
                  </a:tblPr>
                  <a:tblGrid>
                    <a:gridCol w="1514983">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258824">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r>
                                  <a:rPr lang="de-DE" sz="1800" b="0" i="1" smtClean="0">
                                    <a:latin typeface="Cambria Math" panose="02040503050406030204" pitchFamily="18" charset="0"/>
                                  </a:rPr>
                                  <m:t>(</m:t>
                                </m:r>
                                <m:r>
                                  <a:rPr lang="de-DE" sz="1800" b="0" i="1" smtClean="0">
                                    <a:latin typeface="Cambria Math" panose="02040503050406030204" pitchFamily="18" charset="0"/>
                                  </a:rPr>
                                  <m:t>𝑎𝑙𝑖𝑐𝑒</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r>
                                  <a:rPr lang="de-DE" sz="1800" b="0" i="1" smtClean="0">
                                    <a:latin typeface="Cambria Math" panose="02040503050406030204" pitchFamily="18" charset="0"/>
                                  </a:rPr>
                                  <m:t>(</m:t>
                                </m:r>
                                <m:r>
                                  <a:rPr lang="de-DE" sz="1800" b="0" i="1" smtClean="0">
                                    <a:latin typeface="Cambria Math" panose="02040503050406030204" pitchFamily="18" charset="0"/>
                                  </a:rPr>
                                  <m:t>𝑎𝑙𝑖𝑐𝑒</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Sup>
                                  <m:sSubSupPr>
                                    <m:ctrlPr>
                                      <a:rPr lang="de-DE" sz="1800" b="0" i="1" smtClean="0">
                                        <a:latin typeface="Cambria Math" panose="02040503050406030204" pitchFamily="18" charset="0"/>
                                      </a:rPr>
                                    </m:ctrlPr>
                                  </m:sSubSupPr>
                                  <m:e>
                                    <m:r>
                                      <a:rPr lang="de-DE" sz="1800" b="0" i="1" smtClean="0">
                                        <a:latin typeface="Cambria Math" panose="02040503050406030204" pitchFamily="18" charset="0"/>
                                      </a:rPr>
                                      <m:t>𝑓</m:t>
                                    </m:r>
                                  </m:e>
                                  <m:sub>
                                    <m:r>
                                      <a:rPr lang="de-DE" sz="1800" b="0" i="1" smtClean="0">
                                        <a:latin typeface="Cambria Math" panose="02040503050406030204" pitchFamily="18" charset="0"/>
                                      </a:rPr>
                                      <m:t>2</m:t>
                                    </m:r>
                                  </m:sub>
                                  <m:sup>
                                    <m:r>
                                      <a:rPr lang="de-DE" sz="1800" b="0" i="1" smtClean="0">
                                        <a:latin typeface="Cambria Math" panose="02040503050406030204" pitchFamily="18" charset="0"/>
                                      </a:rPr>
                                      <m:t>2</m:t>
                                    </m:r>
                                  </m:sup>
                                </m:sSubSup>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65EBDB4E-AABD-734E-B1EF-E6DC9A5C675B}"/>
                  </a:ext>
                </a:extLst>
              </p:cNvPr>
              <p:cNvGraphicFramePr>
                <a:graphicFrameLocks noGrp="1"/>
              </p:cNvGraphicFramePr>
              <p:nvPr>
                <p:extLst>
                  <p:ext uri="{D42A27DB-BD31-4B8C-83A1-F6EECF244321}">
                    <p14:modId xmlns:p14="http://schemas.microsoft.com/office/powerpoint/2010/main" val="311753111"/>
                  </p:ext>
                </p:extLst>
              </p:nvPr>
            </p:nvGraphicFramePr>
            <p:xfrm>
              <a:off x="769416" y="2982831"/>
              <a:ext cx="3784092" cy="3295523"/>
            </p:xfrm>
            <a:graphic>
              <a:graphicData uri="http://schemas.openxmlformats.org/drawingml/2006/table">
                <a:tbl>
                  <a:tblPr firstRow="1" bandRow="1">
                    <a:tableStyleId>{793D81CF-94F2-401A-BA57-92F5A7B2D0C5}</a:tableStyleId>
                  </a:tblPr>
                  <a:tblGrid>
                    <a:gridCol w="1514983">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258824">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69443">
                    <a:tc>
                      <a:txBody>
                        <a:bodyPr/>
                        <a:lstStyle/>
                        <a:p>
                          <a:endParaRPr lang="en-US"/>
                        </a:p>
                      </a:txBody>
                      <a:tcPr marL="45720" marR="45720">
                        <a:blipFill>
                          <a:blip r:embed="rId14"/>
                          <a:stretch>
                            <a:fillRect r="-150000" b="-824138"/>
                          </a:stretch>
                        </a:blipFill>
                      </a:tcPr>
                    </a:tc>
                    <a:tc>
                      <a:txBody>
                        <a:bodyPr/>
                        <a:lstStyle/>
                        <a:p>
                          <a:endParaRPr lang="en-US"/>
                        </a:p>
                      </a:txBody>
                      <a:tcPr marL="45720" marR="45720">
                        <a:blipFill>
                          <a:blip r:embed="rId14"/>
                          <a:stretch>
                            <a:fillRect l="-244898" r="-267347" b="-824138"/>
                          </a:stretch>
                        </a:blipFill>
                      </a:tcPr>
                    </a:tc>
                    <a:tc>
                      <a:txBody>
                        <a:bodyPr/>
                        <a:lstStyle/>
                        <a:p>
                          <a:endParaRPr lang="en-US"/>
                        </a:p>
                      </a:txBody>
                      <a:tcPr marL="45720" marR="45720">
                        <a:blipFill>
                          <a:blip r:embed="rId14"/>
                          <a:stretch>
                            <a:fillRect l="-169000" r="-31000" b="-824138"/>
                          </a:stretch>
                        </a:blipFill>
                      </a:tcPr>
                    </a:tc>
                    <a:tc>
                      <a:txBody>
                        <a:bodyPr/>
                        <a:lstStyle/>
                        <a:p>
                          <a:endParaRPr lang="en-US"/>
                        </a:p>
                      </a:txBody>
                      <a:tcPr marL="45720" marR="45720">
                        <a:blipFill>
                          <a:blip r:embed="rId14"/>
                          <a:stretch>
                            <a:fillRect l="-896667" r="-3333" b="-824138"/>
                          </a:stretch>
                        </a:blipFill>
                      </a:tcPr>
                    </a:tc>
                    <a:extLst>
                      <a:ext uri="{0D108BD9-81ED-4DB2-BD59-A6C34878D82A}">
                        <a16:rowId xmlns:a16="http://schemas.microsoft.com/office/drawing/2014/main" val="10000"/>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7CDC43EC-50F0-634A-8821-A13BF94F16A5}"/>
                  </a:ext>
                </a:extLst>
              </p:cNvPr>
              <p:cNvGraphicFramePr>
                <a:graphicFrameLocks noGrp="1"/>
              </p:cNvGraphicFramePr>
              <p:nvPr>
                <p:extLst/>
              </p:nvPr>
            </p:nvGraphicFramePr>
            <p:xfrm>
              <a:off x="5469904" y="2580639"/>
              <a:ext cx="3545967" cy="3296920"/>
            </p:xfrm>
            <a:graphic>
              <a:graphicData uri="http://schemas.openxmlformats.org/drawingml/2006/table">
                <a:tbl>
                  <a:tblPr firstRow="1" bandRow="1">
                    <a:tableStyleId>{793D81CF-94F2-401A-BA57-92F5A7B2D0C5}</a:tableStyleId>
                  </a:tblPr>
                  <a:tblGrid>
                    <a:gridCol w="1395921">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139761">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r>
                                  <a:rPr lang="de-DE" sz="1800" b="0" i="1" smtClean="0">
                                    <a:latin typeface="Cambria Math" panose="02040503050406030204" pitchFamily="18" charset="0"/>
                                  </a:rPr>
                                  <m:t>(</m:t>
                                </m:r>
                                <m:r>
                                  <a:rPr lang="de-DE" sz="1800" b="0" i="1" smtClean="0">
                                    <a:latin typeface="Cambria Math" panose="02040503050406030204" pitchFamily="18" charset="0"/>
                                  </a:rPr>
                                  <m:t>𝑏𝑜𝑏</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r>
                                  <a:rPr lang="de-DE" sz="1800" b="0" i="1" smtClean="0">
                                    <a:latin typeface="Cambria Math" panose="02040503050406030204" pitchFamily="18" charset="0"/>
                                  </a:rPr>
                                  <m:t>(</m:t>
                                </m:r>
                                <m:r>
                                  <a:rPr lang="de-DE" sz="1800" b="0" i="1" smtClean="0">
                                    <a:latin typeface="Cambria Math" panose="02040503050406030204" pitchFamily="18" charset="0"/>
                                  </a:rPr>
                                  <m:t>𝑏𝑜𝑏</m:t>
                                </m:r>
                                <m:r>
                                  <a:rPr lang="de-DE" sz="1800" b="0" i="1"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Sup>
                                  <m:sSubSupPr>
                                    <m:ctrlPr>
                                      <a:rPr lang="de-DE" sz="1800" b="0" i="1" smtClean="0">
                                        <a:latin typeface="Cambria Math" panose="02040503050406030204" pitchFamily="18" charset="0"/>
                                      </a:rPr>
                                    </m:ctrlPr>
                                  </m:sSubSupPr>
                                  <m:e>
                                    <m:r>
                                      <a:rPr lang="de-DE" sz="1800" b="0" i="1" smtClean="0">
                                        <a:latin typeface="Cambria Math" panose="02040503050406030204" pitchFamily="18" charset="0"/>
                                      </a:rPr>
                                      <m:t>𝑓</m:t>
                                    </m:r>
                                  </m:e>
                                  <m:sub>
                                    <m:r>
                                      <a:rPr lang="de-DE" sz="1800" b="0" i="1" smtClean="0">
                                        <a:latin typeface="Cambria Math" panose="02040503050406030204" pitchFamily="18" charset="0"/>
                                      </a:rPr>
                                      <m:t>2</m:t>
                                    </m:r>
                                  </m:sub>
                                  <m:sup>
                                    <m:r>
                                      <a:rPr lang="de-DE" sz="1800" b="0" i="1" smtClean="0">
                                        <a:latin typeface="Cambria Math" panose="02040503050406030204" pitchFamily="18" charset="0"/>
                                      </a:rPr>
                                      <m:t>3</m:t>
                                    </m:r>
                                  </m:sup>
                                </m:sSubSup>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2400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2400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3" name="Table 42">
                <a:extLst>
                  <a:ext uri="{FF2B5EF4-FFF2-40B4-BE49-F238E27FC236}">
                    <a16:creationId xmlns:a16="http://schemas.microsoft.com/office/drawing/2014/main" id="{7CDC43EC-50F0-634A-8821-A13BF94F16A5}"/>
                  </a:ext>
                </a:extLst>
              </p:cNvPr>
              <p:cNvGraphicFramePr>
                <a:graphicFrameLocks noGrp="1"/>
              </p:cNvGraphicFramePr>
              <p:nvPr>
                <p:extLst>
                  <p:ext uri="{D42A27DB-BD31-4B8C-83A1-F6EECF244321}">
                    <p14:modId xmlns:p14="http://schemas.microsoft.com/office/powerpoint/2010/main" val="2834616929"/>
                  </p:ext>
                </p:extLst>
              </p:nvPr>
            </p:nvGraphicFramePr>
            <p:xfrm>
              <a:off x="5469904" y="2580639"/>
              <a:ext cx="3545967" cy="3296920"/>
            </p:xfrm>
            <a:graphic>
              <a:graphicData uri="http://schemas.openxmlformats.org/drawingml/2006/table">
                <a:tbl>
                  <a:tblPr firstRow="1" bandRow="1">
                    <a:tableStyleId>{793D81CF-94F2-401A-BA57-92F5A7B2D0C5}</a:tableStyleId>
                  </a:tblPr>
                  <a:tblGrid>
                    <a:gridCol w="1395921">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139761">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70840">
                    <a:tc>
                      <a:txBody>
                        <a:bodyPr/>
                        <a:lstStyle/>
                        <a:p>
                          <a:endParaRPr lang="en-US"/>
                        </a:p>
                      </a:txBody>
                      <a:tcPr marL="45720" marR="45720">
                        <a:blipFill>
                          <a:blip r:embed="rId15"/>
                          <a:stretch>
                            <a:fillRect t="-3448" r="-155455" b="-820690"/>
                          </a:stretch>
                        </a:blipFill>
                      </a:tcPr>
                    </a:tc>
                    <a:tc>
                      <a:txBody>
                        <a:bodyPr/>
                        <a:lstStyle/>
                        <a:p>
                          <a:endParaRPr lang="en-US"/>
                        </a:p>
                      </a:txBody>
                      <a:tcPr marL="45720" marR="45720">
                        <a:blipFill>
                          <a:blip r:embed="rId15"/>
                          <a:stretch>
                            <a:fillRect l="-220000" t="-3448" r="-242000" b="-820690"/>
                          </a:stretch>
                        </a:blipFill>
                      </a:tcPr>
                    </a:tc>
                    <a:tc>
                      <a:txBody>
                        <a:bodyPr/>
                        <a:lstStyle/>
                        <a:p>
                          <a:endParaRPr lang="en-US"/>
                        </a:p>
                      </a:txBody>
                      <a:tcPr marL="45720" marR="45720">
                        <a:blipFill>
                          <a:blip r:embed="rId15"/>
                          <a:stretch>
                            <a:fillRect l="-177778" t="-3448" r="-34444" b="-820690"/>
                          </a:stretch>
                        </a:blipFill>
                      </a:tcPr>
                    </a:tc>
                    <a:tc>
                      <a:txBody>
                        <a:bodyPr/>
                        <a:lstStyle/>
                        <a:p>
                          <a:endParaRPr lang="en-US"/>
                        </a:p>
                      </a:txBody>
                      <a:tcPr marL="45720" marR="45720">
                        <a:blipFill>
                          <a:blip r:embed="rId15"/>
                          <a:stretch>
                            <a:fillRect l="-833333" t="-3448" r="-3333" b="-820690"/>
                          </a:stretch>
                        </a:blipFill>
                      </a:tcPr>
                    </a:tc>
                    <a:extLst>
                      <a:ext uri="{0D108BD9-81ED-4DB2-BD59-A6C34878D82A}">
                        <a16:rowId xmlns:a16="http://schemas.microsoft.com/office/drawing/2014/main" val="10000"/>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5</a:t>
                          </a:r>
                        </a:p>
                      </a:txBody>
                      <a:tcPr marL="45720" marR="45720"/>
                    </a:tc>
                    <a:extLst>
                      <a:ext uri="{0D108BD9-81ED-4DB2-BD59-A6C34878D82A}">
                        <a16:rowId xmlns:a16="http://schemas.microsoft.com/office/drawing/2014/main" val="10001"/>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extLst>
                      <a:ext uri="{0D108BD9-81ED-4DB2-BD59-A6C34878D82A}">
                        <a16:rowId xmlns:a16="http://schemas.microsoft.com/office/drawing/2014/main" val="10002"/>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3"/>
                      </a:ext>
                    </a:extLst>
                  </a:tr>
                  <a:tr h="365760">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4"/>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extLst>
                      <a:ext uri="{0D108BD9-81ED-4DB2-BD59-A6C34878D82A}">
                        <a16:rowId xmlns:a16="http://schemas.microsoft.com/office/drawing/2014/main" val="10005"/>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6</a:t>
                          </a:r>
                        </a:p>
                      </a:txBody>
                      <a:tcPr marL="45720" marR="45720"/>
                    </a:tc>
                    <a:extLst>
                      <a:ext uri="{0D108BD9-81ED-4DB2-BD59-A6C34878D82A}">
                        <a16:rowId xmlns:a16="http://schemas.microsoft.com/office/drawing/2014/main" val="10006"/>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false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extLst>
                      <a:ext uri="{0D108BD9-81ED-4DB2-BD59-A6C34878D82A}">
                        <a16:rowId xmlns:a16="http://schemas.microsoft.com/office/drawing/2014/main" val="10007"/>
                      </a:ext>
                    </a:extLst>
                  </a:tr>
                  <a:tr h="365760">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1" dirty="0">
                              <a:latin typeface="Cambria Math" panose="02040503050406030204" pitchFamily="18" charset="0"/>
                              <a:ea typeface="Cambria Math" panose="02040503050406030204" pitchFamily="18" charset="0"/>
                            </a:rPr>
                            <a:t>true</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9</a:t>
                          </a:r>
                        </a:p>
                      </a:txBody>
                      <a:tcPr marL="45720" marR="45720"/>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4312D736-03B4-1E41-9543-74C74B119828}"/>
                  </a:ext>
                </a:extLst>
              </p:cNvPr>
              <p:cNvGraphicFramePr>
                <a:graphicFrameLocks noGrp="1"/>
              </p:cNvGraphicFramePr>
              <p:nvPr>
                <p:extLst>
                  <p:ext uri="{D42A27DB-BD31-4B8C-83A1-F6EECF244321}">
                    <p14:modId xmlns:p14="http://schemas.microsoft.com/office/powerpoint/2010/main" val="2308797066"/>
                  </p:ext>
                </p:extLst>
              </p:nvPr>
            </p:nvGraphicFramePr>
            <p:xfrm>
              <a:off x="2709719" y="2397576"/>
              <a:ext cx="3504692" cy="3294952"/>
            </p:xfrm>
            <a:graphic>
              <a:graphicData uri="http://schemas.openxmlformats.org/drawingml/2006/table">
                <a:tbl>
                  <a:tblPr firstRow="1" bandRow="1">
                    <a:tableStyleId>{B301B821-A1FF-4177-AEE7-76D212191A09}</a:tableStyleId>
                  </a:tblPr>
                  <a:tblGrid>
                    <a:gridCol w="1375283">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119124">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𝑇𝑟𝑎𝑣𝑒𝑙</m:t>
                                </m:r>
                                <m:r>
                                  <a:rPr lang="de-DE" sz="1800" smtClean="0">
                                    <a:latin typeface="Cambria Math" panose="02040503050406030204" pitchFamily="18" charset="0"/>
                                  </a:rPr>
                                  <m:t>(</m:t>
                                </m:r>
                                <m:r>
                                  <a:rPr lang="de-DE" sz="1800" smtClean="0">
                                    <a:latin typeface="Cambria Math" panose="02040503050406030204" pitchFamily="18" charset="0"/>
                                  </a:rPr>
                                  <m:t>𝑒𝑣𝑒</m:t>
                                </m:r>
                                <m:r>
                                  <a:rPr lang="de-DE" sz="1800"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𝑆𝑖𝑐𝑘</m:t>
                                </m:r>
                                <m:r>
                                  <a:rPr lang="de-DE" sz="1800" smtClean="0">
                                    <a:latin typeface="Cambria Math" panose="02040503050406030204" pitchFamily="18" charset="0"/>
                                  </a:rPr>
                                  <m:t>(</m:t>
                                </m:r>
                                <m:r>
                                  <a:rPr lang="de-DE" sz="1800" smtClean="0">
                                    <a:latin typeface="Cambria Math" panose="02040503050406030204" pitchFamily="18" charset="0"/>
                                  </a:rPr>
                                  <m:t>𝑒𝑣𝑒</m:t>
                                </m:r>
                                <m:r>
                                  <a:rPr lang="de-DE" sz="1800" smtClean="0">
                                    <a:latin typeface="Cambria Math" panose="02040503050406030204" pitchFamily="18" charset="0"/>
                                  </a:rPr>
                                  <m:t>)</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Sup>
                                  <m:sSubSupPr>
                                    <m:ctrlPr>
                                      <a:rPr lang="de-DE" sz="1800" i="1" smtClean="0">
                                        <a:latin typeface="Cambria Math" panose="02040503050406030204" pitchFamily="18" charset="0"/>
                                      </a:rPr>
                                    </m:ctrlPr>
                                  </m:sSubSupPr>
                                  <m:e>
                                    <m:r>
                                      <a:rPr lang="de-DE" sz="1800" smtClean="0">
                                        <a:latin typeface="Cambria Math" panose="02040503050406030204" pitchFamily="18" charset="0"/>
                                      </a:rPr>
                                      <m:t>𝑓</m:t>
                                    </m:r>
                                  </m:e>
                                  <m:sub>
                                    <m:r>
                                      <a:rPr lang="de-DE" sz="1800" smtClean="0">
                                        <a:latin typeface="Cambria Math" panose="02040503050406030204" pitchFamily="18" charset="0"/>
                                      </a:rPr>
                                      <m:t>2</m:t>
                                    </m:r>
                                  </m:sub>
                                  <m:sup>
                                    <m:r>
                                      <a:rPr lang="de-DE" sz="1800" smtClean="0">
                                        <a:latin typeface="Cambria Math" panose="02040503050406030204" pitchFamily="18" charset="0"/>
                                      </a:rPr>
                                      <m:t>1</m:t>
                                    </m:r>
                                  </m:sup>
                                </m:sSubSup>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5</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4</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6</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4</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6</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2</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9</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0" name="Table 39">
                <a:extLst>
                  <a:ext uri="{FF2B5EF4-FFF2-40B4-BE49-F238E27FC236}">
                    <a16:creationId xmlns:a16="http://schemas.microsoft.com/office/drawing/2014/main" id="{4312D736-03B4-1E41-9543-74C74B119828}"/>
                  </a:ext>
                </a:extLst>
              </p:cNvPr>
              <p:cNvGraphicFramePr>
                <a:graphicFrameLocks noGrp="1"/>
              </p:cNvGraphicFramePr>
              <p:nvPr>
                <p:extLst>
                  <p:ext uri="{D42A27DB-BD31-4B8C-83A1-F6EECF244321}">
                    <p14:modId xmlns:p14="http://schemas.microsoft.com/office/powerpoint/2010/main" val="2308797066"/>
                  </p:ext>
                </p:extLst>
              </p:nvPr>
            </p:nvGraphicFramePr>
            <p:xfrm>
              <a:off x="2709719" y="2397576"/>
              <a:ext cx="3504692" cy="3294952"/>
            </p:xfrm>
            <a:graphic>
              <a:graphicData uri="http://schemas.openxmlformats.org/drawingml/2006/table">
                <a:tbl>
                  <a:tblPr firstRow="1" bandRow="1">
                    <a:tableStyleId>{B301B821-A1FF-4177-AEE7-76D212191A09}</a:tableStyleId>
                  </a:tblPr>
                  <a:tblGrid>
                    <a:gridCol w="1375283">
                      <a:extLst>
                        <a:ext uri="{9D8B030D-6E8A-4147-A177-3AD203B41FA5}">
                          <a16:colId xmlns:a16="http://schemas.microsoft.com/office/drawing/2014/main" val="20000"/>
                        </a:ext>
                      </a:extLst>
                    </a:gridCol>
                    <a:gridCol w="625729">
                      <a:extLst>
                        <a:ext uri="{9D8B030D-6E8A-4147-A177-3AD203B41FA5}">
                          <a16:colId xmlns:a16="http://schemas.microsoft.com/office/drawing/2014/main" val="20001"/>
                        </a:ext>
                      </a:extLst>
                    </a:gridCol>
                    <a:gridCol w="1119124">
                      <a:extLst>
                        <a:ext uri="{9D8B030D-6E8A-4147-A177-3AD203B41FA5}">
                          <a16:colId xmlns:a16="http://schemas.microsoft.com/office/drawing/2014/main" val="20002"/>
                        </a:ext>
                      </a:extLst>
                    </a:gridCol>
                    <a:gridCol w="384556">
                      <a:extLst>
                        <a:ext uri="{9D8B030D-6E8A-4147-A177-3AD203B41FA5}">
                          <a16:colId xmlns:a16="http://schemas.microsoft.com/office/drawing/2014/main" val="20003"/>
                        </a:ext>
                      </a:extLst>
                    </a:gridCol>
                  </a:tblGrid>
                  <a:tr h="368872">
                    <a:tc>
                      <a:txBody>
                        <a:bodyPr/>
                        <a:lstStyle/>
                        <a:p>
                          <a:endParaRPr lang="en-US"/>
                        </a:p>
                      </a:txBody>
                      <a:tcPr marL="45720" marR="45720">
                        <a:blipFill>
                          <a:blip r:embed="rId16"/>
                          <a:stretch>
                            <a:fillRect l="-917" r="-154128" b="-824138"/>
                          </a:stretch>
                        </a:blipFill>
                      </a:tcPr>
                    </a:tc>
                    <a:tc>
                      <a:txBody>
                        <a:bodyPr/>
                        <a:lstStyle/>
                        <a:p>
                          <a:endParaRPr lang="en-US"/>
                        </a:p>
                      </a:txBody>
                      <a:tcPr marL="45720" marR="45720">
                        <a:blipFill>
                          <a:blip r:embed="rId16"/>
                          <a:stretch>
                            <a:fillRect l="-224490" r="-242857" b="-824138"/>
                          </a:stretch>
                        </a:blipFill>
                      </a:tcPr>
                    </a:tc>
                    <a:tc>
                      <a:txBody>
                        <a:bodyPr/>
                        <a:lstStyle/>
                        <a:p>
                          <a:endParaRPr lang="en-US"/>
                        </a:p>
                      </a:txBody>
                      <a:tcPr marL="45720" marR="45720">
                        <a:blipFill>
                          <a:blip r:embed="rId16"/>
                          <a:stretch>
                            <a:fillRect l="-178652" r="-33708" b="-824138"/>
                          </a:stretch>
                        </a:blipFill>
                      </a:tcPr>
                    </a:tc>
                    <a:tc>
                      <a:txBody>
                        <a:bodyPr/>
                        <a:lstStyle/>
                        <a:p>
                          <a:endParaRPr lang="en-US"/>
                        </a:p>
                      </a:txBody>
                      <a:tcPr marL="45720" marR="45720">
                        <a:blipFill>
                          <a:blip r:embed="rId16"/>
                          <a:stretch>
                            <a:fillRect l="-826667" b="-824138"/>
                          </a:stretch>
                        </a:blipFill>
                      </a:tcPr>
                    </a:tc>
                    <a:extLst>
                      <a:ext uri="{0D108BD9-81ED-4DB2-BD59-A6C34878D82A}">
                        <a16:rowId xmlns:a16="http://schemas.microsoft.com/office/drawing/2014/main" val="10000"/>
                      </a:ext>
                    </a:extLst>
                  </a:tr>
                  <a:tr h="36576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5</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6576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6576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4</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65760">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6</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6576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4</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6576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6</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6576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false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2</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65760">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t>true</a:t>
                          </a:r>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9</a:t>
                          </a:r>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Fallback>
      </mc:AlternateContent>
      <p:sp>
        <p:nvSpPr>
          <p:cNvPr id="42" name="TextBox 41">
            <a:extLst>
              <a:ext uri="{FF2B5EF4-FFF2-40B4-BE49-F238E27FC236}">
                <a16:creationId xmlns:a16="http://schemas.microsoft.com/office/drawing/2014/main" id="{C0E5FBDE-8BC9-744D-A50F-CD4F975A73C6}"/>
              </a:ext>
            </a:extLst>
          </p:cNvPr>
          <p:cNvSpPr txBox="1"/>
          <p:nvPr/>
        </p:nvSpPr>
        <p:spPr>
          <a:xfrm>
            <a:off x="3056170" y="6415802"/>
            <a:ext cx="3031660" cy="246221"/>
          </a:xfrm>
          <a:prstGeom prst="rect">
            <a:avLst/>
          </a:prstGeom>
          <a:noFill/>
        </p:spPr>
        <p:txBody>
          <a:bodyPr wrap="square" rtlCol="0">
            <a:spAutoFit/>
          </a:bodyPr>
          <a:lstStyle/>
          <a:p>
            <a:pPr algn="ctr"/>
            <a:r>
              <a:rPr lang="en-GB" sz="1000" dirty="0">
                <a:solidFill>
                  <a:schemeClr val="accent3"/>
                </a:solidFill>
              </a:rPr>
              <a:t>David Poole: First-order Probabilistic Inference, 2003.</a:t>
            </a:r>
          </a:p>
        </p:txBody>
      </p:sp>
    </p:spTree>
    <p:extLst>
      <p:ext uri="{BB962C8B-B14F-4D97-AF65-F5344CB8AC3E}">
        <p14:creationId xmlns:p14="http://schemas.microsoft.com/office/powerpoint/2010/main" val="407265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50A41A-8F1B-354A-BC60-C087E1C1E64E}"/>
              </a:ext>
            </a:extLst>
          </p:cNvPr>
          <p:cNvSpPr>
            <a:spLocks noGrp="1"/>
          </p:cNvSpPr>
          <p:nvPr>
            <p:ph type="title"/>
          </p:nvPr>
        </p:nvSpPr>
        <p:spPr/>
        <p:txBody>
          <a:bodyPr/>
          <a:lstStyle/>
          <a:p>
            <a:r>
              <a:rPr lang="en-GB" dirty="0"/>
              <a:t>Lifted Decision Networks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31269A1-9751-2D40-B770-F15BBEA6E6F5}"/>
                  </a:ext>
                </a:extLst>
              </p:cNvPr>
              <p:cNvSpPr>
                <a:spLocks noGrp="1"/>
              </p:cNvSpPr>
              <p:nvPr>
                <p:ph idx="1"/>
              </p:nvPr>
            </p:nvSpPr>
            <p:spPr>
              <a:xfrm>
                <a:off x="628650" y="1158240"/>
                <a:ext cx="7886700" cy="5018723"/>
              </a:xfrm>
            </p:spPr>
            <p:txBody>
              <a:bodyPr/>
              <a:lstStyle/>
              <a:p>
                <a:r>
                  <a:rPr lang="en-GB" dirty="0"/>
                  <a:t>Decision parameterised model </a:t>
                </a:r>
              </a:p>
              <a:p>
                <a:pPr lvl="1"/>
                <a:r>
                  <a:rPr lang="en-GB" dirty="0"/>
                  <a:t>Parfactor graph + utility nodes + action nodes</a:t>
                </a:r>
              </a:p>
              <a:p>
                <a:pPr lvl="1"/>
                <a:r>
                  <a:rPr lang="en-GB" dirty="0"/>
                  <a:t>Example</a:t>
                </a:r>
              </a:p>
              <a:p>
                <a:pPr lvl="2"/>
                <a:r>
                  <a:rPr lang="en-GB" dirty="0"/>
                  <a:t>Condition of water retention (</a:t>
                </a:r>
                <a14:m>
                  <m:oMath xmlns:m="http://schemas.openxmlformats.org/officeDocument/2006/math">
                    <m:r>
                      <a:rPr lang="de-DE" i="1">
                        <a:latin typeface="Cambria Math" panose="02040503050406030204" pitchFamily="18" charset="0"/>
                      </a:rPr>
                      <m:t>𝐶</m:t>
                    </m:r>
                  </m:oMath>
                </a14:m>
                <a:r>
                  <a:rPr lang="en-GB" dirty="0"/>
                  <a:t>) correlated with weight (</a:t>
                </a:r>
                <a14:m>
                  <m:oMath xmlns:m="http://schemas.openxmlformats.org/officeDocument/2006/math">
                    <m:r>
                      <a:rPr lang="de-DE" i="1">
                        <a:latin typeface="Cambria Math" panose="02040503050406030204" pitchFamily="18" charset="0"/>
                      </a:rPr>
                      <m:t>𝑊</m:t>
                    </m:r>
                  </m:oMath>
                </a14:m>
                <a:r>
                  <a:rPr lang="en-GB" dirty="0"/>
                  <a:t>)</a:t>
                </a:r>
              </a:p>
              <a:p>
                <a:pPr lvl="3"/>
                <a14:m>
                  <m:oMath xmlns:m="http://schemas.openxmlformats.org/officeDocument/2006/math">
                    <m:r>
                      <a:rPr lang="de-DE" i="1">
                        <a:latin typeface="Cambria Math" panose="02040503050406030204" pitchFamily="18" charset="0"/>
                      </a:rPr>
                      <m:t>𝐿𝑇</m:t>
                    </m:r>
                  </m:oMath>
                </a14:m>
                <a:r>
                  <a:rPr lang="en-GB" dirty="0"/>
                  <a:t> = living together, </a:t>
                </a:r>
                <a14:m>
                  <m:oMath xmlns:m="http://schemas.openxmlformats.org/officeDocument/2006/math">
                    <m:r>
                      <a:rPr lang="de-DE" i="1">
                        <a:latin typeface="Cambria Math" panose="02040503050406030204" pitchFamily="18" charset="0"/>
                      </a:rPr>
                      <m:t>𝑆</m:t>
                    </m:r>
                  </m:oMath>
                </a14:m>
                <a:r>
                  <a:rPr lang="en-GB" dirty="0"/>
                  <a:t> = scale works</a:t>
                </a:r>
              </a:p>
              <a:p>
                <a:pPr lvl="2"/>
                <a:r>
                  <a:rPr lang="en-GB" dirty="0"/>
                  <a:t>Ranges for PRVs: true/false for </a:t>
                </a:r>
                <a14:m>
                  <m:oMath xmlns:m="http://schemas.openxmlformats.org/officeDocument/2006/math">
                    <m:r>
                      <a:rPr lang="de-DE" b="0" i="1" smtClean="0">
                        <a:latin typeface="Cambria Math" panose="02040503050406030204" pitchFamily="18" charset="0"/>
                      </a:rPr>
                      <m:t>𝑆</m:t>
                    </m:r>
                    <m:r>
                      <a:rPr lang="de-DE" i="1">
                        <a:latin typeface="Cambria Math" charset="0"/>
                      </a:rPr>
                      <m:t>(</m:t>
                    </m:r>
                    <m:r>
                      <a:rPr lang="de-DE" i="1">
                        <a:latin typeface="Cambria Math" charset="0"/>
                      </a:rPr>
                      <m:t>𝑋</m:t>
                    </m:r>
                    <m:r>
                      <a:rPr lang="de-DE" i="1">
                        <a:latin typeface="Cambria Math" charset="0"/>
                      </a:rPr>
                      <m:t>)</m:t>
                    </m:r>
                  </m:oMath>
                </a14:m>
                <a:r>
                  <a:rPr lang="en-GB" dirty="0"/>
                  <a:t>, </a:t>
                </a:r>
                <a14:m>
                  <m:oMath xmlns:m="http://schemas.openxmlformats.org/officeDocument/2006/math">
                    <m:r>
                      <a:rPr lang="de-DE" b="0" i="1" smtClean="0">
                        <a:latin typeface="Cambria Math" panose="02040503050406030204" pitchFamily="18" charset="0"/>
                      </a:rPr>
                      <m:t>𝐿𝑇</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b="0" i="0" smtClean="0">
                        <a:latin typeface="Cambria Math" panose="02040503050406030204" pitchFamily="18" charset="0"/>
                      </a:rPr>
                      <m:t>;</m:t>
                    </m:r>
                  </m:oMath>
                </a14:m>
                <a:r>
                  <a:rPr lang="en-GB" dirty="0"/>
                  <a:t> normal/deviation/retains water for </a:t>
                </a:r>
                <a14:m>
                  <m:oMath xmlns:m="http://schemas.openxmlformats.org/officeDocument/2006/math">
                    <m:r>
                      <a:rPr lang="de-DE" b="0" i="1" smtClean="0">
                        <a:latin typeface="Cambria Math" panose="02040503050406030204" pitchFamily="18" charset="0"/>
                      </a:rPr>
                      <m:t>𝐶</m:t>
                    </m:r>
                    <m:d>
                      <m:dPr>
                        <m:ctrlPr>
                          <a:rPr lang="de-DE" i="1">
                            <a:latin typeface="Cambria Math" panose="02040503050406030204" pitchFamily="18" charset="0"/>
                          </a:rPr>
                        </m:ctrlPr>
                      </m:dPr>
                      <m:e>
                        <m:r>
                          <a:rPr lang="de-DE" i="1">
                            <a:latin typeface="Cambria Math" panose="02040503050406030204" pitchFamily="18" charset="0"/>
                          </a:rPr>
                          <m:t>𝑋</m:t>
                        </m:r>
                      </m:e>
                    </m:d>
                  </m:oMath>
                </a14:m>
                <a:r>
                  <a:rPr lang="en-GB" dirty="0"/>
                  <a:t>; steady/falling/rising for </a:t>
                </a:r>
                <a14:m>
                  <m:oMath xmlns:m="http://schemas.openxmlformats.org/officeDocument/2006/math">
                    <m:r>
                      <a:rPr lang="de-DE" b="0" i="1" smtClean="0">
                        <a:latin typeface="Cambria Math" panose="02040503050406030204" pitchFamily="18" charset="0"/>
                      </a:rPr>
                      <m:t>𝑊</m:t>
                    </m:r>
                    <m:r>
                      <a:rPr lang="de-DE" i="1">
                        <a:latin typeface="Cambria Math" charset="0"/>
                      </a:rPr>
                      <m:t>(</m:t>
                    </m:r>
                    <m:r>
                      <a:rPr lang="de-DE" i="1">
                        <a:latin typeface="Cambria Math" charset="0"/>
                      </a:rPr>
                      <m:t>𝑋</m:t>
                    </m:r>
                    <m:r>
                      <a:rPr lang="de-DE" i="1">
                        <a:latin typeface="Cambria Math" charset="0"/>
                      </a:rPr>
                      <m:t>)</m:t>
                    </m:r>
                  </m:oMath>
                </a14:m>
                <a:endParaRPr lang="en-GB" dirty="0"/>
              </a:p>
              <a:p>
                <a:pPr lvl="2"/>
                <a:r>
                  <a:rPr lang="en-GB" dirty="0"/>
                  <a:t>Action range: </a:t>
                </a:r>
                <a14:m>
                  <m:oMath xmlns:m="http://schemas.openxmlformats.org/officeDocument/2006/math">
                    <m:r>
                      <a:rPr lang="de-DE" b="0" i="1" smtClean="0">
                        <a:latin typeface="Cambria Math" panose="02040503050406030204" pitchFamily="18" charset="0"/>
                      </a:rPr>
                      <m:t>𝑑</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𝑜</m:t>
                        </m:r>
                      </m:e>
                      <m:sub>
                        <m:r>
                          <a:rPr lang="de-DE" b="0" i="1" smtClean="0">
                            <a:latin typeface="Cambria Math" panose="02040503050406030204" pitchFamily="18" charset="0"/>
                          </a:rPr>
                          <m:t>𝑛𝑜𝑡</m:t>
                        </m:r>
                      </m:sub>
                    </m:sSub>
                    <m:r>
                      <a:rPr lang="de-DE" b="0" i="1" smtClean="0">
                        <a:latin typeface="Cambria Math" panose="02040503050406030204" pitchFamily="18" charset="0"/>
                      </a:rPr>
                      <m:t>, </m:t>
                    </m:r>
                    <m:r>
                      <a:rPr lang="de-DE" b="0" i="1" smtClean="0">
                        <a:latin typeface="Cambria Math" panose="02040503050406030204" pitchFamily="18" charset="0"/>
                      </a:rPr>
                      <m:t>𝑑</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𝑜</m:t>
                        </m:r>
                      </m:e>
                      <m:sub>
                        <m:r>
                          <a:rPr lang="de-DE" b="0" i="1" smtClean="0">
                            <a:latin typeface="Cambria Math" panose="02040503050406030204" pitchFamily="18" charset="0"/>
                          </a:rPr>
                          <m:t>𝑣𝑖𝑠</m:t>
                        </m:r>
                      </m:sub>
                    </m:sSub>
                  </m:oMath>
                </a14:m>
                <a:r>
                  <a:rPr lang="de-DE" b="0" dirty="0"/>
                  <a:t> </a:t>
                </a:r>
                <a:r>
                  <a:rPr lang="de-DE" b="0" dirty="0" err="1"/>
                  <a:t>for</a:t>
                </a:r>
                <a:r>
                  <a:rPr lang="de-DE" b="0" dirty="0"/>
                  <a:t> </a:t>
                </a:r>
                <a:r>
                  <a:rPr lang="en-GB" dirty="0"/>
                  <a:t>do nothing, visit patient</a:t>
                </a:r>
              </a:p>
              <a:p>
                <a:pPr lvl="2"/>
                <a:endParaRPr lang="en-GB" dirty="0"/>
              </a:p>
              <a:p>
                <a:pPr lvl="2"/>
                <a:endParaRPr lang="en-GB" dirty="0"/>
              </a:p>
            </p:txBody>
          </p:sp>
        </mc:Choice>
        <mc:Fallback xmlns="">
          <p:sp>
            <p:nvSpPr>
              <p:cNvPr id="7" name="Content Placeholder 6">
                <a:extLst>
                  <a:ext uri="{FF2B5EF4-FFF2-40B4-BE49-F238E27FC236}">
                    <a16:creationId xmlns:a16="http://schemas.microsoft.com/office/drawing/2014/main" id="{531269A1-9751-2D40-B770-F15BBEA6E6F5}"/>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BD30D022-E1B0-DC4A-B89D-EBE0E4A23F92}"/>
              </a:ext>
            </a:extLst>
          </p:cNvPr>
          <p:cNvSpPr>
            <a:spLocks noGrp="1"/>
          </p:cNvSpPr>
          <p:nvPr>
            <p:ph type="sldNum" sz="quarter" idx="12"/>
          </p:nvPr>
        </p:nvSpPr>
        <p:spPr/>
        <p:txBody>
          <a:bodyPr/>
          <a:lstStyle/>
          <a:p>
            <a:fld id="{67C9959E-8E6B-B04C-9955-EA096F41CA7A}" type="slidenum">
              <a:rPr lang="en-GB" smtClean="0"/>
              <a:t>63</a:t>
            </a:fld>
            <a:endParaRPr lang="en-GB"/>
          </a:p>
        </p:txBody>
      </p:sp>
      <p:grpSp>
        <p:nvGrpSpPr>
          <p:cNvPr id="93" name="Group 92">
            <a:extLst>
              <a:ext uri="{FF2B5EF4-FFF2-40B4-BE49-F238E27FC236}">
                <a16:creationId xmlns:a16="http://schemas.microsoft.com/office/drawing/2014/main" id="{1F7AB2B7-A476-D240-8B6C-E1A996B70C45}"/>
              </a:ext>
            </a:extLst>
          </p:cNvPr>
          <p:cNvGrpSpPr/>
          <p:nvPr/>
        </p:nvGrpSpPr>
        <p:grpSpPr>
          <a:xfrm>
            <a:off x="2359950" y="4485612"/>
            <a:ext cx="4424100" cy="1691351"/>
            <a:chOff x="1863374" y="3968735"/>
            <a:chExt cx="4424100" cy="1691351"/>
          </a:xfrm>
        </p:grpSpPr>
        <p:grpSp>
          <p:nvGrpSpPr>
            <p:cNvPr id="84" name="Group 83">
              <a:extLst>
                <a:ext uri="{FF2B5EF4-FFF2-40B4-BE49-F238E27FC236}">
                  <a16:creationId xmlns:a16="http://schemas.microsoft.com/office/drawing/2014/main" id="{514D0357-9755-324F-803B-2FB3FC571412}"/>
                </a:ext>
              </a:extLst>
            </p:cNvPr>
            <p:cNvGrpSpPr/>
            <p:nvPr/>
          </p:nvGrpSpPr>
          <p:grpSpPr>
            <a:xfrm>
              <a:off x="2186355" y="3968735"/>
              <a:ext cx="4101119" cy="1691351"/>
              <a:chOff x="2186355" y="3968735"/>
              <a:chExt cx="4101119" cy="1691351"/>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C5E31A8-ACDC-D847-AA44-1D0F6DBE98CB}"/>
                      </a:ext>
                    </a:extLst>
                  </p:cNvPr>
                  <p:cNvSpPr txBox="1"/>
                  <p:nvPr/>
                </p:nvSpPr>
                <p:spPr>
                  <a:xfrm>
                    <a:off x="4074361" y="4623618"/>
                    <a:ext cx="82079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𝐶</m:t>
                          </m:r>
                          <m:d>
                            <m:dPr>
                              <m:ctrlPr>
                                <a:rPr lang="de-DE" i="1">
                                  <a:latin typeface="Cambria Math" panose="02040503050406030204" pitchFamily="18" charset="0"/>
                                </a:rPr>
                              </m:ctrlPr>
                            </m:dPr>
                            <m:e>
                              <m:r>
                                <a:rPr lang="de-DE" i="1">
                                  <a:latin typeface="Cambria Math" panose="02040503050406030204" pitchFamily="18"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2C5E31A8-ACDC-D847-AA44-1D0F6DBE98CB}"/>
                      </a:ext>
                    </a:extLst>
                  </p:cNvPr>
                  <p:cNvSpPr txBox="1">
                    <a:spLocks noRot="1" noChangeAspect="1" noMove="1" noResize="1" noEditPoints="1" noAdjustHandles="1" noChangeArrowheads="1" noChangeShapeType="1" noTextEdit="1"/>
                  </p:cNvSpPr>
                  <p:nvPr/>
                </p:nvSpPr>
                <p:spPr>
                  <a:xfrm>
                    <a:off x="4074361" y="4623618"/>
                    <a:ext cx="820791" cy="389513"/>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69AD0B-D717-A340-A5D2-B1EA82117DC9}"/>
                      </a:ext>
                    </a:extLst>
                  </p:cNvPr>
                  <p:cNvSpPr txBox="1"/>
                  <p:nvPr/>
                </p:nvSpPr>
                <p:spPr>
                  <a:xfrm>
                    <a:off x="2966793" y="3968735"/>
                    <a:ext cx="94809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𝐶</m:t>
                          </m:r>
                          <m:r>
                            <a:rPr lang="de-DE" i="1">
                              <a:latin typeface="Cambria Math" charset="0"/>
                            </a:rPr>
                            <m:t>(</m:t>
                          </m:r>
                          <m:sSup>
                            <m:sSupPr>
                              <m:ctrlPr>
                                <a:rPr lang="de-DE" b="0" i="1" smtClean="0">
                                  <a:latin typeface="Cambria Math" panose="02040503050406030204" pitchFamily="18" charset="0"/>
                                </a:rPr>
                              </m:ctrlPr>
                            </m:sSupPr>
                            <m:e>
                              <m:r>
                                <a:rPr lang="de-DE" i="1">
                                  <a:latin typeface="Cambria Math" charset="0"/>
                                </a:rPr>
                                <m:t>𝑋</m:t>
                              </m:r>
                            </m:e>
                            <m:sup>
                              <m:r>
                                <a:rPr lang="de-DE" b="0" i="1" smtClean="0">
                                  <a:latin typeface="Cambria Math" panose="02040503050406030204" pitchFamily="18" charset="0"/>
                                </a:rPr>
                                <m:t>′</m:t>
                              </m:r>
                            </m:sup>
                          </m:sSup>
                          <m:r>
                            <a:rPr lang="de-DE" i="1">
                              <a:latin typeface="Cambria Math" charset="0"/>
                            </a:rPr>
                            <m:t>)</m:t>
                          </m:r>
                        </m:oMath>
                      </m:oMathPara>
                    </a14:m>
                    <a:endParaRPr lang="en-GB" dirty="0"/>
                  </a:p>
                </p:txBody>
              </p:sp>
            </mc:Choice>
            <mc:Fallback xmlns="">
              <p:sp>
                <p:nvSpPr>
                  <p:cNvPr id="11" name="TextBox 10">
                    <a:extLst>
                      <a:ext uri="{FF2B5EF4-FFF2-40B4-BE49-F238E27FC236}">
                        <a16:creationId xmlns:a16="http://schemas.microsoft.com/office/drawing/2014/main" id="{C869AD0B-D717-A340-A5D2-B1EA82117DC9}"/>
                      </a:ext>
                    </a:extLst>
                  </p:cNvPr>
                  <p:cNvSpPr txBox="1">
                    <a:spLocks noRot="1" noChangeAspect="1" noMove="1" noResize="1" noEditPoints="1" noAdjustHandles="1" noChangeArrowheads="1" noChangeShapeType="1" noTextEdit="1"/>
                  </p:cNvSpPr>
                  <p:nvPr/>
                </p:nvSpPr>
                <p:spPr>
                  <a:xfrm>
                    <a:off x="2966793" y="3968735"/>
                    <a:ext cx="948090"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55A20E0-C7B3-CA43-9220-D05156C5BA8A}"/>
                      </a:ext>
                    </a:extLst>
                  </p:cNvPr>
                  <p:cNvSpPr txBox="1"/>
                  <p:nvPr/>
                </p:nvSpPr>
                <p:spPr>
                  <a:xfrm>
                    <a:off x="5069182" y="3971767"/>
                    <a:ext cx="121829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𝐿𝑇</m:t>
                          </m:r>
                          <m:r>
                            <a:rPr lang="de-DE" b="0" i="1" smtClean="0">
                              <a:latin typeface="Cambria Math" charset="0"/>
                            </a:rPr>
                            <m:t>(</m:t>
                          </m:r>
                          <m:r>
                            <a:rPr lang="de-DE" b="0" i="1" smtClean="0">
                              <a:latin typeface="Cambria Math" panose="02040503050406030204" pitchFamily="18" charset="0"/>
                            </a:rPr>
                            <m:t>𝑋</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𝑋</m:t>
                              </m:r>
                            </m:e>
                            <m:sup>
                              <m:r>
                                <a:rPr lang="de-DE" b="0" i="1" smtClean="0">
                                  <a:latin typeface="Cambria Math" panose="02040503050406030204" pitchFamily="18" charset="0"/>
                                </a:rPr>
                                <m:t>′</m:t>
                              </m:r>
                            </m:sup>
                          </m:sSup>
                          <m:r>
                            <a:rPr lang="de-DE" b="0" i="1" smtClean="0">
                              <a:latin typeface="Cambria Math" charset="0"/>
                            </a:rPr>
                            <m:t>)</m:t>
                          </m:r>
                        </m:oMath>
                      </m:oMathPara>
                    </a14:m>
                    <a:endParaRPr lang="en-GB" dirty="0"/>
                  </a:p>
                </p:txBody>
              </p:sp>
            </mc:Choice>
            <mc:Fallback xmlns="">
              <p:sp>
                <p:nvSpPr>
                  <p:cNvPr id="12" name="TextBox 11">
                    <a:extLst>
                      <a:ext uri="{FF2B5EF4-FFF2-40B4-BE49-F238E27FC236}">
                        <a16:creationId xmlns:a16="http://schemas.microsoft.com/office/drawing/2014/main" id="{F55A20E0-C7B3-CA43-9220-D05156C5BA8A}"/>
                      </a:ext>
                    </a:extLst>
                  </p:cNvPr>
                  <p:cNvSpPr txBox="1">
                    <a:spLocks noRot="1" noChangeAspect="1" noMove="1" noResize="1" noEditPoints="1" noAdjustHandles="1" noChangeArrowheads="1" noChangeShapeType="1" noTextEdit="1"/>
                  </p:cNvSpPr>
                  <p:nvPr/>
                </p:nvSpPr>
                <p:spPr>
                  <a:xfrm>
                    <a:off x="5069182" y="3971767"/>
                    <a:ext cx="1218292" cy="389513"/>
                  </a:xfrm>
                  <a:prstGeom prst="ellipse">
                    <a:avLst/>
                  </a:prstGeom>
                  <a:blipFill>
                    <a:blip r:embed="rId5"/>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43E767E-2244-7748-8F46-050D534116BA}"/>
                      </a:ext>
                    </a:extLst>
                  </p:cNvPr>
                  <p:cNvSpPr txBox="1"/>
                  <p:nvPr/>
                </p:nvSpPr>
                <p:spPr>
                  <a:xfrm>
                    <a:off x="2992996" y="5188009"/>
                    <a:ext cx="90641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𝑊</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13" name="TextBox 12">
                    <a:extLst>
                      <a:ext uri="{FF2B5EF4-FFF2-40B4-BE49-F238E27FC236}">
                        <a16:creationId xmlns:a16="http://schemas.microsoft.com/office/drawing/2014/main" id="{643E767E-2244-7748-8F46-050D534116BA}"/>
                      </a:ext>
                    </a:extLst>
                  </p:cNvPr>
                  <p:cNvSpPr txBox="1">
                    <a:spLocks noRot="1" noChangeAspect="1" noMove="1" noResize="1" noEditPoints="1" noAdjustHandles="1" noChangeArrowheads="1" noChangeShapeType="1" noTextEdit="1"/>
                  </p:cNvSpPr>
                  <p:nvPr/>
                </p:nvSpPr>
                <p:spPr>
                  <a:xfrm>
                    <a:off x="2992996" y="5188009"/>
                    <a:ext cx="906415" cy="389513"/>
                  </a:xfrm>
                  <a:prstGeom prst="ellipse">
                    <a:avLst/>
                  </a:prstGeom>
                  <a:blipFill>
                    <a:blip r:embed="rId6"/>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529F530-D94A-8E4B-B767-5CE051BD65F8}"/>
                      </a:ext>
                    </a:extLst>
                  </p:cNvPr>
                  <p:cNvSpPr txBox="1"/>
                  <p:nvPr/>
                </p:nvSpPr>
                <p:spPr>
                  <a:xfrm>
                    <a:off x="5257985" y="5191150"/>
                    <a:ext cx="83163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15" name="TextBox 14">
                    <a:extLst>
                      <a:ext uri="{FF2B5EF4-FFF2-40B4-BE49-F238E27FC236}">
                        <a16:creationId xmlns:a16="http://schemas.microsoft.com/office/drawing/2014/main" id="{1529F530-D94A-8E4B-B767-5CE051BD65F8}"/>
                      </a:ext>
                    </a:extLst>
                  </p:cNvPr>
                  <p:cNvSpPr txBox="1">
                    <a:spLocks noRot="1" noChangeAspect="1" noMove="1" noResize="1" noEditPoints="1" noAdjustHandles="1" noChangeArrowheads="1" noChangeShapeType="1" noTextEdit="1"/>
                  </p:cNvSpPr>
                  <p:nvPr/>
                </p:nvSpPr>
                <p:spPr>
                  <a:xfrm>
                    <a:off x="5257985" y="5191150"/>
                    <a:ext cx="831632" cy="389513"/>
                  </a:xfrm>
                  <a:prstGeom prst="ellipse">
                    <a:avLst/>
                  </a:prstGeom>
                  <a:blipFill>
                    <a:blip r:embed="rId7"/>
                    <a:stretch>
                      <a:fillRect b="-6061"/>
                    </a:stretch>
                  </a:blipFill>
                  <a:ln>
                    <a:solidFill>
                      <a:schemeClr val="tx1"/>
                    </a:solidFill>
                  </a:ln>
                </p:spPr>
                <p:txBody>
                  <a:bodyPr/>
                  <a:lstStyle/>
                  <a:p>
                    <a:r>
                      <a:rPr lang="en-GB">
                        <a:noFill/>
                      </a:rPr>
                      <a:t> </a:t>
                    </a:r>
                  </a:p>
                </p:txBody>
              </p:sp>
            </mc:Fallback>
          </mc:AlternateContent>
          <p:cxnSp>
            <p:nvCxnSpPr>
              <p:cNvPr id="16" name="Straight Connector 15">
                <a:extLst>
                  <a:ext uri="{FF2B5EF4-FFF2-40B4-BE49-F238E27FC236}">
                    <a16:creationId xmlns:a16="http://schemas.microsoft.com/office/drawing/2014/main" id="{DDC70D63-BC73-2F4F-A316-AB6E557B3247}"/>
                  </a:ext>
                </a:extLst>
              </p:cNvPr>
              <p:cNvCxnSpPr>
                <a:cxnSpLocks/>
                <a:stCxn id="11" idx="6"/>
                <a:endCxn id="37" idx="1"/>
              </p:cNvCxnSpPr>
              <p:nvPr/>
            </p:nvCxnSpPr>
            <p:spPr>
              <a:xfrm>
                <a:off x="3914883" y="4163492"/>
                <a:ext cx="49913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A4BF00-F7E6-654C-A4D5-EEC8D746499F}"/>
                  </a:ext>
                </a:extLst>
              </p:cNvPr>
              <p:cNvCxnSpPr>
                <a:cxnSpLocks/>
                <a:stCxn id="12" idx="2"/>
                <a:endCxn id="37" idx="3"/>
              </p:cNvCxnSpPr>
              <p:nvPr/>
            </p:nvCxnSpPr>
            <p:spPr>
              <a:xfrm flipH="1" flipV="1">
                <a:off x="4558015" y="4164600"/>
                <a:ext cx="511167" cy="1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FA2C12-1761-D342-8405-C45EC41E6A78}"/>
                  </a:ext>
                </a:extLst>
              </p:cNvPr>
              <p:cNvCxnSpPr>
                <a:cxnSpLocks/>
                <a:stCxn id="13" idx="6"/>
                <a:endCxn id="33" idx="1"/>
              </p:cNvCxnSpPr>
              <p:nvPr/>
            </p:nvCxnSpPr>
            <p:spPr>
              <a:xfrm>
                <a:off x="3899411" y="5382766"/>
                <a:ext cx="512247" cy="31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607F5B-1AF9-1B4A-824A-44CC9ECA30B8}"/>
                  </a:ext>
                </a:extLst>
              </p:cNvPr>
              <p:cNvCxnSpPr>
                <a:cxnSpLocks/>
                <a:stCxn id="33" idx="0"/>
                <a:endCxn id="10" idx="4"/>
              </p:cNvCxnSpPr>
              <p:nvPr/>
            </p:nvCxnSpPr>
            <p:spPr>
              <a:xfrm flipV="1">
                <a:off x="4483658" y="5013131"/>
                <a:ext cx="1099" cy="300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300E97-F461-7947-BCBD-E1569B4BEB09}"/>
                  </a:ext>
                </a:extLst>
              </p:cNvPr>
              <p:cNvCxnSpPr>
                <a:cxnSpLocks/>
                <a:stCxn id="10" idx="2"/>
                <a:endCxn id="29" idx="3"/>
              </p:cNvCxnSpPr>
              <p:nvPr/>
            </p:nvCxnSpPr>
            <p:spPr>
              <a:xfrm flipH="1" flipV="1">
                <a:off x="2376435" y="4816073"/>
                <a:ext cx="1697926" cy="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666505B-01D8-1141-A5A4-2B7C39FA55B6}"/>
                  </a:ext>
                </a:extLst>
              </p:cNvPr>
              <p:cNvCxnSpPr>
                <a:cxnSpLocks/>
                <a:stCxn id="15" idx="2"/>
                <a:endCxn id="33" idx="3"/>
              </p:cNvCxnSpPr>
              <p:nvPr/>
            </p:nvCxnSpPr>
            <p:spPr>
              <a:xfrm flipH="1">
                <a:off x="4555658" y="5385907"/>
                <a:ext cx="702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B615F5-A783-DC4B-B63E-CB13DB7A15D0}"/>
                  </a:ext>
                </a:extLst>
              </p:cNvPr>
              <p:cNvCxnSpPr>
                <a:cxnSpLocks/>
                <a:stCxn id="10" idx="0"/>
                <a:endCxn id="37" idx="2"/>
              </p:cNvCxnSpPr>
              <p:nvPr/>
            </p:nvCxnSpPr>
            <p:spPr>
              <a:xfrm flipV="1">
                <a:off x="4484757" y="4236600"/>
                <a:ext cx="1258" cy="387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EE14BE-07C0-5643-BB97-ECC2CC19E6C0}"/>
                  </a:ext>
                </a:extLst>
              </p:cNvPr>
              <p:cNvGrpSpPr/>
              <p:nvPr/>
            </p:nvGrpSpPr>
            <p:grpSpPr>
              <a:xfrm>
                <a:off x="4367935" y="4046520"/>
                <a:ext cx="527217" cy="393368"/>
                <a:chOff x="6669977" y="2717060"/>
                <a:chExt cx="527217" cy="393368"/>
              </a:xfrm>
            </p:grpSpPr>
            <p:sp>
              <p:nvSpPr>
                <p:cNvPr id="36" name="Rectangle 35">
                  <a:extLst>
                    <a:ext uri="{FF2B5EF4-FFF2-40B4-BE49-F238E27FC236}">
                      <a16:creationId xmlns:a16="http://schemas.microsoft.com/office/drawing/2014/main" id="{713D3A82-F9D3-B948-8C16-C410CEB6E254}"/>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E31FE18-51B4-9F44-8A34-6FC01B3FCC30}"/>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5ADE2D4-9361-2442-8F7E-B60A64200746}"/>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B384829-800A-6049-BA92-12EB4A7CDAA1}"/>
                        </a:ext>
                      </a:extLst>
                    </p:cNvPr>
                    <p:cNvSpPr txBox="1"/>
                    <p:nvPr/>
                  </p:nvSpPr>
                  <p:spPr>
                    <a:xfrm>
                      <a:off x="6903780" y="283342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39" name="TextBox 38">
                      <a:extLst>
                        <a:ext uri="{FF2B5EF4-FFF2-40B4-BE49-F238E27FC236}">
                          <a16:creationId xmlns:a16="http://schemas.microsoft.com/office/drawing/2014/main" id="{6B384829-800A-6049-BA92-12EB4A7CDAA1}"/>
                        </a:ext>
                      </a:extLst>
                    </p:cNvPr>
                    <p:cNvSpPr txBox="1">
                      <a:spLocks noRot="1" noChangeAspect="1" noMove="1" noResize="1" noEditPoints="1" noAdjustHandles="1" noChangeArrowheads="1" noChangeShapeType="1" noTextEdit="1"/>
                    </p:cNvSpPr>
                    <p:nvPr/>
                  </p:nvSpPr>
                  <p:spPr>
                    <a:xfrm>
                      <a:off x="6903780" y="2833429"/>
                      <a:ext cx="293414" cy="276999"/>
                    </a:xfrm>
                    <a:prstGeom prst="rect">
                      <a:avLst/>
                    </a:prstGeom>
                    <a:blipFill>
                      <a:blip r:embed="rId8"/>
                      <a:stretch>
                        <a:fillRect l="-16000" b="-21739"/>
                      </a:stretch>
                    </a:blipFill>
                  </p:spPr>
                  <p:txBody>
                    <a:bodyPr/>
                    <a:lstStyle/>
                    <a:p>
                      <a:r>
                        <a:rPr lang="en-GB">
                          <a:noFill/>
                        </a:rPr>
                        <a:t> </a:t>
                      </a:r>
                    </a:p>
                  </p:txBody>
                </p:sp>
              </mc:Fallback>
            </mc:AlternateContent>
          </p:grpSp>
          <p:grpSp>
            <p:nvGrpSpPr>
              <p:cNvPr id="82" name="Group 81">
                <a:extLst>
                  <a:ext uri="{FF2B5EF4-FFF2-40B4-BE49-F238E27FC236}">
                    <a16:creationId xmlns:a16="http://schemas.microsoft.com/office/drawing/2014/main" id="{8247105A-13DD-324A-A224-4F6AADEB0FCD}"/>
                  </a:ext>
                </a:extLst>
              </p:cNvPr>
              <p:cNvGrpSpPr/>
              <p:nvPr/>
            </p:nvGrpSpPr>
            <p:grpSpPr>
              <a:xfrm>
                <a:off x="4365578" y="5267827"/>
                <a:ext cx="529574" cy="392259"/>
                <a:chOff x="4365578" y="5267827"/>
                <a:chExt cx="529574" cy="392259"/>
              </a:xfrm>
            </p:grpSpPr>
            <p:grpSp>
              <p:nvGrpSpPr>
                <p:cNvPr id="26" name="Group 25">
                  <a:extLst>
                    <a:ext uri="{FF2B5EF4-FFF2-40B4-BE49-F238E27FC236}">
                      <a16:creationId xmlns:a16="http://schemas.microsoft.com/office/drawing/2014/main" id="{F91357A2-325E-5F4F-B2A4-45AC01BD4A06}"/>
                    </a:ext>
                  </a:extLst>
                </p:cNvPr>
                <p:cNvGrpSpPr/>
                <p:nvPr/>
              </p:nvGrpSpPr>
              <p:grpSpPr>
                <a:xfrm>
                  <a:off x="4365578" y="5267827"/>
                  <a:ext cx="529574" cy="392259"/>
                  <a:chOff x="6667620" y="3938367"/>
                  <a:chExt cx="529574" cy="392259"/>
                </a:xfrm>
              </p:grpSpPr>
              <p:sp>
                <p:nvSpPr>
                  <p:cNvPr id="32" name="Rectangle 31">
                    <a:extLst>
                      <a:ext uri="{FF2B5EF4-FFF2-40B4-BE49-F238E27FC236}">
                        <a16:creationId xmlns:a16="http://schemas.microsoft.com/office/drawing/2014/main" id="{BA7A6AC5-C183-3040-BF80-739BBAE42BC1}"/>
                      </a:ext>
                    </a:extLst>
                  </p:cNvPr>
                  <p:cNvSpPr/>
                  <p:nvPr/>
                </p:nvSpPr>
                <p:spPr>
                  <a:xfrm>
                    <a:off x="6667620" y="393836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4FEFE60-7111-0D48-BA15-DD86ABEB60D2}"/>
                      </a:ext>
                    </a:extLst>
                  </p:cNvPr>
                  <p:cNvSpPr/>
                  <p:nvPr/>
                </p:nvSpPr>
                <p:spPr>
                  <a:xfrm>
                    <a:off x="6713700" y="398444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C51E072-89D2-6F46-9515-1E6C02AC8DFC}"/>
                          </a:ext>
                        </a:extLst>
                      </p:cNvPr>
                      <p:cNvSpPr txBox="1"/>
                      <p:nvPr/>
                    </p:nvSpPr>
                    <p:spPr>
                      <a:xfrm>
                        <a:off x="6903780" y="405362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35" name="TextBox 34">
                        <a:extLst>
                          <a:ext uri="{FF2B5EF4-FFF2-40B4-BE49-F238E27FC236}">
                            <a16:creationId xmlns:a16="http://schemas.microsoft.com/office/drawing/2014/main" id="{6C51E072-89D2-6F46-9515-1E6C02AC8DFC}"/>
                          </a:ext>
                        </a:extLst>
                      </p:cNvPr>
                      <p:cNvSpPr txBox="1">
                        <a:spLocks noRot="1" noChangeAspect="1" noMove="1" noResize="1" noEditPoints="1" noAdjustHandles="1" noChangeArrowheads="1" noChangeShapeType="1" noTextEdit="1"/>
                      </p:cNvSpPr>
                      <p:nvPr/>
                    </p:nvSpPr>
                    <p:spPr>
                      <a:xfrm>
                        <a:off x="6903780" y="4053627"/>
                        <a:ext cx="293414" cy="276999"/>
                      </a:xfrm>
                      <a:prstGeom prst="rect">
                        <a:avLst/>
                      </a:prstGeom>
                      <a:blipFill>
                        <a:blip r:embed="rId9"/>
                        <a:stretch>
                          <a:fillRect l="-16000" b="-21739"/>
                        </a:stretch>
                      </a:blipFill>
                    </p:spPr>
                    <p:txBody>
                      <a:bodyPr/>
                      <a:lstStyle/>
                      <a:p>
                        <a:r>
                          <a:rPr lang="en-GB">
                            <a:noFill/>
                          </a:rPr>
                          <a:t> </a:t>
                        </a:r>
                      </a:p>
                    </p:txBody>
                  </p:sp>
                </mc:Fallback>
              </mc:AlternateContent>
            </p:grpSp>
            <p:sp>
              <p:nvSpPr>
                <p:cNvPr id="73" name="Rectangle 72">
                  <a:extLst>
                    <a:ext uri="{FF2B5EF4-FFF2-40B4-BE49-F238E27FC236}">
                      <a16:creationId xmlns:a16="http://schemas.microsoft.com/office/drawing/2014/main" id="{6D264292-7B8A-0F47-BD45-D959904E4562}"/>
                    </a:ext>
                  </a:extLst>
                </p:cNvPr>
                <p:cNvSpPr/>
                <p:nvPr/>
              </p:nvSpPr>
              <p:spPr>
                <a:xfrm>
                  <a:off x="4457738" y="53599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a:extLst>
                  <a:ext uri="{FF2B5EF4-FFF2-40B4-BE49-F238E27FC236}">
                    <a16:creationId xmlns:a16="http://schemas.microsoft.com/office/drawing/2014/main" id="{AD7072EF-DB02-1945-92DB-593847C67003}"/>
                  </a:ext>
                </a:extLst>
              </p:cNvPr>
              <p:cNvGrpSpPr/>
              <p:nvPr/>
            </p:nvGrpSpPr>
            <p:grpSpPr>
              <a:xfrm>
                <a:off x="2186355" y="4697993"/>
                <a:ext cx="516037" cy="397857"/>
                <a:chOff x="2186355" y="4623618"/>
                <a:chExt cx="516037" cy="397857"/>
              </a:xfrm>
            </p:grpSpPr>
            <p:grpSp>
              <p:nvGrpSpPr>
                <p:cNvPr id="27" name="Group 26">
                  <a:extLst>
                    <a:ext uri="{FF2B5EF4-FFF2-40B4-BE49-F238E27FC236}">
                      <a16:creationId xmlns:a16="http://schemas.microsoft.com/office/drawing/2014/main" id="{7437C874-47C2-D94D-BC9E-E13A965C453F}"/>
                    </a:ext>
                  </a:extLst>
                </p:cNvPr>
                <p:cNvGrpSpPr/>
                <p:nvPr/>
              </p:nvGrpSpPr>
              <p:grpSpPr>
                <a:xfrm>
                  <a:off x="2186355" y="4623618"/>
                  <a:ext cx="516037" cy="397857"/>
                  <a:chOff x="4560266" y="3295209"/>
                  <a:chExt cx="516037" cy="397857"/>
                </a:xfrm>
              </p:grpSpPr>
              <p:sp>
                <p:nvSpPr>
                  <p:cNvPr id="28" name="Rectangle 27">
                    <a:extLst>
                      <a:ext uri="{FF2B5EF4-FFF2-40B4-BE49-F238E27FC236}">
                        <a16:creationId xmlns:a16="http://schemas.microsoft.com/office/drawing/2014/main" id="{073FF97D-F08E-244F-9EE0-9BD6B4A45754}"/>
                      </a:ext>
                    </a:extLst>
                  </p:cNvPr>
                  <p:cNvSpPr/>
                  <p:nvPr/>
                </p:nvSpPr>
                <p:spPr>
                  <a:xfrm>
                    <a:off x="4560266" y="32952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8D90319-D42E-2A47-9C42-D52345C96DB7}"/>
                      </a:ext>
                    </a:extLst>
                  </p:cNvPr>
                  <p:cNvSpPr/>
                  <p:nvPr/>
                </p:nvSpPr>
                <p:spPr>
                  <a:xfrm>
                    <a:off x="4606346" y="334128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3E43976-0FFC-354B-BD59-B3597A06DD54}"/>
                          </a:ext>
                        </a:extLst>
                      </p:cNvPr>
                      <p:cNvSpPr txBox="1"/>
                      <p:nvPr/>
                    </p:nvSpPr>
                    <p:spPr>
                      <a:xfrm>
                        <a:off x="4782889" y="341606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31" name="TextBox 30">
                        <a:extLst>
                          <a:ext uri="{FF2B5EF4-FFF2-40B4-BE49-F238E27FC236}">
                            <a16:creationId xmlns:a16="http://schemas.microsoft.com/office/drawing/2014/main" id="{13E43976-0FFC-354B-BD59-B3597A06DD54}"/>
                          </a:ext>
                        </a:extLst>
                      </p:cNvPr>
                      <p:cNvSpPr txBox="1">
                        <a:spLocks noRot="1" noChangeAspect="1" noMove="1" noResize="1" noEditPoints="1" noAdjustHandles="1" noChangeArrowheads="1" noChangeShapeType="1" noTextEdit="1"/>
                      </p:cNvSpPr>
                      <p:nvPr/>
                    </p:nvSpPr>
                    <p:spPr>
                      <a:xfrm>
                        <a:off x="4782889" y="3416067"/>
                        <a:ext cx="293414" cy="276999"/>
                      </a:xfrm>
                      <a:prstGeom prst="rect">
                        <a:avLst/>
                      </a:prstGeom>
                      <a:blipFill>
                        <a:blip r:embed="rId10"/>
                        <a:stretch>
                          <a:fillRect l="-16667" b="-27273"/>
                        </a:stretch>
                      </a:blipFill>
                    </p:spPr>
                    <p:txBody>
                      <a:bodyPr/>
                      <a:lstStyle/>
                      <a:p>
                        <a:r>
                          <a:rPr lang="en-GB">
                            <a:noFill/>
                          </a:rPr>
                          <a:t> </a:t>
                        </a:r>
                      </a:p>
                    </p:txBody>
                  </p:sp>
                </mc:Fallback>
              </mc:AlternateContent>
            </p:grpSp>
            <p:sp>
              <p:nvSpPr>
                <p:cNvPr id="78" name="Rectangle 77">
                  <a:extLst>
                    <a:ext uri="{FF2B5EF4-FFF2-40B4-BE49-F238E27FC236}">
                      <a16:creationId xmlns:a16="http://schemas.microsoft.com/office/drawing/2014/main" id="{4CAE2C69-FEA5-7945-80B8-E1A06AC63742}"/>
                    </a:ext>
                  </a:extLst>
                </p:cNvPr>
                <p:cNvSpPr/>
                <p:nvPr/>
              </p:nvSpPr>
              <p:spPr>
                <a:xfrm>
                  <a:off x="2278515" y="471577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86" name="Rectangle 5">
                  <a:extLst>
                    <a:ext uri="{FF2B5EF4-FFF2-40B4-BE49-F238E27FC236}">
                      <a16:creationId xmlns:a16="http://schemas.microsoft.com/office/drawing/2014/main" id="{FA82A6DD-628A-5C4C-B1B3-53E51B6691C7}"/>
                    </a:ext>
                  </a:extLst>
                </p:cNvPr>
                <p:cNvSpPr>
                  <a:spLocks noChangeArrowheads="1"/>
                </p:cNvSpPr>
                <p:nvPr/>
              </p:nvSpPr>
              <p:spPr bwMode="auto">
                <a:xfrm>
                  <a:off x="1923435" y="3968735"/>
                  <a:ext cx="762000" cy="381000"/>
                </a:xfrm>
                <a:prstGeom prst="rect">
                  <a:avLst/>
                </a:prstGeom>
                <a:solidFill>
                  <a:srgbClr val="FFCCFF"/>
                </a:solidFill>
                <a:ln w="9525">
                  <a:solidFill>
                    <a:schemeClr val="tx1"/>
                  </a:solidFill>
                  <a:miter lim="800000"/>
                  <a:headEnd/>
                  <a:tailEnd/>
                </a:ln>
              </p:spPr>
              <p:txBody>
                <a:bodyPr wrap="none" anchor="ct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𝑋</m:t>
                        </m:r>
                        <m:r>
                          <a:rPr lang="en-US" i="1" dirty="0" smtClean="0">
                            <a:latin typeface="Cambria Math" panose="02040503050406030204" pitchFamily="18" charset="0"/>
                          </a:rPr>
                          <m:t>)</m:t>
                        </m:r>
                      </m:oMath>
                    </m:oMathPara>
                  </a14:m>
                  <a:endParaRPr lang="en-US" dirty="0"/>
                </a:p>
              </p:txBody>
            </p:sp>
          </mc:Choice>
          <mc:Fallback xmlns="">
            <p:sp>
              <p:nvSpPr>
                <p:cNvPr id="86" name="Rectangle 5">
                  <a:extLst>
                    <a:ext uri="{FF2B5EF4-FFF2-40B4-BE49-F238E27FC236}">
                      <a16:creationId xmlns:a16="http://schemas.microsoft.com/office/drawing/2014/main" id="{FA82A6DD-628A-5C4C-B1B3-53E51B6691C7}"/>
                    </a:ext>
                  </a:extLst>
                </p:cNvPr>
                <p:cNvSpPr>
                  <a:spLocks noRot="1" noChangeAspect="1" noMove="1" noResize="1" noEditPoints="1" noAdjustHandles="1" noChangeArrowheads="1" noChangeShapeType="1" noTextEdit="1"/>
                </p:cNvSpPr>
                <p:nvPr/>
              </p:nvSpPr>
              <p:spPr bwMode="auto">
                <a:xfrm>
                  <a:off x="1923435" y="3968735"/>
                  <a:ext cx="762000" cy="381000"/>
                </a:xfrm>
                <a:prstGeom prst="rect">
                  <a:avLst/>
                </a:prstGeom>
                <a:blipFill>
                  <a:blip r:embed="rId11"/>
                  <a:stretch>
                    <a:fillRect b="-625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AutoShape 6">
                  <a:extLst>
                    <a:ext uri="{FF2B5EF4-FFF2-40B4-BE49-F238E27FC236}">
                      <a16:creationId xmlns:a16="http://schemas.microsoft.com/office/drawing/2014/main" id="{38BFA36F-960C-CB40-9D8D-E0CE2B77F75C}"/>
                    </a:ext>
                  </a:extLst>
                </p:cNvPr>
                <p:cNvSpPr>
                  <a:spLocks noChangeArrowheads="1"/>
                </p:cNvSpPr>
                <p:nvPr/>
              </p:nvSpPr>
              <p:spPr bwMode="auto">
                <a:xfrm>
                  <a:off x="1863374" y="5107217"/>
                  <a:ext cx="886822" cy="533400"/>
                </a:xfrm>
                <a:prstGeom prst="flowChartDecision">
                  <a:avLst/>
                </a:prstGeom>
                <a:solidFill>
                  <a:srgbClr val="CCFF99"/>
                </a:solidFill>
                <a:ln w="9525">
                  <a:solidFill>
                    <a:schemeClr val="tx1"/>
                  </a:solidFill>
                  <a:miter lim="800000"/>
                  <a:headEnd/>
                  <a:tailEnd/>
                </a:ln>
              </p:spPr>
              <p:txBody>
                <a:bodyPr wrap="none" lIns="0" rIns="0" anchor="ctr"/>
                <a:lstStyle/>
                <a:p>
                  <a:pPr algn="ctr"/>
                  <a14:m>
                    <m:oMathPara xmlns:m="http://schemas.openxmlformats.org/officeDocument/2006/math">
                      <m:oMathParaPr>
                        <m:jc m:val="center"/>
                      </m:oMathParaPr>
                      <m:oMath xmlns:m="http://schemas.openxmlformats.org/officeDocument/2006/math">
                        <m:r>
                          <a:rPr lang="de-DE" b="0" i="1" dirty="0" smtClean="0">
                            <a:latin typeface="Cambria Math" panose="02040503050406030204" pitchFamily="18" charset="0"/>
                          </a:rPr>
                          <m:t>𝑈𝑡𝑖𝑙</m:t>
                        </m:r>
                      </m:oMath>
                    </m:oMathPara>
                  </a14:m>
                  <a:endParaRPr lang="en-US" dirty="0"/>
                </a:p>
              </p:txBody>
            </p:sp>
          </mc:Choice>
          <mc:Fallback xmlns="">
            <p:sp>
              <p:nvSpPr>
                <p:cNvPr id="87" name="AutoShape 6">
                  <a:extLst>
                    <a:ext uri="{FF2B5EF4-FFF2-40B4-BE49-F238E27FC236}">
                      <a16:creationId xmlns:a16="http://schemas.microsoft.com/office/drawing/2014/main" id="{38BFA36F-960C-CB40-9D8D-E0CE2B77F75C}"/>
                    </a:ext>
                  </a:extLst>
                </p:cNvPr>
                <p:cNvSpPr>
                  <a:spLocks noRot="1" noChangeAspect="1" noMove="1" noResize="1" noEditPoints="1" noAdjustHandles="1" noChangeArrowheads="1" noChangeShapeType="1" noTextEdit="1"/>
                </p:cNvSpPr>
                <p:nvPr/>
              </p:nvSpPr>
              <p:spPr bwMode="auto">
                <a:xfrm>
                  <a:off x="1863374" y="5107217"/>
                  <a:ext cx="886822" cy="533400"/>
                </a:xfrm>
                <a:prstGeom prst="flowChartDecision">
                  <a:avLst/>
                </a:prstGeom>
                <a:blipFill>
                  <a:blip r:embed="rId12"/>
                  <a:stretch>
                    <a:fillRect/>
                  </a:stretch>
                </a:blipFill>
                <a:ln w="9525">
                  <a:solidFill>
                    <a:schemeClr val="tx1"/>
                  </a:solidFill>
                  <a:miter lim="800000"/>
                  <a:headEnd/>
                  <a:tailEnd/>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7BA232B4-F012-6044-91D4-8D11494D9E86}"/>
                </a:ext>
              </a:extLst>
            </p:cNvPr>
            <p:cNvCxnSpPr>
              <a:stCxn id="86" idx="2"/>
              <a:endCxn id="29" idx="0"/>
            </p:cNvCxnSpPr>
            <p:nvPr/>
          </p:nvCxnSpPr>
          <p:spPr>
            <a:xfrm>
              <a:off x="2304435" y="4349735"/>
              <a:ext cx="0" cy="394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63D23A0-4707-954E-81CB-C5483D9AF01E}"/>
                </a:ext>
              </a:extLst>
            </p:cNvPr>
            <p:cNvCxnSpPr>
              <a:cxnSpLocks/>
              <a:stCxn id="29" idx="2"/>
              <a:endCxn id="87" idx="0"/>
            </p:cNvCxnSpPr>
            <p:nvPr/>
          </p:nvCxnSpPr>
          <p:spPr>
            <a:xfrm>
              <a:off x="2304435" y="4888073"/>
              <a:ext cx="2350" cy="21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187B4763-1268-6242-8891-CFA132897503}"/>
              </a:ext>
            </a:extLst>
          </p:cNvPr>
          <p:cNvSpPr txBox="1"/>
          <p:nvPr/>
        </p:nvSpPr>
        <p:spPr>
          <a:xfrm>
            <a:off x="2295303" y="6324389"/>
            <a:ext cx="5133702" cy="400110"/>
          </a:xfrm>
          <a:prstGeom prst="rect">
            <a:avLst/>
          </a:prstGeom>
          <a:noFill/>
        </p:spPr>
        <p:txBody>
          <a:bodyPr wrap="square" rtlCol="0">
            <a:spAutoFit/>
          </a:bodyPr>
          <a:lstStyle/>
          <a:p>
            <a:pPr algn="ctr"/>
            <a:r>
              <a:rPr lang="en-GB" sz="1000" dirty="0">
                <a:solidFill>
                  <a:schemeClr val="accent3"/>
                </a:solidFill>
              </a:rPr>
              <a:t>Marcel </a:t>
            </a:r>
            <a:r>
              <a:rPr lang="en-GB" sz="1000" dirty="0" err="1">
                <a:solidFill>
                  <a:schemeClr val="accent3"/>
                </a:solidFill>
              </a:rPr>
              <a:t>Gehrke</a:t>
            </a:r>
            <a:r>
              <a:rPr lang="en-GB" sz="1000" dirty="0">
                <a:solidFill>
                  <a:schemeClr val="accent3"/>
                </a:solidFill>
              </a:rPr>
              <a:t>, TB, Ralf </a:t>
            </a:r>
            <a:r>
              <a:rPr lang="en-GB" sz="1000" dirty="0" err="1">
                <a:solidFill>
                  <a:schemeClr val="accent3"/>
                </a:solidFill>
              </a:rPr>
              <a:t>Möller</a:t>
            </a:r>
            <a:r>
              <a:rPr lang="en-GB" sz="1000" dirty="0">
                <a:solidFill>
                  <a:schemeClr val="accent3"/>
                </a:solidFill>
              </a:rPr>
              <a:t>, Alexander </a:t>
            </a:r>
            <a:r>
              <a:rPr lang="en-GB" sz="1000" dirty="0" err="1">
                <a:solidFill>
                  <a:schemeClr val="accent3"/>
                </a:solidFill>
              </a:rPr>
              <a:t>Waschkau</a:t>
            </a:r>
            <a:r>
              <a:rPr lang="en-GB" sz="1000" dirty="0">
                <a:solidFill>
                  <a:schemeClr val="accent3"/>
                </a:solidFill>
              </a:rPr>
              <a:t>, Christoph </a:t>
            </a:r>
            <a:r>
              <a:rPr lang="en-GB" sz="1000" dirty="0" err="1">
                <a:solidFill>
                  <a:schemeClr val="accent3"/>
                </a:solidFill>
              </a:rPr>
              <a:t>Strumann</a:t>
            </a:r>
            <a:r>
              <a:rPr lang="en-GB" sz="1000" dirty="0">
                <a:solidFill>
                  <a:schemeClr val="accent3"/>
                </a:solidFill>
              </a:rPr>
              <a:t>, </a:t>
            </a:r>
            <a:r>
              <a:rPr lang="en-GB" sz="1000" dirty="0" err="1">
                <a:solidFill>
                  <a:schemeClr val="accent3"/>
                </a:solidFill>
              </a:rPr>
              <a:t>Jost</a:t>
            </a:r>
            <a:r>
              <a:rPr lang="en-GB" sz="1000" dirty="0">
                <a:solidFill>
                  <a:schemeClr val="accent3"/>
                </a:solidFill>
              </a:rPr>
              <a:t> </a:t>
            </a:r>
            <a:r>
              <a:rPr lang="en-GB" sz="1000" dirty="0" err="1">
                <a:solidFill>
                  <a:schemeClr val="accent3"/>
                </a:solidFill>
              </a:rPr>
              <a:t>Steinhäuser</a:t>
            </a:r>
            <a:r>
              <a:rPr lang="en-GB" sz="1000" dirty="0">
                <a:solidFill>
                  <a:schemeClr val="accent3"/>
                </a:solidFill>
              </a:rPr>
              <a:t>: Lifted Maximum Expected Utility, 2019.</a:t>
            </a:r>
          </a:p>
        </p:txBody>
      </p:sp>
    </p:spTree>
    <p:extLst>
      <p:ext uri="{BB962C8B-B14F-4D97-AF65-F5344CB8AC3E}">
        <p14:creationId xmlns:p14="http://schemas.microsoft.com/office/powerpoint/2010/main" val="864905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64B0-FF4C-014D-8741-60A144B5F4C3}"/>
              </a:ext>
            </a:extLst>
          </p:cNvPr>
          <p:cNvSpPr>
            <a:spLocks noGrp="1"/>
          </p:cNvSpPr>
          <p:nvPr>
            <p:ph type="title"/>
          </p:nvPr>
        </p:nvSpPr>
        <p:spPr/>
        <p:txBody>
          <a:bodyPr>
            <a:normAutofit/>
          </a:bodyPr>
          <a:lstStyle/>
          <a:p>
            <a:r>
              <a:rPr lang="en-GB" dirty="0"/>
              <a:t>Evaluation: Example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BD812A9-BBC0-D244-AABA-D3648031F543}"/>
                  </a:ext>
                </a:extLst>
              </p:cNvPr>
              <p:cNvSpPr>
                <a:spLocks noGrp="1"/>
              </p:cNvSpPr>
              <p:nvPr>
                <p:ph sz="half" idx="1"/>
              </p:nvPr>
            </p:nvSpPr>
            <p:spPr>
              <a:xfrm>
                <a:off x="628650" y="1146048"/>
                <a:ext cx="3649936" cy="5049242"/>
              </a:xfrm>
              <a:prstGeom prst="rect">
                <a:avLst/>
              </a:prstGeom>
            </p:spPr>
            <p:txBody>
              <a:bodyPr wrap="square">
                <a:normAutofit fontScale="92500" lnSpcReduction="10000"/>
              </a:bodyPr>
              <a:lstStyle/>
              <a:p>
                <a:r>
                  <a:rPr lang="en-GB" dirty="0"/>
                  <a:t>Evaluation as with propositional decision networks</a:t>
                </a:r>
              </a:p>
              <a:p>
                <a:pPr lvl="1"/>
                <a:r>
                  <a:rPr lang="en-GB" dirty="0"/>
                  <a:t>Using </a:t>
                </a:r>
                <a:r>
                  <a:rPr lang="en-GB" dirty="0">
                    <a:solidFill>
                      <a:schemeClr val="accent1"/>
                    </a:solidFill>
                  </a:rPr>
                  <a:t>lifted</a:t>
                </a:r>
                <a:r>
                  <a:rPr lang="en-GB" dirty="0"/>
                  <a:t> inference for eliminations</a:t>
                </a:r>
              </a:p>
              <a:p>
                <a:pPr lvl="1"/>
                <a:r>
                  <a:rPr lang="en-GB" dirty="0"/>
                  <a:t>Compute actions at once for group of </a:t>
                </a:r>
                <a:r>
                  <a:rPr lang="en-GB" dirty="0">
                    <a:solidFill>
                      <a:srgbClr val="C00000"/>
                    </a:solidFill>
                  </a:rPr>
                  <a:t>indistinguishable</a:t>
                </a:r>
                <a:r>
                  <a:rPr lang="en-GB" dirty="0"/>
                  <a:t> constants</a:t>
                </a:r>
              </a:p>
              <a:p>
                <a:pPr lvl="2"/>
                <a:r>
                  <a:rPr lang="en-GB" dirty="0"/>
                  <a:t>No evidence = no distinguishable features</a:t>
                </a:r>
              </a:p>
              <a:p>
                <a:pPr lvl="1"/>
                <a:r>
                  <a:rPr lang="en-GB" dirty="0"/>
                  <a:t>With </a:t>
                </a:r>
                <a14:m>
                  <m:oMath xmlns:m="http://schemas.openxmlformats.org/officeDocument/2006/math">
                    <m:r>
                      <a:rPr lang="de-DE" b="0" i="1" smtClean="0">
                        <a:latin typeface="Cambria Math" panose="02040503050406030204" pitchFamily="18" charset="0"/>
                      </a:rPr>
                      <m:t>𝑊</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r>
                      <a:rPr lang="de-DE" b="0" i="1" smtClean="0">
                        <a:latin typeface="Cambria Math" panose="02040503050406030204" pitchFamily="18" charset="0"/>
                      </a:rPr>
                      <m:t>=</m:t>
                    </m:r>
                    <m:r>
                      <a:rPr lang="de-DE" b="0" i="1" smtClean="0">
                        <a:latin typeface="Cambria Math" panose="02040503050406030204" pitchFamily="18" charset="0"/>
                      </a:rPr>
                      <m:t>𝑡𝑟𝑢𝑒</m:t>
                    </m:r>
                  </m:oMath>
                </a14:m>
                <a:r>
                  <a:rPr lang="en-GB" dirty="0"/>
                  <a:t> as evidence for some </a:t>
                </a:r>
                <a14:m>
                  <m:oMath xmlns:m="http://schemas.openxmlformats.org/officeDocument/2006/math">
                    <m:acc>
                      <m:accPr>
                        <m:chr m:val="̂"/>
                        <m:ctrlPr>
                          <a:rPr lang="de-DE" i="1" smtClean="0">
                            <a:latin typeface="Cambria Math" panose="02040503050406030204" pitchFamily="18" charset="0"/>
                          </a:rPr>
                        </m:ctrlPr>
                      </m:accPr>
                      <m:e>
                        <m:r>
                          <a:rPr lang="de-DE" i="1">
                            <a:latin typeface="Cambria Math" panose="02040503050406030204" pitchFamily="18" charset="0"/>
                          </a:rPr>
                          <m:t>𝑋</m:t>
                        </m:r>
                      </m:e>
                    </m:acc>
                  </m:oMath>
                </a14:m>
                <a:r>
                  <a:rPr lang="en-GB" dirty="0"/>
                  <a:t>: two groups, four action “plans” </a:t>
                </a:r>
              </a:p>
              <a:p>
                <a:pPr lvl="2"/>
                <a:r>
                  <a:rPr lang="en-GB" dirty="0"/>
                  <a:t>2 actions ⋅ 2 groups</a:t>
                </a:r>
              </a:p>
            </p:txBody>
          </p:sp>
        </mc:Choice>
        <mc:Fallback xmlns="">
          <p:sp>
            <p:nvSpPr>
              <p:cNvPr id="5" name="Content Placeholder 4">
                <a:extLst>
                  <a:ext uri="{FF2B5EF4-FFF2-40B4-BE49-F238E27FC236}">
                    <a16:creationId xmlns:a16="http://schemas.microsoft.com/office/drawing/2014/main" id="{EBD812A9-BBC0-D244-AABA-D3648031F543}"/>
                  </a:ext>
                </a:extLst>
              </p:cNvPr>
              <p:cNvSpPr>
                <a:spLocks noGrp="1" noRot="1" noChangeAspect="1" noMove="1" noResize="1" noEditPoints="1" noAdjustHandles="1" noChangeArrowheads="1" noChangeShapeType="1" noTextEdit="1"/>
              </p:cNvSpPr>
              <p:nvPr>
                <p:ph sz="half" idx="1"/>
              </p:nvPr>
            </p:nvSpPr>
            <p:spPr>
              <a:xfrm>
                <a:off x="628650" y="1146048"/>
                <a:ext cx="3649936" cy="5049242"/>
              </a:xfrm>
              <a:prstGeom prst="rect">
                <a:avLst/>
              </a:prstGeom>
              <a:blipFill>
                <a:blip r:embed="rId3"/>
                <a:stretch>
                  <a:fillRect l="-2778" t="-2256" b="-50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A263C27-1173-9B4A-86C2-58FAE2F67A33}"/>
              </a:ext>
            </a:extLst>
          </p:cNvPr>
          <p:cNvSpPr>
            <a:spLocks noGrp="1"/>
          </p:cNvSpPr>
          <p:nvPr>
            <p:ph type="sldNum" sz="quarter" idx="12"/>
          </p:nvPr>
        </p:nvSpPr>
        <p:spPr/>
        <p:txBody>
          <a:bodyPr/>
          <a:lstStyle/>
          <a:p>
            <a:fld id="{67C9959E-8E6B-B04C-9955-EA096F41CA7A}" type="slidenum">
              <a:rPr lang="en-GB" smtClean="0"/>
              <a:t>64</a:t>
            </a:fld>
            <a:endParaRPr lang="en-GB"/>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EB8172D0-8FAB-2248-9147-577E03629B05}"/>
                  </a:ext>
                </a:extLst>
              </p:cNvPr>
              <p:cNvSpPr/>
              <p:nvPr/>
            </p:nvSpPr>
            <p:spPr>
              <a:xfrm>
                <a:off x="4060553" y="3305286"/>
                <a:ext cx="5125911" cy="2425857"/>
              </a:xfrm>
              <a:prstGeom prst="rect">
                <a:avLst/>
              </a:prstGeom>
            </p:spPr>
            <p:txBody>
              <a:bodyPr wrap="square">
                <a:spAutoFit/>
              </a:bodyPr>
              <a:lstStyle/>
              <a:p>
                <a:r>
                  <a:rPr lang="de-DE" sz="1600" b="1" dirty="0"/>
                  <a:t> </a:t>
                </a:r>
                <a14:m>
                  <m:oMath xmlns:m="http://schemas.openxmlformats.org/officeDocument/2006/math">
                    <m:r>
                      <a:rPr lang="de-DE" sz="1600" b="1" i="1" smtClean="0">
                        <a:latin typeface="Cambria Math" panose="02040503050406030204" pitchFamily="18" charset="0"/>
                      </a:rPr>
                      <m:t>𝑬𝑼</m:t>
                    </m:r>
                    <m:d>
                      <m:dPr>
                        <m:ctrlPr>
                          <a:rPr lang="de-DE" sz="1600" b="1" i="1" smtClean="0">
                            <a:solidFill>
                              <a:schemeClr val="tx1"/>
                            </a:solidFill>
                            <a:latin typeface="Cambria Math" panose="02040503050406030204" pitchFamily="18" charset="0"/>
                          </a:rPr>
                        </m:ctrlPr>
                      </m:dPr>
                      <m:e>
                        <m:r>
                          <a:rPr lang="de-DE" sz="1600" b="1" i="1" smtClean="0">
                            <a:solidFill>
                              <a:srgbClr val="C00000"/>
                            </a:solidFill>
                            <a:latin typeface="Cambria Math" panose="02040503050406030204" pitchFamily="18" charset="0"/>
                          </a:rPr>
                          <m:t>𝑨</m:t>
                        </m:r>
                        <m:d>
                          <m:dPr>
                            <m:ctrlPr>
                              <a:rPr lang="de-DE" sz="1600" b="1" i="1" smtClean="0">
                                <a:solidFill>
                                  <a:srgbClr val="C00000"/>
                                </a:solidFill>
                                <a:latin typeface="Cambria Math" panose="02040503050406030204" pitchFamily="18" charset="0"/>
                              </a:rPr>
                            </m:ctrlPr>
                          </m:dPr>
                          <m:e>
                            <m:r>
                              <a:rPr lang="de-DE" sz="1600" b="1" i="1" smtClean="0">
                                <a:solidFill>
                                  <a:srgbClr val="C00000"/>
                                </a:solidFill>
                                <a:latin typeface="Cambria Math" panose="02040503050406030204" pitchFamily="18" charset="0"/>
                              </a:rPr>
                              <m:t>𝑿</m:t>
                            </m:r>
                          </m:e>
                        </m:d>
                        <m:r>
                          <a:rPr lang="de-DE" sz="1600" b="1" i="1" smtClean="0">
                            <a:solidFill>
                              <a:srgbClr val="C00000"/>
                            </a:solidFill>
                            <a:latin typeface="Cambria Math" panose="02040503050406030204" pitchFamily="18" charset="0"/>
                          </a:rPr>
                          <m:t>=</m:t>
                        </m:r>
                        <m:r>
                          <a:rPr lang="de-DE" sz="1600" b="1" i="1" smtClean="0">
                            <a:solidFill>
                              <a:srgbClr val="C00000"/>
                            </a:solidFill>
                            <a:latin typeface="Cambria Math" panose="02040503050406030204" pitchFamily="18" charset="0"/>
                          </a:rPr>
                          <m:t>𝒅</m:t>
                        </m:r>
                        <m:sSub>
                          <m:sSubPr>
                            <m:ctrlPr>
                              <a:rPr lang="de-DE" sz="1600" b="1" i="1" smtClean="0">
                                <a:solidFill>
                                  <a:srgbClr val="C00000"/>
                                </a:solidFill>
                                <a:latin typeface="Cambria Math" panose="02040503050406030204" pitchFamily="18" charset="0"/>
                              </a:rPr>
                            </m:ctrlPr>
                          </m:sSubPr>
                          <m:e>
                            <m:r>
                              <a:rPr lang="de-DE" sz="1600" b="1" i="1" smtClean="0">
                                <a:solidFill>
                                  <a:srgbClr val="C00000"/>
                                </a:solidFill>
                                <a:latin typeface="Cambria Math" panose="02040503050406030204" pitchFamily="18" charset="0"/>
                              </a:rPr>
                              <m:t>𝒐</m:t>
                            </m:r>
                          </m:e>
                          <m:sub>
                            <m:r>
                              <a:rPr lang="de-DE" sz="1600" b="1" i="1" smtClean="0">
                                <a:solidFill>
                                  <a:srgbClr val="C00000"/>
                                </a:solidFill>
                                <a:latin typeface="Cambria Math" panose="02040503050406030204" pitchFamily="18" charset="0"/>
                              </a:rPr>
                              <m:t>𝒏𝒐𝒕</m:t>
                            </m:r>
                          </m:sub>
                        </m:sSub>
                      </m:e>
                    </m:d>
                  </m:oMath>
                </a14:m>
                <a:endParaRPr lang="de-DE" sz="16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rPr>
                          </m:ctrlPr>
                        </m:sSupPr>
                        <m:e>
                          <m:d>
                            <m:dPr>
                              <m:ctrlPr>
                                <a:rPr lang="de-DE" sz="1600" i="1">
                                  <a:latin typeface="Cambria Math" panose="02040503050406030204" pitchFamily="18" charset="0"/>
                                  <a:ea typeface="Cambria Math" panose="02040503050406030204" pitchFamily="18" charset="0"/>
                                </a:rPr>
                              </m:ctrlPr>
                            </m:dPr>
                            <m:e>
                              <m:nary>
                                <m:naryPr>
                                  <m:chr m:val="∑"/>
                                  <m:supHide m:val="on"/>
                                  <m:ctrlPr>
                                    <a:rPr lang="en-GB" sz="1600" i="1">
                                      <a:latin typeface="Cambria Math" panose="02040503050406030204" pitchFamily="18" charset="0"/>
                                    </a:rPr>
                                  </m:ctrlPr>
                                </m:naryPr>
                                <m:sub>
                                  <m:r>
                                    <a:rPr lang="de-DE" sz="1600" i="1">
                                      <a:latin typeface="Cambria Math" panose="02040503050406030204" pitchFamily="18" charset="0"/>
                                    </a:rPr>
                                    <m:t>𝑐</m:t>
                                  </m:r>
                                  <m:r>
                                    <a:rPr lang="de-DE" sz="1600" i="1">
                                      <a:latin typeface="Cambria Math" panose="02040503050406030204" pitchFamily="18" charset="0"/>
                                    </a:rPr>
                                    <m:t>,</m:t>
                                  </m:r>
                                  <m:sSup>
                                    <m:sSupPr>
                                      <m:ctrlPr>
                                        <a:rPr lang="de-DE" sz="1600" i="1">
                                          <a:latin typeface="Cambria Math" panose="02040503050406030204" pitchFamily="18" charset="0"/>
                                        </a:rPr>
                                      </m:ctrlPr>
                                    </m:sSupPr>
                                    <m:e>
                                      <m:r>
                                        <a:rPr lang="de-DE" sz="1600" i="1">
                                          <a:latin typeface="Cambria Math" panose="02040503050406030204" pitchFamily="18" charset="0"/>
                                        </a:rPr>
                                        <m:t>𝑐</m:t>
                                      </m:r>
                                    </m:e>
                                    <m:sup>
                                      <m:r>
                                        <a:rPr lang="de-DE" sz="1600" i="1">
                                          <a:latin typeface="Cambria Math" panose="02040503050406030204" pitchFamily="18" charset="0"/>
                                        </a:rPr>
                                        <m:t>′</m:t>
                                      </m:r>
                                    </m:sup>
                                  </m:sSup>
                                  <m:r>
                                    <a:rPr lang="de-DE" sz="1600" i="1">
                                      <a:latin typeface="Cambria Math" charset="0"/>
                                    </a:rPr>
                                    <m:t>∈</m:t>
                                  </m:r>
                                  <m:r>
                                    <a:rPr lang="de-DE" sz="1600" i="1">
                                      <a:latin typeface="Cambria Math" panose="02040503050406030204" pitchFamily="18" charset="0"/>
                                      <a:ea typeface="Cambria Math" panose="02040503050406030204" pitchFamily="18" charset="0"/>
                                    </a:rPr>
                                    <m:t>ℛ</m:t>
                                  </m:r>
                                  <m:d>
                                    <m:dPr>
                                      <m:ctrlPr>
                                        <a:rPr lang="de-DE" sz="1600" i="1">
                                          <a:latin typeface="Cambria Math" panose="02040503050406030204" pitchFamily="18" charset="0"/>
                                        </a:rPr>
                                      </m:ctrlPr>
                                    </m:dPr>
                                    <m:e>
                                      <m:r>
                                        <a:rPr lang="de-DE" sz="1600" i="1">
                                          <a:latin typeface="Cambria Math" panose="02040503050406030204" pitchFamily="18" charset="0"/>
                                        </a:rPr>
                                        <m:t>𝐶</m:t>
                                      </m:r>
                                      <m:d>
                                        <m:dPr>
                                          <m:ctrlPr>
                                            <a:rPr lang="de-DE" sz="1600" i="1">
                                              <a:latin typeface="Cambria Math" panose="02040503050406030204" pitchFamily="18" charset="0"/>
                                            </a:rPr>
                                          </m:ctrlPr>
                                        </m:dPr>
                                        <m:e>
                                          <m:r>
                                            <a:rPr lang="de-DE" sz="1600" i="1">
                                              <a:latin typeface="Cambria Math" panose="02040503050406030204" pitchFamily="18" charset="0"/>
                                            </a:rPr>
                                            <m:t>𝑋</m:t>
                                          </m:r>
                                        </m:e>
                                      </m:d>
                                    </m:e>
                                  </m:d>
                                </m:sub>
                                <m:sup/>
                                <m:e>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𝑔</m:t>
                                      </m:r>
                                    </m:e>
                                    <m:sub>
                                      <m:r>
                                        <a:rPr lang="de-DE" sz="1600" i="1">
                                          <a:latin typeface="Cambria Math" panose="02040503050406030204" pitchFamily="18" charset="0"/>
                                          <a:ea typeface="Cambria Math" panose="02040503050406030204" pitchFamily="18" charset="0"/>
                                        </a:rPr>
                                        <m:t>3</m:t>
                                      </m:r>
                                    </m:sub>
                                  </m:sSub>
                                  <m:d>
                                    <m:dPr>
                                      <m:ctrlPr>
                                        <a:rPr lang="de-DE" sz="1600" i="1">
                                          <a:latin typeface="Cambria Math" panose="02040503050406030204" pitchFamily="18" charset="0"/>
                                          <a:ea typeface="Cambria Math" panose="02040503050406030204" pitchFamily="18" charset="0"/>
                                        </a:rPr>
                                      </m:ctrlPr>
                                    </m:dPr>
                                    <m:e>
                                      <m:r>
                                        <a:rPr lang="de-DE" sz="1600" i="1" smtClean="0">
                                          <a:solidFill>
                                            <a:srgbClr val="C00000"/>
                                          </a:solidFill>
                                          <a:latin typeface="Cambria Math" panose="02040503050406030204" pitchFamily="18" charset="0"/>
                                          <a:ea typeface="Cambria Math" panose="02040503050406030204" pitchFamily="18" charset="0"/>
                                        </a:rPr>
                                        <m:t>𝐴</m:t>
                                      </m:r>
                                      <m:d>
                                        <m:dPr>
                                          <m:ctrlPr>
                                            <a:rPr lang="de-DE" sz="1600" i="1">
                                              <a:solidFill>
                                                <a:srgbClr val="C00000"/>
                                              </a:solidFill>
                                              <a:latin typeface="Cambria Math" panose="02040503050406030204" pitchFamily="18" charset="0"/>
                                              <a:ea typeface="Cambria Math" panose="02040503050406030204" pitchFamily="18" charset="0"/>
                                            </a:rPr>
                                          </m:ctrlPr>
                                        </m:dPr>
                                        <m:e>
                                          <m:r>
                                            <a:rPr lang="de-DE" sz="1600" i="1">
                                              <a:solidFill>
                                                <a:srgbClr val="C00000"/>
                                              </a:solidFill>
                                              <a:latin typeface="Cambria Math" panose="02040503050406030204" pitchFamily="18" charset="0"/>
                                              <a:ea typeface="Cambria Math" panose="02040503050406030204" pitchFamily="18" charset="0"/>
                                            </a:rPr>
                                            <m:t>𝑋</m:t>
                                          </m:r>
                                        </m:e>
                                      </m:d>
                                      <m:r>
                                        <a:rPr lang="de-DE" sz="1600" i="1">
                                          <a:solidFill>
                                            <a:srgbClr val="C00000"/>
                                          </a:solidFill>
                                          <a:latin typeface="Cambria Math" panose="02040503050406030204" pitchFamily="18" charset="0"/>
                                          <a:ea typeface="Cambria Math" panose="02040503050406030204" pitchFamily="18" charset="0"/>
                                        </a:rPr>
                                        <m:t>=</m:t>
                                      </m:r>
                                      <m:r>
                                        <a:rPr lang="de-DE" sz="1600" i="1">
                                          <a:solidFill>
                                            <a:srgbClr val="C00000"/>
                                          </a:solidFill>
                                          <a:latin typeface="Cambria Math" panose="02040503050406030204" pitchFamily="18" charset="0"/>
                                          <a:ea typeface="Cambria Math" panose="02040503050406030204" pitchFamily="18" charset="0"/>
                                        </a:rPr>
                                        <m:t>𝑑</m:t>
                                      </m:r>
                                      <m:sSub>
                                        <m:sSubPr>
                                          <m:ctrlPr>
                                            <a:rPr lang="de-DE" sz="1600" b="0" i="1" smtClean="0">
                                              <a:solidFill>
                                                <a:srgbClr val="C00000"/>
                                              </a:solidFill>
                                              <a:latin typeface="Cambria Math" panose="02040503050406030204" pitchFamily="18" charset="0"/>
                                              <a:ea typeface="Cambria Math" panose="02040503050406030204" pitchFamily="18" charset="0"/>
                                            </a:rPr>
                                          </m:ctrlPr>
                                        </m:sSubPr>
                                        <m:e>
                                          <m:r>
                                            <a:rPr lang="de-DE" sz="1600" i="1">
                                              <a:solidFill>
                                                <a:srgbClr val="C00000"/>
                                              </a:solidFill>
                                              <a:latin typeface="Cambria Math" panose="02040503050406030204" pitchFamily="18" charset="0"/>
                                              <a:ea typeface="Cambria Math" panose="02040503050406030204" pitchFamily="18" charset="0"/>
                                            </a:rPr>
                                            <m:t>𝑜</m:t>
                                          </m:r>
                                        </m:e>
                                        <m:sub>
                                          <m:r>
                                            <a:rPr lang="de-DE" sz="1600" b="0" i="1" smtClean="0">
                                              <a:solidFill>
                                                <a:srgbClr val="C00000"/>
                                              </a:solidFill>
                                              <a:latin typeface="Cambria Math" panose="02040503050406030204" pitchFamily="18" charset="0"/>
                                              <a:ea typeface="Cambria Math" panose="02040503050406030204" pitchFamily="18" charset="0"/>
                                            </a:rPr>
                                            <m:t>𝑛𝑜𝑡</m:t>
                                          </m:r>
                                        </m:sub>
                                      </m:sSub>
                                      <m:r>
                                        <a:rPr lang="de-DE" sz="1600" i="1">
                                          <a:latin typeface="Cambria Math" panose="02040503050406030204" pitchFamily="18" charset="0"/>
                                          <a:ea typeface="Cambria Math" panose="02040503050406030204" pitchFamily="18" charset="0"/>
                                        </a:rPr>
                                        <m:t>, </m:t>
                                      </m:r>
                                      <m:r>
                                        <a:rPr lang="de-DE" sz="1600" i="1">
                                          <a:latin typeface="Cambria Math" panose="02040503050406030204" pitchFamily="18" charset="0"/>
                                          <a:ea typeface="Cambria Math" panose="02040503050406030204" pitchFamily="18" charset="0"/>
                                        </a:rPr>
                                        <m:t>𝐶</m:t>
                                      </m:r>
                                      <m:d>
                                        <m:dPr>
                                          <m:ctrlPr>
                                            <a:rPr lang="de-DE" sz="1600" i="1">
                                              <a:latin typeface="Cambria Math" panose="02040503050406030204" pitchFamily="18" charset="0"/>
                                              <a:ea typeface="Cambria Math" panose="02040503050406030204" pitchFamily="18" charset="0"/>
                                            </a:rPr>
                                          </m:ctrlPr>
                                        </m:dPr>
                                        <m:e>
                                          <m:r>
                                            <a:rPr lang="de-DE" sz="1600" i="1">
                                              <a:latin typeface="Cambria Math" panose="02040503050406030204" pitchFamily="18" charset="0"/>
                                              <a:ea typeface="Cambria Math" panose="02040503050406030204" pitchFamily="18" charset="0"/>
                                            </a:rPr>
                                            <m:t>𝑋</m:t>
                                          </m:r>
                                        </m:e>
                                      </m:d>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𝑐</m:t>
                                      </m:r>
                                    </m:e>
                                  </m:d>
                                </m:e>
                              </m:nary>
                              <m:r>
                                <a:rPr lang="de-DE" sz="1600" i="1">
                                  <a:solidFill>
                                    <a:schemeClr val="bg1"/>
                                  </a:solidFill>
                                  <a:latin typeface="Cambria Math" panose="02040503050406030204" pitchFamily="18" charset="0"/>
                                </a:rPr>
                                <m:t>=</m:t>
                              </m:r>
                              <m:nary>
                                <m:naryPr>
                                  <m:chr m:val="∑"/>
                                  <m:supHide m:val="on"/>
                                  <m:ctrlPr>
                                    <a:rPr lang="en-GB" sz="1600" i="1">
                                      <a:latin typeface="Cambria Math" panose="02040503050406030204" pitchFamily="18" charset="0"/>
                                    </a:rPr>
                                  </m:ctrlPr>
                                </m:naryPr>
                                <m:sub>
                                  <m:r>
                                    <a:rPr lang="de-DE" sz="1600" i="1">
                                      <a:latin typeface="Cambria Math" panose="02040503050406030204" pitchFamily="18" charset="0"/>
                                    </a:rPr>
                                    <m:t>𝑙</m:t>
                                  </m:r>
                                  <m:r>
                                    <a:rPr lang="de-DE" sz="1600" i="1">
                                      <a:latin typeface="Cambria Math" charset="0"/>
                                    </a:rPr>
                                    <m:t>∈</m:t>
                                  </m:r>
                                  <m:r>
                                    <a:rPr lang="de-DE" sz="1600" i="1" smtClean="0">
                                      <a:latin typeface="Cambria Math" panose="02040503050406030204" pitchFamily="18" charset="0"/>
                                      <a:ea typeface="Cambria Math" panose="02040503050406030204" pitchFamily="18" charset="0"/>
                                    </a:rPr>
                                    <m:t>ℛ</m:t>
                                  </m:r>
                                  <m:d>
                                    <m:dPr>
                                      <m:ctrlPr>
                                        <a:rPr lang="de-DE" sz="1600" i="1">
                                          <a:latin typeface="Cambria Math" panose="02040503050406030204" pitchFamily="18" charset="0"/>
                                        </a:rPr>
                                      </m:ctrlPr>
                                    </m:dPr>
                                    <m:e>
                                      <m:r>
                                        <a:rPr lang="de-DE" sz="1600" i="1">
                                          <a:latin typeface="Cambria Math" panose="02040503050406030204" pitchFamily="18" charset="0"/>
                                        </a:rPr>
                                        <m:t>𝐿𝑇</m:t>
                                      </m:r>
                                      <m:d>
                                        <m:dPr>
                                          <m:ctrlPr>
                                            <a:rPr lang="de-DE" sz="1600" i="1">
                                              <a:latin typeface="Cambria Math" panose="02040503050406030204" pitchFamily="18" charset="0"/>
                                            </a:rPr>
                                          </m:ctrlPr>
                                        </m:dPr>
                                        <m:e>
                                          <m:r>
                                            <a:rPr lang="de-DE" sz="1600" i="1">
                                              <a:latin typeface="Cambria Math" panose="02040503050406030204" pitchFamily="18" charset="0"/>
                                            </a:rPr>
                                            <m:t>𝑋</m:t>
                                          </m:r>
                                          <m:r>
                                            <a:rPr lang="de-DE" sz="1600" i="1">
                                              <a:latin typeface="Cambria Math" panose="02040503050406030204" pitchFamily="18" charset="0"/>
                                            </a:rPr>
                                            <m:t>,</m:t>
                                          </m:r>
                                          <m:sSup>
                                            <m:sSupPr>
                                              <m:ctrlPr>
                                                <a:rPr lang="de-DE" sz="1600" i="1">
                                                  <a:latin typeface="Cambria Math" panose="02040503050406030204" pitchFamily="18" charset="0"/>
                                                </a:rPr>
                                              </m:ctrlPr>
                                            </m:sSupPr>
                                            <m:e>
                                              <m:r>
                                                <a:rPr lang="de-DE" sz="1600" i="1">
                                                  <a:latin typeface="Cambria Math" panose="02040503050406030204" pitchFamily="18" charset="0"/>
                                                </a:rPr>
                                                <m:t>𝑋</m:t>
                                              </m:r>
                                            </m:e>
                                            <m:sup>
                                              <m:r>
                                                <a:rPr lang="de-DE" sz="1600" i="1">
                                                  <a:latin typeface="Cambria Math" panose="02040503050406030204" pitchFamily="18" charset="0"/>
                                                </a:rPr>
                                                <m:t>′</m:t>
                                              </m:r>
                                            </m:sup>
                                          </m:sSup>
                                        </m:e>
                                      </m:d>
                                    </m:e>
                                  </m:d>
                                </m:sub>
                                <m:sup/>
                                <m:e>
                                  <m:sSub>
                                    <m:sSubPr>
                                      <m:ctrlPr>
                                        <a:rPr lang="de-DE" sz="1600" i="1">
                                          <a:latin typeface="Cambria Math" panose="02040503050406030204" pitchFamily="18" charset="0"/>
                                        </a:rPr>
                                      </m:ctrlPr>
                                    </m:sSubPr>
                                    <m:e>
                                      <m:r>
                                        <a:rPr lang="de-DE" sz="1600" i="1">
                                          <a:latin typeface="Cambria Math" panose="02040503050406030204" pitchFamily="18" charset="0"/>
                                        </a:rPr>
                                        <m:t>𝑔</m:t>
                                      </m:r>
                                    </m:e>
                                    <m:sub>
                                      <m:r>
                                        <a:rPr lang="de-DE" sz="1600" i="1">
                                          <a:latin typeface="Cambria Math" panose="02040503050406030204" pitchFamily="18" charset="0"/>
                                        </a:rPr>
                                        <m:t>1</m:t>
                                      </m:r>
                                    </m:sub>
                                  </m:sSub>
                                  <m:d>
                                    <m:dPr>
                                      <m:ctrlPr>
                                        <a:rPr lang="de-DE" sz="1600" i="1">
                                          <a:latin typeface="Cambria Math" panose="02040503050406030204" pitchFamily="18" charset="0"/>
                                        </a:rPr>
                                      </m:ctrlPr>
                                    </m:dPr>
                                    <m:e>
                                      <m:r>
                                        <a:rPr lang="de-DE" sz="1600" i="1">
                                          <a:latin typeface="Cambria Math" panose="02040503050406030204" pitchFamily="18" charset="0"/>
                                        </a:rPr>
                                        <m:t>𝐶</m:t>
                                      </m:r>
                                      <m:d>
                                        <m:dPr>
                                          <m:ctrlPr>
                                            <a:rPr lang="de-DE" sz="1600" i="1">
                                              <a:latin typeface="Cambria Math" panose="02040503050406030204" pitchFamily="18" charset="0"/>
                                            </a:rPr>
                                          </m:ctrlPr>
                                        </m:dPr>
                                        <m:e>
                                          <m:r>
                                            <a:rPr lang="de-DE" sz="1600" i="1">
                                              <a:latin typeface="Cambria Math" panose="02040503050406030204" pitchFamily="18" charset="0"/>
                                            </a:rPr>
                                            <m:t>𝑋</m:t>
                                          </m:r>
                                        </m:e>
                                      </m:d>
                                      <m:r>
                                        <a:rPr lang="de-DE" sz="1600" i="1">
                                          <a:latin typeface="Cambria Math" panose="02040503050406030204" pitchFamily="18" charset="0"/>
                                        </a:rPr>
                                        <m:t>=</m:t>
                                      </m:r>
                                      <m:r>
                                        <a:rPr lang="de-DE" sz="1600" i="1">
                                          <a:latin typeface="Cambria Math" panose="02040503050406030204" pitchFamily="18" charset="0"/>
                                        </a:rPr>
                                        <m:t>𝑐</m:t>
                                      </m:r>
                                      <m:r>
                                        <a:rPr lang="de-DE" sz="1600" i="1">
                                          <a:latin typeface="Cambria Math" panose="02040503050406030204" pitchFamily="18" charset="0"/>
                                        </a:rPr>
                                        <m:t>, </m:t>
                                      </m:r>
                                      <m:r>
                                        <a:rPr lang="de-DE" sz="1600" i="1">
                                          <a:latin typeface="Cambria Math" panose="02040503050406030204" pitchFamily="18" charset="0"/>
                                        </a:rPr>
                                        <m:t>𝐿𝑇</m:t>
                                      </m:r>
                                      <m:d>
                                        <m:dPr>
                                          <m:ctrlPr>
                                            <a:rPr lang="de-DE" sz="1600" i="1">
                                              <a:latin typeface="Cambria Math" panose="02040503050406030204" pitchFamily="18" charset="0"/>
                                            </a:rPr>
                                          </m:ctrlPr>
                                        </m:dPr>
                                        <m:e>
                                          <m:r>
                                            <a:rPr lang="de-DE" sz="1600" i="1">
                                              <a:latin typeface="Cambria Math" panose="02040503050406030204" pitchFamily="18" charset="0"/>
                                            </a:rPr>
                                            <m:t>𝑋</m:t>
                                          </m:r>
                                          <m:r>
                                            <a:rPr lang="de-DE" sz="1600" i="1">
                                              <a:latin typeface="Cambria Math" panose="02040503050406030204" pitchFamily="18" charset="0"/>
                                            </a:rPr>
                                            <m:t>,</m:t>
                                          </m:r>
                                          <m:sSup>
                                            <m:sSupPr>
                                              <m:ctrlPr>
                                                <a:rPr lang="de-DE" sz="1600" i="1">
                                                  <a:latin typeface="Cambria Math" panose="02040503050406030204" pitchFamily="18" charset="0"/>
                                                </a:rPr>
                                              </m:ctrlPr>
                                            </m:sSupPr>
                                            <m:e>
                                              <m:r>
                                                <a:rPr lang="de-DE" sz="1600" i="1">
                                                  <a:latin typeface="Cambria Math" panose="02040503050406030204" pitchFamily="18" charset="0"/>
                                                </a:rPr>
                                                <m:t>𝑋</m:t>
                                              </m:r>
                                            </m:e>
                                            <m:sup>
                                              <m:r>
                                                <a:rPr lang="de-DE" sz="1600" i="1">
                                                  <a:latin typeface="Cambria Math" panose="02040503050406030204" pitchFamily="18" charset="0"/>
                                                </a:rPr>
                                                <m:t>′</m:t>
                                              </m:r>
                                            </m:sup>
                                          </m:sSup>
                                        </m:e>
                                      </m:d>
                                      <m:r>
                                        <a:rPr lang="de-DE" sz="1600" i="1">
                                          <a:latin typeface="Cambria Math" panose="02040503050406030204" pitchFamily="18" charset="0"/>
                                        </a:rPr>
                                        <m:t>=</m:t>
                                      </m:r>
                                      <m:r>
                                        <a:rPr lang="de-DE" sz="1600" i="1">
                                          <a:latin typeface="Cambria Math" panose="02040503050406030204" pitchFamily="18" charset="0"/>
                                        </a:rPr>
                                        <m:t>𝑙</m:t>
                                      </m:r>
                                      <m:r>
                                        <a:rPr lang="de-DE" sz="1600" i="1">
                                          <a:latin typeface="Cambria Math" panose="02040503050406030204" pitchFamily="18" charset="0"/>
                                        </a:rPr>
                                        <m:t>,</m:t>
                                      </m:r>
                                      <m:r>
                                        <a:rPr lang="de-DE" sz="1600" i="1">
                                          <a:latin typeface="Cambria Math" panose="02040503050406030204" pitchFamily="18" charset="0"/>
                                        </a:rPr>
                                        <m:t>𝐶</m:t>
                                      </m:r>
                                      <m:d>
                                        <m:dPr>
                                          <m:ctrlPr>
                                            <a:rPr lang="de-DE" sz="1600" i="1">
                                              <a:latin typeface="Cambria Math" panose="02040503050406030204" pitchFamily="18" charset="0"/>
                                            </a:rPr>
                                          </m:ctrlPr>
                                        </m:dPr>
                                        <m:e>
                                          <m:sSup>
                                            <m:sSupPr>
                                              <m:ctrlPr>
                                                <a:rPr lang="de-DE" sz="1600" i="1">
                                                  <a:latin typeface="Cambria Math" panose="02040503050406030204" pitchFamily="18" charset="0"/>
                                                </a:rPr>
                                              </m:ctrlPr>
                                            </m:sSupPr>
                                            <m:e>
                                              <m:r>
                                                <a:rPr lang="de-DE" sz="1600" i="1">
                                                  <a:latin typeface="Cambria Math" panose="02040503050406030204" pitchFamily="18" charset="0"/>
                                                </a:rPr>
                                                <m:t>𝑋</m:t>
                                              </m:r>
                                            </m:e>
                                            <m:sup>
                                              <m:r>
                                                <a:rPr lang="de-DE" sz="1600" i="1">
                                                  <a:latin typeface="Cambria Math" panose="02040503050406030204" pitchFamily="18" charset="0"/>
                                                </a:rPr>
                                                <m:t>′</m:t>
                                              </m:r>
                                            </m:sup>
                                          </m:sSup>
                                        </m:e>
                                      </m:d>
                                      <m:r>
                                        <a:rPr lang="de-DE" sz="1600" i="1">
                                          <a:latin typeface="Cambria Math" panose="02040503050406030204" pitchFamily="18" charset="0"/>
                                        </a:rPr>
                                        <m:t>=</m:t>
                                      </m:r>
                                      <m:sSup>
                                        <m:sSupPr>
                                          <m:ctrlPr>
                                            <a:rPr lang="de-DE" sz="1600" i="1">
                                              <a:latin typeface="Cambria Math" panose="02040503050406030204" pitchFamily="18" charset="0"/>
                                            </a:rPr>
                                          </m:ctrlPr>
                                        </m:sSupPr>
                                        <m:e>
                                          <m:r>
                                            <a:rPr lang="de-DE" sz="1600" i="1">
                                              <a:latin typeface="Cambria Math" panose="02040503050406030204" pitchFamily="18" charset="0"/>
                                            </a:rPr>
                                            <m:t>𝑐</m:t>
                                          </m:r>
                                        </m:e>
                                        <m:sup>
                                          <m:r>
                                            <a:rPr lang="de-DE" sz="1600" i="1">
                                              <a:latin typeface="Cambria Math" panose="02040503050406030204" pitchFamily="18" charset="0"/>
                                            </a:rPr>
                                            <m:t>′</m:t>
                                          </m:r>
                                        </m:sup>
                                      </m:sSup>
                                    </m:e>
                                  </m:d>
                                </m:e>
                              </m:nary>
                              <m:r>
                                <a:rPr lang="de-DE" sz="1600" i="1">
                                  <a:solidFill>
                                    <a:schemeClr val="bg1"/>
                                  </a:solidFill>
                                  <a:latin typeface="Cambria Math" panose="02040503050406030204" pitchFamily="18" charset="0"/>
                                </a:rPr>
                                <m:t>=</m:t>
                              </m:r>
                              <m:nary>
                                <m:naryPr>
                                  <m:chr m:val="∑"/>
                                  <m:supHide m:val="on"/>
                                  <m:ctrlPr>
                                    <a:rPr lang="de-DE" sz="1600" i="1">
                                      <a:latin typeface="Cambria Math" panose="02040503050406030204" pitchFamily="18" charset="0"/>
                                    </a:rPr>
                                  </m:ctrlPr>
                                </m:naryPr>
                                <m:sub>
                                  <m:r>
                                    <a:rPr lang="de-DE" sz="1600" i="1">
                                      <a:latin typeface="Cambria Math" panose="02040503050406030204" pitchFamily="18" charset="0"/>
                                    </a:rPr>
                                    <m:t>𝑤</m:t>
                                  </m:r>
                                  <m:r>
                                    <a:rPr lang="de-DE" sz="1600" i="1">
                                      <a:latin typeface="Cambria Math" charset="0"/>
                                    </a:rPr>
                                    <m:t>∈</m:t>
                                  </m:r>
                                  <m:r>
                                    <a:rPr lang="de-DE" sz="1600" i="1">
                                      <a:latin typeface="Cambria Math" panose="02040503050406030204" pitchFamily="18" charset="0"/>
                                      <a:ea typeface="Cambria Math" panose="02040503050406030204" pitchFamily="18" charset="0"/>
                                    </a:rPr>
                                    <m:t>ℛ</m:t>
                                  </m:r>
                                  <m:r>
                                    <a:rPr lang="de-DE" sz="1600" i="1">
                                      <a:latin typeface="Cambria Math" charset="0"/>
                                    </a:rPr>
                                    <m:t>(</m:t>
                                  </m:r>
                                  <m:r>
                                    <a:rPr lang="de-DE" sz="1600" i="1">
                                      <a:latin typeface="Cambria Math" panose="02040503050406030204" pitchFamily="18" charset="0"/>
                                    </a:rPr>
                                    <m:t>𝑊</m:t>
                                  </m:r>
                                  <m:d>
                                    <m:dPr>
                                      <m:ctrlPr>
                                        <a:rPr lang="de-DE" sz="1600" i="1">
                                          <a:latin typeface="Cambria Math" panose="02040503050406030204" pitchFamily="18" charset="0"/>
                                        </a:rPr>
                                      </m:ctrlPr>
                                    </m:dPr>
                                    <m:e>
                                      <m:r>
                                        <a:rPr lang="de-DE" sz="1600" i="1">
                                          <a:latin typeface="Cambria Math" panose="02040503050406030204" pitchFamily="18" charset="0"/>
                                        </a:rPr>
                                        <m:t>𝑋</m:t>
                                      </m:r>
                                    </m:e>
                                  </m:d>
                                  <m:r>
                                    <a:rPr lang="de-DE" sz="1600" i="1">
                                      <a:latin typeface="Cambria Math" charset="0"/>
                                    </a:rPr>
                                    <m:t>)</m:t>
                                  </m:r>
                                </m:sub>
                                <m:sup/>
                                <m:e>
                                  <m:nary>
                                    <m:naryPr>
                                      <m:chr m:val="∑"/>
                                      <m:supHide m:val="on"/>
                                      <m:ctrlPr>
                                        <a:rPr lang="en-GB" sz="1600" i="1">
                                          <a:latin typeface="Cambria Math" panose="02040503050406030204" pitchFamily="18" charset="0"/>
                                        </a:rPr>
                                      </m:ctrlPr>
                                    </m:naryPr>
                                    <m:sub>
                                      <m:r>
                                        <a:rPr lang="de-DE" sz="1600" i="1">
                                          <a:latin typeface="Cambria Math" panose="02040503050406030204" pitchFamily="18" charset="0"/>
                                        </a:rPr>
                                        <m:t>𝑠</m:t>
                                      </m:r>
                                      <m:r>
                                        <a:rPr lang="de-DE" sz="1600" i="1">
                                          <a:latin typeface="Cambria Math" charset="0"/>
                                        </a:rPr>
                                        <m:t>∈</m:t>
                                      </m:r>
                                      <m:r>
                                        <a:rPr lang="de-DE" sz="1600" i="1">
                                          <a:latin typeface="Cambria Math" panose="02040503050406030204" pitchFamily="18" charset="0"/>
                                          <a:ea typeface="Cambria Math" panose="02040503050406030204" pitchFamily="18" charset="0"/>
                                        </a:rPr>
                                        <m:t>ℛ</m:t>
                                      </m:r>
                                      <m:r>
                                        <a:rPr lang="de-DE" sz="1600" i="1">
                                          <a:latin typeface="Cambria Math" charset="0"/>
                                        </a:rPr>
                                        <m:t>(</m:t>
                                      </m:r>
                                      <m:r>
                                        <a:rPr lang="de-DE" sz="1600" i="1">
                                          <a:latin typeface="Cambria Math" panose="02040503050406030204" pitchFamily="18" charset="0"/>
                                        </a:rPr>
                                        <m:t>𝑆</m:t>
                                      </m:r>
                                      <m:d>
                                        <m:dPr>
                                          <m:ctrlPr>
                                            <a:rPr lang="de-DE" sz="1600" i="1">
                                              <a:latin typeface="Cambria Math" panose="02040503050406030204" pitchFamily="18" charset="0"/>
                                            </a:rPr>
                                          </m:ctrlPr>
                                        </m:dPr>
                                        <m:e>
                                          <m:r>
                                            <a:rPr lang="de-DE" sz="1600" i="1">
                                              <a:latin typeface="Cambria Math" panose="02040503050406030204" pitchFamily="18" charset="0"/>
                                            </a:rPr>
                                            <m:t>𝑋</m:t>
                                          </m:r>
                                        </m:e>
                                      </m:d>
                                      <m:r>
                                        <a:rPr lang="de-DE" sz="1600" i="1">
                                          <a:latin typeface="Cambria Math" charset="0"/>
                                        </a:rPr>
                                        <m:t>)</m:t>
                                      </m:r>
                                    </m:sub>
                                    <m:sup/>
                                    <m:e>
                                      <m:sSub>
                                        <m:sSubPr>
                                          <m:ctrlPr>
                                            <a:rPr lang="de-DE" sz="1600" i="1">
                                              <a:latin typeface="Cambria Math" panose="02040503050406030204" pitchFamily="18" charset="0"/>
                                            </a:rPr>
                                          </m:ctrlPr>
                                        </m:sSubPr>
                                        <m:e>
                                          <m:r>
                                            <a:rPr lang="de-DE" sz="1600" i="1">
                                              <a:latin typeface="Cambria Math" panose="02040503050406030204" pitchFamily="18" charset="0"/>
                                            </a:rPr>
                                            <m:t>𝑔</m:t>
                                          </m:r>
                                        </m:e>
                                        <m:sub>
                                          <m:r>
                                            <a:rPr lang="de-DE" sz="1600" i="1">
                                              <a:latin typeface="Cambria Math" panose="02040503050406030204" pitchFamily="18" charset="0"/>
                                            </a:rPr>
                                            <m:t>2</m:t>
                                          </m:r>
                                        </m:sub>
                                      </m:sSub>
                                      <m:d>
                                        <m:dPr>
                                          <m:ctrlPr>
                                            <a:rPr lang="de-DE" sz="1600" i="1">
                                              <a:latin typeface="Cambria Math" panose="02040503050406030204" pitchFamily="18" charset="0"/>
                                            </a:rPr>
                                          </m:ctrlPr>
                                        </m:dPr>
                                        <m:e>
                                          <m:r>
                                            <a:rPr lang="de-DE" sz="1600" i="1">
                                              <a:latin typeface="Cambria Math" panose="02040503050406030204" pitchFamily="18" charset="0"/>
                                            </a:rPr>
                                            <m:t>𝑊</m:t>
                                          </m:r>
                                          <m:d>
                                            <m:dPr>
                                              <m:ctrlPr>
                                                <a:rPr lang="de-DE" sz="1600" i="1">
                                                  <a:latin typeface="Cambria Math" panose="02040503050406030204" pitchFamily="18" charset="0"/>
                                                </a:rPr>
                                              </m:ctrlPr>
                                            </m:dPr>
                                            <m:e>
                                              <m:r>
                                                <a:rPr lang="de-DE" sz="1600" i="1">
                                                  <a:latin typeface="Cambria Math" panose="02040503050406030204" pitchFamily="18" charset="0"/>
                                                </a:rPr>
                                                <m:t>𝑋</m:t>
                                              </m:r>
                                            </m:e>
                                          </m:d>
                                          <m:r>
                                            <a:rPr lang="de-DE" sz="1600" i="1">
                                              <a:latin typeface="Cambria Math" panose="02040503050406030204" pitchFamily="18" charset="0"/>
                                            </a:rPr>
                                            <m:t>=</m:t>
                                          </m:r>
                                          <m:r>
                                            <a:rPr lang="de-DE" sz="1600" i="1">
                                              <a:latin typeface="Cambria Math" panose="02040503050406030204" pitchFamily="18" charset="0"/>
                                            </a:rPr>
                                            <m:t>𝑤</m:t>
                                          </m:r>
                                          <m:r>
                                            <a:rPr lang="de-DE" sz="1600" i="1">
                                              <a:latin typeface="Cambria Math" panose="02040503050406030204" pitchFamily="18" charset="0"/>
                                            </a:rPr>
                                            <m:t>, </m:t>
                                          </m:r>
                                          <m:r>
                                            <a:rPr lang="de-DE" sz="1600" i="1">
                                              <a:latin typeface="Cambria Math" panose="02040503050406030204" pitchFamily="18" charset="0"/>
                                            </a:rPr>
                                            <m:t>𝑆</m:t>
                                          </m:r>
                                          <m:d>
                                            <m:dPr>
                                              <m:ctrlPr>
                                                <a:rPr lang="de-DE" sz="1600" i="1">
                                                  <a:latin typeface="Cambria Math" panose="02040503050406030204" pitchFamily="18" charset="0"/>
                                                </a:rPr>
                                              </m:ctrlPr>
                                            </m:dPr>
                                            <m:e>
                                              <m:r>
                                                <a:rPr lang="de-DE" sz="1600" i="1">
                                                  <a:latin typeface="Cambria Math" panose="02040503050406030204" pitchFamily="18" charset="0"/>
                                                </a:rPr>
                                                <m:t>𝑋</m:t>
                                              </m:r>
                                            </m:e>
                                          </m:d>
                                          <m:r>
                                            <a:rPr lang="de-DE" sz="1600" i="1">
                                              <a:latin typeface="Cambria Math" panose="02040503050406030204" pitchFamily="18" charset="0"/>
                                            </a:rPr>
                                            <m:t>=</m:t>
                                          </m:r>
                                          <m:r>
                                            <a:rPr lang="de-DE" sz="1600" i="1">
                                              <a:latin typeface="Cambria Math" panose="02040503050406030204" pitchFamily="18" charset="0"/>
                                            </a:rPr>
                                            <m:t>𝑠</m:t>
                                          </m:r>
                                        </m:e>
                                      </m:d>
                                    </m:e>
                                  </m:nary>
                                </m:e>
                              </m:nary>
                            </m:e>
                          </m:d>
                        </m:e>
                        <m:sup>
                          <m:r>
                            <a:rPr lang="de-DE" sz="1600" b="0" i="1" smtClean="0">
                              <a:solidFill>
                                <a:schemeClr val="accent1"/>
                              </a:solidFill>
                              <a:latin typeface="Cambria Math" panose="02040503050406030204" pitchFamily="18" charset="0"/>
                            </a:rPr>
                            <m:t>|</m:t>
                          </m:r>
                          <m:r>
                            <a:rPr lang="de-DE" sz="1600" b="0" i="1" smtClean="0">
                              <a:solidFill>
                                <a:schemeClr val="accent1"/>
                              </a:solidFill>
                              <a:latin typeface="Cambria Math" panose="02040503050406030204" pitchFamily="18" charset="0"/>
                            </a:rPr>
                            <m:t>𝑑𝑜𝑚</m:t>
                          </m:r>
                          <m:d>
                            <m:dPr>
                              <m:ctrlPr>
                                <a:rPr lang="de-DE" sz="1600" b="0" i="1" smtClean="0">
                                  <a:solidFill>
                                    <a:schemeClr val="accent1"/>
                                  </a:solidFill>
                                  <a:latin typeface="Cambria Math" panose="02040503050406030204" pitchFamily="18" charset="0"/>
                                </a:rPr>
                              </m:ctrlPr>
                            </m:dPr>
                            <m:e>
                              <m:r>
                                <a:rPr lang="de-DE" sz="1600" b="0" i="1" smtClean="0">
                                  <a:solidFill>
                                    <a:schemeClr val="accent1"/>
                                  </a:solidFill>
                                  <a:latin typeface="Cambria Math" panose="02040503050406030204" pitchFamily="18" charset="0"/>
                                </a:rPr>
                                <m:t>𝑋</m:t>
                              </m:r>
                            </m:e>
                          </m:d>
                          <m:r>
                            <a:rPr lang="de-DE" sz="1600" b="0" i="1" smtClean="0">
                              <a:solidFill>
                                <a:schemeClr val="accent1"/>
                              </a:solidFill>
                              <a:latin typeface="Cambria Math" panose="02040503050406030204" pitchFamily="18" charset="0"/>
                            </a:rPr>
                            <m:t>|</m:t>
                          </m:r>
                        </m:sup>
                      </m:sSup>
                    </m:oMath>
                  </m:oMathPara>
                </a14:m>
                <a:endParaRPr lang="de-DE" sz="1600" i="1" dirty="0">
                  <a:latin typeface="Cambria Math" panose="02040503050406030204" pitchFamily="18" charset="0"/>
                </a:endParaRPr>
              </a:p>
            </p:txBody>
          </p:sp>
        </mc:Choice>
        <mc:Fallback xmlns="">
          <p:sp>
            <p:nvSpPr>
              <p:cNvPr id="41" name="Rectangle 40">
                <a:extLst>
                  <a:ext uri="{FF2B5EF4-FFF2-40B4-BE49-F238E27FC236}">
                    <a16:creationId xmlns:a16="http://schemas.microsoft.com/office/drawing/2014/main" id="{EB8172D0-8FAB-2248-9147-577E03629B05}"/>
                  </a:ext>
                </a:extLst>
              </p:cNvPr>
              <p:cNvSpPr>
                <a:spLocks noRot="1" noChangeAspect="1" noMove="1" noResize="1" noEditPoints="1" noAdjustHandles="1" noChangeArrowheads="1" noChangeShapeType="1" noTextEdit="1"/>
              </p:cNvSpPr>
              <p:nvPr/>
            </p:nvSpPr>
            <p:spPr>
              <a:xfrm>
                <a:off x="4060553" y="3305286"/>
                <a:ext cx="5125911" cy="2425857"/>
              </a:xfrm>
              <a:prstGeom prst="rect">
                <a:avLst/>
              </a:prstGeom>
              <a:blipFill>
                <a:blip r:embed="rId4"/>
                <a:stretch>
                  <a:fillRect l="-15842" t="-47396" r="-4703" b="-81250"/>
                </a:stretch>
              </a:blipFill>
            </p:spPr>
            <p:txBody>
              <a:bodyPr/>
              <a:lstStyle/>
              <a:p>
                <a:r>
                  <a:rPr lang="en-GB">
                    <a:noFill/>
                  </a:rPr>
                  <a:t> </a:t>
                </a:r>
              </a:p>
            </p:txBody>
          </p:sp>
        </mc:Fallback>
      </mc:AlternateContent>
      <p:grpSp>
        <p:nvGrpSpPr>
          <p:cNvPr id="42" name="Group 41">
            <a:extLst>
              <a:ext uri="{FF2B5EF4-FFF2-40B4-BE49-F238E27FC236}">
                <a16:creationId xmlns:a16="http://schemas.microsoft.com/office/drawing/2014/main" id="{16AC13FB-5792-5949-B0ED-A8B8AF7868FF}"/>
              </a:ext>
            </a:extLst>
          </p:cNvPr>
          <p:cNvGrpSpPr/>
          <p:nvPr/>
        </p:nvGrpSpPr>
        <p:grpSpPr>
          <a:xfrm>
            <a:off x="4411458" y="1304297"/>
            <a:ext cx="4424100" cy="1691351"/>
            <a:chOff x="1863374" y="3968735"/>
            <a:chExt cx="4424100" cy="1691351"/>
          </a:xfrm>
        </p:grpSpPr>
        <p:grpSp>
          <p:nvGrpSpPr>
            <p:cNvPr id="43" name="Group 42">
              <a:extLst>
                <a:ext uri="{FF2B5EF4-FFF2-40B4-BE49-F238E27FC236}">
                  <a16:creationId xmlns:a16="http://schemas.microsoft.com/office/drawing/2014/main" id="{1907F4C6-EF62-AD4E-9049-E36AC8416021}"/>
                </a:ext>
              </a:extLst>
            </p:cNvPr>
            <p:cNvGrpSpPr/>
            <p:nvPr/>
          </p:nvGrpSpPr>
          <p:grpSpPr>
            <a:xfrm>
              <a:off x="2186355" y="3968735"/>
              <a:ext cx="4101119" cy="1691351"/>
              <a:chOff x="2186355" y="3968735"/>
              <a:chExt cx="4101119" cy="1691351"/>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2555BAE-C2FF-2B46-A790-72A82E77475A}"/>
                      </a:ext>
                    </a:extLst>
                  </p:cNvPr>
                  <p:cNvSpPr txBox="1"/>
                  <p:nvPr/>
                </p:nvSpPr>
                <p:spPr>
                  <a:xfrm>
                    <a:off x="4074361" y="4623618"/>
                    <a:ext cx="82079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𝐶</m:t>
                          </m:r>
                          <m:d>
                            <m:dPr>
                              <m:ctrlPr>
                                <a:rPr lang="de-DE" i="1">
                                  <a:latin typeface="Cambria Math" panose="02040503050406030204" pitchFamily="18" charset="0"/>
                                </a:rPr>
                              </m:ctrlPr>
                            </m:dPr>
                            <m:e>
                              <m:r>
                                <a:rPr lang="de-DE" i="1">
                                  <a:latin typeface="Cambria Math" panose="02040503050406030204" pitchFamily="18" charset="0"/>
                                </a:rPr>
                                <m:t>𝑋</m:t>
                              </m:r>
                            </m:e>
                          </m:d>
                        </m:oMath>
                      </m:oMathPara>
                    </a14:m>
                    <a:endParaRPr lang="en-GB" dirty="0"/>
                  </a:p>
                </p:txBody>
              </p:sp>
            </mc:Choice>
            <mc:Fallback xmlns="">
              <p:sp>
                <p:nvSpPr>
                  <p:cNvPr id="48" name="TextBox 47">
                    <a:extLst>
                      <a:ext uri="{FF2B5EF4-FFF2-40B4-BE49-F238E27FC236}">
                        <a16:creationId xmlns:a16="http://schemas.microsoft.com/office/drawing/2014/main" id="{B2555BAE-C2FF-2B46-A790-72A82E77475A}"/>
                      </a:ext>
                    </a:extLst>
                  </p:cNvPr>
                  <p:cNvSpPr txBox="1">
                    <a:spLocks noRot="1" noChangeAspect="1" noMove="1" noResize="1" noEditPoints="1" noAdjustHandles="1" noChangeArrowheads="1" noChangeShapeType="1" noTextEdit="1"/>
                  </p:cNvSpPr>
                  <p:nvPr/>
                </p:nvSpPr>
                <p:spPr>
                  <a:xfrm>
                    <a:off x="4074361" y="4623618"/>
                    <a:ext cx="820791"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63CF549-0AFE-094D-808A-0A6FA30F1B43}"/>
                      </a:ext>
                    </a:extLst>
                  </p:cNvPr>
                  <p:cNvSpPr txBox="1"/>
                  <p:nvPr/>
                </p:nvSpPr>
                <p:spPr>
                  <a:xfrm>
                    <a:off x="2966793" y="3968735"/>
                    <a:ext cx="94809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𝐶</m:t>
                          </m:r>
                          <m:r>
                            <a:rPr lang="de-DE" i="1">
                              <a:latin typeface="Cambria Math" charset="0"/>
                            </a:rPr>
                            <m:t>(</m:t>
                          </m:r>
                          <m:sSup>
                            <m:sSupPr>
                              <m:ctrlPr>
                                <a:rPr lang="de-DE" b="0" i="1" smtClean="0">
                                  <a:latin typeface="Cambria Math" panose="02040503050406030204" pitchFamily="18" charset="0"/>
                                </a:rPr>
                              </m:ctrlPr>
                            </m:sSupPr>
                            <m:e>
                              <m:r>
                                <a:rPr lang="de-DE" i="1">
                                  <a:latin typeface="Cambria Math" charset="0"/>
                                </a:rPr>
                                <m:t>𝑋</m:t>
                              </m:r>
                            </m:e>
                            <m:sup>
                              <m:r>
                                <a:rPr lang="de-DE" b="0" i="1" smtClean="0">
                                  <a:latin typeface="Cambria Math" panose="02040503050406030204" pitchFamily="18" charset="0"/>
                                </a:rPr>
                                <m:t>′</m:t>
                              </m:r>
                            </m:sup>
                          </m:sSup>
                          <m:r>
                            <a:rPr lang="de-DE" i="1">
                              <a:latin typeface="Cambria Math" charset="0"/>
                            </a:rPr>
                            <m:t>)</m:t>
                          </m:r>
                        </m:oMath>
                      </m:oMathPara>
                    </a14:m>
                    <a:endParaRPr lang="en-GB" dirty="0"/>
                  </a:p>
                </p:txBody>
              </p:sp>
            </mc:Choice>
            <mc:Fallback xmlns="">
              <p:sp>
                <p:nvSpPr>
                  <p:cNvPr id="49" name="TextBox 48">
                    <a:extLst>
                      <a:ext uri="{FF2B5EF4-FFF2-40B4-BE49-F238E27FC236}">
                        <a16:creationId xmlns:a16="http://schemas.microsoft.com/office/drawing/2014/main" id="{C63CF549-0AFE-094D-808A-0A6FA30F1B43}"/>
                      </a:ext>
                    </a:extLst>
                  </p:cNvPr>
                  <p:cNvSpPr txBox="1">
                    <a:spLocks noRot="1" noChangeAspect="1" noMove="1" noResize="1" noEditPoints="1" noAdjustHandles="1" noChangeArrowheads="1" noChangeShapeType="1" noTextEdit="1"/>
                  </p:cNvSpPr>
                  <p:nvPr/>
                </p:nvSpPr>
                <p:spPr>
                  <a:xfrm>
                    <a:off x="2966793" y="3968735"/>
                    <a:ext cx="948090" cy="389513"/>
                  </a:xfrm>
                  <a:prstGeom prst="ellipse">
                    <a:avLst/>
                  </a:prstGeom>
                  <a:blipFill>
                    <a:blip r:embed="rId6"/>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C80F8B2-B7E0-EF42-BEDF-6812386C63E3}"/>
                      </a:ext>
                    </a:extLst>
                  </p:cNvPr>
                  <p:cNvSpPr txBox="1"/>
                  <p:nvPr/>
                </p:nvSpPr>
                <p:spPr>
                  <a:xfrm>
                    <a:off x="5069182" y="3971767"/>
                    <a:ext cx="121829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𝐿𝑇</m:t>
                          </m:r>
                          <m:r>
                            <a:rPr lang="de-DE" b="0" i="1" smtClean="0">
                              <a:latin typeface="Cambria Math" charset="0"/>
                            </a:rPr>
                            <m:t>(</m:t>
                          </m:r>
                          <m:r>
                            <a:rPr lang="de-DE" b="0" i="1" smtClean="0">
                              <a:latin typeface="Cambria Math" panose="02040503050406030204" pitchFamily="18" charset="0"/>
                            </a:rPr>
                            <m:t>𝑋</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𝑋</m:t>
                              </m:r>
                            </m:e>
                            <m:sup>
                              <m:r>
                                <a:rPr lang="de-DE" b="0" i="1" smtClean="0">
                                  <a:latin typeface="Cambria Math" panose="02040503050406030204" pitchFamily="18" charset="0"/>
                                </a:rPr>
                                <m:t>′</m:t>
                              </m:r>
                            </m:sup>
                          </m:sSup>
                          <m:r>
                            <a:rPr lang="de-DE" b="0" i="1" smtClean="0">
                              <a:latin typeface="Cambria Math" charset="0"/>
                            </a:rPr>
                            <m:t>)</m:t>
                          </m:r>
                        </m:oMath>
                      </m:oMathPara>
                    </a14:m>
                    <a:endParaRPr lang="en-GB" dirty="0"/>
                  </a:p>
                </p:txBody>
              </p:sp>
            </mc:Choice>
            <mc:Fallback xmlns="">
              <p:sp>
                <p:nvSpPr>
                  <p:cNvPr id="50" name="TextBox 49">
                    <a:extLst>
                      <a:ext uri="{FF2B5EF4-FFF2-40B4-BE49-F238E27FC236}">
                        <a16:creationId xmlns:a16="http://schemas.microsoft.com/office/drawing/2014/main" id="{2C80F8B2-B7E0-EF42-BEDF-6812386C63E3}"/>
                      </a:ext>
                    </a:extLst>
                  </p:cNvPr>
                  <p:cNvSpPr txBox="1">
                    <a:spLocks noRot="1" noChangeAspect="1" noMove="1" noResize="1" noEditPoints="1" noAdjustHandles="1" noChangeArrowheads="1" noChangeShapeType="1" noTextEdit="1"/>
                  </p:cNvSpPr>
                  <p:nvPr/>
                </p:nvSpPr>
                <p:spPr>
                  <a:xfrm>
                    <a:off x="5069182" y="3971767"/>
                    <a:ext cx="1218292" cy="389513"/>
                  </a:xfrm>
                  <a:prstGeom prst="ellipse">
                    <a:avLst/>
                  </a:prstGeom>
                  <a:blipFill>
                    <a:blip r:embed="rId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5BCF5EF-0F74-9847-8F65-ED25837788CA}"/>
                      </a:ext>
                    </a:extLst>
                  </p:cNvPr>
                  <p:cNvSpPr txBox="1"/>
                  <p:nvPr/>
                </p:nvSpPr>
                <p:spPr>
                  <a:xfrm>
                    <a:off x="2992996" y="5188009"/>
                    <a:ext cx="90641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𝑊</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51" name="TextBox 50">
                    <a:extLst>
                      <a:ext uri="{FF2B5EF4-FFF2-40B4-BE49-F238E27FC236}">
                        <a16:creationId xmlns:a16="http://schemas.microsoft.com/office/drawing/2014/main" id="{E5BCF5EF-0F74-9847-8F65-ED25837788CA}"/>
                      </a:ext>
                    </a:extLst>
                  </p:cNvPr>
                  <p:cNvSpPr txBox="1">
                    <a:spLocks noRot="1" noChangeAspect="1" noMove="1" noResize="1" noEditPoints="1" noAdjustHandles="1" noChangeArrowheads="1" noChangeShapeType="1" noTextEdit="1"/>
                  </p:cNvSpPr>
                  <p:nvPr/>
                </p:nvSpPr>
                <p:spPr>
                  <a:xfrm>
                    <a:off x="2992996" y="5188009"/>
                    <a:ext cx="906415" cy="389513"/>
                  </a:xfrm>
                  <a:prstGeom prst="ellipse">
                    <a:avLst/>
                  </a:prstGeom>
                  <a:blipFill>
                    <a:blip r:embed="rId8"/>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5CDF1BE-A05E-A844-B651-35E5CB34CEEA}"/>
                      </a:ext>
                    </a:extLst>
                  </p:cNvPr>
                  <p:cNvSpPr txBox="1"/>
                  <p:nvPr/>
                </p:nvSpPr>
                <p:spPr>
                  <a:xfrm>
                    <a:off x="5257985" y="5191150"/>
                    <a:ext cx="83163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r>
                            <a:rPr lang="de-DE" b="0" i="1" smtClean="0">
                              <a:latin typeface="Cambria Math" charset="0"/>
                            </a:rPr>
                            <m:t>(</m:t>
                          </m:r>
                          <m:r>
                            <a:rPr lang="de-DE" b="0" i="1" smtClean="0">
                              <a:latin typeface="Cambria Math" charset="0"/>
                            </a:rPr>
                            <m:t>𝑋</m:t>
                          </m:r>
                          <m:r>
                            <a:rPr lang="de-DE" b="0" i="1" smtClean="0">
                              <a:latin typeface="Cambria Math" charset="0"/>
                            </a:rPr>
                            <m:t>)</m:t>
                          </m:r>
                        </m:oMath>
                      </m:oMathPara>
                    </a14:m>
                    <a:endParaRPr lang="en-GB" dirty="0"/>
                  </a:p>
                </p:txBody>
              </p:sp>
            </mc:Choice>
            <mc:Fallback xmlns="">
              <p:sp>
                <p:nvSpPr>
                  <p:cNvPr id="52" name="TextBox 51">
                    <a:extLst>
                      <a:ext uri="{FF2B5EF4-FFF2-40B4-BE49-F238E27FC236}">
                        <a16:creationId xmlns:a16="http://schemas.microsoft.com/office/drawing/2014/main" id="{25CDF1BE-A05E-A844-B651-35E5CB34CEEA}"/>
                      </a:ext>
                    </a:extLst>
                  </p:cNvPr>
                  <p:cNvSpPr txBox="1">
                    <a:spLocks noRot="1" noChangeAspect="1" noMove="1" noResize="1" noEditPoints="1" noAdjustHandles="1" noChangeArrowheads="1" noChangeShapeType="1" noTextEdit="1"/>
                  </p:cNvSpPr>
                  <p:nvPr/>
                </p:nvSpPr>
                <p:spPr>
                  <a:xfrm>
                    <a:off x="5257985" y="5191150"/>
                    <a:ext cx="831632" cy="389513"/>
                  </a:xfrm>
                  <a:prstGeom prst="ellipse">
                    <a:avLst/>
                  </a:prstGeom>
                  <a:blipFill>
                    <a:blip r:embed="rId9"/>
                    <a:stretch>
                      <a:fillRect b="-6061"/>
                    </a:stretch>
                  </a:blipFill>
                  <a:ln>
                    <a:solidFill>
                      <a:schemeClr val="tx1"/>
                    </a:solidFill>
                  </a:ln>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5B9693D4-882D-EC4B-BEA4-A32C1EB517F1}"/>
                  </a:ext>
                </a:extLst>
              </p:cNvPr>
              <p:cNvCxnSpPr>
                <a:cxnSpLocks/>
                <a:stCxn id="49" idx="6"/>
                <a:endCxn id="74" idx="1"/>
              </p:cNvCxnSpPr>
              <p:nvPr/>
            </p:nvCxnSpPr>
            <p:spPr>
              <a:xfrm>
                <a:off x="3914883" y="4163492"/>
                <a:ext cx="499132" cy="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5DC7730-854F-9E4A-A925-8F04464670B4}"/>
                  </a:ext>
                </a:extLst>
              </p:cNvPr>
              <p:cNvCxnSpPr>
                <a:cxnSpLocks/>
                <a:stCxn id="50" idx="2"/>
                <a:endCxn id="74" idx="3"/>
              </p:cNvCxnSpPr>
              <p:nvPr/>
            </p:nvCxnSpPr>
            <p:spPr>
              <a:xfrm flipH="1" flipV="1">
                <a:off x="4558015" y="4164600"/>
                <a:ext cx="511167" cy="1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592C70F-C032-C640-AAAA-69A4591EA796}"/>
                  </a:ext>
                </a:extLst>
              </p:cNvPr>
              <p:cNvCxnSpPr>
                <a:cxnSpLocks/>
                <a:stCxn id="51" idx="6"/>
                <a:endCxn id="71" idx="1"/>
              </p:cNvCxnSpPr>
              <p:nvPr/>
            </p:nvCxnSpPr>
            <p:spPr>
              <a:xfrm>
                <a:off x="3899411" y="5382766"/>
                <a:ext cx="512247" cy="31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462214-24DA-C64C-95AF-8249A3607303}"/>
                  </a:ext>
                </a:extLst>
              </p:cNvPr>
              <p:cNvCxnSpPr>
                <a:cxnSpLocks/>
                <a:stCxn id="71" idx="0"/>
                <a:endCxn id="48" idx="4"/>
              </p:cNvCxnSpPr>
              <p:nvPr/>
            </p:nvCxnSpPr>
            <p:spPr>
              <a:xfrm flipV="1">
                <a:off x="4483658" y="5013131"/>
                <a:ext cx="1099" cy="300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CED484-134A-EF44-B87E-3716D0A9DC20}"/>
                  </a:ext>
                </a:extLst>
              </p:cNvPr>
              <p:cNvCxnSpPr>
                <a:cxnSpLocks/>
                <a:stCxn id="48" idx="2"/>
                <a:endCxn id="66" idx="3"/>
              </p:cNvCxnSpPr>
              <p:nvPr/>
            </p:nvCxnSpPr>
            <p:spPr>
              <a:xfrm flipH="1" flipV="1">
                <a:off x="2376435" y="4816073"/>
                <a:ext cx="1697926" cy="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6883322-DF24-A346-B267-D2AEDC670580}"/>
                  </a:ext>
                </a:extLst>
              </p:cNvPr>
              <p:cNvCxnSpPr>
                <a:cxnSpLocks/>
                <a:stCxn id="52" idx="2"/>
                <a:endCxn id="71" idx="3"/>
              </p:cNvCxnSpPr>
              <p:nvPr/>
            </p:nvCxnSpPr>
            <p:spPr>
              <a:xfrm flipH="1">
                <a:off x="4555658" y="5385907"/>
                <a:ext cx="702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F702CD-F507-F547-AA03-835B4EDC3838}"/>
                  </a:ext>
                </a:extLst>
              </p:cNvPr>
              <p:cNvCxnSpPr>
                <a:cxnSpLocks/>
                <a:stCxn id="48" idx="0"/>
                <a:endCxn id="74" idx="2"/>
              </p:cNvCxnSpPr>
              <p:nvPr/>
            </p:nvCxnSpPr>
            <p:spPr>
              <a:xfrm flipV="1">
                <a:off x="4484757" y="4236600"/>
                <a:ext cx="1258" cy="387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24DBB8BA-9438-9D41-9B52-BCAACB598B00}"/>
                  </a:ext>
                </a:extLst>
              </p:cNvPr>
              <p:cNvGrpSpPr/>
              <p:nvPr/>
            </p:nvGrpSpPr>
            <p:grpSpPr>
              <a:xfrm>
                <a:off x="4367935" y="4046520"/>
                <a:ext cx="527217" cy="393368"/>
                <a:chOff x="6669977" y="2717060"/>
                <a:chExt cx="527217" cy="393368"/>
              </a:xfrm>
            </p:grpSpPr>
            <p:sp>
              <p:nvSpPr>
                <p:cNvPr id="73" name="Rectangle 72">
                  <a:extLst>
                    <a:ext uri="{FF2B5EF4-FFF2-40B4-BE49-F238E27FC236}">
                      <a16:creationId xmlns:a16="http://schemas.microsoft.com/office/drawing/2014/main" id="{13E26AD0-C9E7-6641-9621-57FC682DA9A8}"/>
                    </a:ext>
                  </a:extLst>
                </p:cNvPr>
                <p:cNvSpPr/>
                <p:nvPr/>
              </p:nvSpPr>
              <p:spPr>
                <a:xfrm>
                  <a:off x="6669977" y="271706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E3622CA-82FA-EE45-B8BE-C932D659A897}"/>
                    </a:ext>
                  </a:extLst>
                </p:cNvPr>
                <p:cNvSpPr/>
                <p:nvPr/>
              </p:nvSpPr>
              <p:spPr>
                <a:xfrm>
                  <a:off x="6716057" y="27631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098D7D21-1BB1-7C4F-82E7-909E6A8A7019}"/>
                    </a:ext>
                  </a:extLst>
                </p:cNvPr>
                <p:cNvSpPr/>
                <p:nvPr/>
              </p:nvSpPr>
              <p:spPr>
                <a:xfrm>
                  <a:off x="6762137" y="28092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A3E82C1-960B-9348-955F-740748DA089C}"/>
                        </a:ext>
                      </a:extLst>
                    </p:cNvPr>
                    <p:cNvSpPr txBox="1"/>
                    <p:nvPr/>
                  </p:nvSpPr>
                  <p:spPr>
                    <a:xfrm>
                      <a:off x="6903780" y="283342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76" name="TextBox 75">
                      <a:extLst>
                        <a:ext uri="{FF2B5EF4-FFF2-40B4-BE49-F238E27FC236}">
                          <a16:creationId xmlns:a16="http://schemas.microsoft.com/office/drawing/2014/main" id="{1A3E82C1-960B-9348-955F-740748DA089C}"/>
                        </a:ext>
                      </a:extLst>
                    </p:cNvPr>
                    <p:cNvSpPr txBox="1">
                      <a:spLocks noRot="1" noChangeAspect="1" noMove="1" noResize="1" noEditPoints="1" noAdjustHandles="1" noChangeArrowheads="1" noChangeShapeType="1" noTextEdit="1"/>
                    </p:cNvSpPr>
                    <p:nvPr/>
                  </p:nvSpPr>
                  <p:spPr>
                    <a:xfrm>
                      <a:off x="6903780" y="283342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DE7943D3-526F-CC46-B6D7-1F28C2A05146}"/>
                  </a:ext>
                </a:extLst>
              </p:cNvPr>
              <p:cNvGrpSpPr/>
              <p:nvPr/>
            </p:nvGrpSpPr>
            <p:grpSpPr>
              <a:xfrm>
                <a:off x="4365578" y="5267827"/>
                <a:ext cx="529574" cy="392259"/>
                <a:chOff x="4365578" y="5267827"/>
                <a:chExt cx="529574" cy="392259"/>
              </a:xfrm>
            </p:grpSpPr>
            <p:grpSp>
              <p:nvGrpSpPr>
                <p:cNvPr id="68" name="Group 67">
                  <a:extLst>
                    <a:ext uri="{FF2B5EF4-FFF2-40B4-BE49-F238E27FC236}">
                      <a16:creationId xmlns:a16="http://schemas.microsoft.com/office/drawing/2014/main" id="{C6869B41-AB32-8448-B40E-2ADBE55F884E}"/>
                    </a:ext>
                  </a:extLst>
                </p:cNvPr>
                <p:cNvGrpSpPr/>
                <p:nvPr/>
              </p:nvGrpSpPr>
              <p:grpSpPr>
                <a:xfrm>
                  <a:off x="4365578" y="5267827"/>
                  <a:ext cx="529574" cy="392259"/>
                  <a:chOff x="6667620" y="3938367"/>
                  <a:chExt cx="529574" cy="392259"/>
                </a:xfrm>
              </p:grpSpPr>
              <p:sp>
                <p:nvSpPr>
                  <p:cNvPr id="70" name="Rectangle 69">
                    <a:extLst>
                      <a:ext uri="{FF2B5EF4-FFF2-40B4-BE49-F238E27FC236}">
                        <a16:creationId xmlns:a16="http://schemas.microsoft.com/office/drawing/2014/main" id="{11858F19-847B-F149-B82A-3D96E39C7D7B}"/>
                      </a:ext>
                    </a:extLst>
                  </p:cNvPr>
                  <p:cNvSpPr/>
                  <p:nvPr/>
                </p:nvSpPr>
                <p:spPr>
                  <a:xfrm>
                    <a:off x="6667620" y="393836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BCA01127-990F-D54F-B148-8316EC3BAF33}"/>
                      </a:ext>
                    </a:extLst>
                  </p:cNvPr>
                  <p:cNvSpPr/>
                  <p:nvPr/>
                </p:nvSpPr>
                <p:spPr>
                  <a:xfrm>
                    <a:off x="6713700" y="398444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D5ACBFA-785A-5E47-935C-FF0C6A815160}"/>
                          </a:ext>
                        </a:extLst>
                      </p:cNvPr>
                      <p:cNvSpPr txBox="1"/>
                      <p:nvPr/>
                    </p:nvSpPr>
                    <p:spPr>
                      <a:xfrm>
                        <a:off x="6903780" y="405362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72" name="TextBox 71">
                        <a:extLst>
                          <a:ext uri="{FF2B5EF4-FFF2-40B4-BE49-F238E27FC236}">
                            <a16:creationId xmlns:a16="http://schemas.microsoft.com/office/drawing/2014/main" id="{4D5ACBFA-785A-5E47-935C-FF0C6A815160}"/>
                          </a:ext>
                        </a:extLst>
                      </p:cNvPr>
                      <p:cNvSpPr txBox="1">
                        <a:spLocks noRot="1" noChangeAspect="1" noMove="1" noResize="1" noEditPoints="1" noAdjustHandles="1" noChangeArrowheads="1" noChangeShapeType="1" noTextEdit="1"/>
                      </p:cNvSpPr>
                      <p:nvPr/>
                    </p:nvSpPr>
                    <p:spPr>
                      <a:xfrm>
                        <a:off x="6903780" y="4053627"/>
                        <a:ext cx="293414" cy="276999"/>
                      </a:xfrm>
                      <a:prstGeom prst="rect">
                        <a:avLst/>
                      </a:prstGeom>
                      <a:blipFill>
                        <a:blip r:embed="rId11"/>
                        <a:stretch>
                          <a:fillRect l="-16667" r="-4167" b="-21739"/>
                        </a:stretch>
                      </a:blipFill>
                    </p:spPr>
                    <p:txBody>
                      <a:bodyPr/>
                      <a:lstStyle/>
                      <a:p>
                        <a:r>
                          <a:rPr lang="en-GB">
                            <a:noFill/>
                          </a:rPr>
                          <a:t> </a:t>
                        </a:r>
                      </a:p>
                    </p:txBody>
                  </p:sp>
                </mc:Fallback>
              </mc:AlternateContent>
            </p:grpSp>
            <p:sp>
              <p:nvSpPr>
                <p:cNvPr id="69" name="Rectangle 68">
                  <a:extLst>
                    <a:ext uri="{FF2B5EF4-FFF2-40B4-BE49-F238E27FC236}">
                      <a16:creationId xmlns:a16="http://schemas.microsoft.com/office/drawing/2014/main" id="{05C995B7-4135-7046-A24A-54A4C2B2D406}"/>
                    </a:ext>
                  </a:extLst>
                </p:cNvPr>
                <p:cNvSpPr/>
                <p:nvPr/>
              </p:nvSpPr>
              <p:spPr>
                <a:xfrm>
                  <a:off x="4457738" y="53599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F5D3634E-A5A0-3848-A2EA-8928F31E32DE}"/>
                  </a:ext>
                </a:extLst>
              </p:cNvPr>
              <p:cNvGrpSpPr/>
              <p:nvPr/>
            </p:nvGrpSpPr>
            <p:grpSpPr>
              <a:xfrm>
                <a:off x="2186355" y="4697993"/>
                <a:ext cx="516037" cy="397857"/>
                <a:chOff x="2186355" y="4623618"/>
                <a:chExt cx="516037" cy="397857"/>
              </a:xfrm>
            </p:grpSpPr>
            <p:grpSp>
              <p:nvGrpSpPr>
                <p:cNvPr id="63" name="Group 62">
                  <a:extLst>
                    <a:ext uri="{FF2B5EF4-FFF2-40B4-BE49-F238E27FC236}">
                      <a16:creationId xmlns:a16="http://schemas.microsoft.com/office/drawing/2014/main" id="{CD26077B-C5C8-9A42-A3F7-490180213B25}"/>
                    </a:ext>
                  </a:extLst>
                </p:cNvPr>
                <p:cNvGrpSpPr/>
                <p:nvPr/>
              </p:nvGrpSpPr>
              <p:grpSpPr>
                <a:xfrm>
                  <a:off x="2186355" y="4623618"/>
                  <a:ext cx="516037" cy="397857"/>
                  <a:chOff x="4560266" y="3295209"/>
                  <a:chExt cx="516037" cy="397857"/>
                </a:xfrm>
              </p:grpSpPr>
              <p:sp>
                <p:nvSpPr>
                  <p:cNvPr id="65" name="Rectangle 64">
                    <a:extLst>
                      <a:ext uri="{FF2B5EF4-FFF2-40B4-BE49-F238E27FC236}">
                        <a16:creationId xmlns:a16="http://schemas.microsoft.com/office/drawing/2014/main" id="{B202776A-C4B1-EF40-B4C5-E619AE4A7B97}"/>
                      </a:ext>
                    </a:extLst>
                  </p:cNvPr>
                  <p:cNvSpPr/>
                  <p:nvPr/>
                </p:nvSpPr>
                <p:spPr>
                  <a:xfrm>
                    <a:off x="4560266" y="32952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23FECBA-FDBF-5E4F-8E68-6E95CF145D7A}"/>
                      </a:ext>
                    </a:extLst>
                  </p:cNvPr>
                  <p:cNvSpPr/>
                  <p:nvPr/>
                </p:nvSpPr>
                <p:spPr>
                  <a:xfrm>
                    <a:off x="4606346" y="334128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81270D8-1660-D044-A750-3F674DCA41A2}"/>
                          </a:ext>
                        </a:extLst>
                      </p:cNvPr>
                      <p:cNvSpPr txBox="1"/>
                      <p:nvPr/>
                    </p:nvSpPr>
                    <p:spPr>
                      <a:xfrm>
                        <a:off x="4782889" y="341606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67" name="TextBox 66">
                        <a:extLst>
                          <a:ext uri="{FF2B5EF4-FFF2-40B4-BE49-F238E27FC236}">
                            <a16:creationId xmlns:a16="http://schemas.microsoft.com/office/drawing/2014/main" id="{681270D8-1660-D044-A750-3F674DCA41A2}"/>
                          </a:ext>
                        </a:extLst>
                      </p:cNvPr>
                      <p:cNvSpPr txBox="1">
                        <a:spLocks noRot="1" noChangeAspect="1" noMove="1" noResize="1" noEditPoints="1" noAdjustHandles="1" noChangeArrowheads="1" noChangeShapeType="1" noTextEdit="1"/>
                      </p:cNvSpPr>
                      <p:nvPr/>
                    </p:nvSpPr>
                    <p:spPr>
                      <a:xfrm>
                        <a:off x="4782889" y="3416067"/>
                        <a:ext cx="293414" cy="276999"/>
                      </a:xfrm>
                      <a:prstGeom prst="rect">
                        <a:avLst/>
                      </a:prstGeom>
                      <a:blipFill>
                        <a:blip r:embed="rId12"/>
                        <a:stretch>
                          <a:fillRect l="-16667" r="-4167" b="-27273"/>
                        </a:stretch>
                      </a:blipFill>
                    </p:spPr>
                    <p:txBody>
                      <a:bodyPr/>
                      <a:lstStyle/>
                      <a:p>
                        <a:r>
                          <a:rPr lang="en-GB">
                            <a:noFill/>
                          </a:rPr>
                          <a:t> </a:t>
                        </a:r>
                      </a:p>
                    </p:txBody>
                  </p:sp>
                </mc:Fallback>
              </mc:AlternateContent>
            </p:grpSp>
            <p:sp>
              <p:nvSpPr>
                <p:cNvPr id="64" name="Rectangle 63">
                  <a:extLst>
                    <a:ext uri="{FF2B5EF4-FFF2-40B4-BE49-F238E27FC236}">
                      <a16:creationId xmlns:a16="http://schemas.microsoft.com/office/drawing/2014/main" id="{216A0CDF-D868-9742-9CB5-63A90BE55E79}"/>
                    </a:ext>
                  </a:extLst>
                </p:cNvPr>
                <p:cNvSpPr/>
                <p:nvPr/>
              </p:nvSpPr>
              <p:spPr>
                <a:xfrm>
                  <a:off x="2278515" y="471577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44" name="Rectangle 5">
                  <a:extLst>
                    <a:ext uri="{FF2B5EF4-FFF2-40B4-BE49-F238E27FC236}">
                      <a16:creationId xmlns:a16="http://schemas.microsoft.com/office/drawing/2014/main" id="{569C7724-62EA-F344-855D-C829A8F86DC8}"/>
                    </a:ext>
                  </a:extLst>
                </p:cNvPr>
                <p:cNvSpPr>
                  <a:spLocks noChangeArrowheads="1"/>
                </p:cNvSpPr>
                <p:nvPr/>
              </p:nvSpPr>
              <p:spPr bwMode="auto">
                <a:xfrm>
                  <a:off x="1923435" y="3968735"/>
                  <a:ext cx="762000" cy="381000"/>
                </a:xfrm>
                <a:prstGeom prst="rect">
                  <a:avLst/>
                </a:prstGeom>
                <a:solidFill>
                  <a:srgbClr val="FFCCFF"/>
                </a:solidFill>
                <a:ln w="9525">
                  <a:solidFill>
                    <a:schemeClr val="tx1"/>
                  </a:solidFill>
                  <a:miter lim="800000"/>
                  <a:headEnd/>
                  <a:tailEnd/>
                </a:ln>
              </p:spPr>
              <p:txBody>
                <a:bodyPr wrap="none" anchor="ct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𝑋</m:t>
                        </m:r>
                        <m:r>
                          <a:rPr lang="en-US" i="1" dirty="0" smtClean="0">
                            <a:latin typeface="Cambria Math" panose="02040503050406030204" pitchFamily="18" charset="0"/>
                          </a:rPr>
                          <m:t>)</m:t>
                        </m:r>
                      </m:oMath>
                    </m:oMathPara>
                  </a14:m>
                  <a:endParaRPr lang="en-US" dirty="0"/>
                </a:p>
              </p:txBody>
            </p:sp>
          </mc:Choice>
          <mc:Fallback xmlns="">
            <p:sp>
              <p:nvSpPr>
                <p:cNvPr id="44" name="Rectangle 5">
                  <a:extLst>
                    <a:ext uri="{FF2B5EF4-FFF2-40B4-BE49-F238E27FC236}">
                      <a16:creationId xmlns:a16="http://schemas.microsoft.com/office/drawing/2014/main" id="{569C7724-62EA-F344-855D-C829A8F86DC8}"/>
                    </a:ext>
                  </a:extLst>
                </p:cNvPr>
                <p:cNvSpPr>
                  <a:spLocks noRot="1" noChangeAspect="1" noMove="1" noResize="1" noEditPoints="1" noAdjustHandles="1" noChangeArrowheads="1" noChangeShapeType="1" noTextEdit="1"/>
                </p:cNvSpPr>
                <p:nvPr/>
              </p:nvSpPr>
              <p:spPr bwMode="auto">
                <a:xfrm>
                  <a:off x="1923435" y="3968735"/>
                  <a:ext cx="762000" cy="381000"/>
                </a:xfrm>
                <a:prstGeom prst="rect">
                  <a:avLst/>
                </a:prstGeom>
                <a:blipFill>
                  <a:blip r:embed="rId13"/>
                  <a:stretch>
                    <a:fillRect b="-6250"/>
                  </a:stretch>
                </a:blipFill>
                <a:ln w="9525">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AutoShape 6">
                  <a:extLst>
                    <a:ext uri="{FF2B5EF4-FFF2-40B4-BE49-F238E27FC236}">
                      <a16:creationId xmlns:a16="http://schemas.microsoft.com/office/drawing/2014/main" id="{9F694F15-E864-994E-8611-4500F2F4E7A8}"/>
                    </a:ext>
                  </a:extLst>
                </p:cNvPr>
                <p:cNvSpPr>
                  <a:spLocks noChangeArrowheads="1"/>
                </p:cNvSpPr>
                <p:nvPr/>
              </p:nvSpPr>
              <p:spPr bwMode="auto">
                <a:xfrm>
                  <a:off x="1863374" y="5107217"/>
                  <a:ext cx="886822" cy="533400"/>
                </a:xfrm>
                <a:prstGeom prst="flowChartDecision">
                  <a:avLst/>
                </a:prstGeom>
                <a:solidFill>
                  <a:srgbClr val="CCFF99"/>
                </a:solidFill>
                <a:ln w="9525">
                  <a:solidFill>
                    <a:schemeClr val="tx1"/>
                  </a:solidFill>
                  <a:miter lim="800000"/>
                  <a:headEnd/>
                  <a:tailEnd/>
                </a:ln>
              </p:spPr>
              <p:txBody>
                <a:bodyPr wrap="none" lIns="0" rIns="0" anchor="ctr"/>
                <a:lstStyle/>
                <a:p>
                  <a:pPr algn="ctr"/>
                  <a14:m>
                    <m:oMathPara xmlns:m="http://schemas.openxmlformats.org/officeDocument/2006/math">
                      <m:oMathParaPr>
                        <m:jc m:val="center"/>
                      </m:oMathParaPr>
                      <m:oMath xmlns:m="http://schemas.openxmlformats.org/officeDocument/2006/math">
                        <m:r>
                          <a:rPr lang="de-DE" b="0" i="1" dirty="0" smtClean="0">
                            <a:latin typeface="Cambria Math" panose="02040503050406030204" pitchFamily="18" charset="0"/>
                          </a:rPr>
                          <m:t>𝑈𝑡𝑖𝑙</m:t>
                        </m:r>
                      </m:oMath>
                    </m:oMathPara>
                  </a14:m>
                  <a:endParaRPr lang="en-US" dirty="0"/>
                </a:p>
              </p:txBody>
            </p:sp>
          </mc:Choice>
          <mc:Fallback xmlns="">
            <p:sp>
              <p:nvSpPr>
                <p:cNvPr id="45" name="AutoShape 6">
                  <a:extLst>
                    <a:ext uri="{FF2B5EF4-FFF2-40B4-BE49-F238E27FC236}">
                      <a16:creationId xmlns:a16="http://schemas.microsoft.com/office/drawing/2014/main" id="{9F694F15-E864-994E-8611-4500F2F4E7A8}"/>
                    </a:ext>
                  </a:extLst>
                </p:cNvPr>
                <p:cNvSpPr>
                  <a:spLocks noRot="1" noChangeAspect="1" noMove="1" noResize="1" noEditPoints="1" noAdjustHandles="1" noChangeArrowheads="1" noChangeShapeType="1" noTextEdit="1"/>
                </p:cNvSpPr>
                <p:nvPr/>
              </p:nvSpPr>
              <p:spPr bwMode="auto">
                <a:xfrm>
                  <a:off x="1863374" y="5107217"/>
                  <a:ext cx="886822" cy="533400"/>
                </a:xfrm>
                <a:prstGeom prst="flowChartDecision">
                  <a:avLst/>
                </a:prstGeom>
                <a:blipFill>
                  <a:blip r:embed="rId14"/>
                  <a:stretch>
                    <a:fillRect/>
                  </a:stretch>
                </a:blipFill>
                <a:ln w="9525">
                  <a:solidFill>
                    <a:schemeClr val="tx1"/>
                  </a:solidFill>
                  <a:miter lim="800000"/>
                  <a:headEnd/>
                  <a:tailEnd/>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90107543-EC89-C64A-8194-BA9FCFAB62FC}"/>
                </a:ext>
              </a:extLst>
            </p:cNvPr>
            <p:cNvCxnSpPr>
              <a:stCxn id="44" idx="2"/>
              <a:endCxn id="66" idx="0"/>
            </p:cNvCxnSpPr>
            <p:nvPr/>
          </p:nvCxnSpPr>
          <p:spPr>
            <a:xfrm>
              <a:off x="2304435" y="4349735"/>
              <a:ext cx="0" cy="394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4C3BB2-66F8-414A-8392-61E7C46E21EF}"/>
                </a:ext>
              </a:extLst>
            </p:cNvPr>
            <p:cNvCxnSpPr>
              <a:cxnSpLocks/>
              <a:stCxn id="66" idx="2"/>
              <a:endCxn id="45" idx="0"/>
            </p:cNvCxnSpPr>
            <p:nvPr/>
          </p:nvCxnSpPr>
          <p:spPr>
            <a:xfrm>
              <a:off x="2304435" y="4888073"/>
              <a:ext cx="2350" cy="21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27E16312-8560-C14D-8275-CE5E980DE27B}"/>
                  </a:ext>
                </a:extLst>
              </p:cNvPr>
              <p:cNvSpPr/>
              <p:nvPr/>
            </p:nvSpPr>
            <p:spPr>
              <a:xfrm>
                <a:off x="4056061" y="5856736"/>
                <a:ext cx="188211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1" i="1" smtClean="0">
                          <a:latin typeface="Cambria Math" panose="02040503050406030204" pitchFamily="18" charset="0"/>
                        </a:rPr>
                        <m:t>𝑬𝑼</m:t>
                      </m:r>
                      <m:d>
                        <m:dPr>
                          <m:ctrlPr>
                            <a:rPr lang="de-DE" sz="1600" b="1" i="1">
                              <a:latin typeface="Cambria Math" panose="02040503050406030204" pitchFamily="18" charset="0"/>
                            </a:rPr>
                          </m:ctrlPr>
                        </m:dPr>
                        <m:e>
                          <m:r>
                            <a:rPr lang="de-DE" sz="1600" b="1" i="1">
                              <a:solidFill>
                                <a:srgbClr val="C00000"/>
                              </a:solidFill>
                              <a:latin typeface="Cambria Math" panose="02040503050406030204" pitchFamily="18" charset="0"/>
                            </a:rPr>
                            <m:t>𝑨</m:t>
                          </m:r>
                          <m:d>
                            <m:dPr>
                              <m:ctrlPr>
                                <a:rPr lang="de-DE" sz="1600" b="1" i="1">
                                  <a:solidFill>
                                    <a:srgbClr val="C00000"/>
                                  </a:solidFill>
                                  <a:latin typeface="Cambria Math" panose="02040503050406030204" pitchFamily="18" charset="0"/>
                                </a:rPr>
                              </m:ctrlPr>
                            </m:dPr>
                            <m:e>
                              <m:r>
                                <a:rPr lang="de-DE" sz="1600" b="1" i="1">
                                  <a:solidFill>
                                    <a:srgbClr val="C00000"/>
                                  </a:solidFill>
                                  <a:latin typeface="Cambria Math" panose="02040503050406030204" pitchFamily="18" charset="0"/>
                                </a:rPr>
                                <m:t>𝑿</m:t>
                              </m:r>
                            </m:e>
                          </m:d>
                          <m:r>
                            <a:rPr lang="de-DE" sz="1600" b="1" i="1">
                              <a:solidFill>
                                <a:srgbClr val="C00000"/>
                              </a:solidFill>
                              <a:latin typeface="Cambria Math" panose="02040503050406030204" pitchFamily="18" charset="0"/>
                            </a:rPr>
                            <m:t>=</m:t>
                          </m:r>
                          <m:r>
                            <a:rPr lang="de-DE" sz="1600" b="1" i="1" smtClean="0">
                              <a:solidFill>
                                <a:srgbClr val="C00000"/>
                              </a:solidFill>
                              <a:latin typeface="Cambria Math" panose="02040503050406030204" pitchFamily="18" charset="0"/>
                            </a:rPr>
                            <m:t>𝒅</m:t>
                          </m:r>
                          <m:sSub>
                            <m:sSubPr>
                              <m:ctrlPr>
                                <a:rPr lang="de-DE" sz="1600" b="1" i="1" smtClean="0">
                                  <a:solidFill>
                                    <a:srgbClr val="C00000"/>
                                  </a:solidFill>
                                  <a:latin typeface="Cambria Math" panose="02040503050406030204" pitchFamily="18" charset="0"/>
                                </a:rPr>
                              </m:ctrlPr>
                            </m:sSubPr>
                            <m:e>
                              <m:r>
                                <a:rPr lang="de-DE" sz="1600" b="1" i="1" smtClean="0">
                                  <a:solidFill>
                                    <a:srgbClr val="C00000"/>
                                  </a:solidFill>
                                  <a:latin typeface="Cambria Math" panose="02040503050406030204" pitchFamily="18" charset="0"/>
                                </a:rPr>
                                <m:t>𝒐</m:t>
                              </m:r>
                            </m:e>
                            <m:sub>
                              <m:r>
                                <a:rPr lang="de-DE" sz="1600" b="1" i="1" smtClean="0">
                                  <a:solidFill>
                                    <a:srgbClr val="C00000"/>
                                  </a:solidFill>
                                  <a:latin typeface="Cambria Math" panose="02040503050406030204" pitchFamily="18" charset="0"/>
                                </a:rPr>
                                <m:t>𝒗𝒊𝒔</m:t>
                              </m:r>
                            </m:sub>
                          </m:sSub>
                        </m:e>
                      </m:d>
                    </m:oMath>
                  </m:oMathPara>
                </a14:m>
                <a:endParaRPr lang="en-GB" sz="1600" b="1" dirty="0"/>
              </a:p>
            </p:txBody>
          </p:sp>
        </mc:Choice>
        <mc:Fallback xmlns="">
          <p:sp>
            <p:nvSpPr>
              <p:cNvPr id="77" name="Rectangle 76">
                <a:extLst>
                  <a:ext uri="{FF2B5EF4-FFF2-40B4-BE49-F238E27FC236}">
                    <a16:creationId xmlns:a16="http://schemas.microsoft.com/office/drawing/2014/main" id="{27E16312-8560-C14D-8275-CE5E980DE27B}"/>
                  </a:ext>
                </a:extLst>
              </p:cNvPr>
              <p:cNvSpPr>
                <a:spLocks noRot="1" noChangeAspect="1" noMove="1" noResize="1" noEditPoints="1" noAdjustHandles="1" noChangeArrowheads="1" noChangeShapeType="1" noTextEdit="1"/>
              </p:cNvSpPr>
              <p:nvPr/>
            </p:nvSpPr>
            <p:spPr>
              <a:xfrm>
                <a:off x="4056061" y="5856736"/>
                <a:ext cx="1882117"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EC8AF773-6BB1-7D46-96FE-DC1485C12C02}"/>
                  </a:ext>
                </a:extLst>
              </p:cNvPr>
              <p:cNvSpPr/>
              <p:nvPr/>
            </p:nvSpPr>
            <p:spPr>
              <a:xfrm>
                <a:off x="6339768" y="5856736"/>
                <a:ext cx="2486706" cy="338554"/>
              </a:xfrm>
              <a:prstGeom prst="rect">
                <a:avLst/>
              </a:prstGeom>
            </p:spPr>
            <p:txBody>
              <a:bodyPr wrap="none">
                <a:spAutoFit/>
              </a:bodyPr>
              <a:lstStyle/>
              <a:p>
                <a14:m>
                  <m:oMath xmlns:m="http://schemas.openxmlformats.org/officeDocument/2006/math">
                    <m:r>
                      <a:rPr lang="de-DE" sz="1600" b="1" i="1" smtClean="0">
                        <a:latin typeface="Cambria Math" panose="02040503050406030204" pitchFamily="18" charset="0"/>
                      </a:rPr>
                      <m:t>𝑴𝑬𝑼</m:t>
                    </m:r>
                  </m:oMath>
                </a14:m>
                <a:r>
                  <a:rPr lang="en-GB" sz="1600" b="1" dirty="0"/>
                  <a:t>: same action for all X</a:t>
                </a:r>
              </a:p>
            </p:txBody>
          </p:sp>
        </mc:Choice>
        <mc:Fallback xmlns="">
          <p:sp>
            <p:nvSpPr>
              <p:cNvPr id="79" name="Rectangle 78">
                <a:extLst>
                  <a:ext uri="{FF2B5EF4-FFF2-40B4-BE49-F238E27FC236}">
                    <a16:creationId xmlns:a16="http://schemas.microsoft.com/office/drawing/2014/main" id="{EC8AF773-6BB1-7D46-96FE-DC1485C12C02}"/>
                  </a:ext>
                </a:extLst>
              </p:cNvPr>
              <p:cNvSpPr>
                <a:spLocks noRot="1" noChangeAspect="1" noMove="1" noResize="1" noEditPoints="1" noAdjustHandles="1" noChangeArrowheads="1" noChangeShapeType="1" noTextEdit="1"/>
              </p:cNvSpPr>
              <p:nvPr/>
            </p:nvSpPr>
            <p:spPr>
              <a:xfrm>
                <a:off x="6339768" y="5856736"/>
                <a:ext cx="2486706" cy="338554"/>
              </a:xfrm>
              <a:prstGeom prst="rect">
                <a:avLst/>
              </a:prstGeom>
              <a:blipFill>
                <a:blip r:embed="rId16"/>
                <a:stretch>
                  <a:fillRect t="-3571" b="-17857"/>
                </a:stretch>
              </a:blipFill>
            </p:spPr>
            <p:txBody>
              <a:bodyPr/>
              <a:lstStyle/>
              <a:p>
                <a:r>
                  <a:rPr lang="en-GB">
                    <a:noFill/>
                  </a:rPr>
                  <a:t> </a:t>
                </a:r>
              </a:p>
            </p:txBody>
          </p:sp>
        </mc:Fallback>
      </mc:AlternateContent>
      <p:sp>
        <p:nvSpPr>
          <p:cNvPr id="80" name="TextBox 79">
            <a:extLst>
              <a:ext uri="{FF2B5EF4-FFF2-40B4-BE49-F238E27FC236}">
                <a16:creationId xmlns:a16="http://schemas.microsoft.com/office/drawing/2014/main" id="{8D8A9CD7-6F08-C74A-9E3A-946FE586509F}"/>
              </a:ext>
            </a:extLst>
          </p:cNvPr>
          <p:cNvSpPr txBox="1"/>
          <p:nvPr/>
        </p:nvSpPr>
        <p:spPr>
          <a:xfrm>
            <a:off x="2295303" y="6324389"/>
            <a:ext cx="5133702" cy="400110"/>
          </a:xfrm>
          <a:prstGeom prst="rect">
            <a:avLst/>
          </a:prstGeom>
          <a:noFill/>
        </p:spPr>
        <p:txBody>
          <a:bodyPr wrap="square" rtlCol="0">
            <a:spAutoFit/>
          </a:bodyPr>
          <a:lstStyle/>
          <a:p>
            <a:pPr algn="ctr"/>
            <a:r>
              <a:rPr lang="en-GB" sz="1000" dirty="0">
                <a:solidFill>
                  <a:schemeClr val="accent3"/>
                </a:solidFill>
              </a:rPr>
              <a:t>Marcel </a:t>
            </a:r>
            <a:r>
              <a:rPr lang="en-GB" sz="1000" dirty="0" err="1">
                <a:solidFill>
                  <a:schemeClr val="accent3"/>
                </a:solidFill>
              </a:rPr>
              <a:t>Gehrke</a:t>
            </a:r>
            <a:r>
              <a:rPr lang="en-GB" sz="1000" dirty="0">
                <a:solidFill>
                  <a:schemeClr val="accent3"/>
                </a:solidFill>
              </a:rPr>
              <a:t>, TB, Ralf </a:t>
            </a:r>
            <a:r>
              <a:rPr lang="en-GB" sz="1000" dirty="0" err="1">
                <a:solidFill>
                  <a:schemeClr val="accent3"/>
                </a:solidFill>
              </a:rPr>
              <a:t>Möller</a:t>
            </a:r>
            <a:r>
              <a:rPr lang="en-GB" sz="1000" dirty="0">
                <a:solidFill>
                  <a:schemeClr val="accent3"/>
                </a:solidFill>
              </a:rPr>
              <a:t>, Alexander </a:t>
            </a:r>
            <a:r>
              <a:rPr lang="en-GB" sz="1000" dirty="0" err="1">
                <a:solidFill>
                  <a:schemeClr val="accent3"/>
                </a:solidFill>
              </a:rPr>
              <a:t>Waschkau</a:t>
            </a:r>
            <a:r>
              <a:rPr lang="en-GB" sz="1000" dirty="0">
                <a:solidFill>
                  <a:schemeClr val="accent3"/>
                </a:solidFill>
              </a:rPr>
              <a:t>, Christoph </a:t>
            </a:r>
            <a:r>
              <a:rPr lang="en-GB" sz="1000" dirty="0" err="1">
                <a:solidFill>
                  <a:schemeClr val="accent3"/>
                </a:solidFill>
              </a:rPr>
              <a:t>Strumann</a:t>
            </a:r>
            <a:r>
              <a:rPr lang="en-GB" sz="1000" dirty="0">
                <a:solidFill>
                  <a:schemeClr val="accent3"/>
                </a:solidFill>
              </a:rPr>
              <a:t>, </a:t>
            </a:r>
            <a:r>
              <a:rPr lang="en-GB" sz="1000" dirty="0" err="1">
                <a:solidFill>
                  <a:schemeClr val="accent3"/>
                </a:solidFill>
              </a:rPr>
              <a:t>Jost</a:t>
            </a:r>
            <a:r>
              <a:rPr lang="en-GB" sz="1000" dirty="0">
                <a:solidFill>
                  <a:schemeClr val="accent3"/>
                </a:solidFill>
              </a:rPr>
              <a:t> </a:t>
            </a:r>
            <a:r>
              <a:rPr lang="en-GB" sz="1000" dirty="0" err="1">
                <a:solidFill>
                  <a:schemeClr val="accent3"/>
                </a:solidFill>
              </a:rPr>
              <a:t>Steinhäuser</a:t>
            </a:r>
            <a:r>
              <a:rPr lang="en-GB" sz="1000" dirty="0">
                <a:solidFill>
                  <a:schemeClr val="accent3"/>
                </a:solidFill>
              </a:rPr>
              <a:t>: Lifted Maximum Expected Utility, 2019.</a:t>
            </a:r>
          </a:p>
        </p:txBody>
      </p:sp>
    </p:spTree>
    <p:extLst>
      <p:ext uri="{BB962C8B-B14F-4D97-AF65-F5344CB8AC3E}">
        <p14:creationId xmlns:p14="http://schemas.microsoft.com/office/powerpoint/2010/main" val="20868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7" grpId="0"/>
      <p:bldP spid="7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099-5FF2-AF4F-B029-B1D07F35DD54}"/>
              </a:ext>
            </a:extLst>
          </p:cNvPr>
          <p:cNvSpPr>
            <a:spLocks noGrp="1"/>
          </p:cNvSpPr>
          <p:nvPr>
            <p:ph type="title"/>
          </p:nvPr>
        </p:nvSpPr>
        <p:spPr/>
        <p:txBody>
          <a:bodyPr>
            <a:normAutofit/>
          </a:bodyPr>
          <a:lstStyle/>
          <a:p>
            <a:r>
              <a:rPr lang="en-GB" dirty="0"/>
              <a:t>Lifted Decision Making</a:t>
            </a:r>
          </a:p>
        </p:txBody>
      </p:sp>
      <p:sp>
        <p:nvSpPr>
          <p:cNvPr id="4" name="Content Placeholder 3">
            <a:extLst>
              <a:ext uri="{FF2B5EF4-FFF2-40B4-BE49-F238E27FC236}">
                <a16:creationId xmlns:a16="http://schemas.microsoft.com/office/drawing/2014/main" id="{9FF5FEC3-6A73-2C40-8292-FE8974137699}"/>
              </a:ext>
            </a:extLst>
          </p:cNvPr>
          <p:cNvSpPr>
            <a:spLocks noGrp="1"/>
          </p:cNvSpPr>
          <p:nvPr>
            <p:ph idx="1"/>
          </p:nvPr>
        </p:nvSpPr>
        <p:spPr/>
        <p:txBody>
          <a:bodyPr>
            <a:normAutofit/>
          </a:bodyPr>
          <a:lstStyle/>
          <a:p>
            <a:r>
              <a:rPr lang="en-GB" dirty="0"/>
              <a:t>Solving MEU/query answering problems </a:t>
            </a:r>
            <a:r>
              <a:rPr lang="en-GB" dirty="0">
                <a:solidFill>
                  <a:srgbClr val="C00000"/>
                </a:solidFill>
              </a:rPr>
              <a:t>intractable</a:t>
            </a:r>
            <a:r>
              <a:rPr lang="en-GB" dirty="0"/>
              <a:t> in general</a:t>
            </a:r>
          </a:p>
          <a:p>
            <a:pPr lvl="1"/>
            <a:r>
              <a:rPr lang="en-GB" dirty="0"/>
              <a:t>Exponential in </a:t>
            </a:r>
            <a:r>
              <a:rPr lang="en-GB" dirty="0">
                <a:solidFill>
                  <a:schemeClr val="accent1"/>
                </a:solidFill>
              </a:rPr>
              <a:t>tree width</a:t>
            </a:r>
            <a:r>
              <a:rPr lang="en-GB" dirty="0"/>
              <a:t> of the graphical model</a:t>
            </a:r>
          </a:p>
          <a:p>
            <a:r>
              <a:rPr lang="en-GB" dirty="0"/>
              <a:t>Explicitly encoded symmetries allows for tractable inference in terms of domain sizes for logical variables</a:t>
            </a:r>
          </a:p>
          <a:p>
            <a:pPr lvl="1"/>
            <a:r>
              <a:rPr lang="en-GB" dirty="0"/>
              <a:t>Polynomial in domain size</a:t>
            </a:r>
            <a:br>
              <a:rPr lang="en-GB" dirty="0"/>
            </a:br>
            <a:r>
              <a:rPr lang="en-GB" sz="1600" dirty="0">
                <a:solidFill>
                  <a:schemeClr val="accent3"/>
                </a:solidFill>
              </a:rPr>
              <a:t>Guy Van den </a:t>
            </a:r>
            <a:r>
              <a:rPr lang="en-GB" sz="1600" dirty="0" err="1">
                <a:solidFill>
                  <a:schemeClr val="accent3"/>
                </a:solidFill>
              </a:rPr>
              <a:t>Broeck</a:t>
            </a:r>
            <a:r>
              <a:rPr lang="en-GB" sz="1600" dirty="0">
                <a:solidFill>
                  <a:schemeClr val="accent3"/>
                </a:solidFill>
              </a:rPr>
              <a:t>: On the Completeness of First-order Knowledge Compilation for Lifted Probabilistic Inference, NIPS-11.</a:t>
            </a:r>
            <a:br>
              <a:rPr lang="en-GB" sz="1600" dirty="0">
                <a:solidFill>
                  <a:schemeClr val="accent3"/>
                </a:solidFill>
              </a:rPr>
            </a:br>
            <a:r>
              <a:rPr lang="en-GB" sz="1600" dirty="0" err="1">
                <a:solidFill>
                  <a:schemeClr val="accent3"/>
                </a:solidFill>
              </a:rPr>
              <a:t>Nima</a:t>
            </a:r>
            <a:r>
              <a:rPr lang="en-GB" sz="1600" dirty="0">
                <a:solidFill>
                  <a:schemeClr val="accent3"/>
                </a:solidFill>
              </a:rPr>
              <a:t> </a:t>
            </a:r>
            <a:r>
              <a:rPr lang="en-GB" sz="1600" dirty="0" err="1">
                <a:solidFill>
                  <a:schemeClr val="accent3"/>
                </a:solidFill>
              </a:rPr>
              <a:t>Taghipour</a:t>
            </a:r>
            <a:r>
              <a:rPr lang="en-GB" sz="1600" dirty="0">
                <a:solidFill>
                  <a:schemeClr val="accent3"/>
                </a:solidFill>
              </a:rPr>
              <a:t>, Jesse Davis, and Hendrik </a:t>
            </a:r>
            <a:r>
              <a:rPr lang="en-GB" sz="1600" dirty="0" err="1">
                <a:solidFill>
                  <a:schemeClr val="accent3"/>
                </a:solidFill>
              </a:rPr>
              <a:t>Blockeel</a:t>
            </a:r>
            <a:r>
              <a:rPr lang="en-GB" sz="1600" dirty="0">
                <a:solidFill>
                  <a:schemeClr val="accent3"/>
                </a:solidFill>
              </a:rPr>
              <a:t>: First-order Decomposition Trees, NIPS-13.</a:t>
            </a:r>
            <a:endParaRPr lang="en-GB" dirty="0">
              <a:solidFill>
                <a:schemeClr val="accent3"/>
              </a:solidFill>
            </a:endParaRPr>
          </a:p>
          <a:p>
            <a:pPr lvl="2"/>
            <a:r>
              <a:rPr lang="en-GB" dirty="0"/>
              <a:t>Of course: the goal should be </a:t>
            </a:r>
            <a:r>
              <a:rPr lang="en-GB" dirty="0">
                <a:solidFill>
                  <a:schemeClr val="accent1"/>
                </a:solidFill>
              </a:rPr>
              <a:t>linear and better</a:t>
            </a:r>
          </a:p>
          <a:p>
            <a:pPr lvl="1"/>
            <a:r>
              <a:rPr lang="en-GB" dirty="0"/>
              <a:t>Tractability through exchangeability</a:t>
            </a:r>
            <a:br>
              <a:rPr lang="en-GB" dirty="0"/>
            </a:br>
            <a:r>
              <a:rPr lang="en-GB" sz="1600" dirty="0">
                <a:solidFill>
                  <a:schemeClr val="accent3"/>
                </a:solidFill>
              </a:rPr>
              <a:t>Mathias </a:t>
            </a:r>
            <a:r>
              <a:rPr lang="en-GB" sz="1600" dirty="0" err="1">
                <a:solidFill>
                  <a:schemeClr val="accent3"/>
                </a:solidFill>
              </a:rPr>
              <a:t>Niepert</a:t>
            </a:r>
            <a:r>
              <a:rPr lang="en-GB" sz="1600" dirty="0">
                <a:solidFill>
                  <a:schemeClr val="accent3"/>
                </a:solidFill>
              </a:rPr>
              <a:t> and Guy Van den </a:t>
            </a:r>
            <a:r>
              <a:rPr lang="en-GB" sz="1600" dirty="0" err="1">
                <a:solidFill>
                  <a:schemeClr val="accent3"/>
                </a:solidFill>
              </a:rPr>
              <a:t>Broeck</a:t>
            </a:r>
            <a:r>
              <a:rPr lang="en-GB" sz="1600" dirty="0">
                <a:solidFill>
                  <a:schemeClr val="accent3"/>
                </a:solidFill>
              </a:rPr>
              <a:t>: Tractability through Exchangeability: A New Perspective on Efficient Probabilistic Inference, AAAI-14.</a:t>
            </a:r>
            <a:endParaRPr lang="en-GB" dirty="0">
              <a:solidFill>
                <a:schemeClr val="accent3"/>
              </a:solidFill>
            </a:endParaRPr>
          </a:p>
          <a:p>
            <a:pPr lvl="1"/>
            <a:endParaRPr lang="en-GB" dirty="0"/>
          </a:p>
          <a:p>
            <a:pPr lvl="1"/>
            <a:endParaRPr lang="en-GB" dirty="0"/>
          </a:p>
          <a:p>
            <a:pPr lvl="1"/>
            <a:endParaRPr lang="en-GB" dirty="0"/>
          </a:p>
        </p:txBody>
      </p:sp>
      <p:sp>
        <p:nvSpPr>
          <p:cNvPr id="3" name="Slide Number Placeholder 2">
            <a:extLst>
              <a:ext uri="{FF2B5EF4-FFF2-40B4-BE49-F238E27FC236}">
                <a16:creationId xmlns:a16="http://schemas.microsoft.com/office/drawing/2014/main" id="{636717B5-E3D6-A543-A087-EB135D2A2AA7}"/>
              </a:ext>
            </a:extLst>
          </p:cNvPr>
          <p:cNvSpPr>
            <a:spLocks noGrp="1"/>
          </p:cNvSpPr>
          <p:nvPr>
            <p:ph type="sldNum" sz="quarter" idx="12"/>
          </p:nvPr>
        </p:nvSpPr>
        <p:spPr/>
        <p:txBody>
          <a:bodyPr/>
          <a:lstStyle/>
          <a:p>
            <a:fld id="{67C9959E-8E6B-B04C-9955-EA096F41CA7A}" type="slidenum">
              <a:rPr lang="en-GB" smtClean="0"/>
              <a:t>65</a:t>
            </a:fld>
            <a:endParaRPr lang="en-GB"/>
          </a:p>
        </p:txBody>
      </p:sp>
    </p:spTree>
    <p:extLst>
      <p:ext uri="{BB962C8B-B14F-4D97-AF65-F5344CB8AC3E}">
        <p14:creationId xmlns:p14="http://schemas.microsoft.com/office/powerpoint/2010/main" val="99713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BB79-0D08-8842-B012-4791BC327F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E771D006-C5D3-1141-A359-AC7FACA69EB7}"/>
              </a:ext>
            </a:extLst>
          </p:cNvPr>
          <p:cNvSpPr>
            <a:spLocks noGrp="1"/>
          </p:cNvSpPr>
          <p:nvPr>
            <p:ph idx="1"/>
          </p:nvPr>
        </p:nvSpPr>
        <p:spPr/>
        <p:txBody>
          <a:bodyPr>
            <a:normAutofit/>
          </a:bodyPr>
          <a:lstStyle/>
          <a:p>
            <a:r>
              <a:rPr lang="en-GB" dirty="0"/>
              <a:t>Decision networks</a:t>
            </a:r>
          </a:p>
          <a:p>
            <a:pPr lvl="1"/>
            <a:r>
              <a:rPr lang="en-GB" dirty="0"/>
              <a:t>Utilities, actions, random variables</a:t>
            </a:r>
          </a:p>
          <a:p>
            <a:pPr lvl="1"/>
            <a:r>
              <a:rPr lang="en-GB" dirty="0"/>
              <a:t>Evaluation: for each action setting, eliminate everything else</a:t>
            </a:r>
          </a:p>
          <a:p>
            <a:r>
              <a:rPr lang="en-GB" dirty="0"/>
              <a:t>Value of information</a:t>
            </a:r>
          </a:p>
          <a:p>
            <a:pPr lvl="1"/>
            <a:r>
              <a:rPr lang="en-GB" dirty="0"/>
              <a:t>How much is a piece of information worth?</a:t>
            </a:r>
          </a:p>
          <a:p>
            <a:r>
              <a:rPr lang="en-GB" dirty="0"/>
              <a:t>Relational domains</a:t>
            </a:r>
          </a:p>
          <a:p>
            <a:pPr lvl="1"/>
            <a:r>
              <a:rPr lang="en-GB" dirty="0"/>
              <a:t>First-order constructs for compact representation</a:t>
            </a:r>
          </a:p>
          <a:p>
            <a:pPr lvl="1"/>
            <a:r>
              <a:rPr lang="en-GB" dirty="0"/>
              <a:t>Same action for sets of indistinguishable constants</a:t>
            </a:r>
          </a:p>
        </p:txBody>
      </p:sp>
      <p:sp>
        <p:nvSpPr>
          <p:cNvPr id="4" name="Slide Number Placeholder 3">
            <a:extLst>
              <a:ext uri="{FF2B5EF4-FFF2-40B4-BE49-F238E27FC236}">
                <a16:creationId xmlns:a16="http://schemas.microsoft.com/office/drawing/2014/main" id="{5D27295A-3F12-E246-BDF8-FFF02CA527C8}"/>
              </a:ext>
            </a:extLst>
          </p:cNvPr>
          <p:cNvSpPr>
            <a:spLocks noGrp="1"/>
          </p:cNvSpPr>
          <p:nvPr>
            <p:ph type="sldNum" sz="quarter" idx="12"/>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29767375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idx="1"/>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Dominance</a:t>
            </a:r>
          </a:p>
          <a:p>
            <a:pPr lvl="1"/>
            <a:r>
              <a:rPr lang="en-GB" dirty="0"/>
              <a:t>Preference structure</a:t>
            </a:r>
          </a:p>
          <a:p>
            <a:pPr marL="0" indent="0">
              <a:buNone/>
            </a:pPr>
            <a:r>
              <a:rPr lang="en-GB" i="1" dirty="0"/>
              <a:t>Decision theory</a:t>
            </a:r>
          </a:p>
          <a:p>
            <a:pPr lvl="1"/>
            <a:r>
              <a:rPr lang="en-GB" dirty="0"/>
              <a:t>Decision networks</a:t>
            </a:r>
          </a:p>
          <a:p>
            <a:pPr lvl="1"/>
            <a:r>
              <a:rPr lang="en-GB" dirty="0"/>
              <a:t>Value of information</a:t>
            </a:r>
          </a:p>
          <a:p>
            <a:pPr lvl="1"/>
            <a:r>
              <a:rPr lang="en-GB" dirty="0"/>
              <a:t>Relational domains</a:t>
            </a:r>
          </a:p>
          <a:p>
            <a:pPr lvl="1"/>
            <a:endParaRPr lang="en-GB" dirty="0"/>
          </a:p>
          <a:p>
            <a:pPr marL="0" indent="0" algn="ctr">
              <a:buNone/>
            </a:pPr>
            <a:r>
              <a:rPr lang="en-US" dirty="0">
                <a:solidFill>
                  <a:srgbClr val="C00000"/>
                </a:solidFill>
              </a:rPr>
              <a:t>⟹ Next: Making Complex Decisions</a:t>
            </a:r>
            <a:endParaRPr lang="en-GB" dirty="0">
              <a:solidFill>
                <a:srgbClr val="C00000"/>
              </a:solidFill>
            </a:endParaRPr>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1645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t>Expected Utility</a:t>
            </a:r>
          </a:p>
        </p:txBody>
      </p:sp>
      <mc:AlternateContent xmlns:mc="http://schemas.openxmlformats.org/markup-compatibility/2006" xmlns:a14="http://schemas.microsoft.com/office/drawing/2010/main">
        <mc:Choice Requires="a14">
          <p:sp>
            <p:nvSpPr>
              <p:cNvPr id="22530" name="Rectangle 3"/>
              <p:cNvSpPr>
                <a:spLocks noGrp="1" noChangeArrowheads="1"/>
              </p:cNvSpPr>
              <p:nvPr>
                <p:ph idx="1"/>
              </p:nvPr>
            </p:nvSpPr>
            <p:spPr/>
            <p:txBody>
              <a:bodyPr/>
              <a:lstStyle/>
              <a:p>
                <a:r>
                  <a:rPr lang="en-US" dirty="0"/>
                  <a:t>Random variable </a:t>
                </a:r>
                <a14:m>
                  <m:oMath xmlns:m="http://schemas.openxmlformats.org/officeDocument/2006/math">
                    <m:r>
                      <a:rPr lang="en-US" i="1" dirty="0" smtClean="0">
                        <a:latin typeface="Cambria Math" panose="02040503050406030204" pitchFamily="18" charset="0"/>
                      </a:rPr>
                      <m:t>𝑋</m:t>
                    </m:r>
                  </m:oMath>
                </a14:m>
                <a:r>
                  <a:rPr lang="en-US" dirty="0"/>
                  <a:t> with </a:t>
                </a:r>
                <a14:m>
                  <m:oMath xmlns:m="http://schemas.openxmlformats.org/officeDocument/2006/math">
                    <m:r>
                      <a:rPr lang="en-US" i="1" dirty="0" smtClean="0">
                        <a:latin typeface="Cambria Math" panose="02040503050406030204" pitchFamily="18" charset="0"/>
                      </a:rPr>
                      <m:t>𝑛</m:t>
                    </m:r>
                  </m:oMath>
                </a14:m>
                <a:r>
                  <a:rPr lang="en-US" dirty="0"/>
                  <a:t> range values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𝑥</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𝑥</m:t>
                        </m:r>
                      </m:e>
                      <m:sub>
                        <m:r>
                          <a:rPr lang="en-US" i="1" dirty="0" err="1" smtClean="0">
                            <a:latin typeface="Cambria Math" panose="02040503050406030204" pitchFamily="18" charset="0"/>
                          </a:rPr>
                          <m:t>𝑛</m:t>
                        </m:r>
                      </m:sub>
                    </m:sSub>
                  </m:oMath>
                </a14:m>
                <a:r>
                  <a:rPr lang="en-US" dirty="0"/>
                  <a:t> and distribution </a:t>
                </a:r>
                <a14:m>
                  <m:oMath xmlns:m="http://schemas.openxmlformats.org/officeDocument/2006/math">
                    <m:d>
                      <m:dPr>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𝑝</m:t>
                            </m:r>
                          </m:e>
                          <m:sub>
                            <m:r>
                              <a:rPr lang="en-US" i="1" dirty="0" err="1" smtClean="0">
                                <a:latin typeface="Cambria Math" panose="02040503050406030204" pitchFamily="18" charset="0"/>
                              </a:rPr>
                              <m:t>𝑛</m:t>
                            </m:r>
                          </m:sub>
                        </m:sSub>
                      </m:e>
                    </m:d>
                  </m:oMath>
                </a14:m>
                <a:endParaRPr lang="de-DE" b="0" dirty="0"/>
              </a:p>
              <a:p>
                <a:pPr lvl="1"/>
                <a:r>
                  <a:rPr lang="en-US" dirty="0"/>
                  <a:t>E.g.: </a:t>
                </a:r>
                <a14:m>
                  <m:oMath xmlns:m="http://schemas.openxmlformats.org/officeDocument/2006/math">
                    <m:r>
                      <a:rPr lang="en-US" i="1" dirty="0" smtClean="0">
                        <a:latin typeface="Cambria Math" panose="02040503050406030204" pitchFamily="18" charset="0"/>
                      </a:rPr>
                      <m:t>𝑋</m:t>
                    </m:r>
                  </m:oMath>
                </a14:m>
                <a:r>
                  <a:rPr lang="en-US" dirty="0"/>
                  <a:t> is the state reached after doing an action </a:t>
                </a:r>
                <a14:m>
                  <m:oMath xmlns:m="http://schemas.openxmlformats.org/officeDocument/2006/math">
                    <m:r>
                      <a:rPr lang="de-DE" b="0" i="1" dirty="0" smtClean="0">
                        <a:latin typeface="Cambria Math" panose="02040503050406030204" pitchFamily="18" charset="0"/>
                      </a:rPr>
                      <m:t>𝐴</m:t>
                    </m:r>
                    <m:r>
                      <a:rPr lang="de-DE" b="0" i="0" dirty="0" smtClean="0">
                        <a:latin typeface="Cambria Math" panose="02040503050406030204" pitchFamily="18" charset="0"/>
                      </a:rPr>
                      <m:t>=</m:t>
                    </m:r>
                    <m:r>
                      <a:rPr lang="en-US" i="1" dirty="0" smtClean="0">
                        <a:latin typeface="Cambria Math" panose="02040503050406030204" pitchFamily="18" charset="0"/>
                      </a:rPr>
                      <m:t>𝑎</m:t>
                    </m:r>
                  </m:oMath>
                </a14:m>
                <a:r>
                  <a:rPr lang="en-US" dirty="0"/>
                  <a:t> under uncertainty</a:t>
                </a:r>
              </a:p>
              <a:p>
                <a:r>
                  <a:rPr lang="en-US" dirty="0"/>
                  <a:t>Function </a:t>
                </a:r>
                <a14:m>
                  <m:oMath xmlns:m="http://schemas.openxmlformats.org/officeDocument/2006/math">
                    <m:r>
                      <a:rPr lang="en-US" i="1" dirty="0" smtClean="0">
                        <a:latin typeface="Cambria Math" panose="02040503050406030204" pitchFamily="18" charset="0"/>
                      </a:rPr>
                      <m:t>𝑈</m:t>
                    </m:r>
                  </m:oMath>
                </a14:m>
                <a:r>
                  <a:rPr lang="en-US" dirty="0"/>
                  <a:t> of </a:t>
                </a:r>
                <a14:m>
                  <m:oMath xmlns:m="http://schemas.openxmlformats.org/officeDocument/2006/math">
                    <m:r>
                      <a:rPr lang="en-US" i="1" dirty="0" smtClean="0">
                        <a:latin typeface="Cambria Math" panose="02040503050406030204" pitchFamily="18" charset="0"/>
                      </a:rPr>
                      <m:t>𝑋</m:t>
                    </m:r>
                  </m:oMath>
                </a14:m>
                <a:endParaRPr lang="de-DE" dirty="0"/>
              </a:p>
              <a:p>
                <a:pPr lvl="1"/>
                <a:r>
                  <a:rPr lang="en-US" dirty="0"/>
                  <a:t>E.g., </a:t>
                </a:r>
                <a14:m>
                  <m:oMath xmlns:m="http://schemas.openxmlformats.org/officeDocument/2006/math">
                    <m:r>
                      <a:rPr lang="en-US" i="1" dirty="0" smtClean="0">
                        <a:latin typeface="Cambria Math" panose="02040503050406030204" pitchFamily="18" charset="0"/>
                      </a:rPr>
                      <m:t>𝑈</m:t>
                    </m:r>
                  </m:oMath>
                </a14:m>
                <a:r>
                  <a:rPr lang="en-US" dirty="0"/>
                  <a:t> is the utility of a state</a:t>
                </a:r>
              </a:p>
              <a:p>
                <a:r>
                  <a:rPr lang="en-US" dirty="0"/>
                  <a:t>The </a:t>
                </a:r>
                <a:r>
                  <a:rPr lang="en-US" dirty="0">
                    <a:solidFill>
                      <a:schemeClr val="accent1"/>
                    </a:solidFill>
                  </a:rPr>
                  <a:t>expected utility</a:t>
                </a:r>
                <a:r>
                  <a:rPr lang="en-US" dirty="0"/>
                  <a:t> of </a:t>
                </a:r>
                <a14:m>
                  <m:oMath xmlns:m="http://schemas.openxmlformats.org/officeDocument/2006/math">
                    <m:r>
                      <a:rPr lang="de-DE" i="1" dirty="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oMath>
                </a14:m>
                <a:r>
                  <a:rPr lang="en-US" dirty="0"/>
                  <a:t> is</a:t>
                </a:r>
                <a:br>
                  <a:rPr lang="en-US" dirty="0"/>
                </a:br>
                <a:br>
                  <a:rPr lang="en-US" dirty="0"/>
                </a:br>
                <a14:m>
                  <m:oMath xmlns:m="http://schemas.openxmlformats.org/officeDocument/2006/math">
                    <m:r>
                      <a:rPr lang="en-US" i="1" dirty="0" smtClean="0">
                        <a:latin typeface="Cambria Math" panose="02040503050406030204" pitchFamily="18" charset="0"/>
                      </a:rPr>
                      <m:t>𝐸𝑈</m:t>
                    </m:r>
                    <m:r>
                      <a:rPr lang="en-US" i="1" dirty="0" smtClean="0">
                        <a:latin typeface="Cambria Math" panose="02040503050406030204" pitchFamily="18" charset="0"/>
                      </a:rPr>
                      <m:t>[</m:t>
                    </m:r>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nary>
                      <m:naryPr>
                        <m:chr m:val="∑"/>
                        <m:ctrlPr>
                          <a:rPr lang="en-US" i="1" dirty="0" smtClean="0">
                            <a:latin typeface="Cambria Math" panose="02040503050406030204" pitchFamily="18" charset="0"/>
                          </a:rPr>
                        </m:ctrlPr>
                      </m:naryPr>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e>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𝑖</m:t>
                                </m:r>
                              </m:sub>
                            </m:sSub>
                          </m:e>
                          <m:e>
                            <m:r>
                              <a:rPr lang="de-DE" b="0" i="1" dirty="0" smtClean="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𝑋</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𝑥</m:t>
                                </m:r>
                              </m:e>
                              <m:sub>
                                <m:r>
                                  <a:rPr lang="de-DE" b="0" i="1" dirty="0" smtClean="0">
                                    <a:latin typeface="Cambria Math" panose="02040503050406030204" pitchFamily="18" charset="0"/>
                                    <a:ea typeface="Cambria Math" panose="02040503050406030204" pitchFamily="18" charset="0"/>
                                  </a:rPr>
                                  <m:t>𝑖</m:t>
                                </m:r>
                              </m:sub>
                            </m:sSub>
                          </m:e>
                        </m:d>
                      </m:e>
                    </m:nary>
                  </m:oMath>
                </a14:m>
                <a:endParaRPr lang="en-US" dirty="0"/>
              </a:p>
            </p:txBody>
          </p:sp>
        </mc:Choice>
        <mc:Fallback xmlns="">
          <p:sp>
            <p:nvSpPr>
              <p:cNvPr id="22530" name="Rectangle 3"/>
              <p:cNvSpPr>
                <a:spLocks noGrp="1" noRot="1" noChangeAspect="1" noMove="1" noResize="1" noEditPoints="1" noAdjustHandles="1" noChangeArrowheads="1" noChangeShapeType="1" noTextEdit="1"/>
              </p:cNvSpPr>
              <p:nvPr>
                <p:ph idx="1"/>
              </p:nvPr>
            </p:nvSpPr>
            <p:spPr>
              <a:blipFill>
                <a:blip r:embed="rId3"/>
                <a:stretch>
                  <a:fillRect l="-1447" t="-1768" b="-3055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14BCB45-64A0-4D4A-AE32-1FFE52190FCD}"/>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58197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29000" y="1995490"/>
            <a:ext cx="838200" cy="457200"/>
            <a:chOff x="2160" y="1056"/>
            <a:chExt cx="528" cy="288"/>
          </a:xfrm>
        </p:grpSpPr>
        <p:sp>
          <p:nvSpPr>
            <p:cNvPr id="24602" name="Oval 3"/>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24603" name="Text Box 4"/>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24603" name="Text Box 4"/>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3" name="Group 5"/>
          <p:cNvGrpSpPr>
            <a:grpSpLocks/>
          </p:cNvGrpSpPr>
          <p:nvPr/>
        </p:nvGrpSpPr>
        <p:grpSpPr bwMode="auto">
          <a:xfrm>
            <a:off x="1066800" y="3976687"/>
            <a:ext cx="3200400" cy="1543049"/>
            <a:chOff x="672" y="2304"/>
            <a:chExt cx="2016" cy="972"/>
          </a:xfrm>
        </p:grpSpPr>
        <p:sp>
          <p:nvSpPr>
            <p:cNvPr id="24593" name="Oval 6"/>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4" name="Oval 7"/>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5" name="Oval 8"/>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24596" name="Line 9"/>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24597" name="Line 10"/>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24598" name="Line 11"/>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9" name="Text Box 12"/>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24599" name="Text Box 12"/>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0" name="Text Box 13"/>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4600" name="Text Box 13"/>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01" name="Text Box 14"/>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24601" name="Text Box 14"/>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 name="Group 15"/>
          <p:cNvGrpSpPr>
            <a:grpSpLocks/>
          </p:cNvGrpSpPr>
          <p:nvPr/>
        </p:nvGrpSpPr>
        <p:grpSpPr bwMode="auto">
          <a:xfrm>
            <a:off x="2193925" y="2452688"/>
            <a:ext cx="1920875" cy="1554162"/>
            <a:chOff x="1382" y="1344"/>
            <a:chExt cx="1210" cy="979"/>
          </a:xfrm>
        </p:grpSpPr>
        <p:sp>
          <p:nvSpPr>
            <p:cNvPr id="24590" name="Rectangle 16"/>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24591" name="Line 17"/>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24592" name="Text Box 18"/>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24592" name="Text Box 18"/>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 name="Group 19"/>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24587" name="Text Box 20"/>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24587" name="Text Box 20"/>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8" name="Text Box 21"/>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24588" name="Text Box 21"/>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9" name="Text Box 22"/>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24589" name="Text Box 22"/>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 name="Group 23"/>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24584" name="Text Box 24"/>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24584" name="Text Box 24"/>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5" name="Text Box 25"/>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𝟓𝟎</m:t>
                        </m:r>
                      </m:oMath>
                    </m:oMathPara>
                  </a14:m>
                  <a:endParaRPr lang="en-US" sz="2000" b="1" i="0" dirty="0">
                    <a:solidFill>
                      <a:srgbClr val="C00000"/>
                    </a:solidFill>
                    <a:latin typeface="+mn-lt"/>
                  </a:endParaRPr>
                </a:p>
              </p:txBody>
            </p:sp>
          </mc:Choice>
          <mc:Fallback xmlns="">
            <p:sp>
              <p:nvSpPr>
                <p:cNvPr id="24585" name="Text Box 25"/>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86" name="Text Box 26"/>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24586" name="Text Box 26"/>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7163" name="Text Box 27"/>
              <p:cNvSpPr txBox="1">
                <a:spLocks noChangeArrowheads="1"/>
              </p:cNvSpPr>
              <p:nvPr/>
            </p:nvSpPr>
            <p:spPr bwMode="auto">
              <a:xfrm>
                <a:off x="3886200" y="3138488"/>
                <a:ext cx="4679358"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𝑈</m:t>
                      </m:r>
                      <m:r>
                        <a:rPr lang="en-US"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100</m:t>
                      </m:r>
                      <m:r>
                        <a:rPr lang="en-US" sz="2000" b="0" i="1" dirty="0" smtClean="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0.2</m:t>
                      </m:r>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50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0.7</m:t>
                      </m:r>
                      <m:r>
                        <a:rPr lang="en-US" sz="2000" b="0" i="1" dirty="0" smtClean="0">
                          <a:latin typeface="Cambria Math" panose="02040503050406030204" pitchFamily="18" charset="0"/>
                        </a:rPr>
                        <m:t>+</m:t>
                      </m:r>
                      <m:r>
                        <a:rPr lang="en-US" sz="2000" b="0" i="1" dirty="0" smtClean="0">
                          <a:solidFill>
                            <a:srgbClr val="C00000"/>
                          </a:solidFill>
                          <a:latin typeface="Cambria Math" panose="02040503050406030204" pitchFamily="18" charset="0"/>
                        </a:rPr>
                        <m:t>70</m:t>
                      </m:r>
                      <m:r>
                        <a:rPr lang="en-US" sz="2000" dirty="0">
                          <a:latin typeface="Cambria Math" panose="02040503050406030204" pitchFamily="18" charset="0"/>
                          <a:ea typeface="Cambria Math" panose="02040503050406030204" pitchFamily="18" charset="0"/>
                        </a:rPr>
                        <m:t>∙</m:t>
                      </m:r>
                      <m:r>
                        <a:rPr lang="en-US" sz="2000" b="0" i="1" dirty="0" smtClean="0">
                          <a:solidFill>
                            <a:schemeClr val="accent1"/>
                          </a:solidFill>
                          <a:latin typeface="Cambria Math" panose="02040503050406030204" pitchFamily="18" charset="0"/>
                        </a:rPr>
                        <m:t>0.1</m:t>
                      </m:r>
                    </m:oMath>
                  </m:oMathPara>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=20</m:t>
                    </m:r>
                    <m:r>
                      <a:rPr lang="de-DE" sz="2000" b="0" i="1" dirty="0" smtClean="0">
                        <a:latin typeface="Cambria Math" panose="02040503050406030204" pitchFamily="18" charset="0"/>
                      </a:rPr>
                      <m:t>+3</m:t>
                    </m:r>
                    <m:r>
                      <a:rPr lang="en-US" sz="2000" b="0" i="1" dirty="0" smtClean="0">
                        <a:latin typeface="Cambria Math" panose="02040503050406030204" pitchFamily="18" charset="0"/>
                      </a:rPr>
                      <m:t>5+7</m:t>
                    </m:r>
                  </m:oMath>
                </a14:m>
                <a:endParaRPr lang="en-US" sz="2000" i="0" dirty="0">
                  <a:latin typeface="+mn-lt"/>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=62</m:t>
                    </m:r>
                  </m:oMath>
                </a14:m>
                <a:endParaRPr lang="en-US" sz="2000" i="0" dirty="0">
                  <a:latin typeface="+mn-lt"/>
                </a:endParaRPr>
              </a:p>
            </p:txBody>
          </p:sp>
        </mc:Choice>
        <mc:Fallback xmlns="">
          <p:sp>
            <p:nvSpPr>
              <p:cNvPr id="347163" name="Text Box 27"/>
              <p:cNvSpPr txBox="1">
                <a:spLocks noRot="1" noChangeAspect="1" noMove="1" noResize="1" noEditPoints="1" noAdjustHandles="1" noChangeArrowheads="1" noChangeShapeType="1" noTextEdit="1"/>
              </p:cNvSpPr>
              <p:nvPr/>
            </p:nvSpPr>
            <p:spPr bwMode="auto">
              <a:xfrm>
                <a:off x="3886200" y="3138488"/>
                <a:ext cx="4679358" cy="1015663"/>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4583" name="Rectangle 28"/>
          <p:cNvSpPr>
            <a:spLocks noGrp="1" noChangeArrowheads="1"/>
          </p:cNvSpPr>
          <p:nvPr>
            <p:ph type="title"/>
          </p:nvPr>
        </p:nvSpPr>
        <p:spPr/>
        <p:txBody>
          <a:bodyPr/>
          <a:lstStyle/>
          <a:p>
            <a:r>
              <a:rPr lang="en-US"/>
              <a:t>One State/One Action Example</a:t>
            </a:r>
          </a:p>
        </p:txBody>
      </p:sp>
      <p:sp>
        <p:nvSpPr>
          <p:cNvPr id="7" name="Slide Number Placeholder 6">
            <a:extLst>
              <a:ext uri="{FF2B5EF4-FFF2-40B4-BE49-F238E27FC236}">
                <a16:creationId xmlns:a16="http://schemas.microsoft.com/office/drawing/2014/main" id="{EB35C7EB-62C1-4A4C-88B3-98A76F36C05F}"/>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126473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6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4114800" y="2452689"/>
            <a:ext cx="1524000" cy="1550988"/>
            <a:chOff x="2592" y="1344"/>
            <a:chExt cx="960" cy="977"/>
          </a:xfrm>
        </p:grpSpPr>
        <p:sp>
          <p:nvSpPr>
            <p:cNvPr id="26642" name="Rectangle 28"/>
            <p:cNvSpPr>
              <a:spLocks noChangeArrowheads="1"/>
            </p:cNvSpPr>
            <p:nvPr/>
          </p:nvSpPr>
          <p:spPr bwMode="auto">
            <a:xfrm>
              <a:off x="3360" y="2112"/>
              <a:ext cx="192" cy="192"/>
            </a:xfrm>
            <a:prstGeom prst="rect">
              <a:avLst/>
            </a:prstGeom>
            <a:solidFill>
              <a:schemeClr val="accent4"/>
            </a:solidFill>
            <a:ln w="9525">
              <a:solidFill>
                <a:schemeClr val="tx1"/>
              </a:solidFill>
              <a:miter lim="800000"/>
              <a:headEnd/>
              <a:tailEnd/>
            </a:ln>
          </p:spPr>
          <p:txBody>
            <a:bodyPr wrap="none" anchor="ctr"/>
            <a:lstStyle/>
            <a:p>
              <a:endParaRPr lang="en-US"/>
            </a:p>
          </p:txBody>
        </p:sp>
        <p:sp>
          <p:nvSpPr>
            <p:cNvPr id="26643" name="Line 29"/>
            <p:cNvSpPr>
              <a:spLocks noChangeShapeType="1"/>
            </p:cNvSpPr>
            <p:nvPr/>
          </p:nvSpPr>
          <p:spPr bwMode="auto">
            <a:xfrm>
              <a:off x="2592" y="1344"/>
              <a:ext cx="874"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4" name="Text Box 30"/>
                <p:cNvSpPr txBox="1">
                  <a:spLocks noChangeArrowheads="1"/>
                </p:cNvSpPr>
                <p:nvPr/>
              </p:nvSpPr>
              <p:spPr bwMode="auto">
                <a:xfrm>
                  <a:off x="3040" y="2069"/>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𝑎</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26644" name="Text Box 30"/>
                <p:cNvSpPr txBox="1">
                  <a:spLocks noRot="1" noChangeAspect="1" noMove="1" noResize="1" noEditPoints="1" noAdjustHandles="1" noChangeArrowheads="1" noChangeShapeType="1" noTextEdit="1"/>
                </p:cNvSpPr>
                <p:nvPr/>
              </p:nvSpPr>
              <p:spPr bwMode="auto">
                <a:xfrm>
                  <a:off x="3040" y="2069"/>
                  <a:ext cx="326" cy="252"/>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8" name="Group 31"/>
          <p:cNvGrpSpPr>
            <a:grpSpLocks/>
          </p:cNvGrpSpPr>
          <p:nvPr/>
        </p:nvGrpSpPr>
        <p:grpSpPr bwMode="auto">
          <a:xfrm>
            <a:off x="2895600" y="3976690"/>
            <a:ext cx="3200400" cy="1570038"/>
            <a:chOff x="1824" y="2304"/>
            <a:chExt cx="2016" cy="989"/>
          </a:xfrm>
        </p:grpSpPr>
        <p:sp>
          <p:nvSpPr>
            <p:cNvPr id="26638" name="Line 32"/>
            <p:cNvSpPr>
              <a:spLocks noChangeShapeType="1"/>
            </p:cNvSpPr>
            <p:nvPr/>
          </p:nvSpPr>
          <p:spPr bwMode="auto">
            <a:xfrm flipH="1">
              <a:off x="1824" y="2304"/>
              <a:ext cx="1632"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639" name="Oval 33"/>
            <p:cNvSpPr>
              <a:spLocks noChangeArrowheads="1"/>
            </p:cNvSpPr>
            <p:nvPr/>
          </p:nvSpPr>
          <p:spPr bwMode="auto">
            <a:xfrm>
              <a:off x="3648" y="3072"/>
              <a:ext cx="192" cy="19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40" name="Line 34"/>
            <p:cNvSpPr>
              <a:spLocks noChangeShapeType="1"/>
            </p:cNvSpPr>
            <p:nvPr/>
          </p:nvSpPr>
          <p:spPr bwMode="auto">
            <a:xfrm>
              <a:off x="3456" y="2304"/>
              <a:ext cx="28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mc:AlternateContent xmlns:mc="http://schemas.openxmlformats.org/markup-compatibility/2006" xmlns:a14="http://schemas.microsoft.com/office/drawing/2010/main">
          <mc:Choice Requires="a14">
            <p:sp>
              <p:nvSpPr>
                <p:cNvPr id="26641" name="Text Box 35"/>
                <p:cNvSpPr txBox="1">
                  <a:spLocks noChangeArrowheads="1"/>
                </p:cNvSpPr>
                <p:nvPr/>
              </p:nvSpPr>
              <p:spPr bwMode="auto">
                <a:xfrm>
                  <a:off x="3341" y="3041"/>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4</m:t>
                            </m:r>
                          </m:sub>
                        </m:sSub>
                      </m:oMath>
                    </m:oMathPara>
                  </a14:m>
                  <a:endParaRPr lang="en-US" sz="2000" i="0" dirty="0"/>
                </a:p>
              </p:txBody>
            </p:sp>
          </mc:Choice>
          <mc:Fallback xmlns="">
            <p:sp>
              <p:nvSpPr>
                <p:cNvPr id="26641" name="Text Box 35"/>
                <p:cNvSpPr txBox="1">
                  <a:spLocks noRot="1" noChangeAspect="1" noMove="1" noResize="1" noEditPoints="1" noAdjustHandles="1" noChangeArrowheads="1" noChangeShapeType="1" noTextEdit="1"/>
                </p:cNvSpPr>
                <p:nvPr/>
              </p:nvSpPr>
              <p:spPr bwMode="auto">
                <a:xfrm>
                  <a:off x="3341" y="3041"/>
                  <a:ext cx="307" cy="252"/>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9" name="Group 36"/>
          <p:cNvGrpSpPr>
            <a:grpSpLocks/>
          </p:cNvGrpSpPr>
          <p:nvPr/>
        </p:nvGrpSpPr>
        <p:grpSpPr bwMode="auto">
          <a:xfrm>
            <a:off x="3014344" y="4852986"/>
            <a:ext cx="2974975" cy="500061"/>
            <a:chOff x="1853" y="3264"/>
            <a:chExt cx="1874" cy="315"/>
          </a:xfrm>
        </p:grpSpPr>
        <mc:AlternateContent xmlns:mc="http://schemas.openxmlformats.org/markup-compatibility/2006" xmlns:a14="http://schemas.microsoft.com/office/drawing/2010/main">
          <mc:Choice Requires="a14">
            <p:sp>
              <p:nvSpPr>
                <p:cNvPr id="26636" name="Text Box 37"/>
                <p:cNvSpPr txBox="1">
                  <a:spLocks noChangeArrowheads="1"/>
                </p:cNvSpPr>
                <p:nvPr/>
              </p:nvSpPr>
              <p:spPr bwMode="auto">
                <a:xfrm>
                  <a:off x="1853" y="3327"/>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𝟐</m:t>
                        </m:r>
                      </m:oMath>
                    </m:oMathPara>
                  </a14:m>
                  <a:endParaRPr lang="en-US" sz="2000" b="1" i="0" dirty="0">
                    <a:solidFill>
                      <a:srgbClr val="0066CC"/>
                    </a:solidFill>
                  </a:endParaRPr>
                </a:p>
              </p:txBody>
            </p:sp>
          </mc:Choice>
          <mc:Fallback xmlns="">
            <p:sp>
              <p:nvSpPr>
                <p:cNvPr id="26636" name="Text Box 37"/>
                <p:cNvSpPr txBox="1">
                  <a:spLocks noRot="1" noChangeAspect="1" noMove="1" noResize="1" noEditPoints="1" noAdjustHandles="1" noChangeArrowheads="1" noChangeShapeType="1" noTextEdit="1"/>
                </p:cNvSpPr>
                <p:nvPr/>
              </p:nvSpPr>
              <p:spPr bwMode="auto">
                <a:xfrm>
                  <a:off x="1853" y="3327"/>
                  <a:ext cx="415" cy="25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37" name="Text Box 38"/>
                <p:cNvSpPr txBox="1">
                  <a:spLocks noChangeArrowheads="1"/>
                </p:cNvSpPr>
                <p:nvPr/>
              </p:nvSpPr>
              <p:spPr bwMode="auto">
                <a:xfrm>
                  <a:off x="3312" y="3264"/>
                  <a:ext cx="415"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0066CC"/>
                            </a:solidFill>
                            <a:latin typeface="Cambria Math" panose="02040503050406030204" pitchFamily="18" charset="0"/>
                          </a:rPr>
                          <m:t>𝟎</m:t>
                        </m:r>
                        <m:r>
                          <a:rPr lang="en-US" sz="2000" b="1" i="1" dirty="0" smtClean="0">
                            <a:solidFill>
                              <a:srgbClr val="0066CC"/>
                            </a:solidFill>
                            <a:latin typeface="Cambria Math" panose="02040503050406030204" pitchFamily="18" charset="0"/>
                          </a:rPr>
                          <m:t>.</m:t>
                        </m:r>
                        <m:r>
                          <a:rPr lang="en-US" sz="2000" b="1" i="1" dirty="0" smtClean="0">
                            <a:solidFill>
                              <a:srgbClr val="0066CC"/>
                            </a:solidFill>
                            <a:latin typeface="Cambria Math" panose="02040503050406030204" pitchFamily="18" charset="0"/>
                          </a:rPr>
                          <m:t>𝟖</m:t>
                        </m:r>
                      </m:oMath>
                    </m:oMathPara>
                  </a14:m>
                  <a:endParaRPr lang="en-US" sz="2000" b="1" i="0" dirty="0">
                    <a:solidFill>
                      <a:srgbClr val="0066CC"/>
                    </a:solidFill>
                  </a:endParaRPr>
                </a:p>
              </p:txBody>
            </p:sp>
          </mc:Choice>
          <mc:Fallback xmlns="">
            <p:sp>
              <p:nvSpPr>
                <p:cNvPr id="26637" name="Text Box 38"/>
                <p:cNvSpPr txBox="1">
                  <a:spLocks noRot="1" noChangeAspect="1" noMove="1" noResize="1" noEditPoints="1" noAdjustHandles="1" noChangeArrowheads="1" noChangeShapeType="1" noTextEdit="1"/>
                </p:cNvSpPr>
                <p:nvPr/>
              </p:nvSpPr>
              <p:spPr bwMode="auto">
                <a:xfrm>
                  <a:off x="3312" y="3264"/>
                  <a:ext cx="415" cy="252"/>
                </a:xfrm>
                <a:prstGeom prst="rect">
                  <a:avLst/>
                </a:prstGeom>
                <a:blipFill>
                  <a:blip r:embed="rId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8199" name="Text Box 39"/>
              <p:cNvSpPr txBox="1">
                <a:spLocks noChangeArrowheads="1"/>
              </p:cNvSpPr>
              <p:nvPr/>
            </p:nvSpPr>
            <p:spPr bwMode="auto">
              <a:xfrm>
                <a:off x="5661660" y="5805482"/>
                <a:ext cx="562975" cy="40011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4"/>
                          </a:solidFill>
                          <a:latin typeface="Cambria Math" panose="02040503050406030204" pitchFamily="18" charset="0"/>
                        </a:rPr>
                        <m:t>𝟖𝟎</m:t>
                      </m:r>
                    </m:oMath>
                  </m:oMathPara>
                </a14:m>
                <a:endParaRPr lang="en-US" sz="2000" b="1" i="0" dirty="0">
                  <a:solidFill>
                    <a:schemeClr val="accent4"/>
                  </a:solidFill>
                </a:endParaRPr>
              </a:p>
            </p:txBody>
          </p:sp>
        </mc:Choice>
        <mc:Fallback xmlns="">
          <p:sp>
            <p:nvSpPr>
              <p:cNvPr id="348199" name="Text Box 39"/>
              <p:cNvSpPr txBox="1">
                <a:spLocks noRot="1" noChangeAspect="1" noMove="1" noResize="1" noEditPoints="1" noAdjustHandles="1" noChangeArrowheads="1" noChangeShapeType="1" noTextEdit="1"/>
              </p:cNvSpPr>
              <p:nvPr/>
            </p:nvSpPr>
            <p:spPr bwMode="auto">
              <a:xfrm>
                <a:off x="5661660" y="5805482"/>
                <a:ext cx="562975" cy="400110"/>
              </a:xfrm>
              <a:prstGeom prst="rect">
                <a:avLst/>
              </a:prstGeom>
              <a:blipFill>
                <a:blip r:embed="rId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6635" name="Rectangle 41"/>
          <p:cNvSpPr>
            <a:spLocks noGrp="1" noChangeArrowheads="1"/>
          </p:cNvSpPr>
          <p:nvPr>
            <p:ph type="title"/>
          </p:nvPr>
        </p:nvSpPr>
        <p:spPr/>
        <p:txBody>
          <a:bodyPr/>
          <a:lstStyle/>
          <a:p>
            <a:r>
              <a:rPr lang="en-US" dirty="0"/>
              <a:t>One State/Two Actions Example</a:t>
            </a:r>
          </a:p>
        </p:txBody>
      </p:sp>
      <p:grpSp>
        <p:nvGrpSpPr>
          <p:cNvPr id="42" name="Group 2">
            <a:extLst>
              <a:ext uri="{FF2B5EF4-FFF2-40B4-BE49-F238E27FC236}">
                <a16:creationId xmlns:a16="http://schemas.microsoft.com/office/drawing/2014/main" id="{8CB25B88-8541-6246-92A4-81BEC710E9CD}"/>
              </a:ext>
            </a:extLst>
          </p:cNvPr>
          <p:cNvGrpSpPr>
            <a:grpSpLocks/>
          </p:cNvGrpSpPr>
          <p:nvPr/>
        </p:nvGrpSpPr>
        <p:grpSpPr bwMode="auto">
          <a:xfrm>
            <a:off x="3429000" y="1995490"/>
            <a:ext cx="838200" cy="457200"/>
            <a:chOff x="2160" y="1056"/>
            <a:chExt cx="528" cy="288"/>
          </a:xfrm>
        </p:grpSpPr>
        <p:sp>
          <p:nvSpPr>
            <p:cNvPr id="43" name="Oval 3">
              <a:extLst>
                <a:ext uri="{FF2B5EF4-FFF2-40B4-BE49-F238E27FC236}">
                  <a16:creationId xmlns:a16="http://schemas.microsoft.com/office/drawing/2014/main" id="{2D8CF485-B29A-A146-BB69-F047CAC11484}"/>
                </a:ext>
              </a:extLst>
            </p:cNvPr>
            <p:cNvSpPr>
              <a:spLocks noChangeArrowheads="1"/>
            </p:cNvSpPr>
            <p:nvPr/>
          </p:nvSpPr>
          <p:spPr bwMode="auto">
            <a:xfrm>
              <a:off x="2496" y="115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mc:AlternateContent xmlns:mc="http://schemas.openxmlformats.org/markup-compatibility/2006" xmlns:a14="http://schemas.microsoft.com/office/drawing/2010/main">
          <mc:Choice Requires="a14">
            <p:sp>
              <p:nvSpPr>
                <p:cNvPr id="44" name="Text Box 4">
                  <a:extLst>
                    <a:ext uri="{FF2B5EF4-FFF2-40B4-BE49-F238E27FC236}">
                      <a16:creationId xmlns:a16="http://schemas.microsoft.com/office/drawing/2014/main" id="{C8DE7007-2BD0-8F41-A5B0-91D9293FB2DA}"/>
                    </a:ext>
                  </a:extLst>
                </p:cNvPr>
                <p:cNvSpPr txBox="1">
                  <a:spLocks noChangeArrowheads="1"/>
                </p:cNvSpPr>
                <p:nvPr/>
              </p:nvSpPr>
              <p:spPr bwMode="auto">
                <a:xfrm>
                  <a:off x="2160" y="1056"/>
                  <a:ext cx="299"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en-US" sz="2000" b="0" i="1" dirty="0">
                                <a:latin typeface="Cambria Math" panose="02040503050406030204" pitchFamily="18" charset="0"/>
                              </a:rPr>
                              <m:t>0</m:t>
                            </m:r>
                          </m:sub>
                        </m:sSub>
                      </m:oMath>
                    </m:oMathPara>
                  </a14:m>
                  <a:endParaRPr lang="en-US" sz="2000" i="0" dirty="0">
                    <a:latin typeface="+mn-lt"/>
                  </a:endParaRPr>
                </a:p>
              </p:txBody>
            </p:sp>
          </mc:Choice>
          <mc:Fallback xmlns="">
            <p:sp>
              <p:nvSpPr>
                <p:cNvPr id="44" name="Text Box 4">
                  <a:extLst>
                    <a:ext uri="{FF2B5EF4-FFF2-40B4-BE49-F238E27FC236}">
                      <a16:creationId xmlns:a16="http://schemas.microsoft.com/office/drawing/2014/main" id="{C8DE7007-2BD0-8F41-A5B0-91D9293FB2DA}"/>
                    </a:ext>
                  </a:extLst>
                </p:cNvPr>
                <p:cNvSpPr txBox="1">
                  <a:spLocks noRot="1" noChangeAspect="1" noMove="1" noResize="1" noEditPoints="1" noAdjustHandles="1" noChangeArrowheads="1" noChangeShapeType="1" noTextEdit="1"/>
                </p:cNvSpPr>
                <p:nvPr/>
              </p:nvSpPr>
              <p:spPr bwMode="auto">
                <a:xfrm>
                  <a:off x="2160" y="1056"/>
                  <a:ext cx="299" cy="252"/>
                </a:xfrm>
                <a:prstGeom prst="rect">
                  <a:avLst/>
                </a:prstGeom>
                <a:blipFill>
                  <a:blip r:embed="rId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45" name="Group 5">
            <a:extLst>
              <a:ext uri="{FF2B5EF4-FFF2-40B4-BE49-F238E27FC236}">
                <a16:creationId xmlns:a16="http://schemas.microsoft.com/office/drawing/2014/main" id="{07E4E4DF-AFA7-6B42-B52D-7D26C22FC50D}"/>
              </a:ext>
            </a:extLst>
          </p:cNvPr>
          <p:cNvGrpSpPr>
            <a:grpSpLocks/>
          </p:cNvGrpSpPr>
          <p:nvPr/>
        </p:nvGrpSpPr>
        <p:grpSpPr bwMode="auto">
          <a:xfrm>
            <a:off x="1066800" y="3976687"/>
            <a:ext cx="3200400" cy="1543049"/>
            <a:chOff x="672" y="2304"/>
            <a:chExt cx="2016" cy="972"/>
          </a:xfrm>
        </p:grpSpPr>
        <p:sp>
          <p:nvSpPr>
            <p:cNvPr id="46" name="Oval 6">
              <a:extLst>
                <a:ext uri="{FF2B5EF4-FFF2-40B4-BE49-F238E27FC236}">
                  <a16:creationId xmlns:a16="http://schemas.microsoft.com/office/drawing/2014/main" id="{E5529FDF-ECA9-8345-9FD6-EAC38FFAEBFB}"/>
                </a:ext>
              </a:extLst>
            </p:cNvPr>
            <p:cNvSpPr>
              <a:spLocks noChangeArrowheads="1"/>
            </p:cNvSpPr>
            <p:nvPr/>
          </p:nvSpPr>
          <p:spPr bwMode="auto">
            <a:xfrm>
              <a:off x="960"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7" name="Oval 7">
              <a:extLst>
                <a:ext uri="{FF2B5EF4-FFF2-40B4-BE49-F238E27FC236}">
                  <a16:creationId xmlns:a16="http://schemas.microsoft.com/office/drawing/2014/main" id="{3A21E2BC-A69D-8A4F-9D68-125D0176B7BC}"/>
                </a:ext>
              </a:extLst>
            </p:cNvPr>
            <p:cNvSpPr>
              <a:spLocks noChangeArrowheads="1"/>
            </p:cNvSpPr>
            <p:nvPr/>
          </p:nvSpPr>
          <p:spPr bwMode="auto">
            <a:xfrm>
              <a:off x="2496"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8" name="Oval 8">
              <a:extLst>
                <a:ext uri="{FF2B5EF4-FFF2-40B4-BE49-F238E27FC236}">
                  <a16:creationId xmlns:a16="http://schemas.microsoft.com/office/drawing/2014/main" id="{A3EF97D0-8EA3-9647-B12F-EC304B0CD963}"/>
                </a:ext>
              </a:extLst>
            </p:cNvPr>
            <p:cNvSpPr>
              <a:spLocks noChangeArrowheads="1"/>
            </p:cNvSpPr>
            <p:nvPr/>
          </p:nvSpPr>
          <p:spPr bwMode="auto">
            <a:xfrm>
              <a:off x="1728" y="3072"/>
              <a:ext cx="192" cy="192"/>
            </a:xfrm>
            <a:prstGeom prst="ellipse">
              <a:avLst/>
            </a:prstGeom>
            <a:solidFill>
              <a:schemeClr val="accent1"/>
            </a:solidFill>
            <a:ln w="9525">
              <a:solidFill>
                <a:schemeClr val="tx1"/>
              </a:solidFill>
              <a:round/>
              <a:headEnd/>
              <a:tailEnd/>
            </a:ln>
          </p:spPr>
          <p:txBody>
            <a:bodyPr wrap="none" anchor="ctr"/>
            <a:lstStyle/>
            <a:p>
              <a:endParaRPr lang="en-US" sz="2000"/>
            </a:p>
          </p:txBody>
        </p:sp>
        <p:sp>
          <p:nvSpPr>
            <p:cNvPr id="49" name="Line 9">
              <a:extLst>
                <a:ext uri="{FF2B5EF4-FFF2-40B4-BE49-F238E27FC236}">
                  <a16:creationId xmlns:a16="http://schemas.microsoft.com/office/drawing/2014/main" id="{8DC36B4B-97CC-ED41-8704-E819441B936C}"/>
                </a:ext>
              </a:extLst>
            </p:cNvPr>
            <p:cNvSpPr>
              <a:spLocks noChangeShapeType="1"/>
            </p:cNvSpPr>
            <p:nvPr/>
          </p:nvSpPr>
          <p:spPr bwMode="auto">
            <a:xfrm flipH="1">
              <a:off x="1056"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0" name="Line 10">
              <a:extLst>
                <a:ext uri="{FF2B5EF4-FFF2-40B4-BE49-F238E27FC236}">
                  <a16:creationId xmlns:a16="http://schemas.microsoft.com/office/drawing/2014/main" id="{3AD40DEB-EBE9-C647-BF0F-723F4AD418D7}"/>
                </a:ext>
              </a:extLst>
            </p:cNvPr>
            <p:cNvSpPr>
              <a:spLocks noChangeShapeType="1"/>
            </p:cNvSpPr>
            <p:nvPr/>
          </p:nvSpPr>
          <p:spPr bwMode="auto">
            <a:xfrm>
              <a:off x="1824" y="2304"/>
              <a:ext cx="0"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p:sp>
          <p:nvSpPr>
            <p:cNvPr id="51" name="Line 11">
              <a:extLst>
                <a:ext uri="{FF2B5EF4-FFF2-40B4-BE49-F238E27FC236}">
                  <a16:creationId xmlns:a16="http://schemas.microsoft.com/office/drawing/2014/main" id="{EB855504-AF2A-AD47-8334-3B6BDB6929C3}"/>
                </a:ext>
              </a:extLst>
            </p:cNvPr>
            <p:cNvSpPr>
              <a:spLocks noChangeShapeType="1"/>
            </p:cNvSpPr>
            <p:nvPr/>
          </p:nvSpPr>
          <p:spPr bwMode="auto">
            <a:xfrm>
              <a:off x="1824" y="230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2" name="Text Box 12">
                  <a:extLst>
                    <a:ext uri="{FF2B5EF4-FFF2-40B4-BE49-F238E27FC236}">
                      <a16:creationId xmlns:a16="http://schemas.microsoft.com/office/drawing/2014/main" id="{E7FDADE3-8D3F-1D46-91EC-075EF6153F5E}"/>
                    </a:ext>
                  </a:extLst>
                </p:cNvPr>
                <p:cNvSpPr txBox="1">
                  <a:spLocks noChangeArrowheads="1"/>
                </p:cNvSpPr>
                <p:nvPr/>
              </p:nvSpPr>
              <p:spPr bwMode="auto">
                <a:xfrm>
                  <a:off x="2208"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3</m:t>
                            </m:r>
                          </m:sub>
                        </m:sSub>
                      </m:oMath>
                    </m:oMathPara>
                  </a14:m>
                  <a:endParaRPr lang="en-US" sz="2000" i="0" dirty="0"/>
                </a:p>
              </p:txBody>
            </p:sp>
          </mc:Choice>
          <mc:Fallback xmlns="">
            <p:sp>
              <p:nvSpPr>
                <p:cNvPr id="52" name="Text Box 12">
                  <a:extLst>
                    <a:ext uri="{FF2B5EF4-FFF2-40B4-BE49-F238E27FC236}">
                      <a16:creationId xmlns:a16="http://schemas.microsoft.com/office/drawing/2014/main" id="{E7FDADE3-8D3F-1D46-91EC-075EF6153F5E}"/>
                    </a:ext>
                  </a:extLst>
                </p:cNvPr>
                <p:cNvSpPr txBox="1">
                  <a:spLocks noRot="1" noChangeAspect="1" noMove="1" noResize="1" noEditPoints="1" noAdjustHandles="1" noChangeArrowheads="1" noChangeShapeType="1" noTextEdit="1"/>
                </p:cNvSpPr>
                <p:nvPr/>
              </p:nvSpPr>
              <p:spPr bwMode="auto">
                <a:xfrm>
                  <a:off x="2208" y="3024"/>
                  <a:ext cx="307" cy="252"/>
                </a:xfrm>
                <a:prstGeom prst="rect">
                  <a:avLst/>
                </a:prstGeom>
                <a:blipFill>
                  <a:blip r:embed="rId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 Box 13">
                  <a:extLst>
                    <a:ext uri="{FF2B5EF4-FFF2-40B4-BE49-F238E27FC236}">
                      <a16:creationId xmlns:a16="http://schemas.microsoft.com/office/drawing/2014/main" id="{C2508267-EFF0-BE48-9A55-1502947284E4}"/>
                    </a:ext>
                  </a:extLst>
                </p:cNvPr>
                <p:cNvSpPr txBox="1">
                  <a:spLocks noChangeArrowheads="1"/>
                </p:cNvSpPr>
                <p:nvPr/>
              </p:nvSpPr>
              <p:spPr bwMode="auto">
                <a:xfrm>
                  <a:off x="1440" y="3024"/>
                  <a:ext cx="3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2</m:t>
                            </m:r>
                          </m:sub>
                        </m:sSub>
                      </m:oMath>
                    </m:oMathPara>
                  </a14:m>
                  <a:endParaRPr lang="en-US" sz="2000" i="0" dirty="0"/>
                </a:p>
              </p:txBody>
            </p:sp>
          </mc:Choice>
          <mc:Fallback xmlns="">
            <p:sp>
              <p:nvSpPr>
                <p:cNvPr id="53" name="Text Box 13">
                  <a:extLst>
                    <a:ext uri="{FF2B5EF4-FFF2-40B4-BE49-F238E27FC236}">
                      <a16:creationId xmlns:a16="http://schemas.microsoft.com/office/drawing/2014/main" id="{C2508267-EFF0-BE48-9A55-1502947284E4}"/>
                    </a:ext>
                  </a:extLst>
                </p:cNvPr>
                <p:cNvSpPr txBox="1">
                  <a:spLocks noRot="1" noChangeAspect="1" noMove="1" noResize="1" noEditPoints="1" noAdjustHandles="1" noChangeArrowheads="1" noChangeShapeType="1" noTextEdit="1"/>
                </p:cNvSpPr>
                <p:nvPr/>
              </p:nvSpPr>
              <p:spPr bwMode="auto">
                <a:xfrm>
                  <a:off x="1440" y="3024"/>
                  <a:ext cx="307" cy="252"/>
                </a:xfrm>
                <a:prstGeom prst="rect">
                  <a:avLst/>
                </a:prstGeom>
                <a:blipFill>
                  <a:blip r:embed="rId10"/>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 Box 14">
                  <a:extLst>
                    <a:ext uri="{FF2B5EF4-FFF2-40B4-BE49-F238E27FC236}">
                      <a16:creationId xmlns:a16="http://schemas.microsoft.com/office/drawing/2014/main" id="{858E582B-990C-1C4A-96C1-1CBE3BF02547}"/>
                    </a:ext>
                  </a:extLst>
                </p:cNvPr>
                <p:cNvSpPr txBox="1">
                  <a:spLocks noChangeArrowheads="1"/>
                </p:cNvSpPr>
                <p:nvPr/>
              </p:nvSpPr>
              <p:spPr bwMode="auto">
                <a:xfrm>
                  <a:off x="672" y="3024"/>
                  <a:ext cx="30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rPr>
                            </m:ctrlPr>
                          </m:sSubPr>
                          <m:e>
                            <m:r>
                              <a:rPr lang="de-DE" sz="2000" dirty="0">
                                <a:latin typeface="Cambria Math" panose="02040503050406030204" pitchFamily="18" charset="0"/>
                              </a:rPr>
                              <m:t>𝑠</m:t>
                            </m:r>
                          </m:e>
                          <m:sub>
                            <m:r>
                              <a:rPr lang="de-DE" sz="2000" b="0" i="1" dirty="0" smtClean="0">
                                <a:latin typeface="Cambria Math" panose="02040503050406030204" pitchFamily="18" charset="0"/>
                              </a:rPr>
                              <m:t>1</m:t>
                            </m:r>
                          </m:sub>
                        </m:sSub>
                      </m:oMath>
                    </m:oMathPara>
                  </a14:m>
                  <a:endParaRPr lang="en-US" sz="2000" i="0" dirty="0"/>
                </a:p>
              </p:txBody>
            </p:sp>
          </mc:Choice>
          <mc:Fallback xmlns="">
            <p:sp>
              <p:nvSpPr>
                <p:cNvPr id="54" name="Text Box 14">
                  <a:extLst>
                    <a:ext uri="{FF2B5EF4-FFF2-40B4-BE49-F238E27FC236}">
                      <a16:creationId xmlns:a16="http://schemas.microsoft.com/office/drawing/2014/main" id="{858E582B-990C-1C4A-96C1-1CBE3BF02547}"/>
                    </a:ext>
                  </a:extLst>
                </p:cNvPr>
                <p:cNvSpPr txBox="1">
                  <a:spLocks noRot="1" noChangeAspect="1" noMove="1" noResize="1" noEditPoints="1" noAdjustHandles="1" noChangeArrowheads="1" noChangeShapeType="1" noTextEdit="1"/>
                </p:cNvSpPr>
                <p:nvPr/>
              </p:nvSpPr>
              <p:spPr bwMode="auto">
                <a:xfrm>
                  <a:off x="672" y="3024"/>
                  <a:ext cx="303" cy="252"/>
                </a:xfrm>
                <a:prstGeom prst="rect">
                  <a:avLst/>
                </a:prstGeom>
                <a:blipFill>
                  <a:blip r:embed="rId11"/>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5" name="Group 15">
            <a:extLst>
              <a:ext uri="{FF2B5EF4-FFF2-40B4-BE49-F238E27FC236}">
                <a16:creationId xmlns:a16="http://schemas.microsoft.com/office/drawing/2014/main" id="{555E7E53-EF5A-6244-8E9F-A90CC02738DE}"/>
              </a:ext>
            </a:extLst>
          </p:cNvPr>
          <p:cNvGrpSpPr>
            <a:grpSpLocks/>
          </p:cNvGrpSpPr>
          <p:nvPr/>
        </p:nvGrpSpPr>
        <p:grpSpPr bwMode="auto">
          <a:xfrm>
            <a:off x="2193925" y="2452688"/>
            <a:ext cx="1920875" cy="1554162"/>
            <a:chOff x="1382" y="1344"/>
            <a:chExt cx="1210" cy="979"/>
          </a:xfrm>
        </p:grpSpPr>
        <p:sp>
          <p:nvSpPr>
            <p:cNvPr id="56" name="Rectangle 16">
              <a:extLst>
                <a:ext uri="{FF2B5EF4-FFF2-40B4-BE49-F238E27FC236}">
                  <a16:creationId xmlns:a16="http://schemas.microsoft.com/office/drawing/2014/main" id="{338D3BA6-CEB6-C34B-AA05-BCDE1418E1C1}"/>
                </a:ext>
              </a:extLst>
            </p:cNvPr>
            <p:cNvSpPr>
              <a:spLocks noChangeArrowheads="1"/>
            </p:cNvSpPr>
            <p:nvPr/>
          </p:nvSpPr>
          <p:spPr bwMode="auto">
            <a:xfrm>
              <a:off x="1728" y="2112"/>
              <a:ext cx="192" cy="192"/>
            </a:xfrm>
            <a:prstGeom prst="rect">
              <a:avLst/>
            </a:prstGeom>
            <a:solidFill>
              <a:srgbClr val="C00000"/>
            </a:solidFill>
            <a:ln w="9525">
              <a:solidFill>
                <a:schemeClr val="tx1"/>
              </a:solidFill>
              <a:miter lim="800000"/>
              <a:headEnd/>
              <a:tailEnd/>
            </a:ln>
          </p:spPr>
          <p:txBody>
            <a:bodyPr wrap="none" anchor="ctr"/>
            <a:lstStyle/>
            <a:p>
              <a:endParaRPr lang="en-US" sz="2000">
                <a:solidFill>
                  <a:srgbClr val="C00000"/>
                </a:solidFill>
              </a:endParaRPr>
            </a:p>
          </p:txBody>
        </p:sp>
        <p:sp>
          <p:nvSpPr>
            <p:cNvPr id="57" name="Line 17">
              <a:extLst>
                <a:ext uri="{FF2B5EF4-FFF2-40B4-BE49-F238E27FC236}">
                  <a16:creationId xmlns:a16="http://schemas.microsoft.com/office/drawing/2014/main" id="{14BCF6F9-85C3-5F42-BBD5-C533BE8896D5}"/>
                </a:ext>
              </a:extLst>
            </p:cNvPr>
            <p:cNvSpPr>
              <a:spLocks noChangeShapeType="1"/>
            </p:cNvSpPr>
            <p:nvPr/>
          </p:nvSpPr>
          <p:spPr bwMode="auto">
            <a:xfrm flipH="1">
              <a:off x="1824" y="1344"/>
              <a:ext cx="768" cy="76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sz="2000"/>
            </a:p>
          </p:txBody>
        </p:sp>
        <mc:AlternateContent xmlns:mc="http://schemas.openxmlformats.org/markup-compatibility/2006" xmlns:a14="http://schemas.microsoft.com/office/drawing/2010/main">
          <mc:Choice Requires="a14">
            <p:sp>
              <p:nvSpPr>
                <p:cNvPr id="58" name="Text Box 18">
                  <a:extLst>
                    <a:ext uri="{FF2B5EF4-FFF2-40B4-BE49-F238E27FC236}">
                      <a16:creationId xmlns:a16="http://schemas.microsoft.com/office/drawing/2014/main" id="{F3C129D1-531A-E246-9D3E-DF9B07A85644}"/>
                    </a:ext>
                  </a:extLst>
                </p:cNvPr>
                <p:cNvSpPr txBox="1">
                  <a:spLocks noChangeArrowheads="1"/>
                </p:cNvSpPr>
                <p:nvPr/>
              </p:nvSpPr>
              <p:spPr bwMode="auto">
                <a:xfrm>
                  <a:off x="1382" y="2071"/>
                  <a:ext cx="326"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𝑎</m:t>
                            </m:r>
                          </m:e>
                          <m:sub>
                            <m:r>
                              <a:rPr lang="de-DE" sz="2000" b="0" i="1" dirty="0" smtClean="0">
                                <a:latin typeface="Cambria Math" panose="02040503050406030204" pitchFamily="18" charset="0"/>
                              </a:rPr>
                              <m:t>1</m:t>
                            </m:r>
                          </m:sub>
                        </m:sSub>
                      </m:oMath>
                    </m:oMathPara>
                  </a14:m>
                  <a:endParaRPr lang="en-US" sz="2000" i="0" dirty="0">
                    <a:latin typeface="+mn-lt"/>
                  </a:endParaRPr>
                </a:p>
              </p:txBody>
            </p:sp>
          </mc:Choice>
          <mc:Fallback xmlns="">
            <p:sp>
              <p:nvSpPr>
                <p:cNvPr id="58" name="Text Box 18">
                  <a:extLst>
                    <a:ext uri="{FF2B5EF4-FFF2-40B4-BE49-F238E27FC236}">
                      <a16:creationId xmlns:a16="http://schemas.microsoft.com/office/drawing/2014/main" id="{F3C129D1-531A-E246-9D3E-DF9B07A85644}"/>
                    </a:ext>
                  </a:extLst>
                </p:cNvPr>
                <p:cNvSpPr txBox="1">
                  <a:spLocks noRot="1" noChangeAspect="1" noMove="1" noResize="1" noEditPoints="1" noAdjustHandles="1" noChangeArrowheads="1" noChangeShapeType="1" noTextEdit="1"/>
                </p:cNvSpPr>
                <p:nvPr/>
              </p:nvSpPr>
              <p:spPr bwMode="auto">
                <a:xfrm>
                  <a:off x="1382" y="2071"/>
                  <a:ext cx="326" cy="252"/>
                </a:xfrm>
                <a:prstGeom prst="rect">
                  <a:avLst/>
                </a:prstGeom>
                <a:blipFill>
                  <a:blip r:embed="rId12"/>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59" name="Group 19">
            <a:extLst>
              <a:ext uri="{FF2B5EF4-FFF2-40B4-BE49-F238E27FC236}">
                <a16:creationId xmlns:a16="http://schemas.microsoft.com/office/drawing/2014/main" id="{46C86BBD-8B25-3646-B9EF-7856668A3149}"/>
              </a:ext>
            </a:extLst>
          </p:cNvPr>
          <p:cNvGrpSpPr>
            <a:grpSpLocks/>
          </p:cNvGrpSpPr>
          <p:nvPr/>
        </p:nvGrpSpPr>
        <p:grpSpPr bwMode="auto">
          <a:xfrm>
            <a:off x="1371600" y="5500682"/>
            <a:ext cx="3084513" cy="400049"/>
            <a:chOff x="672" y="3264"/>
            <a:chExt cx="1943" cy="252"/>
          </a:xfrm>
        </p:grpSpPr>
        <mc:AlternateContent xmlns:mc="http://schemas.openxmlformats.org/markup-compatibility/2006" xmlns:a14="http://schemas.microsoft.com/office/drawing/2010/main">
          <mc:Choice Requires="a14">
            <p:sp>
              <p:nvSpPr>
                <p:cNvPr id="60" name="Text Box 20">
                  <a:extLst>
                    <a:ext uri="{FF2B5EF4-FFF2-40B4-BE49-F238E27FC236}">
                      <a16:creationId xmlns:a16="http://schemas.microsoft.com/office/drawing/2014/main" id="{4BD52D57-84B5-7448-8FA6-66609964B5E7}"/>
                    </a:ext>
                  </a:extLst>
                </p:cNvPr>
                <p:cNvSpPr txBox="1">
                  <a:spLocks noChangeArrowheads="1"/>
                </p:cNvSpPr>
                <p:nvPr/>
              </p:nvSpPr>
              <p:spPr bwMode="auto">
                <a:xfrm>
                  <a:off x="672"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𝟐</m:t>
                        </m:r>
                      </m:oMath>
                    </m:oMathPara>
                  </a14:m>
                  <a:endParaRPr lang="en-US" sz="2000" b="1" i="0" dirty="0">
                    <a:solidFill>
                      <a:schemeClr val="accent1"/>
                    </a:solidFill>
                    <a:latin typeface="+mn-lt"/>
                  </a:endParaRPr>
                </a:p>
              </p:txBody>
            </p:sp>
          </mc:Choice>
          <mc:Fallback xmlns="">
            <p:sp>
              <p:nvSpPr>
                <p:cNvPr id="60" name="Text Box 20">
                  <a:extLst>
                    <a:ext uri="{FF2B5EF4-FFF2-40B4-BE49-F238E27FC236}">
                      <a16:creationId xmlns:a16="http://schemas.microsoft.com/office/drawing/2014/main" id="{4BD52D57-84B5-7448-8FA6-66609964B5E7}"/>
                    </a:ext>
                  </a:extLst>
                </p:cNvPr>
                <p:cNvSpPr txBox="1">
                  <a:spLocks noRot="1" noChangeAspect="1" noMove="1" noResize="1" noEditPoints="1" noAdjustHandles="1" noChangeArrowheads="1" noChangeShapeType="1" noTextEdit="1"/>
                </p:cNvSpPr>
                <p:nvPr/>
              </p:nvSpPr>
              <p:spPr bwMode="auto">
                <a:xfrm>
                  <a:off x="672" y="3264"/>
                  <a:ext cx="407" cy="252"/>
                </a:xfrm>
                <a:prstGeom prst="rect">
                  <a:avLst/>
                </a:prstGeom>
                <a:blipFill>
                  <a:blip r:embed="rId1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 Box 21">
                  <a:extLst>
                    <a:ext uri="{FF2B5EF4-FFF2-40B4-BE49-F238E27FC236}">
                      <a16:creationId xmlns:a16="http://schemas.microsoft.com/office/drawing/2014/main" id="{5632B560-4402-8D43-8712-45D4F610A602}"/>
                    </a:ext>
                  </a:extLst>
                </p:cNvPr>
                <p:cNvSpPr txBox="1">
                  <a:spLocks noChangeArrowheads="1"/>
                </p:cNvSpPr>
                <p:nvPr/>
              </p:nvSpPr>
              <p:spPr bwMode="auto">
                <a:xfrm>
                  <a:off x="1440"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𝟕</m:t>
                        </m:r>
                      </m:oMath>
                    </m:oMathPara>
                  </a14:m>
                  <a:endParaRPr lang="en-US" sz="2000" b="1" i="0" dirty="0">
                    <a:solidFill>
                      <a:schemeClr val="accent1"/>
                    </a:solidFill>
                    <a:latin typeface="+mn-lt"/>
                  </a:endParaRPr>
                </a:p>
              </p:txBody>
            </p:sp>
          </mc:Choice>
          <mc:Fallback xmlns="">
            <p:sp>
              <p:nvSpPr>
                <p:cNvPr id="61" name="Text Box 21">
                  <a:extLst>
                    <a:ext uri="{FF2B5EF4-FFF2-40B4-BE49-F238E27FC236}">
                      <a16:creationId xmlns:a16="http://schemas.microsoft.com/office/drawing/2014/main" id="{5632B560-4402-8D43-8712-45D4F610A602}"/>
                    </a:ext>
                  </a:extLst>
                </p:cNvPr>
                <p:cNvSpPr txBox="1">
                  <a:spLocks noRot="1" noChangeAspect="1" noMove="1" noResize="1" noEditPoints="1" noAdjustHandles="1" noChangeArrowheads="1" noChangeShapeType="1" noTextEdit="1"/>
                </p:cNvSpPr>
                <p:nvPr/>
              </p:nvSpPr>
              <p:spPr bwMode="auto">
                <a:xfrm>
                  <a:off x="1440" y="3264"/>
                  <a:ext cx="407" cy="252"/>
                </a:xfrm>
                <a:prstGeom prst="rect">
                  <a:avLst/>
                </a:prstGeom>
                <a:blipFill>
                  <a:blip r:embed="rId1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 Box 22">
                  <a:extLst>
                    <a:ext uri="{FF2B5EF4-FFF2-40B4-BE49-F238E27FC236}">
                      <a16:creationId xmlns:a16="http://schemas.microsoft.com/office/drawing/2014/main" id="{E8B0D6FD-5460-F54F-ADA7-C4C12E708B87}"/>
                    </a:ext>
                  </a:extLst>
                </p:cNvPr>
                <p:cNvSpPr txBox="1">
                  <a:spLocks noChangeArrowheads="1"/>
                </p:cNvSpPr>
                <p:nvPr/>
              </p:nvSpPr>
              <p:spPr bwMode="auto">
                <a:xfrm>
                  <a:off x="2208" y="3264"/>
                  <a:ext cx="40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chemeClr val="accent1"/>
                            </a:solidFill>
                            <a:latin typeface="Cambria Math" panose="02040503050406030204" pitchFamily="18" charset="0"/>
                          </a:rPr>
                          <m:t>𝟎</m:t>
                        </m:r>
                        <m:r>
                          <a:rPr lang="en-US" sz="2000" b="1" i="1" dirty="0" smtClean="0">
                            <a:solidFill>
                              <a:schemeClr val="accent1"/>
                            </a:solidFill>
                            <a:latin typeface="Cambria Math" panose="02040503050406030204" pitchFamily="18" charset="0"/>
                          </a:rPr>
                          <m:t>.</m:t>
                        </m:r>
                        <m:r>
                          <a:rPr lang="en-US" sz="2000" b="1" i="1" dirty="0" smtClean="0">
                            <a:solidFill>
                              <a:schemeClr val="accent1"/>
                            </a:solidFill>
                            <a:latin typeface="Cambria Math" panose="02040503050406030204" pitchFamily="18" charset="0"/>
                          </a:rPr>
                          <m:t>𝟏</m:t>
                        </m:r>
                      </m:oMath>
                    </m:oMathPara>
                  </a14:m>
                  <a:endParaRPr lang="en-US" sz="2000" b="1" i="0" dirty="0">
                    <a:solidFill>
                      <a:schemeClr val="accent1"/>
                    </a:solidFill>
                    <a:latin typeface="+mn-lt"/>
                  </a:endParaRPr>
                </a:p>
              </p:txBody>
            </p:sp>
          </mc:Choice>
          <mc:Fallback xmlns="">
            <p:sp>
              <p:nvSpPr>
                <p:cNvPr id="62" name="Text Box 22">
                  <a:extLst>
                    <a:ext uri="{FF2B5EF4-FFF2-40B4-BE49-F238E27FC236}">
                      <a16:creationId xmlns:a16="http://schemas.microsoft.com/office/drawing/2014/main" id="{E8B0D6FD-5460-F54F-ADA7-C4C12E708B87}"/>
                    </a:ext>
                  </a:extLst>
                </p:cNvPr>
                <p:cNvSpPr txBox="1">
                  <a:spLocks noRot="1" noChangeAspect="1" noMove="1" noResize="1" noEditPoints="1" noAdjustHandles="1" noChangeArrowheads="1" noChangeShapeType="1" noTextEdit="1"/>
                </p:cNvSpPr>
                <p:nvPr/>
              </p:nvSpPr>
              <p:spPr bwMode="auto">
                <a:xfrm>
                  <a:off x="2208" y="3264"/>
                  <a:ext cx="407" cy="252"/>
                </a:xfrm>
                <a:prstGeom prst="rect">
                  <a:avLst/>
                </a:prstGeom>
                <a:blipFill>
                  <a:blip r:embed="rId1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63" name="Group 23">
            <a:extLst>
              <a:ext uri="{FF2B5EF4-FFF2-40B4-BE49-F238E27FC236}">
                <a16:creationId xmlns:a16="http://schemas.microsoft.com/office/drawing/2014/main" id="{B9C2E5E3-2CC4-D64E-997F-73BE74A6F8F7}"/>
              </a:ext>
            </a:extLst>
          </p:cNvPr>
          <p:cNvGrpSpPr>
            <a:grpSpLocks/>
          </p:cNvGrpSpPr>
          <p:nvPr/>
        </p:nvGrpSpPr>
        <p:grpSpPr bwMode="auto">
          <a:xfrm>
            <a:off x="1371600" y="5805482"/>
            <a:ext cx="2989263" cy="400049"/>
            <a:chOff x="672" y="3456"/>
            <a:chExt cx="1883" cy="252"/>
          </a:xfrm>
        </p:grpSpPr>
        <mc:AlternateContent xmlns:mc="http://schemas.openxmlformats.org/markup-compatibility/2006" xmlns:a14="http://schemas.microsoft.com/office/drawing/2010/main">
          <mc:Choice Requires="a14">
            <p:sp>
              <p:nvSpPr>
                <p:cNvPr id="64" name="Text Box 24">
                  <a:extLst>
                    <a:ext uri="{FF2B5EF4-FFF2-40B4-BE49-F238E27FC236}">
                      <a16:creationId xmlns:a16="http://schemas.microsoft.com/office/drawing/2014/main" id="{1AA05CC6-AFA7-9945-BEF6-6C4FB6D6B5BF}"/>
                    </a:ext>
                  </a:extLst>
                </p:cNvPr>
                <p:cNvSpPr txBox="1">
                  <a:spLocks noChangeArrowheads="1"/>
                </p:cNvSpPr>
                <p:nvPr/>
              </p:nvSpPr>
              <p:spPr bwMode="auto">
                <a:xfrm>
                  <a:off x="672" y="3456"/>
                  <a:ext cx="443"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𝟏𝟎𝟎</m:t>
                        </m:r>
                      </m:oMath>
                    </m:oMathPara>
                  </a14:m>
                  <a:endParaRPr lang="en-US" sz="2000" b="1" i="0" dirty="0">
                    <a:solidFill>
                      <a:srgbClr val="C00000"/>
                    </a:solidFill>
                    <a:latin typeface="+mn-lt"/>
                  </a:endParaRPr>
                </a:p>
              </p:txBody>
            </p:sp>
          </mc:Choice>
          <mc:Fallback xmlns="">
            <p:sp>
              <p:nvSpPr>
                <p:cNvPr id="64" name="Text Box 24">
                  <a:extLst>
                    <a:ext uri="{FF2B5EF4-FFF2-40B4-BE49-F238E27FC236}">
                      <a16:creationId xmlns:a16="http://schemas.microsoft.com/office/drawing/2014/main" id="{1AA05CC6-AFA7-9945-BEF6-6C4FB6D6B5BF}"/>
                    </a:ext>
                  </a:extLst>
                </p:cNvPr>
                <p:cNvSpPr txBox="1">
                  <a:spLocks noRot="1" noChangeAspect="1" noMove="1" noResize="1" noEditPoints="1" noAdjustHandles="1" noChangeArrowheads="1" noChangeShapeType="1" noTextEdit="1"/>
                </p:cNvSpPr>
                <p:nvPr/>
              </p:nvSpPr>
              <p:spPr bwMode="auto">
                <a:xfrm>
                  <a:off x="672" y="3456"/>
                  <a:ext cx="443" cy="252"/>
                </a:xfrm>
                <a:prstGeom prst="rect">
                  <a:avLst/>
                </a:prstGeom>
                <a:blipFill>
                  <a:blip r:embed="rId16"/>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 Box 25">
                  <a:extLst>
                    <a:ext uri="{FF2B5EF4-FFF2-40B4-BE49-F238E27FC236}">
                      <a16:creationId xmlns:a16="http://schemas.microsoft.com/office/drawing/2014/main" id="{028CEDDB-5C73-C146-B8D4-BF52CC76C689}"/>
                    </a:ext>
                  </a:extLst>
                </p:cNvPr>
                <p:cNvSpPr txBox="1">
                  <a:spLocks noChangeArrowheads="1"/>
                </p:cNvSpPr>
                <p:nvPr/>
              </p:nvSpPr>
              <p:spPr bwMode="auto">
                <a:xfrm>
                  <a:off x="1440"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𝟓</m:t>
                        </m:r>
                        <m:r>
                          <a:rPr lang="en-US" sz="2000" b="1" i="1" dirty="0" smtClean="0">
                            <a:solidFill>
                              <a:schemeClr val="accent4"/>
                            </a:solidFill>
                            <a:latin typeface="Cambria Math" panose="02040503050406030204" pitchFamily="18" charset="0"/>
                          </a:rPr>
                          <m:t>𝟎</m:t>
                        </m:r>
                      </m:oMath>
                    </m:oMathPara>
                  </a14:m>
                  <a:endParaRPr lang="en-US" sz="2000" b="1" i="0" dirty="0">
                    <a:solidFill>
                      <a:srgbClr val="C00000"/>
                    </a:solidFill>
                    <a:latin typeface="+mn-lt"/>
                  </a:endParaRPr>
                </a:p>
              </p:txBody>
            </p:sp>
          </mc:Choice>
          <mc:Fallback xmlns="">
            <p:sp>
              <p:nvSpPr>
                <p:cNvPr id="65" name="Text Box 25">
                  <a:extLst>
                    <a:ext uri="{FF2B5EF4-FFF2-40B4-BE49-F238E27FC236}">
                      <a16:creationId xmlns:a16="http://schemas.microsoft.com/office/drawing/2014/main" id="{028CEDDB-5C73-C146-B8D4-BF52CC76C689}"/>
                    </a:ext>
                  </a:extLst>
                </p:cNvPr>
                <p:cNvSpPr txBox="1">
                  <a:spLocks noRot="1" noChangeAspect="1" noMove="1" noResize="1" noEditPoints="1" noAdjustHandles="1" noChangeArrowheads="1" noChangeShapeType="1" noTextEdit="1"/>
                </p:cNvSpPr>
                <p:nvPr/>
              </p:nvSpPr>
              <p:spPr bwMode="auto">
                <a:xfrm>
                  <a:off x="1440" y="3456"/>
                  <a:ext cx="347" cy="252"/>
                </a:xfrm>
                <a:prstGeom prst="rect">
                  <a:avLst/>
                </a:prstGeom>
                <a:blipFill>
                  <a:blip r:embed="rId17"/>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 Box 26">
                  <a:extLst>
                    <a:ext uri="{FF2B5EF4-FFF2-40B4-BE49-F238E27FC236}">
                      <a16:creationId xmlns:a16="http://schemas.microsoft.com/office/drawing/2014/main" id="{D8982F76-E2D6-CE4C-A8A4-7C9DA6913F3F}"/>
                    </a:ext>
                  </a:extLst>
                </p:cNvPr>
                <p:cNvSpPr txBox="1">
                  <a:spLocks noChangeArrowheads="1"/>
                </p:cNvSpPr>
                <p:nvPr/>
              </p:nvSpPr>
              <p:spPr bwMode="auto">
                <a:xfrm>
                  <a:off x="2208" y="3456"/>
                  <a:ext cx="347" cy="25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panose="02040503050406030204" pitchFamily="18" charset="0"/>
                          </a:rPr>
                          <m:t>𝟕𝟎</m:t>
                        </m:r>
                      </m:oMath>
                    </m:oMathPara>
                  </a14:m>
                  <a:endParaRPr lang="en-US" sz="2000" b="1" i="0" dirty="0">
                    <a:solidFill>
                      <a:srgbClr val="C00000"/>
                    </a:solidFill>
                    <a:latin typeface="+mn-lt"/>
                  </a:endParaRPr>
                </a:p>
              </p:txBody>
            </p:sp>
          </mc:Choice>
          <mc:Fallback xmlns="">
            <p:sp>
              <p:nvSpPr>
                <p:cNvPr id="66" name="Text Box 26">
                  <a:extLst>
                    <a:ext uri="{FF2B5EF4-FFF2-40B4-BE49-F238E27FC236}">
                      <a16:creationId xmlns:a16="http://schemas.microsoft.com/office/drawing/2014/main" id="{D8982F76-E2D6-CE4C-A8A4-7C9DA6913F3F}"/>
                    </a:ext>
                  </a:extLst>
                </p:cNvPr>
                <p:cNvSpPr txBox="1">
                  <a:spLocks noRot="1" noChangeAspect="1" noMove="1" noResize="1" noEditPoints="1" noAdjustHandles="1" noChangeArrowheads="1" noChangeShapeType="1" noTextEdit="1"/>
                </p:cNvSpPr>
                <p:nvPr/>
              </p:nvSpPr>
              <p:spPr bwMode="auto">
                <a:xfrm>
                  <a:off x="2208" y="3456"/>
                  <a:ext cx="347" cy="252"/>
                </a:xfrm>
                <a:prstGeom prst="rect">
                  <a:avLst/>
                </a:prstGeom>
                <a:blipFill>
                  <a:blip r:embed="rId18"/>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 Box 27">
                <a:extLst>
                  <a:ext uri="{FF2B5EF4-FFF2-40B4-BE49-F238E27FC236}">
                    <a16:creationId xmlns:a16="http://schemas.microsoft.com/office/drawing/2014/main" id="{9C54D770-B0E6-F649-AD2D-0408C01E924C}"/>
                  </a:ext>
                </a:extLst>
              </p:cNvPr>
              <p:cNvSpPr txBox="1">
                <a:spLocks noChangeArrowheads="1"/>
              </p:cNvSpPr>
              <p:nvPr/>
            </p:nvSpPr>
            <p:spPr bwMode="auto">
              <a:xfrm>
                <a:off x="5122863" y="1928666"/>
                <a:ext cx="3528979" cy="101566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tabLst>
                    <a:tab pos="793750" algn="l"/>
                  </a:tabLst>
                </a:pPr>
                <a:r>
                  <a:rPr lang="en-US" sz="2000" dirty="0">
                    <a:solidFill>
                      <a:srgbClr val="C00000"/>
                    </a:solidFill>
                  </a:rPr>
                  <a:t> </a:t>
                </a:r>
                <a14:m>
                  <m:oMath xmlns:m="http://schemas.openxmlformats.org/officeDocument/2006/math">
                    <m:sSub>
                      <m:sSubPr>
                        <m:ctrlPr>
                          <a:rPr lang="de-DE" sz="2000" i="1" dirty="0" smtClean="0">
                            <a:solidFill>
                              <a:schemeClr val="accent4"/>
                            </a:solidFill>
                            <a:latin typeface="Cambria Math" panose="02040503050406030204" pitchFamily="18" charset="0"/>
                          </a:rPr>
                        </m:ctrlPr>
                      </m:sSubPr>
                      <m:e>
                        <m:r>
                          <a:rPr lang="en-US" sz="2000" dirty="0">
                            <a:solidFill>
                              <a:schemeClr val="accent4"/>
                            </a:solidFill>
                            <a:latin typeface="Cambria Math" panose="02040503050406030204" pitchFamily="18" charset="0"/>
                          </a:rPr>
                          <m:t>𝑈</m:t>
                        </m:r>
                      </m:e>
                      <m:sub>
                        <m:r>
                          <a:rPr lang="de-DE" sz="2000" b="0" i="1" dirty="0" smtClean="0">
                            <a:solidFill>
                              <a:schemeClr val="accent4"/>
                            </a:solidFill>
                            <a:latin typeface="Cambria Math" panose="02040503050406030204" pitchFamily="18" charset="0"/>
                          </a:rPr>
                          <m:t>2</m:t>
                        </m:r>
                      </m:sub>
                    </m:sSub>
                    <m:d>
                      <m:dPr>
                        <m:ctrlPr>
                          <a:rPr lang="en-US" sz="2000" i="1" dirty="0">
                            <a:solidFill>
                              <a:schemeClr val="accent4"/>
                            </a:solidFill>
                            <a:latin typeface="Cambria Math" panose="02040503050406030204" pitchFamily="18" charset="0"/>
                          </a:rPr>
                        </m:ctrlPr>
                      </m:dPr>
                      <m:e>
                        <m:sSub>
                          <m:sSubPr>
                            <m:ctrlPr>
                              <a:rPr lang="de-DE" sz="2000" i="1" dirty="0">
                                <a:solidFill>
                                  <a:schemeClr val="accent4"/>
                                </a:solidFill>
                                <a:latin typeface="Cambria Math" panose="02040503050406030204" pitchFamily="18" charset="0"/>
                              </a:rPr>
                            </m:ctrlPr>
                          </m:sSubPr>
                          <m:e>
                            <m:r>
                              <a:rPr lang="de-DE" sz="2000" dirty="0">
                                <a:solidFill>
                                  <a:schemeClr val="accent4"/>
                                </a:solidFill>
                                <a:latin typeface="Cambria Math" panose="02040503050406030204" pitchFamily="18" charset="0"/>
                              </a:rPr>
                              <m:t>𝑠</m:t>
                            </m:r>
                          </m:e>
                          <m:sub>
                            <m:r>
                              <a:rPr lang="en-US" sz="2000" dirty="0">
                                <a:solidFill>
                                  <a:schemeClr val="accent4"/>
                                </a:solidFill>
                                <a:latin typeface="Cambria Math" panose="02040503050406030204" pitchFamily="18" charset="0"/>
                              </a:rPr>
                              <m:t>0</m:t>
                            </m:r>
                          </m:sub>
                        </m:sSub>
                      </m:e>
                    </m:d>
                    <m:r>
                      <a:rPr lang="en-US" sz="2000" dirty="0">
                        <a:solidFill>
                          <a:schemeClr val="accent4"/>
                        </a:solidFill>
                        <a:latin typeface="Cambria Math" panose="02040503050406030204" pitchFamily="18" charset="0"/>
                      </a:rPr>
                      <m:t>=</m:t>
                    </m:r>
                    <m:r>
                      <a:rPr lang="de-DE" sz="2000" b="0" i="1" dirty="0" smtClean="0">
                        <a:solidFill>
                          <a:schemeClr val="accent4"/>
                        </a:solidFill>
                        <a:latin typeface="Cambria Math" panose="02040503050406030204" pitchFamily="18" charset="0"/>
                      </a:rPr>
                      <m:t>74</m:t>
                    </m:r>
                  </m:oMath>
                </a14:m>
                <a:endParaRPr lang="de-DE" sz="2000" dirty="0">
                  <a:solidFill>
                    <a:schemeClr val="accent4"/>
                  </a:solidFill>
                  <a:latin typeface="Cambria Math" panose="02040503050406030204" pitchFamily="18" charset="0"/>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𝑈</m:t>
                    </m:r>
                    <m:d>
                      <m:dPr>
                        <m:ctrlPr>
                          <a:rPr lang="en-US" sz="2000" b="0" i="1" dirty="0" smtClean="0">
                            <a:latin typeface="Cambria Math" panose="02040503050406030204" pitchFamily="18" charset="0"/>
                          </a:rPr>
                        </m:ctrlPr>
                      </m:dPr>
                      <m:e>
                        <m:sSub>
                          <m:sSubPr>
                            <m:ctrlPr>
                              <a:rPr lang="de-DE" sz="2000" i="1" dirty="0">
                                <a:latin typeface="Cambria Math" panose="02040503050406030204" pitchFamily="18" charset="0"/>
                              </a:rPr>
                            </m:ctrlPr>
                          </m:sSubPr>
                          <m:e>
                            <m:r>
                              <a:rPr lang="de-DE" sz="2000" dirty="0">
                                <a:latin typeface="Cambria Math" panose="02040503050406030204" pitchFamily="18" charset="0"/>
                              </a:rPr>
                              <m:t>𝑠</m:t>
                            </m:r>
                          </m:e>
                          <m:sub>
                            <m:r>
                              <a:rPr lang="en-US" sz="2000" dirty="0">
                                <a:latin typeface="Cambria Math" panose="02040503050406030204" pitchFamily="18" charset="0"/>
                              </a:rPr>
                              <m:t>0</m:t>
                            </m:r>
                          </m:sub>
                        </m:sSub>
                      </m:e>
                    </m:d>
                    <m:r>
                      <a:rPr lang="de-DE" sz="2000" b="0" i="1" dirty="0" smtClean="0">
                        <a:latin typeface="Cambria Math" panose="02040503050406030204" pitchFamily="18" charset="0"/>
                      </a:rPr>
                      <m:t>  </m:t>
                    </m:r>
                    <m:r>
                      <a:rPr lang="en-US" sz="2000" b="0" i="1" dirty="0" smtClean="0">
                        <a:latin typeface="Cambria Math" panose="02040503050406030204" pitchFamily="18" charset="0"/>
                      </a:rPr>
                      <m:t>=</m:t>
                    </m:r>
                    <m:r>
                      <m:rPr>
                        <m:sty m:val="p"/>
                      </m:rPr>
                      <a:rPr lang="de-DE" sz="2000" b="0" i="0" dirty="0" smtClean="0">
                        <a:latin typeface="Cambria Math" panose="02040503050406030204" pitchFamily="18" charset="0"/>
                      </a:rPr>
                      <m:t>max</m:t>
                    </m:r>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1</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𝑈</m:t>
                        </m:r>
                      </m:e>
                      <m:sub>
                        <m:r>
                          <a:rPr lang="de-DE" sz="2000" b="0" i="1" dirty="0" smtClean="0">
                            <a:latin typeface="Cambria Math" panose="02040503050406030204" pitchFamily="18" charset="0"/>
                          </a:rPr>
                          <m:t>2</m:t>
                        </m:r>
                      </m:sub>
                    </m:sSub>
                    <m:d>
                      <m:dPr>
                        <m:ctrlPr>
                          <a:rPr lang="de-DE"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𝑠</m:t>
                            </m:r>
                          </m:e>
                          <m:sub>
                            <m:r>
                              <a:rPr lang="de-DE" sz="2000" b="0" i="1" dirty="0" smtClean="0">
                                <a:latin typeface="Cambria Math" panose="02040503050406030204" pitchFamily="18" charset="0"/>
                              </a:rPr>
                              <m:t>0</m:t>
                            </m:r>
                          </m:sub>
                        </m:sSub>
                      </m:e>
                    </m:d>
                    <m:r>
                      <a:rPr lang="de-DE" sz="2000" b="0" i="1" dirty="0" smtClean="0">
                        <a:latin typeface="Cambria Math" panose="02040503050406030204" pitchFamily="18" charset="0"/>
                      </a:rPr>
                      <m:t>}</m:t>
                    </m:r>
                  </m:oMath>
                </a14:m>
                <a:endParaRPr lang="de-DE" sz="2000" b="0" dirty="0">
                  <a:solidFill>
                    <a:srgbClr val="C00000"/>
                  </a:solidFill>
                </a:endParaRPr>
              </a:p>
              <a:p>
                <a:pPr>
                  <a:tabLst>
                    <a:tab pos="793750" algn="l"/>
                  </a:tabLst>
                </a:pPr>
                <a:r>
                  <a:rPr lang="en-US" sz="2000" b="0" dirty="0"/>
                  <a:t>	 </a:t>
                </a:r>
                <a14:m>
                  <m:oMath xmlns:m="http://schemas.openxmlformats.org/officeDocument/2006/math">
                    <m:r>
                      <a:rPr lang="en-US" sz="2000" b="0" i="1" dirty="0" smtClean="0">
                        <a:latin typeface="Cambria Math" panose="02040503050406030204" pitchFamily="18" charset="0"/>
                      </a:rPr>
                      <m:t>=</m:t>
                    </m:r>
                    <m:r>
                      <a:rPr lang="de-DE" sz="2000" b="0" i="1" dirty="0" smtClean="0">
                        <a:latin typeface="Cambria Math" panose="02040503050406030204" pitchFamily="18" charset="0"/>
                      </a:rPr>
                      <m:t>74</m:t>
                    </m:r>
                  </m:oMath>
                </a14:m>
                <a:endParaRPr lang="en-US" sz="2000" i="0" dirty="0">
                  <a:latin typeface="+mn-lt"/>
                </a:endParaRPr>
              </a:p>
            </p:txBody>
          </p:sp>
        </mc:Choice>
        <mc:Fallback xmlns="">
          <p:sp>
            <p:nvSpPr>
              <p:cNvPr id="67" name="Text Box 27">
                <a:extLst>
                  <a:ext uri="{FF2B5EF4-FFF2-40B4-BE49-F238E27FC236}">
                    <a16:creationId xmlns:a16="http://schemas.microsoft.com/office/drawing/2014/main" id="{9C54D770-B0E6-F649-AD2D-0408C01E924C}"/>
                  </a:ext>
                </a:extLst>
              </p:cNvPr>
              <p:cNvSpPr txBox="1">
                <a:spLocks noRot="1" noChangeAspect="1" noMove="1" noResize="1" noEditPoints="1" noAdjustHandles="1" noChangeArrowheads="1" noChangeShapeType="1" noTextEdit="1"/>
              </p:cNvSpPr>
              <p:nvPr/>
            </p:nvSpPr>
            <p:spPr bwMode="auto">
              <a:xfrm>
                <a:off x="5122863" y="1928666"/>
                <a:ext cx="3528979" cy="1015663"/>
              </a:xfrm>
              <a:prstGeom prst="rect">
                <a:avLst/>
              </a:prstGeom>
              <a:blipFill>
                <a:blip r:embed="rId19"/>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3F14CA-40AE-7845-AC23-C444F3BDD4AC}"/>
                  </a:ext>
                </a:extLst>
              </p:cNvPr>
              <p:cNvSpPr/>
              <p:nvPr/>
            </p:nvSpPr>
            <p:spPr>
              <a:xfrm>
                <a:off x="5160963" y="1598761"/>
                <a:ext cx="158178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solidFill>
                                <a:srgbClr val="C00000"/>
                              </a:solidFill>
                              <a:latin typeface="Cambria Math" panose="02040503050406030204" pitchFamily="18" charset="0"/>
                            </a:rPr>
                          </m:ctrlPr>
                        </m:sSubPr>
                        <m:e>
                          <m:r>
                            <a:rPr lang="en-US" sz="2000" dirty="0">
                              <a:solidFill>
                                <a:srgbClr val="C00000"/>
                              </a:solidFill>
                              <a:latin typeface="Cambria Math" panose="02040503050406030204" pitchFamily="18" charset="0"/>
                            </a:rPr>
                            <m:t>𝑈</m:t>
                          </m:r>
                        </m:e>
                        <m:sub>
                          <m:r>
                            <a:rPr lang="de-DE" sz="2000" i="1" dirty="0">
                              <a:solidFill>
                                <a:srgbClr val="C00000"/>
                              </a:solidFill>
                              <a:latin typeface="Cambria Math" panose="02040503050406030204" pitchFamily="18" charset="0"/>
                            </a:rPr>
                            <m:t>1</m:t>
                          </m:r>
                        </m:sub>
                      </m:sSub>
                      <m:d>
                        <m:dPr>
                          <m:ctrlPr>
                            <a:rPr lang="en-US" sz="2000" i="1" dirty="0">
                              <a:solidFill>
                                <a:srgbClr val="C00000"/>
                              </a:solidFill>
                              <a:latin typeface="Cambria Math" panose="02040503050406030204" pitchFamily="18" charset="0"/>
                            </a:rPr>
                          </m:ctrlPr>
                        </m:dPr>
                        <m:e>
                          <m:sSub>
                            <m:sSubPr>
                              <m:ctrlPr>
                                <a:rPr lang="de-DE" sz="2000" i="1" dirty="0">
                                  <a:solidFill>
                                    <a:srgbClr val="C00000"/>
                                  </a:solidFill>
                                  <a:latin typeface="Cambria Math" panose="02040503050406030204" pitchFamily="18" charset="0"/>
                                </a:rPr>
                              </m:ctrlPr>
                            </m:sSubPr>
                            <m:e>
                              <m:r>
                                <a:rPr lang="de-DE" sz="2000" dirty="0">
                                  <a:solidFill>
                                    <a:srgbClr val="C00000"/>
                                  </a:solidFill>
                                  <a:latin typeface="Cambria Math" panose="02040503050406030204" pitchFamily="18" charset="0"/>
                                </a:rPr>
                                <m:t>𝑠</m:t>
                              </m:r>
                            </m:e>
                            <m:sub>
                              <m:r>
                                <a:rPr lang="en-US" sz="2000" dirty="0">
                                  <a:solidFill>
                                    <a:srgbClr val="C00000"/>
                                  </a:solidFill>
                                  <a:latin typeface="Cambria Math" panose="02040503050406030204" pitchFamily="18" charset="0"/>
                                </a:rPr>
                                <m:t>0</m:t>
                              </m:r>
                            </m:sub>
                          </m:sSub>
                        </m:e>
                      </m:d>
                      <m:r>
                        <a:rPr lang="en-US" sz="2000" dirty="0">
                          <a:solidFill>
                            <a:srgbClr val="C00000"/>
                          </a:solidFill>
                          <a:latin typeface="Cambria Math" panose="02040503050406030204" pitchFamily="18" charset="0"/>
                        </a:rPr>
                        <m:t>=</m:t>
                      </m:r>
                      <m:r>
                        <a:rPr lang="de-DE" sz="2000" i="1" dirty="0">
                          <a:solidFill>
                            <a:srgbClr val="C00000"/>
                          </a:solidFill>
                          <a:latin typeface="Cambria Math" panose="02040503050406030204" pitchFamily="18" charset="0"/>
                        </a:rPr>
                        <m:t>62</m:t>
                      </m:r>
                    </m:oMath>
                  </m:oMathPara>
                </a14:m>
                <a:endParaRPr lang="en-GB" sz="2000" dirty="0"/>
              </a:p>
            </p:txBody>
          </p:sp>
        </mc:Choice>
        <mc:Fallback xmlns="">
          <p:sp>
            <p:nvSpPr>
              <p:cNvPr id="2" name="Rectangle 1">
                <a:extLst>
                  <a:ext uri="{FF2B5EF4-FFF2-40B4-BE49-F238E27FC236}">
                    <a16:creationId xmlns:a16="http://schemas.microsoft.com/office/drawing/2014/main" id="{533F14CA-40AE-7845-AC23-C444F3BDD4AC}"/>
                  </a:ext>
                </a:extLst>
              </p:cNvPr>
              <p:cNvSpPr>
                <a:spLocks noRot="1" noChangeAspect="1" noMove="1" noResize="1" noEditPoints="1" noAdjustHandles="1" noChangeArrowheads="1" noChangeShapeType="1" noTextEdit="1"/>
              </p:cNvSpPr>
              <p:nvPr/>
            </p:nvSpPr>
            <p:spPr>
              <a:xfrm>
                <a:off x="5160963" y="1598761"/>
                <a:ext cx="1581780" cy="400110"/>
              </a:xfrm>
              <a:prstGeom prst="rect">
                <a:avLst/>
              </a:prstGeom>
              <a:blipFill>
                <a:blip r:embed="rId20"/>
                <a:stretch>
                  <a:fillRect/>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AD4A77AF-B13F-8C4B-9FD3-E37E2B7F3E21}"/>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3560140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9" grpId="0" autoUpdateAnimBg="0"/>
      <p:bldP spid="67" grpId="0"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1584</TotalTime>
  <Words>5834</Words>
  <Application>Microsoft Macintosh PowerPoint</Application>
  <PresentationFormat>On-screen Show (4:3)</PresentationFormat>
  <Paragraphs>1324</Paragraphs>
  <Slides>67</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ＭＳ Ｐゴシック</vt:lpstr>
      <vt:lpstr>ヒラギノ角ゴ Pro W3</vt:lpstr>
      <vt:lpstr>.Hiragino Kaku Gothic Interface W3</vt:lpstr>
      <vt:lpstr>Akkurat Office</vt:lpstr>
      <vt:lpstr>Arial</vt:lpstr>
      <vt:lpstr>Calibri</vt:lpstr>
      <vt:lpstr>Calibri Light</vt:lpstr>
      <vt:lpstr>Cambria Math</vt:lpstr>
      <vt:lpstr>Courier New</vt:lpstr>
      <vt:lpstr>Symbol</vt:lpstr>
      <vt:lpstr>Webdings</vt:lpstr>
      <vt:lpstr>Wingdings</vt:lpstr>
      <vt:lpstr>Office Theme</vt:lpstr>
      <vt:lpstr>Advanced Topics Data Science and AI  Automated Planning and Acting</vt:lpstr>
      <vt:lpstr>Content</vt:lpstr>
      <vt:lpstr>Literature</vt:lpstr>
      <vt:lpstr>Acknowledgements</vt:lpstr>
      <vt:lpstr>Decision Making under Uncertainty</vt:lpstr>
      <vt:lpstr>Nondeterministic vs. Probabilistic Uncertainty</vt:lpstr>
      <vt:lpstr>Expected Utility</vt:lpstr>
      <vt:lpstr>One State/One Action Example</vt:lpstr>
      <vt:lpstr>One State/Two Actions Example</vt:lpstr>
      <vt:lpstr>Introducing Action Costs</vt:lpstr>
      <vt:lpstr>MEU Principle</vt:lpstr>
      <vt:lpstr>Not quite…</vt:lpstr>
      <vt:lpstr>Setting</vt:lpstr>
      <vt:lpstr>Outline (mainly Ch. 16)</vt:lpstr>
      <vt:lpstr>Preferences</vt:lpstr>
      <vt:lpstr>Rational preferences</vt:lpstr>
      <vt:lpstr>Rational preferences contd.</vt:lpstr>
      <vt:lpstr>Axioms of Utility Theory</vt:lpstr>
      <vt:lpstr>And Then There Was Utility</vt:lpstr>
      <vt:lpstr>Utilities</vt:lpstr>
      <vt:lpstr>Utility scales</vt:lpstr>
      <vt:lpstr>Ordinal Utility Functions</vt:lpstr>
      <vt:lpstr>Money</vt:lpstr>
      <vt:lpstr>Money Versus Utility</vt:lpstr>
      <vt:lpstr>Multiattribute Utility Theory</vt:lpstr>
      <vt:lpstr>Strict dominance</vt:lpstr>
      <vt:lpstr>Stochastic dominance</vt:lpstr>
      <vt:lpstr>Example</vt:lpstr>
      <vt:lpstr>Stochastic dominance</vt:lpstr>
      <vt:lpstr>Preference Structure</vt:lpstr>
      <vt:lpstr>Preference structure: Deterministic</vt:lpstr>
      <vt:lpstr>Preference structure: Stochastic</vt:lpstr>
      <vt:lpstr>Intermediate Summary</vt:lpstr>
      <vt:lpstr>Outline</vt:lpstr>
      <vt:lpstr>Decision Networks</vt:lpstr>
      <vt:lpstr>Decision Networks cont.</vt:lpstr>
      <vt:lpstr>Umbrella Network</vt:lpstr>
      <vt:lpstr>Evaluating Decision Networks</vt:lpstr>
      <vt:lpstr>Umbrella Network</vt:lpstr>
      <vt:lpstr>Umbrella Network</vt:lpstr>
      <vt:lpstr>Decision Making in Decision Nets</vt:lpstr>
      <vt:lpstr>Value of information</vt:lpstr>
      <vt:lpstr>General formula</vt:lpstr>
      <vt:lpstr>Properties of VPI</vt:lpstr>
      <vt:lpstr>Qualitative behaviors</vt:lpstr>
      <vt:lpstr>Information Gathering Agent</vt:lpstr>
      <vt:lpstr>Decision Making in Decision Nets II</vt:lpstr>
      <vt:lpstr>Relational Domains</vt:lpstr>
      <vt:lpstr>Compact  Representation</vt:lpstr>
      <vt:lpstr>Compression: Pass the colours around</vt:lpstr>
      <vt:lpstr>Compression: Pass the colours around</vt:lpstr>
      <vt:lpstr>Compression: Pass the colours around</vt:lpstr>
      <vt:lpstr>Compression: Pass the colours around</vt:lpstr>
      <vt:lpstr>Compression: Pass the colours around</vt:lpstr>
      <vt:lpstr>Compression: Pass the colours around</vt:lpstr>
      <vt:lpstr>Compression</vt:lpstr>
      <vt:lpstr>Compression</vt:lpstr>
      <vt:lpstr>Compression</vt:lpstr>
      <vt:lpstr>Compression</vt:lpstr>
      <vt:lpstr>Compression</vt:lpstr>
      <vt:lpstr>Lifting</vt:lpstr>
      <vt:lpstr>Grounding</vt:lpstr>
      <vt:lpstr>Lifted Decision Networks</vt:lpstr>
      <vt:lpstr>Evaluation: Example</vt:lpstr>
      <vt:lpstr>Lifted Decision Making</vt:lpstr>
      <vt:lpstr>Intermediate Summary</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107</cp:revision>
  <dcterms:created xsi:type="dcterms:W3CDTF">2020-02-28T12:43:09Z</dcterms:created>
  <dcterms:modified xsi:type="dcterms:W3CDTF">2020-06-11T09:59:37Z</dcterms:modified>
</cp:coreProperties>
</file>