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73"/>
  </p:notesMasterIdLst>
  <p:sldIdLst>
    <p:sldId id="256" r:id="rId2"/>
    <p:sldId id="263" r:id="rId3"/>
    <p:sldId id="907" r:id="rId4"/>
    <p:sldId id="266" r:id="rId5"/>
    <p:sldId id="279" r:id="rId6"/>
    <p:sldId id="283" r:id="rId7"/>
    <p:sldId id="374" r:id="rId8"/>
    <p:sldId id="375" r:id="rId9"/>
    <p:sldId id="376" r:id="rId10"/>
    <p:sldId id="377" r:id="rId11"/>
    <p:sldId id="378" r:id="rId12"/>
    <p:sldId id="288" r:id="rId13"/>
    <p:sldId id="379" r:id="rId14"/>
    <p:sldId id="297" r:id="rId15"/>
    <p:sldId id="298" r:id="rId16"/>
    <p:sldId id="400" r:id="rId17"/>
    <p:sldId id="303" r:id="rId18"/>
    <p:sldId id="380" r:id="rId19"/>
    <p:sldId id="381" r:id="rId20"/>
    <p:sldId id="382" r:id="rId21"/>
    <p:sldId id="383" r:id="rId22"/>
    <p:sldId id="441" r:id="rId23"/>
    <p:sldId id="440" r:id="rId24"/>
    <p:sldId id="439" r:id="rId25"/>
    <p:sldId id="442" r:id="rId26"/>
    <p:sldId id="310" r:id="rId27"/>
    <p:sldId id="384" r:id="rId28"/>
    <p:sldId id="443" r:id="rId29"/>
    <p:sldId id="444" r:id="rId30"/>
    <p:sldId id="385" r:id="rId31"/>
    <p:sldId id="264" r:id="rId32"/>
    <p:sldId id="262" r:id="rId33"/>
    <p:sldId id="684" r:id="rId34"/>
    <p:sldId id="776" r:id="rId35"/>
    <p:sldId id="760" r:id="rId36"/>
    <p:sldId id="685" r:id="rId37"/>
    <p:sldId id="777" r:id="rId38"/>
    <p:sldId id="592" r:id="rId39"/>
    <p:sldId id="596" r:id="rId40"/>
    <p:sldId id="881" r:id="rId41"/>
    <p:sldId id="882" r:id="rId42"/>
    <p:sldId id="883" r:id="rId43"/>
    <p:sldId id="884" r:id="rId44"/>
    <p:sldId id="885" r:id="rId45"/>
    <p:sldId id="886" r:id="rId46"/>
    <p:sldId id="887" r:id="rId47"/>
    <p:sldId id="888" r:id="rId48"/>
    <p:sldId id="749" r:id="rId49"/>
    <p:sldId id="750" r:id="rId50"/>
    <p:sldId id="889" r:id="rId51"/>
    <p:sldId id="689" r:id="rId52"/>
    <p:sldId id="891" r:id="rId53"/>
    <p:sldId id="892" r:id="rId54"/>
    <p:sldId id="761" r:id="rId55"/>
    <p:sldId id="896" r:id="rId56"/>
    <p:sldId id="897" r:id="rId57"/>
    <p:sldId id="898" r:id="rId58"/>
    <p:sldId id="615" r:id="rId59"/>
    <p:sldId id="903" r:id="rId60"/>
    <p:sldId id="894" r:id="rId61"/>
    <p:sldId id="713" r:id="rId62"/>
    <p:sldId id="872" r:id="rId63"/>
    <p:sldId id="899" r:id="rId64"/>
    <p:sldId id="900" r:id="rId65"/>
    <p:sldId id="774" r:id="rId66"/>
    <p:sldId id="904" r:id="rId67"/>
    <p:sldId id="895" r:id="rId68"/>
    <p:sldId id="875" r:id="rId69"/>
    <p:sldId id="901" r:id="rId70"/>
    <p:sldId id="741" r:id="rId71"/>
    <p:sldId id="902" r:id="rId7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36"/>
    <p:restoredTop sz="94714"/>
  </p:normalViewPr>
  <p:slideViewPr>
    <p:cSldViewPr snapToGrid="0" snapToObjects="1">
      <p:cViewPr varScale="1">
        <p:scale>
          <a:sx n="147" d="100"/>
          <a:sy n="147" d="100"/>
        </p:scale>
        <p:origin x="111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401830-A665-114E-98D6-B728185FEA0B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5BF81A-3E81-274B-90A2-0A51F25FFE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448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1-4, 7: Planning book</a:t>
            </a:r>
          </a:p>
          <a:p>
            <a:r>
              <a:rPr lang="en-GB" dirty="0"/>
              <a:t>5: AIMA, IFIS papers on lifting</a:t>
            </a:r>
          </a:p>
          <a:p>
            <a:r>
              <a:rPr lang="en-GB" dirty="0"/>
              <a:t>6: AIMA, relational planning, FO-POMDPs</a:t>
            </a:r>
          </a:p>
          <a:p>
            <a:r>
              <a:rPr lang="en-GB" dirty="0"/>
              <a:t>8: Russell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60734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7F29666-B0EA-BF46-BAB6-5EBC7B807C76}" type="slidenum">
              <a:rPr lang="de-DE" sz="1200"/>
              <a:pPr/>
              <a:t>13</a:t>
            </a:fld>
            <a:endParaRPr lang="de-DE" sz="120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0" dirty="0">
                <a:solidFill>
                  <a:srgbClr val="FF0000"/>
                </a:solidFill>
                <a:latin typeface="Tahoma" charset="0"/>
              </a:rPr>
              <a:t>only if the sequence is executed blindly! </a:t>
            </a:r>
          </a:p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1602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748CFF2-CE41-224B-B3DA-E61D0D81CBEF}" type="slidenum">
              <a:rPr lang="de-DE" sz="1200"/>
              <a:pPr/>
              <a:t>14</a:t>
            </a:fld>
            <a:endParaRPr lang="de-DE" sz="120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7004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5DD9BDB-8C85-F24D-A7DC-8D26FFAC07A9}" type="slidenum">
              <a:rPr lang="de-DE" sz="1200"/>
              <a:pPr/>
              <a:t>15</a:t>
            </a:fld>
            <a:endParaRPr lang="de-DE" sz="120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6385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3590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082C441-DE5E-3547-BF9C-D51836DA7EB6}" type="slidenum">
              <a:rPr lang="de-DE" sz="1200"/>
              <a:pPr/>
              <a:t>17</a:t>
            </a:fld>
            <a:endParaRPr lang="de-DE" sz="1200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866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082C441-DE5E-3547-BF9C-D51836DA7EB6}" type="slidenum">
              <a:rPr lang="de-DE" sz="1200"/>
              <a:pPr/>
              <a:t>18</a:t>
            </a:fld>
            <a:endParaRPr lang="de-DE" sz="1200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Requires utilities of states</a:t>
            </a:r>
          </a:p>
        </p:txBody>
      </p:sp>
    </p:spTree>
    <p:extLst>
      <p:ext uri="{BB962C8B-B14F-4D97-AF65-F5344CB8AC3E}">
        <p14:creationId xmlns:p14="http://schemas.microsoft.com/office/powerpoint/2010/main" val="23265002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082C441-DE5E-3547-BF9C-D51836DA7EB6}" type="slidenum">
              <a:rPr lang="de-DE" sz="1200"/>
              <a:pPr/>
              <a:t>19</a:t>
            </a:fld>
            <a:endParaRPr lang="de-DE" sz="1200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2940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082C441-DE5E-3547-BF9C-D51836DA7EB6}" type="slidenum">
              <a:rPr lang="de-DE" sz="1200"/>
              <a:pPr/>
              <a:t>20</a:t>
            </a:fld>
            <a:endParaRPr lang="de-DE" sz="1200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0751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082C441-DE5E-3547-BF9C-D51836DA7EB6}" type="slidenum">
              <a:rPr lang="de-DE" sz="1200"/>
              <a:pPr/>
              <a:t>22</a:t>
            </a:fld>
            <a:endParaRPr lang="de-DE" sz="1200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5376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082C441-DE5E-3547-BF9C-D51836DA7EB6}" type="slidenum">
              <a:rPr lang="de-DE" sz="1200"/>
              <a:pPr/>
              <a:t>23</a:t>
            </a:fld>
            <a:endParaRPr lang="de-DE" sz="1200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381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7F29666-B0EA-BF46-BAB6-5EBC7B807C76}" type="slidenum">
              <a:rPr lang="de-DE" sz="1200"/>
              <a:pPr/>
              <a:t>5</a:t>
            </a:fld>
            <a:endParaRPr lang="de-DE" sz="120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4076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082C441-DE5E-3547-BF9C-D51836DA7EB6}" type="slidenum">
              <a:rPr lang="de-DE" sz="1200"/>
              <a:pPr/>
              <a:t>24</a:t>
            </a:fld>
            <a:endParaRPr lang="de-DE" sz="1200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8565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082C441-DE5E-3547-BF9C-D51836DA7EB6}" type="slidenum">
              <a:rPr lang="de-DE" sz="1200"/>
              <a:pPr/>
              <a:t>25</a:t>
            </a:fld>
            <a:endParaRPr lang="de-DE" sz="1200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186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98866F2-DB92-4644-8113-F06D4AE45572}" type="slidenum">
              <a:rPr lang="de-DE" sz="1200"/>
              <a:pPr/>
              <a:t>26</a:t>
            </a:fld>
            <a:endParaRPr lang="de-DE" sz="1200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0067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98866F2-DB92-4644-8113-F06D4AE45572}" type="slidenum">
              <a:rPr lang="de-DE" sz="1200"/>
              <a:pPr/>
              <a:t>28</a:t>
            </a:fld>
            <a:endParaRPr lang="de-DE" sz="1200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7451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98866F2-DB92-4644-8113-F06D4AE45572}" type="slidenum">
              <a:rPr lang="de-DE" sz="1200"/>
              <a:pPr/>
              <a:t>29</a:t>
            </a:fld>
            <a:endParaRPr lang="de-DE" sz="1200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8571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3032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4897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0247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6866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866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4913241-B813-CC4F-974C-C0D4EDFE77DC}" type="slidenum">
              <a:rPr lang="de-DE" sz="1200"/>
              <a:pPr/>
              <a:t>6</a:t>
            </a:fld>
            <a:endParaRPr lang="de-DE" sz="120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Example: Hidden Markov Model (HMM)</a:t>
            </a:r>
          </a:p>
        </p:txBody>
      </p:sp>
    </p:spTree>
    <p:extLst>
      <p:ext uri="{BB962C8B-B14F-4D97-AF65-F5344CB8AC3E}">
        <p14:creationId xmlns:p14="http://schemas.microsoft.com/office/powerpoint/2010/main" val="143248214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28809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5570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26264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06346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01828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30924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74629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73578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18988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747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7F29666-B0EA-BF46-BAB6-5EBC7B807C76}" type="slidenum">
              <a:rPr lang="de-DE" sz="1200"/>
              <a:pPr/>
              <a:t>7</a:t>
            </a:fld>
            <a:endParaRPr lang="de-DE" sz="120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21926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7133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52 iterations</a:t>
            </a:r>
          </a:p>
          <a:p>
            <a:endParaRPr lang="en-GB" dirty="0"/>
          </a:p>
          <a:p>
            <a:r>
              <a:rPr lang="en-GB" dirty="0"/>
              <a:t>7 iterations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50999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30050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Envelope: set of states that have been generated at some point (goal states, fringe states – successor states unknown, interior states – successor states in envelope)</a:t>
            </a:r>
          </a:p>
          <a:p>
            <a:endParaRPr lang="en-GB" dirty="0"/>
          </a:p>
          <a:p>
            <a:r>
              <a:rPr lang="en-GB" dirty="0"/>
              <a:t>AO-update: bottom-up stage by stage update of state s back to the initial starting state (not possible for cyclic domains)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61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96428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LAO update: Update the states on which the expansion of s may have an effect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64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057344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04424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70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951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7F29666-B0EA-BF46-BAB6-5EBC7B807C76}" type="slidenum">
              <a:rPr lang="de-DE" sz="1200"/>
              <a:pPr/>
              <a:t>8</a:t>
            </a:fld>
            <a:endParaRPr lang="de-DE" sz="120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U executed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	</a:t>
            </a:r>
            <a:r>
              <a:rPr lang="en-US" dirty="0"/>
              <a:t>up with prob. 0.8</a:t>
            </a:r>
          </a:p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	right with prob. 0.1</a:t>
            </a:r>
          </a:p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	left with prob. 0.1 (left is blocked, so no move)</a:t>
            </a:r>
          </a:p>
        </p:txBody>
      </p:sp>
    </p:spTree>
    <p:extLst>
      <p:ext uri="{BB962C8B-B14F-4D97-AF65-F5344CB8AC3E}">
        <p14:creationId xmlns:p14="http://schemas.microsoft.com/office/powerpoint/2010/main" val="10427632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7F29666-B0EA-BF46-BAB6-5EBC7B807C76}" type="slidenum">
              <a:rPr lang="de-DE" sz="1200"/>
              <a:pPr/>
              <a:t>9</a:t>
            </a:fld>
            <a:endParaRPr lang="de-DE" sz="120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U executed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	</a:t>
            </a:r>
            <a:r>
              <a:rPr lang="en-US" dirty="0"/>
              <a:t>up with prob. 0.8</a:t>
            </a:r>
          </a:p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	right with prob. 0.1</a:t>
            </a:r>
          </a:p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	left with prob. 0.1 (left is blocked, so no move)</a:t>
            </a:r>
          </a:p>
        </p:txBody>
      </p:sp>
    </p:spTree>
    <p:extLst>
      <p:ext uri="{BB962C8B-B14F-4D97-AF65-F5344CB8AC3E}">
        <p14:creationId xmlns:p14="http://schemas.microsoft.com/office/powerpoint/2010/main" val="3754915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7F29666-B0EA-BF46-BAB6-5EBC7B807C76}" type="slidenum">
              <a:rPr lang="de-DE" sz="1200"/>
              <a:pPr/>
              <a:t>10</a:t>
            </a:fld>
            <a:endParaRPr lang="de-DE" sz="120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U executed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	</a:t>
            </a:r>
            <a:r>
              <a:rPr lang="en-US" dirty="0"/>
              <a:t>up with prob. 0.8</a:t>
            </a:r>
          </a:p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	right with prob. 0.1</a:t>
            </a:r>
          </a:p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	left with prob. 0.1 (left is blocked, so no move)</a:t>
            </a:r>
          </a:p>
        </p:txBody>
      </p:sp>
    </p:spTree>
    <p:extLst>
      <p:ext uri="{BB962C8B-B14F-4D97-AF65-F5344CB8AC3E}">
        <p14:creationId xmlns:p14="http://schemas.microsoft.com/office/powerpoint/2010/main" val="8489756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7F29666-B0EA-BF46-BAB6-5EBC7B807C76}" type="slidenum">
              <a:rPr lang="de-DE" sz="1200"/>
              <a:pPr/>
              <a:t>11</a:t>
            </a:fld>
            <a:endParaRPr lang="de-DE" sz="120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U executed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	</a:t>
            </a:r>
            <a:r>
              <a:rPr lang="en-US" dirty="0"/>
              <a:t>up with prob. 0.8</a:t>
            </a:r>
          </a:p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	right with prob. 0.1</a:t>
            </a:r>
          </a:p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	left with prob. 0.1 (left is blocked, so no move)</a:t>
            </a:r>
          </a:p>
        </p:txBody>
      </p:sp>
    </p:spTree>
    <p:extLst>
      <p:ext uri="{BB962C8B-B14F-4D97-AF65-F5344CB8AC3E}">
        <p14:creationId xmlns:p14="http://schemas.microsoft.com/office/powerpoint/2010/main" val="23058057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15E7BD0-5663-9943-BCF9-B8F14611D399}" type="slidenum">
              <a:rPr lang="de-DE" sz="1200"/>
              <a:pPr/>
              <a:t>12</a:t>
            </a:fld>
            <a:endParaRPr lang="de-DE" sz="120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744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272203"/>
          </a:xfrm>
          <a:solidFill>
            <a:schemeClr val="accent3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EEE25B-DF47-024F-9634-5072BC7A6FEB}"/>
              </a:ext>
            </a:extLst>
          </p:cNvPr>
          <p:cNvSpPr/>
          <p:nvPr userDrawn="1"/>
        </p:nvSpPr>
        <p:spPr>
          <a:xfrm>
            <a:off x="121920" y="902208"/>
            <a:ext cx="8912352" cy="207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46">
            <a:extLst>
              <a:ext uri="{FF2B5EF4-FFF2-40B4-BE49-F238E27FC236}">
                <a16:creationId xmlns:a16="http://schemas.microsoft.com/office/drawing/2014/main" id="{FDF5D0F4-1273-274B-A7AC-164D1C34506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387" y="298033"/>
            <a:ext cx="8785225" cy="57905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0401FC7-71CF-4E47-9E19-80C0AB1C5781}"/>
              </a:ext>
            </a:extLst>
          </p:cNvPr>
          <p:cNvSpPr/>
          <p:nvPr userDrawn="1"/>
        </p:nvSpPr>
        <p:spPr>
          <a:xfrm>
            <a:off x="179387" y="6254495"/>
            <a:ext cx="1881061" cy="3892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Bild 48" descr="Logo_Inst_InfSys_P309.pdf">
            <a:extLst>
              <a:ext uri="{FF2B5EF4-FFF2-40B4-BE49-F238E27FC236}">
                <a16:creationId xmlns:a16="http://schemas.microsoft.com/office/drawing/2014/main" id="{218A8C7C-F06C-5441-B2E6-6A2A31CECB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334" y="5545245"/>
            <a:ext cx="3652807" cy="971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0DEB978-30E1-904C-83B5-37E2717C42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3000" y="4874241"/>
            <a:ext cx="6858000" cy="65881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0269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6513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8529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802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167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146048"/>
            <a:ext cx="3886200" cy="50309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146048"/>
            <a:ext cx="3886200" cy="50309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772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1858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09775"/>
            <a:ext cx="3868340" cy="41798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1858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09775"/>
            <a:ext cx="3887391" cy="41798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B07CA38-C955-1D40-A2DC-14FA5861F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0986"/>
            <a:ext cx="7886700" cy="6159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348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9760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080C1A-4964-8F41-96D8-7ED70D1D4476}"/>
              </a:ext>
            </a:extLst>
          </p:cNvPr>
          <p:cNvSpPr/>
          <p:nvPr userDrawn="1"/>
        </p:nvSpPr>
        <p:spPr>
          <a:xfrm>
            <a:off x="121920" y="902208"/>
            <a:ext cx="8912352" cy="207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8750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50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165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60986"/>
            <a:ext cx="7886700" cy="7178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158240"/>
            <a:ext cx="7886700" cy="50187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46">
            <a:extLst>
              <a:ext uri="{FF2B5EF4-FFF2-40B4-BE49-F238E27FC236}">
                <a16:creationId xmlns:a16="http://schemas.microsoft.com/office/drawing/2014/main" id="{91B1AE1C-FEC2-4348-9475-041C80A7314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" name="Rectangle 47">
            <a:extLst>
              <a:ext uri="{FF2B5EF4-FFF2-40B4-BE49-F238E27FC236}">
                <a16:creationId xmlns:a16="http://schemas.microsoft.com/office/drawing/2014/main" id="{96AF92E2-BDCD-6049-9EAA-8D50CD195792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9" name="Bild 48" descr="Logo_Inst_InfSys_P309.pdf">
            <a:extLst>
              <a:ext uri="{FF2B5EF4-FFF2-40B4-BE49-F238E27FC236}">
                <a16:creationId xmlns:a16="http://schemas.microsoft.com/office/drawing/2014/main" id="{6BFDEE98-4A30-3C4F-AA99-EBE97221709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AAD865F-9244-D44C-BD8B-7371A4C3B6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7422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www.laas.fr/planning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1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0.png"/><Relationship Id="rId4" Type="http://schemas.openxmlformats.org/officeDocument/2006/relationships/image" Target="../media/image9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0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0.png"/><Relationship Id="rId4" Type="http://schemas.openxmlformats.org/officeDocument/2006/relationships/image" Target="../media/image37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2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5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34BE2-80DA-4241-AF62-CB1542C633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4400" dirty="0"/>
              <a:t>Advanced Topics Data Science and AI </a:t>
            </a:r>
            <a:br>
              <a:rPr lang="en-GB" sz="4400" dirty="0"/>
            </a:br>
            <a:r>
              <a:rPr lang="en-GB" dirty="0"/>
              <a:t>Automated Planning and Acting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884F53-43C7-8041-BB5E-42EFDC745B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Probabilistic Models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5C149E-328F-5146-8520-C7F601EE37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Tanya Braun</a:t>
            </a:r>
          </a:p>
        </p:txBody>
      </p:sp>
    </p:spTree>
    <p:extLst>
      <p:ext uri="{BB962C8B-B14F-4D97-AF65-F5344CB8AC3E}">
        <p14:creationId xmlns:p14="http://schemas.microsoft.com/office/powerpoint/2010/main" val="254772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Histories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A697961-1833-8648-B0B6-5ABDCEF1F9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58240"/>
            <a:ext cx="7886700" cy="3189921"/>
          </a:xfrm>
        </p:spPr>
        <p:txBody>
          <a:bodyPr>
            <a:normAutofit/>
          </a:bodyPr>
          <a:lstStyle/>
          <a:p>
            <a:r>
              <a:rPr lang="en-US" dirty="0"/>
              <a:t>In each state, the possible actions </a:t>
            </a:r>
            <a:br>
              <a:rPr lang="en-US" dirty="0"/>
            </a:br>
            <a:r>
              <a:rPr lang="en-US" dirty="0"/>
              <a:t>are </a:t>
            </a:r>
            <a:r>
              <a:rPr lang="en-US" dirty="0">
                <a:solidFill>
                  <a:srgbClr val="C00000"/>
                </a:solidFill>
              </a:rPr>
              <a:t>U</a:t>
            </a:r>
            <a:r>
              <a:rPr lang="en-US" dirty="0"/>
              <a:t>, </a:t>
            </a:r>
            <a:r>
              <a:rPr lang="en-US" dirty="0">
                <a:solidFill>
                  <a:srgbClr val="C00000"/>
                </a:solidFill>
              </a:rPr>
              <a:t>D</a:t>
            </a:r>
            <a:r>
              <a:rPr lang="en-US" dirty="0"/>
              <a:t>, </a:t>
            </a:r>
            <a:r>
              <a:rPr lang="en-US" dirty="0">
                <a:solidFill>
                  <a:srgbClr val="C00000"/>
                </a:solidFill>
              </a:rPr>
              <a:t>R</a:t>
            </a:r>
            <a:r>
              <a:rPr lang="en-US" dirty="0"/>
              <a:t>, and </a:t>
            </a:r>
            <a:r>
              <a:rPr lang="en-US" dirty="0">
                <a:solidFill>
                  <a:srgbClr val="C00000"/>
                </a:solidFill>
              </a:rPr>
              <a:t>L</a:t>
            </a:r>
            <a:r>
              <a:rPr lang="en-US" dirty="0"/>
              <a:t>; </a:t>
            </a:r>
            <a:r>
              <a:rPr lang="en-US" dirty="0">
                <a:solidFill>
                  <a:schemeClr val="accent1"/>
                </a:solidFill>
              </a:rPr>
              <a:t>transition model</a:t>
            </a:r>
            <a:r>
              <a:rPr lang="en-US" dirty="0"/>
              <a:t>:</a:t>
            </a:r>
          </a:p>
          <a:p>
            <a:r>
              <a:rPr lang="en-US" dirty="0"/>
              <a:t>Current position: [3,2]</a:t>
            </a:r>
          </a:p>
          <a:p>
            <a:r>
              <a:rPr lang="en-US" dirty="0"/>
              <a:t>Planned sequence of actions: (U, R)</a:t>
            </a:r>
          </a:p>
          <a:p>
            <a:pPr lvl="1"/>
            <a:r>
              <a:rPr lang="en-US" dirty="0"/>
              <a:t>U has been executed</a:t>
            </a:r>
          </a:p>
          <a:p>
            <a:pPr lvl="1"/>
            <a:r>
              <a:rPr lang="en-US" dirty="0"/>
              <a:t>R is executed</a:t>
            </a:r>
          </a:p>
        </p:txBody>
      </p:sp>
      <p:grpSp>
        <p:nvGrpSpPr>
          <p:cNvPr id="23554" name="Group 3"/>
          <p:cNvGrpSpPr>
            <a:grpSpLocks/>
          </p:cNvGrpSpPr>
          <p:nvPr/>
        </p:nvGrpSpPr>
        <p:grpSpPr bwMode="auto">
          <a:xfrm>
            <a:off x="910045" y="4165283"/>
            <a:ext cx="2438400" cy="1828800"/>
            <a:chOff x="960" y="1152"/>
            <a:chExt cx="1536" cy="1152"/>
          </a:xfrm>
        </p:grpSpPr>
        <p:sp>
          <p:nvSpPr>
            <p:cNvPr id="23557" name="Rectangle 4"/>
            <p:cNvSpPr>
              <a:spLocks noChangeArrowheads="1"/>
            </p:cNvSpPr>
            <p:nvPr/>
          </p:nvSpPr>
          <p:spPr bwMode="auto">
            <a:xfrm>
              <a:off x="960" y="1152"/>
              <a:ext cx="1536" cy="11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58" name="Line 5"/>
            <p:cNvSpPr>
              <a:spLocks noChangeShapeType="1"/>
            </p:cNvSpPr>
            <p:nvPr/>
          </p:nvSpPr>
          <p:spPr bwMode="auto">
            <a:xfrm>
              <a:off x="1344" y="1152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23559" name="Line 6"/>
            <p:cNvSpPr>
              <a:spLocks noChangeShapeType="1"/>
            </p:cNvSpPr>
            <p:nvPr/>
          </p:nvSpPr>
          <p:spPr bwMode="auto">
            <a:xfrm>
              <a:off x="1728" y="1152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23560" name="Line 7"/>
            <p:cNvSpPr>
              <a:spLocks noChangeShapeType="1"/>
            </p:cNvSpPr>
            <p:nvPr/>
          </p:nvSpPr>
          <p:spPr bwMode="auto">
            <a:xfrm>
              <a:off x="2112" y="1152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23561" name="Line 8"/>
            <p:cNvSpPr>
              <a:spLocks noChangeShapeType="1"/>
            </p:cNvSpPr>
            <p:nvPr/>
          </p:nvSpPr>
          <p:spPr bwMode="auto">
            <a:xfrm>
              <a:off x="960" y="1536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23562" name="Line 9"/>
            <p:cNvSpPr>
              <a:spLocks noChangeShapeType="1"/>
            </p:cNvSpPr>
            <p:nvPr/>
          </p:nvSpPr>
          <p:spPr bwMode="auto">
            <a:xfrm>
              <a:off x="960" y="1920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23563" name="Rectangle 10"/>
            <p:cNvSpPr>
              <a:spLocks noChangeArrowheads="1"/>
            </p:cNvSpPr>
            <p:nvPr/>
          </p:nvSpPr>
          <p:spPr bwMode="auto">
            <a:xfrm>
              <a:off x="1344" y="1536"/>
              <a:ext cx="384" cy="384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555" name="Freeform 11"/>
          <p:cNvSpPr>
            <a:spLocks/>
          </p:cNvSpPr>
          <p:nvPr/>
        </p:nvSpPr>
        <p:spPr bwMode="auto">
          <a:xfrm>
            <a:off x="2281644" y="4927282"/>
            <a:ext cx="304800" cy="304800"/>
          </a:xfrm>
          <a:custGeom>
            <a:avLst/>
            <a:gdLst>
              <a:gd name="T0" fmla="*/ 2147483647 w 192"/>
              <a:gd name="T1" fmla="*/ 0 h 192"/>
              <a:gd name="T2" fmla="*/ 0 w 192"/>
              <a:gd name="T3" fmla="*/ 2147483647 h 192"/>
              <a:gd name="T4" fmla="*/ 2147483647 w 192"/>
              <a:gd name="T5" fmla="*/ 2147483647 h 192"/>
              <a:gd name="T6" fmla="*/ 2147483647 w 192"/>
              <a:gd name="T7" fmla="*/ 2147483647 h 192"/>
              <a:gd name="T8" fmla="*/ 2147483647 w 192"/>
              <a:gd name="T9" fmla="*/ 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2"/>
              <a:gd name="T16" fmla="*/ 0 h 192"/>
              <a:gd name="T17" fmla="*/ 192 w 192"/>
              <a:gd name="T18" fmla="*/ 192 h 1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2" h="192">
                <a:moveTo>
                  <a:pt x="96" y="0"/>
                </a:moveTo>
                <a:lnTo>
                  <a:pt x="0" y="192"/>
                </a:lnTo>
                <a:lnTo>
                  <a:pt x="144" y="192"/>
                </a:lnTo>
                <a:lnTo>
                  <a:pt x="192" y="192"/>
                </a:lnTo>
                <a:lnTo>
                  <a:pt x="96" y="0"/>
                </a:lnTo>
                <a:close/>
              </a:path>
            </a:pathLst>
          </a:cu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de-D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DBDA26-54D7-F945-9AC2-3A7FE4715F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45" t="4804" r="6416" b="13117"/>
          <a:stretch/>
        </p:blipFill>
        <p:spPr>
          <a:xfrm>
            <a:off x="7196001" y="1158238"/>
            <a:ext cx="1319349" cy="1031965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FAD097F-AD3B-A14D-B2EB-5BF76AC098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8846" y="4165280"/>
            <a:ext cx="609600" cy="609600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i="1" dirty="0">
                <a:solidFill>
                  <a:schemeClr val="bg1"/>
                </a:solidFill>
              </a:rPr>
              <a:t>Goal</a:t>
            </a:r>
          </a:p>
        </p:txBody>
      </p:sp>
      <p:sp>
        <p:nvSpPr>
          <p:cNvPr id="16" name="Text Box 26">
            <a:extLst>
              <a:ext uri="{FF2B5EF4-FFF2-40B4-BE49-F238E27FC236}">
                <a16:creationId xmlns:a16="http://schemas.microsoft.com/office/drawing/2014/main" id="{606882F2-25F8-0E4A-BEB6-44FDFB7CE6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5124" y="4712560"/>
            <a:ext cx="665567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0">
                <a:latin typeface="+mn-lt"/>
              </a:rPr>
              <a:t>[4,2]</a:t>
            </a:r>
          </a:p>
        </p:txBody>
      </p:sp>
      <p:sp>
        <p:nvSpPr>
          <p:cNvPr id="17" name="Text Box 27">
            <a:extLst>
              <a:ext uri="{FF2B5EF4-FFF2-40B4-BE49-F238E27FC236}">
                <a16:creationId xmlns:a16="http://schemas.microsoft.com/office/drawing/2014/main" id="{671BFD41-DA73-8E45-AC82-D617504F25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3124" y="4712560"/>
            <a:ext cx="665567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0">
                <a:latin typeface="+mn-lt"/>
              </a:rPr>
              <a:t>[3,3]</a:t>
            </a:r>
          </a:p>
        </p:txBody>
      </p:sp>
      <p:sp>
        <p:nvSpPr>
          <p:cNvPr id="18" name="Text Box 28">
            <a:extLst>
              <a:ext uri="{FF2B5EF4-FFF2-40B4-BE49-F238E27FC236}">
                <a16:creationId xmlns:a16="http://schemas.microsoft.com/office/drawing/2014/main" id="{7DA7EC11-4994-3941-836D-1CDC731011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124" y="4712560"/>
            <a:ext cx="665567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0" dirty="0">
                <a:latin typeface="+mn-lt"/>
              </a:rPr>
              <a:t>[3,2]</a:t>
            </a:r>
          </a:p>
        </p:txBody>
      </p:sp>
      <p:sp>
        <p:nvSpPr>
          <p:cNvPr id="20" name="Line 29">
            <a:extLst>
              <a:ext uri="{FF2B5EF4-FFF2-40B4-BE49-F238E27FC236}">
                <a16:creationId xmlns:a16="http://schemas.microsoft.com/office/drawing/2014/main" id="{CEF72B49-4CAA-B645-95FB-BE622D2D8CE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72124" y="4331560"/>
            <a:ext cx="762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21" name="Line 30">
            <a:extLst>
              <a:ext uri="{FF2B5EF4-FFF2-40B4-BE49-F238E27FC236}">
                <a16:creationId xmlns:a16="http://schemas.microsoft.com/office/drawing/2014/main" id="{7CDF4B26-F47B-284E-B571-2894446D9D5B}"/>
              </a:ext>
            </a:extLst>
          </p:cNvPr>
          <p:cNvSpPr>
            <a:spLocks noChangeShapeType="1"/>
          </p:cNvSpPr>
          <p:nvPr/>
        </p:nvSpPr>
        <p:spPr bwMode="auto">
          <a:xfrm>
            <a:off x="6334124" y="433156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22" name="Line 31">
            <a:extLst>
              <a:ext uri="{FF2B5EF4-FFF2-40B4-BE49-F238E27FC236}">
                <a16:creationId xmlns:a16="http://schemas.microsoft.com/office/drawing/2014/main" id="{BD6E67D0-CAD4-E944-95F6-CEC24EDD7A1C}"/>
              </a:ext>
            </a:extLst>
          </p:cNvPr>
          <p:cNvSpPr>
            <a:spLocks noChangeShapeType="1"/>
          </p:cNvSpPr>
          <p:nvPr/>
        </p:nvSpPr>
        <p:spPr bwMode="auto">
          <a:xfrm>
            <a:off x="6334124" y="4331560"/>
            <a:ext cx="685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23" name="Freeform 11">
            <a:extLst>
              <a:ext uri="{FF2B5EF4-FFF2-40B4-BE49-F238E27FC236}">
                <a16:creationId xmlns:a16="http://schemas.microsoft.com/office/drawing/2014/main" id="{9545B32C-443A-C746-9EE9-5DFAD2499935}"/>
              </a:ext>
            </a:extLst>
          </p:cNvPr>
          <p:cNvSpPr>
            <a:spLocks/>
          </p:cNvSpPr>
          <p:nvPr/>
        </p:nvSpPr>
        <p:spPr bwMode="auto">
          <a:xfrm>
            <a:off x="2275656" y="4350472"/>
            <a:ext cx="304800" cy="304800"/>
          </a:xfrm>
          <a:custGeom>
            <a:avLst/>
            <a:gdLst>
              <a:gd name="T0" fmla="*/ 2147483647 w 192"/>
              <a:gd name="T1" fmla="*/ 0 h 192"/>
              <a:gd name="T2" fmla="*/ 0 w 192"/>
              <a:gd name="T3" fmla="*/ 2147483647 h 192"/>
              <a:gd name="T4" fmla="*/ 2147483647 w 192"/>
              <a:gd name="T5" fmla="*/ 2147483647 h 192"/>
              <a:gd name="T6" fmla="*/ 2147483647 w 192"/>
              <a:gd name="T7" fmla="*/ 2147483647 h 192"/>
              <a:gd name="T8" fmla="*/ 2147483647 w 192"/>
              <a:gd name="T9" fmla="*/ 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2"/>
              <a:gd name="T16" fmla="*/ 0 h 192"/>
              <a:gd name="T17" fmla="*/ 192 w 192"/>
              <a:gd name="T18" fmla="*/ 192 h 1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2" h="192">
                <a:moveTo>
                  <a:pt x="96" y="0"/>
                </a:moveTo>
                <a:lnTo>
                  <a:pt x="0" y="192"/>
                </a:lnTo>
                <a:lnTo>
                  <a:pt x="144" y="192"/>
                </a:lnTo>
                <a:lnTo>
                  <a:pt x="192" y="192"/>
                </a:lnTo>
                <a:lnTo>
                  <a:pt x="96" y="0"/>
                </a:lnTo>
                <a:close/>
              </a:path>
            </a:pathLst>
          </a:cu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de-DE"/>
          </a:p>
        </p:txBody>
      </p:sp>
      <p:sp>
        <p:nvSpPr>
          <p:cNvPr id="24" name="Freeform 11">
            <a:extLst>
              <a:ext uri="{FF2B5EF4-FFF2-40B4-BE49-F238E27FC236}">
                <a16:creationId xmlns:a16="http://schemas.microsoft.com/office/drawing/2014/main" id="{31519ADA-191C-304D-A1D1-373C6DCE477F}"/>
              </a:ext>
            </a:extLst>
          </p:cNvPr>
          <p:cNvSpPr>
            <a:spLocks/>
          </p:cNvSpPr>
          <p:nvPr/>
        </p:nvSpPr>
        <p:spPr bwMode="auto">
          <a:xfrm>
            <a:off x="2891245" y="4927279"/>
            <a:ext cx="304800" cy="304800"/>
          </a:xfrm>
          <a:custGeom>
            <a:avLst/>
            <a:gdLst>
              <a:gd name="T0" fmla="*/ 2147483647 w 192"/>
              <a:gd name="T1" fmla="*/ 0 h 192"/>
              <a:gd name="T2" fmla="*/ 0 w 192"/>
              <a:gd name="T3" fmla="*/ 2147483647 h 192"/>
              <a:gd name="T4" fmla="*/ 2147483647 w 192"/>
              <a:gd name="T5" fmla="*/ 2147483647 h 192"/>
              <a:gd name="T6" fmla="*/ 2147483647 w 192"/>
              <a:gd name="T7" fmla="*/ 2147483647 h 192"/>
              <a:gd name="T8" fmla="*/ 2147483647 w 192"/>
              <a:gd name="T9" fmla="*/ 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2"/>
              <a:gd name="T16" fmla="*/ 0 h 192"/>
              <a:gd name="T17" fmla="*/ 192 w 192"/>
              <a:gd name="T18" fmla="*/ 192 h 1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2" h="192">
                <a:moveTo>
                  <a:pt x="96" y="0"/>
                </a:moveTo>
                <a:lnTo>
                  <a:pt x="0" y="192"/>
                </a:lnTo>
                <a:lnTo>
                  <a:pt x="144" y="192"/>
                </a:lnTo>
                <a:lnTo>
                  <a:pt x="192" y="192"/>
                </a:lnTo>
                <a:lnTo>
                  <a:pt x="96" y="0"/>
                </a:lnTo>
                <a:close/>
              </a:path>
            </a:pathLst>
          </a:cu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de-DE"/>
          </a:p>
        </p:txBody>
      </p:sp>
      <p:grpSp>
        <p:nvGrpSpPr>
          <p:cNvPr id="25" name="Group 35">
            <a:extLst>
              <a:ext uri="{FF2B5EF4-FFF2-40B4-BE49-F238E27FC236}">
                <a16:creationId xmlns:a16="http://schemas.microsoft.com/office/drawing/2014/main" id="{E3163E90-41F1-F249-B732-12CDA19F8C00}"/>
              </a:ext>
            </a:extLst>
          </p:cNvPr>
          <p:cNvGrpSpPr>
            <a:grpSpLocks/>
          </p:cNvGrpSpPr>
          <p:nvPr/>
        </p:nvGrpSpPr>
        <p:grpSpPr bwMode="auto">
          <a:xfrm>
            <a:off x="4057649" y="5574620"/>
            <a:ext cx="4475163" cy="400050"/>
            <a:chOff x="2400" y="1920"/>
            <a:chExt cx="2819" cy="252"/>
          </a:xfrm>
        </p:grpSpPr>
        <p:sp>
          <p:nvSpPr>
            <p:cNvPr id="26" name="Text Box 36">
              <a:extLst>
                <a:ext uri="{FF2B5EF4-FFF2-40B4-BE49-F238E27FC236}">
                  <a16:creationId xmlns:a16="http://schemas.microsoft.com/office/drawing/2014/main" id="{E46EDFC6-562E-204D-8568-B3AFC6C27A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0" y="1920"/>
              <a:ext cx="419" cy="2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i="0">
                  <a:latin typeface="+mn-lt"/>
                </a:rPr>
                <a:t>[3,3]</a:t>
              </a:r>
            </a:p>
          </p:txBody>
        </p:sp>
        <p:sp>
          <p:nvSpPr>
            <p:cNvPr id="27" name="Text Box 37">
              <a:extLst>
                <a:ext uri="{FF2B5EF4-FFF2-40B4-BE49-F238E27FC236}">
                  <a16:creationId xmlns:a16="http://schemas.microsoft.com/office/drawing/2014/main" id="{FFAD31E9-05D0-1540-8666-085C569783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1920"/>
              <a:ext cx="419" cy="2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i="0">
                  <a:latin typeface="+mn-lt"/>
                </a:rPr>
                <a:t>[3,2]</a:t>
              </a:r>
            </a:p>
          </p:txBody>
        </p:sp>
        <p:sp>
          <p:nvSpPr>
            <p:cNvPr id="28" name="Text Box 38">
              <a:extLst>
                <a:ext uri="{FF2B5EF4-FFF2-40B4-BE49-F238E27FC236}">
                  <a16:creationId xmlns:a16="http://schemas.microsoft.com/office/drawing/2014/main" id="{0C268DEE-A15F-DC4C-8957-905AC5EC7D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1920"/>
              <a:ext cx="419" cy="2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i="0">
                  <a:latin typeface="+mn-lt"/>
                </a:rPr>
                <a:t>[4,1]</a:t>
              </a:r>
            </a:p>
          </p:txBody>
        </p:sp>
        <p:sp>
          <p:nvSpPr>
            <p:cNvPr id="29" name="Text Box 39">
              <a:extLst>
                <a:ext uri="{FF2B5EF4-FFF2-40B4-BE49-F238E27FC236}">
                  <a16:creationId xmlns:a16="http://schemas.microsoft.com/office/drawing/2014/main" id="{0075B18C-97E5-ED4E-8127-25C3651F8D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0" y="1920"/>
              <a:ext cx="419" cy="2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i="0">
                  <a:latin typeface="+mn-lt"/>
                </a:rPr>
                <a:t>[4,2]</a:t>
              </a:r>
            </a:p>
          </p:txBody>
        </p:sp>
        <p:sp>
          <p:nvSpPr>
            <p:cNvPr id="30" name="Text Box 40">
              <a:extLst>
                <a:ext uri="{FF2B5EF4-FFF2-40B4-BE49-F238E27FC236}">
                  <a16:creationId xmlns:a16="http://schemas.microsoft.com/office/drawing/2014/main" id="{57FF03A4-E17A-A84A-89DB-225753A0E1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0" y="1920"/>
              <a:ext cx="419" cy="2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i="0">
                  <a:solidFill>
                    <a:schemeClr val="accent4"/>
                  </a:solidFill>
                  <a:latin typeface="+mn-lt"/>
                </a:rPr>
                <a:t>[4,3]</a:t>
              </a:r>
            </a:p>
          </p:txBody>
        </p:sp>
        <p:sp>
          <p:nvSpPr>
            <p:cNvPr id="31" name="Text Box 41">
              <a:extLst>
                <a:ext uri="{FF2B5EF4-FFF2-40B4-BE49-F238E27FC236}">
                  <a16:creationId xmlns:a16="http://schemas.microsoft.com/office/drawing/2014/main" id="{15F2E02B-A752-5A4B-A0C0-6A49CE6F81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0" y="1920"/>
              <a:ext cx="419" cy="2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i="0">
                  <a:latin typeface="+mn-lt"/>
                </a:rPr>
                <a:t>[3,1]</a:t>
              </a:r>
            </a:p>
          </p:txBody>
        </p:sp>
      </p:grpSp>
      <p:sp>
        <p:nvSpPr>
          <p:cNvPr id="32" name="Line 42">
            <a:extLst>
              <a:ext uri="{FF2B5EF4-FFF2-40B4-BE49-F238E27FC236}">
                <a16:creationId xmlns:a16="http://schemas.microsoft.com/office/drawing/2014/main" id="{6CF966E2-F51E-B845-B304-82C17234CA32}"/>
              </a:ext>
            </a:extLst>
          </p:cNvPr>
          <p:cNvSpPr>
            <a:spLocks noChangeShapeType="1"/>
          </p:cNvSpPr>
          <p:nvPr/>
        </p:nvSpPr>
        <p:spPr bwMode="auto">
          <a:xfrm>
            <a:off x="5581649" y="5117420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33" name="Line 43">
            <a:extLst>
              <a:ext uri="{FF2B5EF4-FFF2-40B4-BE49-F238E27FC236}">
                <a16:creationId xmlns:a16="http://schemas.microsoft.com/office/drawing/2014/main" id="{FC044408-4D58-624A-B1CF-3CBA4371F83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38649" y="5117420"/>
            <a:ext cx="1143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34" name="Line 44">
            <a:extLst>
              <a:ext uri="{FF2B5EF4-FFF2-40B4-BE49-F238E27FC236}">
                <a16:creationId xmlns:a16="http://schemas.microsoft.com/office/drawing/2014/main" id="{0E85AF8F-BB83-BD4A-AB78-C3C1ED7A36FB}"/>
              </a:ext>
            </a:extLst>
          </p:cNvPr>
          <p:cNvSpPr>
            <a:spLocks noChangeShapeType="1"/>
          </p:cNvSpPr>
          <p:nvPr/>
        </p:nvSpPr>
        <p:spPr bwMode="auto">
          <a:xfrm>
            <a:off x="5581649" y="511742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35" name="Line 45">
            <a:extLst>
              <a:ext uri="{FF2B5EF4-FFF2-40B4-BE49-F238E27FC236}">
                <a16:creationId xmlns:a16="http://schemas.microsoft.com/office/drawing/2014/main" id="{C0C4640F-46D5-3A4A-A86C-3A934E5AA78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62649" y="5117420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36" name="Line 46">
            <a:extLst>
              <a:ext uri="{FF2B5EF4-FFF2-40B4-BE49-F238E27FC236}">
                <a16:creationId xmlns:a16="http://schemas.microsoft.com/office/drawing/2014/main" id="{C3257191-06CC-2F4A-9ADC-4A9BCD8D7CD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76849" y="5117420"/>
            <a:ext cx="1066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37" name="Line 47">
            <a:extLst>
              <a:ext uri="{FF2B5EF4-FFF2-40B4-BE49-F238E27FC236}">
                <a16:creationId xmlns:a16="http://schemas.microsoft.com/office/drawing/2014/main" id="{13DBBDD0-904D-5F47-9F70-C613776AA25E}"/>
              </a:ext>
            </a:extLst>
          </p:cNvPr>
          <p:cNvSpPr>
            <a:spLocks noChangeShapeType="1"/>
          </p:cNvSpPr>
          <p:nvPr/>
        </p:nvSpPr>
        <p:spPr bwMode="auto">
          <a:xfrm>
            <a:off x="6343649" y="5117420"/>
            <a:ext cx="1905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38" name="Line 48">
            <a:extLst>
              <a:ext uri="{FF2B5EF4-FFF2-40B4-BE49-F238E27FC236}">
                <a16:creationId xmlns:a16="http://schemas.microsoft.com/office/drawing/2014/main" id="{DE9BCEE4-0C86-F14B-BC3E-751A862FB3F1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5649" y="5117420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39" name="Line 49">
            <a:extLst>
              <a:ext uri="{FF2B5EF4-FFF2-40B4-BE49-F238E27FC236}">
                <a16:creationId xmlns:a16="http://schemas.microsoft.com/office/drawing/2014/main" id="{74142B45-B327-BE48-920B-47215C159C4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24649" y="5117420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0" name="Line 50">
            <a:extLst>
              <a:ext uri="{FF2B5EF4-FFF2-40B4-BE49-F238E27FC236}">
                <a16:creationId xmlns:a16="http://schemas.microsoft.com/office/drawing/2014/main" id="{C8C97B29-6E3F-114E-BA56-A39CEF1A7D11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5649" y="5117420"/>
            <a:ext cx="1066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1" name="Freeform 11">
            <a:extLst>
              <a:ext uri="{FF2B5EF4-FFF2-40B4-BE49-F238E27FC236}">
                <a16:creationId xmlns:a16="http://schemas.microsoft.com/office/drawing/2014/main" id="{79270452-1562-514A-9FA3-312036E94521}"/>
              </a:ext>
            </a:extLst>
          </p:cNvPr>
          <p:cNvSpPr>
            <a:spLocks/>
          </p:cNvSpPr>
          <p:nvPr/>
        </p:nvSpPr>
        <p:spPr bwMode="auto">
          <a:xfrm>
            <a:off x="2885255" y="4348156"/>
            <a:ext cx="304800" cy="304800"/>
          </a:xfrm>
          <a:custGeom>
            <a:avLst/>
            <a:gdLst>
              <a:gd name="T0" fmla="*/ 2147483647 w 192"/>
              <a:gd name="T1" fmla="*/ 0 h 192"/>
              <a:gd name="T2" fmla="*/ 0 w 192"/>
              <a:gd name="T3" fmla="*/ 2147483647 h 192"/>
              <a:gd name="T4" fmla="*/ 2147483647 w 192"/>
              <a:gd name="T5" fmla="*/ 2147483647 h 192"/>
              <a:gd name="T6" fmla="*/ 2147483647 w 192"/>
              <a:gd name="T7" fmla="*/ 2147483647 h 192"/>
              <a:gd name="T8" fmla="*/ 2147483647 w 192"/>
              <a:gd name="T9" fmla="*/ 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2"/>
              <a:gd name="T16" fmla="*/ 0 h 192"/>
              <a:gd name="T17" fmla="*/ 192 w 192"/>
              <a:gd name="T18" fmla="*/ 192 h 1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2" h="192">
                <a:moveTo>
                  <a:pt x="96" y="0"/>
                </a:moveTo>
                <a:lnTo>
                  <a:pt x="0" y="192"/>
                </a:lnTo>
                <a:lnTo>
                  <a:pt x="144" y="192"/>
                </a:lnTo>
                <a:lnTo>
                  <a:pt x="192" y="192"/>
                </a:lnTo>
                <a:lnTo>
                  <a:pt x="96" y="0"/>
                </a:lnTo>
                <a:close/>
              </a:path>
            </a:pathLst>
          </a:cu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de-DE"/>
          </a:p>
        </p:txBody>
      </p:sp>
      <p:sp>
        <p:nvSpPr>
          <p:cNvPr id="42" name="Freeform 11">
            <a:extLst>
              <a:ext uri="{FF2B5EF4-FFF2-40B4-BE49-F238E27FC236}">
                <a16:creationId xmlns:a16="http://schemas.microsoft.com/office/drawing/2014/main" id="{6CFF4793-A1D9-F846-AC0F-D6E7DD369EF2}"/>
              </a:ext>
            </a:extLst>
          </p:cNvPr>
          <p:cNvSpPr>
            <a:spLocks/>
          </p:cNvSpPr>
          <p:nvPr/>
        </p:nvSpPr>
        <p:spPr bwMode="auto">
          <a:xfrm>
            <a:off x="2275654" y="5535102"/>
            <a:ext cx="304800" cy="304800"/>
          </a:xfrm>
          <a:custGeom>
            <a:avLst/>
            <a:gdLst>
              <a:gd name="T0" fmla="*/ 2147483647 w 192"/>
              <a:gd name="T1" fmla="*/ 0 h 192"/>
              <a:gd name="T2" fmla="*/ 0 w 192"/>
              <a:gd name="T3" fmla="*/ 2147483647 h 192"/>
              <a:gd name="T4" fmla="*/ 2147483647 w 192"/>
              <a:gd name="T5" fmla="*/ 2147483647 h 192"/>
              <a:gd name="T6" fmla="*/ 2147483647 w 192"/>
              <a:gd name="T7" fmla="*/ 2147483647 h 192"/>
              <a:gd name="T8" fmla="*/ 2147483647 w 192"/>
              <a:gd name="T9" fmla="*/ 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2"/>
              <a:gd name="T16" fmla="*/ 0 h 192"/>
              <a:gd name="T17" fmla="*/ 192 w 192"/>
              <a:gd name="T18" fmla="*/ 192 h 1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2" h="192">
                <a:moveTo>
                  <a:pt x="96" y="0"/>
                </a:moveTo>
                <a:lnTo>
                  <a:pt x="0" y="192"/>
                </a:lnTo>
                <a:lnTo>
                  <a:pt x="144" y="192"/>
                </a:lnTo>
                <a:lnTo>
                  <a:pt x="192" y="192"/>
                </a:lnTo>
                <a:lnTo>
                  <a:pt x="96" y="0"/>
                </a:lnTo>
                <a:close/>
              </a:path>
            </a:pathLst>
          </a:cu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de-DE"/>
          </a:p>
        </p:txBody>
      </p:sp>
      <p:sp>
        <p:nvSpPr>
          <p:cNvPr id="43" name="Freeform 11">
            <a:extLst>
              <a:ext uri="{FF2B5EF4-FFF2-40B4-BE49-F238E27FC236}">
                <a16:creationId xmlns:a16="http://schemas.microsoft.com/office/drawing/2014/main" id="{5515A130-AFAC-1340-A5B4-578D29A299E0}"/>
              </a:ext>
            </a:extLst>
          </p:cNvPr>
          <p:cNvSpPr>
            <a:spLocks/>
          </p:cNvSpPr>
          <p:nvPr/>
        </p:nvSpPr>
        <p:spPr bwMode="auto">
          <a:xfrm>
            <a:off x="2885255" y="5535099"/>
            <a:ext cx="304800" cy="304800"/>
          </a:xfrm>
          <a:custGeom>
            <a:avLst/>
            <a:gdLst>
              <a:gd name="T0" fmla="*/ 2147483647 w 192"/>
              <a:gd name="T1" fmla="*/ 0 h 192"/>
              <a:gd name="T2" fmla="*/ 0 w 192"/>
              <a:gd name="T3" fmla="*/ 2147483647 h 192"/>
              <a:gd name="T4" fmla="*/ 2147483647 w 192"/>
              <a:gd name="T5" fmla="*/ 2147483647 h 192"/>
              <a:gd name="T6" fmla="*/ 2147483647 w 192"/>
              <a:gd name="T7" fmla="*/ 2147483647 h 192"/>
              <a:gd name="T8" fmla="*/ 2147483647 w 192"/>
              <a:gd name="T9" fmla="*/ 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2"/>
              <a:gd name="T16" fmla="*/ 0 h 192"/>
              <a:gd name="T17" fmla="*/ 192 w 192"/>
              <a:gd name="T18" fmla="*/ 192 h 1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2" h="192">
                <a:moveTo>
                  <a:pt x="96" y="0"/>
                </a:moveTo>
                <a:lnTo>
                  <a:pt x="0" y="192"/>
                </a:lnTo>
                <a:lnTo>
                  <a:pt x="144" y="192"/>
                </a:lnTo>
                <a:lnTo>
                  <a:pt x="192" y="192"/>
                </a:lnTo>
                <a:lnTo>
                  <a:pt x="96" y="0"/>
                </a:lnTo>
                <a:close/>
              </a:path>
            </a:pathLst>
          </a:cu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de-DE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7F18BE9-3E5B-6C4F-82CF-144B025D0F5F}"/>
              </a:ext>
            </a:extLst>
          </p:cNvPr>
          <p:cNvSpPr/>
          <p:nvPr/>
        </p:nvSpPr>
        <p:spPr>
          <a:xfrm>
            <a:off x="4057649" y="3009713"/>
            <a:ext cx="4914900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2700" lvl="1"/>
            <a:r>
              <a:rPr lang="en-US" sz="2400" dirty="0"/>
              <a:t>9 possible sequences of states, called </a:t>
            </a:r>
            <a:r>
              <a:rPr lang="en-US" sz="2400" dirty="0">
                <a:solidFill>
                  <a:schemeClr val="accent4"/>
                </a:solidFill>
              </a:rPr>
              <a:t>histories</a:t>
            </a:r>
            <a:r>
              <a:rPr lang="en-US" sz="2400" dirty="0"/>
              <a:t>, and 6 possible final states</a:t>
            </a:r>
          </a:p>
        </p:txBody>
      </p:sp>
      <p:sp>
        <p:nvSpPr>
          <p:cNvPr id="44" name="Text Box 18">
            <a:extLst>
              <a:ext uri="{FF2B5EF4-FFF2-40B4-BE49-F238E27FC236}">
                <a16:creationId xmlns:a16="http://schemas.microsoft.com/office/drawing/2014/main" id="{C392A0F0-9554-4547-8703-F540C2E874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038" y="4914220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0">
                <a:latin typeface="+mn-lt"/>
              </a:rPr>
              <a:t>2</a:t>
            </a:r>
          </a:p>
        </p:txBody>
      </p:sp>
      <p:sp>
        <p:nvSpPr>
          <p:cNvPr id="45" name="Text Box 19">
            <a:extLst>
              <a:ext uri="{FF2B5EF4-FFF2-40B4-BE49-F238E27FC236}">
                <a16:creationId xmlns:a16="http://schemas.microsoft.com/office/drawing/2014/main" id="{C7925828-4613-4349-9792-F85E2496FD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038" y="4304620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0">
                <a:latin typeface="+mn-lt"/>
              </a:rPr>
              <a:t>3</a:t>
            </a:r>
          </a:p>
        </p:txBody>
      </p:sp>
      <p:sp>
        <p:nvSpPr>
          <p:cNvPr id="46" name="Text Box 20">
            <a:extLst>
              <a:ext uri="{FF2B5EF4-FFF2-40B4-BE49-F238E27FC236}">
                <a16:creationId xmlns:a16="http://schemas.microsoft.com/office/drawing/2014/main" id="{903B87BE-EC8A-E946-9C8F-2DA8D58A11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038" y="5447620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0">
                <a:latin typeface="+mn-lt"/>
              </a:rPr>
              <a:t>1</a:t>
            </a:r>
          </a:p>
        </p:txBody>
      </p:sp>
      <p:sp>
        <p:nvSpPr>
          <p:cNvPr id="47" name="Text Box 21">
            <a:extLst>
              <a:ext uri="{FF2B5EF4-FFF2-40B4-BE49-F238E27FC236}">
                <a16:creationId xmlns:a16="http://schemas.microsoft.com/office/drawing/2014/main" id="{0F2AA092-DC79-EA41-86FF-CAAC65BA06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4238" y="5981020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0">
                <a:latin typeface="Tahoma" charset="0"/>
              </a:rPr>
              <a:t>4</a:t>
            </a:r>
          </a:p>
        </p:txBody>
      </p:sp>
      <p:sp>
        <p:nvSpPr>
          <p:cNvPr id="48" name="Text Box 22">
            <a:extLst>
              <a:ext uri="{FF2B5EF4-FFF2-40B4-BE49-F238E27FC236}">
                <a16:creationId xmlns:a16="http://schemas.microsoft.com/office/drawing/2014/main" id="{5EDE4AEA-3774-A34A-A30A-656235E08A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4638" y="5981020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0">
                <a:latin typeface="Tahoma" charset="0"/>
              </a:rPr>
              <a:t>3</a:t>
            </a:r>
          </a:p>
        </p:txBody>
      </p:sp>
      <p:sp>
        <p:nvSpPr>
          <p:cNvPr id="49" name="Text Box 23">
            <a:extLst>
              <a:ext uri="{FF2B5EF4-FFF2-40B4-BE49-F238E27FC236}">
                <a16:creationId xmlns:a16="http://schemas.microsoft.com/office/drawing/2014/main" id="{AC88FE2B-2458-2046-82D3-0D7D167EC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5038" y="5981020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0">
                <a:latin typeface="Tahoma" charset="0"/>
              </a:rPr>
              <a:t>2</a:t>
            </a:r>
          </a:p>
        </p:txBody>
      </p:sp>
      <p:sp>
        <p:nvSpPr>
          <p:cNvPr id="50" name="Text Box 24">
            <a:extLst>
              <a:ext uri="{FF2B5EF4-FFF2-40B4-BE49-F238E27FC236}">
                <a16:creationId xmlns:a16="http://schemas.microsoft.com/office/drawing/2014/main" id="{3A897FB0-4D4C-674C-9420-016224B94D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438" y="5981020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0" dirty="0">
                <a:latin typeface="Tahoma" charset="0"/>
              </a:rPr>
              <a:t>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881EE3-A7FE-9A40-A669-C4258CA1F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10</a:t>
            </a:fld>
            <a:endParaRPr lang="en-GB"/>
          </a:p>
        </p:txBody>
      </p:sp>
      <p:sp>
        <p:nvSpPr>
          <p:cNvPr id="52" name="Text Box 21">
            <a:extLst>
              <a:ext uri="{FF2B5EF4-FFF2-40B4-BE49-F238E27FC236}">
                <a16:creationId xmlns:a16="http://schemas.microsoft.com/office/drawing/2014/main" id="{1CBE0572-879E-9E4A-A46F-285A62BE81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1339" y="3936144"/>
            <a:ext cx="665567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0">
                <a:latin typeface="+mn-lt"/>
              </a:rPr>
              <a:t>[3,2]</a:t>
            </a:r>
          </a:p>
        </p:txBody>
      </p:sp>
    </p:spTree>
    <p:extLst>
      <p:ext uri="{BB962C8B-B14F-4D97-AF65-F5344CB8AC3E}">
        <p14:creationId xmlns:p14="http://schemas.microsoft.com/office/powerpoint/2010/main" val="100596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of Reaching the Goal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A697961-1833-8648-B0B6-5ABDCEF1F9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58240"/>
            <a:ext cx="7886700" cy="3189921"/>
          </a:xfrm>
        </p:spPr>
        <p:txBody>
          <a:bodyPr>
            <a:normAutofit/>
          </a:bodyPr>
          <a:lstStyle/>
          <a:p>
            <a:r>
              <a:rPr lang="en-US" dirty="0"/>
              <a:t>In each state, the possible actions </a:t>
            </a:r>
            <a:br>
              <a:rPr lang="en-US" dirty="0"/>
            </a:br>
            <a:r>
              <a:rPr lang="en-US" dirty="0"/>
              <a:t>are U, D, R, and L; transition model:</a:t>
            </a:r>
          </a:p>
        </p:txBody>
      </p:sp>
      <p:grpSp>
        <p:nvGrpSpPr>
          <p:cNvPr id="23554" name="Group 3"/>
          <p:cNvGrpSpPr>
            <a:grpSpLocks/>
          </p:cNvGrpSpPr>
          <p:nvPr/>
        </p:nvGrpSpPr>
        <p:grpSpPr bwMode="auto">
          <a:xfrm>
            <a:off x="910045" y="4165283"/>
            <a:ext cx="2438400" cy="1828800"/>
            <a:chOff x="960" y="1152"/>
            <a:chExt cx="1536" cy="1152"/>
          </a:xfrm>
        </p:grpSpPr>
        <p:sp>
          <p:nvSpPr>
            <p:cNvPr id="23557" name="Rectangle 4"/>
            <p:cNvSpPr>
              <a:spLocks noChangeArrowheads="1"/>
            </p:cNvSpPr>
            <p:nvPr/>
          </p:nvSpPr>
          <p:spPr bwMode="auto">
            <a:xfrm>
              <a:off x="960" y="1152"/>
              <a:ext cx="1536" cy="11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58" name="Line 5"/>
            <p:cNvSpPr>
              <a:spLocks noChangeShapeType="1"/>
            </p:cNvSpPr>
            <p:nvPr/>
          </p:nvSpPr>
          <p:spPr bwMode="auto">
            <a:xfrm>
              <a:off x="1344" y="1152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23559" name="Line 6"/>
            <p:cNvSpPr>
              <a:spLocks noChangeShapeType="1"/>
            </p:cNvSpPr>
            <p:nvPr/>
          </p:nvSpPr>
          <p:spPr bwMode="auto">
            <a:xfrm>
              <a:off x="1728" y="1152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23560" name="Line 7"/>
            <p:cNvSpPr>
              <a:spLocks noChangeShapeType="1"/>
            </p:cNvSpPr>
            <p:nvPr/>
          </p:nvSpPr>
          <p:spPr bwMode="auto">
            <a:xfrm>
              <a:off x="2112" y="1152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23561" name="Line 8"/>
            <p:cNvSpPr>
              <a:spLocks noChangeShapeType="1"/>
            </p:cNvSpPr>
            <p:nvPr/>
          </p:nvSpPr>
          <p:spPr bwMode="auto">
            <a:xfrm>
              <a:off x="960" y="1536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23562" name="Line 9"/>
            <p:cNvSpPr>
              <a:spLocks noChangeShapeType="1"/>
            </p:cNvSpPr>
            <p:nvPr/>
          </p:nvSpPr>
          <p:spPr bwMode="auto">
            <a:xfrm>
              <a:off x="960" y="1920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23563" name="Rectangle 10"/>
            <p:cNvSpPr>
              <a:spLocks noChangeArrowheads="1"/>
            </p:cNvSpPr>
            <p:nvPr/>
          </p:nvSpPr>
          <p:spPr bwMode="auto">
            <a:xfrm>
              <a:off x="1344" y="1536"/>
              <a:ext cx="384" cy="384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555" name="Freeform 11"/>
          <p:cNvSpPr>
            <a:spLocks/>
          </p:cNvSpPr>
          <p:nvPr/>
        </p:nvSpPr>
        <p:spPr bwMode="auto">
          <a:xfrm>
            <a:off x="2281644" y="4927282"/>
            <a:ext cx="304800" cy="304800"/>
          </a:xfrm>
          <a:custGeom>
            <a:avLst/>
            <a:gdLst>
              <a:gd name="T0" fmla="*/ 2147483647 w 192"/>
              <a:gd name="T1" fmla="*/ 0 h 192"/>
              <a:gd name="T2" fmla="*/ 0 w 192"/>
              <a:gd name="T3" fmla="*/ 2147483647 h 192"/>
              <a:gd name="T4" fmla="*/ 2147483647 w 192"/>
              <a:gd name="T5" fmla="*/ 2147483647 h 192"/>
              <a:gd name="T6" fmla="*/ 2147483647 w 192"/>
              <a:gd name="T7" fmla="*/ 2147483647 h 192"/>
              <a:gd name="T8" fmla="*/ 2147483647 w 192"/>
              <a:gd name="T9" fmla="*/ 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2"/>
              <a:gd name="T16" fmla="*/ 0 h 192"/>
              <a:gd name="T17" fmla="*/ 192 w 192"/>
              <a:gd name="T18" fmla="*/ 192 h 1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2" h="192">
                <a:moveTo>
                  <a:pt x="96" y="0"/>
                </a:moveTo>
                <a:lnTo>
                  <a:pt x="0" y="192"/>
                </a:lnTo>
                <a:lnTo>
                  <a:pt x="144" y="192"/>
                </a:lnTo>
                <a:lnTo>
                  <a:pt x="192" y="192"/>
                </a:lnTo>
                <a:lnTo>
                  <a:pt x="96" y="0"/>
                </a:lnTo>
                <a:close/>
              </a:path>
            </a:pathLst>
          </a:cu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de-D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DBDA26-54D7-F945-9AC2-3A7FE4715F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45" t="4804" r="6416" b="13117"/>
          <a:stretch/>
        </p:blipFill>
        <p:spPr>
          <a:xfrm>
            <a:off x="7196001" y="1158238"/>
            <a:ext cx="1319349" cy="103196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FAD097F-AD3B-A14D-B2EB-5BF76AC098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8846" y="4165280"/>
            <a:ext cx="609600" cy="609600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i="1" dirty="0">
                <a:solidFill>
                  <a:schemeClr val="bg1"/>
                </a:solidFill>
              </a:rPr>
              <a:t>Goal</a:t>
            </a:r>
          </a:p>
        </p:txBody>
      </p:sp>
      <p:sp>
        <p:nvSpPr>
          <p:cNvPr id="16" name="Text Box 26">
            <a:extLst>
              <a:ext uri="{FF2B5EF4-FFF2-40B4-BE49-F238E27FC236}">
                <a16:creationId xmlns:a16="http://schemas.microsoft.com/office/drawing/2014/main" id="{606882F2-25F8-0E4A-BEB6-44FDFB7CE6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5124" y="4712560"/>
            <a:ext cx="665567" cy="40011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0">
                <a:latin typeface="+mn-lt"/>
              </a:rPr>
              <a:t>[4,2]</a:t>
            </a:r>
          </a:p>
        </p:txBody>
      </p:sp>
      <p:sp>
        <p:nvSpPr>
          <p:cNvPr id="17" name="Text Box 27">
            <a:extLst>
              <a:ext uri="{FF2B5EF4-FFF2-40B4-BE49-F238E27FC236}">
                <a16:creationId xmlns:a16="http://schemas.microsoft.com/office/drawing/2014/main" id="{671BFD41-DA73-8E45-AC82-D617504F25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3124" y="4712560"/>
            <a:ext cx="665567" cy="40011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0">
                <a:latin typeface="+mn-lt"/>
              </a:rPr>
              <a:t>[3,3]</a:t>
            </a:r>
          </a:p>
        </p:txBody>
      </p:sp>
      <p:sp>
        <p:nvSpPr>
          <p:cNvPr id="18" name="Text Box 28">
            <a:extLst>
              <a:ext uri="{FF2B5EF4-FFF2-40B4-BE49-F238E27FC236}">
                <a16:creationId xmlns:a16="http://schemas.microsoft.com/office/drawing/2014/main" id="{7DA7EC11-4994-3941-836D-1CDC731011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124" y="4712560"/>
            <a:ext cx="665567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0" dirty="0">
                <a:latin typeface="+mn-lt"/>
              </a:rPr>
              <a:t>[3,2]</a:t>
            </a:r>
          </a:p>
        </p:txBody>
      </p:sp>
      <p:sp>
        <p:nvSpPr>
          <p:cNvPr id="20" name="Line 29">
            <a:extLst>
              <a:ext uri="{FF2B5EF4-FFF2-40B4-BE49-F238E27FC236}">
                <a16:creationId xmlns:a16="http://schemas.microsoft.com/office/drawing/2014/main" id="{CEF72B49-4CAA-B645-95FB-BE622D2D8CE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72124" y="4331560"/>
            <a:ext cx="762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21" name="Line 30">
            <a:extLst>
              <a:ext uri="{FF2B5EF4-FFF2-40B4-BE49-F238E27FC236}">
                <a16:creationId xmlns:a16="http://schemas.microsoft.com/office/drawing/2014/main" id="{7CDF4B26-F47B-284E-B571-2894446D9D5B}"/>
              </a:ext>
            </a:extLst>
          </p:cNvPr>
          <p:cNvSpPr>
            <a:spLocks noChangeShapeType="1"/>
          </p:cNvSpPr>
          <p:nvPr/>
        </p:nvSpPr>
        <p:spPr bwMode="auto">
          <a:xfrm>
            <a:off x="6334124" y="4331560"/>
            <a:ext cx="0" cy="3810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22" name="Line 31">
            <a:extLst>
              <a:ext uri="{FF2B5EF4-FFF2-40B4-BE49-F238E27FC236}">
                <a16:creationId xmlns:a16="http://schemas.microsoft.com/office/drawing/2014/main" id="{BD6E67D0-CAD4-E944-95F6-CEC24EDD7A1C}"/>
              </a:ext>
            </a:extLst>
          </p:cNvPr>
          <p:cNvSpPr>
            <a:spLocks noChangeShapeType="1"/>
          </p:cNvSpPr>
          <p:nvPr/>
        </p:nvSpPr>
        <p:spPr bwMode="auto">
          <a:xfrm>
            <a:off x="6334124" y="4331560"/>
            <a:ext cx="685800" cy="3810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23" name="Freeform 11">
            <a:extLst>
              <a:ext uri="{FF2B5EF4-FFF2-40B4-BE49-F238E27FC236}">
                <a16:creationId xmlns:a16="http://schemas.microsoft.com/office/drawing/2014/main" id="{9545B32C-443A-C746-9EE9-5DFAD2499935}"/>
              </a:ext>
            </a:extLst>
          </p:cNvPr>
          <p:cNvSpPr>
            <a:spLocks/>
          </p:cNvSpPr>
          <p:nvPr/>
        </p:nvSpPr>
        <p:spPr bwMode="auto">
          <a:xfrm>
            <a:off x="2275656" y="4350472"/>
            <a:ext cx="304800" cy="304800"/>
          </a:xfrm>
          <a:custGeom>
            <a:avLst/>
            <a:gdLst>
              <a:gd name="T0" fmla="*/ 2147483647 w 192"/>
              <a:gd name="T1" fmla="*/ 0 h 192"/>
              <a:gd name="T2" fmla="*/ 0 w 192"/>
              <a:gd name="T3" fmla="*/ 2147483647 h 192"/>
              <a:gd name="T4" fmla="*/ 2147483647 w 192"/>
              <a:gd name="T5" fmla="*/ 2147483647 h 192"/>
              <a:gd name="T6" fmla="*/ 2147483647 w 192"/>
              <a:gd name="T7" fmla="*/ 2147483647 h 192"/>
              <a:gd name="T8" fmla="*/ 2147483647 w 192"/>
              <a:gd name="T9" fmla="*/ 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2"/>
              <a:gd name="T16" fmla="*/ 0 h 192"/>
              <a:gd name="T17" fmla="*/ 192 w 192"/>
              <a:gd name="T18" fmla="*/ 192 h 1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2" h="192">
                <a:moveTo>
                  <a:pt x="96" y="0"/>
                </a:moveTo>
                <a:lnTo>
                  <a:pt x="0" y="192"/>
                </a:lnTo>
                <a:lnTo>
                  <a:pt x="144" y="192"/>
                </a:lnTo>
                <a:lnTo>
                  <a:pt x="192" y="192"/>
                </a:lnTo>
                <a:lnTo>
                  <a:pt x="96" y="0"/>
                </a:lnTo>
                <a:close/>
              </a:path>
            </a:pathLst>
          </a:cu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de-DE"/>
          </a:p>
        </p:txBody>
      </p:sp>
      <p:sp>
        <p:nvSpPr>
          <p:cNvPr id="24" name="Freeform 11">
            <a:extLst>
              <a:ext uri="{FF2B5EF4-FFF2-40B4-BE49-F238E27FC236}">
                <a16:creationId xmlns:a16="http://schemas.microsoft.com/office/drawing/2014/main" id="{31519ADA-191C-304D-A1D1-373C6DCE477F}"/>
              </a:ext>
            </a:extLst>
          </p:cNvPr>
          <p:cNvSpPr>
            <a:spLocks/>
          </p:cNvSpPr>
          <p:nvPr/>
        </p:nvSpPr>
        <p:spPr bwMode="auto">
          <a:xfrm>
            <a:off x="2891245" y="4927279"/>
            <a:ext cx="304800" cy="304800"/>
          </a:xfrm>
          <a:custGeom>
            <a:avLst/>
            <a:gdLst>
              <a:gd name="T0" fmla="*/ 2147483647 w 192"/>
              <a:gd name="T1" fmla="*/ 0 h 192"/>
              <a:gd name="T2" fmla="*/ 0 w 192"/>
              <a:gd name="T3" fmla="*/ 2147483647 h 192"/>
              <a:gd name="T4" fmla="*/ 2147483647 w 192"/>
              <a:gd name="T5" fmla="*/ 2147483647 h 192"/>
              <a:gd name="T6" fmla="*/ 2147483647 w 192"/>
              <a:gd name="T7" fmla="*/ 2147483647 h 192"/>
              <a:gd name="T8" fmla="*/ 2147483647 w 192"/>
              <a:gd name="T9" fmla="*/ 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2"/>
              <a:gd name="T16" fmla="*/ 0 h 192"/>
              <a:gd name="T17" fmla="*/ 192 w 192"/>
              <a:gd name="T18" fmla="*/ 192 h 1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2" h="192">
                <a:moveTo>
                  <a:pt x="96" y="0"/>
                </a:moveTo>
                <a:lnTo>
                  <a:pt x="0" y="192"/>
                </a:lnTo>
                <a:lnTo>
                  <a:pt x="144" y="192"/>
                </a:lnTo>
                <a:lnTo>
                  <a:pt x="192" y="192"/>
                </a:lnTo>
                <a:lnTo>
                  <a:pt x="96" y="0"/>
                </a:lnTo>
                <a:close/>
              </a:path>
            </a:pathLst>
          </a:cu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de-DE"/>
          </a:p>
        </p:txBody>
      </p:sp>
      <p:grpSp>
        <p:nvGrpSpPr>
          <p:cNvPr id="25" name="Group 35">
            <a:extLst>
              <a:ext uri="{FF2B5EF4-FFF2-40B4-BE49-F238E27FC236}">
                <a16:creationId xmlns:a16="http://schemas.microsoft.com/office/drawing/2014/main" id="{E3163E90-41F1-F249-B732-12CDA19F8C00}"/>
              </a:ext>
            </a:extLst>
          </p:cNvPr>
          <p:cNvGrpSpPr>
            <a:grpSpLocks/>
          </p:cNvGrpSpPr>
          <p:nvPr/>
        </p:nvGrpSpPr>
        <p:grpSpPr bwMode="auto">
          <a:xfrm>
            <a:off x="4057649" y="5574620"/>
            <a:ext cx="4475163" cy="400050"/>
            <a:chOff x="2400" y="1920"/>
            <a:chExt cx="2819" cy="252"/>
          </a:xfrm>
        </p:grpSpPr>
        <p:sp>
          <p:nvSpPr>
            <p:cNvPr id="26" name="Text Box 36">
              <a:extLst>
                <a:ext uri="{FF2B5EF4-FFF2-40B4-BE49-F238E27FC236}">
                  <a16:creationId xmlns:a16="http://schemas.microsoft.com/office/drawing/2014/main" id="{E46EDFC6-562E-204D-8568-B3AFC6C27A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0" y="1920"/>
              <a:ext cx="419" cy="2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i="0">
                  <a:latin typeface="+mn-lt"/>
                </a:rPr>
                <a:t>[3,3]</a:t>
              </a:r>
            </a:p>
          </p:txBody>
        </p:sp>
        <p:sp>
          <p:nvSpPr>
            <p:cNvPr id="27" name="Text Box 37">
              <a:extLst>
                <a:ext uri="{FF2B5EF4-FFF2-40B4-BE49-F238E27FC236}">
                  <a16:creationId xmlns:a16="http://schemas.microsoft.com/office/drawing/2014/main" id="{FFAD31E9-05D0-1540-8666-085C569783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1920"/>
              <a:ext cx="419" cy="2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i="0">
                  <a:latin typeface="+mn-lt"/>
                </a:rPr>
                <a:t>[3,2]</a:t>
              </a:r>
            </a:p>
          </p:txBody>
        </p:sp>
        <p:sp>
          <p:nvSpPr>
            <p:cNvPr id="28" name="Text Box 38">
              <a:extLst>
                <a:ext uri="{FF2B5EF4-FFF2-40B4-BE49-F238E27FC236}">
                  <a16:creationId xmlns:a16="http://schemas.microsoft.com/office/drawing/2014/main" id="{0C268DEE-A15F-DC4C-8957-905AC5EC7D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1920"/>
              <a:ext cx="419" cy="2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i="0">
                  <a:latin typeface="+mn-lt"/>
                </a:rPr>
                <a:t>[4,1]</a:t>
              </a:r>
            </a:p>
          </p:txBody>
        </p:sp>
        <p:sp>
          <p:nvSpPr>
            <p:cNvPr id="29" name="Text Box 39">
              <a:extLst>
                <a:ext uri="{FF2B5EF4-FFF2-40B4-BE49-F238E27FC236}">
                  <a16:creationId xmlns:a16="http://schemas.microsoft.com/office/drawing/2014/main" id="{0075B18C-97E5-ED4E-8127-25C3651F8D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0" y="1920"/>
              <a:ext cx="419" cy="2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i="0">
                  <a:latin typeface="+mn-lt"/>
                </a:rPr>
                <a:t>[4,2]</a:t>
              </a:r>
            </a:p>
          </p:txBody>
        </p:sp>
        <p:sp>
          <p:nvSpPr>
            <p:cNvPr id="30" name="Text Box 40">
              <a:extLst>
                <a:ext uri="{FF2B5EF4-FFF2-40B4-BE49-F238E27FC236}">
                  <a16:creationId xmlns:a16="http://schemas.microsoft.com/office/drawing/2014/main" id="{57FF03A4-E17A-A84A-89DB-225753A0E1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0" y="1920"/>
              <a:ext cx="419" cy="2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i="0">
                  <a:solidFill>
                    <a:schemeClr val="accent4"/>
                  </a:solidFill>
                  <a:latin typeface="+mn-lt"/>
                </a:rPr>
                <a:t>[4,3]</a:t>
              </a:r>
            </a:p>
          </p:txBody>
        </p:sp>
        <p:sp>
          <p:nvSpPr>
            <p:cNvPr id="31" name="Text Box 41">
              <a:extLst>
                <a:ext uri="{FF2B5EF4-FFF2-40B4-BE49-F238E27FC236}">
                  <a16:creationId xmlns:a16="http://schemas.microsoft.com/office/drawing/2014/main" id="{15F2E02B-A752-5A4B-A0C0-6A49CE6F81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0" y="1920"/>
              <a:ext cx="419" cy="2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i="0">
                  <a:latin typeface="+mn-lt"/>
                </a:rPr>
                <a:t>[3,1]</a:t>
              </a:r>
            </a:p>
          </p:txBody>
        </p:sp>
      </p:grpSp>
      <p:sp>
        <p:nvSpPr>
          <p:cNvPr id="32" name="Line 42">
            <a:extLst>
              <a:ext uri="{FF2B5EF4-FFF2-40B4-BE49-F238E27FC236}">
                <a16:creationId xmlns:a16="http://schemas.microsoft.com/office/drawing/2014/main" id="{6CF966E2-F51E-B845-B304-82C17234CA32}"/>
              </a:ext>
            </a:extLst>
          </p:cNvPr>
          <p:cNvSpPr>
            <a:spLocks noChangeShapeType="1"/>
          </p:cNvSpPr>
          <p:nvPr/>
        </p:nvSpPr>
        <p:spPr bwMode="auto">
          <a:xfrm>
            <a:off x="5581649" y="5117420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33" name="Line 43">
            <a:extLst>
              <a:ext uri="{FF2B5EF4-FFF2-40B4-BE49-F238E27FC236}">
                <a16:creationId xmlns:a16="http://schemas.microsoft.com/office/drawing/2014/main" id="{FC044408-4D58-624A-B1CF-3CBA4371F83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38649" y="5117420"/>
            <a:ext cx="1143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34" name="Line 44">
            <a:extLst>
              <a:ext uri="{FF2B5EF4-FFF2-40B4-BE49-F238E27FC236}">
                <a16:creationId xmlns:a16="http://schemas.microsoft.com/office/drawing/2014/main" id="{0E85AF8F-BB83-BD4A-AB78-C3C1ED7A36FB}"/>
              </a:ext>
            </a:extLst>
          </p:cNvPr>
          <p:cNvSpPr>
            <a:spLocks noChangeShapeType="1"/>
          </p:cNvSpPr>
          <p:nvPr/>
        </p:nvSpPr>
        <p:spPr bwMode="auto">
          <a:xfrm>
            <a:off x="5581649" y="511742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35" name="Line 45">
            <a:extLst>
              <a:ext uri="{FF2B5EF4-FFF2-40B4-BE49-F238E27FC236}">
                <a16:creationId xmlns:a16="http://schemas.microsoft.com/office/drawing/2014/main" id="{C0C4640F-46D5-3A4A-A86C-3A934E5AA78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62649" y="5117420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36" name="Line 46">
            <a:extLst>
              <a:ext uri="{FF2B5EF4-FFF2-40B4-BE49-F238E27FC236}">
                <a16:creationId xmlns:a16="http://schemas.microsoft.com/office/drawing/2014/main" id="{C3257191-06CC-2F4A-9ADC-4A9BCD8D7CD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76849" y="5117420"/>
            <a:ext cx="1066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37" name="Line 47">
            <a:extLst>
              <a:ext uri="{FF2B5EF4-FFF2-40B4-BE49-F238E27FC236}">
                <a16:creationId xmlns:a16="http://schemas.microsoft.com/office/drawing/2014/main" id="{13DBBDD0-904D-5F47-9F70-C613776AA25E}"/>
              </a:ext>
            </a:extLst>
          </p:cNvPr>
          <p:cNvSpPr>
            <a:spLocks noChangeShapeType="1"/>
          </p:cNvSpPr>
          <p:nvPr/>
        </p:nvSpPr>
        <p:spPr bwMode="auto">
          <a:xfrm>
            <a:off x="6343649" y="5117420"/>
            <a:ext cx="1828800" cy="45720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38" name="Line 48">
            <a:extLst>
              <a:ext uri="{FF2B5EF4-FFF2-40B4-BE49-F238E27FC236}">
                <a16:creationId xmlns:a16="http://schemas.microsoft.com/office/drawing/2014/main" id="{DE9BCEE4-0C86-F14B-BC3E-751A862FB3F1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5649" y="5117420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39" name="Line 49">
            <a:extLst>
              <a:ext uri="{FF2B5EF4-FFF2-40B4-BE49-F238E27FC236}">
                <a16:creationId xmlns:a16="http://schemas.microsoft.com/office/drawing/2014/main" id="{74142B45-B327-BE48-920B-47215C159C4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24649" y="5117420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0" name="Line 50">
            <a:extLst>
              <a:ext uri="{FF2B5EF4-FFF2-40B4-BE49-F238E27FC236}">
                <a16:creationId xmlns:a16="http://schemas.microsoft.com/office/drawing/2014/main" id="{C8C97B29-6E3F-114E-BA56-A39CEF1A7D11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5649" y="5117420"/>
            <a:ext cx="1066800" cy="4572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1" name="Freeform 11">
            <a:extLst>
              <a:ext uri="{FF2B5EF4-FFF2-40B4-BE49-F238E27FC236}">
                <a16:creationId xmlns:a16="http://schemas.microsoft.com/office/drawing/2014/main" id="{79270452-1562-514A-9FA3-312036E94521}"/>
              </a:ext>
            </a:extLst>
          </p:cNvPr>
          <p:cNvSpPr>
            <a:spLocks/>
          </p:cNvSpPr>
          <p:nvPr/>
        </p:nvSpPr>
        <p:spPr bwMode="auto">
          <a:xfrm>
            <a:off x="2885255" y="4348156"/>
            <a:ext cx="304800" cy="304800"/>
          </a:xfrm>
          <a:custGeom>
            <a:avLst/>
            <a:gdLst>
              <a:gd name="T0" fmla="*/ 2147483647 w 192"/>
              <a:gd name="T1" fmla="*/ 0 h 192"/>
              <a:gd name="T2" fmla="*/ 0 w 192"/>
              <a:gd name="T3" fmla="*/ 2147483647 h 192"/>
              <a:gd name="T4" fmla="*/ 2147483647 w 192"/>
              <a:gd name="T5" fmla="*/ 2147483647 h 192"/>
              <a:gd name="T6" fmla="*/ 2147483647 w 192"/>
              <a:gd name="T7" fmla="*/ 2147483647 h 192"/>
              <a:gd name="T8" fmla="*/ 2147483647 w 192"/>
              <a:gd name="T9" fmla="*/ 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2"/>
              <a:gd name="T16" fmla="*/ 0 h 192"/>
              <a:gd name="T17" fmla="*/ 192 w 192"/>
              <a:gd name="T18" fmla="*/ 192 h 1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2" h="192">
                <a:moveTo>
                  <a:pt x="96" y="0"/>
                </a:moveTo>
                <a:lnTo>
                  <a:pt x="0" y="192"/>
                </a:lnTo>
                <a:lnTo>
                  <a:pt x="144" y="192"/>
                </a:lnTo>
                <a:lnTo>
                  <a:pt x="192" y="192"/>
                </a:lnTo>
                <a:lnTo>
                  <a:pt x="96" y="0"/>
                </a:lnTo>
                <a:close/>
              </a:path>
            </a:pathLst>
          </a:cu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de-DE"/>
          </a:p>
        </p:txBody>
      </p:sp>
      <p:sp>
        <p:nvSpPr>
          <p:cNvPr id="42" name="Freeform 11">
            <a:extLst>
              <a:ext uri="{FF2B5EF4-FFF2-40B4-BE49-F238E27FC236}">
                <a16:creationId xmlns:a16="http://schemas.microsoft.com/office/drawing/2014/main" id="{6CFF4793-A1D9-F846-AC0F-D6E7DD369EF2}"/>
              </a:ext>
            </a:extLst>
          </p:cNvPr>
          <p:cNvSpPr>
            <a:spLocks/>
          </p:cNvSpPr>
          <p:nvPr/>
        </p:nvSpPr>
        <p:spPr bwMode="auto">
          <a:xfrm>
            <a:off x="2275654" y="5535102"/>
            <a:ext cx="304800" cy="304800"/>
          </a:xfrm>
          <a:custGeom>
            <a:avLst/>
            <a:gdLst>
              <a:gd name="T0" fmla="*/ 2147483647 w 192"/>
              <a:gd name="T1" fmla="*/ 0 h 192"/>
              <a:gd name="T2" fmla="*/ 0 w 192"/>
              <a:gd name="T3" fmla="*/ 2147483647 h 192"/>
              <a:gd name="T4" fmla="*/ 2147483647 w 192"/>
              <a:gd name="T5" fmla="*/ 2147483647 h 192"/>
              <a:gd name="T6" fmla="*/ 2147483647 w 192"/>
              <a:gd name="T7" fmla="*/ 2147483647 h 192"/>
              <a:gd name="T8" fmla="*/ 2147483647 w 192"/>
              <a:gd name="T9" fmla="*/ 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2"/>
              <a:gd name="T16" fmla="*/ 0 h 192"/>
              <a:gd name="T17" fmla="*/ 192 w 192"/>
              <a:gd name="T18" fmla="*/ 192 h 1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2" h="192">
                <a:moveTo>
                  <a:pt x="96" y="0"/>
                </a:moveTo>
                <a:lnTo>
                  <a:pt x="0" y="192"/>
                </a:lnTo>
                <a:lnTo>
                  <a:pt x="144" y="192"/>
                </a:lnTo>
                <a:lnTo>
                  <a:pt x="192" y="192"/>
                </a:lnTo>
                <a:lnTo>
                  <a:pt x="96" y="0"/>
                </a:lnTo>
                <a:close/>
              </a:path>
            </a:pathLst>
          </a:cu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de-DE"/>
          </a:p>
        </p:txBody>
      </p:sp>
      <p:sp>
        <p:nvSpPr>
          <p:cNvPr id="43" name="Freeform 11">
            <a:extLst>
              <a:ext uri="{FF2B5EF4-FFF2-40B4-BE49-F238E27FC236}">
                <a16:creationId xmlns:a16="http://schemas.microsoft.com/office/drawing/2014/main" id="{5515A130-AFAC-1340-A5B4-578D29A299E0}"/>
              </a:ext>
            </a:extLst>
          </p:cNvPr>
          <p:cNvSpPr>
            <a:spLocks/>
          </p:cNvSpPr>
          <p:nvPr/>
        </p:nvSpPr>
        <p:spPr bwMode="auto">
          <a:xfrm>
            <a:off x="2885255" y="5535099"/>
            <a:ext cx="304800" cy="304800"/>
          </a:xfrm>
          <a:custGeom>
            <a:avLst/>
            <a:gdLst>
              <a:gd name="T0" fmla="*/ 2147483647 w 192"/>
              <a:gd name="T1" fmla="*/ 0 h 192"/>
              <a:gd name="T2" fmla="*/ 0 w 192"/>
              <a:gd name="T3" fmla="*/ 2147483647 h 192"/>
              <a:gd name="T4" fmla="*/ 2147483647 w 192"/>
              <a:gd name="T5" fmla="*/ 2147483647 h 192"/>
              <a:gd name="T6" fmla="*/ 2147483647 w 192"/>
              <a:gd name="T7" fmla="*/ 2147483647 h 192"/>
              <a:gd name="T8" fmla="*/ 2147483647 w 192"/>
              <a:gd name="T9" fmla="*/ 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2"/>
              <a:gd name="T16" fmla="*/ 0 h 192"/>
              <a:gd name="T17" fmla="*/ 192 w 192"/>
              <a:gd name="T18" fmla="*/ 192 h 1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2" h="192">
                <a:moveTo>
                  <a:pt x="96" y="0"/>
                </a:moveTo>
                <a:lnTo>
                  <a:pt x="0" y="192"/>
                </a:lnTo>
                <a:lnTo>
                  <a:pt x="144" y="192"/>
                </a:lnTo>
                <a:lnTo>
                  <a:pt x="192" y="192"/>
                </a:lnTo>
                <a:lnTo>
                  <a:pt x="96" y="0"/>
                </a:lnTo>
                <a:close/>
              </a:path>
            </a:pathLst>
          </a:cu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de-DE"/>
          </a:p>
        </p:txBody>
      </p:sp>
      <p:sp>
        <p:nvSpPr>
          <p:cNvPr id="52" name="Text Box 18">
            <a:extLst>
              <a:ext uri="{FF2B5EF4-FFF2-40B4-BE49-F238E27FC236}">
                <a16:creationId xmlns:a16="http://schemas.microsoft.com/office/drawing/2014/main" id="{6E72CC6F-73BB-F148-A571-3C2F57021D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038" y="4914220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0">
                <a:latin typeface="+mn-lt"/>
              </a:rPr>
              <a:t>2</a:t>
            </a:r>
          </a:p>
        </p:txBody>
      </p:sp>
      <p:sp>
        <p:nvSpPr>
          <p:cNvPr id="53" name="Text Box 19">
            <a:extLst>
              <a:ext uri="{FF2B5EF4-FFF2-40B4-BE49-F238E27FC236}">
                <a16:creationId xmlns:a16="http://schemas.microsoft.com/office/drawing/2014/main" id="{C708768D-6A16-2842-BFE1-875EF88876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038" y="4304620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0">
                <a:latin typeface="+mn-lt"/>
              </a:rPr>
              <a:t>3</a:t>
            </a:r>
          </a:p>
        </p:txBody>
      </p:sp>
      <p:sp>
        <p:nvSpPr>
          <p:cNvPr id="54" name="Text Box 20">
            <a:extLst>
              <a:ext uri="{FF2B5EF4-FFF2-40B4-BE49-F238E27FC236}">
                <a16:creationId xmlns:a16="http://schemas.microsoft.com/office/drawing/2014/main" id="{D12E4EBA-4FAA-CD43-8CD1-7BCB27BCDF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038" y="5447620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0">
                <a:latin typeface="+mn-lt"/>
              </a:rPr>
              <a:t>1</a:t>
            </a:r>
          </a:p>
        </p:txBody>
      </p:sp>
      <p:sp>
        <p:nvSpPr>
          <p:cNvPr id="55" name="Text Box 21">
            <a:extLst>
              <a:ext uri="{FF2B5EF4-FFF2-40B4-BE49-F238E27FC236}">
                <a16:creationId xmlns:a16="http://schemas.microsoft.com/office/drawing/2014/main" id="{F9E0BB38-FBB6-B64F-A267-85758CC202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4238" y="5981020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0">
                <a:latin typeface="+mn-lt"/>
              </a:rPr>
              <a:t>4</a:t>
            </a:r>
          </a:p>
        </p:txBody>
      </p:sp>
      <p:sp>
        <p:nvSpPr>
          <p:cNvPr id="56" name="Text Box 22">
            <a:extLst>
              <a:ext uri="{FF2B5EF4-FFF2-40B4-BE49-F238E27FC236}">
                <a16:creationId xmlns:a16="http://schemas.microsoft.com/office/drawing/2014/main" id="{21A91F6E-0C87-3A4E-8A59-95FA4CDD22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4638" y="5981020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0">
                <a:latin typeface="+mn-lt"/>
              </a:rPr>
              <a:t>3</a:t>
            </a:r>
          </a:p>
        </p:txBody>
      </p:sp>
      <p:sp>
        <p:nvSpPr>
          <p:cNvPr id="57" name="Text Box 23">
            <a:extLst>
              <a:ext uri="{FF2B5EF4-FFF2-40B4-BE49-F238E27FC236}">
                <a16:creationId xmlns:a16="http://schemas.microsoft.com/office/drawing/2014/main" id="{96AA3701-48D8-4A45-8298-EE689B53E2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5038" y="5981020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0">
                <a:latin typeface="+mn-lt"/>
              </a:rPr>
              <a:t>2</a:t>
            </a:r>
          </a:p>
        </p:txBody>
      </p:sp>
      <p:sp>
        <p:nvSpPr>
          <p:cNvPr id="58" name="Text Box 24">
            <a:extLst>
              <a:ext uri="{FF2B5EF4-FFF2-40B4-BE49-F238E27FC236}">
                <a16:creationId xmlns:a16="http://schemas.microsoft.com/office/drawing/2014/main" id="{30E487B7-0EA2-F74F-ADB3-D8C24ACF2E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438" y="5981020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0" dirty="0">
                <a:latin typeface="+mn-lt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30A36D2-9F93-294D-815B-590A4BA50451}"/>
                  </a:ext>
                </a:extLst>
              </p:cNvPr>
              <p:cNvSpPr/>
              <p:nvPr/>
            </p:nvSpPr>
            <p:spPr>
              <a:xfrm>
                <a:off x="781400" y="2084042"/>
                <a:ext cx="8076498" cy="20313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4,3</m:t>
                            </m:r>
                          </m:e>
                        </m:d>
                        <m:r>
                          <a:rPr lang="de-DE" i="1">
                            <a:latin typeface="Cambria Math" panose="02040503050406030204" pitchFamily="18" charset="0"/>
                          </a:rPr>
                          <m:t> | 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𝑈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d>
                        <m:r>
                          <a:rPr lang="de-DE" i="1">
                            <a:latin typeface="Cambria Math" panose="02040503050406030204" pitchFamily="18" charset="0"/>
                          </a:rPr>
                          <m:t>.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3,2</m:t>
                            </m:r>
                          </m:e>
                        </m:d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de-DE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de-DE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4,3</m:t>
                              </m:r>
                            </m:e>
                          </m:d>
                          <m:r>
                            <a:rPr lang="de-DE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| </m:t>
                          </m:r>
                          <m:r>
                            <a:rPr lang="de-DE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de-DE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de-DE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3,3</m:t>
                              </m:r>
                            </m:e>
                          </m:d>
                        </m:e>
                      </m:d>
                      <m:r>
                        <a:rPr lang="de-DE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de-DE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de-DE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de-DE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,3</m:t>
                              </m:r>
                            </m:e>
                          </m:d>
                          <m:r>
                            <a:rPr lang="de-DE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| </m:t>
                          </m:r>
                          <m:r>
                            <a:rPr lang="de-DE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de-DE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de-DE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3,</m:t>
                              </m:r>
                              <m:r>
                                <a:rPr lang="de-DE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de-D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de-DE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4,3</m:t>
                              </m:r>
                            </m:e>
                          </m:d>
                          <m:r>
                            <a:rPr lang="de-D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| </m:t>
                          </m:r>
                          <m:r>
                            <a:rPr lang="de-D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de-D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de-DE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de-DE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</m:d>
                      <m:r>
                        <a:rPr lang="de-DE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de-D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de-DE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de-DE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  <m:r>
                            <a:rPr lang="de-D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| </m:t>
                          </m:r>
                          <m:r>
                            <a:rPr lang="de-D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de-D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de-DE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3,2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de-DE" i="1" dirty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  <a:p>
                <a:endParaRPr lang="de-DE" i="1" dirty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  <a:p>
                <a:r>
                  <a:rPr lang="de-DE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4,3</m:t>
                            </m:r>
                          </m:e>
                        </m:d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| </m:t>
                        </m:r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de-DE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3,3</m:t>
                            </m:r>
                          </m:e>
                        </m:d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=0.8</m:t>
                    </m:r>
                  </m:oMath>
                </a14:m>
                <a:r>
                  <a:rPr lang="en-GB" dirty="0"/>
                  <a:t>	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3,3</m:t>
                            </m:r>
                          </m:e>
                        </m:d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| </m:t>
                        </m:r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de-DE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3,2</m:t>
                            </m:r>
                          </m:e>
                        </m:d>
                      </m:e>
                    </m:d>
                    <m:r>
                      <a:rPr lang="de-DE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=0.8</m:t>
                    </m:r>
                  </m:oMath>
                </a14:m>
                <a:endParaRPr lang="en-GB" dirty="0"/>
              </a:p>
              <a:p>
                <a:r>
                  <a:rPr lang="de-DE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4,3</m:t>
                            </m:r>
                          </m:e>
                        </m:d>
                        <m: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| </m:t>
                        </m:r>
                        <m: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4,2</m:t>
                            </m:r>
                          </m:e>
                        </m:d>
                      </m:e>
                    </m:d>
                    <m:r>
                      <a:rPr lang="de-D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=0.1</m:t>
                    </m:r>
                  </m:oMath>
                </a14:m>
                <a:r>
                  <a:rPr lang="en-GB" dirty="0"/>
                  <a:t>	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4,2</m:t>
                            </m:r>
                          </m:e>
                        </m:d>
                        <m: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| </m:t>
                        </m:r>
                        <m: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de-DE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3,2</m:t>
                            </m:r>
                          </m:e>
                        </m:d>
                      </m:e>
                    </m:d>
                    <m:r>
                      <a:rPr lang="de-DE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=0.1</m:t>
                    </m:r>
                  </m:oMath>
                </a14:m>
                <a:endParaRPr lang="de-DE" b="0" dirty="0">
                  <a:solidFill>
                    <a:schemeClr val="tx1"/>
                  </a:solidFill>
                </a:endParaRPr>
              </a:p>
              <a:p>
                <a:endParaRPr lang="de-DE" dirty="0"/>
              </a:p>
              <a:p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4,3</m:t>
                            </m:r>
                          </m:e>
                        </m:d>
                        <m:r>
                          <a:rPr lang="de-DE" i="1">
                            <a:latin typeface="Cambria Math" panose="02040503050406030204" pitchFamily="18" charset="0"/>
                          </a:rPr>
                          <m:t> | </m:t>
                        </m:r>
                        <m:d>
                          <m:d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𝑈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d>
                        <m:r>
                          <a:rPr lang="de-DE" i="1">
                            <a:latin typeface="Cambria Math" panose="02040503050406030204" pitchFamily="18" charset="0"/>
                          </a:rPr>
                          <m:t>.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3,2</m:t>
                            </m:r>
                          </m:e>
                        </m:d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0.8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0.8+0.1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0.1=0.65</m:t>
                    </m:r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30A36D2-9F93-294D-815B-590A4BA504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400" y="2084042"/>
                <a:ext cx="8076498" cy="2031325"/>
              </a:xfrm>
              <a:prstGeom prst="rect">
                <a:avLst/>
              </a:prstGeom>
              <a:blipFill>
                <a:blip r:embed="rId4"/>
                <a:stretch>
                  <a:fillRect b="-12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 Box 26">
            <a:extLst>
              <a:ext uri="{FF2B5EF4-FFF2-40B4-BE49-F238E27FC236}">
                <a16:creationId xmlns:a16="http://schemas.microsoft.com/office/drawing/2014/main" id="{C59F01C4-694E-DF48-BD09-8B8504B33E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3596" y="2894199"/>
            <a:ext cx="2957052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i="0" dirty="0">
                <a:solidFill>
                  <a:schemeClr val="bg1"/>
                </a:solidFill>
                <a:latin typeface="+mn-lt"/>
              </a:rPr>
              <a:t>Note importance of Markov property in this derivation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E8B827-6DF3-534E-87AE-E52ADB38C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11</a:t>
            </a:fld>
            <a:endParaRPr lang="en-GB"/>
          </a:p>
        </p:txBody>
      </p:sp>
      <p:sp>
        <p:nvSpPr>
          <p:cNvPr id="66" name="Text Box 21">
            <a:extLst>
              <a:ext uri="{FF2B5EF4-FFF2-40B4-BE49-F238E27FC236}">
                <a16:creationId xmlns:a16="http://schemas.microsoft.com/office/drawing/2014/main" id="{2727BE9F-3ADC-0344-8CF3-4457908620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1339" y="3936144"/>
            <a:ext cx="665567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0">
                <a:latin typeface="+mn-lt"/>
              </a:rPr>
              <a:t>[3,2]</a:t>
            </a:r>
          </a:p>
        </p:txBody>
      </p:sp>
    </p:spTree>
    <p:extLst>
      <p:ext uri="{BB962C8B-B14F-4D97-AF65-F5344CB8AC3E}">
        <p14:creationId xmlns:p14="http://schemas.microsoft.com/office/powerpoint/2010/main" val="359424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Utility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6E6050B-DDA9-9546-989A-68885A3A0D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dirty="0"/>
                  <a:t>[4,3] : </a:t>
                </a:r>
                <a:r>
                  <a:rPr lang="en-GB" dirty="0">
                    <a:solidFill>
                      <a:schemeClr val="accent4"/>
                    </a:solidFill>
                  </a:rPr>
                  <a:t>power supply</a:t>
                </a:r>
              </a:p>
              <a:p>
                <a:r>
                  <a:rPr lang="en-GB" dirty="0"/>
                  <a:t>[4,2] : </a:t>
                </a:r>
                <a:r>
                  <a:rPr lang="en-GB" dirty="0">
                    <a:solidFill>
                      <a:srgbClr val="C00000"/>
                    </a:solidFill>
                  </a:rPr>
                  <a:t>sand area</a:t>
                </a:r>
                <a:r>
                  <a:rPr lang="en-GB" dirty="0"/>
                  <a:t> the robot cannot escape</a:t>
                </a:r>
              </a:p>
              <a:p>
                <a:r>
                  <a:rPr lang="en-GB" dirty="0">
                    <a:solidFill>
                      <a:schemeClr val="accent4"/>
                    </a:solidFill>
                  </a:rPr>
                  <a:t>Goal</a:t>
                </a:r>
                <a:r>
                  <a:rPr lang="en-GB" dirty="0"/>
                  <a:t>: robot needs to recharge its batteries</a:t>
                </a:r>
              </a:p>
              <a:p>
                <a:r>
                  <a:rPr lang="en-GB" dirty="0"/>
                  <a:t>[4,3] or [4,2] are terminal states</a:t>
                </a:r>
              </a:p>
              <a:p>
                <a:r>
                  <a:rPr lang="en-GB" dirty="0"/>
                  <a:t>In this example, we define the </a:t>
                </a:r>
                <a:r>
                  <a:rPr lang="en-GB" dirty="0">
                    <a:solidFill>
                      <a:schemeClr val="accent1"/>
                    </a:solidFill>
                  </a:rPr>
                  <a:t>utility of a history</a:t>
                </a:r>
                <a:r>
                  <a:rPr lang="en-GB" dirty="0"/>
                  <a:t> by </a:t>
                </a:r>
              </a:p>
              <a:p>
                <a:pPr marL="3200400" lvl="1" indent="-180975"/>
                <a:r>
                  <a:rPr lang="en-GB" dirty="0"/>
                  <a:t>the utility of the last state (+1 or –1) minus </a:t>
                </a:r>
                <a14:m>
                  <m:oMath xmlns:m="http://schemas.openxmlformats.org/officeDocument/2006/math">
                    <m:r>
                      <a:rPr lang="de-DE" b="0" i="0" dirty="0" smtClean="0">
                        <a:latin typeface="Cambria Math" panose="02040503050406030204" pitchFamily="18" charset="0"/>
                      </a:rPr>
                      <m:t>0.04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</a:t>
                </a:r>
              </a:p>
              <a:p>
                <a:pPr marL="3657600" lvl="2" indent="-180975"/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is the number of moves</a:t>
                </a:r>
              </a:p>
              <a:p>
                <a:pPr marL="3657600" lvl="2" indent="-180975"/>
                <a:r>
                  <a:rPr lang="en-GB" dirty="0"/>
                  <a:t>I.e., each move costs </a:t>
                </a:r>
                <a14:m>
                  <m:oMath xmlns:m="http://schemas.openxmlformats.org/officeDocument/2006/math">
                    <m:r>
                      <a:rPr lang="de-DE" dirty="0">
                        <a:latin typeface="Cambria Math" panose="02040503050406030204" pitchFamily="18" charset="0"/>
                      </a:rPr>
                      <m:t>0.04</m:t>
                    </m:r>
                  </m:oMath>
                </a14:m>
                <a:r>
                  <a:rPr lang="en-GB" dirty="0"/>
                  <a:t>, which provides incentive to reach goal fast</a:t>
                </a:r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6E6050B-DDA9-9546-989A-68885A3A0D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47" t="-1768" r="-11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">
            <a:extLst>
              <a:ext uri="{FF2B5EF4-FFF2-40B4-BE49-F238E27FC236}">
                <a16:creationId xmlns:a16="http://schemas.microsoft.com/office/drawing/2014/main" id="{32F6061C-BAE7-7C46-B85B-E6D67847F813}"/>
              </a:ext>
            </a:extLst>
          </p:cNvPr>
          <p:cNvGrpSpPr>
            <a:grpSpLocks/>
          </p:cNvGrpSpPr>
          <p:nvPr/>
        </p:nvGrpSpPr>
        <p:grpSpPr bwMode="auto">
          <a:xfrm>
            <a:off x="910045" y="4165283"/>
            <a:ext cx="2438400" cy="1828800"/>
            <a:chOff x="960" y="1152"/>
            <a:chExt cx="1536" cy="1152"/>
          </a:xfrm>
        </p:grpSpPr>
        <p:sp>
          <p:nvSpPr>
            <p:cNvPr id="33" name="Rectangle 4">
              <a:extLst>
                <a:ext uri="{FF2B5EF4-FFF2-40B4-BE49-F238E27FC236}">
                  <a16:creationId xmlns:a16="http://schemas.microsoft.com/office/drawing/2014/main" id="{DEC34965-B1FB-1F4D-A8B6-00B0892EC1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1152"/>
              <a:ext cx="1536" cy="11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Line 5">
              <a:extLst>
                <a:ext uri="{FF2B5EF4-FFF2-40B4-BE49-F238E27FC236}">
                  <a16:creationId xmlns:a16="http://schemas.microsoft.com/office/drawing/2014/main" id="{4DA61669-F964-1647-852E-63588705B6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1152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35" name="Line 6">
              <a:extLst>
                <a:ext uri="{FF2B5EF4-FFF2-40B4-BE49-F238E27FC236}">
                  <a16:creationId xmlns:a16="http://schemas.microsoft.com/office/drawing/2014/main" id="{4B362E64-0AB1-A845-B608-D2CC3FC4B8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8" y="1152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36" name="Line 7">
              <a:extLst>
                <a:ext uri="{FF2B5EF4-FFF2-40B4-BE49-F238E27FC236}">
                  <a16:creationId xmlns:a16="http://schemas.microsoft.com/office/drawing/2014/main" id="{2F664E24-7658-BC42-BDE8-DF9CB0B2CA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1152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37" name="Line 8">
              <a:extLst>
                <a:ext uri="{FF2B5EF4-FFF2-40B4-BE49-F238E27FC236}">
                  <a16:creationId xmlns:a16="http://schemas.microsoft.com/office/drawing/2014/main" id="{5A59A9E5-BCC7-764E-97A1-7B58545CAA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0" y="1536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 dirty="0"/>
            </a:p>
          </p:txBody>
        </p:sp>
        <p:sp>
          <p:nvSpPr>
            <p:cNvPr id="38" name="Line 9">
              <a:extLst>
                <a:ext uri="{FF2B5EF4-FFF2-40B4-BE49-F238E27FC236}">
                  <a16:creationId xmlns:a16="http://schemas.microsoft.com/office/drawing/2014/main" id="{97F3E883-B19B-7D4B-8D5F-60213FF9E1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0" y="1920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39" name="Rectangle 10">
              <a:extLst>
                <a:ext uri="{FF2B5EF4-FFF2-40B4-BE49-F238E27FC236}">
                  <a16:creationId xmlns:a16="http://schemas.microsoft.com/office/drawing/2014/main" id="{447AF1B1-F828-594E-9D7A-C7E89A4652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1536"/>
              <a:ext cx="384" cy="384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6F8F5015-379C-FE4D-8BD0-28ACAA1505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8846" y="4165280"/>
            <a:ext cx="6096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+1</a:t>
            </a:r>
            <a:endParaRPr lang="en-US" sz="1400" i="1" dirty="0">
              <a:solidFill>
                <a:schemeClr val="accent4"/>
              </a:solidFill>
            </a:endParaRPr>
          </a:p>
        </p:txBody>
      </p:sp>
      <p:sp>
        <p:nvSpPr>
          <p:cNvPr id="42" name="Text Box 18">
            <a:extLst>
              <a:ext uri="{FF2B5EF4-FFF2-40B4-BE49-F238E27FC236}">
                <a16:creationId xmlns:a16="http://schemas.microsoft.com/office/drawing/2014/main" id="{E674BFF4-A7C8-BC49-9EE3-29AC253CB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038" y="4914220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0">
                <a:latin typeface="+mn-lt"/>
              </a:rPr>
              <a:t>2</a:t>
            </a:r>
          </a:p>
        </p:txBody>
      </p:sp>
      <p:sp>
        <p:nvSpPr>
          <p:cNvPr id="43" name="Text Box 19">
            <a:extLst>
              <a:ext uri="{FF2B5EF4-FFF2-40B4-BE49-F238E27FC236}">
                <a16:creationId xmlns:a16="http://schemas.microsoft.com/office/drawing/2014/main" id="{4D88B532-5378-6F42-B137-CF5CCCF45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038" y="4304620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0">
                <a:latin typeface="+mn-lt"/>
              </a:rPr>
              <a:t>3</a:t>
            </a:r>
          </a:p>
        </p:txBody>
      </p:sp>
      <p:sp>
        <p:nvSpPr>
          <p:cNvPr id="44" name="Text Box 20">
            <a:extLst>
              <a:ext uri="{FF2B5EF4-FFF2-40B4-BE49-F238E27FC236}">
                <a16:creationId xmlns:a16="http://schemas.microsoft.com/office/drawing/2014/main" id="{1233C5DA-2532-B848-8061-EB188975E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038" y="5447620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0">
                <a:latin typeface="+mn-lt"/>
              </a:rPr>
              <a:t>1</a:t>
            </a:r>
          </a:p>
        </p:txBody>
      </p:sp>
      <p:sp>
        <p:nvSpPr>
          <p:cNvPr id="45" name="Text Box 21">
            <a:extLst>
              <a:ext uri="{FF2B5EF4-FFF2-40B4-BE49-F238E27FC236}">
                <a16:creationId xmlns:a16="http://schemas.microsoft.com/office/drawing/2014/main" id="{657EBA1A-2A60-104F-84E7-7D6589715A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4238" y="5981020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0">
                <a:latin typeface="+mn-lt"/>
              </a:rPr>
              <a:t>4</a:t>
            </a:r>
          </a:p>
        </p:txBody>
      </p:sp>
      <p:sp>
        <p:nvSpPr>
          <p:cNvPr id="46" name="Text Box 22">
            <a:extLst>
              <a:ext uri="{FF2B5EF4-FFF2-40B4-BE49-F238E27FC236}">
                <a16:creationId xmlns:a16="http://schemas.microsoft.com/office/drawing/2014/main" id="{E77B4AC6-5576-7E45-911C-A9983D788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4638" y="5981020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0">
                <a:latin typeface="+mn-lt"/>
              </a:rPr>
              <a:t>3</a:t>
            </a:r>
          </a:p>
        </p:txBody>
      </p:sp>
      <p:sp>
        <p:nvSpPr>
          <p:cNvPr id="47" name="Text Box 23">
            <a:extLst>
              <a:ext uri="{FF2B5EF4-FFF2-40B4-BE49-F238E27FC236}">
                <a16:creationId xmlns:a16="http://schemas.microsoft.com/office/drawing/2014/main" id="{23303361-D044-E749-82BD-2CEE5E160A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5038" y="5981020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0">
                <a:latin typeface="+mn-lt"/>
              </a:rPr>
              <a:t>2</a:t>
            </a:r>
          </a:p>
        </p:txBody>
      </p:sp>
      <p:sp>
        <p:nvSpPr>
          <p:cNvPr id="48" name="Text Box 24">
            <a:extLst>
              <a:ext uri="{FF2B5EF4-FFF2-40B4-BE49-F238E27FC236}">
                <a16:creationId xmlns:a16="http://schemas.microsoft.com/office/drawing/2014/main" id="{F46531AB-4D09-B449-8545-79847F8FD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438" y="5981020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0" dirty="0">
                <a:latin typeface="+mn-lt"/>
              </a:rPr>
              <a:t>1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2E3E9EF-1E2A-264E-987E-EAF87B61D4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8842" y="4774880"/>
            <a:ext cx="6096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-1</a:t>
            </a:r>
            <a:endParaRPr lang="en-US" sz="1400" i="1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E5855E-3C14-9445-B752-33DBEAC9B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80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Utility of an Action Sequence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A697961-1833-8648-B0B6-5ABDCEF1F93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158241"/>
                <a:ext cx="7886700" cy="2933654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Consider the action sequence (U,R) from [3,2]</a:t>
                </a:r>
              </a:p>
              <a:p>
                <a:r>
                  <a:rPr lang="en-US" dirty="0"/>
                  <a:t>A run produces one among 7 possible histories, each with some probability</a:t>
                </a:r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Utility of the sequence</a:t>
                </a:r>
                <a:r>
                  <a:rPr lang="en-US" dirty="0"/>
                  <a:t> is the expected utility of histories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de-DE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Optimal</a:t>
                </a:r>
                <a:r>
                  <a:rPr lang="en-US" dirty="0"/>
                  <a:t> sequence = the one with maximum utility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A697961-1833-8648-B0B6-5ABDCEF1F9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158241"/>
                <a:ext cx="7886700" cy="2933654"/>
              </a:xfrm>
              <a:blipFill>
                <a:blip r:embed="rId3"/>
                <a:stretch>
                  <a:fillRect l="-1286" t="-5172" b="-543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 Box 26">
            <a:extLst>
              <a:ext uri="{FF2B5EF4-FFF2-40B4-BE49-F238E27FC236}">
                <a16:creationId xmlns:a16="http://schemas.microsoft.com/office/drawing/2014/main" id="{606882F2-25F8-0E4A-BEB6-44FDFB7CE6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5124" y="4712560"/>
            <a:ext cx="665567" cy="40011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0" dirty="0">
                <a:solidFill>
                  <a:srgbClr val="C00000"/>
                </a:solidFill>
                <a:latin typeface="+mn-lt"/>
              </a:rPr>
              <a:t>[4,2]</a:t>
            </a:r>
          </a:p>
        </p:txBody>
      </p:sp>
      <p:sp>
        <p:nvSpPr>
          <p:cNvPr id="17" name="Text Box 27">
            <a:extLst>
              <a:ext uri="{FF2B5EF4-FFF2-40B4-BE49-F238E27FC236}">
                <a16:creationId xmlns:a16="http://schemas.microsoft.com/office/drawing/2014/main" id="{671BFD41-DA73-8E45-AC82-D617504F25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3124" y="4712560"/>
            <a:ext cx="665567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0">
                <a:latin typeface="+mn-lt"/>
              </a:rPr>
              <a:t>[3,3]</a:t>
            </a:r>
          </a:p>
        </p:txBody>
      </p:sp>
      <p:sp>
        <p:nvSpPr>
          <p:cNvPr id="18" name="Text Box 28">
            <a:extLst>
              <a:ext uri="{FF2B5EF4-FFF2-40B4-BE49-F238E27FC236}">
                <a16:creationId xmlns:a16="http://schemas.microsoft.com/office/drawing/2014/main" id="{7DA7EC11-4994-3941-836D-1CDC731011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124" y="4712560"/>
            <a:ext cx="665567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0" dirty="0">
                <a:latin typeface="+mn-lt"/>
              </a:rPr>
              <a:t>[3,2]</a:t>
            </a:r>
          </a:p>
        </p:txBody>
      </p:sp>
      <p:sp>
        <p:nvSpPr>
          <p:cNvPr id="20" name="Line 29">
            <a:extLst>
              <a:ext uri="{FF2B5EF4-FFF2-40B4-BE49-F238E27FC236}">
                <a16:creationId xmlns:a16="http://schemas.microsoft.com/office/drawing/2014/main" id="{CEF72B49-4CAA-B645-95FB-BE622D2D8CE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72124" y="4331560"/>
            <a:ext cx="762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21" name="Line 30">
            <a:extLst>
              <a:ext uri="{FF2B5EF4-FFF2-40B4-BE49-F238E27FC236}">
                <a16:creationId xmlns:a16="http://schemas.microsoft.com/office/drawing/2014/main" id="{7CDF4B26-F47B-284E-B571-2894446D9D5B}"/>
              </a:ext>
            </a:extLst>
          </p:cNvPr>
          <p:cNvSpPr>
            <a:spLocks noChangeShapeType="1"/>
          </p:cNvSpPr>
          <p:nvPr/>
        </p:nvSpPr>
        <p:spPr bwMode="auto">
          <a:xfrm>
            <a:off x="6334124" y="433156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22" name="Line 31">
            <a:extLst>
              <a:ext uri="{FF2B5EF4-FFF2-40B4-BE49-F238E27FC236}">
                <a16:creationId xmlns:a16="http://schemas.microsoft.com/office/drawing/2014/main" id="{BD6E67D0-CAD4-E944-95F6-CEC24EDD7A1C}"/>
              </a:ext>
            </a:extLst>
          </p:cNvPr>
          <p:cNvSpPr>
            <a:spLocks noChangeShapeType="1"/>
          </p:cNvSpPr>
          <p:nvPr/>
        </p:nvSpPr>
        <p:spPr bwMode="auto">
          <a:xfrm>
            <a:off x="6334124" y="4331560"/>
            <a:ext cx="685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grpSp>
        <p:nvGrpSpPr>
          <p:cNvPr id="25" name="Group 35">
            <a:extLst>
              <a:ext uri="{FF2B5EF4-FFF2-40B4-BE49-F238E27FC236}">
                <a16:creationId xmlns:a16="http://schemas.microsoft.com/office/drawing/2014/main" id="{E3163E90-41F1-F249-B732-12CDA19F8C00}"/>
              </a:ext>
            </a:extLst>
          </p:cNvPr>
          <p:cNvGrpSpPr>
            <a:grpSpLocks/>
          </p:cNvGrpSpPr>
          <p:nvPr/>
        </p:nvGrpSpPr>
        <p:grpSpPr bwMode="auto">
          <a:xfrm>
            <a:off x="4057649" y="5574620"/>
            <a:ext cx="4475163" cy="400050"/>
            <a:chOff x="2400" y="1920"/>
            <a:chExt cx="2819" cy="252"/>
          </a:xfrm>
        </p:grpSpPr>
        <p:sp>
          <p:nvSpPr>
            <p:cNvPr id="26" name="Text Box 36">
              <a:extLst>
                <a:ext uri="{FF2B5EF4-FFF2-40B4-BE49-F238E27FC236}">
                  <a16:creationId xmlns:a16="http://schemas.microsoft.com/office/drawing/2014/main" id="{E46EDFC6-562E-204D-8568-B3AFC6C27A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0" y="1920"/>
              <a:ext cx="419" cy="2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i="0">
                  <a:latin typeface="+mn-lt"/>
                </a:rPr>
                <a:t>[3,3]</a:t>
              </a:r>
            </a:p>
          </p:txBody>
        </p:sp>
        <p:sp>
          <p:nvSpPr>
            <p:cNvPr id="27" name="Text Box 37">
              <a:extLst>
                <a:ext uri="{FF2B5EF4-FFF2-40B4-BE49-F238E27FC236}">
                  <a16:creationId xmlns:a16="http://schemas.microsoft.com/office/drawing/2014/main" id="{FFAD31E9-05D0-1540-8666-085C569783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1920"/>
              <a:ext cx="419" cy="2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i="0">
                  <a:latin typeface="+mn-lt"/>
                </a:rPr>
                <a:t>[3,2]</a:t>
              </a:r>
            </a:p>
          </p:txBody>
        </p:sp>
        <p:sp>
          <p:nvSpPr>
            <p:cNvPr id="28" name="Text Box 38">
              <a:extLst>
                <a:ext uri="{FF2B5EF4-FFF2-40B4-BE49-F238E27FC236}">
                  <a16:creationId xmlns:a16="http://schemas.microsoft.com/office/drawing/2014/main" id="{0C268DEE-A15F-DC4C-8957-905AC5EC7D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1920"/>
              <a:ext cx="419" cy="2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i="0">
                  <a:latin typeface="+mn-lt"/>
                </a:rPr>
                <a:t>[4,1]</a:t>
              </a:r>
            </a:p>
          </p:txBody>
        </p:sp>
        <p:sp>
          <p:nvSpPr>
            <p:cNvPr id="29" name="Text Box 39">
              <a:extLst>
                <a:ext uri="{FF2B5EF4-FFF2-40B4-BE49-F238E27FC236}">
                  <a16:creationId xmlns:a16="http://schemas.microsoft.com/office/drawing/2014/main" id="{0075B18C-97E5-ED4E-8127-25C3651F8D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0" y="1920"/>
              <a:ext cx="419" cy="252"/>
            </a:xfrm>
            <a:prstGeom prst="rect">
              <a:avLst/>
            </a:prstGeom>
            <a:noFill/>
            <a:ln w="9525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i="0" dirty="0">
                  <a:solidFill>
                    <a:srgbClr val="C00000"/>
                  </a:solidFill>
                  <a:latin typeface="+mn-lt"/>
                </a:rPr>
                <a:t>[4,2]</a:t>
              </a:r>
            </a:p>
          </p:txBody>
        </p:sp>
        <p:sp>
          <p:nvSpPr>
            <p:cNvPr id="30" name="Text Box 40">
              <a:extLst>
                <a:ext uri="{FF2B5EF4-FFF2-40B4-BE49-F238E27FC236}">
                  <a16:creationId xmlns:a16="http://schemas.microsoft.com/office/drawing/2014/main" id="{57FF03A4-E17A-A84A-89DB-225753A0E1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0" y="1920"/>
              <a:ext cx="419" cy="252"/>
            </a:xfrm>
            <a:prstGeom prst="rect">
              <a:avLst/>
            </a:prstGeom>
            <a:noFill/>
            <a:ln w="9525">
              <a:solidFill>
                <a:schemeClr val="accent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i="0">
                  <a:solidFill>
                    <a:schemeClr val="accent4"/>
                  </a:solidFill>
                  <a:latin typeface="+mn-lt"/>
                </a:rPr>
                <a:t>[4,3]</a:t>
              </a:r>
            </a:p>
          </p:txBody>
        </p:sp>
        <p:sp>
          <p:nvSpPr>
            <p:cNvPr id="31" name="Text Box 41">
              <a:extLst>
                <a:ext uri="{FF2B5EF4-FFF2-40B4-BE49-F238E27FC236}">
                  <a16:creationId xmlns:a16="http://schemas.microsoft.com/office/drawing/2014/main" id="{15F2E02B-A752-5A4B-A0C0-6A49CE6F81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0" y="1920"/>
              <a:ext cx="419" cy="2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i="0">
                  <a:latin typeface="+mn-lt"/>
                </a:rPr>
                <a:t>[3,1]</a:t>
              </a:r>
            </a:p>
          </p:txBody>
        </p:sp>
      </p:grpSp>
      <p:sp>
        <p:nvSpPr>
          <p:cNvPr id="32" name="Line 42">
            <a:extLst>
              <a:ext uri="{FF2B5EF4-FFF2-40B4-BE49-F238E27FC236}">
                <a16:creationId xmlns:a16="http://schemas.microsoft.com/office/drawing/2014/main" id="{6CF966E2-F51E-B845-B304-82C17234CA32}"/>
              </a:ext>
            </a:extLst>
          </p:cNvPr>
          <p:cNvSpPr>
            <a:spLocks noChangeShapeType="1"/>
          </p:cNvSpPr>
          <p:nvPr/>
        </p:nvSpPr>
        <p:spPr bwMode="auto">
          <a:xfrm>
            <a:off x="5581649" y="5117420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33" name="Line 43">
            <a:extLst>
              <a:ext uri="{FF2B5EF4-FFF2-40B4-BE49-F238E27FC236}">
                <a16:creationId xmlns:a16="http://schemas.microsoft.com/office/drawing/2014/main" id="{FC044408-4D58-624A-B1CF-3CBA4371F83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38649" y="5117420"/>
            <a:ext cx="1143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34" name="Line 44">
            <a:extLst>
              <a:ext uri="{FF2B5EF4-FFF2-40B4-BE49-F238E27FC236}">
                <a16:creationId xmlns:a16="http://schemas.microsoft.com/office/drawing/2014/main" id="{0E85AF8F-BB83-BD4A-AB78-C3C1ED7A36FB}"/>
              </a:ext>
            </a:extLst>
          </p:cNvPr>
          <p:cNvSpPr>
            <a:spLocks noChangeShapeType="1"/>
          </p:cNvSpPr>
          <p:nvPr/>
        </p:nvSpPr>
        <p:spPr bwMode="auto">
          <a:xfrm>
            <a:off x="5581649" y="511742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35" name="Line 45">
            <a:extLst>
              <a:ext uri="{FF2B5EF4-FFF2-40B4-BE49-F238E27FC236}">
                <a16:creationId xmlns:a16="http://schemas.microsoft.com/office/drawing/2014/main" id="{C0C4640F-46D5-3A4A-A86C-3A934E5AA78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62649" y="5117420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36" name="Line 46">
            <a:extLst>
              <a:ext uri="{FF2B5EF4-FFF2-40B4-BE49-F238E27FC236}">
                <a16:creationId xmlns:a16="http://schemas.microsoft.com/office/drawing/2014/main" id="{C3257191-06CC-2F4A-9ADC-4A9BCD8D7CD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76849" y="5117420"/>
            <a:ext cx="1066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37" name="Line 47">
            <a:extLst>
              <a:ext uri="{FF2B5EF4-FFF2-40B4-BE49-F238E27FC236}">
                <a16:creationId xmlns:a16="http://schemas.microsoft.com/office/drawing/2014/main" id="{13DBBDD0-904D-5F47-9F70-C613776AA25E}"/>
              </a:ext>
            </a:extLst>
          </p:cNvPr>
          <p:cNvSpPr>
            <a:spLocks noChangeShapeType="1"/>
          </p:cNvSpPr>
          <p:nvPr/>
        </p:nvSpPr>
        <p:spPr bwMode="auto">
          <a:xfrm>
            <a:off x="6343649" y="5117420"/>
            <a:ext cx="1905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grpSp>
        <p:nvGrpSpPr>
          <p:cNvPr id="59" name="Group 3">
            <a:extLst>
              <a:ext uri="{FF2B5EF4-FFF2-40B4-BE49-F238E27FC236}">
                <a16:creationId xmlns:a16="http://schemas.microsoft.com/office/drawing/2014/main" id="{1B21F831-2EE0-5745-951F-59B3F5F8CF12}"/>
              </a:ext>
            </a:extLst>
          </p:cNvPr>
          <p:cNvGrpSpPr>
            <a:grpSpLocks/>
          </p:cNvGrpSpPr>
          <p:nvPr/>
        </p:nvGrpSpPr>
        <p:grpSpPr bwMode="auto">
          <a:xfrm>
            <a:off x="910045" y="4165283"/>
            <a:ext cx="2438400" cy="1828800"/>
            <a:chOff x="960" y="1152"/>
            <a:chExt cx="1536" cy="1152"/>
          </a:xfrm>
        </p:grpSpPr>
        <p:sp>
          <p:nvSpPr>
            <p:cNvPr id="60" name="Rectangle 4">
              <a:extLst>
                <a:ext uri="{FF2B5EF4-FFF2-40B4-BE49-F238E27FC236}">
                  <a16:creationId xmlns:a16="http://schemas.microsoft.com/office/drawing/2014/main" id="{7DE19143-BA98-6441-8B35-0DC01443E5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1152"/>
              <a:ext cx="1536" cy="11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Line 5">
              <a:extLst>
                <a:ext uri="{FF2B5EF4-FFF2-40B4-BE49-F238E27FC236}">
                  <a16:creationId xmlns:a16="http://schemas.microsoft.com/office/drawing/2014/main" id="{4FC814DA-411A-3A40-BDE1-F4A0ED6C17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1152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62" name="Line 6">
              <a:extLst>
                <a:ext uri="{FF2B5EF4-FFF2-40B4-BE49-F238E27FC236}">
                  <a16:creationId xmlns:a16="http://schemas.microsoft.com/office/drawing/2014/main" id="{2701EE05-BC46-AC4A-850C-F269CAA867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8" y="1152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63" name="Line 7">
              <a:extLst>
                <a:ext uri="{FF2B5EF4-FFF2-40B4-BE49-F238E27FC236}">
                  <a16:creationId xmlns:a16="http://schemas.microsoft.com/office/drawing/2014/main" id="{9C7814C3-E780-9249-8097-73BE6E6E9C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1152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65" name="Line 8">
              <a:extLst>
                <a:ext uri="{FF2B5EF4-FFF2-40B4-BE49-F238E27FC236}">
                  <a16:creationId xmlns:a16="http://schemas.microsoft.com/office/drawing/2014/main" id="{78CDD63D-7E05-EC44-8E8F-152DB0AA1A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0" y="1536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 dirty="0"/>
            </a:p>
          </p:txBody>
        </p:sp>
        <p:sp>
          <p:nvSpPr>
            <p:cNvPr id="66" name="Line 9">
              <a:extLst>
                <a:ext uri="{FF2B5EF4-FFF2-40B4-BE49-F238E27FC236}">
                  <a16:creationId xmlns:a16="http://schemas.microsoft.com/office/drawing/2014/main" id="{A3651A7A-6C59-0248-88B4-13399DFA22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0" y="1920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67" name="Rectangle 10">
              <a:extLst>
                <a:ext uri="{FF2B5EF4-FFF2-40B4-BE49-F238E27FC236}">
                  <a16:creationId xmlns:a16="http://schemas.microsoft.com/office/drawing/2014/main" id="{5F22E7DD-3104-F945-9093-821494A9F5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1536"/>
              <a:ext cx="384" cy="384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8" name="Rectangle 67">
            <a:extLst>
              <a:ext uri="{FF2B5EF4-FFF2-40B4-BE49-F238E27FC236}">
                <a16:creationId xmlns:a16="http://schemas.microsoft.com/office/drawing/2014/main" id="{2F35E5F9-F4B5-B749-9005-39624D4F9D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8846" y="4165280"/>
            <a:ext cx="6096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+1</a:t>
            </a:r>
            <a:endParaRPr lang="en-US" sz="1400" i="1" dirty="0">
              <a:solidFill>
                <a:schemeClr val="accent4"/>
              </a:solidFill>
            </a:endParaRPr>
          </a:p>
        </p:txBody>
      </p:sp>
      <p:sp>
        <p:nvSpPr>
          <p:cNvPr id="69" name="Text Box 18">
            <a:extLst>
              <a:ext uri="{FF2B5EF4-FFF2-40B4-BE49-F238E27FC236}">
                <a16:creationId xmlns:a16="http://schemas.microsoft.com/office/drawing/2014/main" id="{70D99A07-132F-C64F-9C0F-541F9A56F1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038" y="4914220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0">
                <a:latin typeface="+mn-lt"/>
              </a:rPr>
              <a:t>2</a:t>
            </a:r>
          </a:p>
        </p:txBody>
      </p:sp>
      <p:sp>
        <p:nvSpPr>
          <p:cNvPr id="70" name="Text Box 19">
            <a:extLst>
              <a:ext uri="{FF2B5EF4-FFF2-40B4-BE49-F238E27FC236}">
                <a16:creationId xmlns:a16="http://schemas.microsoft.com/office/drawing/2014/main" id="{5DD2D9F7-CBF4-4946-AA19-AA3DEFA68E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038" y="4304620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0">
                <a:latin typeface="+mn-lt"/>
              </a:rPr>
              <a:t>3</a:t>
            </a:r>
          </a:p>
        </p:txBody>
      </p:sp>
      <p:sp>
        <p:nvSpPr>
          <p:cNvPr id="71" name="Text Box 20">
            <a:extLst>
              <a:ext uri="{FF2B5EF4-FFF2-40B4-BE49-F238E27FC236}">
                <a16:creationId xmlns:a16="http://schemas.microsoft.com/office/drawing/2014/main" id="{8E2682EA-AB68-0246-A9D7-A9B64AFDB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038" y="5447620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0">
                <a:latin typeface="+mn-lt"/>
              </a:rPr>
              <a:t>1</a:t>
            </a:r>
          </a:p>
        </p:txBody>
      </p:sp>
      <p:sp>
        <p:nvSpPr>
          <p:cNvPr id="72" name="Text Box 21">
            <a:extLst>
              <a:ext uri="{FF2B5EF4-FFF2-40B4-BE49-F238E27FC236}">
                <a16:creationId xmlns:a16="http://schemas.microsoft.com/office/drawing/2014/main" id="{8E4742A1-8E5D-154A-A5BF-307121DEAB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4238" y="5981020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0">
                <a:latin typeface="+mn-lt"/>
              </a:rPr>
              <a:t>4</a:t>
            </a:r>
          </a:p>
        </p:txBody>
      </p:sp>
      <p:sp>
        <p:nvSpPr>
          <p:cNvPr id="73" name="Text Box 22">
            <a:extLst>
              <a:ext uri="{FF2B5EF4-FFF2-40B4-BE49-F238E27FC236}">
                <a16:creationId xmlns:a16="http://schemas.microsoft.com/office/drawing/2014/main" id="{DA5BEBEE-A672-0649-83E2-9B258B8623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4638" y="5981020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0">
                <a:latin typeface="+mn-lt"/>
              </a:rPr>
              <a:t>3</a:t>
            </a:r>
          </a:p>
        </p:txBody>
      </p:sp>
      <p:sp>
        <p:nvSpPr>
          <p:cNvPr id="74" name="Text Box 23">
            <a:extLst>
              <a:ext uri="{FF2B5EF4-FFF2-40B4-BE49-F238E27FC236}">
                <a16:creationId xmlns:a16="http://schemas.microsoft.com/office/drawing/2014/main" id="{BD556541-8492-FA4D-ADD3-1D9FC578E9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5038" y="5981020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0">
                <a:latin typeface="+mn-lt"/>
              </a:rPr>
              <a:t>2</a:t>
            </a:r>
          </a:p>
        </p:txBody>
      </p:sp>
      <p:sp>
        <p:nvSpPr>
          <p:cNvPr id="75" name="Text Box 24">
            <a:extLst>
              <a:ext uri="{FF2B5EF4-FFF2-40B4-BE49-F238E27FC236}">
                <a16:creationId xmlns:a16="http://schemas.microsoft.com/office/drawing/2014/main" id="{4FED8AFD-1530-F947-96E3-9BB39B16F5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438" y="5981020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0" dirty="0">
                <a:latin typeface="+mn-lt"/>
              </a:rPr>
              <a:t>1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FC4BE18C-2A29-2A4B-BF88-CF42793A34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8842" y="4774880"/>
            <a:ext cx="6096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-1</a:t>
            </a:r>
            <a:endParaRPr lang="en-US" sz="1400" i="1" dirty="0">
              <a:solidFill>
                <a:srgbClr val="C00000"/>
              </a:solidFill>
            </a:endParaRPr>
          </a:p>
        </p:txBody>
      </p:sp>
      <p:sp>
        <p:nvSpPr>
          <p:cNvPr id="77" name="Freeform 11">
            <a:extLst>
              <a:ext uri="{FF2B5EF4-FFF2-40B4-BE49-F238E27FC236}">
                <a16:creationId xmlns:a16="http://schemas.microsoft.com/office/drawing/2014/main" id="{26088CB9-669F-7040-A201-399D6AD88B3D}"/>
              </a:ext>
            </a:extLst>
          </p:cNvPr>
          <p:cNvSpPr>
            <a:spLocks/>
          </p:cNvSpPr>
          <p:nvPr/>
        </p:nvSpPr>
        <p:spPr bwMode="auto">
          <a:xfrm>
            <a:off x="2281644" y="4927282"/>
            <a:ext cx="304800" cy="304800"/>
          </a:xfrm>
          <a:custGeom>
            <a:avLst/>
            <a:gdLst>
              <a:gd name="T0" fmla="*/ 2147483647 w 192"/>
              <a:gd name="T1" fmla="*/ 0 h 192"/>
              <a:gd name="T2" fmla="*/ 0 w 192"/>
              <a:gd name="T3" fmla="*/ 2147483647 h 192"/>
              <a:gd name="T4" fmla="*/ 2147483647 w 192"/>
              <a:gd name="T5" fmla="*/ 2147483647 h 192"/>
              <a:gd name="T6" fmla="*/ 2147483647 w 192"/>
              <a:gd name="T7" fmla="*/ 2147483647 h 192"/>
              <a:gd name="T8" fmla="*/ 2147483647 w 192"/>
              <a:gd name="T9" fmla="*/ 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2"/>
              <a:gd name="T16" fmla="*/ 0 h 192"/>
              <a:gd name="T17" fmla="*/ 192 w 192"/>
              <a:gd name="T18" fmla="*/ 192 h 1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2" h="192">
                <a:moveTo>
                  <a:pt x="96" y="0"/>
                </a:moveTo>
                <a:lnTo>
                  <a:pt x="0" y="192"/>
                </a:lnTo>
                <a:lnTo>
                  <a:pt x="144" y="192"/>
                </a:lnTo>
                <a:lnTo>
                  <a:pt x="192" y="192"/>
                </a:lnTo>
                <a:lnTo>
                  <a:pt x="96" y="0"/>
                </a:lnTo>
                <a:close/>
              </a:path>
            </a:pathLst>
          </a:cu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de-DE"/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424F80E0-63B8-3F41-9E6F-E0538A1544D8}"/>
              </a:ext>
            </a:extLst>
          </p:cNvPr>
          <p:cNvGrpSpPr/>
          <p:nvPr/>
        </p:nvGrpSpPr>
        <p:grpSpPr>
          <a:xfrm>
            <a:off x="6915423" y="2461577"/>
            <a:ext cx="1954258" cy="986609"/>
            <a:chOff x="6603208" y="1136821"/>
            <a:chExt cx="1954258" cy="986609"/>
          </a:xfrm>
        </p:grpSpPr>
        <p:sp>
          <p:nvSpPr>
            <p:cNvPr id="79" name="Text Box 19">
              <a:extLst>
                <a:ext uri="{FF2B5EF4-FFF2-40B4-BE49-F238E27FC236}">
                  <a16:creationId xmlns:a16="http://schemas.microsoft.com/office/drawing/2014/main" id="{664DC451-2CEE-BB42-B825-47982CA423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03208" y="1136821"/>
              <a:ext cx="1954258" cy="986609"/>
            </a:xfrm>
            <a:prstGeom prst="cloudCallout">
              <a:avLst>
                <a:gd name="adj1" fmla="val -54483"/>
                <a:gd name="adj2" fmla="val 61643"/>
              </a:avLst>
            </a:prstGeom>
            <a:solidFill>
              <a:srgbClr val="C00000"/>
            </a:solidFill>
            <a:ln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lIns="0" rIns="0">
              <a:no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endParaRPr lang="en-US" sz="2000" i="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0296B19A-14A0-C848-B728-DF1EB68DD2E6}"/>
                </a:ext>
              </a:extLst>
            </p:cNvPr>
            <p:cNvSpPr/>
            <p:nvPr/>
          </p:nvSpPr>
          <p:spPr>
            <a:xfrm>
              <a:off x="6647056" y="1168460"/>
              <a:ext cx="181431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Is the optimal sequence what we want?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5DF35AF-CF0D-294D-BACB-E7201F7D4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13</a:t>
            </a:fld>
            <a:endParaRPr lang="en-GB"/>
          </a:p>
        </p:txBody>
      </p:sp>
      <p:sp>
        <p:nvSpPr>
          <p:cNvPr id="81" name="Text Box 21">
            <a:extLst>
              <a:ext uri="{FF2B5EF4-FFF2-40B4-BE49-F238E27FC236}">
                <a16:creationId xmlns:a16="http://schemas.microsoft.com/office/drawing/2014/main" id="{28E33771-9484-0640-8DD7-6511B1FB46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1339" y="3936144"/>
            <a:ext cx="665567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0">
                <a:latin typeface="+mn-lt"/>
              </a:rPr>
              <a:t>[3,2]</a:t>
            </a:r>
          </a:p>
        </p:txBody>
      </p:sp>
    </p:spTree>
    <p:extLst>
      <p:ext uri="{BB962C8B-B14F-4D97-AF65-F5344CB8AC3E}">
        <p14:creationId xmlns:p14="http://schemas.microsoft.com/office/powerpoint/2010/main" val="32801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16B52885-D6C1-314A-82A0-88D616FCAC02}"/>
              </a:ext>
            </a:extLst>
          </p:cNvPr>
          <p:cNvSpPr txBox="1"/>
          <p:nvPr/>
        </p:nvSpPr>
        <p:spPr>
          <a:xfrm>
            <a:off x="4349931" y="1158240"/>
            <a:ext cx="4590869" cy="203132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>
                <a:latin typeface="Courier New" panose="02070309020205020404" pitchFamily="49" charset="0"/>
                <a:cs typeface="Courier New" panose="02070309020205020404" pitchFamily="49" charset="0"/>
              </a:rPr>
              <a:t>Act()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b="1" dirty="0">
                <a:latin typeface="Courier New" panose="02070309020205020404" pitchFamily="49" charset="0"/>
                <a:cs typeface="Courier New" panose="02070309020205020404" pitchFamily="49" charset="0"/>
              </a:rPr>
              <a:t>repeat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GB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← sensed state</a:t>
            </a:r>
            <a:endParaRPr lang="en-GB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GB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is terminal </a:t>
            </a:r>
            <a:r>
              <a:rPr lang="en-GB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GB" b="1" dirty="0">
                <a:latin typeface="Courier New" panose="02070309020205020404" pitchFamily="49" charset="0"/>
                <a:cs typeface="Courier New" panose="02070309020205020404" pitchFamily="49" charset="0"/>
              </a:rPr>
              <a:t>exit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GB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← choose action (given </a:t>
            </a:r>
            <a:r>
              <a:rPr lang="en-GB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		perform </a:t>
            </a:r>
            <a:r>
              <a:rPr lang="en-GB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</p:txBody>
      </p:sp>
      <p:sp>
        <p:nvSpPr>
          <p:cNvPr id="38503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Reactive Agent Algorithm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6D007F8-61E0-BA41-AF4E-52CC4801A36C}"/>
              </a:ext>
            </a:extLst>
          </p:cNvPr>
          <p:cNvGrpSpPr/>
          <p:nvPr/>
        </p:nvGrpSpPr>
        <p:grpSpPr>
          <a:xfrm>
            <a:off x="1202053" y="1741729"/>
            <a:ext cx="6191251" cy="996950"/>
            <a:chOff x="1202053" y="1741729"/>
            <a:chExt cx="6191251" cy="996950"/>
          </a:xfrm>
        </p:grpSpPr>
        <p:grpSp>
          <p:nvGrpSpPr>
            <p:cNvPr id="2" name="Group 2"/>
            <p:cNvGrpSpPr>
              <a:grpSpLocks/>
            </p:cNvGrpSpPr>
            <p:nvPr/>
          </p:nvGrpSpPr>
          <p:grpSpPr bwMode="auto">
            <a:xfrm>
              <a:off x="1202053" y="1741729"/>
              <a:ext cx="6191251" cy="996950"/>
              <a:chOff x="-753" y="417"/>
              <a:chExt cx="3900" cy="628"/>
            </a:xfrm>
          </p:grpSpPr>
          <p:sp>
            <p:nvSpPr>
              <p:cNvPr id="60420" name="Oval 3"/>
              <p:cNvSpPr>
                <a:spLocks noChangeArrowheads="1"/>
              </p:cNvSpPr>
              <p:nvPr/>
            </p:nvSpPr>
            <p:spPr bwMode="auto">
              <a:xfrm>
                <a:off x="2056" y="417"/>
                <a:ext cx="1091" cy="175"/>
              </a:xfrm>
              <a:prstGeom prst="rect">
                <a:avLst/>
              </a:prstGeom>
              <a:noFill/>
              <a:ln w="28575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22" name="Text Box 5"/>
              <p:cNvSpPr txBox="1">
                <a:spLocks noChangeArrowheads="1"/>
              </p:cNvSpPr>
              <p:nvPr/>
            </p:nvSpPr>
            <p:spPr bwMode="auto">
              <a:xfrm>
                <a:off x="-753" y="522"/>
                <a:ext cx="1413" cy="523"/>
              </a:xfrm>
              <a:prstGeom prst="rect">
                <a:avLst/>
              </a:prstGeom>
              <a:ln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i="0" dirty="0">
                    <a:solidFill>
                      <a:schemeClr val="bg1"/>
                    </a:solidFill>
                    <a:latin typeface="+mn-lt"/>
                  </a:rPr>
                  <a:t>Accessible or</a:t>
                </a:r>
              </a:p>
              <a:p>
                <a:pPr algn="ctr" eaLnBrk="1" hangingPunct="1"/>
                <a:r>
                  <a:rPr lang="en-US" i="0" dirty="0">
                    <a:solidFill>
                      <a:schemeClr val="bg1"/>
                    </a:solidFill>
                    <a:latin typeface="+mn-lt"/>
                  </a:rPr>
                  <a:t>observable state</a:t>
                </a:r>
              </a:p>
            </p:txBody>
          </p:sp>
        </p:grp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B475C237-987E-6841-8C5F-2720820E6EFF}"/>
                </a:ext>
              </a:extLst>
            </p:cNvPr>
            <p:cNvCxnSpPr>
              <a:cxnSpLocks/>
              <a:stCxn id="60422" idx="3"/>
              <a:endCxn id="60420" idx="1"/>
            </p:cNvCxnSpPr>
            <p:nvPr/>
          </p:nvCxnSpPr>
          <p:spPr>
            <a:xfrm flipV="1">
              <a:off x="3445191" y="1880636"/>
              <a:ext cx="2216150" cy="442913"/>
            </a:xfrm>
            <a:prstGeom prst="straightConnector1">
              <a:avLst/>
            </a:prstGeom>
            <a:ln w="28575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3">
            <a:extLst>
              <a:ext uri="{FF2B5EF4-FFF2-40B4-BE49-F238E27FC236}">
                <a16:creationId xmlns:a16="http://schemas.microsoft.com/office/drawing/2014/main" id="{DEDB306A-1059-E545-A863-829E5F2EB6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9756" y="6415656"/>
            <a:ext cx="2024488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  <a:spAutoFit/>
          </a:bodyPr>
          <a:lstStyle>
            <a:lvl1pPr marL="0" indent="0" algn="ctr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None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457200" indent="0" algn="ctr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None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14400" indent="0" algn="ctr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None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71600" indent="0" algn="ctr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None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828800" indent="0" algn="ctr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None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None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None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None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None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sz="1200" dirty="0">
                <a:solidFill>
                  <a:schemeClr val="accent3"/>
                </a:solidFill>
                <a:ea typeface="ＭＳ Ｐゴシック" charset="0"/>
                <a:cs typeface="ＭＳ Ｐゴシック" charset="0"/>
              </a:rPr>
              <a:t>AIMA, Russell/</a:t>
            </a:r>
            <a:r>
              <a:rPr lang="en-US" sz="1200" dirty="0" err="1">
                <a:solidFill>
                  <a:schemeClr val="accent3"/>
                </a:solidFill>
                <a:ea typeface="ＭＳ Ｐゴシック" charset="0"/>
                <a:cs typeface="ＭＳ Ｐゴシック" charset="0"/>
              </a:rPr>
              <a:t>Norvig</a:t>
            </a:r>
            <a:endParaRPr lang="en-US" sz="1200" dirty="0">
              <a:solidFill>
                <a:schemeClr val="accent3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461985-6916-D644-8F93-44D94F493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14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14D9C5-AB95-F843-B8B5-2E70DDC1AE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3862" y="3328472"/>
            <a:ext cx="4798808" cy="306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289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260986"/>
            <a:ext cx="8147050" cy="717866"/>
          </a:xfrm>
        </p:spPr>
        <p:txBody>
          <a:bodyPr>
            <a:normAutofit fontScale="90000"/>
          </a:bodyPr>
          <a:lstStyle/>
          <a:p>
            <a:r>
              <a:rPr lang="en-US" dirty="0"/>
              <a:t>Policy (Reactive/Closed-loop Strategy)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B400AF-4D6C-E742-AC89-10E6F0B649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158240"/>
                <a:ext cx="4387487" cy="3007037"/>
              </a:xfrm>
            </p:spPr>
            <p:txBody>
              <a:bodyPr>
                <a:normAutofit fontScale="92500"/>
              </a:bodyPr>
              <a:lstStyle/>
              <a:p>
                <a:r>
                  <a:rPr lang="en-GB" dirty="0">
                    <a:solidFill>
                      <a:schemeClr val="accent1"/>
                    </a:solidFill>
                  </a:rPr>
                  <a:t>Policy </a:t>
                </a:r>
                <a14:m>
                  <m:oMath xmlns:m="http://schemas.openxmlformats.org/officeDocument/2006/math">
                    <m:r>
                      <a:rPr lang="en-GB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dirty="0">
                    <a:solidFill>
                      <a:schemeClr val="accent1"/>
                    </a:solidFill>
                  </a:rPr>
                  <a:t> </a:t>
                </a:r>
              </a:p>
              <a:p>
                <a:pPr lvl="1"/>
                <a:r>
                  <a:rPr lang="en-GB" dirty="0"/>
                  <a:t>Complete mapping from states to actions</a:t>
                </a:r>
              </a:p>
              <a:p>
                <a:r>
                  <a:rPr lang="en-GB" dirty="0">
                    <a:solidFill>
                      <a:schemeClr val="accent1"/>
                    </a:solidFill>
                  </a:rPr>
                  <a:t>Optimal policy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de-DE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GB" dirty="0">
                    <a:solidFill>
                      <a:schemeClr val="accent1"/>
                    </a:solidFill>
                  </a:rPr>
                  <a:t> </a:t>
                </a:r>
              </a:p>
              <a:p>
                <a:pPr lvl="1"/>
                <a:r>
                  <a:rPr lang="en-GB" dirty="0"/>
                  <a:t>Always yields a history (ending at terminal state) with maximum expected utility</a:t>
                </a:r>
              </a:p>
              <a:p>
                <a:pPr lvl="2"/>
                <a:r>
                  <a:rPr lang="en-GB" dirty="0"/>
                  <a:t>Due to Markov property</a:t>
                </a:r>
              </a:p>
              <a:p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B400AF-4D6C-E742-AC89-10E6F0B649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158240"/>
                <a:ext cx="4387487" cy="3007037"/>
              </a:xfrm>
              <a:blipFill>
                <a:blip r:embed="rId3"/>
                <a:stretch>
                  <a:fillRect l="-2017" t="-2521" r="-25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">
            <a:extLst>
              <a:ext uri="{FF2B5EF4-FFF2-40B4-BE49-F238E27FC236}">
                <a16:creationId xmlns:a16="http://schemas.microsoft.com/office/drawing/2014/main" id="{7604959D-728A-2A46-9F0C-36C29471D360}"/>
              </a:ext>
            </a:extLst>
          </p:cNvPr>
          <p:cNvGrpSpPr>
            <a:grpSpLocks/>
          </p:cNvGrpSpPr>
          <p:nvPr/>
        </p:nvGrpSpPr>
        <p:grpSpPr bwMode="auto">
          <a:xfrm>
            <a:off x="910045" y="4165283"/>
            <a:ext cx="2438400" cy="1828800"/>
            <a:chOff x="960" y="1152"/>
            <a:chExt cx="1536" cy="1152"/>
          </a:xfrm>
        </p:grpSpPr>
        <p:sp>
          <p:nvSpPr>
            <p:cNvPr id="33" name="Rectangle 4">
              <a:extLst>
                <a:ext uri="{FF2B5EF4-FFF2-40B4-BE49-F238E27FC236}">
                  <a16:creationId xmlns:a16="http://schemas.microsoft.com/office/drawing/2014/main" id="{3ABA4EC4-E49E-C143-A44E-69E2C630CD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1152"/>
              <a:ext cx="1536" cy="11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Line 5">
              <a:extLst>
                <a:ext uri="{FF2B5EF4-FFF2-40B4-BE49-F238E27FC236}">
                  <a16:creationId xmlns:a16="http://schemas.microsoft.com/office/drawing/2014/main" id="{2117C24C-C3F6-F242-8360-8ED8010BEC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1152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35" name="Line 6">
              <a:extLst>
                <a:ext uri="{FF2B5EF4-FFF2-40B4-BE49-F238E27FC236}">
                  <a16:creationId xmlns:a16="http://schemas.microsoft.com/office/drawing/2014/main" id="{99C9FD60-0C8F-304C-817C-DFD33A3FB2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8" y="1152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36" name="Line 7">
              <a:extLst>
                <a:ext uri="{FF2B5EF4-FFF2-40B4-BE49-F238E27FC236}">
                  <a16:creationId xmlns:a16="http://schemas.microsoft.com/office/drawing/2014/main" id="{2B01BD40-F7D9-1A4C-BBE2-D588519CC6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1152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37" name="Line 8">
              <a:extLst>
                <a:ext uri="{FF2B5EF4-FFF2-40B4-BE49-F238E27FC236}">
                  <a16:creationId xmlns:a16="http://schemas.microsoft.com/office/drawing/2014/main" id="{69AEF212-AE70-994B-8536-F3D06D7836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0" y="1536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 dirty="0"/>
            </a:p>
          </p:txBody>
        </p:sp>
        <p:sp>
          <p:nvSpPr>
            <p:cNvPr id="38" name="Line 9">
              <a:extLst>
                <a:ext uri="{FF2B5EF4-FFF2-40B4-BE49-F238E27FC236}">
                  <a16:creationId xmlns:a16="http://schemas.microsoft.com/office/drawing/2014/main" id="{E943B641-6B11-374D-B4F3-CB36972DF0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0" y="1920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39" name="Rectangle 10">
              <a:extLst>
                <a:ext uri="{FF2B5EF4-FFF2-40B4-BE49-F238E27FC236}">
                  <a16:creationId xmlns:a16="http://schemas.microsoft.com/office/drawing/2014/main" id="{69928ECE-B113-F643-A496-0F82BC259D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1536"/>
              <a:ext cx="384" cy="384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A9C30FDA-F15F-664B-8418-C2907DE766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8846" y="4165280"/>
            <a:ext cx="6096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+1</a:t>
            </a:r>
            <a:endParaRPr lang="en-US" sz="1400" i="1" dirty="0">
              <a:solidFill>
                <a:schemeClr val="accent4"/>
              </a:solidFill>
            </a:endParaRPr>
          </a:p>
        </p:txBody>
      </p:sp>
      <p:sp>
        <p:nvSpPr>
          <p:cNvPr id="41" name="Text Box 18">
            <a:extLst>
              <a:ext uri="{FF2B5EF4-FFF2-40B4-BE49-F238E27FC236}">
                <a16:creationId xmlns:a16="http://schemas.microsoft.com/office/drawing/2014/main" id="{75AF240B-2B6A-5D4B-B2AB-84F72A9DE5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038" y="4914220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0">
                <a:latin typeface="+mn-lt"/>
              </a:rPr>
              <a:t>2</a:t>
            </a:r>
          </a:p>
        </p:txBody>
      </p:sp>
      <p:sp>
        <p:nvSpPr>
          <p:cNvPr id="42" name="Text Box 19">
            <a:extLst>
              <a:ext uri="{FF2B5EF4-FFF2-40B4-BE49-F238E27FC236}">
                <a16:creationId xmlns:a16="http://schemas.microsoft.com/office/drawing/2014/main" id="{473E4FB2-8F7B-5440-B061-5627ECD93D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038" y="4304620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0">
                <a:latin typeface="+mn-lt"/>
              </a:rPr>
              <a:t>3</a:t>
            </a:r>
          </a:p>
        </p:txBody>
      </p:sp>
      <p:sp>
        <p:nvSpPr>
          <p:cNvPr id="43" name="Text Box 20">
            <a:extLst>
              <a:ext uri="{FF2B5EF4-FFF2-40B4-BE49-F238E27FC236}">
                <a16:creationId xmlns:a16="http://schemas.microsoft.com/office/drawing/2014/main" id="{C9843170-4624-AF42-978F-FA6B44F1F3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038" y="5447620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0">
                <a:latin typeface="+mn-lt"/>
              </a:rPr>
              <a:t>1</a:t>
            </a:r>
          </a:p>
        </p:txBody>
      </p:sp>
      <p:sp>
        <p:nvSpPr>
          <p:cNvPr id="44" name="Text Box 21">
            <a:extLst>
              <a:ext uri="{FF2B5EF4-FFF2-40B4-BE49-F238E27FC236}">
                <a16:creationId xmlns:a16="http://schemas.microsoft.com/office/drawing/2014/main" id="{1BAA05C4-57BD-1142-8193-A8908CF2D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4238" y="5981020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0">
                <a:latin typeface="+mn-lt"/>
              </a:rPr>
              <a:t>4</a:t>
            </a:r>
          </a:p>
        </p:txBody>
      </p:sp>
      <p:sp>
        <p:nvSpPr>
          <p:cNvPr id="45" name="Text Box 22">
            <a:extLst>
              <a:ext uri="{FF2B5EF4-FFF2-40B4-BE49-F238E27FC236}">
                <a16:creationId xmlns:a16="http://schemas.microsoft.com/office/drawing/2014/main" id="{3C358DBF-B39B-8A45-8AEE-2989F4DC83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4638" y="5981020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0">
                <a:latin typeface="+mn-lt"/>
              </a:rPr>
              <a:t>3</a:t>
            </a:r>
          </a:p>
        </p:txBody>
      </p:sp>
      <p:sp>
        <p:nvSpPr>
          <p:cNvPr id="46" name="Text Box 23">
            <a:extLst>
              <a:ext uri="{FF2B5EF4-FFF2-40B4-BE49-F238E27FC236}">
                <a16:creationId xmlns:a16="http://schemas.microsoft.com/office/drawing/2014/main" id="{C8558F0C-8114-B34C-B7DD-6785711277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5038" y="5981020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0">
                <a:latin typeface="+mn-lt"/>
              </a:rPr>
              <a:t>2</a:t>
            </a:r>
          </a:p>
        </p:txBody>
      </p:sp>
      <p:sp>
        <p:nvSpPr>
          <p:cNvPr id="47" name="Text Box 24">
            <a:extLst>
              <a:ext uri="{FF2B5EF4-FFF2-40B4-BE49-F238E27FC236}">
                <a16:creationId xmlns:a16="http://schemas.microsoft.com/office/drawing/2014/main" id="{B7313F98-B1BC-D34E-9670-B5A9477C7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438" y="5981020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0" dirty="0">
                <a:latin typeface="+mn-lt"/>
              </a:rPr>
              <a:t>1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D9AACBE-BB63-D943-8F8D-6A2401122D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8842" y="4774880"/>
            <a:ext cx="6096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-1</a:t>
            </a:r>
            <a:endParaRPr lang="en-US" sz="1400" i="1" dirty="0">
              <a:solidFill>
                <a:srgbClr val="C00000"/>
              </a:solidFill>
            </a:endParaRPr>
          </a:p>
        </p:txBody>
      </p:sp>
      <p:sp>
        <p:nvSpPr>
          <p:cNvPr id="50" name="Line 22">
            <a:extLst>
              <a:ext uri="{FF2B5EF4-FFF2-40B4-BE49-F238E27FC236}">
                <a16:creationId xmlns:a16="http://schemas.microsoft.com/office/drawing/2014/main" id="{14AAF863-70B7-CF41-9D22-37FB3FCBFE1D}"/>
              </a:ext>
            </a:extLst>
          </p:cNvPr>
          <p:cNvSpPr>
            <a:spLocks noChangeShapeType="1"/>
          </p:cNvSpPr>
          <p:nvPr/>
        </p:nvSpPr>
        <p:spPr bwMode="auto">
          <a:xfrm>
            <a:off x="1028700" y="4487092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51" name="Line 23">
            <a:extLst>
              <a:ext uri="{FF2B5EF4-FFF2-40B4-BE49-F238E27FC236}">
                <a16:creationId xmlns:a16="http://schemas.microsoft.com/office/drawing/2014/main" id="{9CAE76C8-79DB-B844-AD7A-AC5775750407}"/>
              </a:ext>
            </a:extLst>
          </p:cNvPr>
          <p:cNvSpPr>
            <a:spLocks noChangeShapeType="1"/>
          </p:cNvSpPr>
          <p:nvPr/>
        </p:nvSpPr>
        <p:spPr bwMode="auto">
          <a:xfrm>
            <a:off x="1638300" y="4487092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52" name="Line 24">
            <a:extLst>
              <a:ext uri="{FF2B5EF4-FFF2-40B4-BE49-F238E27FC236}">
                <a16:creationId xmlns:a16="http://schemas.microsoft.com/office/drawing/2014/main" id="{A1933C19-AB06-9142-83D1-8B1DF784B18A}"/>
              </a:ext>
            </a:extLst>
          </p:cNvPr>
          <p:cNvSpPr>
            <a:spLocks noChangeShapeType="1"/>
          </p:cNvSpPr>
          <p:nvPr/>
        </p:nvSpPr>
        <p:spPr bwMode="auto">
          <a:xfrm>
            <a:off x="2247900" y="4487092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53" name="Line 25">
            <a:extLst>
              <a:ext uri="{FF2B5EF4-FFF2-40B4-BE49-F238E27FC236}">
                <a16:creationId xmlns:a16="http://schemas.microsoft.com/office/drawing/2014/main" id="{DF35EF5C-9960-EE4E-B9EA-69052B017309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2781300" y="5706292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54" name="Line 26">
            <a:extLst>
              <a:ext uri="{FF2B5EF4-FFF2-40B4-BE49-F238E27FC236}">
                <a16:creationId xmlns:a16="http://schemas.microsoft.com/office/drawing/2014/main" id="{CE814597-B433-B24E-A2EC-C65DAF8F8EE3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990600" y="5668192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55" name="Line 27">
            <a:extLst>
              <a:ext uri="{FF2B5EF4-FFF2-40B4-BE49-F238E27FC236}">
                <a16:creationId xmlns:a16="http://schemas.microsoft.com/office/drawing/2014/main" id="{E2E6EA6B-AA44-B042-9AFA-AC1C787BE2C2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209800" y="5058592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56" name="Line 28">
            <a:extLst>
              <a:ext uri="{FF2B5EF4-FFF2-40B4-BE49-F238E27FC236}">
                <a16:creationId xmlns:a16="http://schemas.microsoft.com/office/drawing/2014/main" id="{6E76AD3E-EBD0-6F44-AE6E-1AF92BB38CDB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990600" y="5058592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57" name="Line 29">
            <a:extLst>
              <a:ext uri="{FF2B5EF4-FFF2-40B4-BE49-F238E27FC236}">
                <a16:creationId xmlns:a16="http://schemas.microsoft.com/office/drawing/2014/main" id="{83B7E29A-5366-724A-B7A1-BC1E3BF8EC96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2171700" y="5706292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58" name="Line 30">
            <a:extLst>
              <a:ext uri="{FF2B5EF4-FFF2-40B4-BE49-F238E27FC236}">
                <a16:creationId xmlns:a16="http://schemas.microsoft.com/office/drawing/2014/main" id="{4EF8B579-3018-5447-A28D-DF3254950B01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1562100" y="5706292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FDC75E6-AD0F-8F45-84CD-07E90DDEDA43}"/>
              </a:ext>
            </a:extLst>
          </p:cNvPr>
          <p:cNvSpPr txBox="1"/>
          <p:nvPr/>
        </p:nvSpPr>
        <p:spPr>
          <a:xfrm>
            <a:off x="5146766" y="1158240"/>
            <a:ext cx="3794034" cy="203132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>
                <a:latin typeface="Courier New" panose="02070309020205020404" pitchFamily="49" charset="0"/>
                <a:cs typeface="Courier New" panose="02070309020205020404" pitchFamily="49" charset="0"/>
              </a:rPr>
              <a:t>Act()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b="1" dirty="0">
                <a:latin typeface="Courier New" panose="02070309020205020404" pitchFamily="49" charset="0"/>
                <a:cs typeface="Courier New" panose="02070309020205020404" pitchFamily="49" charset="0"/>
              </a:rPr>
              <a:t>repeat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GB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← sensed state</a:t>
            </a:r>
            <a:endParaRPr lang="en-GB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GB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is terminal </a:t>
            </a:r>
            <a:r>
              <a:rPr lang="en-GB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GB" b="1" dirty="0">
                <a:latin typeface="Courier New" panose="02070309020205020404" pitchFamily="49" charset="0"/>
                <a:cs typeface="Courier New" panose="02070309020205020404" pitchFamily="49" charset="0"/>
              </a:rPr>
              <a:t>exit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GB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← </a:t>
            </a:r>
            <a:r>
              <a:rPr lang="en-GB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𝜋(</a:t>
            </a:r>
            <a:r>
              <a:rPr lang="en-GB" i="1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		perform </a:t>
            </a:r>
            <a:r>
              <a:rPr lang="en-GB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</p:txBody>
      </p:sp>
      <p:sp>
        <p:nvSpPr>
          <p:cNvPr id="62" name="Text Box 36">
            <a:extLst>
              <a:ext uri="{FF2B5EF4-FFF2-40B4-BE49-F238E27FC236}">
                <a16:creationId xmlns:a16="http://schemas.microsoft.com/office/drawing/2014/main" id="{5227994C-2CBF-2742-A526-0A872090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2175" y="3704455"/>
            <a:ext cx="3685814" cy="120032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i="0" dirty="0">
                <a:solidFill>
                  <a:schemeClr val="bg1"/>
                </a:solidFill>
                <a:latin typeface="+mn-lt"/>
              </a:rPr>
              <a:t>Note that [3,2] is a “dangerous” state that the optimal policy tries to avoid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3AA827C-83E2-0E4A-B1A9-9395DE387759}"/>
              </a:ext>
            </a:extLst>
          </p:cNvPr>
          <p:cNvCxnSpPr>
            <a:cxnSpLocks/>
            <a:stCxn id="62" idx="1"/>
            <a:endCxn id="55" idx="0"/>
          </p:cNvCxnSpPr>
          <p:nvPr/>
        </p:nvCxnSpPr>
        <p:spPr>
          <a:xfrm flipH="1">
            <a:off x="2400300" y="4304620"/>
            <a:ext cx="2301875" cy="944472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F4BB740F-1EAA-674D-A2FB-F344075D047C}"/>
              </a:ext>
            </a:extLst>
          </p:cNvPr>
          <p:cNvCxnSpPr>
            <a:cxnSpLocks/>
            <a:stCxn id="62" idx="1"/>
            <a:endCxn id="57" idx="0"/>
          </p:cNvCxnSpPr>
          <p:nvPr/>
        </p:nvCxnSpPr>
        <p:spPr>
          <a:xfrm flipH="1">
            <a:off x="2552700" y="4304620"/>
            <a:ext cx="2149475" cy="1401672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 Box 36">
                <a:extLst>
                  <a:ext uri="{FF2B5EF4-FFF2-40B4-BE49-F238E27FC236}">
                    <a16:creationId xmlns:a16="http://schemas.microsoft.com/office/drawing/2014/main" id="{073400D9-AC5C-704B-B719-80F344C6C1B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49637" y="5348460"/>
                <a:ext cx="5533231" cy="830997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i="0" dirty="0">
                    <a:solidFill>
                      <a:schemeClr val="bg1"/>
                    </a:solidFill>
                    <a:latin typeface="+mn-lt"/>
                  </a:rPr>
                  <a:t>How to 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de-DE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i="0" dirty="0">
                    <a:solidFill>
                      <a:schemeClr val="bg1"/>
                    </a:solidFill>
                    <a:latin typeface="+mn-lt"/>
                  </a:rPr>
                  <a:t>?</a:t>
                </a:r>
              </a:p>
              <a:p>
                <a:pPr algn="ctr"/>
                <a:r>
                  <a:rPr lang="en-US" i="0" dirty="0">
                    <a:solidFill>
                      <a:schemeClr val="bg1"/>
                    </a:solidFill>
                    <a:latin typeface="+mn-lt"/>
                  </a:rPr>
                  <a:t>Solving a </a:t>
                </a:r>
                <a:r>
                  <a:rPr lang="en-US" i="0" dirty="0">
                    <a:solidFill>
                      <a:schemeClr val="accent4"/>
                    </a:solidFill>
                    <a:latin typeface="+mn-lt"/>
                  </a:rPr>
                  <a:t>Markov Decision Process</a:t>
                </a:r>
                <a:r>
                  <a:rPr lang="en-US" i="0" dirty="0">
                    <a:solidFill>
                      <a:schemeClr val="bg1"/>
                    </a:solidFill>
                    <a:latin typeface="+mn-lt"/>
                  </a:rPr>
                  <a:t> (MDP)</a:t>
                </a:r>
              </a:p>
            </p:txBody>
          </p:sp>
        </mc:Choice>
        <mc:Fallback xmlns="">
          <p:sp>
            <p:nvSpPr>
              <p:cNvPr id="86" name="Text Box 36">
                <a:extLst>
                  <a:ext uri="{FF2B5EF4-FFF2-40B4-BE49-F238E27FC236}">
                    <a16:creationId xmlns:a16="http://schemas.microsoft.com/office/drawing/2014/main" id="{073400D9-AC5C-704B-B719-80F344C6C1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49637" y="5348460"/>
                <a:ext cx="5533231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7AA8EDED-81B2-264D-A7C9-54DD03B99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659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8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B3390-FD24-6643-908E-D7F0B0818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MDP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1CD62C-7D0F-1943-B672-1873041CCC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158240"/>
                <a:ext cx="7886700" cy="2933655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GB" dirty="0"/>
                  <a:t>Sequential decision problem for a </a:t>
                </a:r>
                <a:r>
                  <a:rPr lang="en-GB" dirty="0">
                    <a:solidFill>
                      <a:schemeClr val="accent1"/>
                    </a:solidFill>
                  </a:rPr>
                  <a:t>fully observable</a:t>
                </a:r>
                <a:r>
                  <a:rPr lang="en-GB" dirty="0"/>
                  <a:t>, </a:t>
                </a:r>
                <a:r>
                  <a:rPr lang="en-GB" dirty="0">
                    <a:solidFill>
                      <a:schemeClr val="accent1"/>
                    </a:solidFill>
                  </a:rPr>
                  <a:t>stochastic</a:t>
                </a:r>
                <a:r>
                  <a:rPr lang="en-GB" dirty="0"/>
                  <a:t> environment with a </a:t>
                </a:r>
                <a:r>
                  <a:rPr lang="en-GB" dirty="0">
                    <a:solidFill>
                      <a:schemeClr val="accent1"/>
                    </a:solidFill>
                  </a:rPr>
                  <a:t>Markovian transition model </a:t>
                </a:r>
                <a:r>
                  <a:rPr lang="en-GB" dirty="0"/>
                  <a:t>and </a:t>
                </a:r>
                <a:r>
                  <a:rPr lang="en-GB" dirty="0">
                    <a:solidFill>
                      <a:schemeClr val="accent1"/>
                    </a:solidFill>
                  </a:rPr>
                  <a:t>additive rewards </a:t>
                </a:r>
                <a:r>
                  <a:rPr lang="en-GB" dirty="0"/>
                  <a:t>(next slide)</a:t>
                </a:r>
              </a:p>
              <a:p>
                <a:r>
                  <a:rPr lang="en-GB" dirty="0"/>
                  <a:t>Components</a:t>
                </a:r>
              </a:p>
              <a:p>
                <a:pPr lvl="1"/>
                <a:r>
                  <a:rPr lang="en-GB" dirty="0"/>
                  <a:t>a set of states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GB" dirty="0"/>
                  <a:t> (with an initial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)</a:t>
                </a:r>
              </a:p>
              <a:p>
                <a:pPr lvl="1"/>
                <a:r>
                  <a:rPr lang="en-GB" dirty="0"/>
                  <a:t>a set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GB" dirty="0"/>
                  <a:t> of actions in each state</a:t>
                </a:r>
              </a:p>
              <a:p>
                <a:pPr lvl="1"/>
                <a:r>
                  <a:rPr lang="en-GB" dirty="0"/>
                  <a:t>a transition model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 dirty="0" err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  <m:e>
                        <m:r>
                          <a:rPr lang="en-GB" i="1" dirty="0" err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GB" dirty="0"/>
                  <a:t> </a:t>
                </a:r>
              </a:p>
              <a:p>
                <a:pPr lvl="1"/>
                <a:r>
                  <a:rPr lang="en-GB" dirty="0"/>
                  <a:t>a reward function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1CD62C-7D0F-1943-B672-1873041CCC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158240"/>
                <a:ext cx="7886700" cy="2933655"/>
              </a:xfrm>
              <a:blipFill>
                <a:blip r:embed="rId3"/>
                <a:stretch>
                  <a:fillRect l="-1286" t="-3879" b="-4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0E285A-5AB2-354A-9688-B461D919F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16</a:t>
            </a:fld>
            <a:endParaRPr lang="en-GB"/>
          </a:p>
        </p:txBody>
      </p:sp>
      <p:grpSp>
        <p:nvGrpSpPr>
          <p:cNvPr id="8" name="Group 3">
            <a:extLst>
              <a:ext uri="{FF2B5EF4-FFF2-40B4-BE49-F238E27FC236}">
                <a16:creationId xmlns:a16="http://schemas.microsoft.com/office/drawing/2014/main" id="{386A9099-EDE4-3B40-BE7C-F9096D9A7B9E}"/>
              </a:ext>
            </a:extLst>
          </p:cNvPr>
          <p:cNvGrpSpPr>
            <a:grpSpLocks/>
          </p:cNvGrpSpPr>
          <p:nvPr/>
        </p:nvGrpSpPr>
        <p:grpSpPr bwMode="auto">
          <a:xfrm>
            <a:off x="910045" y="4165283"/>
            <a:ext cx="2438400" cy="1828800"/>
            <a:chOff x="960" y="1152"/>
            <a:chExt cx="1536" cy="1152"/>
          </a:xfrm>
        </p:grpSpPr>
        <p:sp>
          <p:nvSpPr>
            <p:cNvPr id="9" name="Rectangle 4">
              <a:extLst>
                <a:ext uri="{FF2B5EF4-FFF2-40B4-BE49-F238E27FC236}">
                  <a16:creationId xmlns:a16="http://schemas.microsoft.com/office/drawing/2014/main" id="{7103BFE3-99A1-6047-BECB-5A49B5F373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1152"/>
              <a:ext cx="1536" cy="11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5">
              <a:extLst>
                <a:ext uri="{FF2B5EF4-FFF2-40B4-BE49-F238E27FC236}">
                  <a16:creationId xmlns:a16="http://schemas.microsoft.com/office/drawing/2014/main" id="{A0E74EAD-FFEE-FF45-A8F2-127AEC68B0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1152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11" name="Line 6">
              <a:extLst>
                <a:ext uri="{FF2B5EF4-FFF2-40B4-BE49-F238E27FC236}">
                  <a16:creationId xmlns:a16="http://schemas.microsoft.com/office/drawing/2014/main" id="{A557C0AA-C488-1444-88D4-45C682A558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8" y="1152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12" name="Line 7">
              <a:extLst>
                <a:ext uri="{FF2B5EF4-FFF2-40B4-BE49-F238E27FC236}">
                  <a16:creationId xmlns:a16="http://schemas.microsoft.com/office/drawing/2014/main" id="{D2FB8F4C-BDB8-ED49-8B61-36B1DECCF0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1152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13" name="Line 8">
              <a:extLst>
                <a:ext uri="{FF2B5EF4-FFF2-40B4-BE49-F238E27FC236}">
                  <a16:creationId xmlns:a16="http://schemas.microsoft.com/office/drawing/2014/main" id="{DA72763B-3054-2C46-8BBA-4FF585737D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0" y="1536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 dirty="0"/>
            </a:p>
          </p:txBody>
        </p:sp>
        <p:sp>
          <p:nvSpPr>
            <p:cNvPr id="14" name="Line 9">
              <a:extLst>
                <a:ext uri="{FF2B5EF4-FFF2-40B4-BE49-F238E27FC236}">
                  <a16:creationId xmlns:a16="http://schemas.microsoft.com/office/drawing/2014/main" id="{AFF69B6F-9FD7-4F40-AFB8-3E29A41FB2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0" y="1920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15" name="Rectangle 10">
              <a:extLst>
                <a:ext uri="{FF2B5EF4-FFF2-40B4-BE49-F238E27FC236}">
                  <a16:creationId xmlns:a16="http://schemas.microsoft.com/office/drawing/2014/main" id="{CEB7BFF4-73FE-1349-9AE4-06BED4A9FF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1536"/>
              <a:ext cx="384" cy="384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E1EE416-81C0-A247-9A95-EE0F229171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8846" y="4165280"/>
            <a:ext cx="6096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+1</a:t>
            </a:r>
            <a:endParaRPr lang="en-US" sz="1400" i="1" dirty="0">
              <a:solidFill>
                <a:schemeClr val="accent4"/>
              </a:solidFill>
            </a:endParaRPr>
          </a:p>
        </p:txBody>
      </p:sp>
      <p:sp>
        <p:nvSpPr>
          <p:cNvPr id="17" name="Text Box 18">
            <a:extLst>
              <a:ext uri="{FF2B5EF4-FFF2-40B4-BE49-F238E27FC236}">
                <a16:creationId xmlns:a16="http://schemas.microsoft.com/office/drawing/2014/main" id="{F66B2C80-3869-6F4C-9824-EE26037B53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038" y="4914220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0">
                <a:latin typeface="+mn-lt"/>
              </a:rPr>
              <a:t>2</a:t>
            </a:r>
          </a:p>
        </p:txBody>
      </p:sp>
      <p:sp>
        <p:nvSpPr>
          <p:cNvPr id="18" name="Text Box 19">
            <a:extLst>
              <a:ext uri="{FF2B5EF4-FFF2-40B4-BE49-F238E27FC236}">
                <a16:creationId xmlns:a16="http://schemas.microsoft.com/office/drawing/2014/main" id="{F0D56BF0-C479-6349-860B-1690672BC5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038" y="4304620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0">
                <a:latin typeface="+mn-lt"/>
              </a:rPr>
              <a:t>3</a:t>
            </a:r>
          </a:p>
        </p:txBody>
      </p:sp>
      <p:sp>
        <p:nvSpPr>
          <p:cNvPr id="19" name="Text Box 20">
            <a:extLst>
              <a:ext uri="{FF2B5EF4-FFF2-40B4-BE49-F238E27FC236}">
                <a16:creationId xmlns:a16="http://schemas.microsoft.com/office/drawing/2014/main" id="{52D3ED85-E635-BE4F-B68D-C30C434B4C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038" y="5447620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0">
                <a:latin typeface="+mn-lt"/>
              </a:rPr>
              <a:t>1</a:t>
            </a:r>
          </a:p>
        </p:txBody>
      </p:sp>
      <p:sp>
        <p:nvSpPr>
          <p:cNvPr id="20" name="Text Box 21">
            <a:extLst>
              <a:ext uri="{FF2B5EF4-FFF2-40B4-BE49-F238E27FC236}">
                <a16:creationId xmlns:a16="http://schemas.microsoft.com/office/drawing/2014/main" id="{00136D84-CC0E-8649-873A-CE583C2394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4238" y="5981020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0">
                <a:latin typeface="+mn-lt"/>
              </a:rPr>
              <a:t>4</a:t>
            </a:r>
          </a:p>
        </p:txBody>
      </p:sp>
      <p:sp>
        <p:nvSpPr>
          <p:cNvPr id="21" name="Text Box 22">
            <a:extLst>
              <a:ext uri="{FF2B5EF4-FFF2-40B4-BE49-F238E27FC236}">
                <a16:creationId xmlns:a16="http://schemas.microsoft.com/office/drawing/2014/main" id="{32DF7633-A422-A94D-8D78-6941F8D115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4638" y="5981020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0">
                <a:latin typeface="+mn-lt"/>
              </a:rPr>
              <a:t>3</a:t>
            </a:r>
          </a:p>
        </p:txBody>
      </p:sp>
      <p:sp>
        <p:nvSpPr>
          <p:cNvPr id="22" name="Text Box 23">
            <a:extLst>
              <a:ext uri="{FF2B5EF4-FFF2-40B4-BE49-F238E27FC236}">
                <a16:creationId xmlns:a16="http://schemas.microsoft.com/office/drawing/2014/main" id="{640BAF06-6725-AC46-99C9-921BC36E30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5038" y="5981020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0">
                <a:latin typeface="+mn-lt"/>
              </a:rPr>
              <a:t>2</a:t>
            </a:r>
          </a:p>
        </p:txBody>
      </p:sp>
      <p:sp>
        <p:nvSpPr>
          <p:cNvPr id="23" name="Text Box 24">
            <a:extLst>
              <a:ext uri="{FF2B5EF4-FFF2-40B4-BE49-F238E27FC236}">
                <a16:creationId xmlns:a16="http://schemas.microsoft.com/office/drawing/2014/main" id="{19467F49-791C-324D-AB40-0FFC519A85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438" y="5981020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0" dirty="0">
                <a:latin typeface="+mn-lt"/>
              </a:rPr>
              <a:t>1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DA697C6-8C22-3847-96F1-1F873DB597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8842" y="4774880"/>
            <a:ext cx="6096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-1</a:t>
            </a:r>
            <a:endParaRPr lang="en-US" sz="1400" i="1" dirty="0">
              <a:solidFill>
                <a:srgbClr val="C00000"/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83554E3-3AC5-A948-AC9D-E131E2AE09C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45" t="4804" r="6416" b="13117"/>
          <a:stretch/>
        </p:blipFill>
        <p:spPr>
          <a:xfrm>
            <a:off x="6336218" y="4596674"/>
            <a:ext cx="1319349" cy="103196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6" name="Freeform 11">
            <a:extLst>
              <a:ext uri="{FF2B5EF4-FFF2-40B4-BE49-F238E27FC236}">
                <a16:creationId xmlns:a16="http://schemas.microsoft.com/office/drawing/2014/main" id="{A289FB59-ADD6-9B4F-A88C-BDB8A76F662E}"/>
              </a:ext>
            </a:extLst>
          </p:cNvPr>
          <p:cNvSpPr>
            <a:spLocks/>
          </p:cNvSpPr>
          <p:nvPr/>
        </p:nvSpPr>
        <p:spPr bwMode="auto">
          <a:xfrm>
            <a:off x="2885255" y="5535099"/>
            <a:ext cx="304800" cy="304800"/>
          </a:xfrm>
          <a:custGeom>
            <a:avLst/>
            <a:gdLst>
              <a:gd name="T0" fmla="*/ 2147483647 w 192"/>
              <a:gd name="T1" fmla="*/ 0 h 192"/>
              <a:gd name="T2" fmla="*/ 0 w 192"/>
              <a:gd name="T3" fmla="*/ 2147483647 h 192"/>
              <a:gd name="T4" fmla="*/ 2147483647 w 192"/>
              <a:gd name="T5" fmla="*/ 2147483647 h 192"/>
              <a:gd name="T6" fmla="*/ 2147483647 w 192"/>
              <a:gd name="T7" fmla="*/ 2147483647 h 192"/>
              <a:gd name="T8" fmla="*/ 2147483647 w 192"/>
              <a:gd name="T9" fmla="*/ 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2"/>
              <a:gd name="T16" fmla="*/ 0 h 192"/>
              <a:gd name="T17" fmla="*/ 192 w 192"/>
              <a:gd name="T18" fmla="*/ 192 h 1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2" h="192">
                <a:moveTo>
                  <a:pt x="96" y="0"/>
                </a:moveTo>
                <a:lnTo>
                  <a:pt x="0" y="192"/>
                </a:lnTo>
                <a:lnTo>
                  <a:pt x="144" y="192"/>
                </a:lnTo>
                <a:lnTo>
                  <a:pt x="192" y="192"/>
                </a:lnTo>
                <a:lnTo>
                  <a:pt x="96" y="0"/>
                </a:lnTo>
                <a:close/>
              </a:path>
            </a:pathLst>
          </a:cu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de-DE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888FACF-66DB-574B-9D44-747AAB798536}"/>
              </a:ext>
            </a:extLst>
          </p:cNvPr>
          <p:cNvSpPr txBox="1"/>
          <p:nvPr/>
        </p:nvSpPr>
        <p:spPr>
          <a:xfrm>
            <a:off x="4331326" y="4895014"/>
            <a:ext cx="1022011" cy="369332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dirty="0"/>
              <a:t>U, D, L, 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2D6B3BC-A163-EA4C-A4F5-86560CCA89B0}"/>
                  </a:ext>
                </a:extLst>
              </p:cNvPr>
              <p:cNvSpPr/>
              <p:nvPr/>
            </p:nvSpPr>
            <p:spPr>
              <a:xfrm>
                <a:off x="3734367" y="5535099"/>
                <a:ext cx="221592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solidFill>
                      <a:srgbClr val="C00000"/>
                    </a:solidFill>
                  </a:rPr>
                  <a:t>each move costs </a:t>
                </a:r>
                <a14:m>
                  <m:oMath xmlns:m="http://schemas.openxmlformats.org/officeDocument/2006/math">
                    <m:r>
                      <a:rPr lang="de-DE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0.04</m:t>
                    </m:r>
                  </m:oMath>
                </a14:m>
                <a:endParaRPr lang="en-GB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2D6B3BC-A163-EA4C-A4F5-86560CCA89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4367" y="5535099"/>
                <a:ext cx="2215928" cy="369332"/>
              </a:xfrm>
              <a:prstGeom prst="rect">
                <a:avLst/>
              </a:prstGeom>
              <a:blipFill>
                <a:blip r:embed="rId5"/>
                <a:stretch>
                  <a:fillRect l="-2273" t="-6667" b="-2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173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Additive Utility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706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28649" y="1158240"/>
                <a:ext cx="8384721" cy="5198111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History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(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 each state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, agent receives </a:t>
                </a:r>
                <a:r>
                  <a:rPr lang="en-US" dirty="0">
                    <a:solidFill>
                      <a:schemeClr val="accent1"/>
                    </a:solidFill>
                  </a:rPr>
                  <a:t>reward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Utility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chemeClr val="accent1"/>
                    </a:solidFill>
                  </a:rPr>
                  <a:t>additive</a:t>
                </a:r>
                <a:r>
                  <a:rPr lang="en-US" dirty="0"/>
                  <a:t> </a:t>
                </a:r>
                <a:r>
                  <a:rPr lang="en-US" dirty="0" err="1"/>
                  <a:t>iff</a:t>
                </a:r>
                <a:r>
                  <a:rPr lang="en-US" dirty="0"/>
                  <a:t> </a:t>
                </a:r>
                <a:endParaRPr lang="de-DE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de-DE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de-DE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err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i="1" dirty="0" err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400" b="0" i="1" dirty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de-DE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err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i="1" dirty="0" err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de-DE" sz="24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sz="2400" b="0" i="1" dirty="0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de-DE" sz="24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de-DE" sz="2400" b="0" i="1" dirty="0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de-DE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400" b="0" i="1" dirty="0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de-DE" sz="2400" b="0" i="1" dirty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2400" dirty="0"/>
              </a:p>
              <a:p>
                <a:pPr lvl="1"/>
                <a:r>
                  <a:rPr lang="en-US" dirty="0">
                    <a:solidFill>
                      <a:schemeClr val="accent1"/>
                    </a:solidFill>
                  </a:rPr>
                  <a:t>Discount</a:t>
                </a:r>
                <a:r>
                  <a:rPr lang="en-US" dirty="0"/>
                  <a:t> factor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∈]0,1]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de-DE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de-DE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𝑅</m:t>
                        </m:r>
                        <m:d>
                          <m:d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 dirty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de-DE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de-DE" dirty="0"/>
              </a:p>
              <a:p>
                <a:pPr lvl="2"/>
                <a:r>
                  <a:rPr lang="en-US" dirty="0"/>
                  <a:t>Close to 0: future rewards insignificant</a:t>
                </a:r>
              </a:p>
              <a:p>
                <a:pPr lvl="2"/>
                <a:r>
                  <a:rPr lang="en-US" dirty="0"/>
                  <a:t>Corresponds to an interest rate of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den>
                    </m:f>
                  </m:oMath>
                </a14:m>
                <a:endParaRPr lang="en-US" dirty="0"/>
              </a:p>
              <a:p>
                <a:pPr marL="3122613" indent="-233363"/>
                <a:r>
                  <a:rPr lang="en-US" dirty="0"/>
                  <a:t>Robot navigation example:</a:t>
                </a:r>
              </a:p>
              <a:p>
                <a:pPr marL="3579813" lvl="1" indent="-233363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=+1</m:t>
                    </m:r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4,3</m:t>
                        </m:r>
                      </m:e>
                    </m:d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 marL="3579813" lvl="1" indent="-233363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4,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 marL="3579813" lvl="1" indent="-233363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−0.04</m:t>
                    </m:r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=0, …,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de-DE" dirty="0"/>
              </a:p>
              <a:p>
                <a:pPr marL="3579813" lvl="1" indent="-233363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270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158240"/>
                <a:ext cx="8384721" cy="5198111"/>
              </a:xfrm>
              <a:blipFill>
                <a:blip r:embed="rId3"/>
                <a:stretch>
                  <a:fillRect l="-1208" t="-24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F91C79-C3EC-B447-88E4-6CD01DC62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17</a:t>
            </a:fld>
            <a:endParaRPr lang="en-GB"/>
          </a:p>
        </p:txBody>
      </p:sp>
      <p:grpSp>
        <p:nvGrpSpPr>
          <p:cNvPr id="8" name="Group 3">
            <a:extLst>
              <a:ext uri="{FF2B5EF4-FFF2-40B4-BE49-F238E27FC236}">
                <a16:creationId xmlns:a16="http://schemas.microsoft.com/office/drawing/2014/main" id="{84A09A7D-0F14-E64A-8FD9-32F630A52F50}"/>
              </a:ext>
            </a:extLst>
          </p:cNvPr>
          <p:cNvGrpSpPr>
            <a:grpSpLocks/>
          </p:cNvGrpSpPr>
          <p:nvPr/>
        </p:nvGrpSpPr>
        <p:grpSpPr bwMode="auto">
          <a:xfrm>
            <a:off x="910045" y="4165283"/>
            <a:ext cx="2438400" cy="1828800"/>
            <a:chOff x="960" y="1152"/>
            <a:chExt cx="1536" cy="1152"/>
          </a:xfrm>
        </p:grpSpPr>
        <p:sp>
          <p:nvSpPr>
            <p:cNvPr id="9" name="Rectangle 4">
              <a:extLst>
                <a:ext uri="{FF2B5EF4-FFF2-40B4-BE49-F238E27FC236}">
                  <a16:creationId xmlns:a16="http://schemas.microsoft.com/office/drawing/2014/main" id="{D7226B96-D89E-E04D-9D97-FF5CBB4BC0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1152"/>
              <a:ext cx="1536" cy="11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5">
              <a:extLst>
                <a:ext uri="{FF2B5EF4-FFF2-40B4-BE49-F238E27FC236}">
                  <a16:creationId xmlns:a16="http://schemas.microsoft.com/office/drawing/2014/main" id="{DE8C25BD-4B51-4849-9E78-63C80B87C3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1152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11" name="Line 6">
              <a:extLst>
                <a:ext uri="{FF2B5EF4-FFF2-40B4-BE49-F238E27FC236}">
                  <a16:creationId xmlns:a16="http://schemas.microsoft.com/office/drawing/2014/main" id="{E3A633BC-5DAC-4042-8EC8-1294E0BB8F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8" y="1152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12" name="Line 7">
              <a:extLst>
                <a:ext uri="{FF2B5EF4-FFF2-40B4-BE49-F238E27FC236}">
                  <a16:creationId xmlns:a16="http://schemas.microsoft.com/office/drawing/2014/main" id="{C351D895-28B8-1D4A-B272-70CC6496EF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1152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13" name="Line 8">
              <a:extLst>
                <a:ext uri="{FF2B5EF4-FFF2-40B4-BE49-F238E27FC236}">
                  <a16:creationId xmlns:a16="http://schemas.microsoft.com/office/drawing/2014/main" id="{DEACA22E-9FA4-0F4C-9DFF-EBDAC53599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0" y="1536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 dirty="0"/>
            </a:p>
          </p:txBody>
        </p:sp>
        <p:sp>
          <p:nvSpPr>
            <p:cNvPr id="14" name="Line 9">
              <a:extLst>
                <a:ext uri="{FF2B5EF4-FFF2-40B4-BE49-F238E27FC236}">
                  <a16:creationId xmlns:a16="http://schemas.microsoft.com/office/drawing/2014/main" id="{2C0B382D-9941-F94D-B0D3-336F108120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0" y="1920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15" name="Rectangle 10">
              <a:extLst>
                <a:ext uri="{FF2B5EF4-FFF2-40B4-BE49-F238E27FC236}">
                  <a16:creationId xmlns:a16="http://schemas.microsoft.com/office/drawing/2014/main" id="{07680F34-6BBB-4D46-B67F-FD90266D94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1536"/>
              <a:ext cx="384" cy="384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125CD510-EC13-CF4B-82CD-C9974A94D4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8846" y="4165280"/>
            <a:ext cx="6096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+1</a:t>
            </a:r>
            <a:endParaRPr lang="en-US" sz="1400" i="1" dirty="0">
              <a:solidFill>
                <a:schemeClr val="accent4"/>
              </a:solidFill>
            </a:endParaRPr>
          </a:p>
        </p:txBody>
      </p:sp>
      <p:sp>
        <p:nvSpPr>
          <p:cNvPr id="17" name="Text Box 18">
            <a:extLst>
              <a:ext uri="{FF2B5EF4-FFF2-40B4-BE49-F238E27FC236}">
                <a16:creationId xmlns:a16="http://schemas.microsoft.com/office/drawing/2014/main" id="{3B1BD527-EA9B-AB4E-B313-189D98470A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038" y="4914220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0">
                <a:latin typeface="+mn-lt"/>
              </a:rPr>
              <a:t>2</a:t>
            </a:r>
          </a:p>
        </p:txBody>
      </p:sp>
      <p:sp>
        <p:nvSpPr>
          <p:cNvPr id="18" name="Text Box 19">
            <a:extLst>
              <a:ext uri="{FF2B5EF4-FFF2-40B4-BE49-F238E27FC236}">
                <a16:creationId xmlns:a16="http://schemas.microsoft.com/office/drawing/2014/main" id="{B1458073-F00E-E74C-95BA-9EBE850BE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038" y="4304620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0">
                <a:latin typeface="+mn-lt"/>
              </a:rPr>
              <a:t>3</a:t>
            </a:r>
          </a:p>
        </p:txBody>
      </p:sp>
      <p:sp>
        <p:nvSpPr>
          <p:cNvPr id="19" name="Text Box 20">
            <a:extLst>
              <a:ext uri="{FF2B5EF4-FFF2-40B4-BE49-F238E27FC236}">
                <a16:creationId xmlns:a16="http://schemas.microsoft.com/office/drawing/2014/main" id="{7A3DBDF7-EC53-4E40-886D-5EC495898F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038" y="5447620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0">
                <a:latin typeface="+mn-lt"/>
              </a:rPr>
              <a:t>1</a:t>
            </a:r>
          </a:p>
        </p:txBody>
      </p:sp>
      <p:sp>
        <p:nvSpPr>
          <p:cNvPr id="20" name="Text Box 21">
            <a:extLst>
              <a:ext uri="{FF2B5EF4-FFF2-40B4-BE49-F238E27FC236}">
                <a16:creationId xmlns:a16="http://schemas.microsoft.com/office/drawing/2014/main" id="{778CFA0D-A6FB-DF4D-9CE2-D22782789A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4238" y="5981020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0">
                <a:latin typeface="+mn-lt"/>
              </a:rPr>
              <a:t>4</a:t>
            </a:r>
          </a:p>
        </p:txBody>
      </p:sp>
      <p:sp>
        <p:nvSpPr>
          <p:cNvPr id="21" name="Text Box 22">
            <a:extLst>
              <a:ext uri="{FF2B5EF4-FFF2-40B4-BE49-F238E27FC236}">
                <a16:creationId xmlns:a16="http://schemas.microsoft.com/office/drawing/2014/main" id="{8E800B0A-5A57-964B-A6F7-EC3D585BD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4638" y="5981020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0">
                <a:latin typeface="+mn-lt"/>
              </a:rPr>
              <a:t>3</a:t>
            </a:r>
          </a:p>
        </p:txBody>
      </p:sp>
      <p:sp>
        <p:nvSpPr>
          <p:cNvPr id="22" name="Text Box 23">
            <a:extLst>
              <a:ext uri="{FF2B5EF4-FFF2-40B4-BE49-F238E27FC236}">
                <a16:creationId xmlns:a16="http://schemas.microsoft.com/office/drawing/2014/main" id="{E7273332-8512-3749-B9E7-734CB87FD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5038" y="5981020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0">
                <a:latin typeface="+mn-lt"/>
              </a:rPr>
              <a:t>2</a:t>
            </a:r>
          </a:p>
        </p:txBody>
      </p:sp>
      <p:sp>
        <p:nvSpPr>
          <p:cNvPr id="23" name="Text Box 24">
            <a:extLst>
              <a:ext uri="{FF2B5EF4-FFF2-40B4-BE49-F238E27FC236}">
                <a16:creationId xmlns:a16="http://schemas.microsoft.com/office/drawing/2014/main" id="{343BB760-00F6-CB43-8991-2CF29A0E98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438" y="5981020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0" dirty="0">
                <a:latin typeface="+mn-lt"/>
              </a:rPr>
              <a:t>1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D45C2FD-90CD-5647-99EA-C7AB2438E5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8842" y="4774880"/>
            <a:ext cx="6096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-1</a:t>
            </a:r>
            <a:endParaRPr lang="en-US" sz="14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481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 of MEU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2706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28649" y="1158240"/>
                <a:ext cx="8384721" cy="5434149"/>
              </a:xfrm>
            </p:spPr>
            <p:txBody>
              <a:bodyPr>
                <a:normAutofit/>
              </a:bodyPr>
              <a:lstStyle/>
              <a:p>
                <a:r>
                  <a:rPr lang="en-GB" dirty="0"/>
                  <a:t>History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 = (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Utility of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GB" dirty="0"/>
                  <a:t>: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GB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GB" dirty="0"/>
              </a:p>
              <a:p>
                <a:r>
                  <a:rPr lang="en-GB" dirty="0">
                    <a:solidFill>
                      <a:schemeClr val="accent1"/>
                    </a:solidFill>
                  </a:rPr>
                  <a:t>Bellman equation: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GB" i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lim>
                        </m:limLow>
                      </m:fName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7"/>
                                  </m:r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m:rPr>
                                    <m:brk m:alnAt="7"/>
                                  </m:r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sub>
                          <m:sup/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| 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  <m:d>
                              <m:d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</m:e>
                    </m:func>
                  </m:oMath>
                </a14:m>
                <a:endParaRPr lang="en-GB" dirty="0"/>
              </a:p>
              <a:p>
                <a:r>
                  <a:rPr lang="en-GB" dirty="0"/>
                  <a:t>Optimal policy: 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argmax</m:t>
                            </m:r>
                          </m:e>
                          <m:lim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lim>
                        </m:limLow>
                      </m:fName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7"/>
                                  </m:rPr>
                                  <a:rPr lang="en-GB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m:rPr>
                                    <m:brk m:alnAt="7"/>
                                  </m:rPr>
                                  <a:rPr lang="en-GB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sub>
                          <m:sup/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| 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𝑈</m:t>
                            </m:r>
                            <m:d>
                              <m:d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</m:e>
                    </m:func>
                  </m:oMath>
                </a14:m>
                <a:endParaRPr lang="en-GB" i="1" dirty="0">
                  <a:latin typeface="Cambria Math" panose="02040503050406030204" pitchFamily="18" charset="0"/>
                </a:endParaRPr>
              </a:p>
              <a:p>
                <a:pPr marL="3162300" lvl="1" indent="-346075"/>
                <a:r>
                  <a:rPr lang="en-GB" dirty="0"/>
                  <a:t>Bellman equation for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 marL="3619500" lvl="2" indent="-346075"/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=−0.04+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func>
                      <m:func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e-DE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func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 marL="4076700" lvl="3" indent="-346075"/>
                <a:endParaRPr lang="de-DE" i="1" dirty="0">
                  <a:latin typeface="Cambria Math" panose="02040503050406030204" pitchFamily="18" charset="0"/>
                </a:endParaRPr>
              </a:p>
              <a:p>
                <a:pPr marL="4076700" lvl="3" indent="-346075"/>
                <a:endParaRPr lang="de-DE" i="1" dirty="0">
                  <a:latin typeface="Cambria Math" panose="02040503050406030204" pitchFamily="18" charset="0"/>
                </a:endParaRPr>
              </a:p>
              <a:p>
                <a:pPr marL="4076700" lvl="3" indent="-346075"/>
                <a:endParaRPr lang="de-DE" i="1" dirty="0">
                  <a:latin typeface="Cambria Math" panose="02040503050406030204" pitchFamily="18" charset="0"/>
                </a:endParaRPr>
              </a:p>
              <a:p>
                <a:pPr marL="4076700" lvl="3" indent="-346075"/>
                <a:endParaRPr lang="de-DE" i="1" dirty="0">
                  <a:latin typeface="Cambria Math" panose="02040503050406030204" pitchFamily="18" charset="0"/>
                </a:endParaRPr>
              </a:p>
              <a:p>
                <a:pPr marL="3619500" lvl="2" indent="-346075"/>
                <a:r>
                  <a:rPr lang="en-GB" dirty="0">
                    <a:ea typeface="Cambria Math" panose="02040503050406030204" pitchFamily="18" charset="0"/>
                  </a:rPr>
                  <a:t>with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dirty="0"/>
                  <a:t> as discount factor</a:t>
                </a:r>
              </a:p>
            </p:txBody>
          </p:sp>
        </mc:Choice>
        <mc:Fallback>
          <p:sp>
            <p:nvSpPr>
              <p:cNvPr id="7270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158240"/>
                <a:ext cx="8384721" cy="5434149"/>
              </a:xfrm>
              <a:blipFill>
                <a:blip r:embed="rId3"/>
                <a:stretch>
                  <a:fillRect l="-1208" t="-3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F91C79-C3EC-B447-88E4-6CD01DC62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18</a:t>
            </a:fld>
            <a:endParaRPr lang="en-GB"/>
          </a:p>
        </p:txBody>
      </p:sp>
      <p:grpSp>
        <p:nvGrpSpPr>
          <p:cNvPr id="25" name="Group 3">
            <a:extLst>
              <a:ext uri="{FF2B5EF4-FFF2-40B4-BE49-F238E27FC236}">
                <a16:creationId xmlns:a16="http://schemas.microsoft.com/office/drawing/2014/main" id="{0CA35BA5-97C3-7846-8644-E47789415A17}"/>
              </a:ext>
            </a:extLst>
          </p:cNvPr>
          <p:cNvGrpSpPr>
            <a:grpSpLocks/>
          </p:cNvGrpSpPr>
          <p:nvPr/>
        </p:nvGrpSpPr>
        <p:grpSpPr bwMode="auto">
          <a:xfrm>
            <a:off x="910045" y="4165283"/>
            <a:ext cx="2438400" cy="1828800"/>
            <a:chOff x="960" y="1152"/>
            <a:chExt cx="1536" cy="1152"/>
          </a:xfrm>
        </p:grpSpPr>
        <p:sp>
          <p:nvSpPr>
            <p:cNvPr id="26" name="Rectangle 4">
              <a:extLst>
                <a:ext uri="{FF2B5EF4-FFF2-40B4-BE49-F238E27FC236}">
                  <a16:creationId xmlns:a16="http://schemas.microsoft.com/office/drawing/2014/main" id="{B94E0B8F-FDE9-3841-91C8-B52E4DCEA4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1152"/>
              <a:ext cx="1536" cy="11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5">
              <a:extLst>
                <a:ext uri="{FF2B5EF4-FFF2-40B4-BE49-F238E27FC236}">
                  <a16:creationId xmlns:a16="http://schemas.microsoft.com/office/drawing/2014/main" id="{417599F4-9C6E-8745-B1E6-EA3F2984F0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1152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28" name="Line 6">
              <a:extLst>
                <a:ext uri="{FF2B5EF4-FFF2-40B4-BE49-F238E27FC236}">
                  <a16:creationId xmlns:a16="http://schemas.microsoft.com/office/drawing/2014/main" id="{3BADA4AF-739E-2F41-BBC3-37D50B238B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8" y="1152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29" name="Line 7">
              <a:extLst>
                <a:ext uri="{FF2B5EF4-FFF2-40B4-BE49-F238E27FC236}">
                  <a16:creationId xmlns:a16="http://schemas.microsoft.com/office/drawing/2014/main" id="{92D88B60-EA76-C14A-ACE5-9E02D908C6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1152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30" name="Line 8">
              <a:extLst>
                <a:ext uri="{FF2B5EF4-FFF2-40B4-BE49-F238E27FC236}">
                  <a16:creationId xmlns:a16="http://schemas.microsoft.com/office/drawing/2014/main" id="{76C98C03-2A3F-DD4B-ACA8-D1795E957B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0" y="1536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 dirty="0"/>
            </a:p>
          </p:txBody>
        </p:sp>
        <p:sp>
          <p:nvSpPr>
            <p:cNvPr id="31" name="Line 9">
              <a:extLst>
                <a:ext uri="{FF2B5EF4-FFF2-40B4-BE49-F238E27FC236}">
                  <a16:creationId xmlns:a16="http://schemas.microsoft.com/office/drawing/2014/main" id="{3E1F13D8-11A9-7445-B983-94F1E556A5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0" y="1920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32" name="Rectangle 10">
              <a:extLst>
                <a:ext uri="{FF2B5EF4-FFF2-40B4-BE49-F238E27FC236}">
                  <a16:creationId xmlns:a16="http://schemas.microsoft.com/office/drawing/2014/main" id="{114841AD-59F4-0A41-9D5B-E71E65C418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1536"/>
              <a:ext cx="384" cy="384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50318F48-704D-6146-ADF5-2E014B2B9A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8846" y="4165280"/>
            <a:ext cx="6096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+1</a:t>
            </a:r>
            <a:endParaRPr lang="en-US" sz="1400" i="1" dirty="0">
              <a:solidFill>
                <a:schemeClr val="accent4"/>
              </a:solidFill>
            </a:endParaRPr>
          </a:p>
        </p:txBody>
      </p:sp>
      <p:sp>
        <p:nvSpPr>
          <p:cNvPr id="34" name="Text Box 18">
            <a:extLst>
              <a:ext uri="{FF2B5EF4-FFF2-40B4-BE49-F238E27FC236}">
                <a16:creationId xmlns:a16="http://schemas.microsoft.com/office/drawing/2014/main" id="{D86424CC-5059-934B-B5D0-3A15A1E44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038" y="4914220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0">
                <a:latin typeface="+mn-lt"/>
              </a:rPr>
              <a:t>2</a:t>
            </a:r>
          </a:p>
        </p:txBody>
      </p:sp>
      <p:sp>
        <p:nvSpPr>
          <p:cNvPr id="35" name="Text Box 19">
            <a:extLst>
              <a:ext uri="{FF2B5EF4-FFF2-40B4-BE49-F238E27FC236}">
                <a16:creationId xmlns:a16="http://schemas.microsoft.com/office/drawing/2014/main" id="{91ABC589-752E-F042-875F-9604B1BEB8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038" y="4304620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0">
                <a:latin typeface="+mn-lt"/>
              </a:rPr>
              <a:t>3</a:t>
            </a:r>
          </a:p>
        </p:txBody>
      </p:sp>
      <p:sp>
        <p:nvSpPr>
          <p:cNvPr id="36" name="Text Box 20">
            <a:extLst>
              <a:ext uri="{FF2B5EF4-FFF2-40B4-BE49-F238E27FC236}">
                <a16:creationId xmlns:a16="http://schemas.microsoft.com/office/drawing/2014/main" id="{141D901D-3135-544A-B8B3-D742FCF3E8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038" y="5447620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0">
                <a:latin typeface="+mn-lt"/>
              </a:rPr>
              <a:t>1</a:t>
            </a:r>
          </a:p>
        </p:txBody>
      </p:sp>
      <p:sp>
        <p:nvSpPr>
          <p:cNvPr id="37" name="Text Box 21">
            <a:extLst>
              <a:ext uri="{FF2B5EF4-FFF2-40B4-BE49-F238E27FC236}">
                <a16:creationId xmlns:a16="http://schemas.microsoft.com/office/drawing/2014/main" id="{9F6F3579-B288-FB4E-9023-99214D932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4238" y="5981020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0">
                <a:latin typeface="+mn-lt"/>
              </a:rPr>
              <a:t>4</a:t>
            </a:r>
          </a:p>
        </p:txBody>
      </p:sp>
      <p:sp>
        <p:nvSpPr>
          <p:cNvPr id="38" name="Text Box 22">
            <a:extLst>
              <a:ext uri="{FF2B5EF4-FFF2-40B4-BE49-F238E27FC236}">
                <a16:creationId xmlns:a16="http://schemas.microsoft.com/office/drawing/2014/main" id="{84BDF68B-0A8C-B34C-92FC-3CC35DB4C6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4638" y="5981020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0">
                <a:latin typeface="+mn-lt"/>
              </a:rPr>
              <a:t>3</a:t>
            </a:r>
          </a:p>
        </p:txBody>
      </p:sp>
      <p:sp>
        <p:nvSpPr>
          <p:cNvPr id="39" name="Text Box 23">
            <a:extLst>
              <a:ext uri="{FF2B5EF4-FFF2-40B4-BE49-F238E27FC236}">
                <a16:creationId xmlns:a16="http://schemas.microsoft.com/office/drawing/2014/main" id="{1F985C6C-2E74-684D-B557-05EB60214C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5038" y="5981020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0">
                <a:latin typeface="+mn-lt"/>
              </a:rPr>
              <a:t>2</a:t>
            </a:r>
          </a:p>
        </p:txBody>
      </p:sp>
      <p:sp>
        <p:nvSpPr>
          <p:cNvPr id="40" name="Text Box 24">
            <a:extLst>
              <a:ext uri="{FF2B5EF4-FFF2-40B4-BE49-F238E27FC236}">
                <a16:creationId xmlns:a16="http://schemas.microsoft.com/office/drawing/2014/main" id="{92E8C1BE-E1DC-7749-83C7-DD0C153794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438" y="5981020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0" dirty="0">
                <a:latin typeface="+mn-lt"/>
              </a:rPr>
              <a:t>1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6A3647B-5CF9-1540-8817-2D7ABE1E22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8842" y="4774880"/>
            <a:ext cx="6096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-1</a:t>
            </a:r>
            <a:endParaRPr lang="en-US" sz="1400" i="1" dirty="0">
              <a:solidFill>
                <a:srgbClr val="C00000"/>
              </a:solidFill>
            </a:endParaRPr>
          </a:p>
        </p:txBody>
      </p:sp>
      <p:sp>
        <p:nvSpPr>
          <p:cNvPr id="42" name="Line 22">
            <a:extLst>
              <a:ext uri="{FF2B5EF4-FFF2-40B4-BE49-F238E27FC236}">
                <a16:creationId xmlns:a16="http://schemas.microsoft.com/office/drawing/2014/main" id="{BCC04036-943B-6D40-9802-345E1F48011C}"/>
              </a:ext>
            </a:extLst>
          </p:cNvPr>
          <p:cNvSpPr>
            <a:spLocks noChangeShapeType="1"/>
          </p:cNvSpPr>
          <p:nvPr/>
        </p:nvSpPr>
        <p:spPr bwMode="auto">
          <a:xfrm>
            <a:off x="1028700" y="4487092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3" name="Line 23">
            <a:extLst>
              <a:ext uri="{FF2B5EF4-FFF2-40B4-BE49-F238E27FC236}">
                <a16:creationId xmlns:a16="http://schemas.microsoft.com/office/drawing/2014/main" id="{9B125D26-BA4D-C04A-9767-C7B8A1C57208}"/>
              </a:ext>
            </a:extLst>
          </p:cNvPr>
          <p:cNvSpPr>
            <a:spLocks noChangeShapeType="1"/>
          </p:cNvSpPr>
          <p:nvPr/>
        </p:nvSpPr>
        <p:spPr bwMode="auto">
          <a:xfrm>
            <a:off x="1638300" y="4487092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4" name="Line 24">
            <a:extLst>
              <a:ext uri="{FF2B5EF4-FFF2-40B4-BE49-F238E27FC236}">
                <a16:creationId xmlns:a16="http://schemas.microsoft.com/office/drawing/2014/main" id="{1FF5F39F-D809-7F43-B713-14066AA8FE4D}"/>
              </a:ext>
            </a:extLst>
          </p:cNvPr>
          <p:cNvSpPr>
            <a:spLocks noChangeShapeType="1"/>
          </p:cNvSpPr>
          <p:nvPr/>
        </p:nvSpPr>
        <p:spPr bwMode="auto">
          <a:xfrm>
            <a:off x="2247900" y="4487092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5" name="Line 25">
            <a:extLst>
              <a:ext uri="{FF2B5EF4-FFF2-40B4-BE49-F238E27FC236}">
                <a16:creationId xmlns:a16="http://schemas.microsoft.com/office/drawing/2014/main" id="{8AA7218A-A41B-B545-B0E8-AFED806F31F5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2781300" y="5706292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6" name="Line 26">
            <a:extLst>
              <a:ext uri="{FF2B5EF4-FFF2-40B4-BE49-F238E27FC236}">
                <a16:creationId xmlns:a16="http://schemas.microsoft.com/office/drawing/2014/main" id="{A3BD409D-0EDB-6346-879D-416AAC8E925D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990600" y="5668192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7" name="Line 27">
            <a:extLst>
              <a:ext uri="{FF2B5EF4-FFF2-40B4-BE49-F238E27FC236}">
                <a16:creationId xmlns:a16="http://schemas.microsoft.com/office/drawing/2014/main" id="{6484E7BC-BBED-EE44-ABF2-995D254602FE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209800" y="5058592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8" name="Line 28">
            <a:extLst>
              <a:ext uri="{FF2B5EF4-FFF2-40B4-BE49-F238E27FC236}">
                <a16:creationId xmlns:a16="http://schemas.microsoft.com/office/drawing/2014/main" id="{AED0EEF3-CE0E-C740-B81E-730C975260F2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990600" y="5058592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9" name="Line 29">
            <a:extLst>
              <a:ext uri="{FF2B5EF4-FFF2-40B4-BE49-F238E27FC236}">
                <a16:creationId xmlns:a16="http://schemas.microsoft.com/office/drawing/2014/main" id="{ABEB7204-1A01-9E46-9F46-55B27EE35179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2171700" y="5706292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50" name="Line 30">
            <a:extLst>
              <a:ext uri="{FF2B5EF4-FFF2-40B4-BE49-F238E27FC236}">
                <a16:creationId xmlns:a16="http://schemas.microsoft.com/office/drawing/2014/main" id="{E34909CB-BAC7-4F4E-BCC5-A4AC2B500F8C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1562100" y="5706292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48C237-DE3A-A544-9870-DDBB44005A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636"/>
          <a:stretch/>
        </p:blipFill>
        <p:spPr>
          <a:xfrm>
            <a:off x="4280318" y="4904960"/>
            <a:ext cx="4355263" cy="107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1111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Iteration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706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28649" y="1158240"/>
                <a:ext cx="8384721" cy="5018723"/>
              </a:xfrm>
            </p:spPr>
            <p:txBody>
              <a:bodyPr>
                <a:normAutofit/>
              </a:bodyPr>
              <a:lstStyle/>
              <a:p>
                <a:r>
                  <a:rPr lang="en-GB" dirty="0"/>
                  <a:t>Initialise the utility of each non-terminal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dirty="0"/>
              </a:p>
              <a:p>
                <a:r>
                  <a:rPr lang="en-GB" dirty="0"/>
                  <a:t>For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=0, 1, 2, …</m:t>
                    </m:r>
                  </m:oMath>
                </a14:m>
                <a:r>
                  <a:rPr lang="en-GB" dirty="0"/>
                  <a:t>, do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GB" i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lim>
                        </m:limLow>
                      </m:fName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7"/>
                                  </m:r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m:rPr>
                                    <m:brk m:alnAt="7"/>
                                  </m:r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sub>
                          <m:sup/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| 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sSub>
                              <m:sSub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</m:e>
                    </m:func>
                  </m:oMath>
                </a14:m>
                <a:endParaRPr lang="en-GB" dirty="0"/>
              </a:p>
              <a:p>
                <a:pPr lvl="2"/>
                <a:r>
                  <a:rPr lang="en-GB" dirty="0"/>
                  <a:t>So called </a:t>
                </a:r>
                <a:r>
                  <a:rPr lang="en-GB" dirty="0">
                    <a:solidFill>
                      <a:schemeClr val="accent1"/>
                    </a:solidFill>
                  </a:rPr>
                  <a:t>Bellman update</a:t>
                </a:r>
              </a:p>
              <a:p>
                <a:pPr lvl="2"/>
                <a:endParaRPr lang="en-GB" dirty="0"/>
              </a:p>
            </p:txBody>
          </p:sp>
        </mc:Choice>
        <mc:Fallback xmlns="">
          <p:sp>
            <p:nvSpPr>
              <p:cNvPr id="7270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158240"/>
                <a:ext cx="8384721" cy="5018723"/>
              </a:xfrm>
              <a:blipFill>
                <a:blip r:embed="rId3"/>
                <a:stretch>
                  <a:fillRect l="-1208" t="-17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F91C79-C3EC-B447-88E4-6CD01DC62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19</a:t>
            </a:fld>
            <a:endParaRPr lang="en-GB"/>
          </a:p>
        </p:txBody>
      </p:sp>
      <p:grpSp>
        <p:nvGrpSpPr>
          <p:cNvPr id="25" name="Group 3">
            <a:extLst>
              <a:ext uri="{FF2B5EF4-FFF2-40B4-BE49-F238E27FC236}">
                <a16:creationId xmlns:a16="http://schemas.microsoft.com/office/drawing/2014/main" id="{0CA35BA5-97C3-7846-8644-E47789415A17}"/>
              </a:ext>
            </a:extLst>
          </p:cNvPr>
          <p:cNvGrpSpPr>
            <a:grpSpLocks/>
          </p:cNvGrpSpPr>
          <p:nvPr/>
        </p:nvGrpSpPr>
        <p:grpSpPr bwMode="auto">
          <a:xfrm>
            <a:off x="910045" y="4165283"/>
            <a:ext cx="2438400" cy="1828800"/>
            <a:chOff x="960" y="1152"/>
            <a:chExt cx="1536" cy="1152"/>
          </a:xfrm>
        </p:grpSpPr>
        <p:sp>
          <p:nvSpPr>
            <p:cNvPr id="26" name="Rectangle 4">
              <a:extLst>
                <a:ext uri="{FF2B5EF4-FFF2-40B4-BE49-F238E27FC236}">
                  <a16:creationId xmlns:a16="http://schemas.microsoft.com/office/drawing/2014/main" id="{B94E0B8F-FDE9-3841-91C8-B52E4DCEA4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1152"/>
              <a:ext cx="1536" cy="11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5">
              <a:extLst>
                <a:ext uri="{FF2B5EF4-FFF2-40B4-BE49-F238E27FC236}">
                  <a16:creationId xmlns:a16="http://schemas.microsoft.com/office/drawing/2014/main" id="{417599F4-9C6E-8745-B1E6-EA3F2984F0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1152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28" name="Line 6">
              <a:extLst>
                <a:ext uri="{FF2B5EF4-FFF2-40B4-BE49-F238E27FC236}">
                  <a16:creationId xmlns:a16="http://schemas.microsoft.com/office/drawing/2014/main" id="{3BADA4AF-739E-2F41-BBC3-37D50B238B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8" y="1152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29" name="Line 7">
              <a:extLst>
                <a:ext uri="{FF2B5EF4-FFF2-40B4-BE49-F238E27FC236}">
                  <a16:creationId xmlns:a16="http://schemas.microsoft.com/office/drawing/2014/main" id="{92D88B60-EA76-C14A-ACE5-9E02D908C6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1152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30" name="Line 8">
              <a:extLst>
                <a:ext uri="{FF2B5EF4-FFF2-40B4-BE49-F238E27FC236}">
                  <a16:creationId xmlns:a16="http://schemas.microsoft.com/office/drawing/2014/main" id="{76C98C03-2A3F-DD4B-ACA8-D1795E957B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0" y="1536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 dirty="0"/>
            </a:p>
          </p:txBody>
        </p:sp>
        <p:sp>
          <p:nvSpPr>
            <p:cNvPr id="31" name="Line 9">
              <a:extLst>
                <a:ext uri="{FF2B5EF4-FFF2-40B4-BE49-F238E27FC236}">
                  <a16:creationId xmlns:a16="http://schemas.microsoft.com/office/drawing/2014/main" id="{3E1F13D8-11A9-7445-B983-94F1E556A5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0" y="1920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32" name="Rectangle 10">
              <a:extLst>
                <a:ext uri="{FF2B5EF4-FFF2-40B4-BE49-F238E27FC236}">
                  <a16:creationId xmlns:a16="http://schemas.microsoft.com/office/drawing/2014/main" id="{114841AD-59F4-0A41-9D5B-E71E65C418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1536"/>
              <a:ext cx="384" cy="384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50318F48-704D-6146-ADF5-2E014B2B9A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8846" y="4165280"/>
            <a:ext cx="6096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+1</a:t>
            </a:r>
            <a:endParaRPr lang="en-US" sz="1400" i="1" dirty="0">
              <a:solidFill>
                <a:schemeClr val="accent4"/>
              </a:solidFill>
            </a:endParaRPr>
          </a:p>
        </p:txBody>
      </p:sp>
      <p:sp>
        <p:nvSpPr>
          <p:cNvPr id="34" name="Text Box 18">
            <a:extLst>
              <a:ext uri="{FF2B5EF4-FFF2-40B4-BE49-F238E27FC236}">
                <a16:creationId xmlns:a16="http://schemas.microsoft.com/office/drawing/2014/main" id="{D86424CC-5059-934B-B5D0-3A15A1E44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038" y="4914220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0">
                <a:latin typeface="+mn-lt"/>
              </a:rPr>
              <a:t>2</a:t>
            </a:r>
          </a:p>
        </p:txBody>
      </p:sp>
      <p:sp>
        <p:nvSpPr>
          <p:cNvPr id="35" name="Text Box 19">
            <a:extLst>
              <a:ext uri="{FF2B5EF4-FFF2-40B4-BE49-F238E27FC236}">
                <a16:creationId xmlns:a16="http://schemas.microsoft.com/office/drawing/2014/main" id="{91ABC589-752E-F042-875F-9604B1BEB8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038" y="4304620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0">
                <a:latin typeface="+mn-lt"/>
              </a:rPr>
              <a:t>3</a:t>
            </a:r>
          </a:p>
        </p:txBody>
      </p:sp>
      <p:sp>
        <p:nvSpPr>
          <p:cNvPr id="36" name="Text Box 20">
            <a:extLst>
              <a:ext uri="{FF2B5EF4-FFF2-40B4-BE49-F238E27FC236}">
                <a16:creationId xmlns:a16="http://schemas.microsoft.com/office/drawing/2014/main" id="{141D901D-3135-544A-B8B3-D742FCF3E8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038" y="5447620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0">
                <a:latin typeface="+mn-lt"/>
              </a:rPr>
              <a:t>1</a:t>
            </a:r>
          </a:p>
        </p:txBody>
      </p:sp>
      <p:sp>
        <p:nvSpPr>
          <p:cNvPr id="37" name="Text Box 21">
            <a:extLst>
              <a:ext uri="{FF2B5EF4-FFF2-40B4-BE49-F238E27FC236}">
                <a16:creationId xmlns:a16="http://schemas.microsoft.com/office/drawing/2014/main" id="{9F6F3579-B288-FB4E-9023-99214D932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4238" y="5981020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0">
                <a:latin typeface="+mn-lt"/>
              </a:rPr>
              <a:t>4</a:t>
            </a:r>
          </a:p>
        </p:txBody>
      </p:sp>
      <p:sp>
        <p:nvSpPr>
          <p:cNvPr id="38" name="Text Box 22">
            <a:extLst>
              <a:ext uri="{FF2B5EF4-FFF2-40B4-BE49-F238E27FC236}">
                <a16:creationId xmlns:a16="http://schemas.microsoft.com/office/drawing/2014/main" id="{84BDF68B-0A8C-B34C-92FC-3CC35DB4C6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4638" y="5981020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0">
                <a:latin typeface="+mn-lt"/>
              </a:rPr>
              <a:t>3</a:t>
            </a:r>
          </a:p>
        </p:txBody>
      </p:sp>
      <p:sp>
        <p:nvSpPr>
          <p:cNvPr id="39" name="Text Box 23">
            <a:extLst>
              <a:ext uri="{FF2B5EF4-FFF2-40B4-BE49-F238E27FC236}">
                <a16:creationId xmlns:a16="http://schemas.microsoft.com/office/drawing/2014/main" id="{1F985C6C-2E74-684D-B557-05EB60214C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5038" y="5981020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0">
                <a:latin typeface="+mn-lt"/>
              </a:rPr>
              <a:t>2</a:t>
            </a:r>
          </a:p>
        </p:txBody>
      </p:sp>
      <p:sp>
        <p:nvSpPr>
          <p:cNvPr id="40" name="Text Box 24">
            <a:extLst>
              <a:ext uri="{FF2B5EF4-FFF2-40B4-BE49-F238E27FC236}">
                <a16:creationId xmlns:a16="http://schemas.microsoft.com/office/drawing/2014/main" id="{92E8C1BE-E1DC-7749-83C7-DD0C153794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438" y="5981020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0" dirty="0">
                <a:latin typeface="+mn-lt"/>
              </a:rPr>
              <a:t>1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6A3647B-5CF9-1540-8817-2D7ABE1E22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8842" y="4774880"/>
            <a:ext cx="6096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-1</a:t>
            </a:r>
            <a:endParaRPr lang="en-US" sz="1400" i="1" dirty="0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80576A-D9F0-6C42-BA02-2C7C79359289}"/>
              </a:ext>
            </a:extLst>
          </p:cNvPr>
          <p:cNvSpPr txBox="1"/>
          <p:nvPr/>
        </p:nvSpPr>
        <p:spPr>
          <a:xfrm>
            <a:off x="1085726" y="415153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48841E4-1F03-164E-ADDC-C624D27EFAA6}"/>
              </a:ext>
            </a:extLst>
          </p:cNvPr>
          <p:cNvSpPr txBox="1"/>
          <p:nvPr/>
        </p:nvSpPr>
        <p:spPr>
          <a:xfrm>
            <a:off x="1668808" y="4146038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0A841BF-5B41-1441-9FE7-0818FAACE436}"/>
              </a:ext>
            </a:extLst>
          </p:cNvPr>
          <p:cNvSpPr txBox="1"/>
          <p:nvPr/>
        </p:nvSpPr>
        <p:spPr>
          <a:xfrm>
            <a:off x="2305121" y="4147989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9693E5C-4CE5-F240-AA4E-99CC8CEBF74D}"/>
              </a:ext>
            </a:extLst>
          </p:cNvPr>
          <p:cNvSpPr txBox="1"/>
          <p:nvPr/>
        </p:nvSpPr>
        <p:spPr>
          <a:xfrm>
            <a:off x="1084502" y="5334434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506F49D-5975-A440-8914-164BFAB24DA0}"/>
              </a:ext>
            </a:extLst>
          </p:cNvPr>
          <p:cNvSpPr txBox="1"/>
          <p:nvPr/>
        </p:nvSpPr>
        <p:spPr>
          <a:xfrm>
            <a:off x="1667584" y="5328939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672ECA9-1BAB-1548-BE94-E333F2A79145}"/>
              </a:ext>
            </a:extLst>
          </p:cNvPr>
          <p:cNvSpPr txBox="1"/>
          <p:nvPr/>
        </p:nvSpPr>
        <p:spPr>
          <a:xfrm>
            <a:off x="2303897" y="533089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F86327F-BE8B-7345-A6EC-ED092D3B919D}"/>
              </a:ext>
            </a:extLst>
          </p:cNvPr>
          <p:cNvSpPr txBox="1"/>
          <p:nvPr/>
        </p:nvSpPr>
        <p:spPr>
          <a:xfrm>
            <a:off x="1084502" y="4747945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A8491F3-4B4B-1F4E-B5E0-DF30BC145B51}"/>
              </a:ext>
            </a:extLst>
          </p:cNvPr>
          <p:cNvSpPr txBox="1"/>
          <p:nvPr/>
        </p:nvSpPr>
        <p:spPr>
          <a:xfrm>
            <a:off x="2895917" y="5328939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09AF64C-4423-A14A-B6B3-8677AA33EF2F}"/>
              </a:ext>
            </a:extLst>
          </p:cNvPr>
          <p:cNvSpPr txBox="1"/>
          <p:nvPr/>
        </p:nvSpPr>
        <p:spPr>
          <a:xfrm>
            <a:off x="2303897" y="4744401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accent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383030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64DB7-1721-854C-ADF4-AB78FE27E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C15E46-B17A-B04B-8AF8-A99F45794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158240"/>
            <a:ext cx="8045087" cy="5018723"/>
          </a:xfrm>
        </p:spPr>
        <p:txBody>
          <a:bodyPr numCol="2">
            <a:normAutofit fontScale="925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dirty="0"/>
              <a:t>Planning and Acting with </a:t>
            </a:r>
            <a:r>
              <a:rPr lang="en-GB" b="1" dirty="0"/>
              <a:t>Deterministic</a:t>
            </a:r>
            <a:r>
              <a:rPr lang="en-GB" dirty="0"/>
              <a:t> Models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Planning and Acting with </a:t>
            </a:r>
            <a:r>
              <a:rPr lang="en-GB" b="1" dirty="0"/>
              <a:t>Refinement</a:t>
            </a:r>
            <a:r>
              <a:rPr lang="en-GB" dirty="0"/>
              <a:t> Methods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Planning and Acting with </a:t>
            </a:r>
            <a:r>
              <a:rPr lang="en-GB" b="1" dirty="0"/>
              <a:t>Temporal</a:t>
            </a:r>
            <a:r>
              <a:rPr lang="en-GB" dirty="0"/>
              <a:t> Models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Planning and Acting with </a:t>
            </a:r>
            <a:r>
              <a:rPr lang="en-GB" b="1" dirty="0"/>
              <a:t>Nondeterministic</a:t>
            </a:r>
            <a:r>
              <a:rPr lang="en-GB" dirty="0"/>
              <a:t> Models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Making Simple Decisions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solidFill>
                  <a:srgbClr val="C00000"/>
                </a:solidFill>
              </a:rPr>
              <a:t>Planning and Acting with </a:t>
            </a:r>
            <a:r>
              <a:rPr lang="en-GB" b="1" dirty="0">
                <a:solidFill>
                  <a:srgbClr val="C00000"/>
                </a:solidFill>
              </a:rPr>
              <a:t>Probabilistic</a:t>
            </a:r>
            <a:r>
              <a:rPr lang="en-GB" dirty="0">
                <a:solidFill>
                  <a:srgbClr val="C00000"/>
                </a:solidFill>
              </a:rPr>
              <a:t> Models</a:t>
            </a:r>
          </a:p>
          <a:p>
            <a:pPr marL="914400" lvl="1" indent="-457200">
              <a:buFont typeface="+mj-lt"/>
              <a:buAutoNum type="alphaLcPeriod"/>
            </a:pPr>
            <a:endParaRPr lang="en-GB" dirty="0">
              <a:solidFill>
                <a:srgbClr val="C00000"/>
              </a:solidFill>
            </a:endParaRPr>
          </a:p>
          <a:p>
            <a:pPr marL="914400" lvl="1" indent="-457200">
              <a:buFont typeface="+mj-lt"/>
              <a:buAutoNum type="alphaLcPeriod"/>
            </a:pPr>
            <a:r>
              <a:rPr lang="en-GB" dirty="0">
                <a:solidFill>
                  <a:srgbClr val="C00000"/>
                </a:solidFill>
              </a:rPr>
              <a:t>Markov Decision Process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GB" dirty="0">
                <a:solidFill>
                  <a:srgbClr val="C00000"/>
                </a:solidFill>
              </a:rPr>
              <a:t>Stochastic Shortest-Path Problems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GB" dirty="0">
                <a:solidFill>
                  <a:srgbClr val="C00000"/>
                </a:solidFill>
              </a:rPr>
              <a:t>Heuristic Search Algorithms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GB" dirty="0">
                <a:solidFill>
                  <a:srgbClr val="C00000"/>
                </a:solidFill>
              </a:rPr>
              <a:t>Online Probabilistic Approaches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Making Complex Decisions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Provably Beneficial AI</a:t>
            </a:r>
          </a:p>
          <a:p>
            <a:r>
              <a:rPr lang="en-GB" dirty="0"/>
              <a:t>Other: open world, perceiving, learning</a:t>
            </a:r>
          </a:p>
          <a:p>
            <a:pPr lvl="1"/>
            <a:r>
              <a:rPr lang="en-GB" dirty="0"/>
              <a:t>If time permits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3758ED-C5B6-974D-BEE5-5269EFC6E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6142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Iteration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706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28649" y="1158240"/>
                <a:ext cx="8384721" cy="5018723"/>
              </a:xfrm>
            </p:spPr>
            <p:txBody>
              <a:bodyPr>
                <a:normAutofit/>
              </a:bodyPr>
              <a:lstStyle/>
              <a:p>
                <a:r>
                  <a:rPr lang="en-GB" dirty="0"/>
                  <a:t>Initialise the utility of each non-terminal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dirty="0"/>
              </a:p>
              <a:p>
                <a:r>
                  <a:rPr lang="en-GB" dirty="0"/>
                  <a:t>For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=0, 1, 2, …</m:t>
                    </m:r>
                  </m:oMath>
                </a14:m>
                <a:r>
                  <a:rPr lang="en-GB" dirty="0"/>
                  <a:t>, do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GB" i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lim>
                        </m:limLow>
                      </m:fName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7"/>
                                  </m:r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m:rPr>
                                    <m:brk m:alnAt="7"/>
                                  </m:r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sub>
                          <m:sup/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| 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sSub>
                              <m:sSub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</m:e>
                    </m:func>
                  </m:oMath>
                </a14:m>
                <a:endParaRPr lang="en-GB" dirty="0"/>
              </a:p>
              <a:p>
                <a:pPr lvl="2"/>
                <a:r>
                  <a:rPr lang="en-GB" dirty="0"/>
                  <a:t>So called </a:t>
                </a:r>
                <a:r>
                  <a:rPr lang="en-GB" dirty="0">
                    <a:solidFill>
                      <a:schemeClr val="accent1"/>
                    </a:solidFill>
                  </a:rPr>
                  <a:t>Bellman update</a:t>
                </a:r>
              </a:p>
              <a:p>
                <a:pPr lvl="2"/>
                <a:endParaRPr lang="en-GB" dirty="0"/>
              </a:p>
            </p:txBody>
          </p:sp>
        </mc:Choice>
        <mc:Fallback xmlns="">
          <p:sp>
            <p:nvSpPr>
              <p:cNvPr id="7270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158240"/>
                <a:ext cx="8384721" cy="5018723"/>
              </a:xfrm>
              <a:blipFill>
                <a:blip r:embed="rId3"/>
                <a:stretch>
                  <a:fillRect l="-1208" t="-17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F91C79-C3EC-B447-88E4-6CD01DC62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20</a:t>
            </a:fld>
            <a:endParaRPr lang="en-GB"/>
          </a:p>
        </p:txBody>
      </p:sp>
      <p:grpSp>
        <p:nvGrpSpPr>
          <p:cNvPr id="25" name="Group 3">
            <a:extLst>
              <a:ext uri="{FF2B5EF4-FFF2-40B4-BE49-F238E27FC236}">
                <a16:creationId xmlns:a16="http://schemas.microsoft.com/office/drawing/2014/main" id="{0CA35BA5-97C3-7846-8644-E47789415A17}"/>
              </a:ext>
            </a:extLst>
          </p:cNvPr>
          <p:cNvGrpSpPr>
            <a:grpSpLocks/>
          </p:cNvGrpSpPr>
          <p:nvPr/>
        </p:nvGrpSpPr>
        <p:grpSpPr bwMode="auto">
          <a:xfrm>
            <a:off x="910045" y="4165283"/>
            <a:ext cx="2438400" cy="1828800"/>
            <a:chOff x="960" y="1152"/>
            <a:chExt cx="1536" cy="1152"/>
          </a:xfrm>
        </p:grpSpPr>
        <p:sp>
          <p:nvSpPr>
            <p:cNvPr id="26" name="Rectangle 4">
              <a:extLst>
                <a:ext uri="{FF2B5EF4-FFF2-40B4-BE49-F238E27FC236}">
                  <a16:creationId xmlns:a16="http://schemas.microsoft.com/office/drawing/2014/main" id="{B94E0B8F-FDE9-3841-91C8-B52E4DCEA4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1152"/>
              <a:ext cx="1536" cy="11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5">
              <a:extLst>
                <a:ext uri="{FF2B5EF4-FFF2-40B4-BE49-F238E27FC236}">
                  <a16:creationId xmlns:a16="http://schemas.microsoft.com/office/drawing/2014/main" id="{417599F4-9C6E-8745-B1E6-EA3F2984F0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1152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28" name="Line 6">
              <a:extLst>
                <a:ext uri="{FF2B5EF4-FFF2-40B4-BE49-F238E27FC236}">
                  <a16:creationId xmlns:a16="http://schemas.microsoft.com/office/drawing/2014/main" id="{3BADA4AF-739E-2F41-BBC3-37D50B238B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8" y="1152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29" name="Line 7">
              <a:extLst>
                <a:ext uri="{FF2B5EF4-FFF2-40B4-BE49-F238E27FC236}">
                  <a16:creationId xmlns:a16="http://schemas.microsoft.com/office/drawing/2014/main" id="{92D88B60-EA76-C14A-ACE5-9E02D908C6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1152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30" name="Line 8">
              <a:extLst>
                <a:ext uri="{FF2B5EF4-FFF2-40B4-BE49-F238E27FC236}">
                  <a16:creationId xmlns:a16="http://schemas.microsoft.com/office/drawing/2014/main" id="{76C98C03-2A3F-DD4B-ACA8-D1795E957B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0" y="1536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 dirty="0"/>
            </a:p>
          </p:txBody>
        </p:sp>
        <p:sp>
          <p:nvSpPr>
            <p:cNvPr id="31" name="Line 9">
              <a:extLst>
                <a:ext uri="{FF2B5EF4-FFF2-40B4-BE49-F238E27FC236}">
                  <a16:creationId xmlns:a16="http://schemas.microsoft.com/office/drawing/2014/main" id="{3E1F13D8-11A9-7445-B983-94F1E556A5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0" y="1920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32" name="Rectangle 10">
              <a:extLst>
                <a:ext uri="{FF2B5EF4-FFF2-40B4-BE49-F238E27FC236}">
                  <a16:creationId xmlns:a16="http://schemas.microsoft.com/office/drawing/2014/main" id="{114841AD-59F4-0A41-9D5B-E71E65C418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1536"/>
              <a:ext cx="384" cy="384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50318F48-704D-6146-ADF5-2E014B2B9A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8846" y="4165280"/>
            <a:ext cx="6096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+1</a:t>
            </a:r>
            <a:endParaRPr lang="en-US" sz="1400" i="1" dirty="0">
              <a:solidFill>
                <a:schemeClr val="accent4"/>
              </a:solidFill>
            </a:endParaRPr>
          </a:p>
        </p:txBody>
      </p:sp>
      <p:sp>
        <p:nvSpPr>
          <p:cNvPr id="34" name="Text Box 18">
            <a:extLst>
              <a:ext uri="{FF2B5EF4-FFF2-40B4-BE49-F238E27FC236}">
                <a16:creationId xmlns:a16="http://schemas.microsoft.com/office/drawing/2014/main" id="{D86424CC-5059-934B-B5D0-3A15A1E44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038" y="4914220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0">
                <a:latin typeface="+mn-lt"/>
              </a:rPr>
              <a:t>2</a:t>
            </a:r>
          </a:p>
        </p:txBody>
      </p:sp>
      <p:sp>
        <p:nvSpPr>
          <p:cNvPr id="35" name="Text Box 19">
            <a:extLst>
              <a:ext uri="{FF2B5EF4-FFF2-40B4-BE49-F238E27FC236}">
                <a16:creationId xmlns:a16="http://schemas.microsoft.com/office/drawing/2014/main" id="{91ABC589-752E-F042-875F-9604B1BEB8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038" y="4304620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0">
                <a:latin typeface="+mn-lt"/>
              </a:rPr>
              <a:t>3</a:t>
            </a:r>
          </a:p>
        </p:txBody>
      </p:sp>
      <p:sp>
        <p:nvSpPr>
          <p:cNvPr id="36" name="Text Box 20">
            <a:extLst>
              <a:ext uri="{FF2B5EF4-FFF2-40B4-BE49-F238E27FC236}">
                <a16:creationId xmlns:a16="http://schemas.microsoft.com/office/drawing/2014/main" id="{141D901D-3135-544A-B8B3-D742FCF3E8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038" y="5447620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0">
                <a:latin typeface="+mn-lt"/>
              </a:rPr>
              <a:t>1</a:t>
            </a:r>
          </a:p>
        </p:txBody>
      </p:sp>
      <p:sp>
        <p:nvSpPr>
          <p:cNvPr id="37" name="Text Box 21">
            <a:extLst>
              <a:ext uri="{FF2B5EF4-FFF2-40B4-BE49-F238E27FC236}">
                <a16:creationId xmlns:a16="http://schemas.microsoft.com/office/drawing/2014/main" id="{9F6F3579-B288-FB4E-9023-99214D932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4238" y="5981020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0">
                <a:latin typeface="+mn-lt"/>
              </a:rPr>
              <a:t>4</a:t>
            </a:r>
          </a:p>
        </p:txBody>
      </p:sp>
      <p:sp>
        <p:nvSpPr>
          <p:cNvPr id="38" name="Text Box 22">
            <a:extLst>
              <a:ext uri="{FF2B5EF4-FFF2-40B4-BE49-F238E27FC236}">
                <a16:creationId xmlns:a16="http://schemas.microsoft.com/office/drawing/2014/main" id="{84BDF68B-0A8C-B34C-92FC-3CC35DB4C6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4638" y="5981020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0">
                <a:latin typeface="+mn-lt"/>
              </a:rPr>
              <a:t>3</a:t>
            </a:r>
          </a:p>
        </p:txBody>
      </p:sp>
      <p:sp>
        <p:nvSpPr>
          <p:cNvPr id="39" name="Text Box 23">
            <a:extLst>
              <a:ext uri="{FF2B5EF4-FFF2-40B4-BE49-F238E27FC236}">
                <a16:creationId xmlns:a16="http://schemas.microsoft.com/office/drawing/2014/main" id="{1F985C6C-2E74-684D-B557-05EB60214C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5038" y="5981020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0">
                <a:latin typeface="+mn-lt"/>
              </a:rPr>
              <a:t>2</a:t>
            </a:r>
          </a:p>
        </p:txBody>
      </p:sp>
      <p:sp>
        <p:nvSpPr>
          <p:cNvPr id="40" name="Text Box 24">
            <a:extLst>
              <a:ext uri="{FF2B5EF4-FFF2-40B4-BE49-F238E27FC236}">
                <a16:creationId xmlns:a16="http://schemas.microsoft.com/office/drawing/2014/main" id="{92E8C1BE-E1DC-7749-83C7-DD0C153794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438" y="5981020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0" dirty="0">
                <a:latin typeface="+mn-lt"/>
              </a:rPr>
              <a:t>1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6A3647B-5CF9-1540-8817-2D7ABE1E22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8842" y="4774880"/>
            <a:ext cx="6096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-1</a:t>
            </a:r>
            <a:endParaRPr lang="en-US" sz="1400" i="1" dirty="0">
              <a:solidFill>
                <a:srgbClr val="C00000"/>
              </a:solidFill>
            </a:endParaRPr>
          </a:p>
        </p:txBody>
      </p:sp>
      <p:sp>
        <p:nvSpPr>
          <p:cNvPr id="42" name="Line 22">
            <a:extLst>
              <a:ext uri="{FF2B5EF4-FFF2-40B4-BE49-F238E27FC236}">
                <a16:creationId xmlns:a16="http://schemas.microsoft.com/office/drawing/2014/main" id="{AC2F2CC9-EA85-2446-9E91-DF120073608C}"/>
              </a:ext>
            </a:extLst>
          </p:cNvPr>
          <p:cNvSpPr>
            <a:spLocks noChangeShapeType="1"/>
          </p:cNvSpPr>
          <p:nvPr/>
        </p:nvSpPr>
        <p:spPr bwMode="auto">
          <a:xfrm>
            <a:off x="1028700" y="4487092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3" name="Line 23">
            <a:extLst>
              <a:ext uri="{FF2B5EF4-FFF2-40B4-BE49-F238E27FC236}">
                <a16:creationId xmlns:a16="http://schemas.microsoft.com/office/drawing/2014/main" id="{B5C58E42-2094-114F-A59B-DF8961DB1D6A}"/>
              </a:ext>
            </a:extLst>
          </p:cNvPr>
          <p:cNvSpPr>
            <a:spLocks noChangeShapeType="1"/>
          </p:cNvSpPr>
          <p:nvPr/>
        </p:nvSpPr>
        <p:spPr bwMode="auto">
          <a:xfrm>
            <a:off x="1638300" y="4487092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4" name="Line 24">
            <a:extLst>
              <a:ext uri="{FF2B5EF4-FFF2-40B4-BE49-F238E27FC236}">
                <a16:creationId xmlns:a16="http://schemas.microsoft.com/office/drawing/2014/main" id="{E5AA0E27-D6E3-C744-92D6-C45CA3BD22A6}"/>
              </a:ext>
            </a:extLst>
          </p:cNvPr>
          <p:cNvSpPr>
            <a:spLocks noChangeShapeType="1"/>
          </p:cNvSpPr>
          <p:nvPr/>
        </p:nvSpPr>
        <p:spPr bwMode="auto">
          <a:xfrm>
            <a:off x="2247900" y="4487092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5" name="Line 25">
            <a:extLst>
              <a:ext uri="{FF2B5EF4-FFF2-40B4-BE49-F238E27FC236}">
                <a16:creationId xmlns:a16="http://schemas.microsoft.com/office/drawing/2014/main" id="{7B86BCB0-2E88-8E46-80DE-B02FE82929CE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2781300" y="5706292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6" name="Line 26">
            <a:extLst>
              <a:ext uri="{FF2B5EF4-FFF2-40B4-BE49-F238E27FC236}">
                <a16:creationId xmlns:a16="http://schemas.microsoft.com/office/drawing/2014/main" id="{72853CCE-3C9C-054D-A12E-6714D0EE5535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990600" y="5785759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7" name="Line 27">
            <a:extLst>
              <a:ext uri="{FF2B5EF4-FFF2-40B4-BE49-F238E27FC236}">
                <a16:creationId xmlns:a16="http://schemas.microsoft.com/office/drawing/2014/main" id="{2B260567-90F4-3F42-BF1F-29B8B5624DD4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209800" y="5176159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8" name="Line 28">
            <a:extLst>
              <a:ext uri="{FF2B5EF4-FFF2-40B4-BE49-F238E27FC236}">
                <a16:creationId xmlns:a16="http://schemas.microsoft.com/office/drawing/2014/main" id="{57694319-4282-304A-BE46-1F45A4F29009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990600" y="5176159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9" name="Line 29">
            <a:extLst>
              <a:ext uri="{FF2B5EF4-FFF2-40B4-BE49-F238E27FC236}">
                <a16:creationId xmlns:a16="http://schemas.microsoft.com/office/drawing/2014/main" id="{7BE05EA6-C747-8843-B0E5-785C0FA4F85F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2171700" y="5706292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50" name="Line 30">
            <a:extLst>
              <a:ext uri="{FF2B5EF4-FFF2-40B4-BE49-F238E27FC236}">
                <a16:creationId xmlns:a16="http://schemas.microsoft.com/office/drawing/2014/main" id="{26FF361C-A6A2-7E4F-AB06-F9E1AEFD8259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1562100" y="5706292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59" name="Text Box 50">
            <a:extLst>
              <a:ext uri="{FF2B5EF4-FFF2-40B4-BE49-F238E27FC236}">
                <a16:creationId xmlns:a16="http://schemas.microsoft.com/office/drawing/2014/main" id="{13DF9F16-9AB3-864E-AD27-5C5CE48575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903" y="5384480"/>
            <a:ext cx="5950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i="0">
                <a:solidFill>
                  <a:schemeClr val="accent1"/>
                </a:solidFill>
                <a:latin typeface="+mn-lt"/>
              </a:rPr>
              <a:t>0.705</a:t>
            </a:r>
          </a:p>
        </p:txBody>
      </p:sp>
      <p:sp>
        <p:nvSpPr>
          <p:cNvPr id="60" name="Text Box 51">
            <a:extLst>
              <a:ext uri="{FF2B5EF4-FFF2-40B4-BE49-F238E27FC236}">
                <a16:creationId xmlns:a16="http://schemas.microsoft.com/office/drawing/2014/main" id="{29B79AD2-934B-5C4E-AC49-96A5E7AA8C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0503" y="5384480"/>
            <a:ext cx="5950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i="0">
                <a:solidFill>
                  <a:schemeClr val="accent1"/>
                </a:solidFill>
                <a:latin typeface="+mn-lt"/>
              </a:rPr>
              <a:t>0.655</a:t>
            </a:r>
          </a:p>
        </p:txBody>
      </p:sp>
      <p:sp>
        <p:nvSpPr>
          <p:cNvPr id="61" name="Text Box 52">
            <a:extLst>
              <a:ext uri="{FF2B5EF4-FFF2-40B4-BE49-F238E27FC236}">
                <a16:creationId xmlns:a16="http://schemas.microsoft.com/office/drawing/2014/main" id="{5E5AE2A6-C843-BF4C-A911-79208D29AC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9703" y="5384480"/>
            <a:ext cx="5950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i="0">
                <a:solidFill>
                  <a:schemeClr val="accent1"/>
                </a:solidFill>
                <a:latin typeface="+mn-lt"/>
              </a:rPr>
              <a:t>0.388</a:t>
            </a:r>
          </a:p>
        </p:txBody>
      </p:sp>
      <p:sp>
        <p:nvSpPr>
          <p:cNvPr id="62" name="Text Box 53">
            <a:extLst>
              <a:ext uri="{FF2B5EF4-FFF2-40B4-BE49-F238E27FC236}">
                <a16:creationId xmlns:a16="http://schemas.microsoft.com/office/drawing/2014/main" id="{D79990E8-E124-6F47-9D16-4B58AF9B35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0103" y="5384480"/>
            <a:ext cx="5950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i="0">
                <a:solidFill>
                  <a:schemeClr val="accent1"/>
                </a:solidFill>
                <a:latin typeface="+mn-lt"/>
              </a:rPr>
              <a:t>0.611</a:t>
            </a:r>
          </a:p>
        </p:txBody>
      </p:sp>
      <p:sp>
        <p:nvSpPr>
          <p:cNvPr id="63" name="Text Box 54">
            <a:extLst>
              <a:ext uri="{FF2B5EF4-FFF2-40B4-BE49-F238E27FC236}">
                <a16:creationId xmlns:a16="http://schemas.microsoft.com/office/drawing/2014/main" id="{D7253F4E-27F6-F44E-ABFF-C2C2D4BF8E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903" y="4774880"/>
            <a:ext cx="5950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i="0">
                <a:solidFill>
                  <a:schemeClr val="accent1"/>
                </a:solidFill>
                <a:latin typeface="+mn-lt"/>
              </a:rPr>
              <a:t>0.762</a:t>
            </a:r>
          </a:p>
        </p:txBody>
      </p:sp>
      <p:sp>
        <p:nvSpPr>
          <p:cNvPr id="64" name="Text Box 55">
            <a:extLst>
              <a:ext uri="{FF2B5EF4-FFF2-40B4-BE49-F238E27FC236}">
                <a16:creationId xmlns:a16="http://schemas.microsoft.com/office/drawing/2014/main" id="{E7BD3E64-56F7-7B45-8746-FC724D2A12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903" y="4165280"/>
            <a:ext cx="5950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i="0" dirty="0">
                <a:solidFill>
                  <a:schemeClr val="accent1"/>
                </a:solidFill>
                <a:latin typeface="+mn-lt"/>
              </a:rPr>
              <a:t>0.812</a:t>
            </a:r>
          </a:p>
        </p:txBody>
      </p:sp>
      <p:sp>
        <p:nvSpPr>
          <p:cNvPr id="65" name="Text Box 56">
            <a:extLst>
              <a:ext uri="{FF2B5EF4-FFF2-40B4-BE49-F238E27FC236}">
                <a16:creationId xmlns:a16="http://schemas.microsoft.com/office/drawing/2014/main" id="{E2CC136A-7B85-1A46-BAD7-5570E19032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0503" y="4165280"/>
            <a:ext cx="5950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i="0">
                <a:solidFill>
                  <a:schemeClr val="accent1"/>
                </a:solidFill>
                <a:latin typeface="+mn-lt"/>
              </a:rPr>
              <a:t>0.868</a:t>
            </a:r>
          </a:p>
        </p:txBody>
      </p:sp>
      <p:sp>
        <p:nvSpPr>
          <p:cNvPr id="66" name="Text Box 57">
            <a:extLst>
              <a:ext uri="{FF2B5EF4-FFF2-40B4-BE49-F238E27FC236}">
                <a16:creationId xmlns:a16="http://schemas.microsoft.com/office/drawing/2014/main" id="{9161049A-5BE3-2F48-B9D5-D4ABF2D8D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0103" y="4165280"/>
            <a:ext cx="5950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i="0">
                <a:solidFill>
                  <a:schemeClr val="accent1"/>
                </a:solidFill>
                <a:latin typeface="+mn-lt"/>
              </a:rPr>
              <a:t>0.918</a:t>
            </a:r>
          </a:p>
        </p:txBody>
      </p:sp>
      <p:sp>
        <p:nvSpPr>
          <p:cNvPr id="67" name="Text Box 58">
            <a:extLst>
              <a:ext uri="{FF2B5EF4-FFF2-40B4-BE49-F238E27FC236}">
                <a16:creationId xmlns:a16="http://schemas.microsoft.com/office/drawing/2014/main" id="{EE2D0E96-1CA8-F040-862F-7A71C31E4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0103" y="4774880"/>
            <a:ext cx="5950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i="0">
                <a:solidFill>
                  <a:schemeClr val="accent1"/>
                </a:solidFill>
                <a:latin typeface="+mn-lt"/>
              </a:rPr>
              <a:t>0.660</a:t>
            </a:r>
          </a:p>
        </p:txBody>
      </p:sp>
      <p:grpSp>
        <p:nvGrpSpPr>
          <p:cNvPr id="68" name="Group 4">
            <a:extLst>
              <a:ext uri="{FF2B5EF4-FFF2-40B4-BE49-F238E27FC236}">
                <a16:creationId xmlns:a16="http://schemas.microsoft.com/office/drawing/2014/main" id="{96F76855-F806-224D-B94F-E63A89CA002C}"/>
              </a:ext>
            </a:extLst>
          </p:cNvPr>
          <p:cNvGrpSpPr>
            <a:grpSpLocks/>
          </p:cNvGrpSpPr>
          <p:nvPr/>
        </p:nvGrpSpPr>
        <p:grpSpPr bwMode="auto">
          <a:xfrm>
            <a:off x="3795234" y="3828369"/>
            <a:ext cx="4237038" cy="2568576"/>
            <a:chOff x="2597" y="2311"/>
            <a:chExt cx="2669" cy="16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 Box 5">
                  <a:extLst>
                    <a:ext uri="{FF2B5EF4-FFF2-40B4-BE49-F238E27FC236}">
                      <a16:creationId xmlns:a16="http://schemas.microsoft.com/office/drawing/2014/main" id="{98BA7F05-A6DF-DC48-8FDA-812152122F0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597" y="2311"/>
                  <a:ext cx="659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80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de-DE" sz="180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d>
                          <m:dPr>
                            <m:ctrlPr>
                              <a:rPr lang="en-GB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3,1</m:t>
                                </m:r>
                              </m:e>
                            </m:d>
                          </m:e>
                        </m:d>
                      </m:oMath>
                    </m:oMathPara>
                  </a14:m>
                  <a:endParaRPr lang="en-US" sz="1800" i="0" dirty="0">
                    <a:solidFill>
                      <a:srgbClr val="990000"/>
                    </a:solidFill>
                    <a:latin typeface="Tahoma" charset="0"/>
                  </a:endParaRPr>
                </a:p>
              </p:txBody>
            </p:sp>
          </mc:Choice>
          <mc:Fallback xmlns="">
            <p:sp>
              <p:nvSpPr>
                <p:cNvPr id="69" name="Text Box 5">
                  <a:extLst>
                    <a:ext uri="{FF2B5EF4-FFF2-40B4-BE49-F238E27FC236}">
                      <a16:creationId xmlns:a16="http://schemas.microsoft.com/office/drawing/2014/main" id="{98BA7F05-A6DF-DC48-8FDA-812152122F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597" y="2311"/>
                  <a:ext cx="659" cy="23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0" name="Group 6">
              <a:extLst>
                <a:ext uri="{FF2B5EF4-FFF2-40B4-BE49-F238E27FC236}">
                  <a16:creationId xmlns:a16="http://schemas.microsoft.com/office/drawing/2014/main" id="{35C53FFF-2A28-C74C-BF73-961C2D1761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32" y="2400"/>
              <a:ext cx="2434" cy="1529"/>
              <a:chOff x="2832" y="2400"/>
              <a:chExt cx="2434" cy="1529"/>
            </a:xfrm>
          </p:grpSpPr>
          <p:sp>
            <p:nvSpPr>
              <p:cNvPr id="71" name="Line 7">
                <a:extLst>
                  <a:ext uri="{FF2B5EF4-FFF2-40B4-BE49-F238E27FC236}">
                    <a16:creationId xmlns:a16="http://schemas.microsoft.com/office/drawing/2014/main" id="{EA65C924-07EE-424D-B020-4542DD3C52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64" y="2400"/>
                <a:ext cx="0" cy="12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de-DE"/>
              </a:p>
            </p:txBody>
          </p:sp>
          <p:sp>
            <p:nvSpPr>
              <p:cNvPr id="72" name="Line 8">
                <a:extLst>
                  <a:ext uri="{FF2B5EF4-FFF2-40B4-BE49-F238E27FC236}">
                    <a16:creationId xmlns:a16="http://schemas.microsoft.com/office/drawing/2014/main" id="{B0033662-4F8A-0D41-BF7C-2E9B9D3CCA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64" y="3696"/>
                <a:ext cx="19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de-DE"/>
              </a:p>
            </p:txBody>
          </p:sp>
          <p:sp>
            <p:nvSpPr>
              <p:cNvPr id="73" name="Line 9">
                <a:extLst>
                  <a:ext uri="{FF2B5EF4-FFF2-40B4-BE49-F238E27FC236}">
                    <a16:creationId xmlns:a16="http://schemas.microsoft.com/office/drawing/2014/main" id="{479370F2-806F-0647-B71E-CEFBFEC49A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64" y="3264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de-DE"/>
              </a:p>
            </p:txBody>
          </p:sp>
          <p:sp>
            <p:nvSpPr>
              <p:cNvPr id="74" name="Line 10">
                <a:extLst>
                  <a:ext uri="{FF2B5EF4-FFF2-40B4-BE49-F238E27FC236}">
                    <a16:creationId xmlns:a16="http://schemas.microsoft.com/office/drawing/2014/main" id="{63026BAF-6F4B-F249-9355-88DBBC305C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360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de-DE"/>
              </a:p>
            </p:txBody>
          </p:sp>
          <p:sp>
            <p:nvSpPr>
              <p:cNvPr id="75" name="Line 11">
                <a:extLst>
                  <a:ext uri="{FF2B5EF4-FFF2-40B4-BE49-F238E27FC236}">
                    <a16:creationId xmlns:a16="http://schemas.microsoft.com/office/drawing/2014/main" id="{016E204B-DC46-7843-9EE1-386162D553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64" y="2880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de-DE"/>
              </a:p>
            </p:txBody>
          </p:sp>
          <p:sp>
            <p:nvSpPr>
              <p:cNvPr id="76" name="Line 12">
                <a:extLst>
                  <a:ext uri="{FF2B5EF4-FFF2-40B4-BE49-F238E27FC236}">
                    <a16:creationId xmlns:a16="http://schemas.microsoft.com/office/drawing/2014/main" id="{FA8927E4-23E6-2340-B965-D239A272A6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64" y="2768"/>
                <a:ext cx="1856" cy="0"/>
              </a:xfrm>
              <a:prstGeom prst="line">
                <a:avLst/>
              </a:prstGeom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de-DE"/>
              </a:p>
            </p:txBody>
          </p:sp>
          <p:sp>
            <p:nvSpPr>
              <p:cNvPr id="77" name="Text Box 13">
                <a:extLst>
                  <a:ext uri="{FF2B5EF4-FFF2-40B4-BE49-F238E27FC236}">
                    <a16:creationId xmlns:a16="http://schemas.microsoft.com/office/drawing/2014/main" id="{BEEAE686-46D1-E849-8019-A8D81CAA0F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36" y="3648"/>
                <a:ext cx="130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800" i="0">
                    <a:latin typeface="+mn-lt"/>
                  </a:rPr>
                  <a:t>t</a:t>
                </a:r>
              </a:p>
            </p:txBody>
          </p:sp>
          <p:sp>
            <p:nvSpPr>
              <p:cNvPr id="78" name="Line 14">
                <a:extLst>
                  <a:ext uri="{FF2B5EF4-FFF2-40B4-BE49-F238E27FC236}">
                    <a16:creationId xmlns:a16="http://schemas.microsoft.com/office/drawing/2014/main" id="{B377D66B-307B-C74F-9937-5C49D8A515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0" y="3648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de-DE"/>
              </a:p>
            </p:txBody>
          </p:sp>
          <p:sp>
            <p:nvSpPr>
              <p:cNvPr id="79" name="Line 15">
                <a:extLst>
                  <a:ext uri="{FF2B5EF4-FFF2-40B4-BE49-F238E27FC236}">
                    <a16:creationId xmlns:a16="http://schemas.microsoft.com/office/drawing/2014/main" id="{58D079C7-8BAE-034A-B3EC-FA5010B2A8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16" y="3648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de-DE"/>
              </a:p>
            </p:txBody>
          </p:sp>
          <p:sp>
            <p:nvSpPr>
              <p:cNvPr id="80" name="Line 16">
                <a:extLst>
                  <a:ext uri="{FF2B5EF4-FFF2-40B4-BE49-F238E27FC236}">
                    <a16:creationId xmlns:a16="http://schemas.microsoft.com/office/drawing/2014/main" id="{C9726FDD-4E58-9C47-93A5-8956A2BF35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92" y="3648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de-DE"/>
              </a:p>
            </p:txBody>
          </p:sp>
          <p:sp>
            <p:nvSpPr>
              <p:cNvPr id="81" name="Text Box 17">
                <a:extLst>
                  <a:ext uri="{FF2B5EF4-FFF2-40B4-BE49-F238E27FC236}">
                    <a16:creationId xmlns:a16="http://schemas.microsoft.com/office/drawing/2014/main" id="{2CBA3BCC-EE66-8C4A-8C26-CB502C9507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68" y="3696"/>
                <a:ext cx="190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800" i="0">
                    <a:latin typeface="+mn-lt"/>
                  </a:rPr>
                  <a:t>0</a:t>
                </a:r>
              </a:p>
            </p:txBody>
          </p:sp>
          <p:sp>
            <p:nvSpPr>
              <p:cNvPr id="82" name="Text Box 18">
                <a:extLst>
                  <a:ext uri="{FF2B5EF4-FFF2-40B4-BE49-F238E27FC236}">
                    <a16:creationId xmlns:a16="http://schemas.microsoft.com/office/drawing/2014/main" id="{B1228A49-6E75-B442-8710-EFA31B32C4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96" y="3696"/>
                <a:ext cx="264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800" i="0">
                    <a:latin typeface="+mn-lt"/>
                  </a:rPr>
                  <a:t>30</a:t>
                </a:r>
              </a:p>
            </p:txBody>
          </p:sp>
          <p:sp>
            <p:nvSpPr>
              <p:cNvPr id="83" name="Text Box 19">
                <a:extLst>
                  <a:ext uri="{FF2B5EF4-FFF2-40B4-BE49-F238E27FC236}">
                    <a16:creationId xmlns:a16="http://schemas.microsoft.com/office/drawing/2014/main" id="{01C1F05A-6609-8340-9D88-78C0659340F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20" y="3696"/>
                <a:ext cx="264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800" i="0">
                    <a:latin typeface="+mn-lt"/>
                  </a:rPr>
                  <a:t>20</a:t>
                </a:r>
              </a:p>
            </p:txBody>
          </p:sp>
          <p:sp>
            <p:nvSpPr>
              <p:cNvPr id="84" name="Text Box 20">
                <a:extLst>
                  <a:ext uri="{FF2B5EF4-FFF2-40B4-BE49-F238E27FC236}">
                    <a16:creationId xmlns:a16="http://schemas.microsoft.com/office/drawing/2014/main" id="{DA0B812D-9866-3C43-9DB6-634D5F8C4A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4" y="3696"/>
                <a:ext cx="264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800" i="0">
                    <a:latin typeface="+mn-lt"/>
                  </a:rPr>
                  <a:t>10</a:t>
                </a:r>
              </a:p>
            </p:txBody>
          </p:sp>
          <p:sp>
            <p:nvSpPr>
              <p:cNvPr id="85" name="Text Box 21">
                <a:extLst>
                  <a:ext uri="{FF2B5EF4-FFF2-40B4-BE49-F238E27FC236}">
                    <a16:creationId xmlns:a16="http://schemas.microsoft.com/office/drawing/2014/main" id="{BB162EE5-F630-814F-9974-E8D78B3779A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32" y="2640"/>
                <a:ext cx="44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800" i="0" dirty="0">
                    <a:solidFill>
                      <a:schemeClr val="accent1"/>
                    </a:solidFill>
                    <a:latin typeface="+mn-lt"/>
                  </a:rPr>
                  <a:t>0.611</a:t>
                </a:r>
              </a:p>
            </p:txBody>
          </p:sp>
          <p:sp>
            <p:nvSpPr>
              <p:cNvPr id="86" name="Text Box 22">
                <a:extLst>
                  <a:ext uri="{FF2B5EF4-FFF2-40B4-BE49-F238E27FC236}">
                    <a16:creationId xmlns:a16="http://schemas.microsoft.com/office/drawing/2014/main" id="{8DB736EA-E537-3846-9B57-3B812059EBA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76" y="2832"/>
                <a:ext cx="300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800" i="0">
                    <a:latin typeface="+mn-lt"/>
                  </a:rPr>
                  <a:t>0.5</a:t>
                </a:r>
              </a:p>
            </p:txBody>
          </p:sp>
          <p:sp>
            <p:nvSpPr>
              <p:cNvPr id="87" name="Text Box 23">
                <a:extLst>
                  <a:ext uri="{FF2B5EF4-FFF2-40B4-BE49-F238E27FC236}">
                    <a16:creationId xmlns:a16="http://schemas.microsoft.com/office/drawing/2014/main" id="{2CDA09D9-53D0-0947-BF8E-80637BA64A2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20" y="3168"/>
                <a:ext cx="190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800" i="0">
                    <a:latin typeface="+mn-lt"/>
                  </a:rPr>
                  <a:t>0</a:t>
                </a:r>
              </a:p>
            </p:txBody>
          </p:sp>
          <p:sp>
            <p:nvSpPr>
              <p:cNvPr id="88" name="Line 24">
                <a:extLst>
                  <a:ext uri="{FF2B5EF4-FFF2-40B4-BE49-F238E27FC236}">
                    <a16:creationId xmlns:a16="http://schemas.microsoft.com/office/drawing/2014/main" id="{4826F031-2EBE-7142-865D-2D5B824A31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64" y="3264"/>
                <a:ext cx="192" cy="96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de-DE"/>
              </a:p>
            </p:txBody>
          </p:sp>
          <p:sp>
            <p:nvSpPr>
              <p:cNvPr id="89" name="Freeform 25">
                <a:extLst>
                  <a:ext uri="{FF2B5EF4-FFF2-40B4-BE49-F238E27FC236}">
                    <a16:creationId xmlns:a16="http://schemas.microsoft.com/office/drawing/2014/main" id="{74EB790B-2CB9-F842-BCC2-853E44B13A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6" y="2784"/>
                <a:ext cx="1536" cy="576"/>
              </a:xfrm>
              <a:custGeom>
                <a:avLst/>
                <a:gdLst>
                  <a:gd name="T0" fmla="*/ 0 w 1536"/>
                  <a:gd name="T1" fmla="*/ 576 h 576"/>
                  <a:gd name="T2" fmla="*/ 48 w 1536"/>
                  <a:gd name="T3" fmla="*/ 432 h 576"/>
                  <a:gd name="T4" fmla="*/ 144 w 1536"/>
                  <a:gd name="T5" fmla="*/ 240 h 576"/>
                  <a:gd name="T6" fmla="*/ 384 w 1536"/>
                  <a:gd name="T7" fmla="*/ 144 h 576"/>
                  <a:gd name="T8" fmla="*/ 864 w 1536"/>
                  <a:gd name="T9" fmla="*/ 48 h 576"/>
                  <a:gd name="T10" fmla="*/ 1536 w 1536"/>
                  <a:gd name="T11" fmla="*/ 0 h 5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36"/>
                  <a:gd name="T19" fmla="*/ 0 h 576"/>
                  <a:gd name="T20" fmla="*/ 1536 w 1536"/>
                  <a:gd name="T21" fmla="*/ 576 h 57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36" h="576">
                    <a:moveTo>
                      <a:pt x="0" y="576"/>
                    </a:moveTo>
                    <a:cubicBezTo>
                      <a:pt x="12" y="532"/>
                      <a:pt x="24" y="488"/>
                      <a:pt x="48" y="432"/>
                    </a:cubicBezTo>
                    <a:cubicBezTo>
                      <a:pt x="72" y="376"/>
                      <a:pt x="88" y="288"/>
                      <a:pt x="144" y="240"/>
                    </a:cubicBezTo>
                    <a:cubicBezTo>
                      <a:pt x="200" y="192"/>
                      <a:pt x="264" y="176"/>
                      <a:pt x="384" y="144"/>
                    </a:cubicBezTo>
                    <a:cubicBezTo>
                      <a:pt x="504" y="112"/>
                      <a:pt x="672" y="72"/>
                      <a:pt x="864" y="48"/>
                    </a:cubicBezTo>
                    <a:cubicBezTo>
                      <a:pt x="1056" y="24"/>
                      <a:pt x="1424" y="8"/>
                      <a:pt x="1536" y="0"/>
                    </a:cubicBezTo>
                  </a:path>
                </a:pathLst>
              </a:custGeom>
              <a:noFill/>
              <a:ln w="2857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de-DE">
                  <a:solidFill>
                    <a:schemeClr val="accent1"/>
                  </a:solidFill>
                </a:endParaRPr>
              </a:p>
            </p:txBody>
          </p:sp>
        </p:grpSp>
      </p:grpSp>
      <p:sp>
        <p:nvSpPr>
          <p:cNvPr id="90" name="Text Box 61">
            <a:extLst>
              <a:ext uri="{FF2B5EF4-FFF2-40B4-BE49-F238E27FC236}">
                <a16:creationId xmlns:a16="http://schemas.microsoft.com/office/drawing/2014/main" id="{289E0A9C-FA45-D647-9B05-2D44009F50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2538" y="3054397"/>
            <a:ext cx="2232021" cy="120032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0">
                <a:solidFill>
                  <a:schemeClr val="bg1"/>
                </a:solidFill>
                <a:latin typeface="+mn-lt"/>
              </a:rPr>
              <a:t>Note the importance</a:t>
            </a:r>
          </a:p>
          <a:p>
            <a:pPr eaLnBrk="1" hangingPunct="1"/>
            <a:r>
              <a:rPr lang="en-US" sz="1800" i="0">
                <a:solidFill>
                  <a:schemeClr val="bg1"/>
                </a:solidFill>
                <a:latin typeface="+mn-lt"/>
              </a:rPr>
              <a:t>of terminal states and</a:t>
            </a:r>
          </a:p>
          <a:p>
            <a:pPr eaLnBrk="1" hangingPunct="1"/>
            <a:r>
              <a:rPr lang="en-US" sz="1800" i="0">
                <a:solidFill>
                  <a:schemeClr val="bg1"/>
                </a:solidFill>
                <a:latin typeface="+mn-lt"/>
              </a:rPr>
              <a:t>connectivity of the</a:t>
            </a:r>
          </a:p>
          <a:p>
            <a:pPr eaLnBrk="1" hangingPunct="1"/>
            <a:r>
              <a:rPr lang="en-US" sz="1800" i="0">
                <a:solidFill>
                  <a:schemeClr val="bg1"/>
                </a:solidFill>
                <a:latin typeface="+mn-lt"/>
              </a:rPr>
              <a:t>state-transition graph</a:t>
            </a:r>
          </a:p>
        </p:txBody>
      </p:sp>
    </p:spTree>
    <p:extLst>
      <p:ext uri="{BB962C8B-B14F-4D97-AF65-F5344CB8AC3E}">
        <p14:creationId xmlns:p14="http://schemas.microsoft.com/office/powerpoint/2010/main" val="153014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B9381-D58C-4C4D-BAF7-2A513B9F0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Value Iteration: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23B9DE-33C7-8A48-8408-962BF3FC6A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3189565"/>
                <a:ext cx="8312150" cy="326910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GB" dirty="0"/>
                  <a:t>Inputs</a:t>
                </a:r>
              </a:p>
              <a:p>
                <a:pPr lvl="1"/>
                <a:r>
                  <a:rPr lang="en-GB" dirty="0"/>
                  <a:t>an MDP, which includes</a:t>
                </a:r>
              </a:p>
              <a:p>
                <a:pPr lvl="2"/>
                <a:r>
                  <a:rPr lang="en-GB" dirty="0"/>
                  <a:t>States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de-DE" dirty="0"/>
              </a:p>
              <a:p>
                <a:pPr lvl="2"/>
                <a:r>
                  <a:rPr lang="en-GB" dirty="0"/>
                  <a:t>For all </a:t>
                </a:r>
                <a14:m>
                  <m:oMath xmlns:m="http://schemas.openxmlformats.org/officeDocument/2006/math"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GB" dirty="0"/>
                  <a:t>, actions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GB" dirty="0"/>
                  <a:t>, transition model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| 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GB" dirty="0"/>
                  <a:t>, rewards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-GB" dirty="0"/>
              </a:p>
              <a:p>
                <a:pPr lvl="2"/>
                <a:r>
                  <a:rPr lang="en-GB" dirty="0"/>
                  <a:t>Discount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Maximum error allowed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𝜖</m:t>
                    </m:r>
                  </m:oMath>
                </a14:m>
                <a:endParaRPr lang="en-GB" dirty="0"/>
              </a:p>
              <a:p>
                <a:r>
                  <a:rPr lang="en-GB" dirty="0"/>
                  <a:t>Local variables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GB" dirty="0"/>
                  <a:t> vectors of utilities for states in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GB" dirty="0"/>
                  <a:t>, initially </a:t>
                </a:r>
                <a14:m>
                  <m:oMath xmlns:m="http://schemas.openxmlformats.org/officeDocument/2006/math"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GB" dirty="0"/>
                  <a:t> maximum change in utility of any state in an iteration</a:t>
                </a:r>
              </a:p>
              <a:p>
                <a:pPr lvl="1"/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23B9DE-33C7-8A48-8408-962BF3FC6A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3189565"/>
                <a:ext cx="8312150" cy="3269108"/>
              </a:xfrm>
              <a:blipFill>
                <a:blip r:embed="rId2"/>
                <a:stretch>
                  <a:fillRect l="-1221" t="-34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5FAF88-114B-0348-9F01-CB38A6C00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21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8020CE-9D72-4042-B01B-B42D96414D4D}"/>
              </a:ext>
            </a:extLst>
          </p:cNvPr>
          <p:cNvSpPr txBox="1"/>
          <p:nvPr/>
        </p:nvSpPr>
        <p:spPr>
          <a:xfrm>
            <a:off x="3391382" y="1158240"/>
            <a:ext cx="5549418" cy="224676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function value-iteration(</a:t>
            </a:r>
            <a:r>
              <a:rPr lang="en-GB" sz="1400" b="1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mdp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,𝜖)</a:t>
            </a:r>
            <a:endParaRPr lang="en-GB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U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’ ← 0</a:t>
            </a:r>
            <a:endParaRPr lang="en-GB" sz="14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repeat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U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U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endParaRPr lang="en-GB" sz="14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𝛿 ← 0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each state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U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’[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] ←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+ 𝛾 </a:t>
            </a:r>
            <a:r>
              <a:rPr lang="en-GB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</a:t>
            </a:r>
            <a:r>
              <a:rPr lang="en-GB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sz="14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∈</a:t>
            </a:r>
            <a:r>
              <a:rPr lang="en-GB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GB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Σ</a:t>
            </a:r>
            <a:r>
              <a:rPr lang="en-GB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’|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U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’]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|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U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’[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] -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U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]| &gt; 𝛿 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𝛿 ← |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U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’[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] -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U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]|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until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𝛿 &lt; 𝜖(1-𝛾)/𝛾</a:t>
            </a:r>
          </a:p>
        </p:txBody>
      </p:sp>
    </p:spTree>
    <p:extLst>
      <p:ext uri="{BB962C8B-B14F-4D97-AF65-F5344CB8AC3E}">
        <p14:creationId xmlns:p14="http://schemas.microsoft.com/office/powerpoint/2010/main" val="23689146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 of Utilities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706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28649" y="1158240"/>
                <a:ext cx="8384721" cy="5018723"/>
              </a:xfrm>
            </p:spPr>
            <p:txBody>
              <a:bodyPr>
                <a:normAutofit/>
              </a:bodyPr>
              <a:lstStyle/>
              <a:p>
                <a:r>
                  <a:rPr lang="en-GB" dirty="0"/>
                  <a:t>For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=0, 1, 2, …</m:t>
                    </m:r>
                  </m:oMath>
                </a14:m>
                <a:r>
                  <a:rPr lang="en-GB" dirty="0"/>
                  <a:t>, do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GB" i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lim>
                        </m:limLow>
                      </m:fName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7"/>
                                  </m:r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m:rPr>
                                    <m:brk m:alnAt="7"/>
                                  </m:r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sub>
                          <m:sup/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| 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sSub>
                              <m:sSub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</m:e>
                    </m:func>
                  </m:oMath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Value iteration ≈ information propagation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7270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158240"/>
                <a:ext cx="8384721" cy="5018723"/>
              </a:xfrm>
              <a:blipFill>
                <a:blip r:embed="rId3"/>
                <a:stretch>
                  <a:fillRect l="-1208" t="-30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F91C79-C3EC-B447-88E4-6CD01DC62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22</a:t>
            </a:fld>
            <a:endParaRPr lang="en-GB"/>
          </a:p>
        </p:txBody>
      </p:sp>
      <p:grpSp>
        <p:nvGrpSpPr>
          <p:cNvPr id="25" name="Group 3">
            <a:extLst>
              <a:ext uri="{FF2B5EF4-FFF2-40B4-BE49-F238E27FC236}">
                <a16:creationId xmlns:a16="http://schemas.microsoft.com/office/drawing/2014/main" id="{0CA35BA5-97C3-7846-8644-E47789415A17}"/>
              </a:ext>
            </a:extLst>
          </p:cNvPr>
          <p:cNvGrpSpPr>
            <a:grpSpLocks/>
          </p:cNvGrpSpPr>
          <p:nvPr/>
        </p:nvGrpSpPr>
        <p:grpSpPr bwMode="auto">
          <a:xfrm>
            <a:off x="910045" y="4165283"/>
            <a:ext cx="2438400" cy="1828800"/>
            <a:chOff x="960" y="1152"/>
            <a:chExt cx="1536" cy="1152"/>
          </a:xfrm>
        </p:grpSpPr>
        <p:sp>
          <p:nvSpPr>
            <p:cNvPr id="26" name="Rectangle 4">
              <a:extLst>
                <a:ext uri="{FF2B5EF4-FFF2-40B4-BE49-F238E27FC236}">
                  <a16:creationId xmlns:a16="http://schemas.microsoft.com/office/drawing/2014/main" id="{B94E0B8F-FDE9-3841-91C8-B52E4DCEA4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1152"/>
              <a:ext cx="1536" cy="11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5">
              <a:extLst>
                <a:ext uri="{FF2B5EF4-FFF2-40B4-BE49-F238E27FC236}">
                  <a16:creationId xmlns:a16="http://schemas.microsoft.com/office/drawing/2014/main" id="{417599F4-9C6E-8745-B1E6-EA3F2984F0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1152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28" name="Line 6">
              <a:extLst>
                <a:ext uri="{FF2B5EF4-FFF2-40B4-BE49-F238E27FC236}">
                  <a16:creationId xmlns:a16="http://schemas.microsoft.com/office/drawing/2014/main" id="{3BADA4AF-739E-2F41-BBC3-37D50B238B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8" y="1152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29" name="Line 7">
              <a:extLst>
                <a:ext uri="{FF2B5EF4-FFF2-40B4-BE49-F238E27FC236}">
                  <a16:creationId xmlns:a16="http://schemas.microsoft.com/office/drawing/2014/main" id="{92D88B60-EA76-C14A-ACE5-9E02D908C6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1152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30" name="Line 8">
              <a:extLst>
                <a:ext uri="{FF2B5EF4-FFF2-40B4-BE49-F238E27FC236}">
                  <a16:creationId xmlns:a16="http://schemas.microsoft.com/office/drawing/2014/main" id="{76C98C03-2A3F-DD4B-ACA8-D1795E957B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0" y="1536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 dirty="0"/>
            </a:p>
          </p:txBody>
        </p:sp>
        <p:sp>
          <p:nvSpPr>
            <p:cNvPr id="31" name="Line 9">
              <a:extLst>
                <a:ext uri="{FF2B5EF4-FFF2-40B4-BE49-F238E27FC236}">
                  <a16:creationId xmlns:a16="http://schemas.microsoft.com/office/drawing/2014/main" id="{3E1F13D8-11A9-7445-B983-94F1E556A5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0" y="1920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32" name="Rectangle 10">
              <a:extLst>
                <a:ext uri="{FF2B5EF4-FFF2-40B4-BE49-F238E27FC236}">
                  <a16:creationId xmlns:a16="http://schemas.microsoft.com/office/drawing/2014/main" id="{114841AD-59F4-0A41-9D5B-E71E65C418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1536"/>
              <a:ext cx="384" cy="384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50318F48-704D-6146-ADF5-2E014B2B9A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8846" y="4165280"/>
            <a:ext cx="6096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+1</a:t>
            </a:r>
            <a:endParaRPr lang="en-US" sz="1400" i="1" dirty="0">
              <a:solidFill>
                <a:schemeClr val="accent4"/>
              </a:solidFill>
            </a:endParaRPr>
          </a:p>
        </p:txBody>
      </p:sp>
      <p:sp>
        <p:nvSpPr>
          <p:cNvPr id="34" name="Text Box 18">
            <a:extLst>
              <a:ext uri="{FF2B5EF4-FFF2-40B4-BE49-F238E27FC236}">
                <a16:creationId xmlns:a16="http://schemas.microsoft.com/office/drawing/2014/main" id="{D86424CC-5059-934B-B5D0-3A15A1E44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038" y="4914220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0">
                <a:latin typeface="+mn-lt"/>
              </a:rPr>
              <a:t>2</a:t>
            </a:r>
          </a:p>
        </p:txBody>
      </p:sp>
      <p:sp>
        <p:nvSpPr>
          <p:cNvPr id="35" name="Text Box 19">
            <a:extLst>
              <a:ext uri="{FF2B5EF4-FFF2-40B4-BE49-F238E27FC236}">
                <a16:creationId xmlns:a16="http://schemas.microsoft.com/office/drawing/2014/main" id="{91ABC589-752E-F042-875F-9604B1BEB8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038" y="4304620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0">
                <a:latin typeface="+mn-lt"/>
              </a:rPr>
              <a:t>3</a:t>
            </a:r>
          </a:p>
        </p:txBody>
      </p:sp>
      <p:sp>
        <p:nvSpPr>
          <p:cNvPr id="36" name="Text Box 20">
            <a:extLst>
              <a:ext uri="{FF2B5EF4-FFF2-40B4-BE49-F238E27FC236}">
                <a16:creationId xmlns:a16="http://schemas.microsoft.com/office/drawing/2014/main" id="{141D901D-3135-544A-B8B3-D742FCF3E8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038" y="5447620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0">
                <a:latin typeface="+mn-lt"/>
              </a:rPr>
              <a:t>1</a:t>
            </a:r>
          </a:p>
        </p:txBody>
      </p:sp>
      <p:sp>
        <p:nvSpPr>
          <p:cNvPr id="37" name="Text Box 21">
            <a:extLst>
              <a:ext uri="{FF2B5EF4-FFF2-40B4-BE49-F238E27FC236}">
                <a16:creationId xmlns:a16="http://schemas.microsoft.com/office/drawing/2014/main" id="{9F6F3579-B288-FB4E-9023-99214D932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4238" y="5981020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0">
                <a:latin typeface="+mn-lt"/>
              </a:rPr>
              <a:t>4</a:t>
            </a:r>
          </a:p>
        </p:txBody>
      </p:sp>
      <p:sp>
        <p:nvSpPr>
          <p:cNvPr id="38" name="Text Box 22">
            <a:extLst>
              <a:ext uri="{FF2B5EF4-FFF2-40B4-BE49-F238E27FC236}">
                <a16:creationId xmlns:a16="http://schemas.microsoft.com/office/drawing/2014/main" id="{84BDF68B-0A8C-B34C-92FC-3CC35DB4C6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4638" y="5981020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0">
                <a:latin typeface="+mn-lt"/>
              </a:rPr>
              <a:t>3</a:t>
            </a:r>
          </a:p>
        </p:txBody>
      </p:sp>
      <p:sp>
        <p:nvSpPr>
          <p:cNvPr id="39" name="Text Box 23">
            <a:extLst>
              <a:ext uri="{FF2B5EF4-FFF2-40B4-BE49-F238E27FC236}">
                <a16:creationId xmlns:a16="http://schemas.microsoft.com/office/drawing/2014/main" id="{1F985C6C-2E74-684D-B557-05EB60214C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5038" y="5981020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0">
                <a:latin typeface="+mn-lt"/>
              </a:rPr>
              <a:t>2</a:t>
            </a:r>
          </a:p>
        </p:txBody>
      </p:sp>
      <p:sp>
        <p:nvSpPr>
          <p:cNvPr id="40" name="Text Box 24">
            <a:extLst>
              <a:ext uri="{FF2B5EF4-FFF2-40B4-BE49-F238E27FC236}">
                <a16:creationId xmlns:a16="http://schemas.microsoft.com/office/drawing/2014/main" id="{92E8C1BE-E1DC-7749-83C7-DD0C153794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438" y="5981020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0" dirty="0">
                <a:latin typeface="+mn-lt"/>
              </a:rPr>
              <a:t>1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6A3647B-5CF9-1540-8817-2D7ABE1E22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8842" y="4774880"/>
            <a:ext cx="6096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-1</a:t>
            </a:r>
            <a:endParaRPr lang="en-US" sz="1400" i="1" dirty="0">
              <a:solidFill>
                <a:srgbClr val="C00000"/>
              </a:solidFill>
            </a:endParaRPr>
          </a:p>
        </p:txBody>
      </p:sp>
      <p:sp>
        <p:nvSpPr>
          <p:cNvPr id="42" name="Line 22">
            <a:extLst>
              <a:ext uri="{FF2B5EF4-FFF2-40B4-BE49-F238E27FC236}">
                <a16:creationId xmlns:a16="http://schemas.microsoft.com/office/drawing/2014/main" id="{AC2F2CC9-EA85-2446-9E91-DF120073608C}"/>
              </a:ext>
            </a:extLst>
          </p:cNvPr>
          <p:cNvSpPr>
            <a:spLocks noChangeShapeType="1"/>
          </p:cNvSpPr>
          <p:nvPr/>
        </p:nvSpPr>
        <p:spPr bwMode="auto">
          <a:xfrm>
            <a:off x="1028700" y="4487092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3" name="Line 23">
            <a:extLst>
              <a:ext uri="{FF2B5EF4-FFF2-40B4-BE49-F238E27FC236}">
                <a16:creationId xmlns:a16="http://schemas.microsoft.com/office/drawing/2014/main" id="{B5C58E42-2094-114F-A59B-DF8961DB1D6A}"/>
              </a:ext>
            </a:extLst>
          </p:cNvPr>
          <p:cNvSpPr>
            <a:spLocks noChangeShapeType="1"/>
          </p:cNvSpPr>
          <p:nvPr/>
        </p:nvSpPr>
        <p:spPr bwMode="auto">
          <a:xfrm>
            <a:off x="1638300" y="4487092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4" name="Line 24">
            <a:extLst>
              <a:ext uri="{FF2B5EF4-FFF2-40B4-BE49-F238E27FC236}">
                <a16:creationId xmlns:a16="http://schemas.microsoft.com/office/drawing/2014/main" id="{E5AA0E27-D6E3-C744-92D6-C45CA3BD22A6}"/>
              </a:ext>
            </a:extLst>
          </p:cNvPr>
          <p:cNvSpPr>
            <a:spLocks noChangeShapeType="1"/>
          </p:cNvSpPr>
          <p:nvPr/>
        </p:nvSpPr>
        <p:spPr bwMode="auto">
          <a:xfrm>
            <a:off x="2247900" y="4487092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5" name="Line 25">
            <a:extLst>
              <a:ext uri="{FF2B5EF4-FFF2-40B4-BE49-F238E27FC236}">
                <a16:creationId xmlns:a16="http://schemas.microsoft.com/office/drawing/2014/main" id="{7B86BCB0-2E88-8E46-80DE-B02FE82929CE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2781300" y="5706292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6" name="Line 26">
            <a:extLst>
              <a:ext uri="{FF2B5EF4-FFF2-40B4-BE49-F238E27FC236}">
                <a16:creationId xmlns:a16="http://schemas.microsoft.com/office/drawing/2014/main" id="{72853CCE-3C9C-054D-A12E-6714D0EE5535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990600" y="5785759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7" name="Line 27">
            <a:extLst>
              <a:ext uri="{FF2B5EF4-FFF2-40B4-BE49-F238E27FC236}">
                <a16:creationId xmlns:a16="http://schemas.microsoft.com/office/drawing/2014/main" id="{2B260567-90F4-3F42-BF1F-29B8B5624DD4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209800" y="5176159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8" name="Line 28">
            <a:extLst>
              <a:ext uri="{FF2B5EF4-FFF2-40B4-BE49-F238E27FC236}">
                <a16:creationId xmlns:a16="http://schemas.microsoft.com/office/drawing/2014/main" id="{57694319-4282-304A-BE46-1F45A4F29009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990600" y="5176159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9" name="Line 29">
            <a:extLst>
              <a:ext uri="{FF2B5EF4-FFF2-40B4-BE49-F238E27FC236}">
                <a16:creationId xmlns:a16="http://schemas.microsoft.com/office/drawing/2014/main" id="{7BE05EA6-C747-8843-B0E5-785C0FA4F85F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2171700" y="5706292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50" name="Line 30">
            <a:extLst>
              <a:ext uri="{FF2B5EF4-FFF2-40B4-BE49-F238E27FC236}">
                <a16:creationId xmlns:a16="http://schemas.microsoft.com/office/drawing/2014/main" id="{26FF361C-A6A2-7E4F-AB06-F9E1AEFD8259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1562100" y="5706292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59" name="Text Box 50">
            <a:extLst>
              <a:ext uri="{FF2B5EF4-FFF2-40B4-BE49-F238E27FC236}">
                <a16:creationId xmlns:a16="http://schemas.microsoft.com/office/drawing/2014/main" id="{13DF9F16-9AB3-864E-AD27-5C5CE48575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903" y="5384480"/>
            <a:ext cx="5950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i="0">
                <a:solidFill>
                  <a:schemeClr val="accent1"/>
                </a:solidFill>
                <a:latin typeface="+mn-lt"/>
              </a:rPr>
              <a:t>0.705</a:t>
            </a:r>
          </a:p>
        </p:txBody>
      </p:sp>
      <p:sp>
        <p:nvSpPr>
          <p:cNvPr id="60" name="Text Box 51">
            <a:extLst>
              <a:ext uri="{FF2B5EF4-FFF2-40B4-BE49-F238E27FC236}">
                <a16:creationId xmlns:a16="http://schemas.microsoft.com/office/drawing/2014/main" id="{29B79AD2-934B-5C4E-AC49-96A5E7AA8C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0503" y="5384480"/>
            <a:ext cx="5950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i="0">
                <a:solidFill>
                  <a:schemeClr val="accent1"/>
                </a:solidFill>
                <a:latin typeface="+mn-lt"/>
              </a:rPr>
              <a:t>0.655</a:t>
            </a:r>
          </a:p>
        </p:txBody>
      </p:sp>
      <p:sp>
        <p:nvSpPr>
          <p:cNvPr id="61" name="Text Box 52">
            <a:extLst>
              <a:ext uri="{FF2B5EF4-FFF2-40B4-BE49-F238E27FC236}">
                <a16:creationId xmlns:a16="http://schemas.microsoft.com/office/drawing/2014/main" id="{5E5AE2A6-C843-BF4C-A911-79208D29AC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9703" y="5384480"/>
            <a:ext cx="5950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i="0">
                <a:solidFill>
                  <a:schemeClr val="accent1"/>
                </a:solidFill>
                <a:latin typeface="+mn-lt"/>
              </a:rPr>
              <a:t>0.388</a:t>
            </a:r>
          </a:p>
        </p:txBody>
      </p:sp>
      <p:sp>
        <p:nvSpPr>
          <p:cNvPr id="62" name="Text Box 53">
            <a:extLst>
              <a:ext uri="{FF2B5EF4-FFF2-40B4-BE49-F238E27FC236}">
                <a16:creationId xmlns:a16="http://schemas.microsoft.com/office/drawing/2014/main" id="{D79990E8-E124-6F47-9D16-4B58AF9B35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0103" y="5384480"/>
            <a:ext cx="5950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i="0">
                <a:solidFill>
                  <a:schemeClr val="accent1"/>
                </a:solidFill>
                <a:latin typeface="+mn-lt"/>
              </a:rPr>
              <a:t>0.611</a:t>
            </a:r>
          </a:p>
        </p:txBody>
      </p:sp>
      <p:sp>
        <p:nvSpPr>
          <p:cNvPr id="63" name="Text Box 54">
            <a:extLst>
              <a:ext uri="{FF2B5EF4-FFF2-40B4-BE49-F238E27FC236}">
                <a16:creationId xmlns:a16="http://schemas.microsoft.com/office/drawing/2014/main" id="{D7253F4E-27F6-F44E-ABFF-C2C2D4BF8E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903" y="4774880"/>
            <a:ext cx="5950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i="0">
                <a:solidFill>
                  <a:schemeClr val="accent1"/>
                </a:solidFill>
                <a:latin typeface="+mn-lt"/>
              </a:rPr>
              <a:t>0.762</a:t>
            </a:r>
          </a:p>
        </p:txBody>
      </p:sp>
      <p:sp>
        <p:nvSpPr>
          <p:cNvPr id="64" name="Text Box 55">
            <a:extLst>
              <a:ext uri="{FF2B5EF4-FFF2-40B4-BE49-F238E27FC236}">
                <a16:creationId xmlns:a16="http://schemas.microsoft.com/office/drawing/2014/main" id="{E7BD3E64-56F7-7B45-8746-FC724D2A12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903" y="4165280"/>
            <a:ext cx="5950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i="0" dirty="0">
                <a:solidFill>
                  <a:schemeClr val="accent1"/>
                </a:solidFill>
                <a:latin typeface="+mn-lt"/>
              </a:rPr>
              <a:t>0.812</a:t>
            </a:r>
          </a:p>
        </p:txBody>
      </p:sp>
      <p:sp>
        <p:nvSpPr>
          <p:cNvPr id="65" name="Text Box 56">
            <a:extLst>
              <a:ext uri="{FF2B5EF4-FFF2-40B4-BE49-F238E27FC236}">
                <a16:creationId xmlns:a16="http://schemas.microsoft.com/office/drawing/2014/main" id="{E2CC136A-7B85-1A46-BAD7-5570E19032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0503" y="4165280"/>
            <a:ext cx="5950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i="0">
                <a:solidFill>
                  <a:schemeClr val="accent1"/>
                </a:solidFill>
                <a:latin typeface="+mn-lt"/>
              </a:rPr>
              <a:t>0.868</a:t>
            </a:r>
          </a:p>
        </p:txBody>
      </p:sp>
      <p:sp>
        <p:nvSpPr>
          <p:cNvPr id="66" name="Text Box 57">
            <a:extLst>
              <a:ext uri="{FF2B5EF4-FFF2-40B4-BE49-F238E27FC236}">
                <a16:creationId xmlns:a16="http://schemas.microsoft.com/office/drawing/2014/main" id="{9161049A-5BE3-2F48-B9D5-D4ABF2D8D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0103" y="4165280"/>
            <a:ext cx="5950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i="0">
                <a:solidFill>
                  <a:schemeClr val="accent1"/>
                </a:solidFill>
                <a:latin typeface="+mn-lt"/>
              </a:rPr>
              <a:t>0.918</a:t>
            </a:r>
          </a:p>
        </p:txBody>
      </p:sp>
      <p:sp>
        <p:nvSpPr>
          <p:cNvPr id="67" name="Text Box 58">
            <a:extLst>
              <a:ext uri="{FF2B5EF4-FFF2-40B4-BE49-F238E27FC236}">
                <a16:creationId xmlns:a16="http://schemas.microsoft.com/office/drawing/2014/main" id="{EE2D0E96-1CA8-F040-862F-7A71C31E4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0103" y="4774880"/>
            <a:ext cx="5950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i="0">
                <a:solidFill>
                  <a:schemeClr val="accent1"/>
                </a:solidFill>
                <a:latin typeface="+mn-lt"/>
              </a:rPr>
              <a:t>0.660</a:t>
            </a:r>
          </a:p>
        </p:txBody>
      </p:sp>
      <p:pic>
        <p:nvPicPr>
          <p:cNvPr id="91" name="Picture 90">
            <a:extLst>
              <a:ext uri="{FF2B5EF4-FFF2-40B4-BE49-F238E27FC236}">
                <a16:creationId xmlns:a16="http://schemas.microsoft.com/office/drawing/2014/main" id="{AC048B96-4F12-1742-BB7B-430F18558AA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70" r="50898"/>
          <a:stretch/>
        </p:blipFill>
        <p:spPr>
          <a:xfrm>
            <a:off x="3954632" y="3445134"/>
            <a:ext cx="3939835" cy="30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1463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Argmax 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706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28649" y="1158240"/>
                <a:ext cx="8384721" cy="5018723"/>
              </a:xfrm>
            </p:spPr>
            <p:txBody>
              <a:bodyPr>
                <a:normAutofit/>
              </a:bodyPr>
              <a:lstStyle/>
              <a:p>
                <a:r>
                  <a:rPr lang="en-GB" dirty="0"/>
                  <a:t>For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=0, 1, 2, …</m:t>
                    </m:r>
                  </m:oMath>
                </a14:m>
                <a:r>
                  <a:rPr lang="en-GB" dirty="0"/>
                  <a:t>, do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GB" i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lim>
                        </m:limLow>
                      </m:fName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7"/>
                                  </m:r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m:rPr>
                                    <m:brk m:alnAt="7"/>
                                  </m:r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sub>
                          <m:sup/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| 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sSub>
                              <m:sSub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</m:e>
                    </m:func>
                  </m:oMath>
                </a14:m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Argmax action may change over iterations</a:t>
                </a:r>
              </a:p>
              <a:p>
                <a:pPr marL="2978150" indent="-219075"/>
                <a:r>
                  <a:rPr lang="en-GB" dirty="0"/>
                  <a:t>Bellman equation for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 marL="3435350" lvl="1" indent="-219075"/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=−0.04+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func>
                      <m:func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e-DE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func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7270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158240"/>
                <a:ext cx="8384721" cy="5018723"/>
              </a:xfrm>
              <a:blipFill>
                <a:blip r:embed="rId3"/>
                <a:stretch>
                  <a:fillRect l="-1208" t="-30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F91C79-C3EC-B447-88E4-6CD01DC62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23</a:t>
            </a:fld>
            <a:endParaRPr lang="en-GB"/>
          </a:p>
        </p:txBody>
      </p:sp>
      <p:grpSp>
        <p:nvGrpSpPr>
          <p:cNvPr id="25" name="Group 3">
            <a:extLst>
              <a:ext uri="{FF2B5EF4-FFF2-40B4-BE49-F238E27FC236}">
                <a16:creationId xmlns:a16="http://schemas.microsoft.com/office/drawing/2014/main" id="{0CA35BA5-97C3-7846-8644-E47789415A17}"/>
              </a:ext>
            </a:extLst>
          </p:cNvPr>
          <p:cNvGrpSpPr>
            <a:grpSpLocks/>
          </p:cNvGrpSpPr>
          <p:nvPr/>
        </p:nvGrpSpPr>
        <p:grpSpPr bwMode="auto">
          <a:xfrm>
            <a:off x="910045" y="4165283"/>
            <a:ext cx="2438400" cy="1828800"/>
            <a:chOff x="960" y="1152"/>
            <a:chExt cx="1536" cy="1152"/>
          </a:xfrm>
        </p:grpSpPr>
        <p:sp>
          <p:nvSpPr>
            <p:cNvPr id="26" name="Rectangle 4">
              <a:extLst>
                <a:ext uri="{FF2B5EF4-FFF2-40B4-BE49-F238E27FC236}">
                  <a16:creationId xmlns:a16="http://schemas.microsoft.com/office/drawing/2014/main" id="{B94E0B8F-FDE9-3841-91C8-B52E4DCEA4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1152"/>
              <a:ext cx="1536" cy="11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5">
              <a:extLst>
                <a:ext uri="{FF2B5EF4-FFF2-40B4-BE49-F238E27FC236}">
                  <a16:creationId xmlns:a16="http://schemas.microsoft.com/office/drawing/2014/main" id="{417599F4-9C6E-8745-B1E6-EA3F2984F0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1152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28" name="Line 6">
              <a:extLst>
                <a:ext uri="{FF2B5EF4-FFF2-40B4-BE49-F238E27FC236}">
                  <a16:creationId xmlns:a16="http://schemas.microsoft.com/office/drawing/2014/main" id="{3BADA4AF-739E-2F41-BBC3-37D50B238B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8" y="1152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29" name="Line 7">
              <a:extLst>
                <a:ext uri="{FF2B5EF4-FFF2-40B4-BE49-F238E27FC236}">
                  <a16:creationId xmlns:a16="http://schemas.microsoft.com/office/drawing/2014/main" id="{92D88B60-EA76-C14A-ACE5-9E02D908C6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1152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30" name="Line 8">
              <a:extLst>
                <a:ext uri="{FF2B5EF4-FFF2-40B4-BE49-F238E27FC236}">
                  <a16:creationId xmlns:a16="http://schemas.microsoft.com/office/drawing/2014/main" id="{76C98C03-2A3F-DD4B-ACA8-D1795E957B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0" y="1536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 dirty="0"/>
            </a:p>
          </p:txBody>
        </p:sp>
        <p:sp>
          <p:nvSpPr>
            <p:cNvPr id="31" name="Line 9">
              <a:extLst>
                <a:ext uri="{FF2B5EF4-FFF2-40B4-BE49-F238E27FC236}">
                  <a16:creationId xmlns:a16="http://schemas.microsoft.com/office/drawing/2014/main" id="{3E1F13D8-11A9-7445-B983-94F1E556A5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0" y="1920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32" name="Rectangle 10">
              <a:extLst>
                <a:ext uri="{FF2B5EF4-FFF2-40B4-BE49-F238E27FC236}">
                  <a16:creationId xmlns:a16="http://schemas.microsoft.com/office/drawing/2014/main" id="{114841AD-59F4-0A41-9D5B-E71E65C418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1536"/>
              <a:ext cx="384" cy="384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50318F48-704D-6146-ADF5-2E014B2B9A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8846" y="4165280"/>
            <a:ext cx="6096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+1</a:t>
            </a:r>
            <a:endParaRPr lang="en-US" sz="1400" i="1" dirty="0">
              <a:solidFill>
                <a:schemeClr val="accent4"/>
              </a:solidFill>
            </a:endParaRPr>
          </a:p>
        </p:txBody>
      </p:sp>
      <p:sp>
        <p:nvSpPr>
          <p:cNvPr id="34" name="Text Box 18">
            <a:extLst>
              <a:ext uri="{FF2B5EF4-FFF2-40B4-BE49-F238E27FC236}">
                <a16:creationId xmlns:a16="http://schemas.microsoft.com/office/drawing/2014/main" id="{D86424CC-5059-934B-B5D0-3A15A1E44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038" y="4914220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0">
                <a:latin typeface="+mn-lt"/>
              </a:rPr>
              <a:t>2</a:t>
            </a:r>
          </a:p>
        </p:txBody>
      </p:sp>
      <p:sp>
        <p:nvSpPr>
          <p:cNvPr id="35" name="Text Box 19">
            <a:extLst>
              <a:ext uri="{FF2B5EF4-FFF2-40B4-BE49-F238E27FC236}">
                <a16:creationId xmlns:a16="http://schemas.microsoft.com/office/drawing/2014/main" id="{91ABC589-752E-F042-875F-9604B1BEB8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038" y="4304620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0">
                <a:latin typeface="+mn-lt"/>
              </a:rPr>
              <a:t>3</a:t>
            </a:r>
          </a:p>
        </p:txBody>
      </p:sp>
      <p:sp>
        <p:nvSpPr>
          <p:cNvPr id="36" name="Text Box 20">
            <a:extLst>
              <a:ext uri="{FF2B5EF4-FFF2-40B4-BE49-F238E27FC236}">
                <a16:creationId xmlns:a16="http://schemas.microsoft.com/office/drawing/2014/main" id="{141D901D-3135-544A-B8B3-D742FCF3E8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038" y="5447620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0">
                <a:latin typeface="+mn-lt"/>
              </a:rPr>
              <a:t>1</a:t>
            </a:r>
          </a:p>
        </p:txBody>
      </p:sp>
      <p:sp>
        <p:nvSpPr>
          <p:cNvPr id="37" name="Text Box 21">
            <a:extLst>
              <a:ext uri="{FF2B5EF4-FFF2-40B4-BE49-F238E27FC236}">
                <a16:creationId xmlns:a16="http://schemas.microsoft.com/office/drawing/2014/main" id="{9F6F3579-B288-FB4E-9023-99214D932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4238" y="5981020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0">
                <a:latin typeface="+mn-lt"/>
              </a:rPr>
              <a:t>4</a:t>
            </a:r>
          </a:p>
        </p:txBody>
      </p:sp>
      <p:sp>
        <p:nvSpPr>
          <p:cNvPr id="38" name="Text Box 22">
            <a:extLst>
              <a:ext uri="{FF2B5EF4-FFF2-40B4-BE49-F238E27FC236}">
                <a16:creationId xmlns:a16="http://schemas.microsoft.com/office/drawing/2014/main" id="{84BDF68B-0A8C-B34C-92FC-3CC35DB4C6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4638" y="5981020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0">
                <a:latin typeface="+mn-lt"/>
              </a:rPr>
              <a:t>3</a:t>
            </a:r>
          </a:p>
        </p:txBody>
      </p:sp>
      <p:sp>
        <p:nvSpPr>
          <p:cNvPr id="39" name="Text Box 23">
            <a:extLst>
              <a:ext uri="{FF2B5EF4-FFF2-40B4-BE49-F238E27FC236}">
                <a16:creationId xmlns:a16="http://schemas.microsoft.com/office/drawing/2014/main" id="{1F985C6C-2E74-684D-B557-05EB60214C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5038" y="5981020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0">
                <a:latin typeface="+mn-lt"/>
              </a:rPr>
              <a:t>2</a:t>
            </a:r>
          </a:p>
        </p:txBody>
      </p:sp>
      <p:sp>
        <p:nvSpPr>
          <p:cNvPr id="40" name="Text Box 24">
            <a:extLst>
              <a:ext uri="{FF2B5EF4-FFF2-40B4-BE49-F238E27FC236}">
                <a16:creationId xmlns:a16="http://schemas.microsoft.com/office/drawing/2014/main" id="{92E8C1BE-E1DC-7749-83C7-DD0C153794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438" y="5981020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0" dirty="0">
                <a:latin typeface="+mn-lt"/>
              </a:rPr>
              <a:t>1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6A3647B-5CF9-1540-8817-2D7ABE1E22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8842" y="4774880"/>
            <a:ext cx="6096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-1</a:t>
            </a:r>
            <a:endParaRPr lang="en-US" sz="1400" i="1" dirty="0">
              <a:solidFill>
                <a:srgbClr val="C00000"/>
              </a:solidFill>
            </a:endParaRPr>
          </a:p>
        </p:txBody>
      </p:sp>
      <p:sp>
        <p:nvSpPr>
          <p:cNvPr id="42" name="Line 22">
            <a:extLst>
              <a:ext uri="{FF2B5EF4-FFF2-40B4-BE49-F238E27FC236}">
                <a16:creationId xmlns:a16="http://schemas.microsoft.com/office/drawing/2014/main" id="{AC2F2CC9-EA85-2446-9E91-DF120073608C}"/>
              </a:ext>
            </a:extLst>
          </p:cNvPr>
          <p:cNvSpPr>
            <a:spLocks noChangeShapeType="1"/>
          </p:cNvSpPr>
          <p:nvPr/>
        </p:nvSpPr>
        <p:spPr bwMode="auto">
          <a:xfrm>
            <a:off x="1028700" y="4487092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3" name="Line 23">
            <a:extLst>
              <a:ext uri="{FF2B5EF4-FFF2-40B4-BE49-F238E27FC236}">
                <a16:creationId xmlns:a16="http://schemas.microsoft.com/office/drawing/2014/main" id="{B5C58E42-2094-114F-A59B-DF8961DB1D6A}"/>
              </a:ext>
            </a:extLst>
          </p:cNvPr>
          <p:cNvSpPr>
            <a:spLocks noChangeShapeType="1"/>
          </p:cNvSpPr>
          <p:nvPr/>
        </p:nvSpPr>
        <p:spPr bwMode="auto">
          <a:xfrm>
            <a:off x="1638300" y="4487092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4" name="Line 24">
            <a:extLst>
              <a:ext uri="{FF2B5EF4-FFF2-40B4-BE49-F238E27FC236}">
                <a16:creationId xmlns:a16="http://schemas.microsoft.com/office/drawing/2014/main" id="{E5AA0E27-D6E3-C744-92D6-C45CA3BD22A6}"/>
              </a:ext>
            </a:extLst>
          </p:cNvPr>
          <p:cNvSpPr>
            <a:spLocks noChangeShapeType="1"/>
          </p:cNvSpPr>
          <p:nvPr/>
        </p:nvSpPr>
        <p:spPr bwMode="auto">
          <a:xfrm>
            <a:off x="2247900" y="4487092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5" name="Line 25">
            <a:extLst>
              <a:ext uri="{FF2B5EF4-FFF2-40B4-BE49-F238E27FC236}">
                <a16:creationId xmlns:a16="http://schemas.microsoft.com/office/drawing/2014/main" id="{7B86BCB0-2E88-8E46-80DE-B02FE82929CE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2781300" y="5706292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6" name="Line 26">
            <a:extLst>
              <a:ext uri="{FF2B5EF4-FFF2-40B4-BE49-F238E27FC236}">
                <a16:creationId xmlns:a16="http://schemas.microsoft.com/office/drawing/2014/main" id="{72853CCE-3C9C-054D-A12E-6714D0EE5535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990600" y="5785759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7" name="Line 27">
            <a:extLst>
              <a:ext uri="{FF2B5EF4-FFF2-40B4-BE49-F238E27FC236}">
                <a16:creationId xmlns:a16="http://schemas.microsoft.com/office/drawing/2014/main" id="{2B260567-90F4-3F42-BF1F-29B8B5624DD4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209800" y="5176159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8" name="Line 28">
            <a:extLst>
              <a:ext uri="{FF2B5EF4-FFF2-40B4-BE49-F238E27FC236}">
                <a16:creationId xmlns:a16="http://schemas.microsoft.com/office/drawing/2014/main" id="{57694319-4282-304A-BE46-1F45A4F29009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990600" y="5176159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9" name="Line 29">
            <a:extLst>
              <a:ext uri="{FF2B5EF4-FFF2-40B4-BE49-F238E27FC236}">
                <a16:creationId xmlns:a16="http://schemas.microsoft.com/office/drawing/2014/main" id="{7BE05EA6-C747-8843-B0E5-785C0FA4F85F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2171700" y="5706292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50" name="Line 30">
            <a:extLst>
              <a:ext uri="{FF2B5EF4-FFF2-40B4-BE49-F238E27FC236}">
                <a16:creationId xmlns:a16="http://schemas.microsoft.com/office/drawing/2014/main" id="{26FF361C-A6A2-7E4F-AB06-F9E1AEFD8259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1562100" y="5706292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59" name="Text Box 50">
            <a:extLst>
              <a:ext uri="{FF2B5EF4-FFF2-40B4-BE49-F238E27FC236}">
                <a16:creationId xmlns:a16="http://schemas.microsoft.com/office/drawing/2014/main" id="{13DF9F16-9AB3-864E-AD27-5C5CE48575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903" y="5384480"/>
            <a:ext cx="5950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i="0">
                <a:solidFill>
                  <a:schemeClr val="accent1"/>
                </a:solidFill>
                <a:latin typeface="+mn-lt"/>
              </a:rPr>
              <a:t>0.705</a:t>
            </a:r>
          </a:p>
        </p:txBody>
      </p:sp>
      <p:sp>
        <p:nvSpPr>
          <p:cNvPr id="60" name="Text Box 51">
            <a:extLst>
              <a:ext uri="{FF2B5EF4-FFF2-40B4-BE49-F238E27FC236}">
                <a16:creationId xmlns:a16="http://schemas.microsoft.com/office/drawing/2014/main" id="{29B79AD2-934B-5C4E-AC49-96A5E7AA8C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0503" y="5384480"/>
            <a:ext cx="5950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i="0">
                <a:solidFill>
                  <a:schemeClr val="accent1"/>
                </a:solidFill>
                <a:latin typeface="+mn-lt"/>
              </a:rPr>
              <a:t>0.655</a:t>
            </a:r>
          </a:p>
        </p:txBody>
      </p:sp>
      <p:sp>
        <p:nvSpPr>
          <p:cNvPr id="61" name="Text Box 52">
            <a:extLst>
              <a:ext uri="{FF2B5EF4-FFF2-40B4-BE49-F238E27FC236}">
                <a16:creationId xmlns:a16="http://schemas.microsoft.com/office/drawing/2014/main" id="{5E5AE2A6-C843-BF4C-A911-79208D29AC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9703" y="5384480"/>
            <a:ext cx="5950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i="0">
                <a:solidFill>
                  <a:schemeClr val="accent1"/>
                </a:solidFill>
                <a:latin typeface="+mn-lt"/>
              </a:rPr>
              <a:t>0.388</a:t>
            </a:r>
          </a:p>
        </p:txBody>
      </p:sp>
      <p:sp>
        <p:nvSpPr>
          <p:cNvPr id="62" name="Text Box 53">
            <a:extLst>
              <a:ext uri="{FF2B5EF4-FFF2-40B4-BE49-F238E27FC236}">
                <a16:creationId xmlns:a16="http://schemas.microsoft.com/office/drawing/2014/main" id="{D79990E8-E124-6F47-9D16-4B58AF9B35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0103" y="5384480"/>
            <a:ext cx="5950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i="0">
                <a:solidFill>
                  <a:schemeClr val="accent1"/>
                </a:solidFill>
                <a:latin typeface="+mn-lt"/>
              </a:rPr>
              <a:t>0.611</a:t>
            </a:r>
          </a:p>
        </p:txBody>
      </p:sp>
      <p:sp>
        <p:nvSpPr>
          <p:cNvPr id="63" name="Text Box 54">
            <a:extLst>
              <a:ext uri="{FF2B5EF4-FFF2-40B4-BE49-F238E27FC236}">
                <a16:creationId xmlns:a16="http://schemas.microsoft.com/office/drawing/2014/main" id="{D7253F4E-27F6-F44E-ABFF-C2C2D4BF8E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903" y="4774880"/>
            <a:ext cx="5950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i="0">
                <a:solidFill>
                  <a:schemeClr val="accent1"/>
                </a:solidFill>
                <a:latin typeface="+mn-lt"/>
              </a:rPr>
              <a:t>0.762</a:t>
            </a:r>
          </a:p>
        </p:txBody>
      </p:sp>
      <p:sp>
        <p:nvSpPr>
          <p:cNvPr id="64" name="Text Box 55">
            <a:extLst>
              <a:ext uri="{FF2B5EF4-FFF2-40B4-BE49-F238E27FC236}">
                <a16:creationId xmlns:a16="http://schemas.microsoft.com/office/drawing/2014/main" id="{E7BD3E64-56F7-7B45-8746-FC724D2A12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903" y="4165280"/>
            <a:ext cx="5950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i="0" dirty="0">
                <a:solidFill>
                  <a:schemeClr val="accent1"/>
                </a:solidFill>
                <a:latin typeface="+mn-lt"/>
              </a:rPr>
              <a:t>0.812</a:t>
            </a:r>
          </a:p>
        </p:txBody>
      </p:sp>
      <p:sp>
        <p:nvSpPr>
          <p:cNvPr id="65" name="Text Box 56">
            <a:extLst>
              <a:ext uri="{FF2B5EF4-FFF2-40B4-BE49-F238E27FC236}">
                <a16:creationId xmlns:a16="http://schemas.microsoft.com/office/drawing/2014/main" id="{E2CC136A-7B85-1A46-BAD7-5570E19032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0503" y="4165280"/>
            <a:ext cx="5950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i="0">
                <a:solidFill>
                  <a:schemeClr val="accent1"/>
                </a:solidFill>
                <a:latin typeface="+mn-lt"/>
              </a:rPr>
              <a:t>0.868</a:t>
            </a:r>
          </a:p>
        </p:txBody>
      </p:sp>
      <p:sp>
        <p:nvSpPr>
          <p:cNvPr id="66" name="Text Box 57">
            <a:extLst>
              <a:ext uri="{FF2B5EF4-FFF2-40B4-BE49-F238E27FC236}">
                <a16:creationId xmlns:a16="http://schemas.microsoft.com/office/drawing/2014/main" id="{9161049A-5BE3-2F48-B9D5-D4ABF2D8D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0103" y="4165280"/>
            <a:ext cx="5950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i="0">
                <a:solidFill>
                  <a:schemeClr val="accent1"/>
                </a:solidFill>
                <a:latin typeface="+mn-lt"/>
              </a:rPr>
              <a:t>0.918</a:t>
            </a:r>
          </a:p>
        </p:txBody>
      </p:sp>
      <p:sp>
        <p:nvSpPr>
          <p:cNvPr id="67" name="Text Box 58">
            <a:extLst>
              <a:ext uri="{FF2B5EF4-FFF2-40B4-BE49-F238E27FC236}">
                <a16:creationId xmlns:a16="http://schemas.microsoft.com/office/drawing/2014/main" id="{EE2D0E96-1CA8-F040-862F-7A71C31E4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0103" y="4774880"/>
            <a:ext cx="5950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i="0">
                <a:solidFill>
                  <a:schemeClr val="accent1"/>
                </a:solidFill>
                <a:latin typeface="+mn-lt"/>
              </a:rPr>
              <a:t>0.660</a:t>
            </a:r>
          </a:p>
        </p:txBody>
      </p:sp>
      <p:pic>
        <p:nvPicPr>
          <p:cNvPr id="91" name="Picture 90">
            <a:extLst>
              <a:ext uri="{FF2B5EF4-FFF2-40B4-BE49-F238E27FC236}">
                <a16:creationId xmlns:a16="http://schemas.microsoft.com/office/drawing/2014/main" id="{B5FF410D-AE85-A747-A54C-FE7CAF4282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636"/>
          <a:stretch/>
        </p:blipFill>
        <p:spPr>
          <a:xfrm>
            <a:off x="4160087" y="4625211"/>
            <a:ext cx="4355263" cy="107606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C8849E2-A75B-0541-A56B-E427BA5AADD5}"/>
              </a:ext>
            </a:extLst>
          </p:cNvPr>
          <p:cNvSpPr/>
          <p:nvPr/>
        </p:nvSpPr>
        <p:spPr>
          <a:xfrm>
            <a:off x="4067487" y="4694334"/>
            <a:ext cx="4458568" cy="222949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424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of Rewards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706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28649" y="1158240"/>
                <a:ext cx="8384721" cy="5018723"/>
              </a:xfrm>
            </p:spPr>
            <p:txBody>
              <a:bodyPr>
                <a:normAutofit/>
              </a:bodyPr>
              <a:lstStyle/>
              <a:p>
                <a:r>
                  <a:rPr lang="en-GB" dirty="0"/>
                  <a:t>For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=0, 1, 2, …</m:t>
                    </m:r>
                  </m:oMath>
                </a14:m>
                <a:r>
                  <a:rPr lang="en-GB" dirty="0"/>
                  <a:t>, do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GB" i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lim>
                        </m:limLow>
                      </m:fName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7"/>
                                  </m:r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m:rPr>
                                    <m:brk m:alnAt="7"/>
                                  </m:r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sub>
                          <m:sup/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| 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sSub>
                              <m:sSub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</m:e>
                    </m:func>
                  </m:oMath>
                </a14:m>
                <a:endParaRPr lang="en-GB" dirty="0"/>
              </a:p>
              <a:p>
                <a:r>
                  <a:rPr lang="en-GB" dirty="0"/>
                  <a:t>Optimal policies for </a:t>
                </a:r>
                <a:br>
                  <a:rPr lang="en-GB" dirty="0"/>
                </a:br>
                <a:r>
                  <a:rPr lang="en-GB" dirty="0"/>
                  <a:t>different rewards</a:t>
                </a:r>
              </a:p>
              <a:p>
                <a:pPr lvl="1"/>
                <a:r>
                  <a:rPr lang="en-GB" dirty="0"/>
                  <a:t>For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=0.04</m:t>
                    </m:r>
                  </m:oMath>
                </a14:m>
                <a:r>
                  <a:rPr lang="en-GB" dirty="0"/>
                  <a:t>, </a:t>
                </a:r>
                <a:br>
                  <a:rPr lang="en-GB" dirty="0"/>
                </a:br>
                <a:r>
                  <a:rPr lang="en-GB" dirty="0"/>
                  <a:t>see below (⇩) </a:t>
                </a:r>
              </a:p>
            </p:txBody>
          </p:sp>
        </mc:Choice>
        <mc:Fallback xmlns="">
          <p:sp>
            <p:nvSpPr>
              <p:cNvPr id="7270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158240"/>
                <a:ext cx="8384721" cy="5018723"/>
              </a:xfrm>
              <a:blipFill>
                <a:blip r:embed="rId3"/>
                <a:stretch>
                  <a:fillRect l="-1208" t="-30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F91C79-C3EC-B447-88E4-6CD01DC62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24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CC623B-E947-1C43-BE4A-34ACADCF3D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9679" y="2485691"/>
            <a:ext cx="4796541" cy="3892204"/>
          </a:xfrm>
          <a:prstGeom prst="rect">
            <a:avLst/>
          </a:prstGeom>
        </p:spPr>
      </p:pic>
      <p:grpSp>
        <p:nvGrpSpPr>
          <p:cNvPr id="92" name="Group 3">
            <a:extLst>
              <a:ext uri="{FF2B5EF4-FFF2-40B4-BE49-F238E27FC236}">
                <a16:creationId xmlns:a16="http://schemas.microsoft.com/office/drawing/2014/main" id="{DDC2969A-DA24-D64D-B90F-D30F8F95BCA7}"/>
              </a:ext>
            </a:extLst>
          </p:cNvPr>
          <p:cNvGrpSpPr>
            <a:grpSpLocks/>
          </p:cNvGrpSpPr>
          <p:nvPr/>
        </p:nvGrpSpPr>
        <p:grpSpPr bwMode="auto">
          <a:xfrm>
            <a:off x="910045" y="4165283"/>
            <a:ext cx="2438400" cy="1828800"/>
            <a:chOff x="960" y="1152"/>
            <a:chExt cx="1536" cy="1152"/>
          </a:xfrm>
        </p:grpSpPr>
        <p:sp>
          <p:nvSpPr>
            <p:cNvPr id="93" name="Rectangle 4">
              <a:extLst>
                <a:ext uri="{FF2B5EF4-FFF2-40B4-BE49-F238E27FC236}">
                  <a16:creationId xmlns:a16="http://schemas.microsoft.com/office/drawing/2014/main" id="{4FD4CFDB-A231-AE49-8A71-99C49A8C3F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1152"/>
              <a:ext cx="1536" cy="11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Line 5">
              <a:extLst>
                <a:ext uri="{FF2B5EF4-FFF2-40B4-BE49-F238E27FC236}">
                  <a16:creationId xmlns:a16="http://schemas.microsoft.com/office/drawing/2014/main" id="{536B5177-2CA4-C145-BFF2-25C22D62C5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1152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95" name="Line 6">
              <a:extLst>
                <a:ext uri="{FF2B5EF4-FFF2-40B4-BE49-F238E27FC236}">
                  <a16:creationId xmlns:a16="http://schemas.microsoft.com/office/drawing/2014/main" id="{7DB5D245-1A49-9A4E-9B10-7BCBC21CD0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8" y="1152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96" name="Line 7">
              <a:extLst>
                <a:ext uri="{FF2B5EF4-FFF2-40B4-BE49-F238E27FC236}">
                  <a16:creationId xmlns:a16="http://schemas.microsoft.com/office/drawing/2014/main" id="{0CB15142-95AE-0C41-A5E2-81F18942BA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1152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97" name="Line 8">
              <a:extLst>
                <a:ext uri="{FF2B5EF4-FFF2-40B4-BE49-F238E27FC236}">
                  <a16:creationId xmlns:a16="http://schemas.microsoft.com/office/drawing/2014/main" id="{DE8BC279-E137-B24C-BF88-F6D88ECD34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0" y="1536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 dirty="0"/>
            </a:p>
          </p:txBody>
        </p:sp>
        <p:sp>
          <p:nvSpPr>
            <p:cNvPr id="98" name="Line 9">
              <a:extLst>
                <a:ext uri="{FF2B5EF4-FFF2-40B4-BE49-F238E27FC236}">
                  <a16:creationId xmlns:a16="http://schemas.microsoft.com/office/drawing/2014/main" id="{D0156CAE-C854-194D-AFB7-6DA6EAB745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0" y="1920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99" name="Rectangle 10">
              <a:extLst>
                <a:ext uri="{FF2B5EF4-FFF2-40B4-BE49-F238E27FC236}">
                  <a16:creationId xmlns:a16="http://schemas.microsoft.com/office/drawing/2014/main" id="{143A6857-33EB-C346-8BC3-D495513634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1536"/>
              <a:ext cx="384" cy="384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0" name="Rectangle 99">
            <a:extLst>
              <a:ext uri="{FF2B5EF4-FFF2-40B4-BE49-F238E27FC236}">
                <a16:creationId xmlns:a16="http://schemas.microsoft.com/office/drawing/2014/main" id="{F491792E-C5E8-8A47-B82F-1DDA3DE7B5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8846" y="4165280"/>
            <a:ext cx="6096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+1</a:t>
            </a:r>
            <a:endParaRPr lang="en-US" sz="1400" i="1" dirty="0">
              <a:solidFill>
                <a:schemeClr val="accent4"/>
              </a:solidFill>
            </a:endParaRPr>
          </a:p>
        </p:txBody>
      </p:sp>
      <p:sp>
        <p:nvSpPr>
          <p:cNvPr id="101" name="Text Box 18">
            <a:extLst>
              <a:ext uri="{FF2B5EF4-FFF2-40B4-BE49-F238E27FC236}">
                <a16:creationId xmlns:a16="http://schemas.microsoft.com/office/drawing/2014/main" id="{777D9D71-6D8A-0945-8B8F-62DAAA2443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038" y="4914220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0">
                <a:latin typeface="+mn-lt"/>
              </a:rPr>
              <a:t>2</a:t>
            </a:r>
          </a:p>
        </p:txBody>
      </p:sp>
      <p:sp>
        <p:nvSpPr>
          <p:cNvPr id="102" name="Text Box 19">
            <a:extLst>
              <a:ext uri="{FF2B5EF4-FFF2-40B4-BE49-F238E27FC236}">
                <a16:creationId xmlns:a16="http://schemas.microsoft.com/office/drawing/2014/main" id="{4273DF02-0809-834C-A339-965DB95D9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038" y="4304620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0">
                <a:latin typeface="+mn-lt"/>
              </a:rPr>
              <a:t>3</a:t>
            </a:r>
          </a:p>
        </p:txBody>
      </p:sp>
      <p:sp>
        <p:nvSpPr>
          <p:cNvPr id="103" name="Text Box 20">
            <a:extLst>
              <a:ext uri="{FF2B5EF4-FFF2-40B4-BE49-F238E27FC236}">
                <a16:creationId xmlns:a16="http://schemas.microsoft.com/office/drawing/2014/main" id="{22F6A5D6-3787-BE46-959D-02E3028CEB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038" y="5447620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0">
                <a:latin typeface="+mn-lt"/>
              </a:rPr>
              <a:t>1</a:t>
            </a:r>
          </a:p>
        </p:txBody>
      </p:sp>
      <p:sp>
        <p:nvSpPr>
          <p:cNvPr id="104" name="Text Box 21">
            <a:extLst>
              <a:ext uri="{FF2B5EF4-FFF2-40B4-BE49-F238E27FC236}">
                <a16:creationId xmlns:a16="http://schemas.microsoft.com/office/drawing/2014/main" id="{F1EBF6D3-73E0-6E42-816D-0D82513B1D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4238" y="5981020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0">
                <a:latin typeface="+mn-lt"/>
              </a:rPr>
              <a:t>4</a:t>
            </a:r>
          </a:p>
        </p:txBody>
      </p:sp>
      <p:sp>
        <p:nvSpPr>
          <p:cNvPr id="105" name="Text Box 22">
            <a:extLst>
              <a:ext uri="{FF2B5EF4-FFF2-40B4-BE49-F238E27FC236}">
                <a16:creationId xmlns:a16="http://schemas.microsoft.com/office/drawing/2014/main" id="{A0809ABC-5EB6-A34F-9CAE-0526B43401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4638" y="5981020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0">
                <a:latin typeface="+mn-lt"/>
              </a:rPr>
              <a:t>3</a:t>
            </a:r>
          </a:p>
        </p:txBody>
      </p:sp>
      <p:sp>
        <p:nvSpPr>
          <p:cNvPr id="106" name="Text Box 23">
            <a:extLst>
              <a:ext uri="{FF2B5EF4-FFF2-40B4-BE49-F238E27FC236}">
                <a16:creationId xmlns:a16="http://schemas.microsoft.com/office/drawing/2014/main" id="{084BF71C-4822-E34A-A78A-8EBEE6BC02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5038" y="5981020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0">
                <a:latin typeface="+mn-lt"/>
              </a:rPr>
              <a:t>2</a:t>
            </a:r>
          </a:p>
        </p:txBody>
      </p:sp>
      <p:sp>
        <p:nvSpPr>
          <p:cNvPr id="107" name="Text Box 24">
            <a:extLst>
              <a:ext uri="{FF2B5EF4-FFF2-40B4-BE49-F238E27FC236}">
                <a16:creationId xmlns:a16="http://schemas.microsoft.com/office/drawing/2014/main" id="{B61EF6B3-4A34-E14C-8D32-F9CB8FCEAC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438" y="5981020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0" dirty="0">
                <a:latin typeface="+mn-lt"/>
              </a:rPr>
              <a:t>1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ADD9AED4-55A1-434E-AE72-9573B8CB6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8842" y="4774880"/>
            <a:ext cx="6096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-1</a:t>
            </a:r>
            <a:endParaRPr lang="en-US" sz="1400" i="1" dirty="0">
              <a:solidFill>
                <a:srgbClr val="C00000"/>
              </a:solidFill>
            </a:endParaRPr>
          </a:p>
        </p:txBody>
      </p:sp>
      <p:sp>
        <p:nvSpPr>
          <p:cNvPr id="109" name="Line 22">
            <a:extLst>
              <a:ext uri="{FF2B5EF4-FFF2-40B4-BE49-F238E27FC236}">
                <a16:creationId xmlns:a16="http://schemas.microsoft.com/office/drawing/2014/main" id="{4F4815D4-7881-5049-833E-6B6D549ECC39}"/>
              </a:ext>
            </a:extLst>
          </p:cNvPr>
          <p:cNvSpPr>
            <a:spLocks noChangeShapeType="1"/>
          </p:cNvSpPr>
          <p:nvPr/>
        </p:nvSpPr>
        <p:spPr bwMode="auto">
          <a:xfrm>
            <a:off x="1028700" y="4487092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110" name="Line 23">
            <a:extLst>
              <a:ext uri="{FF2B5EF4-FFF2-40B4-BE49-F238E27FC236}">
                <a16:creationId xmlns:a16="http://schemas.microsoft.com/office/drawing/2014/main" id="{41F7F977-7C25-634F-B131-C4132D4381E7}"/>
              </a:ext>
            </a:extLst>
          </p:cNvPr>
          <p:cNvSpPr>
            <a:spLocks noChangeShapeType="1"/>
          </p:cNvSpPr>
          <p:nvPr/>
        </p:nvSpPr>
        <p:spPr bwMode="auto">
          <a:xfrm>
            <a:off x="1638300" y="4487092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111" name="Line 24">
            <a:extLst>
              <a:ext uri="{FF2B5EF4-FFF2-40B4-BE49-F238E27FC236}">
                <a16:creationId xmlns:a16="http://schemas.microsoft.com/office/drawing/2014/main" id="{DFA9931D-2D55-2949-8817-8BDB7FA227E1}"/>
              </a:ext>
            </a:extLst>
          </p:cNvPr>
          <p:cNvSpPr>
            <a:spLocks noChangeShapeType="1"/>
          </p:cNvSpPr>
          <p:nvPr/>
        </p:nvSpPr>
        <p:spPr bwMode="auto">
          <a:xfrm>
            <a:off x="2247900" y="4487092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112" name="Line 25">
            <a:extLst>
              <a:ext uri="{FF2B5EF4-FFF2-40B4-BE49-F238E27FC236}">
                <a16:creationId xmlns:a16="http://schemas.microsoft.com/office/drawing/2014/main" id="{6DECAB17-82F9-5D4A-8A10-F262D0B187E0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2781300" y="5706292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113" name="Line 26">
            <a:extLst>
              <a:ext uri="{FF2B5EF4-FFF2-40B4-BE49-F238E27FC236}">
                <a16:creationId xmlns:a16="http://schemas.microsoft.com/office/drawing/2014/main" id="{B2C030B3-AF55-EC4A-9F07-6DE31370897B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990600" y="5668192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114" name="Line 27">
            <a:extLst>
              <a:ext uri="{FF2B5EF4-FFF2-40B4-BE49-F238E27FC236}">
                <a16:creationId xmlns:a16="http://schemas.microsoft.com/office/drawing/2014/main" id="{BF0D6ED2-FDF3-7B47-A667-4E23EAFA8B10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209800" y="5058592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115" name="Line 28">
            <a:extLst>
              <a:ext uri="{FF2B5EF4-FFF2-40B4-BE49-F238E27FC236}">
                <a16:creationId xmlns:a16="http://schemas.microsoft.com/office/drawing/2014/main" id="{EB2258B9-257C-3E40-8463-D25CF7BBAEDE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990600" y="5058592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116" name="Line 29">
            <a:extLst>
              <a:ext uri="{FF2B5EF4-FFF2-40B4-BE49-F238E27FC236}">
                <a16:creationId xmlns:a16="http://schemas.microsoft.com/office/drawing/2014/main" id="{1775D887-3EB5-E44A-9BE3-76BE19F3F5DD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2171700" y="5706292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117" name="Line 30">
            <a:extLst>
              <a:ext uri="{FF2B5EF4-FFF2-40B4-BE49-F238E27FC236}">
                <a16:creationId xmlns:a16="http://schemas.microsoft.com/office/drawing/2014/main" id="{D8F176DB-98E8-734A-AF04-DFABD83DF65D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1562100" y="5706292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06564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Effect of Allowed Error &amp; Discount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2706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28649" y="1158240"/>
                <a:ext cx="8384721" cy="5018723"/>
              </a:xfrm>
            </p:spPr>
            <p:txBody>
              <a:bodyPr>
                <a:normAutofit/>
              </a:bodyPr>
              <a:lstStyle/>
              <a:p>
                <a:r>
                  <a:rPr lang="en-GB" dirty="0"/>
                  <a:t>For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=0, 1, 2, …</m:t>
                    </m:r>
                  </m:oMath>
                </a14:m>
                <a:r>
                  <a:rPr lang="en-GB" dirty="0"/>
                  <a:t>, do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GB" i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lim>
                        </m:limLow>
                      </m:fName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7"/>
                                  </m:r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m:rPr>
                                    <m:brk m:alnAt="7"/>
                                  </m:r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sub>
                          <m:sup/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| 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sSub>
                              <m:sSub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</m:e>
                    </m:func>
                  </m:oMath>
                </a14:m>
                <a:endParaRPr lang="en-GB" dirty="0"/>
              </a:p>
              <a:p>
                <a:r>
                  <a:rPr lang="en-GB" dirty="0"/>
                  <a:t>Left figure: Iterations required to ensure a maximum error of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l-GR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·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err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err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GB" dirty="0"/>
                  <a:t> maximum reward </a:t>
                </a:r>
              </a:p>
              <a:p>
                <a:pPr lvl="2"/>
                <a:r>
                  <a:rPr lang="en-GB" dirty="0">
                    <a:solidFill>
                      <a:schemeClr val="accent4"/>
                    </a:solidFill>
                  </a:rPr>
                  <a:t>+1</a:t>
                </a:r>
                <a:r>
                  <a:rPr lang="en-GB" dirty="0"/>
                  <a:t> in the example</a:t>
                </a:r>
              </a:p>
            </p:txBody>
          </p:sp>
        </mc:Choice>
        <mc:Fallback>
          <p:sp>
            <p:nvSpPr>
              <p:cNvPr id="7270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158240"/>
                <a:ext cx="8384721" cy="5018723"/>
              </a:xfrm>
              <a:blipFill>
                <a:blip r:embed="rId3"/>
                <a:stretch>
                  <a:fillRect l="-1208" t="-30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F91C79-C3EC-B447-88E4-6CD01DC62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25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AC96C1-9420-CC4C-A3D3-5064EC3D4A5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899"/>
          <a:stretch/>
        </p:blipFill>
        <p:spPr>
          <a:xfrm>
            <a:off x="4572000" y="3183948"/>
            <a:ext cx="4105154" cy="3225800"/>
          </a:xfrm>
          <a:prstGeom prst="rect">
            <a:avLst/>
          </a:prstGeom>
        </p:spPr>
      </p:pic>
      <p:grpSp>
        <p:nvGrpSpPr>
          <p:cNvPr id="6" name="Group 3">
            <a:extLst>
              <a:ext uri="{FF2B5EF4-FFF2-40B4-BE49-F238E27FC236}">
                <a16:creationId xmlns:a16="http://schemas.microsoft.com/office/drawing/2014/main" id="{AF62136E-3DB2-8846-BE0D-A2105C334DB8}"/>
              </a:ext>
            </a:extLst>
          </p:cNvPr>
          <p:cNvGrpSpPr>
            <a:grpSpLocks/>
          </p:cNvGrpSpPr>
          <p:nvPr/>
        </p:nvGrpSpPr>
        <p:grpSpPr bwMode="auto">
          <a:xfrm>
            <a:off x="910045" y="4165283"/>
            <a:ext cx="2438400" cy="1828800"/>
            <a:chOff x="960" y="1152"/>
            <a:chExt cx="1536" cy="1152"/>
          </a:xfrm>
        </p:grpSpPr>
        <p:sp>
          <p:nvSpPr>
            <p:cNvPr id="7" name="Rectangle 4">
              <a:extLst>
                <a:ext uri="{FF2B5EF4-FFF2-40B4-BE49-F238E27FC236}">
                  <a16:creationId xmlns:a16="http://schemas.microsoft.com/office/drawing/2014/main" id="{32BAC789-5429-AE4C-9993-B3A23D4F86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1152"/>
              <a:ext cx="1536" cy="11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5">
              <a:extLst>
                <a:ext uri="{FF2B5EF4-FFF2-40B4-BE49-F238E27FC236}">
                  <a16:creationId xmlns:a16="http://schemas.microsoft.com/office/drawing/2014/main" id="{6B1C0F2C-D6D2-214F-A1AD-E333985A41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1152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9" name="Line 6">
              <a:extLst>
                <a:ext uri="{FF2B5EF4-FFF2-40B4-BE49-F238E27FC236}">
                  <a16:creationId xmlns:a16="http://schemas.microsoft.com/office/drawing/2014/main" id="{E8B4C065-0D4C-3F4E-9203-2C0A8FC22B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8" y="1152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10" name="Line 7">
              <a:extLst>
                <a:ext uri="{FF2B5EF4-FFF2-40B4-BE49-F238E27FC236}">
                  <a16:creationId xmlns:a16="http://schemas.microsoft.com/office/drawing/2014/main" id="{D28CD48A-AD0A-E742-BC80-98F0D063BC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1152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11" name="Line 8">
              <a:extLst>
                <a:ext uri="{FF2B5EF4-FFF2-40B4-BE49-F238E27FC236}">
                  <a16:creationId xmlns:a16="http://schemas.microsoft.com/office/drawing/2014/main" id="{3C80AF7F-86B3-AD4E-B822-BCBF130BB1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0" y="1536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 dirty="0"/>
            </a:p>
          </p:txBody>
        </p:sp>
        <p:sp>
          <p:nvSpPr>
            <p:cNvPr id="12" name="Line 9">
              <a:extLst>
                <a:ext uri="{FF2B5EF4-FFF2-40B4-BE49-F238E27FC236}">
                  <a16:creationId xmlns:a16="http://schemas.microsoft.com/office/drawing/2014/main" id="{EFD6C3BA-47F9-BA47-BC9B-64D832B448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0" y="1920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id="{7DB195F4-4949-4846-9DC3-743E533485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1536"/>
              <a:ext cx="384" cy="384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2A3350D-C91C-B54B-827A-09486E2898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8846" y="4165280"/>
            <a:ext cx="6096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+1</a:t>
            </a:r>
            <a:endParaRPr lang="en-US" sz="1400" i="1" dirty="0">
              <a:solidFill>
                <a:schemeClr val="accent4"/>
              </a:solidFill>
            </a:endParaRPr>
          </a:p>
        </p:txBody>
      </p:sp>
      <p:sp>
        <p:nvSpPr>
          <p:cNvPr id="15" name="Text Box 18">
            <a:extLst>
              <a:ext uri="{FF2B5EF4-FFF2-40B4-BE49-F238E27FC236}">
                <a16:creationId xmlns:a16="http://schemas.microsoft.com/office/drawing/2014/main" id="{0593FF09-DC1F-BB4E-9AAD-D4324E441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038" y="4914220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0">
                <a:latin typeface="+mn-lt"/>
              </a:rPr>
              <a:t>2</a:t>
            </a:r>
          </a:p>
        </p:txBody>
      </p:sp>
      <p:sp>
        <p:nvSpPr>
          <p:cNvPr id="16" name="Text Box 19">
            <a:extLst>
              <a:ext uri="{FF2B5EF4-FFF2-40B4-BE49-F238E27FC236}">
                <a16:creationId xmlns:a16="http://schemas.microsoft.com/office/drawing/2014/main" id="{3234C0B0-F167-0247-B952-07DA06760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038" y="4304620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0">
                <a:latin typeface="+mn-lt"/>
              </a:rPr>
              <a:t>3</a:t>
            </a:r>
          </a:p>
        </p:txBody>
      </p:sp>
      <p:sp>
        <p:nvSpPr>
          <p:cNvPr id="17" name="Text Box 20">
            <a:extLst>
              <a:ext uri="{FF2B5EF4-FFF2-40B4-BE49-F238E27FC236}">
                <a16:creationId xmlns:a16="http://schemas.microsoft.com/office/drawing/2014/main" id="{6CE0178D-7088-D54E-9AD3-8C8C9ED3FF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038" y="5447620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0">
                <a:latin typeface="+mn-lt"/>
              </a:rPr>
              <a:t>1</a:t>
            </a:r>
          </a:p>
        </p:txBody>
      </p:sp>
      <p:sp>
        <p:nvSpPr>
          <p:cNvPr id="18" name="Text Box 21">
            <a:extLst>
              <a:ext uri="{FF2B5EF4-FFF2-40B4-BE49-F238E27FC236}">
                <a16:creationId xmlns:a16="http://schemas.microsoft.com/office/drawing/2014/main" id="{733F49CA-4040-804A-A006-C227064C3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4238" y="5981020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0">
                <a:latin typeface="+mn-lt"/>
              </a:rPr>
              <a:t>4</a:t>
            </a:r>
          </a:p>
        </p:txBody>
      </p:sp>
      <p:sp>
        <p:nvSpPr>
          <p:cNvPr id="19" name="Text Box 22">
            <a:extLst>
              <a:ext uri="{FF2B5EF4-FFF2-40B4-BE49-F238E27FC236}">
                <a16:creationId xmlns:a16="http://schemas.microsoft.com/office/drawing/2014/main" id="{B8CE3C2F-B79F-0642-8791-B81D9FA242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4638" y="5981020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0">
                <a:latin typeface="+mn-lt"/>
              </a:rPr>
              <a:t>3</a:t>
            </a:r>
          </a:p>
        </p:txBody>
      </p:sp>
      <p:sp>
        <p:nvSpPr>
          <p:cNvPr id="20" name="Text Box 23">
            <a:extLst>
              <a:ext uri="{FF2B5EF4-FFF2-40B4-BE49-F238E27FC236}">
                <a16:creationId xmlns:a16="http://schemas.microsoft.com/office/drawing/2014/main" id="{6F4C8141-1267-1F4B-8881-109A2CF5DC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5038" y="5981020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0">
                <a:latin typeface="+mn-lt"/>
              </a:rPr>
              <a:t>2</a:t>
            </a:r>
          </a:p>
        </p:txBody>
      </p:sp>
      <p:sp>
        <p:nvSpPr>
          <p:cNvPr id="21" name="Text Box 24">
            <a:extLst>
              <a:ext uri="{FF2B5EF4-FFF2-40B4-BE49-F238E27FC236}">
                <a16:creationId xmlns:a16="http://schemas.microsoft.com/office/drawing/2014/main" id="{1B653A12-6FD7-A549-ACEF-04D6AED5FD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438" y="5981020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0" dirty="0">
                <a:latin typeface="+mn-lt"/>
              </a:rPr>
              <a:t>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BCBB5DC-9874-3946-B804-7A0A06BA11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8842" y="4774880"/>
            <a:ext cx="6096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-1</a:t>
            </a:r>
            <a:endParaRPr lang="en-US" sz="1400" i="1" dirty="0">
              <a:solidFill>
                <a:srgbClr val="C00000"/>
              </a:solidFill>
            </a:endParaRPr>
          </a:p>
        </p:txBody>
      </p:sp>
      <p:sp>
        <p:nvSpPr>
          <p:cNvPr id="23" name="Line 22">
            <a:extLst>
              <a:ext uri="{FF2B5EF4-FFF2-40B4-BE49-F238E27FC236}">
                <a16:creationId xmlns:a16="http://schemas.microsoft.com/office/drawing/2014/main" id="{6FE21FB6-093D-894B-82B6-75626AF19E85}"/>
              </a:ext>
            </a:extLst>
          </p:cNvPr>
          <p:cNvSpPr>
            <a:spLocks noChangeShapeType="1"/>
          </p:cNvSpPr>
          <p:nvPr/>
        </p:nvSpPr>
        <p:spPr bwMode="auto">
          <a:xfrm>
            <a:off x="1028700" y="4487092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24" name="Line 23">
            <a:extLst>
              <a:ext uri="{FF2B5EF4-FFF2-40B4-BE49-F238E27FC236}">
                <a16:creationId xmlns:a16="http://schemas.microsoft.com/office/drawing/2014/main" id="{2FBD096D-4116-FE4D-AC3C-8940DA09FA13}"/>
              </a:ext>
            </a:extLst>
          </p:cNvPr>
          <p:cNvSpPr>
            <a:spLocks noChangeShapeType="1"/>
          </p:cNvSpPr>
          <p:nvPr/>
        </p:nvSpPr>
        <p:spPr bwMode="auto">
          <a:xfrm>
            <a:off x="1638300" y="4487092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25" name="Line 24">
            <a:extLst>
              <a:ext uri="{FF2B5EF4-FFF2-40B4-BE49-F238E27FC236}">
                <a16:creationId xmlns:a16="http://schemas.microsoft.com/office/drawing/2014/main" id="{15BBCFCC-A581-EF4C-A4FB-012CD1A3FA7D}"/>
              </a:ext>
            </a:extLst>
          </p:cNvPr>
          <p:cNvSpPr>
            <a:spLocks noChangeShapeType="1"/>
          </p:cNvSpPr>
          <p:nvPr/>
        </p:nvSpPr>
        <p:spPr bwMode="auto">
          <a:xfrm>
            <a:off x="2247900" y="4487092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26" name="Line 25">
            <a:extLst>
              <a:ext uri="{FF2B5EF4-FFF2-40B4-BE49-F238E27FC236}">
                <a16:creationId xmlns:a16="http://schemas.microsoft.com/office/drawing/2014/main" id="{95B0A414-14E1-084B-A488-E6D56730CE78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2781300" y="5706292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27" name="Line 26">
            <a:extLst>
              <a:ext uri="{FF2B5EF4-FFF2-40B4-BE49-F238E27FC236}">
                <a16:creationId xmlns:a16="http://schemas.microsoft.com/office/drawing/2014/main" id="{1372E9D6-275D-3C41-B7D2-0101B04F205A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990600" y="5668192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28" name="Line 27">
            <a:extLst>
              <a:ext uri="{FF2B5EF4-FFF2-40B4-BE49-F238E27FC236}">
                <a16:creationId xmlns:a16="http://schemas.microsoft.com/office/drawing/2014/main" id="{FFF1EC78-FED6-D247-881C-4C242873ED4D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209800" y="5058592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29" name="Line 28">
            <a:extLst>
              <a:ext uri="{FF2B5EF4-FFF2-40B4-BE49-F238E27FC236}">
                <a16:creationId xmlns:a16="http://schemas.microsoft.com/office/drawing/2014/main" id="{8F26FC6E-3A0A-0F4C-A7D2-DFD01FDB6101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990600" y="5058592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30" name="Line 29">
            <a:extLst>
              <a:ext uri="{FF2B5EF4-FFF2-40B4-BE49-F238E27FC236}">
                <a16:creationId xmlns:a16="http://schemas.microsoft.com/office/drawing/2014/main" id="{FA7BBFEB-928A-0449-9962-AFD9BCB5024A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2171700" y="5706292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31" name="Line 30">
            <a:extLst>
              <a:ext uri="{FF2B5EF4-FFF2-40B4-BE49-F238E27FC236}">
                <a16:creationId xmlns:a16="http://schemas.microsoft.com/office/drawing/2014/main" id="{46A55FE1-D20A-0349-9E9E-446F6732AD51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1562100" y="5706292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07693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Iteration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042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28649" y="1158240"/>
                <a:ext cx="8018961" cy="5018723"/>
              </a:xfrm>
            </p:spPr>
            <p:txBody>
              <a:bodyPr/>
              <a:lstStyle/>
              <a:p>
                <a:r>
                  <a:rPr lang="en-GB" dirty="0"/>
                  <a:t>Pick a policy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 at random</a:t>
                </a:r>
              </a:p>
              <a:p>
                <a:r>
                  <a:rPr lang="en-GB" dirty="0"/>
                  <a:t>Repeat:</a:t>
                </a:r>
              </a:p>
              <a:p>
                <a:pPr lvl="1"/>
                <a:r>
                  <a:rPr lang="en-GB" dirty="0">
                    <a:solidFill>
                      <a:schemeClr val="accent1"/>
                    </a:solidFill>
                  </a:rPr>
                  <a:t>Policy evaluation</a:t>
                </a:r>
                <a:r>
                  <a:rPr lang="en-GB" dirty="0"/>
                  <a:t>: Compute the utility of each state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GB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nary>
                      <m:naryPr>
                        <m:chr m:val="∑"/>
                        <m:supHide m:val="on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GB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m:rPr>
                                <m:brk m:alnAt="7"/>
                              </m:rPr>
                              <a:rPr lang="en-GB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GB" dirty="0"/>
              </a:p>
              <a:p>
                <a:pPr lvl="3"/>
                <a:r>
                  <a:rPr lang="en-GB" dirty="0"/>
                  <a:t>No longer involves 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i="1" dirty="0" smtClean="0">
                        <a:latin typeface="Cambria Math" panose="02040503050406030204" pitchFamily="18" charset="0"/>
                      </a:rPr>
                      <m:t>max</m:t>
                    </m:r>
                  </m:oMath>
                </a14:m>
                <a:r>
                  <a:rPr lang="en-GB" dirty="0"/>
                  <a:t> operation as action is determined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GB" dirty="0"/>
              </a:p>
              <a:p>
                <a:pPr lvl="1"/>
                <a:r>
                  <a:rPr lang="en-GB" dirty="0">
                    <a:solidFill>
                      <a:schemeClr val="accent1"/>
                    </a:solidFill>
                  </a:rPr>
                  <a:t>Policy improvement</a:t>
                </a:r>
                <a:r>
                  <a:rPr lang="en-GB" dirty="0"/>
                  <a:t>: Compute the policy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GB" dirty="0"/>
                  <a:t> 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GB" dirty="0"/>
                  <a:t>  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GB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lim>
                            </m:limLow>
                          </m:fName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sub>
                              <m:sup/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  <m:sSub>
                                      <m:sSubPr>
                                        <m:ctrlPr>
                                          <a:rPr lang="de-DE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  <m:sub>
                                        <m:r>
                                          <a:rPr lang="de-DE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e>
                                          <m:sub>
                                            <m: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nary>
                          </m:e>
                        </m:func>
                      </m:e>
                    </m:func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GB" dirty="0"/>
                  <a:t>, then return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8704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49" y="1158240"/>
                <a:ext cx="8018961" cy="5018723"/>
              </a:xfrm>
              <a:blipFill>
                <a:blip r:embed="rId3"/>
                <a:stretch>
                  <a:fillRect l="-1264" t="-17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98A9B4-1298-374B-A341-182A93E34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26</a:t>
            </a:fld>
            <a:endParaRPr lang="en-GB"/>
          </a:p>
        </p:txBody>
      </p:sp>
      <p:sp>
        <p:nvSpPr>
          <p:cNvPr id="87043" name="Text Box 4"/>
          <p:cNvSpPr txBox="1">
            <a:spLocks noChangeArrowheads="1"/>
          </p:cNvSpPr>
          <p:nvPr/>
        </p:nvSpPr>
        <p:spPr bwMode="auto">
          <a:xfrm>
            <a:off x="1431925" y="52911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i="0">
              <a:latin typeface="Tahoma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918CEAF-E726-B848-A4ED-1537ADB556C6}"/>
              </a:ext>
            </a:extLst>
          </p:cNvPr>
          <p:cNvGrpSpPr/>
          <p:nvPr/>
        </p:nvGrpSpPr>
        <p:grpSpPr>
          <a:xfrm>
            <a:off x="1798637" y="2457996"/>
            <a:ext cx="6026151" cy="3636965"/>
            <a:chOff x="1798637" y="2457996"/>
            <a:chExt cx="6026151" cy="3636965"/>
          </a:xfrm>
        </p:grpSpPr>
        <p:grpSp>
          <p:nvGrpSpPr>
            <p:cNvPr id="2" name="Group 5"/>
            <p:cNvGrpSpPr>
              <a:grpSpLocks/>
            </p:cNvGrpSpPr>
            <p:nvPr/>
          </p:nvGrpSpPr>
          <p:grpSpPr bwMode="auto">
            <a:xfrm>
              <a:off x="1798637" y="2457996"/>
              <a:ext cx="6026151" cy="3636965"/>
              <a:chOff x="1104" y="2256"/>
              <a:chExt cx="3796" cy="229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045" name="Text Box 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32" y="3676"/>
                    <a:ext cx="2668" cy="871"/>
                  </a:xfrm>
                  <a:prstGeom prst="rect">
                    <a:avLst/>
                  </a:prstGeom>
                  <a:ln>
                    <a:headEnd/>
                    <a:tailEnd/>
                  </a:ln>
                </p:spPr>
                <p:style>
                  <a:lnRef idx="0">
                    <a:schemeClr val="accent4"/>
                  </a:lnRef>
                  <a:fillRef idx="3">
                    <a:schemeClr val="accent4"/>
                  </a:fillRef>
                  <a:effectRef idx="3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wrap="square">
                    <a:spAutoFit/>
                  </a:bodyPr>
                  <a:lstStyle>
                    <a:lvl1pPr>
                      <a:defRPr sz="2400" i="1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400" i="1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 sz="2400" i="1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 sz="2400" i="1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 sz="2400" i="1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i="1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i="1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i="1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i="1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eaLnBrk="1" hangingPunct="1"/>
                    <a:r>
                      <a:rPr lang="en-US" sz="1800" i="0" dirty="0">
                        <a:solidFill>
                          <a:schemeClr val="bg1"/>
                        </a:solidFill>
                        <a:latin typeface="+mn-lt"/>
                      </a:rPr>
                      <a:t>Solve the set of linear equations:</a:t>
                    </a: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  <m:d>
                            <m:dPr>
                              <m:ctrlPr>
                                <a:rPr lang="de-DE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de-DE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de-DE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18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8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GB" sz="18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GB" sz="18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8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GB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GB" sz="18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GB" sz="18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sub>
                            <m:sup/>
                            <m:e>
                              <m:r>
                                <a:rPr lang="en-GB" sz="18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GB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80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GB" sz="180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GB" sz="18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GB" sz="18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d>
                                    <m:dPr>
                                      <m:ctrlPr>
                                        <a:rPr lang="en-GB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GB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180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GB" sz="180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GB" sz="18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sSub>
                                    <m:sSubPr>
                                      <m:ctrlPr>
                                        <a:rPr lang="en-GB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80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GB" sz="180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de-DE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  <m:d>
                                <m:dPr>
                                  <m:ctrlPr>
                                    <a:rPr lang="en-GB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80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GB" sz="180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oMath>
                      </m:oMathPara>
                    </a14:m>
                    <a:endParaRPr lang="en-US" sz="1800" i="0" dirty="0">
                      <a:solidFill>
                        <a:schemeClr val="bg1"/>
                      </a:solidFill>
                      <a:latin typeface="Tahoma" charset="0"/>
                    </a:endParaRPr>
                  </a:p>
                  <a:p>
                    <a:r>
                      <a:rPr lang="en-US" sz="1800" i="0" dirty="0">
                        <a:solidFill>
                          <a:schemeClr val="bg1"/>
                        </a:solidFill>
                        <a:latin typeface="+mn-lt"/>
                      </a:rPr>
                      <a:t>(often a sparse system)</a:t>
                    </a:r>
                  </a:p>
                </p:txBody>
              </p:sp>
            </mc:Choice>
            <mc:Fallback xmlns="">
              <p:sp>
                <p:nvSpPr>
                  <p:cNvPr id="87045" name="Text Box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232" y="3676"/>
                    <a:ext cx="2668" cy="871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7046" name="Rectangle 7"/>
              <p:cNvSpPr>
                <a:spLocks noChangeArrowheads="1"/>
              </p:cNvSpPr>
              <p:nvPr/>
            </p:nvSpPr>
            <p:spPr bwMode="auto">
              <a:xfrm>
                <a:off x="1104" y="2256"/>
                <a:ext cx="3121" cy="288"/>
              </a:xfrm>
              <a:prstGeom prst="rect">
                <a:avLst/>
              </a:prstGeom>
              <a:noFill/>
              <a:ln w="28575">
                <a:solidFill>
                  <a:schemeClr val="accent4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6A08EA23-6B96-D44B-A0FF-103B45DC5E95}"/>
                </a:ext>
              </a:extLst>
            </p:cNvPr>
            <p:cNvCxnSpPr>
              <a:stCxn id="87045" idx="0"/>
              <a:endCxn id="87046" idx="2"/>
            </p:cNvCxnSpPr>
            <p:nvPr/>
          </p:nvCxnSpPr>
          <p:spPr>
            <a:xfrm flipH="1" flipV="1">
              <a:off x="4275931" y="2915196"/>
              <a:ext cx="1431132" cy="1797052"/>
            </a:xfrm>
            <a:prstGeom prst="straightConnector1">
              <a:avLst/>
            </a:prstGeom>
            <a:ln w="28575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98033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B9381-D58C-4C4D-BAF7-2A513B9F0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Policy Iteration: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23B9DE-33C7-8A48-8408-962BF3FC6A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3405009"/>
                <a:ext cx="7886700" cy="2951341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GB" dirty="0"/>
                  <a:t>Inputs</a:t>
                </a:r>
              </a:p>
              <a:p>
                <a:pPr lvl="1"/>
                <a:r>
                  <a:rPr lang="en-GB" dirty="0"/>
                  <a:t>an MDP, which includes</a:t>
                </a:r>
              </a:p>
              <a:p>
                <a:pPr lvl="2"/>
                <a:r>
                  <a:rPr lang="en-GB" dirty="0"/>
                  <a:t>States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de-DE" dirty="0"/>
              </a:p>
              <a:p>
                <a:pPr lvl="2"/>
                <a:r>
                  <a:rPr lang="en-GB" dirty="0"/>
                  <a:t>For all </a:t>
                </a:r>
                <a14:m>
                  <m:oMath xmlns:m="http://schemas.openxmlformats.org/officeDocument/2006/math"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GB" dirty="0"/>
                  <a:t>, actions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GB" dirty="0"/>
                  <a:t>, transition model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| 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GB" dirty="0"/>
                  <a:t>, rewards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-GB" dirty="0"/>
              </a:p>
              <a:p>
                <a:r>
                  <a:rPr lang="en-GB" dirty="0"/>
                  <a:t>Local variables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GB" dirty="0"/>
                  <a:t> vectors of utilities for states in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GB" dirty="0"/>
                  <a:t>, initially </a:t>
                </a:r>
                <a14:m>
                  <m:oMath xmlns:m="http://schemas.openxmlformats.org/officeDocument/2006/math"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dirty="0"/>
                  <a:t> a policy vector indexed by state, initially random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23B9DE-33C7-8A48-8408-962BF3FC6A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3405009"/>
                <a:ext cx="7886700" cy="2951341"/>
              </a:xfrm>
              <a:blipFill>
                <a:blip r:embed="rId2"/>
                <a:stretch>
                  <a:fillRect l="-1447" t="-4701" b="-4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5FAF88-114B-0348-9F01-CB38A6C00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27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8020CE-9D72-4042-B01B-B42D96414D4D}"/>
              </a:ext>
            </a:extLst>
          </p:cNvPr>
          <p:cNvSpPr txBox="1"/>
          <p:nvPr/>
        </p:nvSpPr>
        <p:spPr>
          <a:xfrm>
            <a:off x="1921397" y="1158240"/>
            <a:ext cx="7019403" cy="224676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function policy-iteration(</a:t>
            </a:r>
            <a:r>
              <a:rPr lang="en-GB" sz="1400" b="1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mdp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GB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repeat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U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policy-evaluation(𝜋,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</a:t>
            </a:r>
            <a:r>
              <a:rPr lang="en-GB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mdp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	unchanged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each state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	if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</a:t>
            </a:r>
            <a:r>
              <a:rPr lang="en-GB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sz="14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∈</a:t>
            </a:r>
            <a:r>
              <a:rPr lang="en-GB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GB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Σ</a:t>
            </a:r>
            <a:r>
              <a:rPr lang="en-GB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’|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U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’] &gt; </a:t>
            </a:r>
            <a:r>
              <a:rPr lang="en-GB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Σ</a:t>
            </a:r>
            <a:r>
              <a:rPr lang="en-GB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’|𝜋[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].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U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’] 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𝜋[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] ← </a:t>
            </a:r>
            <a:r>
              <a:rPr lang="en-GB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argmax</a:t>
            </a:r>
            <a:r>
              <a:rPr lang="en-GB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sz="14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∈</a:t>
            </a:r>
            <a:r>
              <a:rPr lang="en-GB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GB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Σ</a:t>
            </a:r>
            <a:r>
              <a:rPr lang="en-GB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’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’|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U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’]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unchanged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until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unchanged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</a:t>
            </a:r>
          </a:p>
        </p:txBody>
      </p:sp>
    </p:spTree>
    <p:extLst>
      <p:ext uri="{BB962C8B-B14F-4D97-AF65-F5344CB8AC3E}">
        <p14:creationId xmlns:p14="http://schemas.microsoft.com/office/powerpoint/2010/main" val="33599191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Evaluation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042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GB" dirty="0"/>
                  <a:t>Compute the utility of each state for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endParaRPr lang="en-GB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nary>
                      <m:naryPr>
                        <m:chr m:val="∑"/>
                        <m:supHide m:val="on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GB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m:rPr>
                                <m:brk m:alnAt="7"/>
                              </m:rPr>
                              <a:rPr lang="en-GB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GB" dirty="0"/>
              </a:p>
              <a:p>
                <a:r>
                  <a:rPr lang="en-GB" dirty="0"/>
                  <a:t>Complexity of policy evaluation: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F</a:t>
                </a:r>
                <a:r>
                  <a:rPr lang="en-GB" dirty="0">
                    <a:ea typeface="Cambria Math" panose="02040503050406030204" pitchFamily="18" charset="0"/>
                  </a:rPr>
                  <a:t>or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>
                    <a:ea typeface="Cambria Math" panose="02040503050406030204" pitchFamily="18" charset="0"/>
                  </a:rPr>
                  <a:t> states,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>
                    <a:ea typeface="Cambria Math" panose="02040503050406030204" pitchFamily="18" charset="0"/>
                  </a:rPr>
                  <a:t> linear equations with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>
                    <a:ea typeface="Cambria Math" panose="02040503050406030204" pitchFamily="18" charset="0"/>
                  </a:rPr>
                  <a:t> unknowns</a:t>
                </a:r>
                <a:endParaRPr lang="en-GB" dirty="0"/>
              </a:p>
              <a:p>
                <a:pPr lvl="1"/>
                <a:r>
                  <a:rPr lang="en-GB" dirty="0"/>
                  <a:t>Prohibitive for large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endParaRPr lang="en-GB" dirty="0"/>
              </a:p>
              <a:p>
                <a:r>
                  <a:rPr lang="en-GB" dirty="0"/>
                  <a:t>Approximation of utilities</a:t>
                </a:r>
              </a:p>
              <a:p>
                <a:pPr lvl="1"/>
                <a:r>
                  <a:rPr lang="en-GB" dirty="0"/>
                  <a:t>Perform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/>
                  <a:t> value iteration steps with fixed policy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GB" dirty="0"/>
                  <a:t>, return utilities</a:t>
                </a:r>
              </a:p>
              <a:p>
                <a:pPr lvl="2"/>
                <a:r>
                  <a:rPr lang="en-GB" dirty="0"/>
                  <a:t>Simplified Bellman update: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nary>
                      <m:naryPr>
                        <m:chr m:val="∑"/>
                        <m:supHide m:val="on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GB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m:rPr>
                                <m:brk m:alnAt="7"/>
                              </m:rPr>
                              <a:rPr lang="en-GB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  <m:sup/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d>
                              <m:dPr>
                                <m:ctrlP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GB" dirty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GB" dirty="0"/>
                  <a:t>Asynchronous policy iteration</a:t>
                </a:r>
              </a:p>
              <a:p>
                <a:pPr lvl="2"/>
                <a:r>
                  <a:rPr lang="en-GB" dirty="0"/>
                  <a:t>Pick any subset of states and either </a:t>
                </a:r>
              </a:p>
              <a:p>
                <a:pPr lvl="3"/>
                <a:r>
                  <a:rPr lang="en-GB" dirty="0"/>
                  <a:t>Update utilities (simplified value iteration) or</a:t>
                </a:r>
              </a:p>
              <a:p>
                <a:pPr lvl="3"/>
                <a:r>
                  <a:rPr lang="en-GB" dirty="0"/>
                  <a:t>Update the policy (policy improvement)</a:t>
                </a:r>
              </a:p>
              <a:p>
                <a:pPr lvl="1"/>
                <a:endParaRPr lang="en-GB" dirty="0"/>
              </a:p>
            </p:txBody>
          </p:sp>
        </mc:Choice>
        <mc:Fallback xmlns="">
          <p:sp>
            <p:nvSpPr>
              <p:cNvPr id="8704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1286" t="-30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98A9B4-1298-374B-A341-182A93E34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28</a:t>
            </a:fld>
            <a:endParaRPr lang="en-GB"/>
          </a:p>
        </p:txBody>
      </p:sp>
      <p:sp>
        <p:nvSpPr>
          <p:cNvPr id="87043" name="Text Box 4"/>
          <p:cNvSpPr txBox="1">
            <a:spLocks noChangeArrowheads="1"/>
          </p:cNvSpPr>
          <p:nvPr/>
        </p:nvSpPr>
        <p:spPr bwMode="auto">
          <a:xfrm>
            <a:off x="1431925" y="52911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i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5037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Asynchronous Policy Iteration</a:t>
            </a:r>
          </a:p>
        </p:txBody>
      </p:sp>
      <p:sp>
        <p:nvSpPr>
          <p:cNvPr id="870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Further approximation of policy iteration</a:t>
            </a:r>
          </a:p>
          <a:p>
            <a:pPr lvl="1"/>
            <a:r>
              <a:rPr lang="en-GB" dirty="0"/>
              <a:t>Pick any subset of states and do one of the following </a:t>
            </a:r>
          </a:p>
          <a:p>
            <a:pPr lvl="2"/>
            <a:r>
              <a:rPr lang="en-GB" dirty="0"/>
              <a:t>Update utilities </a:t>
            </a:r>
          </a:p>
          <a:p>
            <a:pPr lvl="3"/>
            <a:r>
              <a:rPr lang="en-GB" dirty="0"/>
              <a:t>Using simplified value iteration as described on previous slide</a:t>
            </a:r>
          </a:p>
          <a:p>
            <a:pPr lvl="2"/>
            <a:r>
              <a:rPr lang="en-GB" dirty="0"/>
              <a:t>Update the policy </a:t>
            </a:r>
          </a:p>
          <a:p>
            <a:pPr lvl="3"/>
            <a:r>
              <a:rPr lang="en-GB" dirty="0"/>
              <a:t>Policy improvement as before</a:t>
            </a:r>
          </a:p>
          <a:p>
            <a:r>
              <a:rPr lang="en-GB" dirty="0"/>
              <a:t>Is not guaranteed to converge to an optimal policy</a:t>
            </a:r>
          </a:p>
          <a:p>
            <a:pPr lvl="1"/>
            <a:r>
              <a:rPr lang="en-GB" dirty="0"/>
              <a:t>Possible if each state is still visited infinitely often, knowledge about unimportant states, etc.</a:t>
            </a:r>
          </a:p>
          <a:p>
            <a:r>
              <a:rPr lang="en-GB" dirty="0"/>
              <a:t>Freedom to work on any states allows for design of domain-specific heuristics</a:t>
            </a:r>
          </a:p>
          <a:p>
            <a:pPr lvl="1"/>
            <a:r>
              <a:rPr lang="en-GB" dirty="0"/>
              <a:t>Update states that are likely to be reached by a good policy</a:t>
            </a:r>
          </a:p>
          <a:p>
            <a:pPr lvl="1"/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98A9B4-1298-374B-A341-182A93E34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29</a:t>
            </a:fld>
            <a:endParaRPr lang="en-GB"/>
          </a:p>
        </p:txBody>
      </p:sp>
      <p:sp>
        <p:nvSpPr>
          <p:cNvPr id="87043" name="Text Box 4"/>
          <p:cNvSpPr txBox="1">
            <a:spLocks noChangeArrowheads="1"/>
          </p:cNvSpPr>
          <p:nvPr/>
        </p:nvSpPr>
        <p:spPr bwMode="auto">
          <a:xfrm>
            <a:off x="1431925" y="52911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i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296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939D9-366F-7F42-805E-6D533DA43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B3F8C-1DF6-C44F-A43C-94F139E61C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i="1" dirty="0">
                <a:solidFill>
                  <a:srgbClr val="C00000"/>
                </a:solidFill>
              </a:rPr>
              <a:t>Markov decision process (MDP)</a:t>
            </a:r>
          </a:p>
          <a:p>
            <a:pPr lvl="1"/>
            <a:r>
              <a:rPr lang="en-GB" dirty="0">
                <a:solidFill>
                  <a:srgbClr val="C00000"/>
                </a:solidFill>
              </a:rPr>
              <a:t>Markov property</a:t>
            </a:r>
          </a:p>
          <a:p>
            <a:pPr lvl="1"/>
            <a:r>
              <a:rPr lang="en-GB" dirty="0">
                <a:solidFill>
                  <a:srgbClr val="C00000"/>
                </a:solidFill>
              </a:rPr>
              <a:t>Sequence of actions, history, policy</a:t>
            </a:r>
          </a:p>
          <a:p>
            <a:pPr lvl="1"/>
            <a:r>
              <a:rPr lang="en-GB" dirty="0">
                <a:solidFill>
                  <a:srgbClr val="C00000"/>
                </a:solidFill>
              </a:rPr>
              <a:t>Value iteration, policy iteration</a:t>
            </a:r>
          </a:p>
          <a:p>
            <a:pPr marL="0" indent="0">
              <a:buNone/>
            </a:pPr>
            <a:r>
              <a:rPr lang="en-GB" b="1" i="1" dirty="0"/>
              <a:t>6.2 Stochastic shortest path problems</a:t>
            </a:r>
          </a:p>
          <a:p>
            <a:pPr lvl="1"/>
            <a:r>
              <a:rPr lang="en-GB" dirty="0"/>
              <a:t>Safe/unsafe policies</a:t>
            </a:r>
          </a:p>
          <a:p>
            <a:pPr lvl="1"/>
            <a:r>
              <a:rPr lang="en-GB" dirty="0"/>
              <a:t>Optimality</a:t>
            </a:r>
          </a:p>
          <a:p>
            <a:pPr lvl="1"/>
            <a:r>
              <a:rPr lang="en-GB" dirty="0"/>
              <a:t>Policy iteration, value iteration</a:t>
            </a:r>
          </a:p>
          <a:p>
            <a:pPr marL="0" indent="0">
              <a:buNone/>
            </a:pPr>
            <a:r>
              <a:rPr lang="en-GB" i="1" dirty="0"/>
              <a:t>6.3 Heuristic search algorithms</a:t>
            </a:r>
          </a:p>
          <a:p>
            <a:pPr lvl="1"/>
            <a:r>
              <a:rPr lang="en-GB" dirty="0"/>
              <a:t>Best-first search</a:t>
            </a:r>
          </a:p>
          <a:p>
            <a:pPr lvl="1"/>
            <a:r>
              <a:rPr lang="en-GB" dirty="0"/>
              <a:t>Determinisation</a:t>
            </a:r>
          </a:p>
          <a:p>
            <a:pPr marL="0" indent="0">
              <a:buNone/>
            </a:pPr>
            <a:r>
              <a:rPr lang="en-GB" i="1" dirty="0"/>
              <a:t>6.4 Online probabilistic planning</a:t>
            </a:r>
          </a:p>
          <a:p>
            <a:pPr lvl="1"/>
            <a:r>
              <a:rPr lang="en-GB" dirty="0"/>
              <a:t>Lookahead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E0CFDA-EE73-6943-8A96-B6F41ABB7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11487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7F02B-71D7-E949-A8CA-FA9E1F34C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Intermediate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F48B34-59B4-564C-A0DD-4698836B72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MDP</a:t>
            </a:r>
          </a:p>
          <a:p>
            <a:pPr lvl="1"/>
            <a:r>
              <a:rPr lang="en-GB" dirty="0"/>
              <a:t>Markov property</a:t>
            </a:r>
          </a:p>
          <a:p>
            <a:pPr lvl="2"/>
            <a:r>
              <a:rPr lang="en-GB" dirty="0"/>
              <a:t>Current state depends only on previous state</a:t>
            </a:r>
          </a:p>
          <a:p>
            <a:pPr lvl="1"/>
            <a:r>
              <a:rPr lang="en-GB" dirty="0"/>
              <a:t>Sequence of actions, history, policy</a:t>
            </a:r>
          </a:p>
          <a:p>
            <a:pPr lvl="2"/>
            <a:r>
              <a:rPr lang="en-GB" dirty="0"/>
              <a:t>Sequence of actions may yield multiple histories, i.e., sequences of states, with a utility</a:t>
            </a:r>
          </a:p>
          <a:p>
            <a:pPr lvl="2"/>
            <a:r>
              <a:rPr lang="en-GB" dirty="0"/>
              <a:t>Policy: complete mapping of states to actions</a:t>
            </a:r>
          </a:p>
          <a:p>
            <a:pPr lvl="2"/>
            <a:r>
              <a:rPr lang="en-GB" dirty="0"/>
              <a:t>Optimal policy: policy with maximum expected utility</a:t>
            </a:r>
          </a:p>
          <a:p>
            <a:pPr lvl="1"/>
            <a:r>
              <a:rPr lang="en-GB" dirty="0"/>
              <a:t>Value iteration, policy iteration</a:t>
            </a:r>
          </a:p>
          <a:p>
            <a:pPr lvl="2"/>
            <a:r>
              <a:rPr lang="en-GB" dirty="0"/>
              <a:t>Algorithms for calculating an optimal policy for an MDP</a:t>
            </a:r>
          </a:p>
          <a:p>
            <a:endParaRPr lang="en-GB" dirty="0"/>
          </a:p>
          <a:p>
            <a:pPr marL="0" indent="0" algn="ctr">
              <a:buNone/>
            </a:pPr>
            <a:r>
              <a:rPr lang="en-GB" dirty="0">
                <a:solidFill>
                  <a:srgbClr val="C00000"/>
                </a:solidFill>
              </a:rPr>
              <a:t>How is that used in planning?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61D1BE-6E60-4749-A0F6-3F1CFC7E3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3430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939D9-366F-7F42-805E-6D533DA43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B3F8C-1DF6-C44F-A43C-94F139E61C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i="1" dirty="0"/>
              <a:t>Markov decision process (MDP)</a:t>
            </a:r>
          </a:p>
          <a:p>
            <a:pPr lvl="1"/>
            <a:r>
              <a:rPr lang="en-GB" dirty="0"/>
              <a:t>Markov property</a:t>
            </a:r>
          </a:p>
          <a:p>
            <a:pPr lvl="1"/>
            <a:r>
              <a:rPr lang="en-GB" dirty="0"/>
              <a:t>Sequence of actions, history, policy</a:t>
            </a:r>
          </a:p>
          <a:p>
            <a:pPr lvl="1"/>
            <a:r>
              <a:rPr lang="en-GB" dirty="0"/>
              <a:t>Value iteration, policy iteration</a:t>
            </a:r>
          </a:p>
          <a:p>
            <a:pPr marL="0" indent="0">
              <a:buNone/>
            </a:pPr>
            <a:r>
              <a:rPr lang="en-GB" b="1" i="1" dirty="0">
                <a:solidFill>
                  <a:srgbClr val="C00000"/>
                </a:solidFill>
              </a:rPr>
              <a:t>6.2 Stochastic shortest path problems</a:t>
            </a:r>
          </a:p>
          <a:p>
            <a:pPr lvl="1"/>
            <a:r>
              <a:rPr lang="en-GB" dirty="0">
                <a:solidFill>
                  <a:srgbClr val="C00000"/>
                </a:solidFill>
              </a:rPr>
              <a:t>Safe/unsafe policies</a:t>
            </a:r>
          </a:p>
          <a:p>
            <a:pPr lvl="1"/>
            <a:r>
              <a:rPr lang="en-GB" dirty="0">
                <a:solidFill>
                  <a:srgbClr val="C00000"/>
                </a:solidFill>
              </a:rPr>
              <a:t>Optimality</a:t>
            </a:r>
          </a:p>
          <a:p>
            <a:pPr lvl="1"/>
            <a:r>
              <a:rPr lang="en-GB" dirty="0">
                <a:solidFill>
                  <a:srgbClr val="C00000"/>
                </a:solidFill>
              </a:rPr>
              <a:t>Policy iteration, value iteration</a:t>
            </a:r>
          </a:p>
          <a:p>
            <a:pPr marL="0" indent="0">
              <a:buNone/>
            </a:pPr>
            <a:r>
              <a:rPr lang="en-GB" i="1" dirty="0"/>
              <a:t>6.3 Heuristic search algorithms</a:t>
            </a:r>
          </a:p>
          <a:p>
            <a:pPr lvl="1"/>
            <a:r>
              <a:rPr lang="en-GB" dirty="0"/>
              <a:t>Best-first search</a:t>
            </a:r>
          </a:p>
          <a:p>
            <a:pPr lvl="1"/>
            <a:r>
              <a:rPr lang="en-GB" dirty="0"/>
              <a:t>Determinisation</a:t>
            </a:r>
          </a:p>
          <a:p>
            <a:pPr marL="0" indent="0">
              <a:buNone/>
            </a:pPr>
            <a:r>
              <a:rPr lang="en-GB" i="1" dirty="0"/>
              <a:t>6.4 Online probabilistic planning</a:t>
            </a:r>
          </a:p>
          <a:p>
            <a:pPr lvl="1"/>
            <a:r>
              <a:rPr lang="en-GB" dirty="0"/>
              <a:t>Lookahead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E0CFDA-EE73-6943-8A96-B6F41ABB7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02593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F4A4F-1C60-274E-8EAD-E90173C26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63152B-9029-7F47-B948-2F2CC9DB14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Back to slides adapted from material provided by Dana Nau and Chapter 6 of the book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19CE64-0257-024E-8C01-80BADD3E9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32</a:t>
            </a:fld>
            <a:endParaRPr lang="en-GB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6DD1272-4B92-BF47-8217-F160FA7B5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9756" y="6415656"/>
            <a:ext cx="2024488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  <a:spAutoFit/>
          </a:bodyPr>
          <a:lstStyle>
            <a:lvl1pPr marL="0" indent="0" algn="ctr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None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457200" indent="0" algn="ctr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None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14400" indent="0" algn="ctr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None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71600" indent="0" algn="ctr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None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828800" indent="0" algn="ctr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None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None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None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None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None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sz="1200" dirty="0">
                <a:solidFill>
                  <a:schemeClr val="bg1"/>
                </a:solidFill>
                <a:ea typeface="ＭＳ Ｐゴシック" charset="0"/>
                <a:cs typeface="ＭＳ Ｐゴシック" charset="0"/>
                <a:hlinkClick r:id="rId2"/>
              </a:rPr>
              <a:t>http://www.laas.fr/planning</a:t>
            </a:r>
            <a:r>
              <a:rPr lang="en-US" sz="1200" dirty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D31BC4-F3A7-8B4D-85DD-1D79F1EB7C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9500" y="2490107"/>
            <a:ext cx="4445000" cy="33147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246220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Probabilistic Planning Domain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i="0" dirty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it-IT" i="1" dirty="0" smtClean="0">
                        <a:latin typeface="Cambria Math" panose="02040503050406030204" pitchFamily="18" charset="0"/>
                      </a:rPr>
                      <m:t> = (</m:t>
                    </m:r>
                    <m:r>
                      <a:rPr lang="it-IT" i="1" dirty="0" err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it-IT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it-IT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it-IT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it-IT" i="1" dirty="0" err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it-IT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it-IT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it-IT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it-IT" i="1" dirty="0" err="1" smtClean="0">
                        <a:latin typeface="Cambria Math" panose="02040503050406030204" pitchFamily="18" charset="0"/>
                      </a:rPr>
                      <m:t>𝑐𝑜𝑠𝑡</m:t>
                    </m:r>
                    <m:r>
                      <a:rPr lang="it-IT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it-IT" dirty="0"/>
              </a:p>
              <a:p>
                <a:pPr lvl="1"/>
                <a14:m>
                  <m:oMath xmlns:m="http://schemas.openxmlformats.org/officeDocument/2006/math">
                    <m:r>
                      <a:rPr lang="it-IT" i="1" dirty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it-IT" dirty="0"/>
                  <a:t> = set of </a:t>
                </a:r>
                <a:r>
                  <a:rPr lang="it-IT" dirty="0" err="1"/>
                  <a:t>states</a:t>
                </a:r>
                <a:endParaRPr lang="it-IT" dirty="0"/>
              </a:p>
              <a:p>
                <a:pPr lvl="1"/>
                <a14:m>
                  <m:oMath xmlns:m="http://schemas.openxmlformats.org/officeDocument/2006/math">
                    <m:r>
                      <a:rPr lang="it-IT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it-IT" dirty="0"/>
                  <a:t> = set of </a:t>
                </a:r>
                <a:r>
                  <a:rPr lang="it-IT" dirty="0" err="1"/>
                  <a:t>actions</a:t>
                </a:r>
                <a:endParaRPr lang="it-IT" dirty="0"/>
              </a:p>
              <a:p>
                <a:pPr lvl="1"/>
                <a14:m>
                  <m:oMath xmlns:m="http://schemas.openxmlformats.org/officeDocument/2006/math">
                    <m:r>
                      <a:rPr lang="it-IT" i="1" dirty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 × 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→</m:t>
                    </m:r>
                    <m:sSup>
                      <m:sSupPr>
                        <m:ctrlPr>
                          <a:rPr lang="de-DE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de-DE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fName>
                      <m:e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 | 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/>
                  <a:t> = probability of going to state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if we perform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Require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𝑃</m:t>
                        </m:r>
                      </m:fName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 | 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func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iff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it-IT" i="1" dirty="0" err="1" smtClean="0">
                        <a:latin typeface="Cambria Math" panose="02040503050406030204" pitchFamily="18" charset="0"/>
                      </a:rPr>
                      <m:t>𝛾</m:t>
                    </m:r>
                    <m:d>
                      <m:dPr>
                        <m:ctrlPr>
                          <a:rPr lang="it-IT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i="1" dirty="0" err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it-IT" i="1" dirty="0" err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i="1" dirty="0" err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𝑐𝑜𝑠𝑡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l-GR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l-GR" i="1" dirty="0" smtClean="0">
                        <a:latin typeface="Cambria Math" panose="02040503050406030204" pitchFamily="18" charset="0"/>
                      </a:rPr>
                      <m:t> × </m:t>
                    </m:r>
                    <m:r>
                      <a:rPr lang="el-GR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l-GR" i="1" dirty="0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de-DE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&gt;0</m:t>
                        </m:r>
                      </m:sup>
                    </m:sSup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𝑐𝑜𝑠𝑡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/>
                  <a:t> = cost of action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in state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may omit, default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𝑐𝑜𝑠𝑡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)=1</m:t>
                    </m:r>
                  </m:oMath>
                </a14:m>
                <a:endParaRPr lang="en-US" dirty="0"/>
              </a:p>
              <a:p>
                <a:pPr lvl="1"/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7" t="-15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036C9A-2EDE-1742-B3E7-85FFBF1ED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33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B27359-2D1B-B148-9C0E-71785035B3DE}"/>
              </a:ext>
            </a:extLst>
          </p:cNvPr>
          <p:cNvSpPr txBox="1"/>
          <p:nvPr/>
        </p:nvSpPr>
        <p:spPr>
          <a:xfrm>
            <a:off x="5497829" y="5146765"/>
            <a:ext cx="2666455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Instead of maximising expected utility as before:</a:t>
            </a:r>
          </a:p>
          <a:p>
            <a:pPr algn="ctr"/>
            <a:r>
              <a:rPr lang="en-GB" i="1" dirty="0"/>
              <a:t>Minimise expected cost</a:t>
            </a:r>
          </a:p>
        </p:txBody>
      </p:sp>
    </p:spTree>
    <p:extLst>
      <p:ext uri="{BB962C8B-B14F-4D97-AF65-F5344CB8AC3E}">
        <p14:creationId xmlns:p14="http://schemas.microsoft.com/office/powerpoint/2010/main" val="19734821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7" name="Content Placeholder 3">
                <a:extLst>
                  <a:ext uri="{FF2B5EF4-FFF2-40B4-BE49-F238E27FC236}">
                    <a16:creationId xmlns:a16="http://schemas.microsoft.com/office/drawing/2014/main" id="{24332261-3BA0-8F42-A5AF-3F1BA2D94E4C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50" y="1146049"/>
                <a:ext cx="4358096" cy="3531946"/>
              </a:xfrm>
            </p:spPr>
            <p:txBody>
              <a:bodyPr>
                <a:normAutofit fontScale="850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is-I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12:</m:t>
                    </m:r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2 |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1,</m:t>
                    </m:r>
                    <m:r>
                      <a:rPr lang="is-IS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is-IS" i="1" dirty="0">
                        <a:latin typeface="Cambria Math" panose="02040503050406030204" pitchFamily="18" charset="0"/>
                      </a:rPr>
                      <m:t>12)=1</m:t>
                    </m:r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21, 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34, 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41, 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43,  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45, 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52, 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54</m:t>
                    </m:r>
                  </m:oMath>
                </a14:m>
                <a:r>
                  <a:rPr lang="en-US" dirty="0"/>
                  <a:t>: like above</a:t>
                </a:r>
              </a:p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14:</m:t>
                    </m:r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4 |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1,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14)=0.5</m:t>
                    </m:r>
                  </m:oMath>
                </a14:m>
                <a:br>
                  <a:rPr lang="de-DE" i="1" dirty="0">
                    <a:latin typeface="Cambria Math" panose="02040503050406030204" pitchFamily="18" charset="0"/>
                  </a:rPr>
                </a:br>
                <a:r>
                  <a:rPr lang="de-DE" i="1" dirty="0">
                    <a:latin typeface="Cambria Math" panose="02040503050406030204" pitchFamily="18" charset="0"/>
                  </a:rPr>
                  <a:t> 	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1 |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1,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14)=0.5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is-IS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is-IS" i="1" dirty="0">
                        <a:latin typeface="Cambria Math" panose="02040503050406030204" pitchFamily="18" charset="0"/>
                      </a:rPr>
                      <m:t>23:</m:t>
                    </m:r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3 |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1,</m:t>
                    </m:r>
                    <m:r>
                      <a:rPr lang="is-IS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is-IS" i="1" dirty="0">
                        <a:latin typeface="Cambria Math" panose="02040503050406030204" pitchFamily="18" charset="0"/>
                      </a:rPr>
                      <m:t>23)=0.8</m:t>
                    </m:r>
                  </m:oMath>
                </a14:m>
                <a:br>
                  <a:rPr lang="de-DE" i="1" dirty="0">
                    <a:latin typeface="Cambria Math" panose="02040503050406030204" pitchFamily="18" charset="0"/>
                  </a:rPr>
                </a:br>
                <a:r>
                  <a:rPr lang="de-DE" i="1" dirty="0">
                    <a:latin typeface="Cambria Math" panose="02040503050406030204" pitchFamily="18" charset="0"/>
                  </a:rPr>
                  <a:t> 	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5 |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1,</m:t>
                    </m:r>
                    <m:r>
                      <a:rPr lang="is-IS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is-IS" i="1" dirty="0">
                        <a:latin typeface="Cambria Math" panose="02040503050406030204" pitchFamily="18" charset="0"/>
                      </a:rPr>
                      <m:t>23)=0.2</m:t>
                    </m:r>
                  </m:oMath>
                </a14:m>
                <a:endParaRPr lang="is-I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7" name="Content Placeholder 3">
                <a:extLst>
                  <a:ext uri="{FF2B5EF4-FFF2-40B4-BE49-F238E27FC236}">
                    <a16:creationId xmlns:a16="http://schemas.microsoft.com/office/drawing/2014/main" id="{24332261-3BA0-8F42-A5AF-3F1BA2D94E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50" y="1146049"/>
                <a:ext cx="4358096" cy="3531946"/>
              </a:xfrm>
              <a:blipFill>
                <a:blip r:embed="rId3"/>
                <a:stretch>
                  <a:fillRect l="-1744" t="-17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37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628650" y="1146049"/>
                <a:ext cx="3886200" cy="3531946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Robot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starts 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Objective: get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Simplified state names: </a:t>
                </a:r>
                <a:br>
                  <a:rPr lang="en-US" dirty="0"/>
                </a:br>
                <a:r>
                  <a:rPr lang="en-US" dirty="0"/>
                  <a:t>write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𝑙𝑜𝑐</m:t>
                        </m:r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dirty="0"/>
                  <a:t> as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Simplified action names: </a:t>
                </a:r>
                <a:br>
                  <a:rPr lang="en-US" dirty="0"/>
                </a:br>
                <a:r>
                  <a:rPr lang="en-US" dirty="0"/>
                  <a:t>write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𝑚𝑜𝑣𝑒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US" dirty="0"/>
                  <a:t> as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23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has unreliable steering, especially on hills</a:t>
                </a:r>
              </a:p>
              <a:p>
                <a:pPr lvl="1"/>
                <a:r>
                  <a:rPr lang="en-US" dirty="0"/>
                  <a:t>May slip and go elsewhere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433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28650" y="1146049"/>
                <a:ext cx="3886200" cy="3531946"/>
              </a:xfrm>
              <a:blipFill>
                <a:blip r:embed="rId4"/>
                <a:stretch>
                  <a:fillRect l="-1954" t="-35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Line 853">
            <a:extLst>
              <a:ext uri="{FF2B5EF4-FFF2-40B4-BE49-F238E27FC236}">
                <a16:creationId xmlns:a16="http://schemas.microsoft.com/office/drawing/2014/main" id="{0963373F-C156-E141-9D3F-BEF32D75E967}"/>
              </a:ext>
            </a:extLst>
          </p:cNvPr>
          <p:cNvSpPr>
            <a:spLocks noChangeShapeType="1"/>
          </p:cNvSpPr>
          <p:nvPr/>
        </p:nvSpPr>
        <p:spPr bwMode="auto">
          <a:xfrm>
            <a:off x="3250658" y="5807775"/>
            <a:ext cx="640080" cy="4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scene3d>
            <a:camera prst="legacyObliqueTopRight">
              <a:rot lat="60000" lon="0" rev="0"/>
            </a:camera>
            <a:lightRig rig="legacyFlat3" dir="l"/>
          </a:scene3d>
          <a:sp3d extrusionH="3810000" contourW="6350" prstMaterial="legacyPlastic">
            <a:bevelT w="13500" h="13500" prst="angle"/>
            <a:bevelB w="13500" h="13500" prst="angle"/>
            <a:extrusionClr>
              <a:srgbClr val="EBE6DB"/>
            </a:extrusionClr>
          </a:sp3d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>
            <a:flatTx/>
          </a:bodyPr>
          <a:lstStyle/>
          <a:p>
            <a:endParaRPr lang="en-US" dirty="0">
              <a:latin typeface="Calibri"/>
              <a:ea typeface="Times New Roman"/>
              <a:cs typeface="Calibri"/>
            </a:endParaRPr>
          </a:p>
        </p:txBody>
      </p:sp>
      <p:sp>
        <p:nvSpPr>
          <p:cNvPr id="67" name="Rectangle 891">
            <a:extLst>
              <a:ext uri="{FF2B5EF4-FFF2-40B4-BE49-F238E27FC236}">
                <a16:creationId xmlns:a16="http://schemas.microsoft.com/office/drawing/2014/main" id="{A911C6B9-B843-F641-A268-31B47A05F2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4332" y="5561454"/>
            <a:ext cx="65" cy="276999"/>
          </a:xfrm>
          <a:prstGeom prst="rect">
            <a:avLst/>
          </a:prstGeom>
          <a:solidFill>
            <a:srgbClr val="89D3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endParaRPr lang="en-US" b="1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28" name="Text Box 13">
            <a:extLst>
              <a:ext uri="{FF2B5EF4-FFF2-40B4-BE49-F238E27FC236}">
                <a16:creationId xmlns:a16="http://schemas.microsoft.com/office/drawing/2014/main" id="{EF60D3DF-0843-B049-86A5-00D6BE543A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9978" y="5118682"/>
            <a:ext cx="610553" cy="553998"/>
          </a:xfrm>
          <a:prstGeom prst="rect">
            <a:avLst/>
          </a:prstGeom>
          <a:ln/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latin typeface="+mn-lt"/>
                <a:ea typeface="Times New Roman"/>
                <a:cs typeface="Calibri"/>
                <a:sym typeface="Symbol" charset="0"/>
              </a:rPr>
              <a:t>Start: </a:t>
            </a:r>
            <a:br>
              <a:rPr lang="en-US" sz="1800" dirty="0">
                <a:latin typeface="+mn-lt"/>
                <a:ea typeface="Times New Roman"/>
                <a:cs typeface="Calibri"/>
                <a:sym typeface="Symbol" charset="0"/>
              </a:rPr>
            </a:br>
            <a:r>
              <a:rPr lang="en-US" sz="1800" i="1" dirty="0">
                <a:latin typeface="+mn-lt"/>
                <a:ea typeface="Times New Roman"/>
                <a:sym typeface="Symbol" charset="0"/>
              </a:rPr>
              <a:t>s</a:t>
            </a:r>
            <a:r>
              <a:rPr lang="en-US" sz="1800" baseline="-25000" dirty="0">
                <a:latin typeface="+mn-lt"/>
                <a:ea typeface="Times New Roman"/>
                <a:sym typeface="Symbol" charset="0"/>
              </a:rPr>
              <a:t>0</a:t>
            </a:r>
            <a:r>
              <a:rPr lang="en-US" sz="1800" i="1" dirty="0">
                <a:latin typeface="+mn-lt"/>
                <a:ea typeface="Times New Roman"/>
                <a:sym typeface="Symbol" charset="0"/>
              </a:rPr>
              <a:t>= </a:t>
            </a:r>
            <a:r>
              <a:rPr lang="en-US" sz="1800" dirty="0">
                <a:latin typeface="+mn-lt"/>
                <a:ea typeface="Times New Roman"/>
                <a:cs typeface="Calibri"/>
                <a:sym typeface="Symbol" charset="0"/>
              </a:rPr>
              <a:t>d1</a:t>
            </a:r>
            <a:endParaRPr lang="en-US" sz="1800" dirty="0">
              <a:latin typeface="+mn-lt"/>
              <a:ea typeface="Times New Roman"/>
              <a:cs typeface="Times New Roman"/>
            </a:endParaRPr>
          </a:p>
        </p:txBody>
      </p:sp>
      <p:sp>
        <p:nvSpPr>
          <p:cNvPr id="129" name="Text Box 11">
            <a:extLst>
              <a:ext uri="{FF2B5EF4-FFF2-40B4-BE49-F238E27FC236}">
                <a16:creationId xmlns:a16="http://schemas.microsoft.com/office/drawing/2014/main" id="{60FD1D11-78F5-C344-8358-C35DE1FA15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2425" y="5986761"/>
            <a:ext cx="734175" cy="553998"/>
          </a:xfrm>
          <a:prstGeom prst="rect">
            <a:avLst/>
          </a:prstGeom>
          <a:ln/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latin typeface="+mn-lt"/>
                <a:ea typeface="Times New Roman"/>
                <a:cs typeface="Times New Roman"/>
              </a:rPr>
              <a:t>  Goal: </a:t>
            </a:r>
            <a:br>
              <a:rPr lang="en-US" sz="1800" dirty="0">
                <a:latin typeface="+mn-lt"/>
                <a:ea typeface="Times New Roman"/>
                <a:cs typeface="Times New Roman"/>
              </a:rPr>
            </a:br>
            <a:r>
              <a:rPr lang="en-US" sz="1800" i="1" dirty="0">
                <a:latin typeface="+mn-lt"/>
                <a:ea typeface="Times New Roman"/>
                <a:sym typeface="Symbol" charset="0"/>
              </a:rPr>
              <a:t>S</a:t>
            </a:r>
            <a:r>
              <a:rPr lang="en-US" sz="1800" i="1" baseline="-25000" dirty="0">
                <a:latin typeface="+mn-lt"/>
                <a:ea typeface="Times New Roman"/>
                <a:sym typeface="Symbol" charset="0"/>
              </a:rPr>
              <a:t>g</a:t>
            </a:r>
            <a:r>
              <a:rPr lang="en-US" sz="1800" dirty="0">
                <a:latin typeface="+mn-lt"/>
                <a:ea typeface="Times New Roman"/>
                <a:sym typeface="Symbol" charset="0"/>
              </a:rPr>
              <a:t>= {</a:t>
            </a:r>
            <a:r>
              <a:rPr lang="en-US" sz="1800" dirty="0">
                <a:latin typeface="+mn-lt"/>
                <a:ea typeface="Times New Roman"/>
                <a:cs typeface="Calibri"/>
                <a:sym typeface="Symbol" charset="0"/>
              </a:rPr>
              <a:t>d4</a:t>
            </a:r>
            <a:r>
              <a:rPr lang="en-US" sz="1800" dirty="0">
                <a:latin typeface="+mn-lt"/>
                <a:ea typeface="Times New Roman"/>
                <a:cs typeface="Times New Roman"/>
                <a:sym typeface="Symbol" charset="0"/>
              </a:rPr>
              <a:t>}</a:t>
            </a:r>
            <a:endParaRPr lang="en-US" sz="1800" dirty="0">
              <a:latin typeface="+mn-lt"/>
              <a:ea typeface="Times New Roman"/>
              <a:cs typeface="Times New Roman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8B2F1BA-FC3B-B146-AFA2-C775C0ABEC75}"/>
              </a:ext>
            </a:extLst>
          </p:cNvPr>
          <p:cNvGrpSpPr/>
          <p:nvPr/>
        </p:nvGrpSpPr>
        <p:grpSpPr>
          <a:xfrm>
            <a:off x="5199448" y="4136030"/>
            <a:ext cx="2643408" cy="427571"/>
            <a:chOff x="5526268" y="830966"/>
            <a:chExt cx="2643408" cy="427571"/>
          </a:xfrm>
        </p:grpSpPr>
        <p:sp>
          <p:nvSpPr>
            <p:cNvPr id="54" name="Line 853">
              <a:extLst>
                <a:ext uri="{FF2B5EF4-FFF2-40B4-BE49-F238E27FC236}">
                  <a16:creationId xmlns:a16="http://schemas.microsoft.com/office/drawing/2014/main" id="{B524785A-6516-3249-968D-F8EEAD97A9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26268" y="1208764"/>
              <a:ext cx="640080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965200" contourW="6350" prstMaterial="legacyPlastic">
              <a:bevelT w="13500" h="13500" prst="angle"/>
              <a:bevelB w="13500" h="13500" prst="angle"/>
              <a:extrusionClr>
                <a:srgbClr val="EBE6DB"/>
              </a:extrusionClr>
            </a:sp3d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bIns="182880" anchor="b">
              <a:flatTx/>
            </a:bodyPr>
            <a:lstStyle/>
            <a:p>
              <a:r>
                <a:rPr lang="en-US" dirty="0">
                  <a:sym typeface="Wingdings" pitchFamily="2" charset="2"/>
                </a:rPr>
                <a:t>     →</a:t>
              </a:r>
              <a:endParaRPr lang="en-US" dirty="0">
                <a:latin typeface="Calibri"/>
                <a:ea typeface="Times New Roman"/>
                <a:cs typeface="Calibri"/>
              </a:endParaRPr>
            </a:p>
          </p:txBody>
        </p:sp>
        <p:sp>
          <p:nvSpPr>
            <p:cNvPr id="52" name="Line 853">
              <a:extLst>
                <a:ext uri="{FF2B5EF4-FFF2-40B4-BE49-F238E27FC236}">
                  <a16:creationId xmlns:a16="http://schemas.microsoft.com/office/drawing/2014/main" id="{D1DF6FAA-D423-8B4F-A218-5D9DB46BA7D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600000">
              <a:off x="6185838" y="1258537"/>
              <a:ext cx="640080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444500" contourW="6350" prstMaterial="legacyPlastic">
              <a:extrusionClr>
                <a:srgbClr val="C5C1B8"/>
              </a:extrusionClr>
            </a:sp3d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bIns="27432" anchor="b">
              <a:flatTx/>
            </a:bodyPr>
            <a:lstStyle/>
            <a:p>
              <a:r>
                <a:rPr lang="en-US" dirty="0">
                  <a:sym typeface="Wingdings" pitchFamily="2" charset="2"/>
                </a:rPr>
                <a:t>    →</a:t>
              </a:r>
              <a:endParaRPr lang="en-US" dirty="0"/>
            </a:p>
          </p:txBody>
        </p:sp>
        <p:sp>
          <p:nvSpPr>
            <p:cNvPr id="53" name="Parallelogram 52">
              <a:extLst>
                <a:ext uri="{FF2B5EF4-FFF2-40B4-BE49-F238E27FC236}">
                  <a16:creationId xmlns:a16="http://schemas.microsoft.com/office/drawing/2014/main" id="{9EAD630E-2C16-1E4A-87B3-0C81CD34E253}"/>
                </a:ext>
              </a:extLst>
            </p:cNvPr>
            <p:cNvSpPr/>
            <p:nvPr/>
          </p:nvSpPr>
          <p:spPr>
            <a:xfrm>
              <a:off x="6340876" y="830966"/>
              <a:ext cx="1828800" cy="182850"/>
            </a:xfrm>
            <a:prstGeom prst="parallelogram">
              <a:avLst>
                <a:gd name="adj" fmla="val 93218"/>
              </a:avLst>
            </a:prstGeom>
            <a:solidFill>
              <a:srgbClr val="CDC9BF"/>
            </a:solidFill>
            <a:ln w="31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bIns="91440" rtlCol="0" anchor="ctr"/>
            <a:lstStyle/>
            <a:p>
              <a:r>
                <a:rPr lang="en-US" dirty="0">
                  <a:solidFill>
                    <a:schemeClr val="tx1"/>
                  </a:solidFill>
                  <a:sym typeface="Wingdings" pitchFamily="2" charset="2"/>
                </a:rPr>
                <a:t>→</a:t>
              </a:r>
              <a:r>
                <a:rPr lang="en-US" dirty="0">
                  <a:solidFill>
                    <a:schemeClr val="tx1"/>
                  </a:solidFill>
                </a:rPr>
                <a:t>  </a:t>
              </a:r>
            </a:p>
          </p:txBody>
        </p:sp>
        <p:sp>
          <p:nvSpPr>
            <p:cNvPr id="3" name="Parallelogram 2">
              <a:extLst>
                <a:ext uri="{FF2B5EF4-FFF2-40B4-BE49-F238E27FC236}">
                  <a16:creationId xmlns:a16="http://schemas.microsoft.com/office/drawing/2014/main" id="{DBA2B757-2E74-9E47-9167-475F012FD07B}"/>
                </a:ext>
              </a:extLst>
            </p:cNvPr>
            <p:cNvSpPr/>
            <p:nvPr/>
          </p:nvSpPr>
          <p:spPr>
            <a:xfrm>
              <a:off x="6091983" y="846802"/>
              <a:ext cx="435198" cy="355600"/>
            </a:xfrm>
            <a:prstGeom prst="parallelogram">
              <a:avLst>
                <a:gd name="adj" fmla="val 90781"/>
              </a:avLst>
            </a:prstGeom>
            <a:solidFill>
              <a:srgbClr val="CDC9B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3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449993-7443-A448-9722-0ED3A47B5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34</a:t>
            </a:fld>
            <a:endParaRPr lang="en-GB" dirty="0"/>
          </a:p>
        </p:txBody>
      </p:sp>
      <p:sp>
        <p:nvSpPr>
          <p:cNvPr id="90" name="Parallelogram 89"/>
          <p:cNvSpPr/>
          <p:nvPr/>
        </p:nvSpPr>
        <p:spPr>
          <a:xfrm>
            <a:off x="5161505" y="3921794"/>
            <a:ext cx="3353845" cy="218220"/>
          </a:xfrm>
          <a:prstGeom prst="parallelogram">
            <a:avLst>
              <a:gd name="adj" fmla="val 83926"/>
            </a:avLst>
          </a:prstGeom>
          <a:solidFill>
            <a:srgbClr val="CDC9BF"/>
          </a:solidFill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4572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        ←          </a:t>
            </a:r>
          </a:p>
        </p:txBody>
      </p:sp>
      <p:sp>
        <p:nvSpPr>
          <p:cNvPr id="87" name="Line 853"/>
          <p:cNvSpPr>
            <a:spLocks noChangeShapeType="1"/>
          </p:cNvSpPr>
          <p:nvPr/>
        </p:nvSpPr>
        <p:spPr bwMode="auto">
          <a:xfrm>
            <a:off x="5919306" y="5454287"/>
            <a:ext cx="592531" cy="4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scene3d>
            <a:camera prst="legacyObliqueTopRight">
              <a:rot lat="60000" lon="0" rev="0"/>
            </a:camera>
            <a:lightRig rig="legacyFlat3" dir="l"/>
          </a:scene3d>
          <a:sp3d extrusionH="1905000" contourW="6350" prstMaterial="legacyPlastic">
            <a:bevelT w="13500" h="13500" prst="angle"/>
            <a:bevelB w="13500" h="13500" prst="angle"/>
            <a:extrusionClr>
              <a:srgbClr val="EBE6DB"/>
            </a:extrusionClr>
          </a:sp3d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>
            <a:flatTx/>
          </a:bodyPr>
          <a:lstStyle/>
          <a:p>
            <a:endParaRPr lang="en-US" dirty="0">
              <a:latin typeface="Calibri"/>
              <a:ea typeface="Times New Roman"/>
              <a:cs typeface="Calibri"/>
            </a:endParaRPr>
          </a:p>
        </p:txBody>
      </p:sp>
      <p:sp>
        <p:nvSpPr>
          <p:cNvPr id="82" name="Line 853"/>
          <p:cNvSpPr>
            <a:spLocks noChangeShapeType="1"/>
          </p:cNvSpPr>
          <p:nvPr/>
        </p:nvSpPr>
        <p:spPr bwMode="auto">
          <a:xfrm>
            <a:off x="6660057" y="5517654"/>
            <a:ext cx="640080" cy="4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scene3d>
            <a:camera prst="legacyObliqueTopRight">
              <a:rot lat="60000" lon="0" rev="0"/>
            </a:camera>
            <a:lightRig rig="legacyFlat3" dir="l"/>
          </a:scene3d>
          <a:sp3d extrusionH="3175000" contourW="6350" prstMaterial="legacyPlastic">
            <a:bevelT w="13500" h="13500" prst="angle"/>
            <a:bevelB w="13500" h="13500" prst="angle"/>
            <a:extrusionClr>
              <a:srgbClr val="EBE6DB"/>
            </a:extrusionClr>
          </a:sp3d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>
            <a:flatTx/>
          </a:bodyPr>
          <a:lstStyle/>
          <a:p>
            <a:endParaRPr lang="en-US" dirty="0">
              <a:latin typeface="Calibri"/>
              <a:ea typeface="Times New Roman"/>
              <a:cs typeface="Calibri"/>
            </a:endParaRPr>
          </a:p>
        </p:txBody>
      </p:sp>
      <p:sp>
        <p:nvSpPr>
          <p:cNvPr id="84" name="Line 853"/>
          <p:cNvSpPr>
            <a:spLocks noChangeShapeType="1"/>
          </p:cNvSpPr>
          <p:nvPr/>
        </p:nvSpPr>
        <p:spPr bwMode="auto">
          <a:xfrm>
            <a:off x="7428191" y="4339333"/>
            <a:ext cx="1005840" cy="4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scene3d>
            <a:camera prst="legacyObliqueTopRight">
              <a:rot lat="60000" lon="0" rev="0"/>
            </a:camera>
            <a:lightRig rig="legacyFlat3" dir="l"/>
          </a:scene3d>
          <a:sp3d extrusionH="1397000" contourW="6350" prstMaterial="legacyPlastic">
            <a:extrusionClr>
              <a:srgbClr val="FBD7B0"/>
            </a:extrusionClr>
          </a:sp3d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b">
            <a:flatTx/>
          </a:bodyPr>
          <a:lstStyle/>
          <a:p>
            <a:r>
              <a:rPr lang="en-US" dirty="0">
                <a:latin typeface="Calibri"/>
                <a:ea typeface="Times New Roman"/>
                <a:cs typeface="Calibri"/>
              </a:rPr>
              <a:t>         d5</a:t>
            </a:r>
          </a:p>
        </p:txBody>
      </p:sp>
      <p:sp>
        <p:nvSpPr>
          <p:cNvPr id="51" name="Line 853">
            <a:extLst>
              <a:ext uri="{FF2B5EF4-FFF2-40B4-BE49-F238E27FC236}">
                <a16:creationId xmlns:a16="http://schemas.microsoft.com/office/drawing/2014/main" id="{AF0E1122-FE78-A243-A9D1-632C08B77993}"/>
              </a:ext>
            </a:extLst>
          </p:cNvPr>
          <p:cNvSpPr>
            <a:spLocks noChangeShapeType="1"/>
          </p:cNvSpPr>
          <p:nvPr/>
        </p:nvSpPr>
        <p:spPr bwMode="auto">
          <a:xfrm>
            <a:off x="4103722" y="4514002"/>
            <a:ext cx="1097280" cy="4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scene3d>
            <a:camera prst="legacyObliqueTopRight">
              <a:rot lat="60000" lon="0" rev="0"/>
            </a:camera>
            <a:lightRig rig="legacyFlat3" dir="l"/>
          </a:scene3d>
          <a:sp3d extrusionH="1790700" contourW="6350" prstMaterial="legacyPlastic">
            <a:extrusionClr>
              <a:srgbClr val="FBD7B0"/>
            </a:extrusionClr>
          </a:sp3d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b">
            <a:flatTx/>
          </a:bodyPr>
          <a:lstStyle/>
          <a:p>
            <a:r>
              <a:rPr lang="en-US" dirty="0">
                <a:latin typeface="Calibri"/>
                <a:ea typeface="Times New Roman"/>
                <a:cs typeface="Calibri"/>
              </a:rPr>
              <a:t>             d2</a:t>
            </a:r>
          </a:p>
        </p:txBody>
      </p:sp>
      <p:sp>
        <p:nvSpPr>
          <p:cNvPr id="56" name="Line 853">
            <a:extLst>
              <a:ext uri="{FF2B5EF4-FFF2-40B4-BE49-F238E27FC236}">
                <a16:creationId xmlns:a16="http://schemas.microsoft.com/office/drawing/2014/main" id="{0CE381B0-C7DE-6C46-B9FB-0CC0181F8E79}"/>
              </a:ext>
            </a:extLst>
          </p:cNvPr>
          <p:cNvSpPr>
            <a:spLocks noChangeShapeType="1"/>
          </p:cNvSpPr>
          <p:nvPr/>
        </p:nvSpPr>
        <p:spPr bwMode="auto">
          <a:xfrm>
            <a:off x="4097929" y="6114232"/>
            <a:ext cx="640080" cy="4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scene3d>
            <a:camera prst="legacyObliqueTopRight">
              <a:rot lat="60000" lon="0" rev="0"/>
            </a:camera>
            <a:lightRig rig="legacyFlat3" dir="l"/>
          </a:scene3d>
          <a:sp3d extrusionH="1066800" contourW="6350" prstMaterial="legacyPlastic">
            <a:bevelT w="13500" h="13500" prst="angle"/>
            <a:bevelB w="13500" h="13500" prst="angle"/>
            <a:extrusionClr>
              <a:srgbClr val="EBE6DB"/>
            </a:extrusionClr>
          </a:sp3d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bIns="182880" anchor="b">
            <a:flatTx/>
          </a:bodyPr>
          <a:lstStyle/>
          <a:p>
            <a:r>
              <a:rPr lang="en-US" dirty="0">
                <a:sym typeface="Wingdings" pitchFamily="2" charset="2"/>
              </a:rPr>
              <a:t>       →</a:t>
            </a:r>
            <a:endParaRPr lang="en-US" dirty="0">
              <a:latin typeface="Calibri"/>
              <a:ea typeface="Times New Roman"/>
              <a:cs typeface="Calibri"/>
            </a:endParaRPr>
          </a:p>
        </p:txBody>
      </p:sp>
      <p:sp>
        <p:nvSpPr>
          <p:cNvPr id="59" name="Line 853">
            <a:extLst>
              <a:ext uri="{FF2B5EF4-FFF2-40B4-BE49-F238E27FC236}">
                <a16:creationId xmlns:a16="http://schemas.microsoft.com/office/drawing/2014/main" id="{4BD04AEA-8D01-CC4A-A136-AB4FA7F7C866}"/>
              </a:ext>
            </a:extLst>
          </p:cNvPr>
          <p:cNvSpPr>
            <a:spLocks noChangeShapeType="1"/>
          </p:cNvSpPr>
          <p:nvPr/>
        </p:nvSpPr>
        <p:spPr bwMode="auto">
          <a:xfrm rot="900000">
            <a:off x="4721723" y="6234790"/>
            <a:ext cx="9144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scene3d>
            <a:camera prst="legacyObliqueTopRight">
              <a:rot lat="60000" lon="0" rev="0"/>
            </a:camera>
            <a:lightRig rig="legacyFlat3" dir="l"/>
          </a:scene3d>
          <a:sp3d extrusionH="444500" contourW="6350" prstMaterial="legacyPlastic">
            <a:extrusionClr>
              <a:srgbClr val="C5C1B8"/>
            </a:extrusionClr>
          </a:sp3d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bIns="27432" anchor="b">
            <a:flatTx/>
          </a:bodyPr>
          <a:lstStyle/>
          <a:p>
            <a:r>
              <a:rPr lang="en-US" dirty="0">
                <a:sym typeface="Wingdings" pitchFamily="2" charset="2"/>
              </a:rPr>
              <a:t>     →</a:t>
            </a:r>
            <a:endParaRPr lang="en-US" dirty="0"/>
          </a:p>
        </p:txBody>
      </p:sp>
      <p:sp>
        <p:nvSpPr>
          <p:cNvPr id="61" name="Parallelogram 60">
            <a:extLst>
              <a:ext uri="{FF2B5EF4-FFF2-40B4-BE49-F238E27FC236}">
                <a16:creationId xmlns:a16="http://schemas.microsoft.com/office/drawing/2014/main" id="{CCC461BC-6BC3-0A4A-8D07-300ABC95F2DF}"/>
              </a:ext>
            </a:extLst>
          </p:cNvPr>
          <p:cNvSpPr/>
          <p:nvPr/>
        </p:nvSpPr>
        <p:spPr>
          <a:xfrm>
            <a:off x="3835287" y="6344159"/>
            <a:ext cx="1783080" cy="198570"/>
          </a:xfrm>
          <a:prstGeom prst="parallelogram">
            <a:avLst>
              <a:gd name="adj" fmla="val 83926"/>
            </a:avLst>
          </a:prstGeom>
          <a:solidFill>
            <a:srgbClr val="CDC9BF"/>
          </a:solidFill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45720" rtlCol="0" anchor="ctr"/>
          <a:lstStyle/>
          <a:p>
            <a:pPr algn="r"/>
            <a:r>
              <a:rPr lang="en-US" dirty="0">
                <a:solidFill>
                  <a:schemeClr val="tx1"/>
                </a:solidFill>
              </a:rPr>
              <a:t>←     </a:t>
            </a:r>
          </a:p>
        </p:txBody>
      </p:sp>
      <p:sp>
        <p:nvSpPr>
          <p:cNvPr id="64" name="Line 853">
            <a:extLst>
              <a:ext uri="{FF2B5EF4-FFF2-40B4-BE49-F238E27FC236}">
                <a16:creationId xmlns:a16="http://schemas.microsoft.com/office/drawing/2014/main" id="{19713E49-E556-084D-8A56-8EA9620F9A25}"/>
              </a:ext>
            </a:extLst>
          </p:cNvPr>
          <p:cNvSpPr>
            <a:spLocks noChangeShapeType="1"/>
          </p:cNvSpPr>
          <p:nvPr/>
        </p:nvSpPr>
        <p:spPr bwMode="auto">
          <a:xfrm>
            <a:off x="2559885" y="6537217"/>
            <a:ext cx="1280160" cy="4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scene3d>
            <a:camera prst="legacyObliqueTopRight">
              <a:rot lat="60000" lon="0" rev="0"/>
            </a:camera>
            <a:lightRig rig="legacyFlat3" dir="l"/>
          </a:scene3d>
          <a:sp3d extrusionH="2235200" contourW="6350" prstMaterial="legacyPlastic">
            <a:extrusionClr>
              <a:srgbClr val="FBD7B0"/>
            </a:extrusionClr>
          </a:sp3d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b">
            <a:flatTx/>
          </a:bodyPr>
          <a:lstStyle/>
          <a:p>
            <a:r>
              <a:rPr lang="en-US" dirty="0">
                <a:latin typeface="Calibri"/>
                <a:ea typeface="Times New Roman"/>
                <a:cs typeface="Calibri"/>
              </a:rPr>
              <a:t>            d1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B3739D0C-8880-0E46-AA11-CECD2A70E8F6}"/>
              </a:ext>
            </a:extLst>
          </p:cNvPr>
          <p:cNvGrpSpPr/>
          <p:nvPr/>
        </p:nvGrpSpPr>
        <p:grpSpPr>
          <a:xfrm>
            <a:off x="3031321" y="5242532"/>
            <a:ext cx="1203321" cy="1021208"/>
            <a:chOff x="3906167" y="3324390"/>
            <a:chExt cx="1671281" cy="1418344"/>
          </a:xfrm>
          <a:solidFill>
            <a:srgbClr val="93D2FE"/>
          </a:solidFill>
        </p:grpSpPr>
        <p:sp>
          <p:nvSpPr>
            <p:cNvPr id="72" name="Oval 859">
              <a:extLst>
                <a:ext uri="{FF2B5EF4-FFF2-40B4-BE49-F238E27FC236}">
                  <a16:creationId xmlns:a16="http://schemas.microsoft.com/office/drawing/2014/main" id="{BEA69230-FA63-FA4C-BC7C-1C5926CEE03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380464" y="4434841"/>
              <a:ext cx="137823" cy="15124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1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75" name="Oval 861">
              <a:extLst>
                <a:ext uri="{FF2B5EF4-FFF2-40B4-BE49-F238E27FC236}">
                  <a16:creationId xmlns:a16="http://schemas.microsoft.com/office/drawing/2014/main" id="{C2772929-2826-8A4A-A518-8B24619962A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906168" y="4588788"/>
              <a:ext cx="142659" cy="15394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1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76" name="Oval 862">
              <a:extLst>
                <a:ext uri="{FF2B5EF4-FFF2-40B4-BE49-F238E27FC236}">
                  <a16:creationId xmlns:a16="http://schemas.microsoft.com/office/drawing/2014/main" id="{19516859-FD50-354B-B87C-9008FDA55D2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221673" y="4588788"/>
              <a:ext cx="137823" cy="15394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1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77" name="Oval 863">
              <a:extLst>
                <a:ext uri="{FF2B5EF4-FFF2-40B4-BE49-F238E27FC236}">
                  <a16:creationId xmlns:a16="http://schemas.microsoft.com/office/drawing/2014/main" id="{221C42BA-83BA-6B43-ABA0-4113008E036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081432" y="4586087"/>
              <a:ext cx="140241" cy="15394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1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78" name="Oval 863">
              <a:extLst>
                <a:ext uri="{FF2B5EF4-FFF2-40B4-BE49-F238E27FC236}">
                  <a16:creationId xmlns:a16="http://schemas.microsoft.com/office/drawing/2014/main" id="{2F976345-A980-2A41-B0DC-6F0AED35C4B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490648" y="4587968"/>
              <a:ext cx="140241" cy="15394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1" dirty="0">
                <a:latin typeface="Calibri"/>
                <a:ea typeface="Calibri"/>
                <a:cs typeface="Calibri"/>
              </a:endParaRPr>
            </a:p>
          </p:txBody>
        </p: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E7CA8EDA-D3F9-BC41-9B48-0BDCED74D107}"/>
                </a:ext>
              </a:extLst>
            </p:cNvPr>
            <p:cNvGrpSpPr/>
            <p:nvPr/>
          </p:nvGrpSpPr>
          <p:grpSpPr>
            <a:xfrm>
              <a:off x="3906167" y="4047050"/>
              <a:ext cx="1671281" cy="539042"/>
              <a:chOff x="1320274" y="4580303"/>
              <a:chExt cx="1671281" cy="467246"/>
            </a:xfrm>
            <a:grpFill/>
          </p:grpSpPr>
          <p:sp>
            <p:nvSpPr>
              <p:cNvPr id="99" name="Freeform 860">
                <a:extLst>
                  <a:ext uri="{FF2B5EF4-FFF2-40B4-BE49-F238E27FC236}">
                    <a16:creationId xmlns:a16="http://schemas.microsoft.com/office/drawing/2014/main" id="{F7810DCD-1D50-AA44-A993-473C8E1C66E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320274" y="4580303"/>
                <a:ext cx="743865" cy="156647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00" name="Rectangle 864">
                <a:extLst>
                  <a:ext uri="{FF2B5EF4-FFF2-40B4-BE49-F238E27FC236}">
                    <a16:creationId xmlns:a16="http://schemas.microsoft.com/office/drawing/2014/main" id="{D8571BDE-08E3-E44C-BFD5-F4F116DB2EF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320274" y="4736954"/>
                <a:ext cx="557094" cy="310595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b"/>
              <a:lstStyle/>
              <a:p>
                <a:pPr algn="ctr"/>
                <a:r>
                  <a:rPr lang="en-US" dirty="0">
                    <a:latin typeface="Calibri"/>
                    <a:ea typeface="Calibri"/>
                    <a:cs typeface="Calibri"/>
                  </a:rPr>
                  <a:t>r1</a:t>
                </a:r>
              </a:p>
            </p:txBody>
          </p:sp>
          <p:sp>
            <p:nvSpPr>
              <p:cNvPr id="101" name="Freeform 865">
                <a:extLst>
                  <a:ext uri="{FF2B5EF4-FFF2-40B4-BE49-F238E27FC236}">
                    <a16:creationId xmlns:a16="http://schemas.microsoft.com/office/drawing/2014/main" id="{4376E2FD-1685-7B41-B9B7-FD7FE46745E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877368" y="4580303"/>
                <a:ext cx="186771" cy="467242"/>
              </a:xfrm>
              <a:custGeom>
                <a:avLst/>
                <a:gdLst>
                  <a:gd name="T0" fmla="*/ 0 w 48"/>
                  <a:gd name="T1" fmla="*/ 524 h 144"/>
                  <a:gd name="T2" fmla="*/ 566 w 48"/>
                  <a:gd name="T3" fmla="*/ 0 h 144"/>
                  <a:gd name="T4" fmla="*/ 566 w 48"/>
                  <a:gd name="T5" fmla="*/ 1034 h 144"/>
                  <a:gd name="T6" fmla="*/ 0 w 48"/>
                  <a:gd name="T7" fmla="*/ 1564 h 144"/>
                  <a:gd name="T8" fmla="*/ 0 w 48"/>
                  <a:gd name="T9" fmla="*/ 52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44"/>
                  <a:gd name="T17" fmla="*/ 48 w 4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44">
                    <a:moveTo>
                      <a:pt x="0" y="48"/>
                    </a:moveTo>
                    <a:lnTo>
                      <a:pt x="48" y="0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02" name="Freeform 866">
                <a:extLst>
                  <a:ext uri="{FF2B5EF4-FFF2-40B4-BE49-F238E27FC236}">
                    <a16:creationId xmlns:a16="http://schemas.microsoft.com/office/drawing/2014/main" id="{B10E3592-2E8A-3A45-AB8B-ED99EE81B27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877368" y="4878539"/>
                <a:ext cx="1114187" cy="168998"/>
              </a:xfrm>
              <a:custGeom>
                <a:avLst/>
                <a:gdLst>
                  <a:gd name="T0" fmla="*/ 0 w 288"/>
                  <a:gd name="T1" fmla="*/ 449 h 48"/>
                  <a:gd name="T2" fmla="*/ 2608 w 288"/>
                  <a:gd name="T3" fmla="*/ 449 h 48"/>
                  <a:gd name="T4" fmla="*/ 3133 w 288"/>
                  <a:gd name="T5" fmla="*/ 0 h 48"/>
                  <a:gd name="T6" fmla="*/ 524 w 288"/>
                  <a:gd name="T7" fmla="*/ 0 h 48"/>
                  <a:gd name="T8" fmla="*/ 0 w 288"/>
                  <a:gd name="T9" fmla="*/ 449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8"/>
                  <a:gd name="T16" fmla="*/ 0 h 48"/>
                  <a:gd name="T17" fmla="*/ 288 w 288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8" h="48">
                    <a:moveTo>
                      <a:pt x="0" y="48"/>
                    </a:moveTo>
                    <a:lnTo>
                      <a:pt x="240" y="48"/>
                    </a:lnTo>
                    <a:lnTo>
                      <a:pt x="288" y="0"/>
                    </a:lnTo>
                    <a:lnTo>
                      <a:pt x="48" y="0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1" dirty="0">
                  <a:latin typeface="Calibri"/>
                  <a:ea typeface="Calibri"/>
                  <a:cs typeface="Calibri"/>
                </a:endParaRPr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16835EB8-785C-344D-AB81-75D35E391858}"/>
                </a:ext>
              </a:extLst>
            </p:cNvPr>
            <p:cNvGrpSpPr/>
            <p:nvPr/>
          </p:nvGrpSpPr>
          <p:grpSpPr>
            <a:xfrm>
              <a:off x="4596370" y="3324390"/>
              <a:ext cx="552654" cy="1188720"/>
              <a:chOff x="1823226" y="3235632"/>
              <a:chExt cx="552654" cy="1188720"/>
            </a:xfrm>
            <a:grpFill/>
          </p:grpSpPr>
          <p:sp>
            <p:nvSpPr>
              <p:cNvPr id="81" name="Oval 878">
                <a:extLst>
                  <a:ext uri="{FF2B5EF4-FFF2-40B4-BE49-F238E27FC236}">
                    <a16:creationId xmlns:a16="http://schemas.microsoft.com/office/drawing/2014/main" id="{2BFA78CE-2E95-9E41-884F-B4EEE2CF0E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826977" y="4394101"/>
                <a:ext cx="110510" cy="30251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83" name="Rectangle 880">
                <a:extLst>
                  <a:ext uri="{FF2B5EF4-FFF2-40B4-BE49-F238E27FC236}">
                    <a16:creationId xmlns:a16="http://schemas.microsoft.com/office/drawing/2014/main" id="{7C5CEB2C-D97D-DD41-80A9-8EC5358E6C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827548" y="3720625"/>
                <a:ext cx="109828" cy="68636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86" name="Oval 878">
                <a:extLst>
                  <a:ext uri="{FF2B5EF4-FFF2-40B4-BE49-F238E27FC236}">
                    <a16:creationId xmlns:a16="http://schemas.microsoft.com/office/drawing/2014/main" id="{77A018F0-794A-194C-B41C-E9A1376CAE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828534" y="3708361"/>
                <a:ext cx="110510" cy="30251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88" name="Line 881">
                <a:extLst>
                  <a:ext uri="{FF2B5EF4-FFF2-40B4-BE49-F238E27FC236}">
                    <a16:creationId xmlns:a16="http://schemas.microsoft.com/office/drawing/2014/main" id="{EB8ED68A-7CDD-4640-BEB6-73E19DE15C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37377" y="3720625"/>
                <a:ext cx="0" cy="686361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89" name="Line 882">
                <a:extLst>
                  <a:ext uri="{FF2B5EF4-FFF2-40B4-BE49-F238E27FC236}">
                    <a16:creationId xmlns:a16="http://schemas.microsoft.com/office/drawing/2014/main" id="{9BE8F345-9A0D-3F4E-B56C-2EFA912933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823226" y="3720625"/>
                <a:ext cx="0" cy="686361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91" name="Rectangle 880">
                <a:extLst>
                  <a:ext uri="{FF2B5EF4-FFF2-40B4-BE49-F238E27FC236}">
                    <a16:creationId xmlns:a16="http://schemas.microsoft.com/office/drawing/2014/main" id="{4D8C36A8-E5E5-F949-B489-684B8E4C9D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00000" flipH="1">
                <a:off x="2086553" y="3275567"/>
                <a:ext cx="66541" cy="85795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92" name="Oval 878">
                <a:extLst>
                  <a:ext uri="{FF2B5EF4-FFF2-40B4-BE49-F238E27FC236}">
                    <a16:creationId xmlns:a16="http://schemas.microsoft.com/office/drawing/2014/main" id="{799F7721-1EFD-0240-A13B-2060E665809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1800000" flipH="1">
                <a:off x="2297586" y="3313681"/>
                <a:ext cx="69069" cy="39007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93" name="Line 882">
                <a:extLst>
                  <a:ext uri="{FF2B5EF4-FFF2-40B4-BE49-F238E27FC236}">
                    <a16:creationId xmlns:a16="http://schemas.microsoft.com/office/drawing/2014/main" id="{DD607B7A-67BA-5F41-84BE-FCE8F08CBE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800000" flipV="1">
                <a:off x="2008380" y="3235632"/>
                <a:ext cx="166195" cy="553247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94" name="Line 882">
                <a:extLst>
                  <a:ext uri="{FF2B5EF4-FFF2-40B4-BE49-F238E27FC236}">
                    <a16:creationId xmlns:a16="http://schemas.microsoft.com/office/drawing/2014/main" id="{9E6FA1C5-ACE7-9F48-8EF7-A5CF08D90B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800000" flipV="1">
                <a:off x="2019974" y="3238739"/>
                <a:ext cx="147328" cy="577282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95" name="Line 884">
                <a:extLst>
                  <a:ext uri="{FF2B5EF4-FFF2-40B4-BE49-F238E27FC236}">
                    <a16:creationId xmlns:a16="http://schemas.microsoft.com/office/drawing/2014/main" id="{E7618A67-FAB9-4A48-8085-042671B31F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>
                <a:off x="2360577" y="3338154"/>
                <a:ext cx="0" cy="103603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 type="none" w="sm" len="sm"/>
                <a:tailEnd type="none" w="med" len="sm"/>
              </a:ln>
              <a:extLst/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96" name="Oval 885">
                <a:extLst>
                  <a:ext uri="{FF2B5EF4-FFF2-40B4-BE49-F238E27FC236}">
                    <a16:creationId xmlns:a16="http://schemas.microsoft.com/office/drawing/2014/main" id="{5957722F-FC3F-8440-AB1C-3B72BD9150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343884" y="3447019"/>
                <a:ext cx="31996" cy="70709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97" name="Line 881">
                <a:extLst>
                  <a:ext uri="{FF2B5EF4-FFF2-40B4-BE49-F238E27FC236}">
                    <a16:creationId xmlns:a16="http://schemas.microsoft.com/office/drawing/2014/main" id="{F9F43F47-B51C-AE45-8467-FD1AFEA7D0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800000" flipV="1">
                <a:off x="2148636" y="3292202"/>
                <a:ext cx="0" cy="857951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98" name="Line 882">
                <a:extLst>
                  <a:ext uri="{FF2B5EF4-FFF2-40B4-BE49-F238E27FC236}">
                    <a16:creationId xmlns:a16="http://schemas.microsoft.com/office/drawing/2014/main" id="{3FB88D80-B06E-F141-955A-24CA359A57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800000" flipH="1" flipV="1">
                <a:off x="2087266" y="3256770"/>
                <a:ext cx="0" cy="857951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Calibri"/>
                  <a:cs typeface="Calibri"/>
                </a:endParaRPr>
              </a:p>
            </p:txBody>
          </p:sp>
        </p:grpSp>
      </p:grpSp>
      <p:sp>
        <p:nvSpPr>
          <p:cNvPr id="55" name="Line 853">
            <a:extLst>
              <a:ext uri="{FF2B5EF4-FFF2-40B4-BE49-F238E27FC236}">
                <a16:creationId xmlns:a16="http://schemas.microsoft.com/office/drawing/2014/main" id="{2B682397-794B-6844-8142-C196C3F5F5CC}"/>
              </a:ext>
            </a:extLst>
          </p:cNvPr>
          <p:cNvSpPr>
            <a:spLocks noChangeShapeType="1"/>
          </p:cNvSpPr>
          <p:nvPr/>
        </p:nvSpPr>
        <p:spPr bwMode="auto">
          <a:xfrm rot="20700000">
            <a:off x="4898544" y="5851526"/>
            <a:ext cx="73152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scene3d>
            <a:camera prst="legacyObliqueTopRight">
              <a:rot lat="60000" lon="0" rev="0"/>
            </a:camera>
            <a:lightRig rig="contrasting" dir="l"/>
          </a:scene3d>
          <a:sp3d extrusionH="635000" contourW="6350" prstMaterial="metal">
            <a:extrusionClr>
              <a:srgbClr val="E7E7E7"/>
            </a:extrusionClr>
          </a:sp3d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bIns="0" anchor="b">
            <a:flatTx/>
          </a:bodyPr>
          <a:lstStyle/>
          <a:p>
            <a:r>
              <a:rPr lang="en-US" dirty="0">
                <a:latin typeface="Times New Roman" panose="02020603050405020304" pitchFamily="18" charset="0"/>
                <a:ea typeface="Times New Roman"/>
                <a:cs typeface="Calibri"/>
              </a:rPr>
              <a:t>       </a:t>
            </a:r>
            <a:r>
              <a:rPr lang="en-US" dirty="0">
                <a:sym typeface="Wingdings" pitchFamily="2" charset="2"/>
              </a:rPr>
              <a:t>→</a:t>
            </a:r>
            <a:r>
              <a:rPr lang="en-US" dirty="0"/>
              <a:t>  </a:t>
            </a:r>
          </a:p>
        </p:txBody>
      </p:sp>
      <p:sp>
        <p:nvSpPr>
          <p:cNvPr id="65" name="Parallelogram 64">
            <a:extLst>
              <a:ext uri="{FF2B5EF4-FFF2-40B4-BE49-F238E27FC236}">
                <a16:creationId xmlns:a16="http://schemas.microsoft.com/office/drawing/2014/main" id="{F9CB7E50-5240-8A49-ADFA-03A2E732D8FF}"/>
              </a:ext>
            </a:extLst>
          </p:cNvPr>
          <p:cNvSpPr/>
          <p:nvPr/>
        </p:nvSpPr>
        <p:spPr>
          <a:xfrm>
            <a:off x="5471738" y="5856995"/>
            <a:ext cx="1022497" cy="686234"/>
          </a:xfrm>
          <a:prstGeom prst="parallelogram">
            <a:avLst>
              <a:gd name="adj" fmla="val 83926"/>
            </a:avLst>
          </a:prstGeom>
          <a:solidFill>
            <a:srgbClr val="CDC9BF"/>
          </a:solidFill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45720" rtlCol="0" anchor="ctr"/>
          <a:lstStyle/>
          <a:p>
            <a:pPr algn="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8" name="Parallelogram 67">
            <a:extLst>
              <a:ext uri="{FF2B5EF4-FFF2-40B4-BE49-F238E27FC236}">
                <a16:creationId xmlns:a16="http://schemas.microsoft.com/office/drawing/2014/main" id="{AE255667-4368-574F-B6F8-C4D473D6378D}"/>
              </a:ext>
            </a:extLst>
          </p:cNvPr>
          <p:cNvSpPr/>
          <p:nvPr/>
        </p:nvSpPr>
        <p:spPr>
          <a:xfrm>
            <a:off x="5433195" y="6182782"/>
            <a:ext cx="365760" cy="356616"/>
          </a:xfrm>
          <a:prstGeom prst="parallelogram">
            <a:avLst>
              <a:gd name="adj" fmla="val 83926"/>
            </a:avLst>
          </a:prstGeom>
          <a:solidFill>
            <a:srgbClr val="CDC9BF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45720" rtlCol="0" anchor="ctr"/>
          <a:lstStyle/>
          <a:p>
            <a:pPr algn="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9" name="Parallelogram 68">
            <a:extLst>
              <a:ext uri="{FF2B5EF4-FFF2-40B4-BE49-F238E27FC236}">
                <a16:creationId xmlns:a16="http://schemas.microsoft.com/office/drawing/2014/main" id="{6AECC5A0-D64E-FC42-B413-4BA3CBF7E4F9}"/>
              </a:ext>
            </a:extLst>
          </p:cNvPr>
          <p:cNvSpPr/>
          <p:nvPr/>
        </p:nvSpPr>
        <p:spPr>
          <a:xfrm>
            <a:off x="4696962" y="5710520"/>
            <a:ext cx="435198" cy="393192"/>
          </a:xfrm>
          <a:prstGeom prst="parallelogram">
            <a:avLst>
              <a:gd name="adj" fmla="val 90781"/>
            </a:avLst>
          </a:prstGeom>
          <a:solidFill>
            <a:srgbClr val="CDC9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Parallelogram 69">
            <a:extLst>
              <a:ext uri="{FF2B5EF4-FFF2-40B4-BE49-F238E27FC236}">
                <a16:creationId xmlns:a16="http://schemas.microsoft.com/office/drawing/2014/main" id="{4713364C-E05A-324C-81DC-0661E5D9CE35}"/>
              </a:ext>
            </a:extLst>
          </p:cNvPr>
          <p:cNvSpPr/>
          <p:nvPr/>
        </p:nvSpPr>
        <p:spPr>
          <a:xfrm rot="18647299" flipV="1">
            <a:off x="5626727" y="6049629"/>
            <a:ext cx="800442" cy="267019"/>
          </a:xfrm>
          <a:prstGeom prst="parallelogram">
            <a:avLst>
              <a:gd name="adj" fmla="val 62430"/>
            </a:avLst>
          </a:prstGeom>
          <a:solidFill>
            <a:srgbClr val="CDC9BF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45720" rtlCol="0" anchor="ctr"/>
          <a:lstStyle/>
          <a:p>
            <a:pPr algn="r"/>
            <a:r>
              <a:rPr lang="en-US" dirty="0">
                <a:solidFill>
                  <a:schemeClr val="tx1"/>
                </a:solidFill>
              </a:rPr>
              <a:t>→</a:t>
            </a:r>
          </a:p>
        </p:txBody>
      </p:sp>
      <p:sp>
        <p:nvSpPr>
          <p:cNvPr id="73" name="Parallelogram 72">
            <a:extLst>
              <a:ext uri="{FF2B5EF4-FFF2-40B4-BE49-F238E27FC236}">
                <a16:creationId xmlns:a16="http://schemas.microsoft.com/office/drawing/2014/main" id="{9094F451-AD0F-C748-8088-54DC970B0ECB}"/>
              </a:ext>
            </a:extLst>
          </p:cNvPr>
          <p:cNvSpPr/>
          <p:nvPr/>
        </p:nvSpPr>
        <p:spPr>
          <a:xfrm rot="18729454" flipV="1">
            <a:off x="7272964" y="4669834"/>
            <a:ext cx="800442" cy="267019"/>
          </a:xfrm>
          <a:prstGeom prst="parallelogram">
            <a:avLst>
              <a:gd name="adj" fmla="val 62430"/>
            </a:avLst>
          </a:prstGeom>
          <a:solidFill>
            <a:srgbClr val="CDC9BF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45720" rtlCol="0" anchor="ctr"/>
          <a:lstStyle/>
          <a:p>
            <a:pPr algn="r"/>
            <a:r>
              <a:rPr lang="en-US" dirty="0">
                <a:solidFill>
                  <a:schemeClr val="tx1"/>
                </a:solidFill>
              </a:rPr>
              <a:t>↔</a:t>
            </a:r>
          </a:p>
        </p:txBody>
      </p:sp>
      <p:sp>
        <p:nvSpPr>
          <p:cNvPr id="74" name="Parallelogram 73">
            <a:extLst>
              <a:ext uri="{FF2B5EF4-FFF2-40B4-BE49-F238E27FC236}">
                <a16:creationId xmlns:a16="http://schemas.microsoft.com/office/drawing/2014/main" id="{71407448-8B3D-B644-A6BC-92F69A0926ED}"/>
              </a:ext>
            </a:extLst>
          </p:cNvPr>
          <p:cNvSpPr/>
          <p:nvPr/>
        </p:nvSpPr>
        <p:spPr>
          <a:xfrm rot="18729454" flipV="1">
            <a:off x="6185200" y="4934812"/>
            <a:ext cx="800442" cy="267019"/>
          </a:xfrm>
          <a:prstGeom prst="parallelogram">
            <a:avLst>
              <a:gd name="adj" fmla="val 62430"/>
            </a:avLst>
          </a:prstGeom>
          <a:solidFill>
            <a:srgbClr val="CDC9BF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45720" rtlCol="0" anchor="ctr"/>
          <a:lstStyle/>
          <a:p>
            <a:pPr algn="r"/>
            <a:r>
              <a:rPr lang="en-US" dirty="0">
                <a:solidFill>
                  <a:schemeClr val="tx1"/>
                </a:solidFill>
              </a:rPr>
              <a:t>↔</a:t>
            </a:r>
          </a:p>
        </p:txBody>
      </p:sp>
      <p:sp>
        <p:nvSpPr>
          <p:cNvPr id="85" name="Line 853"/>
          <p:cNvSpPr>
            <a:spLocks noChangeShapeType="1"/>
          </p:cNvSpPr>
          <p:nvPr/>
        </p:nvSpPr>
        <p:spPr bwMode="auto">
          <a:xfrm>
            <a:off x="6141061" y="4917153"/>
            <a:ext cx="914400" cy="4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scene3d>
            <a:camera prst="legacyObliqueTopRight">
              <a:rot lat="60000" lon="0" rev="0"/>
            </a:camera>
            <a:lightRig rig="legacyFlat3" dir="l"/>
          </a:scene3d>
          <a:sp3d extrusionH="1270000" contourW="6350" prstMaterial="legacyPlastic">
            <a:extrusionClr>
              <a:srgbClr val="FBD7B0"/>
            </a:extrusionClr>
          </a:sp3d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b">
            <a:flatTx/>
          </a:bodyPr>
          <a:lstStyle/>
          <a:p>
            <a:r>
              <a:rPr lang="en-US" dirty="0">
                <a:latin typeface="Calibri"/>
                <a:ea typeface="Times New Roman"/>
                <a:cs typeface="Calibri"/>
              </a:rPr>
              <a:t>         d3</a:t>
            </a:r>
          </a:p>
        </p:txBody>
      </p:sp>
      <p:sp>
        <p:nvSpPr>
          <p:cNvPr id="13" name="Line 853"/>
          <p:cNvSpPr>
            <a:spLocks noChangeShapeType="1"/>
          </p:cNvSpPr>
          <p:nvPr/>
        </p:nvSpPr>
        <p:spPr bwMode="auto">
          <a:xfrm>
            <a:off x="5489969" y="5885169"/>
            <a:ext cx="1463040" cy="4362"/>
          </a:xfrm>
          <a:prstGeom prst="line">
            <a:avLst/>
          </a:prstGeom>
          <a:noFill/>
          <a:ln w="9525">
            <a:solidFill>
              <a:schemeClr val="accent4"/>
            </a:solidFill>
            <a:round/>
            <a:headEnd/>
            <a:tailEnd/>
          </a:ln>
          <a:scene3d>
            <a:camera prst="legacyObliqueTopRight">
              <a:rot lat="60000" lon="0" rev="0"/>
            </a:camera>
            <a:lightRig rig="contrasting" dir="l"/>
          </a:scene3d>
          <a:sp3d extrusionH="1778000" contourW="6350" prstMaterial="legacyPlastic">
            <a:extrusionClr>
              <a:srgbClr val="B3FF7F"/>
            </a:extrusionClr>
          </a:sp3d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b">
            <a:flatTx/>
          </a:bodyPr>
          <a:lstStyle/>
          <a:p>
            <a:r>
              <a:rPr lang="en-US" dirty="0">
                <a:latin typeface="Calibri"/>
                <a:ea typeface="Times New Roman"/>
                <a:cs typeface="Calibri"/>
              </a:rPr>
              <a:t>             d4</a:t>
            </a:r>
          </a:p>
        </p:txBody>
      </p:sp>
      <p:sp>
        <p:nvSpPr>
          <p:cNvPr id="103" name="Parallelogram 102">
            <a:extLst>
              <a:ext uri="{FF2B5EF4-FFF2-40B4-BE49-F238E27FC236}">
                <a16:creationId xmlns:a16="http://schemas.microsoft.com/office/drawing/2014/main" id="{C70B5E83-7037-FD4A-A19E-A04DB7FECABD}"/>
              </a:ext>
            </a:extLst>
          </p:cNvPr>
          <p:cNvSpPr/>
          <p:nvPr/>
        </p:nvSpPr>
        <p:spPr>
          <a:xfrm rot="18729454" flipV="1">
            <a:off x="3986408" y="4854114"/>
            <a:ext cx="800442" cy="267019"/>
          </a:xfrm>
          <a:prstGeom prst="parallelogram">
            <a:avLst>
              <a:gd name="adj" fmla="val 62430"/>
            </a:avLst>
          </a:prstGeom>
          <a:solidFill>
            <a:srgbClr val="CDC9BF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45720" rtlCol="0" anchor="ctr"/>
          <a:lstStyle/>
          <a:p>
            <a:pPr algn="r"/>
            <a:r>
              <a:rPr lang="en-US" dirty="0">
                <a:solidFill>
                  <a:schemeClr val="tx1"/>
                </a:solidFill>
              </a:rPr>
              <a:t>↔</a:t>
            </a:r>
          </a:p>
        </p:txBody>
      </p:sp>
      <p:sp>
        <p:nvSpPr>
          <p:cNvPr id="62" name="Parallelogram 61">
            <a:extLst>
              <a:ext uri="{FF2B5EF4-FFF2-40B4-BE49-F238E27FC236}">
                <a16:creationId xmlns:a16="http://schemas.microsoft.com/office/drawing/2014/main" id="{082933F4-F7BA-1D4E-8B43-C7FA1627DF9E}"/>
              </a:ext>
            </a:extLst>
          </p:cNvPr>
          <p:cNvSpPr/>
          <p:nvPr/>
        </p:nvSpPr>
        <p:spPr>
          <a:xfrm>
            <a:off x="5495463" y="5220628"/>
            <a:ext cx="2080088" cy="661269"/>
          </a:xfrm>
          <a:prstGeom prst="parallelogram">
            <a:avLst>
              <a:gd name="adj" fmla="val 95059"/>
            </a:avLst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CB73F4-F7BC-264F-BB74-8645C5455E9E}"/>
              </a:ext>
            </a:extLst>
          </p:cNvPr>
          <p:cNvSpPr txBox="1"/>
          <p:nvPr/>
        </p:nvSpPr>
        <p:spPr>
          <a:xfrm>
            <a:off x="6076215" y="5549796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d4</a:t>
            </a:r>
          </a:p>
        </p:txBody>
      </p:sp>
    </p:spTree>
    <p:extLst>
      <p:ext uri="{BB962C8B-B14F-4D97-AF65-F5344CB8AC3E}">
        <p14:creationId xmlns:p14="http://schemas.microsoft.com/office/powerpoint/2010/main" val="3158642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Policies, Problems, Solutions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337" name="Rectangle 3"/>
              <p:cNvSpPr>
                <a:spLocks noGrp="1" noChangeArrowheads="1"/>
              </p:cNvSpPr>
              <p:nvPr>
                <p:ph sz="half"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>
                    <a:solidFill>
                      <a:schemeClr val="accent1"/>
                    </a:solidFill>
                  </a:rPr>
                  <a:t>Stochastic shortest path</a:t>
                </a:r>
                <a:r>
                  <a:rPr lang="en-US" dirty="0"/>
                  <a:t> (SSP) problem: </a:t>
                </a:r>
              </a:p>
              <a:p>
                <a:pPr lvl="1"/>
                <a:r>
                  <a:rPr lang="en-US" dirty="0"/>
                  <a:t>a triple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sym typeface="Symbol" charset="0"/>
                          </a:rPr>
                          <m:t>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Policy</a:t>
                </a:r>
                <a:r>
                  <a:rPr lang="en-US" dirty="0"/>
                  <a:t>: </a:t>
                </a:r>
              </a:p>
              <a:p>
                <a:pPr lvl="1"/>
                <a:r>
                  <a:rPr lang="en-US" dirty="0"/>
                  <a:t>partial function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</a:p>
              <a:p>
                <a:pPr lvl="2"/>
                <a:r>
                  <a:rPr lang="en-US" dirty="0"/>
                  <a:t>for every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𝐷𝑜𝑚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,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𝐴𝑝𝑝𝑙𝑖𝑐𝑎𝑏𝑙𝑒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Solution</a:t>
                </a:r>
                <a:r>
                  <a:rPr lang="en-US" dirty="0"/>
                  <a:t> for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sym typeface="Symbol" charset="0"/>
                          </a:rPr>
                          <m:t>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: </a:t>
                </a:r>
              </a:p>
              <a:p>
                <a:pPr lvl="1"/>
                <a:r>
                  <a:rPr lang="en-US" dirty="0"/>
                  <a:t>a policy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:endParaRPr lang="de-DE" i="1" dirty="0"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𝐷𝑜𝑚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</a:p>
              <a:p>
                <a:pPr lvl="2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</m:acc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≠∅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433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1954" t="-20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8F3FCE-C2AA-AA47-A048-23470AAFA14D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49" y="1146049"/>
                <a:ext cx="4302583" cy="2183342"/>
              </a:xfrm>
            </p:spPr>
            <p:txBody>
              <a:bodyPr>
                <a:normAutofit fontScale="85000"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14: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4 | 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1,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14)=0.5</m:t>
                    </m:r>
                  </m:oMath>
                </a14:m>
                <a:br>
                  <a:rPr lang="de-DE" dirty="0"/>
                </a:br>
                <a:r>
                  <a:rPr lang="de-DE" dirty="0"/>
                  <a:t> 	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1 | 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1,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14)=0.5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is-IS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is-IS" dirty="0">
                        <a:latin typeface="Cambria Math" panose="02040503050406030204" pitchFamily="18" charset="0"/>
                      </a:rPr>
                      <m:t>23: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3 | 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1,</m:t>
                    </m:r>
                    <m:r>
                      <a:rPr lang="is-IS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is-IS" dirty="0">
                        <a:latin typeface="Cambria Math" panose="02040503050406030204" pitchFamily="18" charset="0"/>
                      </a:rPr>
                      <m:t>23)=0.8</m:t>
                    </m:r>
                  </m:oMath>
                </a14:m>
                <a:br>
                  <a:rPr lang="de-DE" dirty="0"/>
                </a:br>
                <a:r>
                  <a:rPr lang="de-DE" dirty="0"/>
                  <a:t> 	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5 | 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1,</m:t>
                    </m:r>
                    <m:r>
                      <a:rPr lang="is-IS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is-IS" dirty="0">
                        <a:latin typeface="Cambria Math" panose="02040503050406030204" pitchFamily="18" charset="0"/>
                      </a:rPr>
                      <m:t>23)=0.2</m:t>
                    </m:r>
                  </m:oMath>
                </a14:m>
                <a:endParaRPr lang="is-IS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8F3FCE-C2AA-AA47-A048-23470AAFA1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49" y="1146049"/>
                <a:ext cx="4302583" cy="2183342"/>
              </a:xfrm>
              <a:blipFill>
                <a:blip r:embed="rId4"/>
                <a:stretch>
                  <a:fillRect l="-1471" t="-28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A2CCF70-456B-7340-AA0D-770EFF51C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35</a:t>
            </a:fld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89C652F-35A9-C34F-BF10-303E5B5B7D2F}"/>
              </a:ext>
            </a:extLst>
          </p:cNvPr>
          <p:cNvGrpSpPr/>
          <p:nvPr/>
        </p:nvGrpSpPr>
        <p:grpSpPr>
          <a:xfrm>
            <a:off x="3896630" y="2738359"/>
            <a:ext cx="5162595" cy="3862989"/>
            <a:chOff x="3896630" y="2738359"/>
            <a:chExt cx="5162595" cy="3862989"/>
          </a:xfrm>
        </p:grpSpPr>
        <p:grpSp>
          <p:nvGrpSpPr>
            <p:cNvPr id="49" name="Group 48"/>
            <p:cNvGrpSpPr>
              <a:grpSpLocks noChangeAspect="1"/>
            </p:cNvGrpSpPr>
            <p:nvPr/>
          </p:nvGrpSpPr>
          <p:grpSpPr>
            <a:xfrm>
              <a:off x="3896630" y="2738359"/>
              <a:ext cx="5162595" cy="3862989"/>
              <a:chOff x="424630" y="1518047"/>
              <a:chExt cx="4697482" cy="3514961"/>
            </a:xfrm>
          </p:grpSpPr>
          <p:sp>
            <p:nvSpPr>
              <p:cNvPr id="50" name="Freeform 31"/>
              <p:cNvSpPr>
                <a:spLocks/>
              </p:cNvSpPr>
              <p:nvPr/>
            </p:nvSpPr>
            <p:spPr bwMode="auto">
              <a:xfrm rot="11049090" flipH="1" flipV="1">
                <a:off x="4148184" y="2190483"/>
                <a:ext cx="660198" cy="2126275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none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4066674" y="2252723"/>
                <a:ext cx="59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4441353" y="4403587"/>
                <a:ext cx="168088" cy="336058"/>
              </a:xfrm>
              <a:prstGeom prst="rect">
                <a:avLst/>
              </a:prstGeom>
              <a:noFill/>
            </p:spPr>
            <p:txBody>
              <a:bodyPr wrap="none" lIns="91440" tIns="0" rIns="91440" bIns="91440">
                <a:sp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1149001" y="4506767"/>
                <a:ext cx="59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r"/>
                <a:endParaRPr lang="en-US" dirty="0"/>
              </a:p>
            </p:txBody>
          </p:sp>
          <p:sp>
            <p:nvSpPr>
              <p:cNvPr id="54" name="Text Box 13"/>
              <p:cNvSpPr txBox="1">
                <a:spLocks noChangeArrowheads="1"/>
              </p:cNvSpPr>
              <p:nvPr/>
            </p:nvSpPr>
            <p:spPr bwMode="auto">
              <a:xfrm>
                <a:off x="424630" y="4528921"/>
                <a:ext cx="660190" cy="504087"/>
              </a:xfrm>
              <a:prstGeom prst="rect">
                <a:avLst/>
              </a:prstGeom>
              <a:ln/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latin typeface="+mn-lt"/>
                    <a:ea typeface="Times New Roman"/>
                    <a:cs typeface="Calibri"/>
                    <a:sym typeface="Symbol" charset="0"/>
                  </a:rPr>
                  <a:t>Start: </a:t>
                </a:r>
                <a:br>
                  <a:rPr lang="en-US" sz="1800" dirty="0">
                    <a:latin typeface="+mn-lt"/>
                    <a:ea typeface="Times New Roman"/>
                    <a:cs typeface="Calibri"/>
                    <a:sym typeface="Symbol" charset="0"/>
                  </a:rPr>
                </a:br>
                <a:r>
                  <a:rPr lang="en-US" sz="1800" i="1" dirty="0">
                    <a:latin typeface="+mn-lt"/>
                    <a:ea typeface="Times New Roman"/>
                    <a:sym typeface="Symbol" charset="0"/>
                  </a:rPr>
                  <a:t>s</a:t>
                </a:r>
                <a:r>
                  <a:rPr lang="en-US" sz="1800" baseline="-25000" dirty="0">
                    <a:latin typeface="+mn-lt"/>
                    <a:ea typeface="Times New Roman"/>
                    <a:sym typeface="Symbol" charset="0"/>
                  </a:rPr>
                  <a:t>0</a:t>
                </a:r>
                <a:r>
                  <a:rPr lang="en-US" sz="1800" i="1" dirty="0">
                    <a:latin typeface="+mn-lt"/>
                    <a:ea typeface="Times New Roman"/>
                    <a:sym typeface="Symbol" charset="0"/>
                  </a:rPr>
                  <a:t>= </a:t>
                </a:r>
                <a:r>
                  <a:rPr lang="en-US" sz="1800" dirty="0">
                    <a:latin typeface="+mn-lt"/>
                    <a:ea typeface="Times New Roman"/>
                    <a:cs typeface="Calibri"/>
                    <a:sym typeface="Symbol" charset="0"/>
                  </a:rPr>
                  <a:t>d1</a:t>
                </a:r>
                <a:endParaRPr lang="en-US" sz="1800" dirty="0">
                  <a:latin typeface="+mn-lt"/>
                  <a:ea typeface="Times New Roman"/>
                  <a:cs typeface="Times New Roman"/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1028128" y="2019635"/>
                <a:ext cx="59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Freeform 31"/>
              <p:cNvSpPr>
                <a:spLocks/>
              </p:cNvSpPr>
              <p:nvPr/>
            </p:nvSpPr>
            <p:spPr bwMode="auto">
              <a:xfrm rot="4200000" flipH="1" flipV="1">
                <a:off x="2510252" y="617061"/>
                <a:ext cx="776291" cy="2966339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59" name="Text Box 11"/>
              <p:cNvSpPr txBox="1">
                <a:spLocks noChangeArrowheads="1"/>
              </p:cNvSpPr>
              <p:nvPr/>
            </p:nvSpPr>
            <p:spPr bwMode="auto">
              <a:xfrm>
                <a:off x="4164150" y="4337866"/>
                <a:ext cx="668031" cy="504087"/>
              </a:xfrm>
              <a:prstGeom prst="rect">
                <a:avLst/>
              </a:prstGeom>
              <a:ln/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+mn-lt"/>
                    <a:ea typeface="Times New Roman"/>
                    <a:cs typeface="Times New Roman"/>
                  </a:rPr>
                  <a:t>  Goal: </a:t>
                </a:r>
              </a:p>
              <a:p>
                <a:r>
                  <a:rPr lang="en-US" sz="1800" i="1" dirty="0">
                    <a:latin typeface="+mn-lt"/>
                    <a:ea typeface="Times New Roman"/>
                    <a:sym typeface="Symbol" charset="0"/>
                  </a:rPr>
                  <a:t>S</a:t>
                </a:r>
                <a:r>
                  <a:rPr lang="en-US" sz="1800" i="1" baseline="-25000" dirty="0">
                    <a:latin typeface="+mn-lt"/>
                    <a:ea typeface="Times New Roman"/>
                    <a:sym typeface="Symbol" charset="0"/>
                  </a:rPr>
                  <a:t>g</a:t>
                </a:r>
                <a:r>
                  <a:rPr lang="en-US" sz="1800" dirty="0">
                    <a:latin typeface="+mn-lt"/>
                    <a:ea typeface="Times New Roman"/>
                    <a:sym typeface="Symbol" charset="0"/>
                  </a:rPr>
                  <a:t>= {</a:t>
                </a:r>
                <a:r>
                  <a:rPr lang="en-US" sz="1800" dirty="0">
                    <a:latin typeface="+mn-lt"/>
                    <a:ea typeface="Times New Roman"/>
                    <a:cs typeface="Calibri"/>
                    <a:sym typeface="Symbol" charset="0"/>
                  </a:rPr>
                  <a:t>d4</a:t>
                </a:r>
                <a:r>
                  <a:rPr lang="en-US" sz="1800" dirty="0">
                    <a:latin typeface="+mn-lt"/>
                    <a:ea typeface="Times New Roman"/>
                    <a:cs typeface="Times New Roman"/>
                    <a:sym typeface="Symbol" charset="0"/>
                  </a:rPr>
                  <a:t>}</a:t>
                </a:r>
                <a:endParaRPr lang="en-US" sz="1800" dirty="0">
                  <a:latin typeface="+mn-lt"/>
                  <a:ea typeface="Times New Roman"/>
                  <a:cs typeface="Times New Roman"/>
                </a:endParaRPr>
              </a:p>
            </p:txBody>
          </p:sp>
          <p:sp>
            <p:nvSpPr>
              <p:cNvPr id="60" name="Freeform 37"/>
              <p:cNvSpPr>
                <a:spLocks/>
              </p:cNvSpPr>
              <p:nvPr/>
            </p:nvSpPr>
            <p:spPr bwMode="auto">
              <a:xfrm>
                <a:off x="1155196" y="2381554"/>
                <a:ext cx="2527300" cy="239492"/>
              </a:xfrm>
              <a:custGeom>
                <a:avLst/>
                <a:gdLst>
                  <a:gd name="T0" fmla="*/ 0 w 1592"/>
                  <a:gd name="T1" fmla="*/ 2147483647 h 113"/>
                  <a:gd name="T2" fmla="*/ 2147483647 w 1592"/>
                  <a:gd name="T3" fmla="*/ 2147483647 h 113"/>
                  <a:gd name="T4" fmla="*/ 2147483647 w 1592"/>
                  <a:gd name="T5" fmla="*/ 2147483647 h 113"/>
                  <a:gd name="T6" fmla="*/ 0 60000 65536"/>
                  <a:gd name="T7" fmla="*/ 0 60000 65536"/>
                  <a:gd name="T8" fmla="*/ 0 60000 65536"/>
                  <a:gd name="T9" fmla="*/ 0 w 1592"/>
                  <a:gd name="T10" fmla="*/ 0 h 113"/>
                  <a:gd name="T11" fmla="*/ 1592 w 1592"/>
                  <a:gd name="T12" fmla="*/ 113 h 1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2" h="113">
                    <a:moveTo>
                      <a:pt x="0" y="113"/>
                    </a:moveTo>
                    <a:cubicBezTo>
                      <a:pt x="255" y="57"/>
                      <a:pt x="511" y="2"/>
                      <a:pt x="776" y="1"/>
                    </a:cubicBezTo>
                    <a:cubicBezTo>
                      <a:pt x="1041" y="0"/>
                      <a:pt x="1316" y="52"/>
                      <a:pt x="1592" y="105"/>
                    </a:cubicBezTo>
                  </a:path>
                </a:pathLst>
              </a:custGeom>
              <a:noFill/>
              <a:ln w="9525" cmpd="sng">
                <a:solidFill>
                  <a:srgbClr val="C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61" name="Freeform 38"/>
              <p:cNvSpPr>
                <a:spLocks/>
              </p:cNvSpPr>
              <p:nvPr/>
            </p:nvSpPr>
            <p:spPr bwMode="auto">
              <a:xfrm>
                <a:off x="2265020" y="2103309"/>
                <a:ext cx="2176032" cy="281769"/>
              </a:xfrm>
              <a:custGeom>
                <a:avLst/>
                <a:gdLst>
                  <a:gd name="T0" fmla="*/ 0 w 1176"/>
                  <a:gd name="T1" fmla="*/ 2147483647 h 288"/>
                  <a:gd name="T2" fmla="*/ 2147483647 w 1176"/>
                  <a:gd name="T3" fmla="*/ 2147483647 h 288"/>
                  <a:gd name="T4" fmla="*/ 2147483647 w 1176"/>
                  <a:gd name="T5" fmla="*/ 0 h 288"/>
                  <a:gd name="T6" fmla="*/ 0 60000 65536"/>
                  <a:gd name="T7" fmla="*/ 0 60000 65536"/>
                  <a:gd name="T8" fmla="*/ 0 60000 65536"/>
                  <a:gd name="T9" fmla="*/ 0 w 1176"/>
                  <a:gd name="T10" fmla="*/ 0 h 288"/>
                  <a:gd name="T11" fmla="*/ 1176 w 1176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76" h="288">
                    <a:moveTo>
                      <a:pt x="0" y="288"/>
                    </a:moveTo>
                    <a:cubicBezTo>
                      <a:pt x="234" y="264"/>
                      <a:pt x="468" y="240"/>
                      <a:pt x="664" y="192"/>
                    </a:cubicBezTo>
                    <a:cubicBezTo>
                      <a:pt x="860" y="144"/>
                      <a:pt x="1018" y="72"/>
                      <a:pt x="1176" y="0"/>
                    </a:cubicBezTo>
                  </a:path>
                </a:pathLst>
              </a:custGeom>
              <a:noFill/>
              <a:ln w="9525" cmpd="sng">
                <a:solidFill>
                  <a:srgbClr val="C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62" name="Arc 61"/>
              <p:cNvSpPr/>
              <p:nvPr/>
            </p:nvSpPr>
            <p:spPr bwMode="auto">
              <a:xfrm>
                <a:off x="2953574" y="2286304"/>
                <a:ext cx="114300" cy="225425"/>
              </a:xfrm>
              <a:prstGeom prst="arc">
                <a:avLst>
                  <a:gd name="adj1" fmla="val 18495893"/>
                  <a:gd name="adj2" fmla="val 2991136"/>
                </a:avLst>
              </a:prstGeom>
              <a:noFill/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63" name="Freeform 40"/>
              <p:cNvSpPr>
                <a:spLocks/>
              </p:cNvSpPr>
              <p:nvPr/>
            </p:nvSpPr>
            <p:spPr bwMode="auto">
              <a:xfrm rot="10800000" flipH="1">
                <a:off x="3688744" y="2968900"/>
                <a:ext cx="114570" cy="1275335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64" name="Freeform 6"/>
              <p:cNvSpPr>
                <a:spLocks/>
              </p:cNvSpPr>
              <p:nvPr/>
            </p:nvSpPr>
            <p:spPr bwMode="auto">
              <a:xfrm>
                <a:off x="922934" y="2718754"/>
                <a:ext cx="241300" cy="1371600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65" name="Oval 11"/>
              <p:cNvSpPr>
                <a:spLocks noChangeArrowheads="1"/>
              </p:cNvSpPr>
              <p:nvPr/>
            </p:nvSpPr>
            <p:spPr bwMode="auto">
              <a:xfrm>
                <a:off x="986434" y="2271249"/>
                <a:ext cx="457200" cy="457200"/>
              </a:xfrm>
              <a:prstGeom prst="ellipse">
                <a:avLst/>
              </a:prstGeom>
              <a:solidFill>
                <a:srgbClr val="FFFFFF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is-IS" dirty="0">
                    <a:latin typeface="Calibri"/>
                    <a:ea typeface="Times New Roman"/>
                    <a:cs typeface="Times New Roman"/>
                  </a:rPr>
                  <a:t>d2</a:t>
                </a:r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66" name="Freeform 18"/>
              <p:cNvSpPr>
                <a:spLocks/>
              </p:cNvSpPr>
              <p:nvPr/>
            </p:nvSpPr>
            <p:spPr bwMode="auto">
              <a:xfrm rot="297626" flipV="1">
                <a:off x="1497828" y="4422980"/>
                <a:ext cx="2154774" cy="270156"/>
              </a:xfrm>
              <a:custGeom>
                <a:avLst/>
                <a:gdLst>
                  <a:gd name="T0" fmla="*/ 0 w 1592"/>
                  <a:gd name="T1" fmla="*/ 2147483647 h 113"/>
                  <a:gd name="T2" fmla="*/ 2147483647 w 1592"/>
                  <a:gd name="T3" fmla="*/ 2147483647 h 113"/>
                  <a:gd name="T4" fmla="*/ 2147483647 w 1592"/>
                  <a:gd name="T5" fmla="*/ 2147483647 h 113"/>
                  <a:gd name="T6" fmla="*/ 0 60000 65536"/>
                  <a:gd name="T7" fmla="*/ 0 60000 65536"/>
                  <a:gd name="T8" fmla="*/ 0 60000 65536"/>
                  <a:gd name="T9" fmla="*/ 0 w 1592"/>
                  <a:gd name="T10" fmla="*/ 0 h 113"/>
                  <a:gd name="T11" fmla="*/ 1592 w 1592"/>
                  <a:gd name="T12" fmla="*/ 113 h 1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2" h="113">
                    <a:moveTo>
                      <a:pt x="0" y="113"/>
                    </a:moveTo>
                    <a:cubicBezTo>
                      <a:pt x="255" y="57"/>
                      <a:pt x="511" y="2"/>
                      <a:pt x="776" y="1"/>
                    </a:cubicBezTo>
                    <a:cubicBezTo>
                      <a:pt x="1041" y="0"/>
                      <a:pt x="1316" y="52"/>
                      <a:pt x="1592" y="105"/>
                    </a:cubicBezTo>
                  </a:path>
                </a:pathLst>
              </a:custGeom>
              <a:noFill/>
              <a:ln w="9525" cmpd="sng">
                <a:solidFill>
                  <a:srgbClr val="C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67" name="Oval 11"/>
              <p:cNvSpPr>
                <a:spLocks noChangeArrowheads="1"/>
              </p:cNvSpPr>
              <p:nvPr/>
            </p:nvSpPr>
            <p:spPr bwMode="auto">
              <a:xfrm>
                <a:off x="4425794" y="1761046"/>
                <a:ext cx="457200" cy="457200"/>
              </a:xfrm>
              <a:prstGeom prst="ellipse">
                <a:avLst/>
              </a:prstGeom>
              <a:solidFill>
                <a:srgbClr val="FFFFFF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d5</a:t>
                </a:r>
              </a:p>
            </p:txBody>
          </p:sp>
          <p:sp>
            <p:nvSpPr>
              <p:cNvPr id="68" name="Text Box 11"/>
              <p:cNvSpPr txBox="1">
                <a:spLocks noChangeArrowheads="1"/>
              </p:cNvSpPr>
              <p:nvPr/>
            </p:nvSpPr>
            <p:spPr bwMode="auto">
              <a:xfrm>
                <a:off x="3139191" y="2064370"/>
                <a:ext cx="265463" cy="252043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C00000"/>
                    </a:solidFill>
                    <a:latin typeface="Calibri"/>
                    <a:ea typeface="Times New Roman"/>
                    <a:cs typeface="Times New Roman"/>
                  </a:rPr>
                  <a:t>0.2</a:t>
                </a:r>
              </a:p>
            </p:txBody>
          </p:sp>
          <p:sp>
            <p:nvSpPr>
              <p:cNvPr id="69" name="Text Box 11"/>
              <p:cNvSpPr txBox="1">
                <a:spLocks noChangeArrowheads="1"/>
              </p:cNvSpPr>
              <p:nvPr/>
            </p:nvSpPr>
            <p:spPr bwMode="auto">
              <a:xfrm>
                <a:off x="3151701" y="2505406"/>
                <a:ext cx="265463" cy="252043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C00000"/>
                    </a:solidFill>
                    <a:latin typeface="Calibri"/>
                    <a:ea typeface="Times New Roman"/>
                    <a:cs typeface="Times New Roman"/>
                  </a:rPr>
                  <a:t>0.8</a:t>
                </a:r>
              </a:p>
            </p:txBody>
          </p:sp>
          <p:sp>
            <p:nvSpPr>
              <p:cNvPr id="70" name="Text Box 11"/>
              <p:cNvSpPr txBox="1">
                <a:spLocks noChangeArrowheads="1"/>
              </p:cNvSpPr>
              <p:nvPr/>
            </p:nvSpPr>
            <p:spPr bwMode="auto">
              <a:xfrm>
                <a:off x="1896636" y="4562021"/>
                <a:ext cx="265463" cy="252043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C00000"/>
                    </a:solidFill>
                    <a:latin typeface="Calibri"/>
                    <a:ea typeface="Times New Roman"/>
                    <a:cs typeface="Times New Roman"/>
                  </a:rPr>
                  <a:t>0.5</a:t>
                </a:r>
              </a:p>
            </p:txBody>
          </p:sp>
          <p:sp>
            <p:nvSpPr>
              <p:cNvPr id="71" name="Text Box 11"/>
              <p:cNvSpPr txBox="1">
                <a:spLocks noChangeArrowheads="1"/>
              </p:cNvSpPr>
              <p:nvPr/>
            </p:nvSpPr>
            <p:spPr bwMode="auto">
              <a:xfrm>
                <a:off x="1540117" y="4719048"/>
                <a:ext cx="265463" cy="252043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C00000"/>
                    </a:solidFill>
                    <a:latin typeface="Calibri"/>
                    <a:ea typeface="Times New Roman"/>
                    <a:cs typeface="Times New Roman"/>
                  </a:rPr>
                  <a:t>0.5</a:t>
                </a:r>
              </a:p>
            </p:txBody>
          </p:sp>
          <p:sp>
            <p:nvSpPr>
              <p:cNvPr id="72" name="Oval 12"/>
              <p:cNvSpPr>
                <a:spLocks noChangeArrowheads="1"/>
              </p:cNvSpPr>
              <p:nvPr/>
            </p:nvSpPr>
            <p:spPr bwMode="auto">
              <a:xfrm>
                <a:off x="986434" y="4090354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952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d1</a:t>
                </a:r>
              </a:p>
            </p:txBody>
          </p:sp>
          <p:sp>
            <p:nvSpPr>
              <p:cNvPr id="73" name="Freeform 6"/>
              <p:cNvSpPr>
                <a:spLocks/>
              </p:cNvSpPr>
              <p:nvPr/>
            </p:nvSpPr>
            <p:spPr bwMode="auto">
              <a:xfrm flipH="1" flipV="1">
                <a:off x="1288605" y="2725729"/>
                <a:ext cx="241300" cy="1371600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cxnSp>
            <p:nvCxnSpPr>
              <p:cNvPr id="75" name="Curved Connector 74"/>
              <p:cNvCxnSpPr/>
              <p:nvPr/>
            </p:nvCxnSpPr>
            <p:spPr>
              <a:xfrm flipH="1">
                <a:off x="1215034" y="4318954"/>
                <a:ext cx="228600" cy="228600"/>
              </a:xfrm>
              <a:prstGeom prst="curvedConnector4">
                <a:avLst>
                  <a:gd name="adj1" fmla="val -100000"/>
                  <a:gd name="adj2" fmla="val 200000"/>
                </a:avLst>
              </a:prstGeom>
              <a:ln w="9525" cmpd="sng">
                <a:solidFill>
                  <a:srgbClr val="C0000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Arc 75"/>
              <p:cNvSpPr/>
              <p:nvPr/>
            </p:nvSpPr>
            <p:spPr bwMode="auto">
              <a:xfrm rot="356928">
                <a:off x="1451974" y="4215162"/>
                <a:ext cx="366712" cy="366713"/>
              </a:xfrm>
              <a:prstGeom prst="arc">
                <a:avLst>
                  <a:gd name="adj1" fmla="val 708330"/>
                  <a:gd name="adj2" fmla="val 4251989"/>
                </a:avLst>
              </a:prstGeom>
              <a:noFill/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77" name="Freeform 18"/>
              <p:cNvSpPr>
                <a:spLocks/>
              </p:cNvSpPr>
              <p:nvPr/>
            </p:nvSpPr>
            <p:spPr bwMode="auto">
              <a:xfrm rot="11097626" flipV="1">
                <a:off x="1428940" y="4080105"/>
                <a:ext cx="2271945" cy="246051"/>
              </a:xfrm>
              <a:custGeom>
                <a:avLst/>
                <a:gdLst>
                  <a:gd name="T0" fmla="*/ 0 w 1592"/>
                  <a:gd name="T1" fmla="*/ 2147483647 h 113"/>
                  <a:gd name="T2" fmla="*/ 2147483647 w 1592"/>
                  <a:gd name="T3" fmla="*/ 2147483647 h 113"/>
                  <a:gd name="T4" fmla="*/ 2147483647 w 1592"/>
                  <a:gd name="T5" fmla="*/ 2147483647 h 113"/>
                  <a:gd name="T6" fmla="*/ 0 60000 65536"/>
                  <a:gd name="T7" fmla="*/ 0 60000 65536"/>
                  <a:gd name="T8" fmla="*/ 0 60000 65536"/>
                  <a:gd name="T9" fmla="*/ 0 w 1592"/>
                  <a:gd name="T10" fmla="*/ 0 h 113"/>
                  <a:gd name="T11" fmla="*/ 1592 w 1592"/>
                  <a:gd name="T12" fmla="*/ 113 h 1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2" h="113">
                    <a:moveTo>
                      <a:pt x="0" y="113"/>
                    </a:moveTo>
                    <a:cubicBezTo>
                      <a:pt x="255" y="57"/>
                      <a:pt x="511" y="2"/>
                      <a:pt x="776" y="1"/>
                    </a:cubicBezTo>
                    <a:cubicBezTo>
                      <a:pt x="1041" y="0"/>
                      <a:pt x="1316" y="52"/>
                      <a:pt x="1592" y="105"/>
                    </a:cubicBezTo>
                  </a:path>
                </a:pathLst>
              </a:custGeom>
              <a:noFill/>
              <a:ln w="9525" cmpd="sng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78" name="Freeform 31"/>
              <p:cNvSpPr>
                <a:spLocks/>
              </p:cNvSpPr>
              <p:nvPr/>
            </p:nvSpPr>
            <p:spPr bwMode="auto">
              <a:xfrm rot="10623913" flipH="1" flipV="1">
                <a:off x="4056037" y="2163971"/>
                <a:ext cx="1066075" cy="2187115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79" name="Freeform 40"/>
              <p:cNvSpPr>
                <a:spLocks/>
              </p:cNvSpPr>
              <p:nvPr/>
            </p:nvSpPr>
            <p:spPr bwMode="auto">
              <a:xfrm flipH="1">
                <a:off x="3845766" y="2840626"/>
                <a:ext cx="109948" cy="1358900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80" name="Oval 11"/>
              <p:cNvSpPr>
                <a:spLocks noChangeArrowheads="1"/>
              </p:cNvSpPr>
              <p:nvPr/>
            </p:nvSpPr>
            <p:spPr bwMode="auto">
              <a:xfrm>
                <a:off x="3636253" y="2526517"/>
                <a:ext cx="457200" cy="457200"/>
              </a:xfrm>
              <a:prstGeom prst="ellipse">
                <a:avLst/>
              </a:prstGeom>
              <a:solidFill>
                <a:srgbClr val="FFFFFF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d3</a:t>
                </a:r>
              </a:p>
            </p:txBody>
          </p:sp>
          <p:sp>
            <p:nvSpPr>
              <p:cNvPr id="81" name="Oval 12"/>
              <p:cNvSpPr>
                <a:spLocks noChangeArrowheads="1"/>
              </p:cNvSpPr>
              <p:nvPr/>
            </p:nvSpPr>
            <p:spPr bwMode="auto">
              <a:xfrm>
                <a:off x="3654650" y="4199562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d4</a:t>
                </a:r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4486637" y="1518047"/>
                <a:ext cx="59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88" name="Rectangle 87"/>
              <p:cNvSpPr/>
              <p:nvPr/>
            </p:nvSpPr>
            <p:spPr>
              <a:xfrm rot="16526702">
                <a:off x="585745" y="3180328"/>
                <a:ext cx="380690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is-IS" dirty="0">
                    <a:latin typeface="Calibri"/>
                    <a:ea typeface="Times New Roman"/>
                    <a:cs typeface="Calibri"/>
                    <a:sym typeface="Symbol" charset="0"/>
                  </a:rPr>
                  <a:t>m12</a:t>
                </a:r>
                <a:endParaRPr lang="en-US" dirty="0"/>
              </a:p>
            </p:txBody>
          </p:sp>
          <p:sp>
            <p:nvSpPr>
              <p:cNvPr id="89" name="Rectangle 88"/>
              <p:cNvSpPr/>
              <p:nvPr/>
            </p:nvSpPr>
            <p:spPr>
              <a:xfrm rot="16500826">
                <a:off x="1482368" y="3243744"/>
                <a:ext cx="380690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cs-CZ" dirty="0">
                    <a:latin typeface="Calibri"/>
                    <a:ea typeface="Times New Roman"/>
                    <a:cs typeface="Calibri"/>
                    <a:sym typeface="Symbol" charset="0"/>
                  </a:rPr>
                  <a:t>m21</a:t>
                </a:r>
                <a:endParaRPr lang="en-US" dirty="0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2533982" y="4363025"/>
                <a:ext cx="380690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C00000"/>
                    </a:solidFill>
                    <a:latin typeface="Calibri"/>
                    <a:ea typeface="Times New Roman"/>
                    <a:cs typeface="Calibri"/>
                    <a:sym typeface="Symbol" charset="0"/>
                  </a:rPr>
                  <a:t>m14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2403258" y="3811627"/>
                <a:ext cx="380690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Calibri"/>
                    <a:sym typeface="Symbol" charset="0"/>
                  </a:rPr>
                  <a:t>m41</a:t>
                </a:r>
                <a:endParaRPr lang="en-US" dirty="0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2184841" y="2404028"/>
                <a:ext cx="380690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is-IS" dirty="0">
                    <a:solidFill>
                      <a:srgbClr val="C00000"/>
                    </a:solidFill>
                    <a:latin typeface="Calibri"/>
                    <a:ea typeface="Times New Roman"/>
                    <a:cs typeface="Calibri"/>
                    <a:sym typeface="Symbol" charset="0"/>
                  </a:rPr>
                  <a:t>m23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2830692" y="1533163"/>
                <a:ext cx="380690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is-IS" dirty="0">
                    <a:latin typeface="Calibri"/>
                    <a:ea typeface="Times New Roman"/>
                    <a:cs typeface="Calibri"/>
                    <a:sym typeface="Symbol" charset="0"/>
                  </a:rPr>
                  <a:t>m52</a:t>
                </a:r>
                <a:endParaRPr lang="en-US" dirty="0"/>
              </a:p>
            </p:txBody>
          </p:sp>
          <p:sp>
            <p:nvSpPr>
              <p:cNvPr id="96" name="Rectangle 95"/>
              <p:cNvSpPr/>
              <p:nvPr/>
            </p:nvSpPr>
            <p:spPr>
              <a:xfrm rot="16420757">
                <a:off x="3356500" y="3402929"/>
                <a:ext cx="380690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Calibri"/>
                    <a:sym typeface="Symbol" charset="0"/>
                  </a:rPr>
                  <a:t>m43</a:t>
                </a:r>
                <a:endParaRPr lang="en-US" dirty="0"/>
              </a:p>
            </p:txBody>
          </p:sp>
          <p:sp>
            <p:nvSpPr>
              <p:cNvPr id="97" name="Rectangle 96"/>
              <p:cNvSpPr/>
              <p:nvPr/>
            </p:nvSpPr>
            <p:spPr>
              <a:xfrm rot="16727561">
                <a:off x="3881009" y="3353088"/>
                <a:ext cx="380690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ru-RU" dirty="0">
                    <a:latin typeface="Calibri"/>
                    <a:ea typeface="Times New Roman"/>
                    <a:cs typeface="Calibri"/>
                    <a:sym typeface="Symbol" charset="0"/>
                  </a:rPr>
                  <a:t>m34</a:t>
                </a:r>
                <a:endParaRPr lang="en-US" dirty="0"/>
              </a:p>
            </p:txBody>
          </p:sp>
          <p:sp>
            <p:nvSpPr>
              <p:cNvPr id="98" name="Rectangle 97"/>
              <p:cNvSpPr/>
              <p:nvPr/>
            </p:nvSpPr>
            <p:spPr>
              <a:xfrm rot="17298243">
                <a:off x="4289918" y="3159741"/>
                <a:ext cx="380690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Calibri"/>
                    <a:sym typeface="Symbol" charset="0"/>
                  </a:rPr>
                  <a:t>m54</a:t>
                </a:r>
                <a:endParaRPr lang="en-US" dirty="0"/>
              </a:p>
            </p:txBody>
          </p:sp>
          <p:sp>
            <p:nvSpPr>
              <p:cNvPr id="99" name="Rectangle 98"/>
              <p:cNvSpPr/>
              <p:nvPr/>
            </p:nvSpPr>
            <p:spPr>
              <a:xfrm rot="18776359">
                <a:off x="4593837" y="3735726"/>
                <a:ext cx="380690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Calibri"/>
                    <a:sym typeface="Symbol" charset="0"/>
                  </a:rPr>
                  <a:t>m45</a:t>
                </a:r>
                <a:endParaRPr lang="en-US" dirty="0"/>
              </a:p>
            </p:txBody>
          </p:sp>
        </p:grpSp>
        <p:sp>
          <p:nvSpPr>
            <p:cNvPr id="47" name="Freeform 31">
              <a:extLst>
                <a:ext uri="{FF2B5EF4-FFF2-40B4-BE49-F238E27FC236}">
                  <a16:creationId xmlns:a16="http://schemas.microsoft.com/office/drawing/2014/main" id="{9D82C74F-E84F-D841-A0B8-B65C0B6BB2C2}"/>
                </a:ext>
              </a:extLst>
            </p:cNvPr>
            <p:cNvSpPr>
              <a:spLocks/>
            </p:cNvSpPr>
            <p:nvPr/>
          </p:nvSpPr>
          <p:spPr bwMode="auto">
            <a:xfrm rot="6215733" flipV="1">
              <a:off x="5981535" y="2895684"/>
              <a:ext cx="455459" cy="2458900"/>
            </a:xfrm>
            <a:custGeom>
              <a:avLst/>
              <a:gdLst>
                <a:gd name="T0" fmla="*/ 2147483647 w 505"/>
                <a:gd name="T1" fmla="*/ 0 h 1384"/>
                <a:gd name="T2" fmla="*/ 2147483647 w 505"/>
                <a:gd name="T3" fmla="*/ 2147483647 h 1384"/>
                <a:gd name="T4" fmla="*/ 0 w 505"/>
                <a:gd name="T5" fmla="*/ 2147483647 h 1384"/>
                <a:gd name="T6" fmla="*/ 0 60000 65536"/>
                <a:gd name="T7" fmla="*/ 0 60000 65536"/>
                <a:gd name="T8" fmla="*/ 0 60000 65536"/>
                <a:gd name="T9" fmla="*/ 0 w 505"/>
                <a:gd name="T10" fmla="*/ 0 h 1384"/>
                <a:gd name="T11" fmla="*/ 505 w 505"/>
                <a:gd name="T12" fmla="*/ 1384 h 1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5" h="1384">
                  <a:moveTo>
                    <a:pt x="392" y="0"/>
                  </a:moveTo>
                  <a:cubicBezTo>
                    <a:pt x="448" y="252"/>
                    <a:pt x="505" y="505"/>
                    <a:pt x="440" y="736"/>
                  </a:cubicBezTo>
                  <a:cubicBezTo>
                    <a:pt x="375" y="967"/>
                    <a:pt x="187" y="1175"/>
                    <a:pt x="0" y="1384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4F815C87-6E55-0443-80C1-F0AADE2DFCEB}"/>
                </a:ext>
              </a:extLst>
            </p:cNvPr>
            <p:cNvSpPr/>
            <p:nvPr/>
          </p:nvSpPr>
          <p:spPr>
            <a:xfrm>
              <a:off x="6170037" y="4293568"/>
              <a:ext cx="418383" cy="276999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is-IS" dirty="0">
                  <a:latin typeface="Calibri"/>
                  <a:ea typeface="Times New Roman"/>
                  <a:cs typeface="Calibri"/>
                  <a:sym typeface="Symbol" charset="0"/>
                </a:rPr>
                <a:t>m32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067148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Notation and Terminology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GB" dirty="0">
                    <a:solidFill>
                      <a:schemeClr val="accent1"/>
                    </a:solidFill>
                  </a:rPr>
                  <a:t>Transitive closure 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</m:acc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</m:oMath>
                </a14:m>
                <a:r>
                  <a:rPr lang="en-GB" i="1" dirty="0"/>
                  <a:t> </a:t>
                </a:r>
                <a:r>
                  <a:rPr lang="en-GB" dirty="0"/>
                  <a:t>= {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dirty="0"/>
                  <a:t> and all states reachable from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i="1" dirty="0"/>
                  <a:t> </a:t>
                </a:r>
                <a:r>
                  <a:rPr lang="en-GB" dirty="0"/>
                  <a:t>using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dirty="0"/>
                  <a:t>}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𝐺𝑟𝑎𝑝h</m:t>
                    </m:r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GB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= rooted graph induced by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dirty="0"/>
                  <a:t> at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Nodes: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</m:acc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Edges: state transitions</a:t>
                </a:r>
                <a:endParaRPr lang="en-GB" i="1" dirty="0"/>
              </a:p>
              <a:p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𝑙𝑒𝑎𝑣𝑒𝑠</m:t>
                    </m:r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</m:acc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\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𝐷𝑜𝑚</m:t>
                    </m:r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</m:oMath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>
                    <a:cs typeface="Times New Roman"/>
                  </a:rPr>
                  <a:t>A solution policy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dirty="0">
                    <a:cs typeface="Times New Roman"/>
                  </a:rPr>
                  <a:t> is </a:t>
                </a:r>
                <a:r>
                  <a:rPr lang="en-GB" dirty="0">
                    <a:solidFill>
                      <a:schemeClr val="accent1"/>
                    </a:solidFill>
                    <a:cs typeface="Times New Roman"/>
                  </a:rPr>
                  <a:t>closed</a:t>
                </a:r>
                <a:r>
                  <a:rPr lang="en-GB" dirty="0">
                    <a:cs typeface="Times New Roman"/>
                  </a:rPr>
                  <a:t> if it does not stop at non-goal states unless there’s no way to continue</a:t>
                </a:r>
              </a:p>
              <a:p>
                <a:pPr lvl="1"/>
                <a:r>
                  <a:rPr lang="en-GB" dirty="0">
                    <a:cs typeface="Times New Roman"/>
                  </a:rPr>
                  <a:t>for every state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acc>
                      <m:accPr>
                        <m:chr m:val="̂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</m:acc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</m:oMath>
                </a14:m>
                <a:r>
                  <a:rPr lang="en-GB" dirty="0"/>
                  <a:t>, either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cs typeface="Times New Roman"/>
                      </a:rPr>
                      <m:t>𝑠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i="1" smtClean="0">
                        <a:latin typeface="Cambria Math" panose="02040503050406030204" pitchFamily="18" charset="0"/>
                        <a:cs typeface="Times New Roman"/>
                      </a:rPr>
                      <m:t>𝐷𝑜𝑚</m:t>
                    </m:r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𝜋</m:t>
                        </m:r>
                      </m:e>
                    </m:d>
                  </m:oMath>
                </a14:m>
                <a:r>
                  <a:rPr lang="en-GB" dirty="0">
                    <a:cs typeface="Times New Roman"/>
                  </a:rPr>
                  <a:t> (i.e.,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dirty="0">
                    <a:cs typeface="Times New Roman"/>
                  </a:rPr>
                  <a:t> specifies an action at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dirty="0">
                    <a:cs typeface="Times New Roman"/>
                  </a:rPr>
                  <a:t>)</a:t>
                </a:r>
                <a:endParaRPr lang="en-GB" i="1" dirty="0"/>
              </a:p>
              <a:p>
                <a:pPr lvl="2"/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cs typeface="Times New Roman"/>
                      </a:rPr>
                      <m:t>𝑠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𝑆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GB" i="1" dirty="0">
                    <a:cs typeface="Times New Roman"/>
                  </a:rPr>
                  <a:t> </a:t>
                </a:r>
                <a:r>
                  <a:rPr lang="en-GB" dirty="0">
                    <a:cs typeface="Times New Roman"/>
                  </a:rPr>
                  <a:t>(i.e.,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dirty="0">
                    <a:cs typeface="Times New Roman"/>
                  </a:rPr>
                  <a:t> is a goal state)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cs typeface="Times New Roman"/>
                      </a:rPr>
                      <m:t>𝐴𝑝𝑝𝑙𝑖𝑐𝑎𝑏𝑙𝑒</m:t>
                    </m:r>
                    <m:d>
                      <m:dPr>
                        <m:ctrlPr>
                          <a:rPr lang="en-GB" i="1" dirty="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𝑠</m:t>
                        </m:r>
                      </m:e>
                    </m:d>
                    <m:r>
                      <a:rPr lang="en-GB" i="1" dirty="0" smtClean="0">
                        <a:latin typeface="Cambria Math" panose="02040503050406030204" pitchFamily="18" charset="0"/>
                        <a:cs typeface="Times New Roman"/>
                      </a:rPr>
                      <m:t>=</m:t>
                    </m:r>
                    <m:r>
                      <a:rPr lang="en-GB" i="1" dirty="0" smtClean="0">
                        <a:latin typeface="Cambria Math" panose="02040503050406030204" pitchFamily="18" charset="0"/>
                        <a:cs typeface="Symbol" charset="2"/>
                      </a:rPr>
                      <m:t>∅</m:t>
                    </m:r>
                  </m:oMath>
                </a14:m>
                <a:r>
                  <a:rPr lang="en-GB" dirty="0"/>
                  <a:t> (i.e., there are no applicable actions at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dirty="0"/>
                  <a:t>)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86" t="-2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D88685-E7CE-6D4C-956F-6C79B4092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82914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Dead Ends</a:t>
            </a:r>
            <a:endParaRPr lang="en-US" dirty="0"/>
          </a:p>
        </p:txBody>
      </p:sp>
      <p:sp>
        <p:nvSpPr>
          <p:cNvPr id="1433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Dead end</a:t>
            </a:r>
            <a:endParaRPr lang="en-US" dirty="0"/>
          </a:p>
          <a:p>
            <a:pPr lvl="1"/>
            <a:r>
              <a:rPr lang="en-US" dirty="0"/>
              <a:t>A state or set of states from which the goal is unreachable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306405-9C81-5B46-8E39-BAD42B0A2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37</a:t>
            </a:fld>
            <a:endParaRPr lang="en-GB"/>
          </a:p>
        </p:txBody>
      </p:sp>
      <p:sp>
        <p:nvSpPr>
          <p:cNvPr id="47" name="Text Box 11">
            <a:extLst>
              <a:ext uri="{FF2B5EF4-FFF2-40B4-BE49-F238E27FC236}">
                <a16:creationId xmlns:a16="http://schemas.microsoft.com/office/drawing/2014/main" id="{12818C7C-3E91-034C-9058-6F836B3381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7386" y="5866866"/>
            <a:ext cx="652423" cy="492443"/>
          </a:xfrm>
          <a:prstGeom prst="rect">
            <a:avLst/>
          </a:prstGeom>
          <a:ln/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latin typeface="+mn-lt"/>
                <a:ea typeface="Times New Roman"/>
                <a:cs typeface="Times New Roman"/>
              </a:rPr>
              <a:t>   Goal: </a:t>
            </a:r>
            <a:br>
              <a:rPr lang="en-US" sz="1600" dirty="0">
                <a:latin typeface="+mn-lt"/>
                <a:ea typeface="Times New Roman"/>
                <a:cs typeface="Times New Roman"/>
              </a:rPr>
            </a:br>
            <a:r>
              <a:rPr lang="en-US" sz="1600" i="1" dirty="0">
                <a:latin typeface="+mn-lt"/>
                <a:ea typeface="Times New Roman"/>
                <a:sym typeface="Symbol" charset="0"/>
              </a:rPr>
              <a:t>S</a:t>
            </a:r>
            <a:r>
              <a:rPr lang="en-US" sz="1600" i="1" baseline="-25000" dirty="0">
                <a:latin typeface="+mn-lt"/>
                <a:ea typeface="Times New Roman"/>
                <a:sym typeface="Symbol" charset="0"/>
              </a:rPr>
              <a:t>g</a:t>
            </a:r>
            <a:r>
              <a:rPr lang="en-US" sz="1600" dirty="0">
                <a:latin typeface="+mn-lt"/>
                <a:ea typeface="Times New Roman"/>
                <a:sym typeface="Symbol" charset="0"/>
              </a:rPr>
              <a:t>= {</a:t>
            </a:r>
            <a:r>
              <a:rPr lang="en-US" sz="1600" dirty="0">
                <a:latin typeface="+mn-lt"/>
                <a:ea typeface="Times New Roman"/>
                <a:cs typeface="Calibri"/>
                <a:sym typeface="Symbol" charset="0"/>
              </a:rPr>
              <a:t>d4</a:t>
            </a:r>
            <a:r>
              <a:rPr lang="en-US" sz="1600" dirty="0">
                <a:latin typeface="+mn-lt"/>
                <a:ea typeface="Times New Roman"/>
                <a:cs typeface="Times New Roman"/>
                <a:sym typeface="Symbol" charset="0"/>
              </a:rPr>
              <a:t>}</a:t>
            </a:r>
            <a:endParaRPr lang="en-US" sz="1600" dirty="0">
              <a:latin typeface="+mn-lt"/>
              <a:ea typeface="Times New Roman"/>
              <a:cs typeface="Times New Roman"/>
            </a:endParaRPr>
          </a:p>
        </p:txBody>
      </p:sp>
      <p:sp>
        <p:nvSpPr>
          <p:cNvPr id="48" name="Text Box 13">
            <a:extLst>
              <a:ext uri="{FF2B5EF4-FFF2-40B4-BE49-F238E27FC236}">
                <a16:creationId xmlns:a16="http://schemas.microsoft.com/office/drawing/2014/main" id="{ECF30FED-5209-2440-942D-DE23272BB3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80" y="5739368"/>
            <a:ext cx="632278" cy="492443"/>
          </a:xfrm>
          <a:prstGeom prst="rect">
            <a:avLst/>
          </a:prstGeom>
          <a:ln/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latin typeface="+mn-lt"/>
                <a:ea typeface="Times New Roman"/>
                <a:cs typeface="Calibri"/>
                <a:sym typeface="Symbol" charset="0"/>
              </a:rPr>
              <a:t>Start: </a:t>
            </a:r>
            <a:br>
              <a:rPr lang="en-US" sz="1600" dirty="0">
                <a:latin typeface="+mn-lt"/>
                <a:ea typeface="Times New Roman"/>
                <a:cs typeface="Calibri"/>
                <a:sym typeface="Symbol" charset="0"/>
              </a:rPr>
            </a:br>
            <a:r>
              <a:rPr lang="en-US" sz="1600" i="1" dirty="0">
                <a:latin typeface="+mn-lt"/>
                <a:ea typeface="Times New Roman"/>
                <a:sym typeface="Symbol" charset="0"/>
              </a:rPr>
              <a:t>s</a:t>
            </a:r>
            <a:r>
              <a:rPr lang="en-US" sz="1600" baseline="-25000" dirty="0">
                <a:latin typeface="+mn-lt"/>
                <a:ea typeface="Times New Roman"/>
                <a:sym typeface="Symbol" charset="0"/>
              </a:rPr>
              <a:t>0</a:t>
            </a:r>
            <a:r>
              <a:rPr lang="en-US" sz="1600" i="1" dirty="0">
                <a:latin typeface="+mn-lt"/>
                <a:ea typeface="Times New Roman"/>
                <a:sym typeface="Symbol" charset="0"/>
              </a:rPr>
              <a:t>= </a:t>
            </a:r>
            <a:r>
              <a:rPr lang="en-US" sz="1600" dirty="0">
                <a:latin typeface="+mn-lt"/>
                <a:ea typeface="Times New Roman"/>
                <a:cs typeface="Calibri"/>
                <a:sym typeface="Symbol" charset="0"/>
              </a:rPr>
              <a:t>d1</a:t>
            </a:r>
            <a:endParaRPr lang="en-US" sz="1600" dirty="0">
              <a:latin typeface="+mn-lt"/>
              <a:ea typeface="Times New Roman"/>
              <a:cs typeface="Times New Roman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7375E983-9A02-4848-B49D-ACD7947203BC}"/>
              </a:ext>
            </a:extLst>
          </p:cNvPr>
          <p:cNvGrpSpPr/>
          <p:nvPr/>
        </p:nvGrpSpPr>
        <p:grpSpPr>
          <a:xfrm>
            <a:off x="780414" y="2875831"/>
            <a:ext cx="3643294" cy="2864791"/>
            <a:chOff x="5302111" y="1751933"/>
            <a:chExt cx="3643294" cy="2864791"/>
          </a:xfrm>
        </p:grpSpPr>
        <p:sp>
          <p:nvSpPr>
            <p:cNvPr id="58" name="Text Box 46">
              <a:extLst>
                <a:ext uri="{FF2B5EF4-FFF2-40B4-BE49-F238E27FC236}">
                  <a16:creationId xmlns:a16="http://schemas.microsoft.com/office/drawing/2014/main" id="{F1D9CEC1-8277-604F-8F8F-CF611923C3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05655" y="2602395"/>
              <a:ext cx="539750" cy="1603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endParaRPr lang="en-US" sz="1800" dirty="0">
                <a:latin typeface="+mn-lt"/>
                <a:ea typeface="Times New Roman"/>
                <a:cs typeface="Times New Roman"/>
              </a:endParaRPr>
            </a:p>
          </p:txBody>
        </p:sp>
        <p:sp>
          <p:nvSpPr>
            <p:cNvPr id="74" name="Freeform 37">
              <a:extLst>
                <a:ext uri="{FF2B5EF4-FFF2-40B4-BE49-F238E27FC236}">
                  <a16:creationId xmlns:a16="http://schemas.microsoft.com/office/drawing/2014/main" id="{40FA28DB-39EF-3242-8C0D-06F3B6C45D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7527" y="2331991"/>
              <a:ext cx="2527300" cy="179387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19050" cmpd="sng">
              <a:solidFill>
                <a:srgbClr val="C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ea typeface="Times New Roman"/>
                <a:cs typeface="Times New Roman"/>
              </a:endParaRPr>
            </a:p>
          </p:txBody>
        </p:sp>
        <p:sp>
          <p:nvSpPr>
            <p:cNvPr id="82" name="Freeform 38">
              <a:extLst>
                <a:ext uri="{FF2B5EF4-FFF2-40B4-BE49-F238E27FC236}">
                  <a16:creationId xmlns:a16="http://schemas.microsoft.com/office/drawing/2014/main" id="{FA599D13-02A3-3D48-967D-706E9B2D36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3357" y="2075484"/>
              <a:ext cx="1449822" cy="260031"/>
            </a:xfrm>
            <a:custGeom>
              <a:avLst/>
              <a:gdLst>
                <a:gd name="T0" fmla="*/ 0 w 1176"/>
                <a:gd name="T1" fmla="*/ 2147483647 h 288"/>
                <a:gd name="T2" fmla="*/ 2147483647 w 1176"/>
                <a:gd name="T3" fmla="*/ 2147483647 h 288"/>
                <a:gd name="T4" fmla="*/ 2147483647 w 1176"/>
                <a:gd name="T5" fmla="*/ 0 h 288"/>
                <a:gd name="T6" fmla="*/ 0 60000 65536"/>
                <a:gd name="T7" fmla="*/ 0 60000 65536"/>
                <a:gd name="T8" fmla="*/ 0 60000 65536"/>
                <a:gd name="T9" fmla="*/ 0 w 1176"/>
                <a:gd name="T10" fmla="*/ 0 h 288"/>
                <a:gd name="T11" fmla="*/ 1176 w 1176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76" h="288">
                  <a:moveTo>
                    <a:pt x="0" y="288"/>
                  </a:moveTo>
                  <a:cubicBezTo>
                    <a:pt x="234" y="264"/>
                    <a:pt x="468" y="240"/>
                    <a:pt x="664" y="192"/>
                  </a:cubicBezTo>
                  <a:cubicBezTo>
                    <a:pt x="860" y="144"/>
                    <a:pt x="1018" y="72"/>
                    <a:pt x="1176" y="0"/>
                  </a:cubicBezTo>
                </a:path>
              </a:pathLst>
            </a:custGeom>
            <a:noFill/>
            <a:ln w="19050" cmpd="sng">
              <a:solidFill>
                <a:srgbClr val="C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ea typeface="Times New Roman"/>
                <a:cs typeface="Times New Roman"/>
              </a:endParaRPr>
            </a:p>
          </p:txBody>
        </p:sp>
        <p:sp>
          <p:nvSpPr>
            <p:cNvPr id="83" name="Arc 82">
              <a:extLst>
                <a:ext uri="{FF2B5EF4-FFF2-40B4-BE49-F238E27FC236}">
                  <a16:creationId xmlns:a16="http://schemas.microsoft.com/office/drawing/2014/main" id="{95C7B605-84DC-D043-9F92-69FA8458EE69}"/>
                </a:ext>
              </a:extLst>
            </p:cNvPr>
            <p:cNvSpPr/>
            <p:nvPr/>
          </p:nvSpPr>
          <p:spPr bwMode="auto">
            <a:xfrm>
              <a:off x="7138281" y="2225979"/>
              <a:ext cx="114300" cy="225425"/>
            </a:xfrm>
            <a:prstGeom prst="arc">
              <a:avLst>
                <a:gd name="adj1" fmla="val 18495893"/>
                <a:gd name="adj2" fmla="val 2991136"/>
              </a:avLst>
            </a:prstGeom>
            <a:noFill/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ea typeface="Times New Roman"/>
                <a:cs typeface="Times New Roman"/>
              </a:endParaRPr>
            </a:p>
          </p:txBody>
        </p:sp>
        <p:sp>
          <p:nvSpPr>
            <p:cNvPr id="84" name="Freeform 40">
              <a:extLst>
                <a:ext uri="{FF2B5EF4-FFF2-40B4-BE49-F238E27FC236}">
                  <a16:creationId xmlns:a16="http://schemas.microsoft.com/office/drawing/2014/main" id="{496FD8AB-077E-DC4E-96DD-09E408E679D1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8023872" y="2803478"/>
              <a:ext cx="163055" cy="1358900"/>
            </a:xfrm>
            <a:custGeom>
              <a:avLst/>
              <a:gdLst>
                <a:gd name="T0" fmla="*/ 2147483647 w 144"/>
                <a:gd name="T1" fmla="*/ 2147483647 h 856"/>
                <a:gd name="T2" fmla="*/ 0 w 144"/>
                <a:gd name="T3" fmla="*/ 2147483647 h 856"/>
                <a:gd name="T4" fmla="*/ 2147483647 w 144"/>
                <a:gd name="T5" fmla="*/ 0 h 856"/>
                <a:gd name="T6" fmla="*/ 0 60000 65536"/>
                <a:gd name="T7" fmla="*/ 0 60000 65536"/>
                <a:gd name="T8" fmla="*/ 0 60000 65536"/>
                <a:gd name="T9" fmla="*/ 0 w 144"/>
                <a:gd name="T10" fmla="*/ 0 h 856"/>
                <a:gd name="T11" fmla="*/ 144 w 144"/>
                <a:gd name="T12" fmla="*/ 856 h 8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56">
                  <a:moveTo>
                    <a:pt x="144" y="856"/>
                  </a:moveTo>
                  <a:cubicBezTo>
                    <a:pt x="72" y="715"/>
                    <a:pt x="0" y="575"/>
                    <a:pt x="0" y="432"/>
                  </a:cubicBezTo>
                  <a:cubicBezTo>
                    <a:pt x="0" y="289"/>
                    <a:pt x="72" y="144"/>
                    <a:pt x="144" y="0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ea typeface="Times New Roman"/>
                <a:cs typeface="Times New Roman"/>
              </a:endParaRPr>
            </a:p>
          </p:txBody>
        </p:sp>
        <p:sp>
          <p:nvSpPr>
            <p:cNvPr id="87" name="Freeform 6">
              <a:extLst>
                <a:ext uri="{FF2B5EF4-FFF2-40B4-BE49-F238E27FC236}">
                  <a16:creationId xmlns:a16="http://schemas.microsoft.com/office/drawing/2014/main" id="{A81426B8-D08C-7246-9743-9AC2C939DF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111" y="2679953"/>
              <a:ext cx="241300" cy="1371600"/>
            </a:xfrm>
            <a:custGeom>
              <a:avLst/>
              <a:gdLst>
                <a:gd name="T0" fmla="*/ 2147483647 w 144"/>
                <a:gd name="T1" fmla="*/ 2147483647 h 856"/>
                <a:gd name="T2" fmla="*/ 0 w 144"/>
                <a:gd name="T3" fmla="*/ 2147483647 h 856"/>
                <a:gd name="T4" fmla="*/ 2147483647 w 144"/>
                <a:gd name="T5" fmla="*/ 0 h 856"/>
                <a:gd name="T6" fmla="*/ 0 60000 65536"/>
                <a:gd name="T7" fmla="*/ 0 60000 65536"/>
                <a:gd name="T8" fmla="*/ 0 60000 65536"/>
                <a:gd name="T9" fmla="*/ 0 w 144"/>
                <a:gd name="T10" fmla="*/ 0 h 856"/>
                <a:gd name="T11" fmla="*/ 144 w 144"/>
                <a:gd name="T12" fmla="*/ 856 h 8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56">
                  <a:moveTo>
                    <a:pt x="144" y="856"/>
                  </a:moveTo>
                  <a:cubicBezTo>
                    <a:pt x="72" y="715"/>
                    <a:pt x="0" y="575"/>
                    <a:pt x="0" y="432"/>
                  </a:cubicBezTo>
                  <a:cubicBezTo>
                    <a:pt x="0" y="289"/>
                    <a:pt x="72" y="144"/>
                    <a:pt x="144" y="0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ea typeface="Times New Roman"/>
                <a:cs typeface="Times New Roman"/>
              </a:endParaRPr>
            </a:p>
          </p:txBody>
        </p:sp>
        <p:sp>
          <p:nvSpPr>
            <p:cNvPr id="90" name="Oval 11">
              <a:extLst>
                <a:ext uri="{FF2B5EF4-FFF2-40B4-BE49-F238E27FC236}">
                  <a16:creationId xmlns:a16="http://schemas.microsoft.com/office/drawing/2014/main" id="{0B58B5CD-699C-564B-B56B-8761041D6D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54849" y="2211991"/>
              <a:ext cx="466725" cy="466725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is-IS" dirty="0">
                  <a:ea typeface="Times New Roman"/>
                  <a:cs typeface="Times New Roman"/>
                </a:rPr>
                <a:t>d2</a:t>
              </a:r>
              <a:endParaRPr lang="en-US" dirty="0">
                <a:ea typeface="Times New Roman"/>
                <a:cs typeface="Times New Roman"/>
              </a:endParaRPr>
            </a:p>
          </p:txBody>
        </p:sp>
        <p:sp>
          <p:nvSpPr>
            <p:cNvPr id="92" name="Freeform 18">
              <a:extLst>
                <a:ext uri="{FF2B5EF4-FFF2-40B4-BE49-F238E27FC236}">
                  <a16:creationId xmlns:a16="http://schemas.microsoft.com/office/drawing/2014/main" id="{AF313433-129D-EA4E-BC98-E908A542C3F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3833" y="4041766"/>
              <a:ext cx="2468880" cy="204788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19050" cmpd="sng">
              <a:solidFill>
                <a:srgbClr val="C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ea typeface="Times New Roman"/>
                <a:cs typeface="Times New Roman"/>
              </a:endParaRPr>
            </a:p>
          </p:txBody>
        </p:sp>
        <p:sp>
          <p:nvSpPr>
            <p:cNvPr id="100" name="Arc 99">
              <a:extLst>
                <a:ext uri="{FF2B5EF4-FFF2-40B4-BE49-F238E27FC236}">
                  <a16:creationId xmlns:a16="http://schemas.microsoft.com/office/drawing/2014/main" id="{1CDF922F-3E02-BA40-B442-2C4A8C990411}"/>
                </a:ext>
              </a:extLst>
            </p:cNvPr>
            <p:cNvSpPr/>
            <p:nvPr/>
          </p:nvSpPr>
          <p:spPr bwMode="auto">
            <a:xfrm rot="17762162">
              <a:off x="6028283" y="3933499"/>
              <a:ext cx="301987" cy="261189"/>
            </a:xfrm>
            <a:prstGeom prst="arc">
              <a:avLst>
                <a:gd name="adj1" fmla="val 708330"/>
                <a:gd name="adj2" fmla="val 4251989"/>
              </a:avLst>
            </a:prstGeom>
            <a:noFill/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ea typeface="Times New Roman"/>
                <a:cs typeface="Times New Roman"/>
              </a:endParaRPr>
            </a:p>
          </p:txBody>
        </p:sp>
        <p:sp>
          <p:nvSpPr>
            <p:cNvPr id="101" name="Oval 12">
              <a:extLst>
                <a:ext uri="{FF2B5EF4-FFF2-40B4-BE49-F238E27FC236}">
                  <a16:creationId xmlns:a16="http://schemas.microsoft.com/office/drawing/2014/main" id="{72EE5EE4-9080-3046-8391-590BE7A409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3159" y="4149999"/>
              <a:ext cx="466725" cy="46672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ea typeface="Times New Roman"/>
                  <a:cs typeface="Times New Roman"/>
                </a:rPr>
                <a:t>d4</a:t>
              </a:r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AAAFB40E-2A76-E948-84E3-BA3CD7955A98}"/>
                </a:ext>
              </a:extLst>
            </p:cNvPr>
            <p:cNvSpPr>
              <a:spLocks/>
            </p:cNvSpPr>
            <p:nvPr/>
          </p:nvSpPr>
          <p:spPr bwMode="auto">
            <a:xfrm rot="20100000" flipV="1">
              <a:off x="5635936" y="3973595"/>
              <a:ext cx="986891" cy="45719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19050" cmpd="sng">
              <a:solidFill>
                <a:srgbClr val="C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ea typeface="Times New Roman"/>
                <a:cs typeface="Times New Roman"/>
              </a:endParaRPr>
            </a:p>
          </p:txBody>
        </p:sp>
        <p:sp>
          <p:nvSpPr>
            <p:cNvPr id="103" name="Oval 11">
              <a:extLst>
                <a:ext uri="{FF2B5EF4-FFF2-40B4-BE49-F238E27FC236}">
                  <a16:creationId xmlns:a16="http://schemas.microsoft.com/office/drawing/2014/main" id="{8FAEB3E7-777E-444A-9AE0-5272063C5F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01933" y="2339489"/>
              <a:ext cx="466725" cy="466725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ea typeface="Times New Roman"/>
                  <a:cs typeface="Times New Roman"/>
                </a:rPr>
                <a:t>d3</a:t>
              </a:r>
            </a:p>
          </p:txBody>
        </p:sp>
        <p:sp>
          <p:nvSpPr>
            <p:cNvPr id="104" name="Oval 11">
              <a:extLst>
                <a:ext uri="{FF2B5EF4-FFF2-40B4-BE49-F238E27FC236}">
                  <a16:creationId xmlns:a16="http://schemas.microsoft.com/office/drawing/2014/main" id="{083BB754-F065-E349-A497-2E55C181A6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2860" y="1751933"/>
              <a:ext cx="466725" cy="466725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ea typeface="Times New Roman"/>
                  <a:cs typeface="Times New Roman"/>
                </a:rPr>
                <a:t>d5</a:t>
              </a:r>
            </a:p>
          </p:txBody>
        </p:sp>
        <p:sp>
          <p:nvSpPr>
            <p:cNvPr id="105" name="Freeform 18">
              <a:extLst>
                <a:ext uri="{FF2B5EF4-FFF2-40B4-BE49-F238E27FC236}">
                  <a16:creationId xmlns:a16="http://schemas.microsoft.com/office/drawing/2014/main" id="{0C40CFE2-D16F-164D-9CA2-1A78507F0E91}"/>
                </a:ext>
              </a:extLst>
            </p:cNvPr>
            <p:cNvSpPr>
              <a:spLocks/>
            </p:cNvSpPr>
            <p:nvPr/>
          </p:nvSpPr>
          <p:spPr bwMode="auto">
            <a:xfrm rot="1496684">
              <a:off x="6926325" y="3701991"/>
              <a:ext cx="1280160" cy="212238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ea typeface="Times New Roman"/>
                <a:cs typeface="Times New Roman"/>
              </a:endParaRPr>
            </a:p>
          </p:txBody>
        </p:sp>
        <p:sp>
          <p:nvSpPr>
            <p:cNvPr id="111" name="Text Box 11">
              <a:extLst>
                <a:ext uri="{FF2B5EF4-FFF2-40B4-BE49-F238E27FC236}">
                  <a16:creationId xmlns:a16="http://schemas.microsoft.com/office/drawing/2014/main" id="{2AD8869F-979D-2F47-93C8-20A6CCB302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69525" y="1914738"/>
              <a:ext cx="292260" cy="27699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C00000"/>
                  </a:solidFill>
                  <a:latin typeface="+mn-lt"/>
                  <a:ea typeface="Times New Roman"/>
                  <a:cs typeface="Times New Roman"/>
                </a:rPr>
                <a:t>0.2</a:t>
              </a:r>
            </a:p>
          </p:txBody>
        </p:sp>
        <p:sp>
          <p:nvSpPr>
            <p:cNvPr id="112" name="Text Box 11">
              <a:extLst>
                <a:ext uri="{FF2B5EF4-FFF2-40B4-BE49-F238E27FC236}">
                  <a16:creationId xmlns:a16="http://schemas.microsoft.com/office/drawing/2014/main" id="{7DFB3D66-071A-394A-A7E5-6B42BC6642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28744" y="2431573"/>
              <a:ext cx="292260" cy="27699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C00000"/>
                  </a:solidFill>
                  <a:latin typeface="+mn-lt"/>
                  <a:ea typeface="Times New Roman"/>
                  <a:cs typeface="Times New Roman"/>
                </a:rPr>
                <a:t>0.8</a:t>
              </a:r>
            </a:p>
          </p:txBody>
        </p:sp>
        <p:sp>
          <p:nvSpPr>
            <p:cNvPr id="113" name="Text Box 11">
              <a:extLst>
                <a:ext uri="{FF2B5EF4-FFF2-40B4-BE49-F238E27FC236}">
                  <a16:creationId xmlns:a16="http://schemas.microsoft.com/office/drawing/2014/main" id="{8694E168-6747-1947-811C-EF06038654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39539" y="3602747"/>
              <a:ext cx="292260" cy="27699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C00000"/>
                  </a:solidFill>
                  <a:latin typeface="+mn-lt"/>
                  <a:ea typeface="Times New Roman"/>
                  <a:cs typeface="Times New Roman"/>
                </a:rPr>
                <a:t>0.5</a:t>
              </a:r>
            </a:p>
          </p:txBody>
        </p:sp>
        <p:sp>
          <p:nvSpPr>
            <p:cNvPr id="114" name="Text Box 11">
              <a:extLst>
                <a:ext uri="{FF2B5EF4-FFF2-40B4-BE49-F238E27FC236}">
                  <a16:creationId xmlns:a16="http://schemas.microsoft.com/office/drawing/2014/main" id="{498E482D-5740-4040-9182-198BA5BF66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68725" y="4031234"/>
              <a:ext cx="292260" cy="27699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C00000"/>
                  </a:solidFill>
                  <a:latin typeface="+mn-lt"/>
                  <a:ea typeface="Times New Roman"/>
                  <a:cs typeface="Times New Roman"/>
                </a:rPr>
                <a:t>0.5</a:t>
              </a:r>
            </a:p>
          </p:txBody>
        </p:sp>
        <p:sp>
          <p:nvSpPr>
            <p:cNvPr id="115" name="Oval 12">
              <a:extLst>
                <a:ext uri="{FF2B5EF4-FFF2-40B4-BE49-F238E27FC236}">
                  <a16:creationId xmlns:a16="http://schemas.microsoft.com/office/drawing/2014/main" id="{1E075298-8628-ED4C-ABE5-DD0EEA0F48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8659" y="4040791"/>
              <a:ext cx="466725" cy="46672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ea typeface="Times New Roman"/>
                  <a:cs typeface="Times New Roman"/>
                </a:rPr>
                <a:t>d1</a:t>
              </a:r>
            </a:p>
          </p:txBody>
        </p:sp>
        <p:sp>
          <p:nvSpPr>
            <p:cNvPr id="116" name="Oval 12">
              <a:extLst>
                <a:ext uri="{FF2B5EF4-FFF2-40B4-BE49-F238E27FC236}">
                  <a16:creationId xmlns:a16="http://schemas.microsoft.com/office/drawing/2014/main" id="{FBEC340A-3D77-EF4C-AA6D-F92205F563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7872" y="3404375"/>
              <a:ext cx="466725" cy="46672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ea typeface="Times New Roman"/>
                  <a:cs typeface="Times New Roman"/>
                </a:rPr>
                <a:t>d6</a:t>
              </a:r>
            </a:p>
          </p:txBody>
        </p:sp>
      </p:grpSp>
      <p:sp>
        <p:nvSpPr>
          <p:cNvPr id="117" name="Text Box 11">
            <a:extLst>
              <a:ext uri="{FF2B5EF4-FFF2-40B4-BE49-F238E27FC236}">
                <a16:creationId xmlns:a16="http://schemas.microsoft.com/office/drawing/2014/main" id="{2C34ADC2-718A-3945-A6C9-023B04691E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1366" y="2119709"/>
            <a:ext cx="1066318" cy="646331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chemeClr val="bg1"/>
                </a:solidFill>
                <a:latin typeface="+mn-lt"/>
                <a:ea typeface="Times New Roman"/>
                <a:cs typeface="Times New Roman"/>
              </a:rPr>
              <a:t>Explicit</a:t>
            </a:r>
            <a:br>
              <a:rPr lang="en-US" sz="1800" dirty="0">
                <a:solidFill>
                  <a:schemeClr val="bg1"/>
                </a:solidFill>
                <a:latin typeface="+mn-lt"/>
                <a:ea typeface="Times New Roman"/>
                <a:cs typeface="Times New Roman"/>
              </a:rPr>
            </a:br>
            <a:r>
              <a:rPr lang="en-US" sz="1800" dirty="0">
                <a:solidFill>
                  <a:schemeClr val="bg1"/>
                </a:solidFill>
                <a:latin typeface="+mn-lt"/>
                <a:ea typeface="Times New Roman"/>
                <a:cs typeface="Times New Roman"/>
              </a:rPr>
              <a:t>dead end</a:t>
            </a:r>
          </a:p>
        </p:txBody>
      </p:sp>
      <p:sp>
        <p:nvSpPr>
          <p:cNvPr id="118" name="Text Box 11">
            <a:extLst>
              <a:ext uri="{FF2B5EF4-FFF2-40B4-BE49-F238E27FC236}">
                <a16:creationId xmlns:a16="http://schemas.microsoft.com/office/drawing/2014/main" id="{711908D1-879F-0E43-AE41-85DA533096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1188" y="5866866"/>
            <a:ext cx="652423" cy="492443"/>
          </a:xfrm>
          <a:prstGeom prst="rect">
            <a:avLst/>
          </a:prstGeom>
          <a:ln/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latin typeface="+mn-lt"/>
                <a:ea typeface="Times New Roman"/>
                <a:cs typeface="Times New Roman"/>
              </a:rPr>
              <a:t>   Goal: </a:t>
            </a:r>
            <a:br>
              <a:rPr lang="en-US" sz="1600" dirty="0">
                <a:latin typeface="+mn-lt"/>
                <a:ea typeface="Times New Roman"/>
                <a:cs typeface="Times New Roman"/>
              </a:rPr>
            </a:br>
            <a:r>
              <a:rPr lang="en-US" sz="1600" i="1" dirty="0">
                <a:latin typeface="+mn-lt"/>
                <a:ea typeface="Times New Roman"/>
                <a:sym typeface="Symbol" charset="0"/>
              </a:rPr>
              <a:t>S</a:t>
            </a:r>
            <a:r>
              <a:rPr lang="en-US" sz="1600" i="1" baseline="-25000" dirty="0">
                <a:latin typeface="+mn-lt"/>
                <a:ea typeface="Times New Roman"/>
                <a:sym typeface="Symbol" charset="0"/>
              </a:rPr>
              <a:t>g</a:t>
            </a:r>
            <a:r>
              <a:rPr lang="en-US" sz="1600" dirty="0">
                <a:latin typeface="+mn-lt"/>
                <a:ea typeface="Times New Roman"/>
                <a:sym typeface="Symbol" charset="0"/>
              </a:rPr>
              <a:t>= {</a:t>
            </a:r>
            <a:r>
              <a:rPr lang="en-US" sz="1600" dirty="0">
                <a:latin typeface="+mn-lt"/>
                <a:ea typeface="Times New Roman"/>
                <a:cs typeface="Calibri"/>
                <a:sym typeface="Symbol" charset="0"/>
              </a:rPr>
              <a:t>d4</a:t>
            </a:r>
            <a:r>
              <a:rPr lang="en-US" sz="1600" dirty="0">
                <a:latin typeface="+mn-lt"/>
                <a:ea typeface="Times New Roman"/>
                <a:cs typeface="Times New Roman"/>
                <a:sym typeface="Symbol" charset="0"/>
              </a:rPr>
              <a:t>}</a:t>
            </a:r>
            <a:endParaRPr lang="en-US" sz="1600" dirty="0">
              <a:latin typeface="+mn-lt"/>
              <a:ea typeface="Times New Roman"/>
              <a:cs typeface="Times New Roman"/>
            </a:endParaRPr>
          </a:p>
        </p:txBody>
      </p:sp>
      <p:sp>
        <p:nvSpPr>
          <p:cNvPr id="119" name="Text Box 13">
            <a:extLst>
              <a:ext uri="{FF2B5EF4-FFF2-40B4-BE49-F238E27FC236}">
                <a16:creationId xmlns:a16="http://schemas.microsoft.com/office/drawing/2014/main" id="{A320A6F1-8768-634D-B145-61F2B61973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7987" y="5757677"/>
            <a:ext cx="632278" cy="492443"/>
          </a:xfrm>
          <a:prstGeom prst="rect">
            <a:avLst/>
          </a:prstGeom>
          <a:ln/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600" dirty="0">
                <a:latin typeface="+mn-lt"/>
                <a:ea typeface="Times New Roman"/>
                <a:cs typeface="Calibri"/>
                <a:sym typeface="Symbol" charset="0"/>
              </a:rPr>
              <a:t>Start: </a:t>
            </a:r>
            <a:br>
              <a:rPr lang="en-US" sz="1600" dirty="0">
                <a:latin typeface="+mn-lt"/>
                <a:ea typeface="Times New Roman"/>
                <a:cs typeface="Calibri"/>
                <a:sym typeface="Symbol" charset="0"/>
              </a:rPr>
            </a:br>
            <a:r>
              <a:rPr lang="en-US" sz="1600" i="1" dirty="0">
                <a:latin typeface="+mn-lt"/>
                <a:ea typeface="Times New Roman"/>
                <a:sym typeface="Symbol" charset="0"/>
              </a:rPr>
              <a:t>s</a:t>
            </a:r>
            <a:r>
              <a:rPr lang="en-US" sz="1600" baseline="-25000" dirty="0">
                <a:latin typeface="+mn-lt"/>
                <a:ea typeface="Times New Roman"/>
                <a:sym typeface="Symbol" charset="0"/>
              </a:rPr>
              <a:t>0</a:t>
            </a:r>
            <a:r>
              <a:rPr lang="en-US" sz="1600" i="1" dirty="0">
                <a:latin typeface="+mn-lt"/>
                <a:ea typeface="Times New Roman"/>
                <a:sym typeface="Symbol" charset="0"/>
              </a:rPr>
              <a:t>= </a:t>
            </a:r>
            <a:r>
              <a:rPr lang="en-US" sz="1600" dirty="0">
                <a:latin typeface="+mn-lt"/>
                <a:ea typeface="Times New Roman"/>
                <a:cs typeface="Calibri"/>
                <a:sym typeface="Symbol" charset="0"/>
              </a:rPr>
              <a:t>d1</a:t>
            </a:r>
            <a:endParaRPr lang="en-US" sz="1600" dirty="0">
              <a:latin typeface="+mn-lt"/>
              <a:ea typeface="Times New Roman"/>
              <a:cs typeface="Times New Roman"/>
            </a:endParaRPr>
          </a:p>
        </p:txBody>
      </p: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29731B2D-BFA2-5D40-89A8-B68380BDC147}"/>
              </a:ext>
            </a:extLst>
          </p:cNvPr>
          <p:cNvGrpSpPr/>
          <p:nvPr/>
        </p:nvGrpSpPr>
        <p:grpSpPr>
          <a:xfrm>
            <a:off x="4774216" y="2875831"/>
            <a:ext cx="3643294" cy="2864791"/>
            <a:chOff x="5302111" y="1751933"/>
            <a:chExt cx="3643294" cy="2864791"/>
          </a:xfrm>
        </p:grpSpPr>
        <p:sp>
          <p:nvSpPr>
            <p:cNvPr id="121" name="Text Box 46">
              <a:extLst>
                <a:ext uri="{FF2B5EF4-FFF2-40B4-BE49-F238E27FC236}">
                  <a16:creationId xmlns:a16="http://schemas.microsoft.com/office/drawing/2014/main" id="{3D5C7621-7B72-CA42-A442-99763CBBEF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05655" y="2602395"/>
              <a:ext cx="539750" cy="1603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endParaRPr lang="en-US" sz="1800" dirty="0">
                <a:latin typeface="+mn-lt"/>
                <a:ea typeface="Times New Roman"/>
                <a:cs typeface="Times New Roman"/>
              </a:endParaRPr>
            </a:p>
          </p:txBody>
        </p:sp>
        <p:sp>
          <p:nvSpPr>
            <p:cNvPr id="122" name="Freeform 37">
              <a:extLst>
                <a:ext uri="{FF2B5EF4-FFF2-40B4-BE49-F238E27FC236}">
                  <a16:creationId xmlns:a16="http://schemas.microsoft.com/office/drawing/2014/main" id="{7A45A7DD-6B94-D942-890D-186A6CE427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7527" y="2331991"/>
              <a:ext cx="2527300" cy="179387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19050" cmpd="sng">
              <a:solidFill>
                <a:srgbClr val="C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ea typeface="Times New Roman"/>
                <a:cs typeface="Times New Roman"/>
              </a:endParaRPr>
            </a:p>
          </p:txBody>
        </p:sp>
        <p:sp>
          <p:nvSpPr>
            <p:cNvPr id="123" name="Freeform 38">
              <a:extLst>
                <a:ext uri="{FF2B5EF4-FFF2-40B4-BE49-F238E27FC236}">
                  <a16:creationId xmlns:a16="http://schemas.microsoft.com/office/drawing/2014/main" id="{46176981-C8A9-334B-B261-D3970D1860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3357" y="2075484"/>
              <a:ext cx="1449822" cy="260031"/>
            </a:xfrm>
            <a:custGeom>
              <a:avLst/>
              <a:gdLst>
                <a:gd name="T0" fmla="*/ 0 w 1176"/>
                <a:gd name="T1" fmla="*/ 2147483647 h 288"/>
                <a:gd name="T2" fmla="*/ 2147483647 w 1176"/>
                <a:gd name="T3" fmla="*/ 2147483647 h 288"/>
                <a:gd name="T4" fmla="*/ 2147483647 w 1176"/>
                <a:gd name="T5" fmla="*/ 0 h 288"/>
                <a:gd name="T6" fmla="*/ 0 60000 65536"/>
                <a:gd name="T7" fmla="*/ 0 60000 65536"/>
                <a:gd name="T8" fmla="*/ 0 60000 65536"/>
                <a:gd name="T9" fmla="*/ 0 w 1176"/>
                <a:gd name="T10" fmla="*/ 0 h 288"/>
                <a:gd name="T11" fmla="*/ 1176 w 1176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76" h="288">
                  <a:moveTo>
                    <a:pt x="0" y="288"/>
                  </a:moveTo>
                  <a:cubicBezTo>
                    <a:pt x="234" y="264"/>
                    <a:pt x="468" y="240"/>
                    <a:pt x="664" y="192"/>
                  </a:cubicBezTo>
                  <a:cubicBezTo>
                    <a:pt x="860" y="144"/>
                    <a:pt x="1018" y="72"/>
                    <a:pt x="1176" y="0"/>
                  </a:cubicBezTo>
                </a:path>
              </a:pathLst>
            </a:custGeom>
            <a:noFill/>
            <a:ln w="19050" cmpd="sng">
              <a:solidFill>
                <a:srgbClr val="C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ea typeface="Times New Roman"/>
                <a:cs typeface="Times New Roman"/>
              </a:endParaRPr>
            </a:p>
          </p:txBody>
        </p:sp>
        <p:sp>
          <p:nvSpPr>
            <p:cNvPr id="124" name="Arc 123">
              <a:extLst>
                <a:ext uri="{FF2B5EF4-FFF2-40B4-BE49-F238E27FC236}">
                  <a16:creationId xmlns:a16="http://schemas.microsoft.com/office/drawing/2014/main" id="{8BAF050E-E4A5-044A-94BB-909B829CA0C0}"/>
                </a:ext>
              </a:extLst>
            </p:cNvPr>
            <p:cNvSpPr/>
            <p:nvPr/>
          </p:nvSpPr>
          <p:spPr bwMode="auto">
            <a:xfrm>
              <a:off x="7138281" y="2225979"/>
              <a:ext cx="114300" cy="225425"/>
            </a:xfrm>
            <a:prstGeom prst="arc">
              <a:avLst>
                <a:gd name="adj1" fmla="val 18495893"/>
                <a:gd name="adj2" fmla="val 2991136"/>
              </a:avLst>
            </a:prstGeom>
            <a:noFill/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ea typeface="Times New Roman"/>
                <a:cs typeface="Times New Roman"/>
              </a:endParaRPr>
            </a:p>
          </p:txBody>
        </p:sp>
        <p:sp>
          <p:nvSpPr>
            <p:cNvPr id="125" name="Freeform 40">
              <a:extLst>
                <a:ext uri="{FF2B5EF4-FFF2-40B4-BE49-F238E27FC236}">
                  <a16:creationId xmlns:a16="http://schemas.microsoft.com/office/drawing/2014/main" id="{183A69AD-8DB5-F546-B9F1-36DE566AAF17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8023872" y="2803478"/>
              <a:ext cx="163055" cy="1358900"/>
            </a:xfrm>
            <a:custGeom>
              <a:avLst/>
              <a:gdLst>
                <a:gd name="T0" fmla="*/ 2147483647 w 144"/>
                <a:gd name="T1" fmla="*/ 2147483647 h 856"/>
                <a:gd name="T2" fmla="*/ 0 w 144"/>
                <a:gd name="T3" fmla="*/ 2147483647 h 856"/>
                <a:gd name="T4" fmla="*/ 2147483647 w 144"/>
                <a:gd name="T5" fmla="*/ 0 h 856"/>
                <a:gd name="T6" fmla="*/ 0 60000 65536"/>
                <a:gd name="T7" fmla="*/ 0 60000 65536"/>
                <a:gd name="T8" fmla="*/ 0 60000 65536"/>
                <a:gd name="T9" fmla="*/ 0 w 144"/>
                <a:gd name="T10" fmla="*/ 0 h 856"/>
                <a:gd name="T11" fmla="*/ 144 w 144"/>
                <a:gd name="T12" fmla="*/ 856 h 8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56">
                  <a:moveTo>
                    <a:pt x="144" y="856"/>
                  </a:moveTo>
                  <a:cubicBezTo>
                    <a:pt x="72" y="715"/>
                    <a:pt x="0" y="575"/>
                    <a:pt x="0" y="432"/>
                  </a:cubicBezTo>
                  <a:cubicBezTo>
                    <a:pt x="0" y="289"/>
                    <a:pt x="72" y="144"/>
                    <a:pt x="144" y="0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ea typeface="Times New Roman"/>
                <a:cs typeface="Times New Roman"/>
              </a:endParaRPr>
            </a:p>
          </p:txBody>
        </p:sp>
        <p:sp>
          <p:nvSpPr>
            <p:cNvPr id="126" name="Freeform 6">
              <a:extLst>
                <a:ext uri="{FF2B5EF4-FFF2-40B4-BE49-F238E27FC236}">
                  <a16:creationId xmlns:a16="http://schemas.microsoft.com/office/drawing/2014/main" id="{64DBCDFE-46DD-F144-9C26-D299CA080C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111" y="2679953"/>
              <a:ext cx="241300" cy="1371600"/>
            </a:xfrm>
            <a:custGeom>
              <a:avLst/>
              <a:gdLst>
                <a:gd name="T0" fmla="*/ 2147483647 w 144"/>
                <a:gd name="T1" fmla="*/ 2147483647 h 856"/>
                <a:gd name="T2" fmla="*/ 0 w 144"/>
                <a:gd name="T3" fmla="*/ 2147483647 h 856"/>
                <a:gd name="T4" fmla="*/ 2147483647 w 144"/>
                <a:gd name="T5" fmla="*/ 0 h 856"/>
                <a:gd name="T6" fmla="*/ 0 60000 65536"/>
                <a:gd name="T7" fmla="*/ 0 60000 65536"/>
                <a:gd name="T8" fmla="*/ 0 60000 65536"/>
                <a:gd name="T9" fmla="*/ 0 w 144"/>
                <a:gd name="T10" fmla="*/ 0 h 856"/>
                <a:gd name="T11" fmla="*/ 144 w 144"/>
                <a:gd name="T12" fmla="*/ 856 h 8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56">
                  <a:moveTo>
                    <a:pt x="144" y="856"/>
                  </a:moveTo>
                  <a:cubicBezTo>
                    <a:pt x="72" y="715"/>
                    <a:pt x="0" y="575"/>
                    <a:pt x="0" y="432"/>
                  </a:cubicBezTo>
                  <a:cubicBezTo>
                    <a:pt x="0" y="289"/>
                    <a:pt x="72" y="144"/>
                    <a:pt x="144" y="0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ea typeface="Times New Roman"/>
                <a:cs typeface="Times New Roman"/>
              </a:endParaRPr>
            </a:p>
          </p:txBody>
        </p:sp>
        <p:sp>
          <p:nvSpPr>
            <p:cNvPr id="127" name="Oval 11">
              <a:extLst>
                <a:ext uri="{FF2B5EF4-FFF2-40B4-BE49-F238E27FC236}">
                  <a16:creationId xmlns:a16="http://schemas.microsoft.com/office/drawing/2014/main" id="{EA4782C5-1C38-0A43-A1CC-C2442BEC2C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54849" y="2211991"/>
              <a:ext cx="466725" cy="466725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is-IS" dirty="0">
                  <a:ea typeface="Times New Roman"/>
                  <a:cs typeface="Times New Roman"/>
                </a:rPr>
                <a:t>d2</a:t>
              </a:r>
              <a:endParaRPr lang="en-US" dirty="0">
                <a:ea typeface="Times New Roman"/>
                <a:cs typeface="Times New Roman"/>
              </a:endParaRPr>
            </a:p>
          </p:txBody>
        </p:sp>
        <p:sp>
          <p:nvSpPr>
            <p:cNvPr id="128" name="Freeform 18">
              <a:extLst>
                <a:ext uri="{FF2B5EF4-FFF2-40B4-BE49-F238E27FC236}">
                  <a16:creationId xmlns:a16="http://schemas.microsoft.com/office/drawing/2014/main" id="{454E3B7B-2DCD-5541-B4E2-C7F0C7542F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3833" y="4041766"/>
              <a:ext cx="2468880" cy="204788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19050" cmpd="sng">
              <a:solidFill>
                <a:srgbClr val="C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ea typeface="Times New Roman"/>
                <a:cs typeface="Times New Roman"/>
              </a:endParaRPr>
            </a:p>
          </p:txBody>
        </p:sp>
        <p:sp>
          <p:nvSpPr>
            <p:cNvPr id="130" name="Arc 129">
              <a:extLst>
                <a:ext uri="{FF2B5EF4-FFF2-40B4-BE49-F238E27FC236}">
                  <a16:creationId xmlns:a16="http://schemas.microsoft.com/office/drawing/2014/main" id="{62C0E3FD-A6B8-C24F-BDE2-05D2E9EBC84E}"/>
                </a:ext>
              </a:extLst>
            </p:cNvPr>
            <p:cNvSpPr/>
            <p:nvPr/>
          </p:nvSpPr>
          <p:spPr bwMode="auto">
            <a:xfrm rot="17762162">
              <a:off x="5994410" y="3936289"/>
              <a:ext cx="297039" cy="274140"/>
            </a:xfrm>
            <a:prstGeom prst="arc">
              <a:avLst>
                <a:gd name="adj1" fmla="val 708330"/>
                <a:gd name="adj2" fmla="val 4251989"/>
              </a:avLst>
            </a:prstGeom>
            <a:noFill/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ea typeface="Times New Roman"/>
                <a:cs typeface="Times New Roman"/>
              </a:endParaRPr>
            </a:p>
          </p:txBody>
        </p:sp>
        <p:sp>
          <p:nvSpPr>
            <p:cNvPr id="131" name="Oval 12">
              <a:extLst>
                <a:ext uri="{FF2B5EF4-FFF2-40B4-BE49-F238E27FC236}">
                  <a16:creationId xmlns:a16="http://schemas.microsoft.com/office/drawing/2014/main" id="{C41D8CA1-88FA-DB4A-9374-62AD843148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3159" y="4149999"/>
              <a:ext cx="466725" cy="46672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ea typeface="Times New Roman"/>
                  <a:cs typeface="Times New Roman"/>
                </a:rPr>
                <a:t>d4</a:t>
              </a:r>
            </a:p>
          </p:txBody>
        </p: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81F8053E-CFAE-2944-B120-E475CCF3B43A}"/>
                </a:ext>
              </a:extLst>
            </p:cNvPr>
            <p:cNvSpPr>
              <a:spLocks/>
            </p:cNvSpPr>
            <p:nvPr/>
          </p:nvSpPr>
          <p:spPr bwMode="auto">
            <a:xfrm rot="20100000" flipV="1">
              <a:off x="5635936" y="3973595"/>
              <a:ext cx="986891" cy="45719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19050" cmpd="sng">
              <a:solidFill>
                <a:srgbClr val="C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ea typeface="Times New Roman"/>
                <a:cs typeface="Times New Roman"/>
              </a:endParaRPr>
            </a:p>
          </p:txBody>
        </p:sp>
        <p:sp>
          <p:nvSpPr>
            <p:cNvPr id="133" name="Oval 11">
              <a:extLst>
                <a:ext uri="{FF2B5EF4-FFF2-40B4-BE49-F238E27FC236}">
                  <a16:creationId xmlns:a16="http://schemas.microsoft.com/office/drawing/2014/main" id="{5535C738-AB9B-794F-B746-74421916D8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01933" y="2339489"/>
              <a:ext cx="466725" cy="466725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ea typeface="Times New Roman"/>
                  <a:cs typeface="Times New Roman"/>
                </a:rPr>
                <a:t>d3</a:t>
              </a:r>
            </a:p>
          </p:txBody>
        </p:sp>
        <p:sp>
          <p:nvSpPr>
            <p:cNvPr id="134" name="Oval 11">
              <a:extLst>
                <a:ext uri="{FF2B5EF4-FFF2-40B4-BE49-F238E27FC236}">
                  <a16:creationId xmlns:a16="http://schemas.microsoft.com/office/drawing/2014/main" id="{E2ACBAD2-11E5-D64E-94E6-37D4143BF7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2860" y="1751933"/>
              <a:ext cx="466725" cy="466725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ea typeface="Times New Roman"/>
                  <a:cs typeface="Times New Roman"/>
                </a:rPr>
                <a:t>d5</a:t>
              </a:r>
            </a:p>
          </p:txBody>
        </p:sp>
        <p:sp>
          <p:nvSpPr>
            <p:cNvPr id="135" name="Freeform 18">
              <a:extLst>
                <a:ext uri="{FF2B5EF4-FFF2-40B4-BE49-F238E27FC236}">
                  <a16:creationId xmlns:a16="http://schemas.microsoft.com/office/drawing/2014/main" id="{E9A505B6-4137-6E45-93DF-B6503272389B}"/>
                </a:ext>
              </a:extLst>
            </p:cNvPr>
            <p:cNvSpPr>
              <a:spLocks/>
            </p:cNvSpPr>
            <p:nvPr/>
          </p:nvSpPr>
          <p:spPr bwMode="auto">
            <a:xfrm rot="1496684">
              <a:off x="6926325" y="3701991"/>
              <a:ext cx="1280160" cy="212238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ea typeface="Times New Roman"/>
                <a:cs typeface="Times New Roman"/>
              </a:endParaRPr>
            </a:p>
          </p:txBody>
        </p:sp>
        <p:sp>
          <p:nvSpPr>
            <p:cNvPr id="141" name="Text Box 11">
              <a:extLst>
                <a:ext uri="{FF2B5EF4-FFF2-40B4-BE49-F238E27FC236}">
                  <a16:creationId xmlns:a16="http://schemas.microsoft.com/office/drawing/2014/main" id="{A1526259-7237-5044-85A6-6DAB5785E7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69525" y="1914738"/>
              <a:ext cx="292260" cy="27699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C00000"/>
                  </a:solidFill>
                  <a:latin typeface="+mn-lt"/>
                  <a:ea typeface="Times New Roman"/>
                  <a:cs typeface="Times New Roman"/>
                </a:rPr>
                <a:t>0.2</a:t>
              </a:r>
            </a:p>
          </p:txBody>
        </p:sp>
        <p:sp>
          <p:nvSpPr>
            <p:cNvPr id="142" name="Text Box 11">
              <a:extLst>
                <a:ext uri="{FF2B5EF4-FFF2-40B4-BE49-F238E27FC236}">
                  <a16:creationId xmlns:a16="http://schemas.microsoft.com/office/drawing/2014/main" id="{6B35D848-CDED-EB41-91DE-4FC938749C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28744" y="2431573"/>
              <a:ext cx="292260" cy="27699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C00000"/>
                  </a:solidFill>
                  <a:latin typeface="+mn-lt"/>
                  <a:ea typeface="Times New Roman"/>
                  <a:cs typeface="Times New Roman"/>
                </a:rPr>
                <a:t>0.8</a:t>
              </a:r>
            </a:p>
          </p:txBody>
        </p:sp>
        <p:sp>
          <p:nvSpPr>
            <p:cNvPr id="143" name="Text Box 11">
              <a:extLst>
                <a:ext uri="{FF2B5EF4-FFF2-40B4-BE49-F238E27FC236}">
                  <a16:creationId xmlns:a16="http://schemas.microsoft.com/office/drawing/2014/main" id="{AB6C9275-A90C-FE4E-A549-E52D2F4750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39539" y="3602747"/>
              <a:ext cx="292260" cy="27699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C00000"/>
                  </a:solidFill>
                  <a:latin typeface="+mn-lt"/>
                  <a:ea typeface="Times New Roman"/>
                  <a:cs typeface="Times New Roman"/>
                </a:rPr>
                <a:t>0.5</a:t>
              </a:r>
            </a:p>
          </p:txBody>
        </p:sp>
        <p:sp>
          <p:nvSpPr>
            <p:cNvPr id="144" name="Text Box 11">
              <a:extLst>
                <a:ext uri="{FF2B5EF4-FFF2-40B4-BE49-F238E27FC236}">
                  <a16:creationId xmlns:a16="http://schemas.microsoft.com/office/drawing/2014/main" id="{5261C3F3-EFEE-EE4F-996F-F4F6E1645F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68725" y="4031234"/>
              <a:ext cx="292260" cy="27699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C00000"/>
                  </a:solidFill>
                  <a:latin typeface="+mn-lt"/>
                  <a:ea typeface="Times New Roman"/>
                  <a:cs typeface="Times New Roman"/>
                </a:rPr>
                <a:t>0.5</a:t>
              </a:r>
            </a:p>
          </p:txBody>
        </p:sp>
        <p:sp>
          <p:nvSpPr>
            <p:cNvPr id="145" name="Oval 12">
              <a:extLst>
                <a:ext uri="{FF2B5EF4-FFF2-40B4-BE49-F238E27FC236}">
                  <a16:creationId xmlns:a16="http://schemas.microsoft.com/office/drawing/2014/main" id="{D6AF0399-2BF9-F64C-98C0-4DE6179716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8659" y="4040791"/>
              <a:ext cx="466725" cy="46672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ea typeface="Times New Roman"/>
                  <a:cs typeface="Times New Roman"/>
                </a:rPr>
                <a:t>d1</a:t>
              </a:r>
            </a:p>
          </p:txBody>
        </p:sp>
        <p:sp>
          <p:nvSpPr>
            <p:cNvPr id="146" name="Oval 12">
              <a:extLst>
                <a:ext uri="{FF2B5EF4-FFF2-40B4-BE49-F238E27FC236}">
                  <a16:creationId xmlns:a16="http://schemas.microsoft.com/office/drawing/2014/main" id="{7F3CAEA4-C9CF-5B4E-A936-7AE20923C6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7872" y="3404375"/>
              <a:ext cx="466725" cy="46672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ea typeface="Times New Roman"/>
                  <a:cs typeface="Times New Roman"/>
                </a:rPr>
                <a:t>d6</a:t>
              </a:r>
            </a:p>
          </p:txBody>
        </p:sp>
      </p:grpSp>
      <p:sp>
        <p:nvSpPr>
          <p:cNvPr id="147" name="Text Box 11">
            <a:extLst>
              <a:ext uri="{FF2B5EF4-FFF2-40B4-BE49-F238E27FC236}">
                <a16:creationId xmlns:a16="http://schemas.microsoft.com/office/drawing/2014/main" id="{26EAB1A0-53E8-764A-B10D-F78FB47DD4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4476" y="2087385"/>
            <a:ext cx="1066318" cy="646331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chemeClr val="bg1"/>
                </a:solidFill>
                <a:latin typeface="+mn-lt"/>
                <a:ea typeface="Times New Roman"/>
                <a:cs typeface="Times New Roman"/>
              </a:rPr>
              <a:t>Implicit</a:t>
            </a:r>
            <a:br>
              <a:rPr lang="en-US" sz="1800" dirty="0">
                <a:solidFill>
                  <a:schemeClr val="bg1"/>
                </a:solidFill>
                <a:latin typeface="+mn-lt"/>
                <a:ea typeface="Times New Roman"/>
                <a:cs typeface="Times New Roman"/>
              </a:rPr>
            </a:br>
            <a:r>
              <a:rPr lang="en-US" sz="1800" dirty="0">
                <a:solidFill>
                  <a:schemeClr val="bg1"/>
                </a:solidFill>
                <a:latin typeface="+mn-lt"/>
                <a:ea typeface="Times New Roman"/>
                <a:cs typeface="Times New Roman"/>
              </a:rPr>
              <a:t>dead end</a:t>
            </a:r>
          </a:p>
        </p:txBody>
      </p:sp>
      <p:sp>
        <p:nvSpPr>
          <p:cNvPr id="148" name="Oval 30">
            <a:extLst>
              <a:ext uri="{FF2B5EF4-FFF2-40B4-BE49-F238E27FC236}">
                <a16:creationId xmlns:a16="http://schemas.microsoft.com/office/drawing/2014/main" id="{E37B050A-C6FA-BF41-BBFF-95B427374D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0770" y="2971823"/>
            <a:ext cx="448056" cy="448056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r>
              <a:rPr lang="en-US" b="1" dirty="0">
                <a:solidFill>
                  <a:schemeClr val="accent1"/>
                </a:solidFill>
                <a:ea typeface="Times New Roman"/>
                <a:cs typeface="Times New Roman"/>
              </a:rPr>
              <a:t>d6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BA2F9FF-C83B-E14D-810D-DAB51B6BC16C}"/>
              </a:ext>
            </a:extLst>
          </p:cNvPr>
          <p:cNvGrpSpPr/>
          <p:nvPr/>
        </p:nvGrpSpPr>
        <p:grpSpPr>
          <a:xfrm rot="1603473">
            <a:off x="7901475" y="3013034"/>
            <a:ext cx="439744" cy="307064"/>
            <a:chOff x="7710289" y="3898557"/>
            <a:chExt cx="439744" cy="307064"/>
          </a:xfrm>
        </p:grpSpPr>
        <p:sp>
          <p:nvSpPr>
            <p:cNvPr id="149" name="Freeform 148">
              <a:extLst>
                <a:ext uri="{FF2B5EF4-FFF2-40B4-BE49-F238E27FC236}">
                  <a16:creationId xmlns:a16="http://schemas.microsoft.com/office/drawing/2014/main" id="{3DD74DA4-6ABB-184A-840B-6E9C9C200CFD}"/>
                </a:ext>
              </a:extLst>
            </p:cNvPr>
            <p:cNvSpPr>
              <a:spLocks/>
            </p:cNvSpPr>
            <p:nvPr/>
          </p:nvSpPr>
          <p:spPr bwMode="auto">
            <a:xfrm rot="3600000">
              <a:off x="7847449" y="3761397"/>
              <a:ext cx="91440" cy="365760"/>
            </a:xfrm>
            <a:custGeom>
              <a:avLst/>
              <a:gdLst>
                <a:gd name="T0" fmla="*/ 2147483647 w 144"/>
                <a:gd name="T1" fmla="*/ 2147483647 h 856"/>
                <a:gd name="T2" fmla="*/ 0 w 144"/>
                <a:gd name="T3" fmla="*/ 2147483647 h 856"/>
                <a:gd name="T4" fmla="*/ 2147483647 w 144"/>
                <a:gd name="T5" fmla="*/ 0 h 856"/>
                <a:gd name="T6" fmla="*/ 0 60000 65536"/>
                <a:gd name="T7" fmla="*/ 0 60000 65536"/>
                <a:gd name="T8" fmla="*/ 0 60000 65536"/>
                <a:gd name="T9" fmla="*/ 0 w 144"/>
                <a:gd name="T10" fmla="*/ 0 h 856"/>
                <a:gd name="T11" fmla="*/ 144 w 144"/>
                <a:gd name="T12" fmla="*/ 856 h 8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56">
                  <a:moveTo>
                    <a:pt x="144" y="856"/>
                  </a:moveTo>
                  <a:cubicBezTo>
                    <a:pt x="72" y="715"/>
                    <a:pt x="0" y="575"/>
                    <a:pt x="0" y="432"/>
                  </a:cubicBezTo>
                  <a:cubicBezTo>
                    <a:pt x="0" y="289"/>
                    <a:pt x="72" y="144"/>
                    <a:pt x="144" y="0"/>
                  </a:cubicBezTo>
                </a:path>
              </a:pathLst>
            </a:cu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C00000"/>
                </a:solidFill>
                <a:ea typeface="Times New Roman"/>
                <a:cs typeface="Times New Roman"/>
              </a:endParaRPr>
            </a:p>
          </p:txBody>
        </p:sp>
        <p:sp>
          <p:nvSpPr>
            <p:cNvPr id="150" name="Freeform 149">
              <a:extLst>
                <a:ext uri="{FF2B5EF4-FFF2-40B4-BE49-F238E27FC236}">
                  <a16:creationId xmlns:a16="http://schemas.microsoft.com/office/drawing/2014/main" id="{EAEA176B-86CD-704F-BACC-941928710FA5}"/>
                </a:ext>
              </a:extLst>
            </p:cNvPr>
            <p:cNvSpPr>
              <a:spLocks/>
            </p:cNvSpPr>
            <p:nvPr/>
          </p:nvSpPr>
          <p:spPr bwMode="auto">
            <a:xfrm rot="14400000">
              <a:off x="7921433" y="3977021"/>
              <a:ext cx="91440" cy="365760"/>
            </a:xfrm>
            <a:custGeom>
              <a:avLst/>
              <a:gdLst>
                <a:gd name="T0" fmla="*/ 2147483647 w 144"/>
                <a:gd name="T1" fmla="*/ 2147483647 h 856"/>
                <a:gd name="T2" fmla="*/ 0 w 144"/>
                <a:gd name="T3" fmla="*/ 2147483647 h 856"/>
                <a:gd name="T4" fmla="*/ 2147483647 w 144"/>
                <a:gd name="T5" fmla="*/ 0 h 856"/>
                <a:gd name="T6" fmla="*/ 0 60000 65536"/>
                <a:gd name="T7" fmla="*/ 0 60000 65536"/>
                <a:gd name="T8" fmla="*/ 0 60000 65536"/>
                <a:gd name="T9" fmla="*/ 0 w 144"/>
                <a:gd name="T10" fmla="*/ 0 h 856"/>
                <a:gd name="T11" fmla="*/ 144 w 144"/>
                <a:gd name="T12" fmla="*/ 856 h 8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56">
                  <a:moveTo>
                    <a:pt x="144" y="856"/>
                  </a:moveTo>
                  <a:cubicBezTo>
                    <a:pt x="72" y="715"/>
                    <a:pt x="0" y="575"/>
                    <a:pt x="0" y="432"/>
                  </a:cubicBezTo>
                  <a:cubicBezTo>
                    <a:pt x="0" y="289"/>
                    <a:pt x="72" y="144"/>
                    <a:pt x="144" y="0"/>
                  </a:cubicBezTo>
                </a:path>
              </a:pathLst>
            </a:cu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C00000"/>
                </a:solidFill>
                <a:ea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9696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Histories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435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628650" y="1146048"/>
                <a:ext cx="3927388" cy="5030915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>
                    <a:solidFill>
                      <a:schemeClr val="accent1"/>
                    </a:solidFill>
                  </a:rPr>
                  <a:t>History</a:t>
                </a:r>
                <a:r>
                  <a:rPr lang="en-US" dirty="0"/>
                  <a:t>: sequence of states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sym typeface="Symbol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sym typeface="Symbol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sym typeface="Symbol" charset="0"/>
                          </a:rPr>
                          <m:t>, …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May be finite or infinite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l-GR" i="1" dirty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1, 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2, 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3, 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4</m:t>
                        </m:r>
                      </m:e>
                    </m:d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r>
                      <a:rPr lang="el-GR" i="1" dirty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1,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2, 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1, 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2,…</m:t>
                        </m: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</m:oMath>
                </a14:m>
                <a:r>
                  <a:rPr lang="en-US" dirty="0"/>
                  <a:t> = {all possible histories if we start 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and follow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, stopping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/>
                  <a:t> is undefined or if we reach a goal state}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</m:oMath>
                </a14:m>
                <a:r>
                  <a:rPr lang="en-US" dirty="0"/>
                  <a:t>, then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dirty="0">
                              <a:latin typeface="Cambria Math" panose="02040503050406030204" pitchFamily="18" charset="0"/>
                              <a:sym typeface="Symbol" charset="0"/>
                            </a:rPr>
                          </m:ctrlPr>
                        </m:funcPr>
                        <m:fNam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</m:fName>
                        <m:e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i="1" dirty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  <a:sym typeface="Symbol" charset="0"/>
                                </a:rPr>
                                <m:t> 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  <a:sym typeface="Symbol" charset="0"/>
                                </a:rPr>
                                <m:t> 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d>
                        </m:e>
                      </m:func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en-US" i="1" dirty="0">
                                  <a:latin typeface="Cambria Math" panose="02040503050406030204" pitchFamily="18" charset="0"/>
                                  <a:sym typeface="Symbol" charset="0"/>
                                </a:rPr>
                              </m:ctrlPr>
                            </m:funcPr>
                            <m:fName>
                              <m:r>
                                <a:rPr lang="en-US" i="1" dirty="0" err="1">
                                  <a:latin typeface="Cambria Math" panose="02040503050406030204" pitchFamily="18" charset="0"/>
                                  <a:sym typeface="Symbol" charset="0"/>
                                </a:rPr>
                                <m:t>𝑃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de-DE" i="1" dirty="0">
                                      <a:latin typeface="Cambria Math" panose="02040503050406030204" pitchFamily="18" charset="0"/>
                                      <a:sym typeface="Symbol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i="1" dirty="0">
                                          <a:latin typeface="Cambria Math" panose="02040503050406030204" pitchFamily="18" charset="0"/>
                                          <a:sym typeface="Symbol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  <a:sym typeface="Symbol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  <a:sym typeface="Symbol" charset="0"/>
                                        </a:rPr>
                                        <m:t>𝑖</m:t>
                                      </m:r>
                                      <m:r>
                                        <a:rPr lang="de-DE" i="1" dirty="0">
                                          <a:latin typeface="Cambria Math" panose="02040503050406030204" pitchFamily="18" charset="0"/>
                                          <a:sym typeface="Symbol" charset="0"/>
                                        </a:rPr>
                                        <m:t>+1</m:t>
                                      </m:r>
                                    </m:sub>
                                  </m:sSub>
                                  <m:r>
                                    <a:rPr lang="de-DE" i="1" dirty="0">
                                      <a:latin typeface="Cambria Math" panose="02040503050406030204" pitchFamily="18" charset="0"/>
                                      <a:sym typeface="Symbol" charset="0"/>
                                    </a:rPr>
                                    <m:t> |</m:t>
                                  </m:r>
                                  <m:sSub>
                                    <m:sSubPr>
                                      <m:ctrlPr>
                                        <a:rPr lang="de-DE" i="1" dirty="0">
                                          <a:latin typeface="Cambria Math" panose="02040503050406030204" pitchFamily="18" charset="0"/>
                                          <a:sym typeface="Symbol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 err="1">
                                          <a:latin typeface="Cambria Math" panose="02040503050406030204" pitchFamily="18" charset="0"/>
                                          <a:sym typeface="Symbol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i="1" dirty="0" err="1">
                                          <a:latin typeface="Cambria Math" panose="02040503050406030204" pitchFamily="18" charset="0"/>
                                          <a:sym typeface="Symbol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sym typeface="Symbol" charset="0"/>
                                    </a:rPr>
                                    <m:t>,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sym typeface="Symbol" charset="0"/>
                                    </a:rPr>
                                    <m:t>𝜋</m:t>
                                  </m:r>
                                  <m:d>
                                    <m:d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  <a:sym typeface="Symbol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de-DE" i="1" dirty="0">
                                              <a:latin typeface="Cambria Math" panose="02040503050406030204" pitchFamily="18" charset="0"/>
                                              <a:sym typeface="Symbol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 dirty="0" err="1">
                                              <a:latin typeface="Cambria Math" panose="02040503050406030204" pitchFamily="18" charset="0"/>
                                              <a:sym typeface="Symbol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i="1" dirty="0" err="1">
                                              <a:latin typeface="Cambria Math" panose="02040503050406030204" pitchFamily="18" charset="0"/>
                                              <a:sym typeface="Symbol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>
                    <a:sym typeface="Symbol" charset="0"/>
                  </a:rPr>
                  <a:t>Thus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grow m:val="on"/>
                          <m:supHide m:val="on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l-GR" i="1" dirty="0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d>
                        </m:sub>
                        <m:sup/>
                        <m:e>
                          <m:func>
                            <m:funcPr>
                              <m:ctrlPr>
                                <a:rPr lang="en-US" i="1" dirty="0">
                                  <a:latin typeface="Cambria Math" panose="02040503050406030204" pitchFamily="18" charset="0"/>
                                  <a:sym typeface="Symbol" charset="0"/>
                                </a:rPr>
                              </m:ctrlPr>
                            </m:funcPr>
                            <m:fNam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l-GR" i="1" dirty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sym typeface="Symbol" charset="0"/>
                                    </a:rPr>
                                    <m:t> 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sym typeface="Symbol" charset="0"/>
                                    </a:rPr>
                                    <m:t> 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d>
                            </m:e>
                          </m:func>
                        </m:e>
                      </m:nary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i="1" dirty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sym typeface="Symbol" charset="0"/>
                </a:endParaRPr>
              </a:p>
            </p:txBody>
          </p:sp>
        </mc:Choice>
        <mc:Fallback>
          <p:sp>
            <p:nvSpPr>
              <p:cNvPr id="184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28650" y="1146048"/>
                <a:ext cx="3927388" cy="5030915"/>
              </a:xfrm>
              <a:blipFill>
                <a:blip r:embed="rId3"/>
                <a:stretch>
                  <a:fillRect l="-4839" t="-2267" r="-2581" b="-224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2EAED533-F9DB-A84C-BAE5-74F038390F7F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50" y="1146048"/>
                <a:ext cx="3886200" cy="5030915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>
                    <a:sym typeface="Symbol" charset="0"/>
                  </a:rPr>
                  <a:t>Probability of reaching a goal: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dirty="0">
                              <a:latin typeface="Cambria Math" panose="02040503050406030204" pitchFamily="18" charset="0"/>
                              <a:sym typeface="Symbol" charset="0"/>
                            </a:rPr>
                          </m:ctrlPr>
                        </m:funcPr>
                        <m:fNam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</m:fName>
                        <m:e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d>
                        </m:e>
                      </m:func>
                      <m:r>
                        <a:rPr lang="de-DE" i="1" dirty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el-GR" i="1" dirty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l-GR" i="1" dirty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d>
                              <m:r>
                                <a:rPr lang="de-DE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r>
                                <a:rPr lang="el-GR" i="1" dirty="0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dirty="0">
                                  <a:latin typeface="Cambria Math" panose="02040503050406030204" pitchFamily="18" charset="0"/>
                                </a:rPr>
                                <m:t>ends</m:t>
                              </m:r>
                              <m:r>
                                <m:rPr>
                                  <m:nor/>
                                </m:rPr>
                                <a:rPr lang="en-US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dirty="0">
                                  <a:latin typeface="Cambria Math" panose="02040503050406030204" pitchFamily="18" charset="0"/>
                                </a:rPr>
                                <m:t>at</m:t>
                              </m:r>
                              <m:r>
                                <m:rPr>
                                  <m:nor/>
                                </m:rPr>
                                <a:rPr lang="en-US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dirty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r>
                                <m:rPr>
                                  <m:nor/>
                                </m:rPr>
                                <a:rPr lang="en-US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dirty="0">
                                  <a:latin typeface="Cambria Math" panose="02040503050406030204" pitchFamily="18" charset="0"/>
                                </a:rPr>
                                <m:t>state</m:t>
                              </m:r>
                              <m:r>
                                <m:rPr>
                                  <m:nor/>
                                </m:rPr>
                                <a:rPr lang="en-US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dirty="0">
                                  <a:latin typeface="Cambria Math" panose="02040503050406030204" pitchFamily="18" charset="0"/>
                                </a:rPr>
                                <m:t>in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de-DE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</m:e>
                          </m:eqArr>
                        </m:sub>
                        <m:sup/>
                        <m:e>
                          <m:r>
                            <a:rPr lang="de-DE" i="1" dirty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GB" dirty="0"/>
              </a:p>
              <a:p>
                <a:endParaRPr lang="en-US" dirty="0">
                  <a:sym typeface="Symbol" charset="0"/>
                </a:endParaRPr>
              </a:p>
              <a:p>
                <a:pPr lvl="1"/>
                <a:endParaRPr lang="en-GB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2EAED533-F9DB-A84C-BAE5-74F038390F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50" y="1146048"/>
                <a:ext cx="3886200" cy="5030915"/>
              </a:xfrm>
              <a:blipFill>
                <a:blip r:embed="rId4"/>
                <a:stretch>
                  <a:fillRect l="-1629" t="-133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3CCD11-DE38-4B4C-8EB1-A69136F0D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38</a:t>
            </a:fld>
            <a:endParaRPr lang="en-GB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5B9FC097-BC6C-A243-8628-C6B44CC092A9}"/>
              </a:ext>
            </a:extLst>
          </p:cNvPr>
          <p:cNvGrpSpPr/>
          <p:nvPr/>
        </p:nvGrpSpPr>
        <p:grpSpPr>
          <a:xfrm>
            <a:off x="3896630" y="2738359"/>
            <a:ext cx="5162595" cy="3862989"/>
            <a:chOff x="3896630" y="2738359"/>
            <a:chExt cx="5162595" cy="3862989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0D732BA9-1BD4-5448-A9C7-7FCFC9EB5D1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896630" y="2738359"/>
              <a:ext cx="5162595" cy="3862989"/>
              <a:chOff x="424630" y="1518047"/>
              <a:chExt cx="4697482" cy="3514961"/>
            </a:xfrm>
          </p:grpSpPr>
          <p:sp>
            <p:nvSpPr>
              <p:cNvPr id="57" name="Freeform 31">
                <a:extLst>
                  <a:ext uri="{FF2B5EF4-FFF2-40B4-BE49-F238E27FC236}">
                    <a16:creationId xmlns:a16="http://schemas.microsoft.com/office/drawing/2014/main" id="{D38E9837-8570-DA47-AF8D-F491AF65E78E}"/>
                  </a:ext>
                </a:extLst>
              </p:cNvPr>
              <p:cNvSpPr>
                <a:spLocks/>
              </p:cNvSpPr>
              <p:nvPr/>
            </p:nvSpPr>
            <p:spPr bwMode="auto">
              <a:xfrm rot="11049090" flipH="1" flipV="1">
                <a:off x="4148184" y="2190483"/>
                <a:ext cx="660198" cy="2126275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none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D56D4A1B-3B21-0741-A2A5-319AA4C73CB3}"/>
                  </a:ext>
                </a:extLst>
              </p:cNvPr>
              <p:cNvSpPr/>
              <p:nvPr/>
            </p:nvSpPr>
            <p:spPr>
              <a:xfrm>
                <a:off x="4066674" y="2252723"/>
                <a:ext cx="59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9D8CFC43-A819-6843-9835-E0CFB557F8DB}"/>
                  </a:ext>
                </a:extLst>
              </p:cNvPr>
              <p:cNvSpPr/>
              <p:nvPr/>
            </p:nvSpPr>
            <p:spPr>
              <a:xfrm>
                <a:off x="4441353" y="4403587"/>
                <a:ext cx="168088" cy="336058"/>
              </a:xfrm>
              <a:prstGeom prst="rect">
                <a:avLst/>
              </a:prstGeom>
              <a:noFill/>
            </p:spPr>
            <p:txBody>
              <a:bodyPr wrap="none" lIns="91440" tIns="0" rIns="91440" bIns="91440">
                <a:sp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1936A9A6-F114-9D4B-9193-B4FB578D336B}"/>
                  </a:ext>
                </a:extLst>
              </p:cNvPr>
              <p:cNvSpPr/>
              <p:nvPr/>
            </p:nvSpPr>
            <p:spPr>
              <a:xfrm>
                <a:off x="1149001" y="4506767"/>
                <a:ext cx="59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r"/>
                <a:endParaRPr lang="en-US" dirty="0"/>
              </a:p>
            </p:txBody>
          </p:sp>
          <p:sp>
            <p:nvSpPr>
              <p:cNvPr id="61" name="Text Box 13">
                <a:extLst>
                  <a:ext uri="{FF2B5EF4-FFF2-40B4-BE49-F238E27FC236}">
                    <a16:creationId xmlns:a16="http://schemas.microsoft.com/office/drawing/2014/main" id="{BCD2177B-C872-6A48-9591-FC4975D131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4630" y="4528921"/>
                <a:ext cx="660190" cy="504087"/>
              </a:xfrm>
              <a:prstGeom prst="rect">
                <a:avLst/>
              </a:prstGeom>
              <a:ln/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latin typeface="+mn-lt"/>
                    <a:ea typeface="Times New Roman"/>
                    <a:cs typeface="Calibri"/>
                    <a:sym typeface="Symbol" charset="0"/>
                  </a:rPr>
                  <a:t>Start: </a:t>
                </a:r>
                <a:br>
                  <a:rPr lang="en-US" sz="1800" dirty="0">
                    <a:latin typeface="+mn-lt"/>
                    <a:ea typeface="Times New Roman"/>
                    <a:cs typeface="Calibri"/>
                    <a:sym typeface="Symbol" charset="0"/>
                  </a:rPr>
                </a:br>
                <a:r>
                  <a:rPr lang="en-US" sz="1800" i="1" dirty="0">
                    <a:latin typeface="+mn-lt"/>
                    <a:ea typeface="Times New Roman"/>
                    <a:sym typeface="Symbol" charset="0"/>
                  </a:rPr>
                  <a:t>s</a:t>
                </a:r>
                <a:r>
                  <a:rPr lang="en-US" sz="1800" baseline="-25000" dirty="0">
                    <a:latin typeface="+mn-lt"/>
                    <a:ea typeface="Times New Roman"/>
                    <a:sym typeface="Symbol" charset="0"/>
                  </a:rPr>
                  <a:t>0</a:t>
                </a:r>
                <a:r>
                  <a:rPr lang="en-US" sz="1800" i="1" dirty="0">
                    <a:latin typeface="+mn-lt"/>
                    <a:ea typeface="Times New Roman"/>
                    <a:sym typeface="Symbol" charset="0"/>
                  </a:rPr>
                  <a:t>= </a:t>
                </a:r>
                <a:r>
                  <a:rPr lang="en-US" sz="1800" dirty="0">
                    <a:latin typeface="+mn-lt"/>
                    <a:ea typeface="Times New Roman"/>
                    <a:cs typeface="Calibri"/>
                    <a:sym typeface="Symbol" charset="0"/>
                  </a:rPr>
                  <a:t>d1</a:t>
                </a:r>
                <a:endParaRPr lang="en-US" sz="1800" dirty="0">
                  <a:latin typeface="+mn-lt"/>
                  <a:ea typeface="Times New Roman"/>
                  <a:cs typeface="Times New Roman"/>
                </a:endParaRP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F9BC6E13-07EE-BC4E-A741-5ADDC0518C3F}"/>
                  </a:ext>
                </a:extLst>
              </p:cNvPr>
              <p:cNvSpPr/>
              <p:nvPr/>
            </p:nvSpPr>
            <p:spPr>
              <a:xfrm>
                <a:off x="1028128" y="2019635"/>
                <a:ext cx="59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Freeform 31">
                <a:extLst>
                  <a:ext uri="{FF2B5EF4-FFF2-40B4-BE49-F238E27FC236}">
                    <a16:creationId xmlns:a16="http://schemas.microsoft.com/office/drawing/2014/main" id="{F55F1FE1-5873-A444-BFDA-A270DB23307C}"/>
                  </a:ext>
                </a:extLst>
              </p:cNvPr>
              <p:cNvSpPr>
                <a:spLocks/>
              </p:cNvSpPr>
              <p:nvPr/>
            </p:nvSpPr>
            <p:spPr bwMode="auto">
              <a:xfrm rot="4200000" flipH="1" flipV="1">
                <a:off x="2510252" y="617061"/>
                <a:ext cx="776291" cy="2966339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64" name="Text Box 11">
                <a:extLst>
                  <a:ext uri="{FF2B5EF4-FFF2-40B4-BE49-F238E27FC236}">
                    <a16:creationId xmlns:a16="http://schemas.microsoft.com/office/drawing/2014/main" id="{6A37A4EC-62D7-8A46-A1AF-0BF58B73A1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64150" y="4337866"/>
                <a:ext cx="668031" cy="504087"/>
              </a:xfrm>
              <a:prstGeom prst="rect">
                <a:avLst/>
              </a:prstGeom>
              <a:ln/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+mn-lt"/>
                    <a:ea typeface="Times New Roman"/>
                    <a:cs typeface="Times New Roman"/>
                  </a:rPr>
                  <a:t>  Goal: </a:t>
                </a:r>
              </a:p>
              <a:p>
                <a:r>
                  <a:rPr lang="en-US" sz="1800" i="1" dirty="0">
                    <a:latin typeface="+mn-lt"/>
                    <a:ea typeface="Times New Roman"/>
                    <a:sym typeface="Symbol" charset="0"/>
                  </a:rPr>
                  <a:t>S</a:t>
                </a:r>
                <a:r>
                  <a:rPr lang="en-US" sz="1800" i="1" baseline="-25000" dirty="0">
                    <a:latin typeface="+mn-lt"/>
                    <a:ea typeface="Times New Roman"/>
                    <a:sym typeface="Symbol" charset="0"/>
                  </a:rPr>
                  <a:t>g</a:t>
                </a:r>
                <a:r>
                  <a:rPr lang="en-US" sz="1800" dirty="0">
                    <a:latin typeface="+mn-lt"/>
                    <a:ea typeface="Times New Roman"/>
                    <a:sym typeface="Symbol" charset="0"/>
                  </a:rPr>
                  <a:t>= {</a:t>
                </a:r>
                <a:r>
                  <a:rPr lang="en-US" sz="1800" dirty="0">
                    <a:latin typeface="+mn-lt"/>
                    <a:ea typeface="Times New Roman"/>
                    <a:cs typeface="Calibri"/>
                    <a:sym typeface="Symbol" charset="0"/>
                  </a:rPr>
                  <a:t>d4</a:t>
                </a:r>
                <a:r>
                  <a:rPr lang="en-US" sz="1800" dirty="0">
                    <a:latin typeface="+mn-lt"/>
                    <a:ea typeface="Times New Roman"/>
                    <a:cs typeface="Times New Roman"/>
                    <a:sym typeface="Symbol" charset="0"/>
                  </a:rPr>
                  <a:t>}</a:t>
                </a:r>
                <a:endParaRPr lang="en-US" sz="1800" dirty="0">
                  <a:latin typeface="+mn-lt"/>
                  <a:ea typeface="Times New Roman"/>
                  <a:cs typeface="Times New Roman"/>
                </a:endParaRPr>
              </a:p>
            </p:txBody>
          </p:sp>
          <p:sp>
            <p:nvSpPr>
              <p:cNvPr id="65" name="Freeform 37">
                <a:extLst>
                  <a:ext uri="{FF2B5EF4-FFF2-40B4-BE49-F238E27FC236}">
                    <a16:creationId xmlns:a16="http://schemas.microsoft.com/office/drawing/2014/main" id="{E2A07AD8-1DD6-3940-A996-27A3F9CB4C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5196" y="2381554"/>
                <a:ext cx="2527300" cy="239492"/>
              </a:xfrm>
              <a:custGeom>
                <a:avLst/>
                <a:gdLst>
                  <a:gd name="T0" fmla="*/ 0 w 1592"/>
                  <a:gd name="T1" fmla="*/ 2147483647 h 113"/>
                  <a:gd name="T2" fmla="*/ 2147483647 w 1592"/>
                  <a:gd name="T3" fmla="*/ 2147483647 h 113"/>
                  <a:gd name="T4" fmla="*/ 2147483647 w 1592"/>
                  <a:gd name="T5" fmla="*/ 2147483647 h 113"/>
                  <a:gd name="T6" fmla="*/ 0 60000 65536"/>
                  <a:gd name="T7" fmla="*/ 0 60000 65536"/>
                  <a:gd name="T8" fmla="*/ 0 60000 65536"/>
                  <a:gd name="T9" fmla="*/ 0 w 1592"/>
                  <a:gd name="T10" fmla="*/ 0 h 113"/>
                  <a:gd name="T11" fmla="*/ 1592 w 1592"/>
                  <a:gd name="T12" fmla="*/ 113 h 1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2" h="113">
                    <a:moveTo>
                      <a:pt x="0" y="113"/>
                    </a:moveTo>
                    <a:cubicBezTo>
                      <a:pt x="255" y="57"/>
                      <a:pt x="511" y="2"/>
                      <a:pt x="776" y="1"/>
                    </a:cubicBezTo>
                    <a:cubicBezTo>
                      <a:pt x="1041" y="0"/>
                      <a:pt x="1316" y="52"/>
                      <a:pt x="1592" y="105"/>
                    </a:cubicBezTo>
                  </a:path>
                </a:pathLst>
              </a:custGeom>
              <a:noFill/>
              <a:ln w="9525" cmpd="sng">
                <a:solidFill>
                  <a:srgbClr val="C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66" name="Freeform 38">
                <a:extLst>
                  <a:ext uri="{FF2B5EF4-FFF2-40B4-BE49-F238E27FC236}">
                    <a16:creationId xmlns:a16="http://schemas.microsoft.com/office/drawing/2014/main" id="{1FF09EA6-A3C6-AC44-B3AF-1C270FD5F7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5020" y="2103309"/>
                <a:ext cx="2176032" cy="281769"/>
              </a:xfrm>
              <a:custGeom>
                <a:avLst/>
                <a:gdLst>
                  <a:gd name="T0" fmla="*/ 0 w 1176"/>
                  <a:gd name="T1" fmla="*/ 2147483647 h 288"/>
                  <a:gd name="T2" fmla="*/ 2147483647 w 1176"/>
                  <a:gd name="T3" fmla="*/ 2147483647 h 288"/>
                  <a:gd name="T4" fmla="*/ 2147483647 w 1176"/>
                  <a:gd name="T5" fmla="*/ 0 h 288"/>
                  <a:gd name="T6" fmla="*/ 0 60000 65536"/>
                  <a:gd name="T7" fmla="*/ 0 60000 65536"/>
                  <a:gd name="T8" fmla="*/ 0 60000 65536"/>
                  <a:gd name="T9" fmla="*/ 0 w 1176"/>
                  <a:gd name="T10" fmla="*/ 0 h 288"/>
                  <a:gd name="T11" fmla="*/ 1176 w 1176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76" h="288">
                    <a:moveTo>
                      <a:pt x="0" y="288"/>
                    </a:moveTo>
                    <a:cubicBezTo>
                      <a:pt x="234" y="264"/>
                      <a:pt x="468" y="240"/>
                      <a:pt x="664" y="192"/>
                    </a:cubicBezTo>
                    <a:cubicBezTo>
                      <a:pt x="860" y="144"/>
                      <a:pt x="1018" y="72"/>
                      <a:pt x="1176" y="0"/>
                    </a:cubicBezTo>
                  </a:path>
                </a:pathLst>
              </a:custGeom>
              <a:noFill/>
              <a:ln w="9525" cmpd="sng">
                <a:solidFill>
                  <a:srgbClr val="C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67" name="Arc 66">
                <a:extLst>
                  <a:ext uri="{FF2B5EF4-FFF2-40B4-BE49-F238E27FC236}">
                    <a16:creationId xmlns:a16="http://schemas.microsoft.com/office/drawing/2014/main" id="{046DB2D3-E568-AF4F-A20A-3B54331959C8}"/>
                  </a:ext>
                </a:extLst>
              </p:cNvPr>
              <p:cNvSpPr/>
              <p:nvPr/>
            </p:nvSpPr>
            <p:spPr bwMode="auto">
              <a:xfrm>
                <a:off x="2953574" y="2286304"/>
                <a:ext cx="114300" cy="225425"/>
              </a:xfrm>
              <a:prstGeom prst="arc">
                <a:avLst>
                  <a:gd name="adj1" fmla="val 18495893"/>
                  <a:gd name="adj2" fmla="val 2991136"/>
                </a:avLst>
              </a:prstGeom>
              <a:noFill/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68" name="Freeform 40">
                <a:extLst>
                  <a:ext uri="{FF2B5EF4-FFF2-40B4-BE49-F238E27FC236}">
                    <a16:creationId xmlns:a16="http://schemas.microsoft.com/office/drawing/2014/main" id="{18E01A86-6D44-4C4D-A492-DBD0702E08F7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H="1">
                <a:off x="3688744" y="2968900"/>
                <a:ext cx="114570" cy="1275335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69" name="Freeform 6">
                <a:extLst>
                  <a:ext uri="{FF2B5EF4-FFF2-40B4-BE49-F238E27FC236}">
                    <a16:creationId xmlns:a16="http://schemas.microsoft.com/office/drawing/2014/main" id="{40A55A3C-8B7E-0345-BEB1-D7E854FE82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2934" y="2718754"/>
                <a:ext cx="241300" cy="1371600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70" name="Oval 11">
                <a:extLst>
                  <a:ext uri="{FF2B5EF4-FFF2-40B4-BE49-F238E27FC236}">
                    <a16:creationId xmlns:a16="http://schemas.microsoft.com/office/drawing/2014/main" id="{B86E2F7D-41F3-BE4B-936A-751D3FBF03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6434" y="2271249"/>
                <a:ext cx="457200" cy="457200"/>
              </a:xfrm>
              <a:prstGeom prst="ellipse">
                <a:avLst/>
              </a:prstGeom>
              <a:solidFill>
                <a:srgbClr val="FFFFFF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is-IS" dirty="0">
                    <a:latin typeface="Calibri"/>
                    <a:ea typeface="Times New Roman"/>
                    <a:cs typeface="Times New Roman"/>
                  </a:rPr>
                  <a:t>d2</a:t>
                </a:r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71" name="Freeform 18">
                <a:extLst>
                  <a:ext uri="{FF2B5EF4-FFF2-40B4-BE49-F238E27FC236}">
                    <a16:creationId xmlns:a16="http://schemas.microsoft.com/office/drawing/2014/main" id="{BED63E3E-51DE-4547-98A9-7D038ED8FBE5}"/>
                  </a:ext>
                </a:extLst>
              </p:cNvPr>
              <p:cNvSpPr>
                <a:spLocks/>
              </p:cNvSpPr>
              <p:nvPr/>
            </p:nvSpPr>
            <p:spPr bwMode="auto">
              <a:xfrm rot="297626" flipV="1">
                <a:off x="1497828" y="4422980"/>
                <a:ext cx="2154774" cy="270156"/>
              </a:xfrm>
              <a:custGeom>
                <a:avLst/>
                <a:gdLst>
                  <a:gd name="T0" fmla="*/ 0 w 1592"/>
                  <a:gd name="T1" fmla="*/ 2147483647 h 113"/>
                  <a:gd name="T2" fmla="*/ 2147483647 w 1592"/>
                  <a:gd name="T3" fmla="*/ 2147483647 h 113"/>
                  <a:gd name="T4" fmla="*/ 2147483647 w 1592"/>
                  <a:gd name="T5" fmla="*/ 2147483647 h 113"/>
                  <a:gd name="T6" fmla="*/ 0 60000 65536"/>
                  <a:gd name="T7" fmla="*/ 0 60000 65536"/>
                  <a:gd name="T8" fmla="*/ 0 60000 65536"/>
                  <a:gd name="T9" fmla="*/ 0 w 1592"/>
                  <a:gd name="T10" fmla="*/ 0 h 113"/>
                  <a:gd name="T11" fmla="*/ 1592 w 1592"/>
                  <a:gd name="T12" fmla="*/ 113 h 1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2" h="113">
                    <a:moveTo>
                      <a:pt x="0" y="113"/>
                    </a:moveTo>
                    <a:cubicBezTo>
                      <a:pt x="255" y="57"/>
                      <a:pt x="511" y="2"/>
                      <a:pt x="776" y="1"/>
                    </a:cubicBezTo>
                    <a:cubicBezTo>
                      <a:pt x="1041" y="0"/>
                      <a:pt x="1316" y="52"/>
                      <a:pt x="1592" y="105"/>
                    </a:cubicBezTo>
                  </a:path>
                </a:pathLst>
              </a:custGeom>
              <a:noFill/>
              <a:ln w="9525" cmpd="sng">
                <a:solidFill>
                  <a:srgbClr val="C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72" name="Oval 11">
                <a:extLst>
                  <a:ext uri="{FF2B5EF4-FFF2-40B4-BE49-F238E27FC236}">
                    <a16:creationId xmlns:a16="http://schemas.microsoft.com/office/drawing/2014/main" id="{B7A5E7C1-A433-164B-A0C0-620431AF96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5794" y="1761046"/>
                <a:ext cx="457200" cy="457200"/>
              </a:xfrm>
              <a:prstGeom prst="ellipse">
                <a:avLst/>
              </a:prstGeom>
              <a:solidFill>
                <a:srgbClr val="FFFFFF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d5</a:t>
                </a:r>
              </a:p>
            </p:txBody>
          </p:sp>
          <p:sp>
            <p:nvSpPr>
              <p:cNvPr id="73" name="Text Box 11">
                <a:extLst>
                  <a:ext uri="{FF2B5EF4-FFF2-40B4-BE49-F238E27FC236}">
                    <a16:creationId xmlns:a16="http://schemas.microsoft.com/office/drawing/2014/main" id="{A521DBBB-10D5-3442-81A1-AFDD32AC9E2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39191" y="2064370"/>
                <a:ext cx="265463" cy="252043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C00000"/>
                    </a:solidFill>
                    <a:latin typeface="Calibri"/>
                    <a:ea typeface="Times New Roman"/>
                    <a:cs typeface="Times New Roman"/>
                  </a:rPr>
                  <a:t>0.2</a:t>
                </a:r>
              </a:p>
            </p:txBody>
          </p:sp>
          <p:sp>
            <p:nvSpPr>
              <p:cNvPr id="74" name="Text Box 11">
                <a:extLst>
                  <a:ext uri="{FF2B5EF4-FFF2-40B4-BE49-F238E27FC236}">
                    <a16:creationId xmlns:a16="http://schemas.microsoft.com/office/drawing/2014/main" id="{3B10E06C-8518-5648-BCAA-375F8FC3E00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51701" y="2505406"/>
                <a:ext cx="265463" cy="252043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C00000"/>
                    </a:solidFill>
                    <a:latin typeface="Calibri"/>
                    <a:ea typeface="Times New Roman"/>
                    <a:cs typeface="Times New Roman"/>
                  </a:rPr>
                  <a:t>0.8</a:t>
                </a:r>
              </a:p>
            </p:txBody>
          </p:sp>
          <p:sp>
            <p:nvSpPr>
              <p:cNvPr id="75" name="Text Box 11">
                <a:extLst>
                  <a:ext uri="{FF2B5EF4-FFF2-40B4-BE49-F238E27FC236}">
                    <a16:creationId xmlns:a16="http://schemas.microsoft.com/office/drawing/2014/main" id="{E7DF87A0-2AD0-7244-859E-FCA34837BFC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96636" y="4562021"/>
                <a:ext cx="265463" cy="252043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C00000"/>
                    </a:solidFill>
                    <a:latin typeface="Calibri"/>
                    <a:ea typeface="Times New Roman"/>
                    <a:cs typeface="Times New Roman"/>
                  </a:rPr>
                  <a:t>0.5</a:t>
                </a:r>
              </a:p>
            </p:txBody>
          </p:sp>
          <p:sp>
            <p:nvSpPr>
              <p:cNvPr id="76" name="Text Box 11">
                <a:extLst>
                  <a:ext uri="{FF2B5EF4-FFF2-40B4-BE49-F238E27FC236}">
                    <a16:creationId xmlns:a16="http://schemas.microsoft.com/office/drawing/2014/main" id="{7E76790E-CDF4-9E4E-AC55-36541C64C98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40117" y="4719048"/>
                <a:ext cx="265463" cy="252043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C00000"/>
                    </a:solidFill>
                    <a:latin typeface="Calibri"/>
                    <a:ea typeface="Times New Roman"/>
                    <a:cs typeface="Times New Roman"/>
                  </a:rPr>
                  <a:t>0.5</a:t>
                </a:r>
              </a:p>
            </p:txBody>
          </p:sp>
          <p:sp>
            <p:nvSpPr>
              <p:cNvPr id="77" name="Oval 12">
                <a:extLst>
                  <a:ext uri="{FF2B5EF4-FFF2-40B4-BE49-F238E27FC236}">
                    <a16:creationId xmlns:a16="http://schemas.microsoft.com/office/drawing/2014/main" id="{9881D5FE-5079-2F46-B0A0-31016944A3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6434" y="4090354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952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d1</a:t>
                </a:r>
              </a:p>
            </p:txBody>
          </p:sp>
          <p:sp>
            <p:nvSpPr>
              <p:cNvPr id="78" name="Freeform 6">
                <a:extLst>
                  <a:ext uri="{FF2B5EF4-FFF2-40B4-BE49-F238E27FC236}">
                    <a16:creationId xmlns:a16="http://schemas.microsoft.com/office/drawing/2014/main" id="{6CDB7CB6-1A32-9245-AB96-3E1F161700D8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 flipV="1">
                <a:off x="1288605" y="2725729"/>
                <a:ext cx="241300" cy="1371600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cxnSp>
            <p:nvCxnSpPr>
              <p:cNvPr id="79" name="Curved Connector 78">
                <a:extLst>
                  <a:ext uri="{FF2B5EF4-FFF2-40B4-BE49-F238E27FC236}">
                    <a16:creationId xmlns:a16="http://schemas.microsoft.com/office/drawing/2014/main" id="{FD36489E-17A0-E445-AA9C-BF4783E36288}"/>
                  </a:ext>
                </a:extLst>
              </p:cNvPr>
              <p:cNvCxnSpPr/>
              <p:nvPr/>
            </p:nvCxnSpPr>
            <p:spPr>
              <a:xfrm flipH="1">
                <a:off x="1215034" y="4318954"/>
                <a:ext cx="228600" cy="228600"/>
              </a:xfrm>
              <a:prstGeom prst="curvedConnector4">
                <a:avLst>
                  <a:gd name="adj1" fmla="val -100000"/>
                  <a:gd name="adj2" fmla="val 200000"/>
                </a:avLst>
              </a:prstGeom>
              <a:ln w="9525" cmpd="sng">
                <a:solidFill>
                  <a:srgbClr val="C0000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Arc 79">
                <a:extLst>
                  <a:ext uri="{FF2B5EF4-FFF2-40B4-BE49-F238E27FC236}">
                    <a16:creationId xmlns:a16="http://schemas.microsoft.com/office/drawing/2014/main" id="{F93DA645-521B-334D-90F1-933D2174A7A2}"/>
                  </a:ext>
                </a:extLst>
              </p:cNvPr>
              <p:cNvSpPr/>
              <p:nvPr/>
            </p:nvSpPr>
            <p:spPr bwMode="auto">
              <a:xfrm rot="356928">
                <a:off x="1451974" y="4215162"/>
                <a:ext cx="366712" cy="366713"/>
              </a:xfrm>
              <a:prstGeom prst="arc">
                <a:avLst>
                  <a:gd name="adj1" fmla="val 708330"/>
                  <a:gd name="adj2" fmla="val 4251989"/>
                </a:avLst>
              </a:prstGeom>
              <a:noFill/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81" name="Freeform 18">
                <a:extLst>
                  <a:ext uri="{FF2B5EF4-FFF2-40B4-BE49-F238E27FC236}">
                    <a16:creationId xmlns:a16="http://schemas.microsoft.com/office/drawing/2014/main" id="{F1C26308-1D59-DB47-9FA9-A17E518F6886}"/>
                  </a:ext>
                </a:extLst>
              </p:cNvPr>
              <p:cNvSpPr>
                <a:spLocks/>
              </p:cNvSpPr>
              <p:nvPr/>
            </p:nvSpPr>
            <p:spPr bwMode="auto">
              <a:xfrm rot="11097626" flipV="1">
                <a:off x="1428940" y="4080105"/>
                <a:ext cx="2271945" cy="246051"/>
              </a:xfrm>
              <a:custGeom>
                <a:avLst/>
                <a:gdLst>
                  <a:gd name="T0" fmla="*/ 0 w 1592"/>
                  <a:gd name="T1" fmla="*/ 2147483647 h 113"/>
                  <a:gd name="T2" fmla="*/ 2147483647 w 1592"/>
                  <a:gd name="T3" fmla="*/ 2147483647 h 113"/>
                  <a:gd name="T4" fmla="*/ 2147483647 w 1592"/>
                  <a:gd name="T5" fmla="*/ 2147483647 h 113"/>
                  <a:gd name="T6" fmla="*/ 0 60000 65536"/>
                  <a:gd name="T7" fmla="*/ 0 60000 65536"/>
                  <a:gd name="T8" fmla="*/ 0 60000 65536"/>
                  <a:gd name="T9" fmla="*/ 0 w 1592"/>
                  <a:gd name="T10" fmla="*/ 0 h 113"/>
                  <a:gd name="T11" fmla="*/ 1592 w 1592"/>
                  <a:gd name="T12" fmla="*/ 113 h 1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2" h="113">
                    <a:moveTo>
                      <a:pt x="0" y="113"/>
                    </a:moveTo>
                    <a:cubicBezTo>
                      <a:pt x="255" y="57"/>
                      <a:pt x="511" y="2"/>
                      <a:pt x="776" y="1"/>
                    </a:cubicBezTo>
                    <a:cubicBezTo>
                      <a:pt x="1041" y="0"/>
                      <a:pt x="1316" y="52"/>
                      <a:pt x="1592" y="105"/>
                    </a:cubicBezTo>
                  </a:path>
                </a:pathLst>
              </a:custGeom>
              <a:noFill/>
              <a:ln w="9525" cmpd="sng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82" name="Freeform 31">
                <a:extLst>
                  <a:ext uri="{FF2B5EF4-FFF2-40B4-BE49-F238E27FC236}">
                    <a16:creationId xmlns:a16="http://schemas.microsoft.com/office/drawing/2014/main" id="{8B276C02-A1D6-0C4E-AF2D-7B15FD5B730C}"/>
                  </a:ext>
                </a:extLst>
              </p:cNvPr>
              <p:cNvSpPr>
                <a:spLocks/>
              </p:cNvSpPr>
              <p:nvPr/>
            </p:nvSpPr>
            <p:spPr bwMode="auto">
              <a:xfrm rot="10623913" flipH="1" flipV="1">
                <a:off x="4056037" y="2163971"/>
                <a:ext cx="1066075" cy="2187115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83" name="Freeform 40">
                <a:extLst>
                  <a:ext uri="{FF2B5EF4-FFF2-40B4-BE49-F238E27FC236}">
                    <a16:creationId xmlns:a16="http://schemas.microsoft.com/office/drawing/2014/main" id="{619BE816-607D-6044-BA3B-8DC08A7A3867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845766" y="2840626"/>
                <a:ext cx="109948" cy="1358900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84" name="Oval 11">
                <a:extLst>
                  <a:ext uri="{FF2B5EF4-FFF2-40B4-BE49-F238E27FC236}">
                    <a16:creationId xmlns:a16="http://schemas.microsoft.com/office/drawing/2014/main" id="{DCFA5ACB-5BDD-4C44-9406-3DAC7F5123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6253" y="2526517"/>
                <a:ext cx="457200" cy="457200"/>
              </a:xfrm>
              <a:prstGeom prst="ellipse">
                <a:avLst/>
              </a:prstGeom>
              <a:solidFill>
                <a:srgbClr val="FFFFFF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d3</a:t>
                </a:r>
              </a:p>
            </p:txBody>
          </p:sp>
          <p:sp>
            <p:nvSpPr>
              <p:cNvPr id="85" name="Oval 12">
                <a:extLst>
                  <a:ext uri="{FF2B5EF4-FFF2-40B4-BE49-F238E27FC236}">
                    <a16:creationId xmlns:a16="http://schemas.microsoft.com/office/drawing/2014/main" id="{77211D6B-F7EA-4E4D-B91B-C2C0C15C66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54650" y="4199562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d4</a:t>
                </a:r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A8455698-D425-BF48-800B-79B144FC0A8E}"/>
                  </a:ext>
                </a:extLst>
              </p:cNvPr>
              <p:cNvSpPr/>
              <p:nvPr/>
            </p:nvSpPr>
            <p:spPr>
              <a:xfrm>
                <a:off x="4486637" y="1518047"/>
                <a:ext cx="59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5" name="Freeform 31">
              <a:extLst>
                <a:ext uri="{FF2B5EF4-FFF2-40B4-BE49-F238E27FC236}">
                  <a16:creationId xmlns:a16="http://schemas.microsoft.com/office/drawing/2014/main" id="{A8396FE7-A42D-2545-BE73-46832A719A57}"/>
                </a:ext>
              </a:extLst>
            </p:cNvPr>
            <p:cNvSpPr>
              <a:spLocks/>
            </p:cNvSpPr>
            <p:nvPr/>
          </p:nvSpPr>
          <p:spPr bwMode="auto">
            <a:xfrm rot="6215733" flipV="1">
              <a:off x="5981535" y="2895684"/>
              <a:ext cx="455459" cy="2458900"/>
            </a:xfrm>
            <a:custGeom>
              <a:avLst/>
              <a:gdLst>
                <a:gd name="T0" fmla="*/ 2147483647 w 505"/>
                <a:gd name="T1" fmla="*/ 0 h 1384"/>
                <a:gd name="T2" fmla="*/ 2147483647 w 505"/>
                <a:gd name="T3" fmla="*/ 2147483647 h 1384"/>
                <a:gd name="T4" fmla="*/ 0 w 505"/>
                <a:gd name="T5" fmla="*/ 2147483647 h 1384"/>
                <a:gd name="T6" fmla="*/ 0 60000 65536"/>
                <a:gd name="T7" fmla="*/ 0 60000 65536"/>
                <a:gd name="T8" fmla="*/ 0 60000 65536"/>
                <a:gd name="T9" fmla="*/ 0 w 505"/>
                <a:gd name="T10" fmla="*/ 0 h 1384"/>
                <a:gd name="T11" fmla="*/ 505 w 505"/>
                <a:gd name="T12" fmla="*/ 1384 h 1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5" h="1384">
                  <a:moveTo>
                    <a:pt x="392" y="0"/>
                  </a:moveTo>
                  <a:cubicBezTo>
                    <a:pt x="448" y="252"/>
                    <a:pt x="505" y="505"/>
                    <a:pt x="440" y="736"/>
                  </a:cubicBezTo>
                  <a:cubicBezTo>
                    <a:pt x="375" y="967"/>
                    <a:pt x="187" y="1175"/>
                    <a:pt x="0" y="1384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5C11CD0-C201-E54D-B637-C541B0F74765}"/>
                  </a:ext>
                </a:extLst>
              </p:cNvPr>
              <p:cNvSpPr/>
              <p:nvPr/>
            </p:nvSpPr>
            <p:spPr>
              <a:xfrm>
                <a:off x="6845172" y="1855417"/>
                <a:ext cx="1464440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200" i="1" dirty="0">
                              <a:latin typeface="Cambria Math" panose="02040503050406030204" pitchFamily="18" charset="0"/>
                              <a:sym typeface="Symbol" charset="0"/>
                            </a:rPr>
                          </m:ctrlPr>
                        </m:funcPr>
                        <m:fName>
                          <m:r>
                            <a:rPr lang="en-US" sz="2200" i="1" dirty="0" err="1">
                              <a:latin typeface="Cambria Math" panose="02040503050406030204" pitchFamily="18" charset="0"/>
                            </a:rPr>
                            <m:t>𝑃</m:t>
                          </m:r>
                        </m:fName>
                        <m:e>
                          <m:d>
                            <m:dPr>
                              <m:ctrlPr>
                                <a:rPr lang="en-US" sz="2200" i="1" dirty="0" err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sz="2200" i="1" dirty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lang="en-US" sz="2200" i="1" dirty="0">
                                  <a:latin typeface="Cambria Math" panose="02040503050406030204" pitchFamily="18" charset="0"/>
                                  <a:sym typeface="Symbol" charset="0"/>
                                </a:rPr>
                                <m:t> </m:t>
                              </m:r>
                              <m:r>
                                <a:rPr lang="en-US" sz="2200" i="1" dirty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200" i="1" dirty="0">
                                  <a:latin typeface="Cambria Math" panose="02040503050406030204" pitchFamily="18" charset="0"/>
                                  <a:sym typeface="Symbol" charset="0"/>
                                </a:rPr>
                                <m:t> </m:t>
                              </m:r>
                              <m:r>
                                <a:rPr lang="en-US" sz="2200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2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200" i="1" dirty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GB" sz="22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5C11CD0-C201-E54D-B637-C541B0F747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5172" y="1855417"/>
                <a:ext cx="1464440" cy="430887"/>
              </a:xfrm>
              <a:prstGeom prst="rect">
                <a:avLst/>
              </a:prstGeom>
              <a:blipFill>
                <a:blip r:embed="rId5"/>
                <a:stretch>
                  <a:fillRect b="-17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62263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7" name="Rectangle 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Unsafe Solutions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483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28650" y="1158240"/>
                <a:ext cx="7886700" cy="5018723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Unsafe solution: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0&lt;</m:t>
                    </m:r>
                    <m:func>
                      <m:funcPr>
                        <m:ctrlPr>
                          <a:rPr lang="en-US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funcPr>
                      <m:fNam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fName>
                      <m:e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sub>
                            </m:s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  <m:t>,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d>
                      </m:e>
                    </m:func>
                    <m:r>
                      <a:rPr lang="en-US" i="1" dirty="0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Example: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1, 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2, 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23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3, </m:t>
                        </m:r>
                        <m:r>
                          <a:rPr lang="ru-RU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ru-RU" i="1" dirty="0" smtClean="0">
                            <a:latin typeface="Cambria Math" panose="02040503050406030204" pitchFamily="18" charset="0"/>
                          </a:rPr>
                          <m:t>34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contains two histories: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1, 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2, 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3, 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4</m:t>
                        </m:r>
                      </m:e>
                    </m:d>
                  </m:oMath>
                </a14:m>
                <a:endParaRPr lang="de-DE" i="1" dirty="0">
                  <a:latin typeface="Cambria Math" panose="02040503050406030204" pitchFamily="18" charset="0"/>
                  <a:sym typeface="Symbol" charset="0"/>
                </a:endParaRPr>
              </a:p>
              <a:p>
                <a:pPr lvl="2"/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funcPr>
                      <m:fNam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fName>
                      <m:e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l-GR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 dirty="0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br>
                  <a:rPr lang="de-DE" b="0" i="1" dirty="0">
                    <a:latin typeface="Cambria Math" panose="02040503050406030204" pitchFamily="18" charset="0"/>
                    <a:sym typeface="Symbol" charset="0"/>
                  </a:rPr>
                </a:br>
                <a:r>
                  <a:rPr lang="de-DE" b="0" i="1" dirty="0">
                    <a:latin typeface="Cambria Math" panose="02040503050406030204" pitchFamily="18" charset="0"/>
                    <a:sym typeface="Symbo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=1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charset="0"/>
                      </a:rPr>
                      <m:t>∙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sym typeface="Symbol" charset="0"/>
                      </a:rPr>
                      <m:t>0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.8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charset="0"/>
                      </a:rPr>
                      <m:t>∙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charset="0"/>
                      </a:rPr>
                      <m:t>1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=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sym typeface="Symbol" charset="0"/>
                      </a:rPr>
                      <m:t>0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.8</m:t>
                    </m:r>
                  </m:oMath>
                </a14:m>
                <a:endParaRPr lang="en-US" dirty="0"/>
              </a:p>
              <a:p>
                <a:pPr lvl="2"/>
                <a:endParaRPr lang="en-US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1, 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2, 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5</m:t>
                        </m:r>
                      </m:e>
                    </m:d>
                  </m:oMath>
                </a14:m>
                <a:endParaRPr lang="en-US" dirty="0">
                  <a:sym typeface="Symbol" charset="0"/>
                </a:endParaRPr>
              </a:p>
              <a:p>
                <a:pPr lvl="2"/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funcPr>
                      <m:fNam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fName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l-GR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de-DE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br>
                  <a:rPr lang="de-DE" i="1" dirty="0">
                    <a:latin typeface="Cambria Math" panose="02040503050406030204" pitchFamily="18" charset="0"/>
                  </a:rPr>
                </a:br>
                <a:r>
                  <a:rPr lang="de-DE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=1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charset="0"/>
                      </a:rPr>
                      <m:t>∙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sym typeface="Symbol" charset="0"/>
                      </a:rPr>
                      <m:t>0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.2=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sym typeface="Symbol" charset="0"/>
                      </a:rPr>
                      <m:t>0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.2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fName>
                      <m:e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 dirty="0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  <m:t>,</m:t>
                            </m:r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r>
                  <a:rPr lang="en-US" dirty="0">
                    <a:sym typeface="Symbol" charset="0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=0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.8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204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158240"/>
                <a:ext cx="7886700" cy="5018723"/>
              </a:xfrm>
              <a:blipFill>
                <a:blip r:embed="rId3"/>
                <a:stretch>
                  <a:fillRect l="-1286" t="-2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D31172-BA43-3D47-9FE7-05EBDA623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39</a:t>
            </a:fld>
            <a:endParaRPr lang="en-GB"/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FC08656E-6CA8-8642-9104-546439F4C526}"/>
              </a:ext>
            </a:extLst>
          </p:cNvPr>
          <p:cNvGrpSpPr/>
          <p:nvPr/>
        </p:nvGrpSpPr>
        <p:grpSpPr>
          <a:xfrm>
            <a:off x="3896630" y="2738359"/>
            <a:ext cx="5162595" cy="3862989"/>
            <a:chOff x="3896630" y="2738359"/>
            <a:chExt cx="5162595" cy="3862989"/>
          </a:xfrm>
        </p:grpSpPr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2E97D1A4-9E5D-6243-9F52-F931FD98B7E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896630" y="2738359"/>
              <a:ext cx="5162595" cy="3862989"/>
              <a:chOff x="424630" y="1518047"/>
              <a:chExt cx="4697482" cy="3514961"/>
            </a:xfrm>
          </p:grpSpPr>
          <p:sp>
            <p:nvSpPr>
              <p:cNvPr id="95" name="Freeform 31">
                <a:extLst>
                  <a:ext uri="{FF2B5EF4-FFF2-40B4-BE49-F238E27FC236}">
                    <a16:creationId xmlns:a16="http://schemas.microsoft.com/office/drawing/2014/main" id="{66C7C763-144B-4F47-AE1A-999E8FD8406E}"/>
                  </a:ext>
                </a:extLst>
              </p:cNvPr>
              <p:cNvSpPr>
                <a:spLocks/>
              </p:cNvSpPr>
              <p:nvPr/>
            </p:nvSpPr>
            <p:spPr bwMode="auto">
              <a:xfrm rot="11049090" flipH="1" flipV="1">
                <a:off x="4148184" y="2190483"/>
                <a:ext cx="660198" cy="2126275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none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38284DF6-8CC3-6C49-8CA7-68798DA86BBB}"/>
                  </a:ext>
                </a:extLst>
              </p:cNvPr>
              <p:cNvSpPr/>
              <p:nvPr/>
            </p:nvSpPr>
            <p:spPr>
              <a:xfrm>
                <a:off x="4066674" y="2252723"/>
                <a:ext cx="59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C4172819-5901-D54F-827A-552C4978A963}"/>
                  </a:ext>
                </a:extLst>
              </p:cNvPr>
              <p:cNvSpPr/>
              <p:nvPr/>
            </p:nvSpPr>
            <p:spPr>
              <a:xfrm>
                <a:off x="4441353" y="4403587"/>
                <a:ext cx="168088" cy="336058"/>
              </a:xfrm>
              <a:prstGeom prst="rect">
                <a:avLst/>
              </a:prstGeom>
              <a:noFill/>
            </p:spPr>
            <p:txBody>
              <a:bodyPr wrap="none" lIns="91440" tIns="0" rIns="91440" bIns="91440">
                <a:sp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267F255F-ED7B-2141-B5AB-51CEAE3BA546}"/>
                  </a:ext>
                </a:extLst>
              </p:cNvPr>
              <p:cNvSpPr/>
              <p:nvPr/>
            </p:nvSpPr>
            <p:spPr>
              <a:xfrm>
                <a:off x="1149001" y="4506767"/>
                <a:ext cx="59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r"/>
                <a:endParaRPr lang="en-US" dirty="0"/>
              </a:p>
            </p:txBody>
          </p:sp>
          <p:sp>
            <p:nvSpPr>
              <p:cNvPr id="99" name="Text Box 13">
                <a:extLst>
                  <a:ext uri="{FF2B5EF4-FFF2-40B4-BE49-F238E27FC236}">
                    <a16:creationId xmlns:a16="http://schemas.microsoft.com/office/drawing/2014/main" id="{31283094-C515-4D44-B682-21624EDBD8D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4630" y="4528921"/>
                <a:ext cx="660190" cy="504087"/>
              </a:xfrm>
              <a:prstGeom prst="rect">
                <a:avLst/>
              </a:prstGeom>
              <a:ln/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latin typeface="+mn-lt"/>
                    <a:ea typeface="Times New Roman"/>
                    <a:cs typeface="Calibri"/>
                    <a:sym typeface="Symbol" charset="0"/>
                  </a:rPr>
                  <a:t>Start: </a:t>
                </a:r>
                <a:br>
                  <a:rPr lang="en-US" sz="1800" dirty="0">
                    <a:latin typeface="+mn-lt"/>
                    <a:ea typeface="Times New Roman"/>
                    <a:cs typeface="Calibri"/>
                    <a:sym typeface="Symbol" charset="0"/>
                  </a:rPr>
                </a:br>
                <a:r>
                  <a:rPr lang="en-US" sz="1800" i="1" dirty="0">
                    <a:latin typeface="+mn-lt"/>
                    <a:ea typeface="Times New Roman"/>
                    <a:sym typeface="Symbol" charset="0"/>
                  </a:rPr>
                  <a:t>s</a:t>
                </a:r>
                <a:r>
                  <a:rPr lang="en-US" sz="1800" baseline="-25000" dirty="0">
                    <a:latin typeface="+mn-lt"/>
                    <a:ea typeface="Times New Roman"/>
                    <a:sym typeface="Symbol" charset="0"/>
                  </a:rPr>
                  <a:t>0</a:t>
                </a:r>
                <a:r>
                  <a:rPr lang="en-US" sz="1800" i="1" dirty="0">
                    <a:latin typeface="+mn-lt"/>
                    <a:ea typeface="Times New Roman"/>
                    <a:sym typeface="Symbol" charset="0"/>
                  </a:rPr>
                  <a:t>= </a:t>
                </a:r>
                <a:r>
                  <a:rPr lang="en-US" sz="1800" dirty="0">
                    <a:latin typeface="+mn-lt"/>
                    <a:ea typeface="Times New Roman"/>
                    <a:cs typeface="Calibri"/>
                    <a:sym typeface="Symbol" charset="0"/>
                  </a:rPr>
                  <a:t>d1</a:t>
                </a:r>
                <a:endParaRPr lang="en-US" sz="1800" dirty="0">
                  <a:latin typeface="+mn-lt"/>
                  <a:ea typeface="Times New Roman"/>
                  <a:cs typeface="Times New Roman"/>
                </a:endParaRPr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E266A2BA-8D46-7644-A484-27E679078EF4}"/>
                  </a:ext>
                </a:extLst>
              </p:cNvPr>
              <p:cNvSpPr/>
              <p:nvPr/>
            </p:nvSpPr>
            <p:spPr>
              <a:xfrm>
                <a:off x="1028128" y="2019635"/>
                <a:ext cx="59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01" name="Freeform 31">
                <a:extLst>
                  <a:ext uri="{FF2B5EF4-FFF2-40B4-BE49-F238E27FC236}">
                    <a16:creationId xmlns:a16="http://schemas.microsoft.com/office/drawing/2014/main" id="{5C8294D9-C661-BB45-BAA7-1EE2F4DB437C}"/>
                  </a:ext>
                </a:extLst>
              </p:cNvPr>
              <p:cNvSpPr>
                <a:spLocks/>
              </p:cNvSpPr>
              <p:nvPr/>
            </p:nvSpPr>
            <p:spPr bwMode="auto">
              <a:xfrm rot="4200000" flipH="1" flipV="1">
                <a:off x="2510252" y="617061"/>
                <a:ext cx="776291" cy="2966339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02" name="Text Box 11">
                <a:extLst>
                  <a:ext uri="{FF2B5EF4-FFF2-40B4-BE49-F238E27FC236}">
                    <a16:creationId xmlns:a16="http://schemas.microsoft.com/office/drawing/2014/main" id="{B935195E-966B-2A49-9D9D-4955F3946D6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64150" y="4337866"/>
                <a:ext cx="668031" cy="504087"/>
              </a:xfrm>
              <a:prstGeom prst="rect">
                <a:avLst/>
              </a:prstGeom>
              <a:ln/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+mn-lt"/>
                    <a:ea typeface="Times New Roman"/>
                    <a:cs typeface="Times New Roman"/>
                  </a:rPr>
                  <a:t>  Goal: </a:t>
                </a:r>
              </a:p>
              <a:p>
                <a:r>
                  <a:rPr lang="en-US" sz="1800" i="1" dirty="0">
                    <a:latin typeface="+mn-lt"/>
                    <a:ea typeface="Times New Roman"/>
                    <a:sym typeface="Symbol" charset="0"/>
                  </a:rPr>
                  <a:t>S</a:t>
                </a:r>
                <a:r>
                  <a:rPr lang="en-US" sz="1800" i="1" baseline="-25000" dirty="0">
                    <a:latin typeface="+mn-lt"/>
                    <a:ea typeface="Times New Roman"/>
                    <a:sym typeface="Symbol" charset="0"/>
                  </a:rPr>
                  <a:t>g</a:t>
                </a:r>
                <a:r>
                  <a:rPr lang="en-US" sz="1800" dirty="0">
                    <a:latin typeface="+mn-lt"/>
                    <a:ea typeface="Times New Roman"/>
                    <a:sym typeface="Symbol" charset="0"/>
                  </a:rPr>
                  <a:t>= {</a:t>
                </a:r>
                <a:r>
                  <a:rPr lang="en-US" sz="1800" dirty="0">
                    <a:latin typeface="+mn-lt"/>
                    <a:ea typeface="Times New Roman"/>
                    <a:cs typeface="Calibri"/>
                    <a:sym typeface="Symbol" charset="0"/>
                  </a:rPr>
                  <a:t>d4</a:t>
                </a:r>
                <a:r>
                  <a:rPr lang="en-US" sz="1800" dirty="0">
                    <a:latin typeface="+mn-lt"/>
                    <a:ea typeface="Times New Roman"/>
                    <a:cs typeface="Times New Roman"/>
                    <a:sym typeface="Symbol" charset="0"/>
                  </a:rPr>
                  <a:t>}</a:t>
                </a:r>
                <a:endParaRPr lang="en-US" sz="1800" dirty="0">
                  <a:latin typeface="+mn-lt"/>
                  <a:ea typeface="Times New Roman"/>
                  <a:cs typeface="Times New Roman"/>
                </a:endParaRPr>
              </a:p>
            </p:txBody>
          </p:sp>
          <p:sp>
            <p:nvSpPr>
              <p:cNvPr id="103" name="Freeform 37">
                <a:extLst>
                  <a:ext uri="{FF2B5EF4-FFF2-40B4-BE49-F238E27FC236}">
                    <a16:creationId xmlns:a16="http://schemas.microsoft.com/office/drawing/2014/main" id="{9D7DE55B-0D0E-7F42-AD32-92E9D04784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5196" y="2381554"/>
                <a:ext cx="2527300" cy="239492"/>
              </a:xfrm>
              <a:custGeom>
                <a:avLst/>
                <a:gdLst>
                  <a:gd name="T0" fmla="*/ 0 w 1592"/>
                  <a:gd name="T1" fmla="*/ 2147483647 h 113"/>
                  <a:gd name="T2" fmla="*/ 2147483647 w 1592"/>
                  <a:gd name="T3" fmla="*/ 2147483647 h 113"/>
                  <a:gd name="T4" fmla="*/ 2147483647 w 1592"/>
                  <a:gd name="T5" fmla="*/ 2147483647 h 113"/>
                  <a:gd name="T6" fmla="*/ 0 60000 65536"/>
                  <a:gd name="T7" fmla="*/ 0 60000 65536"/>
                  <a:gd name="T8" fmla="*/ 0 60000 65536"/>
                  <a:gd name="T9" fmla="*/ 0 w 1592"/>
                  <a:gd name="T10" fmla="*/ 0 h 113"/>
                  <a:gd name="T11" fmla="*/ 1592 w 1592"/>
                  <a:gd name="T12" fmla="*/ 113 h 1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2" h="113">
                    <a:moveTo>
                      <a:pt x="0" y="113"/>
                    </a:moveTo>
                    <a:cubicBezTo>
                      <a:pt x="255" y="57"/>
                      <a:pt x="511" y="2"/>
                      <a:pt x="776" y="1"/>
                    </a:cubicBezTo>
                    <a:cubicBezTo>
                      <a:pt x="1041" y="0"/>
                      <a:pt x="1316" y="52"/>
                      <a:pt x="1592" y="105"/>
                    </a:cubicBezTo>
                  </a:path>
                </a:pathLst>
              </a:custGeom>
              <a:noFill/>
              <a:ln w="38100" cmpd="sng">
                <a:solidFill>
                  <a:schemeClr val="accent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04" name="Freeform 38">
                <a:extLst>
                  <a:ext uri="{FF2B5EF4-FFF2-40B4-BE49-F238E27FC236}">
                    <a16:creationId xmlns:a16="http://schemas.microsoft.com/office/drawing/2014/main" id="{F6CE4D2D-4021-4342-9832-1BEC3FB32B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5020" y="2103309"/>
                <a:ext cx="2176032" cy="281769"/>
              </a:xfrm>
              <a:custGeom>
                <a:avLst/>
                <a:gdLst>
                  <a:gd name="T0" fmla="*/ 0 w 1176"/>
                  <a:gd name="T1" fmla="*/ 2147483647 h 288"/>
                  <a:gd name="T2" fmla="*/ 2147483647 w 1176"/>
                  <a:gd name="T3" fmla="*/ 2147483647 h 288"/>
                  <a:gd name="T4" fmla="*/ 2147483647 w 1176"/>
                  <a:gd name="T5" fmla="*/ 0 h 288"/>
                  <a:gd name="T6" fmla="*/ 0 60000 65536"/>
                  <a:gd name="T7" fmla="*/ 0 60000 65536"/>
                  <a:gd name="T8" fmla="*/ 0 60000 65536"/>
                  <a:gd name="T9" fmla="*/ 0 w 1176"/>
                  <a:gd name="T10" fmla="*/ 0 h 288"/>
                  <a:gd name="T11" fmla="*/ 1176 w 1176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76" h="288">
                    <a:moveTo>
                      <a:pt x="0" y="288"/>
                    </a:moveTo>
                    <a:cubicBezTo>
                      <a:pt x="234" y="264"/>
                      <a:pt x="468" y="240"/>
                      <a:pt x="664" y="192"/>
                    </a:cubicBezTo>
                    <a:cubicBezTo>
                      <a:pt x="860" y="144"/>
                      <a:pt x="1018" y="72"/>
                      <a:pt x="1176" y="0"/>
                    </a:cubicBezTo>
                  </a:path>
                </a:pathLst>
              </a:custGeom>
              <a:noFill/>
              <a:ln w="38100" cmpd="sng">
                <a:solidFill>
                  <a:schemeClr val="accent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05" name="Arc 104">
                <a:extLst>
                  <a:ext uri="{FF2B5EF4-FFF2-40B4-BE49-F238E27FC236}">
                    <a16:creationId xmlns:a16="http://schemas.microsoft.com/office/drawing/2014/main" id="{D885AE13-60D6-1C4E-AE4F-ECB51C8F5C0C}"/>
                  </a:ext>
                </a:extLst>
              </p:cNvPr>
              <p:cNvSpPr/>
              <p:nvPr/>
            </p:nvSpPr>
            <p:spPr bwMode="auto">
              <a:xfrm>
                <a:off x="2953574" y="2286304"/>
                <a:ext cx="114300" cy="225425"/>
              </a:xfrm>
              <a:prstGeom prst="arc">
                <a:avLst>
                  <a:gd name="adj1" fmla="val 18495893"/>
                  <a:gd name="adj2" fmla="val 2991136"/>
                </a:avLst>
              </a:prstGeom>
              <a:noFill/>
              <a:ln w="381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06" name="Freeform 40">
                <a:extLst>
                  <a:ext uri="{FF2B5EF4-FFF2-40B4-BE49-F238E27FC236}">
                    <a16:creationId xmlns:a16="http://schemas.microsoft.com/office/drawing/2014/main" id="{E601D81C-C886-F649-B118-179F62167734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H="1">
                <a:off x="3688744" y="2968900"/>
                <a:ext cx="114570" cy="1275335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07" name="Freeform 6">
                <a:extLst>
                  <a:ext uri="{FF2B5EF4-FFF2-40B4-BE49-F238E27FC236}">
                    <a16:creationId xmlns:a16="http://schemas.microsoft.com/office/drawing/2014/main" id="{CDF0BE42-9581-BB42-92B3-1E2AEEA28E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2934" y="2718754"/>
                <a:ext cx="241300" cy="1371600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38100" cmpd="sng">
                <a:solidFill>
                  <a:schemeClr val="accent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08" name="Oval 11">
                <a:extLst>
                  <a:ext uri="{FF2B5EF4-FFF2-40B4-BE49-F238E27FC236}">
                    <a16:creationId xmlns:a16="http://schemas.microsoft.com/office/drawing/2014/main" id="{F265B653-7013-6E4A-970D-BFB2013540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6434" y="2271249"/>
                <a:ext cx="457200" cy="457200"/>
              </a:xfrm>
              <a:prstGeom prst="ellipse">
                <a:avLst/>
              </a:prstGeom>
              <a:solidFill>
                <a:srgbClr val="FFFFFF"/>
              </a:solidFill>
              <a:ln w="3810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is-IS" dirty="0">
                    <a:latin typeface="Calibri"/>
                    <a:ea typeface="Times New Roman"/>
                    <a:cs typeface="Times New Roman"/>
                  </a:rPr>
                  <a:t>d2</a:t>
                </a:r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09" name="Freeform 18">
                <a:extLst>
                  <a:ext uri="{FF2B5EF4-FFF2-40B4-BE49-F238E27FC236}">
                    <a16:creationId xmlns:a16="http://schemas.microsoft.com/office/drawing/2014/main" id="{78751741-9FDB-184F-B801-119F0FA5E6EE}"/>
                  </a:ext>
                </a:extLst>
              </p:cNvPr>
              <p:cNvSpPr>
                <a:spLocks/>
              </p:cNvSpPr>
              <p:nvPr/>
            </p:nvSpPr>
            <p:spPr bwMode="auto">
              <a:xfrm rot="297626" flipV="1">
                <a:off x="1497828" y="4422980"/>
                <a:ext cx="2154774" cy="270156"/>
              </a:xfrm>
              <a:custGeom>
                <a:avLst/>
                <a:gdLst>
                  <a:gd name="T0" fmla="*/ 0 w 1592"/>
                  <a:gd name="T1" fmla="*/ 2147483647 h 113"/>
                  <a:gd name="T2" fmla="*/ 2147483647 w 1592"/>
                  <a:gd name="T3" fmla="*/ 2147483647 h 113"/>
                  <a:gd name="T4" fmla="*/ 2147483647 w 1592"/>
                  <a:gd name="T5" fmla="*/ 2147483647 h 113"/>
                  <a:gd name="T6" fmla="*/ 0 60000 65536"/>
                  <a:gd name="T7" fmla="*/ 0 60000 65536"/>
                  <a:gd name="T8" fmla="*/ 0 60000 65536"/>
                  <a:gd name="T9" fmla="*/ 0 w 1592"/>
                  <a:gd name="T10" fmla="*/ 0 h 113"/>
                  <a:gd name="T11" fmla="*/ 1592 w 1592"/>
                  <a:gd name="T12" fmla="*/ 113 h 1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2" h="113">
                    <a:moveTo>
                      <a:pt x="0" y="113"/>
                    </a:moveTo>
                    <a:cubicBezTo>
                      <a:pt x="255" y="57"/>
                      <a:pt x="511" y="2"/>
                      <a:pt x="776" y="1"/>
                    </a:cubicBezTo>
                    <a:cubicBezTo>
                      <a:pt x="1041" y="0"/>
                      <a:pt x="1316" y="52"/>
                      <a:pt x="1592" y="105"/>
                    </a:cubicBezTo>
                  </a:path>
                </a:pathLst>
              </a:custGeom>
              <a:noFill/>
              <a:ln w="9525" cmpd="sng">
                <a:solidFill>
                  <a:srgbClr val="C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10" name="Oval 11">
                <a:extLst>
                  <a:ext uri="{FF2B5EF4-FFF2-40B4-BE49-F238E27FC236}">
                    <a16:creationId xmlns:a16="http://schemas.microsoft.com/office/drawing/2014/main" id="{49FFB8B5-1F7C-BF4A-999C-5D68FF0735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5794" y="1761046"/>
                <a:ext cx="457200" cy="457200"/>
              </a:xfrm>
              <a:prstGeom prst="ellipse">
                <a:avLst/>
              </a:prstGeom>
              <a:solidFill>
                <a:srgbClr val="FFFFFF"/>
              </a:solidFill>
              <a:ln w="3810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d5</a:t>
                </a:r>
              </a:p>
            </p:txBody>
          </p:sp>
          <p:sp>
            <p:nvSpPr>
              <p:cNvPr id="111" name="Text Box 11">
                <a:extLst>
                  <a:ext uri="{FF2B5EF4-FFF2-40B4-BE49-F238E27FC236}">
                    <a16:creationId xmlns:a16="http://schemas.microsoft.com/office/drawing/2014/main" id="{F4B26266-35A0-6145-A4B4-0A28406D1A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39191" y="2064370"/>
                <a:ext cx="265463" cy="252043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C00000"/>
                    </a:solidFill>
                    <a:latin typeface="Calibri"/>
                    <a:ea typeface="Times New Roman"/>
                    <a:cs typeface="Times New Roman"/>
                  </a:rPr>
                  <a:t>0.2</a:t>
                </a:r>
              </a:p>
            </p:txBody>
          </p:sp>
          <p:sp>
            <p:nvSpPr>
              <p:cNvPr id="112" name="Text Box 11">
                <a:extLst>
                  <a:ext uri="{FF2B5EF4-FFF2-40B4-BE49-F238E27FC236}">
                    <a16:creationId xmlns:a16="http://schemas.microsoft.com/office/drawing/2014/main" id="{2C8A6EB3-5C03-2D44-9168-AC47DB9740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51701" y="2505406"/>
                <a:ext cx="265463" cy="252043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C00000"/>
                    </a:solidFill>
                    <a:latin typeface="Calibri"/>
                    <a:ea typeface="Times New Roman"/>
                    <a:cs typeface="Times New Roman"/>
                  </a:rPr>
                  <a:t>0.8</a:t>
                </a:r>
              </a:p>
            </p:txBody>
          </p:sp>
          <p:sp>
            <p:nvSpPr>
              <p:cNvPr id="113" name="Text Box 11">
                <a:extLst>
                  <a:ext uri="{FF2B5EF4-FFF2-40B4-BE49-F238E27FC236}">
                    <a16:creationId xmlns:a16="http://schemas.microsoft.com/office/drawing/2014/main" id="{B1B605A9-CAAC-C44E-8B63-8B25CBADCFA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96636" y="4562021"/>
                <a:ext cx="265463" cy="252043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C00000"/>
                    </a:solidFill>
                    <a:latin typeface="Calibri"/>
                    <a:ea typeface="Times New Roman"/>
                    <a:cs typeface="Times New Roman"/>
                  </a:rPr>
                  <a:t>0.5</a:t>
                </a:r>
              </a:p>
            </p:txBody>
          </p:sp>
          <p:sp>
            <p:nvSpPr>
              <p:cNvPr id="114" name="Text Box 11">
                <a:extLst>
                  <a:ext uri="{FF2B5EF4-FFF2-40B4-BE49-F238E27FC236}">
                    <a16:creationId xmlns:a16="http://schemas.microsoft.com/office/drawing/2014/main" id="{D5AE0F97-8DCF-3E4A-B0A3-1FD305AC964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40117" y="4719048"/>
                <a:ext cx="265463" cy="252043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C00000"/>
                    </a:solidFill>
                    <a:latin typeface="Calibri"/>
                    <a:ea typeface="Times New Roman"/>
                    <a:cs typeface="Times New Roman"/>
                  </a:rPr>
                  <a:t>0.5</a:t>
                </a:r>
              </a:p>
            </p:txBody>
          </p:sp>
          <p:sp>
            <p:nvSpPr>
              <p:cNvPr id="115" name="Oval 12">
                <a:extLst>
                  <a:ext uri="{FF2B5EF4-FFF2-40B4-BE49-F238E27FC236}">
                    <a16:creationId xmlns:a16="http://schemas.microsoft.com/office/drawing/2014/main" id="{35F82AB3-AA89-6542-84D1-C9C5D876A5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6434" y="4090354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d1</a:t>
                </a:r>
              </a:p>
            </p:txBody>
          </p:sp>
          <p:sp>
            <p:nvSpPr>
              <p:cNvPr id="116" name="Freeform 6">
                <a:extLst>
                  <a:ext uri="{FF2B5EF4-FFF2-40B4-BE49-F238E27FC236}">
                    <a16:creationId xmlns:a16="http://schemas.microsoft.com/office/drawing/2014/main" id="{A1FD5227-CDD4-7F4B-9B49-5EC3F7BA9F05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 flipV="1">
                <a:off x="1288605" y="2725729"/>
                <a:ext cx="241300" cy="1371600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cxnSp>
            <p:nvCxnSpPr>
              <p:cNvPr id="117" name="Curved Connector 116">
                <a:extLst>
                  <a:ext uri="{FF2B5EF4-FFF2-40B4-BE49-F238E27FC236}">
                    <a16:creationId xmlns:a16="http://schemas.microsoft.com/office/drawing/2014/main" id="{3DF03716-6B33-5742-B68C-63DF3CC2C208}"/>
                  </a:ext>
                </a:extLst>
              </p:cNvPr>
              <p:cNvCxnSpPr/>
              <p:nvPr/>
            </p:nvCxnSpPr>
            <p:spPr>
              <a:xfrm flipH="1">
                <a:off x="1215034" y="4318954"/>
                <a:ext cx="228600" cy="228600"/>
              </a:xfrm>
              <a:prstGeom prst="curvedConnector4">
                <a:avLst>
                  <a:gd name="adj1" fmla="val -100000"/>
                  <a:gd name="adj2" fmla="val 200000"/>
                </a:avLst>
              </a:prstGeom>
              <a:ln w="9525" cmpd="sng">
                <a:solidFill>
                  <a:srgbClr val="C0000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8" name="Arc 117">
                <a:extLst>
                  <a:ext uri="{FF2B5EF4-FFF2-40B4-BE49-F238E27FC236}">
                    <a16:creationId xmlns:a16="http://schemas.microsoft.com/office/drawing/2014/main" id="{438FDE0A-15B4-C345-92BF-8DFFDE19C823}"/>
                  </a:ext>
                </a:extLst>
              </p:cNvPr>
              <p:cNvSpPr/>
              <p:nvPr/>
            </p:nvSpPr>
            <p:spPr bwMode="auto">
              <a:xfrm rot="356928">
                <a:off x="1451974" y="4215162"/>
                <a:ext cx="366712" cy="366713"/>
              </a:xfrm>
              <a:prstGeom prst="arc">
                <a:avLst>
                  <a:gd name="adj1" fmla="val 708330"/>
                  <a:gd name="adj2" fmla="val 4251989"/>
                </a:avLst>
              </a:prstGeom>
              <a:noFill/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19" name="Freeform 18">
                <a:extLst>
                  <a:ext uri="{FF2B5EF4-FFF2-40B4-BE49-F238E27FC236}">
                    <a16:creationId xmlns:a16="http://schemas.microsoft.com/office/drawing/2014/main" id="{2E79684F-F233-434C-ACE3-59F946441747}"/>
                  </a:ext>
                </a:extLst>
              </p:cNvPr>
              <p:cNvSpPr>
                <a:spLocks/>
              </p:cNvSpPr>
              <p:nvPr/>
            </p:nvSpPr>
            <p:spPr bwMode="auto">
              <a:xfrm rot="11097626" flipV="1">
                <a:off x="1428940" y="4080105"/>
                <a:ext cx="2271945" cy="246051"/>
              </a:xfrm>
              <a:custGeom>
                <a:avLst/>
                <a:gdLst>
                  <a:gd name="T0" fmla="*/ 0 w 1592"/>
                  <a:gd name="T1" fmla="*/ 2147483647 h 113"/>
                  <a:gd name="T2" fmla="*/ 2147483647 w 1592"/>
                  <a:gd name="T3" fmla="*/ 2147483647 h 113"/>
                  <a:gd name="T4" fmla="*/ 2147483647 w 1592"/>
                  <a:gd name="T5" fmla="*/ 2147483647 h 113"/>
                  <a:gd name="T6" fmla="*/ 0 60000 65536"/>
                  <a:gd name="T7" fmla="*/ 0 60000 65536"/>
                  <a:gd name="T8" fmla="*/ 0 60000 65536"/>
                  <a:gd name="T9" fmla="*/ 0 w 1592"/>
                  <a:gd name="T10" fmla="*/ 0 h 113"/>
                  <a:gd name="T11" fmla="*/ 1592 w 1592"/>
                  <a:gd name="T12" fmla="*/ 113 h 1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2" h="113">
                    <a:moveTo>
                      <a:pt x="0" y="113"/>
                    </a:moveTo>
                    <a:cubicBezTo>
                      <a:pt x="255" y="57"/>
                      <a:pt x="511" y="2"/>
                      <a:pt x="776" y="1"/>
                    </a:cubicBezTo>
                    <a:cubicBezTo>
                      <a:pt x="1041" y="0"/>
                      <a:pt x="1316" y="52"/>
                      <a:pt x="1592" y="105"/>
                    </a:cubicBezTo>
                  </a:path>
                </a:pathLst>
              </a:custGeom>
              <a:noFill/>
              <a:ln w="9525" cmpd="sng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20" name="Freeform 31">
                <a:extLst>
                  <a:ext uri="{FF2B5EF4-FFF2-40B4-BE49-F238E27FC236}">
                    <a16:creationId xmlns:a16="http://schemas.microsoft.com/office/drawing/2014/main" id="{D74B7022-7CC3-274A-8D1D-B971D637EDA2}"/>
                  </a:ext>
                </a:extLst>
              </p:cNvPr>
              <p:cNvSpPr>
                <a:spLocks/>
              </p:cNvSpPr>
              <p:nvPr/>
            </p:nvSpPr>
            <p:spPr bwMode="auto">
              <a:xfrm rot="10623913" flipH="1" flipV="1">
                <a:off x="4056037" y="2163971"/>
                <a:ext cx="1066075" cy="2187115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21" name="Freeform 40">
                <a:extLst>
                  <a:ext uri="{FF2B5EF4-FFF2-40B4-BE49-F238E27FC236}">
                    <a16:creationId xmlns:a16="http://schemas.microsoft.com/office/drawing/2014/main" id="{8B66C366-C749-374B-B391-1B13680B28DF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845766" y="2840626"/>
                <a:ext cx="109948" cy="1358900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38100" cmpd="sng">
                <a:solidFill>
                  <a:schemeClr val="accent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22" name="Oval 11">
                <a:extLst>
                  <a:ext uri="{FF2B5EF4-FFF2-40B4-BE49-F238E27FC236}">
                    <a16:creationId xmlns:a16="http://schemas.microsoft.com/office/drawing/2014/main" id="{EE7AB165-24B0-B04F-9BC0-003160D342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6253" y="2526517"/>
                <a:ext cx="457200" cy="457200"/>
              </a:xfrm>
              <a:prstGeom prst="ellipse">
                <a:avLst/>
              </a:prstGeom>
              <a:solidFill>
                <a:srgbClr val="FFFFFF"/>
              </a:solidFill>
              <a:ln w="3810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d3</a:t>
                </a:r>
              </a:p>
            </p:txBody>
          </p:sp>
          <p:sp>
            <p:nvSpPr>
              <p:cNvPr id="123" name="Oval 12">
                <a:extLst>
                  <a:ext uri="{FF2B5EF4-FFF2-40B4-BE49-F238E27FC236}">
                    <a16:creationId xmlns:a16="http://schemas.microsoft.com/office/drawing/2014/main" id="{34C75D13-98B3-2C49-A17B-2CAD0168F5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54650" y="4199562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d4</a:t>
                </a:r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F3ECA6F2-A1F3-EE4F-88AB-B27B946E8524}"/>
                  </a:ext>
                </a:extLst>
              </p:cNvPr>
              <p:cNvSpPr/>
              <p:nvPr/>
            </p:nvSpPr>
            <p:spPr>
              <a:xfrm>
                <a:off x="4486637" y="1518047"/>
                <a:ext cx="59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94" name="Freeform 31">
              <a:extLst>
                <a:ext uri="{FF2B5EF4-FFF2-40B4-BE49-F238E27FC236}">
                  <a16:creationId xmlns:a16="http://schemas.microsoft.com/office/drawing/2014/main" id="{EC0DF1C9-2C7B-9B45-B6C4-C4E7847075CC}"/>
                </a:ext>
              </a:extLst>
            </p:cNvPr>
            <p:cNvSpPr>
              <a:spLocks/>
            </p:cNvSpPr>
            <p:nvPr/>
          </p:nvSpPr>
          <p:spPr bwMode="auto">
            <a:xfrm rot="6215733" flipV="1">
              <a:off x="5981535" y="2895684"/>
              <a:ext cx="455459" cy="2458900"/>
            </a:xfrm>
            <a:custGeom>
              <a:avLst/>
              <a:gdLst>
                <a:gd name="T0" fmla="*/ 2147483647 w 505"/>
                <a:gd name="T1" fmla="*/ 0 h 1384"/>
                <a:gd name="T2" fmla="*/ 2147483647 w 505"/>
                <a:gd name="T3" fmla="*/ 2147483647 h 1384"/>
                <a:gd name="T4" fmla="*/ 0 w 505"/>
                <a:gd name="T5" fmla="*/ 2147483647 h 1384"/>
                <a:gd name="T6" fmla="*/ 0 60000 65536"/>
                <a:gd name="T7" fmla="*/ 0 60000 65536"/>
                <a:gd name="T8" fmla="*/ 0 60000 65536"/>
                <a:gd name="T9" fmla="*/ 0 w 505"/>
                <a:gd name="T10" fmla="*/ 0 h 1384"/>
                <a:gd name="T11" fmla="*/ 505 w 505"/>
                <a:gd name="T12" fmla="*/ 1384 h 1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5" h="1384">
                  <a:moveTo>
                    <a:pt x="392" y="0"/>
                  </a:moveTo>
                  <a:cubicBezTo>
                    <a:pt x="448" y="252"/>
                    <a:pt x="505" y="505"/>
                    <a:pt x="440" y="736"/>
                  </a:cubicBezTo>
                  <a:cubicBezTo>
                    <a:pt x="375" y="967"/>
                    <a:pt x="187" y="1175"/>
                    <a:pt x="0" y="1384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7072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660F8-9E40-B047-B5FD-0CEDB7D11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7775A0-32A3-0B49-820F-E00E90193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58241"/>
            <a:ext cx="7886700" cy="179396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Material from </a:t>
            </a:r>
            <a:r>
              <a:rPr lang="en-US" dirty="0" err="1"/>
              <a:t>Lise</a:t>
            </a:r>
            <a:r>
              <a:rPr lang="en-US" dirty="0"/>
              <a:t> </a:t>
            </a:r>
            <a:r>
              <a:rPr lang="en-US" dirty="0" err="1"/>
              <a:t>Getoor</a:t>
            </a:r>
            <a:r>
              <a:rPr lang="en-US" dirty="0"/>
              <a:t>, Jean-Claude </a:t>
            </a:r>
            <a:r>
              <a:rPr lang="en-US" dirty="0" err="1"/>
              <a:t>Latombe</a:t>
            </a:r>
            <a:r>
              <a:rPr lang="en-US" dirty="0"/>
              <a:t>, Daphne Koller, and Stuart Russell, </a:t>
            </a:r>
            <a:r>
              <a:rPr lang="en-US" dirty="0" err="1"/>
              <a:t>Xiaoli</a:t>
            </a:r>
            <a:r>
              <a:rPr lang="en-US" dirty="0"/>
              <a:t> Fern</a:t>
            </a:r>
          </a:p>
          <a:p>
            <a:r>
              <a:rPr lang="en-US" dirty="0"/>
              <a:t>Compiled by Ralf </a:t>
            </a:r>
            <a:r>
              <a:rPr lang="en-US" dirty="0" err="1"/>
              <a:t>Möller</a:t>
            </a:r>
            <a:endParaRPr lang="en-US" dirty="0"/>
          </a:p>
          <a:p>
            <a:r>
              <a:rPr lang="en-US" dirty="0"/>
              <a:t>Based on Chapter 17 (up and including 17.3)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433FE6-3E25-A04A-9590-1CB282FE1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2A3D32-F21A-9941-9B33-41C5FE9704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9600" y="3300116"/>
            <a:ext cx="3364800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524696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7" name="Rectangle 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Unsafe Solutions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483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28650" y="1158240"/>
                <a:ext cx="7886700" cy="5018723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Unsafe solution: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0&lt;</m:t>
                    </m:r>
                    <m:func>
                      <m:funcPr>
                        <m:ctrlPr>
                          <a:rPr lang="en-US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funcPr>
                      <m:fNam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fName>
                      <m:e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sub>
                            </m:s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  <m:t>,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d>
                      </m:e>
                    </m:func>
                    <m:r>
                      <a:rPr lang="en-US" i="1" dirty="0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Example: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1, 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2, 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23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3, </m:t>
                        </m:r>
                        <m:r>
                          <a:rPr lang="ru-RU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ru-RU" i="1" dirty="0" smtClean="0">
                            <a:latin typeface="Cambria Math" panose="02040503050406030204" pitchFamily="18" charset="0"/>
                          </a:rPr>
                          <m:t>34</m:t>
                        </m:r>
                      </m:e>
                    </m:d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br>
                  <a:rPr lang="de-DE" i="1" dirty="0">
                    <a:latin typeface="Cambria Math" panose="02040503050406030204" pitchFamily="18" charset="0"/>
                  </a:rPr>
                </a:br>
                <a:r>
                  <a:rPr lang="de-DE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  <m:t>𝑑</m:t>
                        </m:r>
                        <m:r>
                          <a:rPr lang="en-US" i="1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  <m:t>5, </m:t>
                        </m:r>
                        <m:r>
                          <a:rPr lang="en-US" i="1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  <m:t>𝑚</m:t>
                        </m:r>
                        <m:r>
                          <a:rPr lang="de-DE" b="0" i="1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  <m:t>56</m:t>
                        </m:r>
                      </m:e>
                    </m:d>
                    <m:r>
                      <a:rPr lang="de-DE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/>
                      </a:rPr>
                      <m:t>,</m:t>
                    </m:r>
                  </m:oMath>
                </a14:m>
                <a:r>
                  <a:rPr lang="de-DE" b="0" i="1" dirty="0">
                    <a:solidFill>
                      <a:schemeClr val="accent4"/>
                    </a:solidFill>
                    <a:latin typeface="Cambria Math" panose="02040503050406030204" pitchFamily="18" charset="0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  <m:t>𝑑</m:t>
                        </m:r>
                        <m:r>
                          <a:rPr lang="en-US" i="1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  <m:t>6, </m:t>
                        </m:r>
                        <m:r>
                          <a:rPr lang="en-US" i="1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  <m:t>𝑚</m:t>
                        </m:r>
                        <m:r>
                          <a:rPr lang="de-DE" b="0" i="1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  <m:t>65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contains two histories: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1, 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2, 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3, 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4</m:t>
                        </m:r>
                      </m:e>
                    </m:d>
                  </m:oMath>
                </a14:m>
                <a:endParaRPr lang="de-DE" i="1" dirty="0">
                  <a:latin typeface="Cambria Math" panose="02040503050406030204" pitchFamily="18" charset="0"/>
                  <a:sym typeface="Symbol" charset="0"/>
                </a:endParaRPr>
              </a:p>
              <a:p>
                <a:pPr lvl="2"/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funcPr>
                      <m:fNam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fName>
                      <m:e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l-GR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 dirty="0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br>
                  <a:rPr lang="de-DE" b="0" i="1" dirty="0">
                    <a:latin typeface="Cambria Math" panose="02040503050406030204" pitchFamily="18" charset="0"/>
                    <a:sym typeface="Symbol" charset="0"/>
                  </a:rPr>
                </a:br>
                <a:r>
                  <a:rPr lang="de-DE" b="0" i="1" dirty="0">
                    <a:latin typeface="Cambria Math" panose="02040503050406030204" pitchFamily="18" charset="0"/>
                    <a:sym typeface="Symbo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=1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charset="0"/>
                      </a:rPr>
                      <m:t>∙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sym typeface="Symbol" charset="0"/>
                      </a:rPr>
                      <m:t>0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.8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charset="0"/>
                      </a:rPr>
                      <m:t>∙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charset="0"/>
                      </a:rPr>
                      <m:t>1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=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sym typeface="Symbol" charset="0"/>
                      </a:rPr>
                      <m:t>0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.8</m:t>
                    </m:r>
                  </m:oMath>
                </a14:m>
                <a:endParaRPr lang="en-US" dirty="0"/>
              </a:p>
              <a:p>
                <a:pPr lvl="2"/>
                <a:endParaRPr lang="en-US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1, 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2, 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5</m:t>
                        </m:r>
                        <m:r>
                          <a:rPr lang="de-DE" b="0" i="1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sym typeface="Symbol" charset="0"/>
                          </a:rPr>
                          <m:t>,</m:t>
                        </m:r>
                        <m:r>
                          <a:rPr lang="de-DE" b="0" i="1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b="0" i="1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sym typeface="Symbol" charset="0"/>
                          </a:rPr>
                          <m:t>6,…</m:t>
                        </m:r>
                      </m:e>
                    </m:d>
                  </m:oMath>
                </a14:m>
                <a:endParaRPr lang="en-US" dirty="0">
                  <a:sym typeface="Symbol" charset="0"/>
                </a:endParaRPr>
              </a:p>
              <a:p>
                <a:pPr lvl="2"/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funcPr>
                      <m:fNam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fName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l-GR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3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de-DE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br>
                  <a:rPr lang="de-DE" i="1" dirty="0">
                    <a:latin typeface="Cambria Math" panose="02040503050406030204" pitchFamily="18" charset="0"/>
                  </a:rPr>
                </a:br>
                <a:r>
                  <a:rPr lang="de-DE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=1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charset="0"/>
                      </a:rPr>
                      <m:t>∙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sym typeface="Symbol" charset="0"/>
                      </a:rPr>
                      <m:t>0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.2</m:t>
                    </m:r>
                    <m:r>
                      <a:rPr lang="en-US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charset="0"/>
                      </a:rPr>
                      <m:t>∙</m:t>
                    </m:r>
                    <m:r>
                      <a:rPr lang="de-DE" b="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charset="0"/>
                      </a:rPr>
                      <m:t>1</m:t>
                    </m:r>
                    <m:r>
                      <a:rPr lang="en-US" i="1" dirty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charset="0"/>
                      </a:rPr>
                      <m:t>∙</m:t>
                    </m:r>
                    <m:r>
                      <a:rPr lang="de-DE" b="0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charset="0"/>
                      </a:rPr>
                      <m:t>…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=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sym typeface="Symbol" charset="0"/>
                      </a:rPr>
                      <m:t>0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.2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fName>
                      <m:e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 dirty="0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  <m:t>,</m:t>
                            </m:r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endParaRPr lang="de-DE" b="0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r>
                  <a:rPr lang="en-US" dirty="0">
                    <a:sym typeface="Symbol" charset="0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=0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.8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204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158240"/>
                <a:ext cx="7886700" cy="5018723"/>
              </a:xfrm>
              <a:blipFill>
                <a:blip r:embed="rId3"/>
                <a:stretch>
                  <a:fillRect l="-1286" t="-2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D31172-BA43-3D47-9FE7-05EBDA623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40</a:t>
            </a:fld>
            <a:endParaRPr lang="en-GB"/>
          </a:p>
        </p:txBody>
      </p:sp>
      <p:sp>
        <p:nvSpPr>
          <p:cNvPr id="92" name="Oval 30">
            <a:extLst>
              <a:ext uri="{FF2B5EF4-FFF2-40B4-BE49-F238E27FC236}">
                <a16:creationId xmlns:a16="http://schemas.microsoft.com/office/drawing/2014/main" id="{0819B202-E1F1-4544-B92E-DC9DEAF7D7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2721" y="2177928"/>
            <a:ext cx="504000" cy="504000"/>
          </a:xfrm>
          <a:prstGeom prst="ellipse">
            <a:avLst/>
          </a:prstGeom>
          <a:noFill/>
          <a:ln w="38100">
            <a:solidFill>
              <a:schemeClr val="accent4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r>
              <a:rPr lang="en-US" dirty="0">
                <a:latin typeface="Calibri"/>
                <a:ea typeface="Times New Roman"/>
                <a:cs typeface="Times New Roman"/>
              </a:rPr>
              <a:t>d6</a:t>
            </a:r>
          </a:p>
        </p:txBody>
      </p:sp>
      <p:sp>
        <p:nvSpPr>
          <p:cNvPr id="93" name="Freeform 92">
            <a:extLst>
              <a:ext uri="{FF2B5EF4-FFF2-40B4-BE49-F238E27FC236}">
                <a16:creationId xmlns:a16="http://schemas.microsoft.com/office/drawing/2014/main" id="{ACC1BF5B-8971-DC4E-BEAF-A87327CC1C3C}"/>
              </a:ext>
            </a:extLst>
          </p:cNvPr>
          <p:cNvSpPr>
            <a:spLocks/>
          </p:cNvSpPr>
          <p:nvPr/>
        </p:nvSpPr>
        <p:spPr bwMode="auto">
          <a:xfrm>
            <a:off x="8392402" y="2649598"/>
            <a:ext cx="91440" cy="365760"/>
          </a:xfrm>
          <a:custGeom>
            <a:avLst/>
            <a:gdLst>
              <a:gd name="T0" fmla="*/ 2147483647 w 144"/>
              <a:gd name="T1" fmla="*/ 2147483647 h 856"/>
              <a:gd name="T2" fmla="*/ 0 w 144"/>
              <a:gd name="T3" fmla="*/ 2147483647 h 856"/>
              <a:gd name="T4" fmla="*/ 2147483647 w 144"/>
              <a:gd name="T5" fmla="*/ 0 h 856"/>
              <a:gd name="T6" fmla="*/ 0 60000 65536"/>
              <a:gd name="T7" fmla="*/ 0 60000 65536"/>
              <a:gd name="T8" fmla="*/ 0 60000 65536"/>
              <a:gd name="T9" fmla="*/ 0 w 144"/>
              <a:gd name="T10" fmla="*/ 0 h 856"/>
              <a:gd name="T11" fmla="*/ 144 w 144"/>
              <a:gd name="T12" fmla="*/ 856 h 8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856">
                <a:moveTo>
                  <a:pt x="144" y="856"/>
                </a:moveTo>
                <a:cubicBezTo>
                  <a:pt x="72" y="715"/>
                  <a:pt x="0" y="575"/>
                  <a:pt x="0" y="432"/>
                </a:cubicBezTo>
                <a:cubicBezTo>
                  <a:pt x="0" y="289"/>
                  <a:pt x="72" y="144"/>
                  <a:pt x="144" y="0"/>
                </a:cubicBezTo>
              </a:path>
            </a:pathLst>
          </a:custGeom>
          <a:noFill/>
          <a:ln w="38100">
            <a:solidFill>
              <a:schemeClr val="accent4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94" name="Freeform 93">
            <a:extLst>
              <a:ext uri="{FF2B5EF4-FFF2-40B4-BE49-F238E27FC236}">
                <a16:creationId xmlns:a16="http://schemas.microsoft.com/office/drawing/2014/main" id="{295EC0B8-92A8-B34D-BE12-AD696503115E}"/>
              </a:ext>
            </a:extLst>
          </p:cNvPr>
          <p:cNvSpPr>
            <a:spLocks/>
          </p:cNvSpPr>
          <p:nvPr/>
        </p:nvSpPr>
        <p:spPr bwMode="auto">
          <a:xfrm rot="11329751">
            <a:off x="8650915" y="2664113"/>
            <a:ext cx="91440" cy="365760"/>
          </a:xfrm>
          <a:custGeom>
            <a:avLst/>
            <a:gdLst>
              <a:gd name="T0" fmla="*/ 2147483647 w 144"/>
              <a:gd name="T1" fmla="*/ 2147483647 h 856"/>
              <a:gd name="T2" fmla="*/ 0 w 144"/>
              <a:gd name="T3" fmla="*/ 2147483647 h 856"/>
              <a:gd name="T4" fmla="*/ 2147483647 w 144"/>
              <a:gd name="T5" fmla="*/ 0 h 856"/>
              <a:gd name="T6" fmla="*/ 0 60000 65536"/>
              <a:gd name="T7" fmla="*/ 0 60000 65536"/>
              <a:gd name="T8" fmla="*/ 0 60000 65536"/>
              <a:gd name="T9" fmla="*/ 0 w 144"/>
              <a:gd name="T10" fmla="*/ 0 h 856"/>
              <a:gd name="T11" fmla="*/ 144 w 144"/>
              <a:gd name="T12" fmla="*/ 856 h 8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856">
                <a:moveTo>
                  <a:pt x="144" y="856"/>
                </a:moveTo>
                <a:cubicBezTo>
                  <a:pt x="72" y="715"/>
                  <a:pt x="0" y="575"/>
                  <a:pt x="0" y="432"/>
                </a:cubicBezTo>
                <a:cubicBezTo>
                  <a:pt x="0" y="289"/>
                  <a:pt x="72" y="144"/>
                  <a:pt x="144" y="0"/>
                </a:cubicBezTo>
              </a:path>
            </a:pathLst>
          </a:custGeom>
          <a:noFill/>
          <a:ln w="38100">
            <a:solidFill>
              <a:schemeClr val="accent4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  <a:ea typeface="Times New Roman"/>
              <a:cs typeface="Times New Roman"/>
            </a:endParaRP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7C95F83-43E1-A34B-86DF-A340A4513995}"/>
              </a:ext>
            </a:extLst>
          </p:cNvPr>
          <p:cNvGrpSpPr/>
          <p:nvPr/>
        </p:nvGrpSpPr>
        <p:grpSpPr>
          <a:xfrm>
            <a:off x="3896630" y="2738359"/>
            <a:ext cx="5162595" cy="3862989"/>
            <a:chOff x="3896630" y="2738359"/>
            <a:chExt cx="5162595" cy="3862989"/>
          </a:xfrm>
        </p:grpSpPr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5B45BB8A-6830-5746-A56B-086875D5BD9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896630" y="2738359"/>
              <a:ext cx="5162595" cy="3862989"/>
              <a:chOff x="424630" y="1518047"/>
              <a:chExt cx="4697482" cy="3514961"/>
            </a:xfrm>
          </p:grpSpPr>
          <p:sp>
            <p:nvSpPr>
              <p:cNvPr id="98" name="Freeform 31">
                <a:extLst>
                  <a:ext uri="{FF2B5EF4-FFF2-40B4-BE49-F238E27FC236}">
                    <a16:creationId xmlns:a16="http://schemas.microsoft.com/office/drawing/2014/main" id="{FF4D2880-24DD-C140-AEF0-3B4D0B23EF96}"/>
                  </a:ext>
                </a:extLst>
              </p:cNvPr>
              <p:cNvSpPr>
                <a:spLocks/>
              </p:cNvSpPr>
              <p:nvPr/>
            </p:nvSpPr>
            <p:spPr bwMode="auto">
              <a:xfrm rot="11049090" flipH="1" flipV="1">
                <a:off x="4148184" y="2190483"/>
                <a:ext cx="660198" cy="2126275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none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7A702111-3E30-1147-98F2-58DC96A51915}"/>
                  </a:ext>
                </a:extLst>
              </p:cNvPr>
              <p:cNvSpPr/>
              <p:nvPr/>
            </p:nvSpPr>
            <p:spPr>
              <a:xfrm>
                <a:off x="4066674" y="2252723"/>
                <a:ext cx="59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EEBA0638-D827-F742-926D-1C70ECF57E47}"/>
                  </a:ext>
                </a:extLst>
              </p:cNvPr>
              <p:cNvSpPr/>
              <p:nvPr/>
            </p:nvSpPr>
            <p:spPr>
              <a:xfrm>
                <a:off x="4441353" y="4403587"/>
                <a:ext cx="168088" cy="336058"/>
              </a:xfrm>
              <a:prstGeom prst="rect">
                <a:avLst/>
              </a:prstGeom>
              <a:noFill/>
            </p:spPr>
            <p:txBody>
              <a:bodyPr wrap="none" lIns="91440" tIns="0" rIns="91440" bIns="91440">
                <a:sp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81C71D9B-0221-5C44-9B84-54B3AB22B6C7}"/>
                  </a:ext>
                </a:extLst>
              </p:cNvPr>
              <p:cNvSpPr/>
              <p:nvPr/>
            </p:nvSpPr>
            <p:spPr>
              <a:xfrm>
                <a:off x="1149001" y="4506767"/>
                <a:ext cx="59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r"/>
                <a:endParaRPr lang="en-US" dirty="0"/>
              </a:p>
            </p:txBody>
          </p:sp>
          <p:sp>
            <p:nvSpPr>
              <p:cNvPr id="102" name="Text Box 13">
                <a:extLst>
                  <a:ext uri="{FF2B5EF4-FFF2-40B4-BE49-F238E27FC236}">
                    <a16:creationId xmlns:a16="http://schemas.microsoft.com/office/drawing/2014/main" id="{CB4A29D8-B250-9246-B346-F5D9C0703C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4630" y="4528921"/>
                <a:ext cx="660190" cy="504087"/>
              </a:xfrm>
              <a:prstGeom prst="rect">
                <a:avLst/>
              </a:prstGeom>
              <a:ln/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latin typeface="+mn-lt"/>
                    <a:ea typeface="Times New Roman"/>
                    <a:cs typeface="Calibri"/>
                    <a:sym typeface="Symbol" charset="0"/>
                  </a:rPr>
                  <a:t>Start: </a:t>
                </a:r>
                <a:br>
                  <a:rPr lang="en-US" sz="1800" dirty="0">
                    <a:latin typeface="+mn-lt"/>
                    <a:ea typeface="Times New Roman"/>
                    <a:cs typeface="Calibri"/>
                    <a:sym typeface="Symbol" charset="0"/>
                  </a:rPr>
                </a:br>
                <a:r>
                  <a:rPr lang="en-US" sz="1800" i="1" dirty="0">
                    <a:latin typeface="+mn-lt"/>
                    <a:ea typeface="Times New Roman"/>
                    <a:sym typeface="Symbol" charset="0"/>
                  </a:rPr>
                  <a:t>s</a:t>
                </a:r>
                <a:r>
                  <a:rPr lang="en-US" sz="1800" baseline="-25000" dirty="0">
                    <a:latin typeface="+mn-lt"/>
                    <a:ea typeface="Times New Roman"/>
                    <a:sym typeface="Symbol" charset="0"/>
                  </a:rPr>
                  <a:t>0</a:t>
                </a:r>
                <a:r>
                  <a:rPr lang="en-US" sz="1800" i="1" dirty="0">
                    <a:latin typeface="+mn-lt"/>
                    <a:ea typeface="Times New Roman"/>
                    <a:sym typeface="Symbol" charset="0"/>
                  </a:rPr>
                  <a:t>= </a:t>
                </a:r>
                <a:r>
                  <a:rPr lang="en-US" sz="1800" dirty="0">
                    <a:latin typeface="+mn-lt"/>
                    <a:ea typeface="Times New Roman"/>
                    <a:cs typeface="Calibri"/>
                    <a:sym typeface="Symbol" charset="0"/>
                  </a:rPr>
                  <a:t>d1</a:t>
                </a:r>
                <a:endParaRPr lang="en-US" sz="1800" dirty="0">
                  <a:latin typeface="+mn-lt"/>
                  <a:ea typeface="Times New Roman"/>
                  <a:cs typeface="Times New Roman"/>
                </a:endParaRPr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7CF651B2-1660-CC44-B643-F0D98A595959}"/>
                  </a:ext>
                </a:extLst>
              </p:cNvPr>
              <p:cNvSpPr/>
              <p:nvPr/>
            </p:nvSpPr>
            <p:spPr>
              <a:xfrm>
                <a:off x="1028128" y="2019635"/>
                <a:ext cx="59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04" name="Freeform 31">
                <a:extLst>
                  <a:ext uri="{FF2B5EF4-FFF2-40B4-BE49-F238E27FC236}">
                    <a16:creationId xmlns:a16="http://schemas.microsoft.com/office/drawing/2014/main" id="{95B69307-3B2A-B446-A8C8-5D6976711CFF}"/>
                  </a:ext>
                </a:extLst>
              </p:cNvPr>
              <p:cNvSpPr>
                <a:spLocks/>
              </p:cNvSpPr>
              <p:nvPr/>
            </p:nvSpPr>
            <p:spPr bwMode="auto">
              <a:xfrm rot="4200000" flipH="1" flipV="1">
                <a:off x="2510252" y="617061"/>
                <a:ext cx="776291" cy="2966339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05" name="Text Box 11">
                <a:extLst>
                  <a:ext uri="{FF2B5EF4-FFF2-40B4-BE49-F238E27FC236}">
                    <a16:creationId xmlns:a16="http://schemas.microsoft.com/office/drawing/2014/main" id="{8AFC4CB0-A3B2-F748-AAE3-CC9EB8A9D76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64150" y="4337866"/>
                <a:ext cx="668031" cy="504087"/>
              </a:xfrm>
              <a:prstGeom prst="rect">
                <a:avLst/>
              </a:prstGeom>
              <a:ln/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+mn-lt"/>
                    <a:ea typeface="Times New Roman"/>
                    <a:cs typeface="Times New Roman"/>
                  </a:rPr>
                  <a:t>  Goal: </a:t>
                </a:r>
              </a:p>
              <a:p>
                <a:r>
                  <a:rPr lang="en-US" sz="1800" i="1" dirty="0">
                    <a:latin typeface="+mn-lt"/>
                    <a:ea typeface="Times New Roman"/>
                    <a:sym typeface="Symbol" charset="0"/>
                  </a:rPr>
                  <a:t>S</a:t>
                </a:r>
                <a:r>
                  <a:rPr lang="en-US" sz="1800" i="1" baseline="-25000" dirty="0">
                    <a:latin typeface="+mn-lt"/>
                    <a:ea typeface="Times New Roman"/>
                    <a:sym typeface="Symbol" charset="0"/>
                  </a:rPr>
                  <a:t>g</a:t>
                </a:r>
                <a:r>
                  <a:rPr lang="en-US" sz="1800" dirty="0">
                    <a:latin typeface="+mn-lt"/>
                    <a:ea typeface="Times New Roman"/>
                    <a:sym typeface="Symbol" charset="0"/>
                  </a:rPr>
                  <a:t>= {</a:t>
                </a:r>
                <a:r>
                  <a:rPr lang="en-US" sz="1800" dirty="0">
                    <a:latin typeface="+mn-lt"/>
                    <a:ea typeface="Times New Roman"/>
                    <a:cs typeface="Calibri"/>
                    <a:sym typeface="Symbol" charset="0"/>
                  </a:rPr>
                  <a:t>d4</a:t>
                </a:r>
                <a:r>
                  <a:rPr lang="en-US" sz="1800" dirty="0">
                    <a:latin typeface="+mn-lt"/>
                    <a:ea typeface="Times New Roman"/>
                    <a:cs typeface="Times New Roman"/>
                    <a:sym typeface="Symbol" charset="0"/>
                  </a:rPr>
                  <a:t>}</a:t>
                </a:r>
                <a:endParaRPr lang="en-US" sz="1800" dirty="0">
                  <a:latin typeface="+mn-lt"/>
                  <a:ea typeface="Times New Roman"/>
                  <a:cs typeface="Times New Roman"/>
                </a:endParaRPr>
              </a:p>
            </p:txBody>
          </p:sp>
          <p:sp>
            <p:nvSpPr>
              <p:cNvPr id="106" name="Freeform 37">
                <a:extLst>
                  <a:ext uri="{FF2B5EF4-FFF2-40B4-BE49-F238E27FC236}">
                    <a16:creationId xmlns:a16="http://schemas.microsoft.com/office/drawing/2014/main" id="{ECC348A1-6AA6-9943-9DFB-F12484D1EE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5196" y="2381554"/>
                <a:ext cx="2527300" cy="239492"/>
              </a:xfrm>
              <a:custGeom>
                <a:avLst/>
                <a:gdLst>
                  <a:gd name="T0" fmla="*/ 0 w 1592"/>
                  <a:gd name="T1" fmla="*/ 2147483647 h 113"/>
                  <a:gd name="T2" fmla="*/ 2147483647 w 1592"/>
                  <a:gd name="T3" fmla="*/ 2147483647 h 113"/>
                  <a:gd name="T4" fmla="*/ 2147483647 w 1592"/>
                  <a:gd name="T5" fmla="*/ 2147483647 h 113"/>
                  <a:gd name="T6" fmla="*/ 0 60000 65536"/>
                  <a:gd name="T7" fmla="*/ 0 60000 65536"/>
                  <a:gd name="T8" fmla="*/ 0 60000 65536"/>
                  <a:gd name="T9" fmla="*/ 0 w 1592"/>
                  <a:gd name="T10" fmla="*/ 0 h 113"/>
                  <a:gd name="T11" fmla="*/ 1592 w 1592"/>
                  <a:gd name="T12" fmla="*/ 113 h 1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2" h="113">
                    <a:moveTo>
                      <a:pt x="0" y="113"/>
                    </a:moveTo>
                    <a:cubicBezTo>
                      <a:pt x="255" y="57"/>
                      <a:pt x="511" y="2"/>
                      <a:pt x="776" y="1"/>
                    </a:cubicBezTo>
                    <a:cubicBezTo>
                      <a:pt x="1041" y="0"/>
                      <a:pt x="1316" y="52"/>
                      <a:pt x="1592" y="105"/>
                    </a:cubicBezTo>
                  </a:path>
                </a:pathLst>
              </a:custGeom>
              <a:noFill/>
              <a:ln w="38100" cmpd="sng">
                <a:solidFill>
                  <a:schemeClr val="accent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07" name="Freeform 38">
                <a:extLst>
                  <a:ext uri="{FF2B5EF4-FFF2-40B4-BE49-F238E27FC236}">
                    <a16:creationId xmlns:a16="http://schemas.microsoft.com/office/drawing/2014/main" id="{8A106CCA-3AD2-8C4F-A724-2FBF552BA3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5020" y="2103309"/>
                <a:ext cx="2176032" cy="281769"/>
              </a:xfrm>
              <a:custGeom>
                <a:avLst/>
                <a:gdLst>
                  <a:gd name="T0" fmla="*/ 0 w 1176"/>
                  <a:gd name="T1" fmla="*/ 2147483647 h 288"/>
                  <a:gd name="T2" fmla="*/ 2147483647 w 1176"/>
                  <a:gd name="T3" fmla="*/ 2147483647 h 288"/>
                  <a:gd name="T4" fmla="*/ 2147483647 w 1176"/>
                  <a:gd name="T5" fmla="*/ 0 h 288"/>
                  <a:gd name="T6" fmla="*/ 0 60000 65536"/>
                  <a:gd name="T7" fmla="*/ 0 60000 65536"/>
                  <a:gd name="T8" fmla="*/ 0 60000 65536"/>
                  <a:gd name="T9" fmla="*/ 0 w 1176"/>
                  <a:gd name="T10" fmla="*/ 0 h 288"/>
                  <a:gd name="T11" fmla="*/ 1176 w 1176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76" h="288">
                    <a:moveTo>
                      <a:pt x="0" y="288"/>
                    </a:moveTo>
                    <a:cubicBezTo>
                      <a:pt x="234" y="264"/>
                      <a:pt x="468" y="240"/>
                      <a:pt x="664" y="192"/>
                    </a:cubicBezTo>
                    <a:cubicBezTo>
                      <a:pt x="860" y="144"/>
                      <a:pt x="1018" y="72"/>
                      <a:pt x="1176" y="0"/>
                    </a:cubicBezTo>
                  </a:path>
                </a:pathLst>
              </a:custGeom>
              <a:noFill/>
              <a:ln w="38100" cmpd="sng">
                <a:solidFill>
                  <a:schemeClr val="accent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08" name="Arc 107">
                <a:extLst>
                  <a:ext uri="{FF2B5EF4-FFF2-40B4-BE49-F238E27FC236}">
                    <a16:creationId xmlns:a16="http://schemas.microsoft.com/office/drawing/2014/main" id="{8F985451-2014-5C4A-8E84-39CD92ADFB0F}"/>
                  </a:ext>
                </a:extLst>
              </p:cNvPr>
              <p:cNvSpPr/>
              <p:nvPr/>
            </p:nvSpPr>
            <p:spPr bwMode="auto">
              <a:xfrm>
                <a:off x="2953574" y="2286304"/>
                <a:ext cx="114300" cy="225425"/>
              </a:xfrm>
              <a:prstGeom prst="arc">
                <a:avLst>
                  <a:gd name="adj1" fmla="val 18495893"/>
                  <a:gd name="adj2" fmla="val 2991136"/>
                </a:avLst>
              </a:prstGeom>
              <a:noFill/>
              <a:ln w="381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09" name="Freeform 40">
                <a:extLst>
                  <a:ext uri="{FF2B5EF4-FFF2-40B4-BE49-F238E27FC236}">
                    <a16:creationId xmlns:a16="http://schemas.microsoft.com/office/drawing/2014/main" id="{DD35CBD2-4CAF-C24A-BA0D-1BC37DFBA427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H="1">
                <a:off x="3688744" y="2968900"/>
                <a:ext cx="114570" cy="1275335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10" name="Freeform 6">
                <a:extLst>
                  <a:ext uri="{FF2B5EF4-FFF2-40B4-BE49-F238E27FC236}">
                    <a16:creationId xmlns:a16="http://schemas.microsoft.com/office/drawing/2014/main" id="{57CF030F-781D-2F43-8553-ECF31310EE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2934" y="2718754"/>
                <a:ext cx="241300" cy="1371600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38100" cmpd="sng">
                <a:solidFill>
                  <a:schemeClr val="accent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11" name="Oval 11">
                <a:extLst>
                  <a:ext uri="{FF2B5EF4-FFF2-40B4-BE49-F238E27FC236}">
                    <a16:creationId xmlns:a16="http://schemas.microsoft.com/office/drawing/2014/main" id="{C2A2423B-0E05-8E4D-9839-1BE3F9739A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6434" y="2271249"/>
                <a:ext cx="457200" cy="457200"/>
              </a:xfrm>
              <a:prstGeom prst="ellipse">
                <a:avLst/>
              </a:prstGeom>
              <a:solidFill>
                <a:srgbClr val="FFFFFF"/>
              </a:solidFill>
              <a:ln w="3810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is-IS" dirty="0">
                    <a:latin typeface="Calibri"/>
                    <a:ea typeface="Times New Roman"/>
                    <a:cs typeface="Times New Roman"/>
                  </a:rPr>
                  <a:t>d2</a:t>
                </a:r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12" name="Freeform 18">
                <a:extLst>
                  <a:ext uri="{FF2B5EF4-FFF2-40B4-BE49-F238E27FC236}">
                    <a16:creationId xmlns:a16="http://schemas.microsoft.com/office/drawing/2014/main" id="{6971338F-ADEC-5043-BE4E-2F4D2A9138D1}"/>
                  </a:ext>
                </a:extLst>
              </p:cNvPr>
              <p:cNvSpPr>
                <a:spLocks/>
              </p:cNvSpPr>
              <p:nvPr/>
            </p:nvSpPr>
            <p:spPr bwMode="auto">
              <a:xfrm rot="297626" flipV="1">
                <a:off x="1497828" y="4422980"/>
                <a:ext cx="2154774" cy="270156"/>
              </a:xfrm>
              <a:custGeom>
                <a:avLst/>
                <a:gdLst>
                  <a:gd name="T0" fmla="*/ 0 w 1592"/>
                  <a:gd name="T1" fmla="*/ 2147483647 h 113"/>
                  <a:gd name="T2" fmla="*/ 2147483647 w 1592"/>
                  <a:gd name="T3" fmla="*/ 2147483647 h 113"/>
                  <a:gd name="T4" fmla="*/ 2147483647 w 1592"/>
                  <a:gd name="T5" fmla="*/ 2147483647 h 113"/>
                  <a:gd name="T6" fmla="*/ 0 60000 65536"/>
                  <a:gd name="T7" fmla="*/ 0 60000 65536"/>
                  <a:gd name="T8" fmla="*/ 0 60000 65536"/>
                  <a:gd name="T9" fmla="*/ 0 w 1592"/>
                  <a:gd name="T10" fmla="*/ 0 h 113"/>
                  <a:gd name="T11" fmla="*/ 1592 w 1592"/>
                  <a:gd name="T12" fmla="*/ 113 h 1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2" h="113">
                    <a:moveTo>
                      <a:pt x="0" y="113"/>
                    </a:moveTo>
                    <a:cubicBezTo>
                      <a:pt x="255" y="57"/>
                      <a:pt x="511" y="2"/>
                      <a:pt x="776" y="1"/>
                    </a:cubicBezTo>
                    <a:cubicBezTo>
                      <a:pt x="1041" y="0"/>
                      <a:pt x="1316" y="52"/>
                      <a:pt x="1592" y="105"/>
                    </a:cubicBezTo>
                  </a:path>
                </a:pathLst>
              </a:custGeom>
              <a:noFill/>
              <a:ln w="9525" cmpd="sng">
                <a:solidFill>
                  <a:srgbClr val="C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13" name="Oval 11">
                <a:extLst>
                  <a:ext uri="{FF2B5EF4-FFF2-40B4-BE49-F238E27FC236}">
                    <a16:creationId xmlns:a16="http://schemas.microsoft.com/office/drawing/2014/main" id="{849B1284-6BE7-4C4D-BAB3-2F41F92457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5794" y="1761046"/>
                <a:ext cx="457200" cy="457200"/>
              </a:xfrm>
              <a:prstGeom prst="ellipse">
                <a:avLst/>
              </a:prstGeom>
              <a:solidFill>
                <a:srgbClr val="FFFFFF"/>
              </a:solidFill>
              <a:ln w="38100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d5</a:t>
                </a:r>
              </a:p>
            </p:txBody>
          </p:sp>
          <p:sp>
            <p:nvSpPr>
              <p:cNvPr id="114" name="Text Box 11">
                <a:extLst>
                  <a:ext uri="{FF2B5EF4-FFF2-40B4-BE49-F238E27FC236}">
                    <a16:creationId xmlns:a16="http://schemas.microsoft.com/office/drawing/2014/main" id="{FF058ABA-CC4D-F54D-9E72-FA6F263EAC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39191" y="2064370"/>
                <a:ext cx="265463" cy="252043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C00000"/>
                    </a:solidFill>
                    <a:latin typeface="Calibri"/>
                    <a:ea typeface="Times New Roman"/>
                    <a:cs typeface="Times New Roman"/>
                  </a:rPr>
                  <a:t>0.2</a:t>
                </a:r>
              </a:p>
            </p:txBody>
          </p:sp>
          <p:sp>
            <p:nvSpPr>
              <p:cNvPr id="115" name="Text Box 11">
                <a:extLst>
                  <a:ext uri="{FF2B5EF4-FFF2-40B4-BE49-F238E27FC236}">
                    <a16:creationId xmlns:a16="http://schemas.microsoft.com/office/drawing/2014/main" id="{9BB4483F-A820-1B4E-8DC7-229DB28FDBC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51701" y="2505406"/>
                <a:ext cx="265463" cy="252043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C00000"/>
                    </a:solidFill>
                    <a:latin typeface="Calibri"/>
                    <a:ea typeface="Times New Roman"/>
                    <a:cs typeface="Times New Roman"/>
                  </a:rPr>
                  <a:t>0.8</a:t>
                </a:r>
              </a:p>
            </p:txBody>
          </p:sp>
          <p:sp>
            <p:nvSpPr>
              <p:cNvPr id="116" name="Text Box 11">
                <a:extLst>
                  <a:ext uri="{FF2B5EF4-FFF2-40B4-BE49-F238E27FC236}">
                    <a16:creationId xmlns:a16="http://schemas.microsoft.com/office/drawing/2014/main" id="{BE754C5D-F1E6-CF43-BC33-FB8C043585B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96636" y="4562021"/>
                <a:ext cx="265463" cy="252043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C00000"/>
                    </a:solidFill>
                    <a:latin typeface="Calibri"/>
                    <a:ea typeface="Times New Roman"/>
                    <a:cs typeface="Times New Roman"/>
                  </a:rPr>
                  <a:t>0.5</a:t>
                </a:r>
              </a:p>
            </p:txBody>
          </p:sp>
          <p:sp>
            <p:nvSpPr>
              <p:cNvPr id="117" name="Text Box 11">
                <a:extLst>
                  <a:ext uri="{FF2B5EF4-FFF2-40B4-BE49-F238E27FC236}">
                    <a16:creationId xmlns:a16="http://schemas.microsoft.com/office/drawing/2014/main" id="{C272A145-A543-2B44-9A91-C661C2BDF8F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40117" y="4719048"/>
                <a:ext cx="265463" cy="252043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C00000"/>
                    </a:solidFill>
                    <a:latin typeface="Calibri"/>
                    <a:ea typeface="Times New Roman"/>
                    <a:cs typeface="Times New Roman"/>
                  </a:rPr>
                  <a:t>0.5</a:t>
                </a:r>
              </a:p>
            </p:txBody>
          </p:sp>
          <p:sp>
            <p:nvSpPr>
              <p:cNvPr id="118" name="Oval 12">
                <a:extLst>
                  <a:ext uri="{FF2B5EF4-FFF2-40B4-BE49-F238E27FC236}">
                    <a16:creationId xmlns:a16="http://schemas.microsoft.com/office/drawing/2014/main" id="{BB830138-B138-1E48-9773-2CE06F5EF8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6434" y="4090354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d1</a:t>
                </a:r>
              </a:p>
            </p:txBody>
          </p:sp>
          <p:sp>
            <p:nvSpPr>
              <p:cNvPr id="119" name="Freeform 6">
                <a:extLst>
                  <a:ext uri="{FF2B5EF4-FFF2-40B4-BE49-F238E27FC236}">
                    <a16:creationId xmlns:a16="http://schemas.microsoft.com/office/drawing/2014/main" id="{64E9623E-D622-A64B-91CF-559D62987A75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 flipV="1">
                <a:off x="1288605" y="2725729"/>
                <a:ext cx="241300" cy="1371600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cxnSp>
            <p:nvCxnSpPr>
              <p:cNvPr id="120" name="Curved Connector 119">
                <a:extLst>
                  <a:ext uri="{FF2B5EF4-FFF2-40B4-BE49-F238E27FC236}">
                    <a16:creationId xmlns:a16="http://schemas.microsoft.com/office/drawing/2014/main" id="{E5622CD7-4AB2-864C-B074-BBC93725FAB8}"/>
                  </a:ext>
                </a:extLst>
              </p:cNvPr>
              <p:cNvCxnSpPr/>
              <p:nvPr/>
            </p:nvCxnSpPr>
            <p:spPr>
              <a:xfrm flipH="1">
                <a:off x="1215034" y="4318954"/>
                <a:ext cx="228600" cy="228600"/>
              </a:xfrm>
              <a:prstGeom prst="curvedConnector4">
                <a:avLst>
                  <a:gd name="adj1" fmla="val -100000"/>
                  <a:gd name="adj2" fmla="val 200000"/>
                </a:avLst>
              </a:prstGeom>
              <a:ln w="9525" cmpd="sng">
                <a:solidFill>
                  <a:srgbClr val="C0000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" name="Arc 120">
                <a:extLst>
                  <a:ext uri="{FF2B5EF4-FFF2-40B4-BE49-F238E27FC236}">
                    <a16:creationId xmlns:a16="http://schemas.microsoft.com/office/drawing/2014/main" id="{A12C595C-34B1-7346-A79F-01A90B360C8D}"/>
                  </a:ext>
                </a:extLst>
              </p:cNvPr>
              <p:cNvSpPr/>
              <p:nvPr/>
            </p:nvSpPr>
            <p:spPr bwMode="auto">
              <a:xfrm rot="356928">
                <a:off x="1451974" y="4215162"/>
                <a:ext cx="366712" cy="366713"/>
              </a:xfrm>
              <a:prstGeom prst="arc">
                <a:avLst>
                  <a:gd name="adj1" fmla="val 708330"/>
                  <a:gd name="adj2" fmla="val 4251989"/>
                </a:avLst>
              </a:prstGeom>
              <a:noFill/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22" name="Freeform 18">
                <a:extLst>
                  <a:ext uri="{FF2B5EF4-FFF2-40B4-BE49-F238E27FC236}">
                    <a16:creationId xmlns:a16="http://schemas.microsoft.com/office/drawing/2014/main" id="{7BE9B941-D811-D14E-B5BD-F612776EF0C3}"/>
                  </a:ext>
                </a:extLst>
              </p:cNvPr>
              <p:cNvSpPr>
                <a:spLocks/>
              </p:cNvSpPr>
              <p:nvPr/>
            </p:nvSpPr>
            <p:spPr bwMode="auto">
              <a:xfrm rot="11097626" flipV="1">
                <a:off x="1428940" y="4080105"/>
                <a:ext cx="2271945" cy="246051"/>
              </a:xfrm>
              <a:custGeom>
                <a:avLst/>
                <a:gdLst>
                  <a:gd name="T0" fmla="*/ 0 w 1592"/>
                  <a:gd name="T1" fmla="*/ 2147483647 h 113"/>
                  <a:gd name="T2" fmla="*/ 2147483647 w 1592"/>
                  <a:gd name="T3" fmla="*/ 2147483647 h 113"/>
                  <a:gd name="T4" fmla="*/ 2147483647 w 1592"/>
                  <a:gd name="T5" fmla="*/ 2147483647 h 113"/>
                  <a:gd name="T6" fmla="*/ 0 60000 65536"/>
                  <a:gd name="T7" fmla="*/ 0 60000 65536"/>
                  <a:gd name="T8" fmla="*/ 0 60000 65536"/>
                  <a:gd name="T9" fmla="*/ 0 w 1592"/>
                  <a:gd name="T10" fmla="*/ 0 h 113"/>
                  <a:gd name="T11" fmla="*/ 1592 w 1592"/>
                  <a:gd name="T12" fmla="*/ 113 h 1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2" h="113">
                    <a:moveTo>
                      <a:pt x="0" y="113"/>
                    </a:moveTo>
                    <a:cubicBezTo>
                      <a:pt x="255" y="57"/>
                      <a:pt x="511" y="2"/>
                      <a:pt x="776" y="1"/>
                    </a:cubicBezTo>
                    <a:cubicBezTo>
                      <a:pt x="1041" y="0"/>
                      <a:pt x="1316" y="52"/>
                      <a:pt x="1592" y="105"/>
                    </a:cubicBezTo>
                  </a:path>
                </a:pathLst>
              </a:custGeom>
              <a:noFill/>
              <a:ln w="9525" cmpd="sng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23" name="Freeform 31">
                <a:extLst>
                  <a:ext uri="{FF2B5EF4-FFF2-40B4-BE49-F238E27FC236}">
                    <a16:creationId xmlns:a16="http://schemas.microsoft.com/office/drawing/2014/main" id="{E0E4F299-F561-004D-BDFF-D1F3B27FFF21}"/>
                  </a:ext>
                </a:extLst>
              </p:cNvPr>
              <p:cNvSpPr>
                <a:spLocks/>
              </p:cNvSpPr>
              <p:nvPr/>
            </p:nvSpPr>
            <p:spPr bwMode="auto">
              <a:xfrm rot="10623913" flipH="1" flipV="1">
                <a:off x="4056037" y="2163971"/>
                <a:ext cx="1066075" cy="2187115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24" name="Freeform 40">
                <a:extLst>
                  <a:ext uri="{FF2B5EF4-FFF2-40B4-BE49-F238E27FC236}">
                    <a16:creationId xmlns:a16="http://schemas.microsoft.com/office/drawing/2014/main" id="{DAC39316-4BC9-3845-BD74-058F4A919D10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845766" y="2840626"/>
                <a:ext cx="109948" cy="1358900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38100" cmpd="sng">
                <a:solidFill>
                  <a:schemeClr val="accent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25" name="Oval 11">
                <a:extLst>
                  <a:ext uri="{FF2B5EF4-FFF2-40B4-BE49-F238E27FC236}">
                    <a16:creationId xmlns:a16="http://schemas.microsoft.com/office/drawing/2014/main" id="{76FD6EEF-5BDB-944F-97A9-0F22765181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6253" y="2526517"/>
                <a:ext cx="457200" cy="457200"/>
              </a:xfrm>
              <a:prstGeom prst="ellipse">
                <a:avLst/>
              </a:prstGeom>
              <a:solidFill>
                <a:srgbClr val="FFFFFF"/>
              </a:solidFill>
              <a:ln w="3810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d3</a:t>
                </a:r>
              </a:p>
            </p:txBody>
          </p:sp>
          <p:sp>
            <p:nvSpPr>
              <p:cNvPr id="126" name="Oval 12">
                <a:extLst>
                  <a:ext uri="{FF2B5EF4-FFF2-40B4-BE49-F238E27FC236}">
                    <a16:creationId xmlns:a16="http://schemas.microsoft.com/office/drawing/2014/main" id="{3C3A7E91-D32E-6A43-BB30-BE1C2725EA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54650" y="4199562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d4</a:t>
                </a:r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C96D0C99-41D5-0845-A930-F0DF1F7C0B52}"/>
                  </a:ext>
                </a:extLst>
              </p:cNvPr>
              <p:cNvSpPr/>
              <p:nvPr/>
            </p:nvSpPr>
            <p:spPr>
              <a:xfrm>
                <a:off x="4486637" y="1518047"/>
                <a:ext cx="59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97" name="Freeform 31">
              <a:extLst>
                <a:ext uri="{FF2B5EF4-FFF2-40B4-BE49-F238E27FC236}">
                  <a16:creationId xmlns:a16="http://schemas.microsoft.com/office/drawing/2014/main" id="{427C9004-6A00-924C-8F3E-711BEEE1E4EF}"/>
                </a:ext>
              </a:extLst>
            </p:cNvPr>
            <p:cNvSpPr>
              <a:spLocks/>
            </p:cNvSpPr>
            <p:nvPr/>
          </p:nvSpPr>
          <p:spPr bwMode="auto">
            <a:xfrm rot="6215733" flipV="1">
              <a:off x="5981535" y="2895684"/>
              <a:ext cx="455459" cy="2458900"/>
            </a:xfrm>
            <a:custGeom>
              <a:avLst/>
              <a:gdLst>
                <a:gd name="T0" fmla="*/ 2147483647 w 505"/>
                <a:gd name="T1" fmla="*/ 0 h 1384"/>
                <a:gd name="T2" fmla="*/ 2147483647 w 505"/>
                <a:gd name="T3" fmla="*/ 2147483647 h 1384"/>
                <a:gd name="T4" fmla="*/ 0 w 505"/>
                <a:gd name="T5" fmla="*/ 2147483647 h 1384"/>
                <a:gd name="T6" fmla="*/ 0 60000 65536"/>
                <a:gd name="T7" fmla="*/ 0 60000 65536"/>
                <a:gd name="T8" fmla="*/ 0 60000 65536"/>
                <a:gd name="T9" fmla="*/ 0 w 505"/>
                <a:gd name="T10" fmla="*/ 0 h 1384"/>
                <a:gd name="T11" fmla="*/ 505 w 505"/>
                <a:gd name="T12" fmla="*/ 1384 h 1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5" h="1384">
                  <a:moveTo>
                    <a:pt x="392" y="0"/>
                  </a:moveTo>
                  <a:cubicBezTo>
                    <a:pt x="448" y="252"/>
                    <a:pt x="505" y="505"/>
                    <a:pt x="440" y="736"/>
                  </a:cubicBezTo>
                  <a:cubicBezTo>
                    <a:pt x="375" y="967"/>
                    <a:pt x="187" y="1175"/>
                    <a:pt x="0" y="1384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57003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7" name="Rectangle 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 Solutions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483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28650" y="1158240"/>
                <a:ext cx="7886700" cy="5018723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Safe solution: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funcPr>
                      <m:fName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𝑃</m:t>
                        </m:r>
                      </m:fName>
                      <m:e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sub>
                            </m:s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  <m:t>,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d>
                      </m:e>
                    </m:func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An acyclic safe solution: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1, 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2, 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23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3, </m:t>
                        </m:r>
                        <m:r>
                          <a:rPr lang="ru-RU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ru-RU" i="1" dirty="0" smtClean="0">
                            <a:latin typeface="Cambria Math" panose="02040503050406030204" pitchFamily="18" charset="0"/>
                          </a:rPr>
                          <m:t>34</m:t>
                        </m:r>
                      </m:e>
                    </m:d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de-DE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de-DE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5,</m:t>
                        </m:r>
                        <m:r>
                          <a:rPr lang="de-DE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de-DE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54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contains two histories: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1, 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2, 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3, 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4</m:t>
                        </m:r>
                      </m:e>
                    </m:d>
                  </m:oMath>
                </a14:m>
                <a:endParaRPr lang="de-DE" i="1" dirty="0">
                  <a:latin typeface="Cambria Math" panose="02040503050406030204" pitchFamily="18" charset="0"/>
                  <a:sym typeface="Symbol" charset="0"/>
                </a:endParaRPr>
              </a:p>
              <a:p>
                <a:pPr lvl="2"/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funcPr>
                      <m:fNam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fName>
                      <m:e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l-GR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 dirty="0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br>
                  <a:rPr lang="de-DE" b="0" i="1" dirty="0">
                    <a:latin typeface="Cambria Math" panose="02040503050406030204" pitchFamily="18" charset="0"/>
                    <a:sym typeface="Symbol" charset="0"/>
                  </a:rPr>
                </a:br>
                <a:r>
                  <a:rPr lang="de-DE" b="0" i="1" dirty="0">
                    <a:latin typeface="Cambria Math" panose="02040503050406030204" pitchFamily="18" charset="0"/>
                    <a:sym typeface="Symbo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=1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charset="0"/>
                      </a:rPr>
                      <m:t>∙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sym typeface="Symbol" charset="0"/>
                      </a:rPr>
                      <m:t>0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.8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charset="0"/>
                      </a:rPr>
                      <m:t>∙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charset="0"/>
                      </a:rPr>
                      <m:t>1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=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sym typeface="Symbol" charset="0"/>
                      </a:rPr>
                      <m:t>0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.8</m:t>
                    </m:r>
                  </m:oMath>
                </a14:m>
                <a:endParaRPr lang="en-US" dirty="0"/>
              </a:p>
              <a:p>
                <a:pPr lvl="2"/>
                <a:endParaRPr lang="en-US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1, 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2, 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5</m:t>
                        </m:r>
                        <m:r>
                          <a:rPr lang="de-DE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Symbol" charset="0"/>
                          </a:rPr>
                          <m:t>,</m:t>
                        </m:r>
                        <m:r>
                          <a:rPr lang="de-DE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Symbol" charset="0"/>
                          </a:rPr>
                          <m:t>4</m:t>
                        </m:r>
                      </m:e>
                    </m:d>
                  </m:oMath>
                </a14:m>
                <a:endParaRPr lang="en-US" dirty="0">
                  <a:sym typeface="Symbol" charset="0"/>
                </a:endParaRPr>
              </a:p>
              <a:p>
                <a:pPr lvl="2"/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funcPr>
                      <m:fNam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fName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l-GR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4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de-DE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br>
                  <a:rPr lang="de-DE" i="1" dirty="0">
                    <a:latin typeface="Cambria Math" panose="02040503050406030204" pitchFamily="18" charset="0"/>
                  </a:rPr>
                </a:br>
                <a:r>
                  <a:rPr lang="de-DE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=1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charset="0"/>
                      </a:rPr>
                      <m:t>∙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sym typeface="Symbol" charset="0"/>
                      </a:rPr>
                      <m:t>0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.2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charset="0"/>
                      </a:rPr>
                      <m:t>∙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charset="0"/>
                      </a:rPr>
                      <m:t>1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=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sym typeface="Symbol" charset="0"/>
                      </a:rPr>
                      <m:t>0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.2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fName>
                      <m:e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 dirty="0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  <m:t>,</m:t>
                            </m:r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de-DE" b="0" i="1" dirty="0">
                    <a:latin typeface="Cambria Math" panose="02040503050406030204" pitchFamily="18" charset="0"/>
                  </a:rPr>
                  <a:t> </a:t>
                </a:r>
                <a:endParaRPr lang="de-DE" i="1" dirty="0">
                  <a:latin typeface="Cambria Math" panose="02040503050406030204" pitchFamily="18" charset="0"/>
                  <a:sym typeface="Symbol" charset="0"/>
                </a:endParaRPr>
              </a:p>
              <a:p>
                <a:pPr marL="457200" lvl="1" indent="0">
                  <a:buNone/>
                </a:pPr>
                <a:r>
                  <a:rPr lang="en-US" dirty="0">
                    <a:sym typeface="Symbol" charset="0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=0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.8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+0.2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204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158240"/>
                <a:ext cx="7886700" cy="5018723"/>
              </a:xfrm>
              <a:blipFill>
                <a:blip r:embed="rId3"/>
                <a:stretch>
                  <a:fillRect l="-1286" t="-2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D31172-BA43-3D47-9FE7-05EBDA623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41</a:t>
            </a:fld>
            <a:endParaRPr lang="en-GB"/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91A35EF0-08D0-9648-BF54-AAEA15CC55AA}"/>
              </a:ext>
            </a:extLst>
          </p:cNvPr>
          <p:cNvGrpSpPr/>
          <p:nvPr/>
        </p:nvGrpSpPr>
        <p:grpSpPr>
          <a:xfrm>
            <a:off x="3896630" y="2738359"/>
            <a:ext cx="5162595" cy="3862989"/>
            <a:chOff x="3896630" y="2738359"/>
            <a:chExt cx="5162595" cy="3862989"/>
          </a:xfrm>
        </p:grpSpPr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7F6C18D4-5510-944E-B4D9-027BE5E2189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896630" y="2738359"/>
              <a:ext cx="5162595" cy="3862989"/>
              <a:chOff x="424630" y="1518047"/>
              <a:chExt cx="4697482" cy="3514961"/>
            </a:xfrm>
          </p:grpSpPr>
          <p:sp>
            <p:nvSpPr>
              <p:cNvPr id="95" name="Freeform 31">
                <a:extLst>
                  <a:ext uri="{FF2B5EF4-FFF2-40B4-BE49-F238E27FC236}">
                    <a16:creationId xmlns:a16="http://schemas.microsoft.com/office/drawing/2014/main" id="{EBB3723E-B110-1444-A974-E6C365C3333F}"/>
                  </a:ext>
                </a:extLst>
              </p:cNvPr>
              <p:cNvSpPr>
                <a:spLocks/>
              </p:cNvSpPr>
              <p:nvPr/>
            </p:nvSpPr>
            <p:spPr bwMode="auto">
              <a:xfrm rot="11049090" flipH="1" flipV="1">
                <a:off x="4148184" y="2190483"/>
                <a:ext cx="660198" cy="2126275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38100" cmpd="sng">
                <a:solidFill>
                  <a:schemeClr val="accent1"/>
                </a:solidFill>
                <a:round/>
                <a:headEnd type="none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4DA628D3-FC8F-E241-9A98-8D4BE28716E5}"/>
                  </a:ext>
                </a:extLst>
              </p:cNvPr>
              <p:cNvSpPr/>
              <p:nvPr/>
            </p:nvSpPr>
            <p:spPr>
              <a:xfrm>
                <a:off x="4066674" y="2252723"/>
                <a:ext cx="59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868051FC-A566-144B-85C0-0A2E6DF1F70B}"/>
                  </a:ext>
                </a:extLst>
              </p:cNvPr>
              <p:cNvSpPr/>
              <p:nvPr/>
            </p:nvSpPr>
            <p:spPr>
              <a:xfrm>
                <a:off x="4441353" y="4403587"/>
                <a:ext cx="168088" cy="336058"/>
              </a:xfrm>
              <a:prstGeom prst="rect">
                <a:avLst/>
              </a:prstGeom>
              <a:noFill/>
            </p:spPr>
            <p:txBody>
              <a:bodyPr wrap="none" lIns="91440" tIns="0" rIns="91440" bIns="91440">
                <a:sp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81F979EA-07E3-F147-86AC-AAD9FBAC0D59}"/>
                  </a:ext>
                </a:extLst>
              </p:cNvPr>
              <p:cNvSpPr/>
              <p:nvPr/>
            </p:nvSpPr>
            <p:spPr>
              <a:xfrm>
                <a:off x="1149001" y="4506767"/>
                <a:ext cx="59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r"/>
                <a:endParaRPr lang="en-US" dirty="0"/>
              </a:p>
            </p:txBody>
          </p:sp>
          <p:sp>
            <p:nvSpPr>
              <p:cNvPr id="99" name="Text Box 13">
                <a:extLst>
                  <a:ext uri="{FF2B5EF4-FFF2-40B4-BE49-F238E27FC236}">
                    <a16:creationId xmlns:a16="http://schemas.microsoft.com/office/drawing/2014/main" id="{91600056-8947-0A4D-B184-1F5156C03D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4630" y="4528921"/>
                <a:ext cx="660190" cy="504087"/>
              </a:xfrm>
              <a:prstGeom prst="rect">
                <a:avLst/>
              </a:prstGeom>
              <a:ln/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latin typeface="+mn-lt"/>
                    <a:ea typeface="Times New Roman"/>
                    <a:cs typeface="Calibri"/>
                    <a:sym typeface="Symbol" charset="0"/>
                  </a:rPr>
                  <a:t>Start: </a:t>
                </a:r>
                <a:br>
                  <a:rPr lang="en-US" sz="1800" dirty="0">
                    <a:latin typeface="+mn-lt"/>
                    <a:ea typeface="Times New Roman"/>
                    <a:cs typeface="Calibri"/>
                    <a:sym typeface="Symbol" charset="0"/>
                  </a:rPr>
                </a:br>
                <a:r>
                  <a:rPr lang="en-US" sz="1800" i="1" dirty="0">
                    <a:latin typeface="+mn-lt"/>
                    <a:ea typeface="Times New Roman"/>
                    <a:sym typeface="Symbol" charset="0"/>
                  </a:rPr>
                  <a:t>s</a:t>
                </a:r>
                <a:r>
                  <a:rPr lang="en-US" sz="1800" baseline="-25000" dirty="0">
                    <a:latin typeface="+mn-lt"/>
                    <a:ea typeface="Times New Roman"/>
                    <a:sym typeface="Symbol" charset="0"/>
                  </a:rPr>
                  <a:t>0</a:t>
                </a:r>
                <a:r>
                  <a:rPr lang="en-US" sz="1800" i="1" dirty="0">
                    <a:latin typeface="+mn-lt"/>
                    <a:ea typeface="Times New Roman"/>
                    <a:sym typeface="Symbol" charset="0"/>
                  </a:rPr>
                  <a:t>= </a:t>
                </a:r>
                <a:r>
                  <a:rPr lang="en-US" sz="1800" dirty="0">
                    <a:latin typeface="+mn-lt"/>
                    <a:ea typeface="Times New Roman"/>
                    <a:cs typeface="Calibri"/>
                    <a:sym typeface="Symbol" charset="0"/>
                  </a:rPr>
                  <a:t>d1</a:t>
                </a:r>
                <a:endParaRPr lang="en-US" sz="1800" dirty="0">
                  <a:latin typeface="+mn-lt"/>
                  <a:ea typeface="Times New Roman"/>
                  <a:cs typeface="Times New Roman"/>
                </a:endParaRPr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462EE8B7-10B0-204D-9E4B-9A39B74FC7F8}"/>
                  </a:ext>
                </a:extLst>
              </p:cNvPr>
              <p:cNvSpPr/>
              <p:nvPr/>
            </p:nvSpPr>
            <p:spPr>
              <a:xfrm>
                <a:off x="1028128" y="2019635"/>
                <a:ext cx="59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01" name="Freeform 31">
                <a:extLst>
                  <a:ext uri="{FF2B5EF4-FFF2-40B4-BE49-F238E27FC236}">
                    <a16:creationId xmlns:a16="http://schemas.microsoft.com/office/drawing/2014/main" id="{CDB48260-043A-3046-A6FC-BF310B4423EC}"/>
                  </a:ext>
                </a:extLst>
              </p:cNvPr>
              <p:cNvSpPr>
                <a:spLocks/>
              </p:cNvSpPr>
              <p:nvPr/>
            </p:nvSpPr>
            <p:spPr bwMode="auto">
              <a:xfrm rot="4200000" flipH="1" flipV="1">
                <a:off x="2510252" y="617061"/>
                <a:ext cx="776291" cy="2966339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02" name="Text Box 11">
                <a:extLst>
                  <a:ext uri="{FF2B5EF4-FFF2-40B4-BE49-F238E27FC236}">
                    <a16:creationId xmlns:a16="http://schemas.microsoft.com/office/drawing/2014/main" id="{0565A326-AF22-1E40-82D2-2E2EAD08FA9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64150" y="4337866"/>
                <a:ext cx="668031" cy="504087"/>
              </a:xfrm>
              <a:prstGeom prst="rect">
                <a:avLst/>
              </a:prstGeom>
              <a:ln/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+mn-lt"/>
                    <a:ea typeface="Times New Roman"/>
                    <a:cs typeface="Times New Roman"/>
                  </a:rPr>
                  <a:t>  Goal: </a:t>
                </a:r>
              </a:p>
              <a:p>
                <a:r>
                  <a:rPr lang="en-US" sz="1800" i="1" dirty="0">
                    <a:latin typeface="+mn-lt"/>
                    <a:ea typeface="Times New Roman"/>
                    <a:sym typeface="Symbol" charset="0"/>
                  </a:rPr>
                  <a:t>S</a:t>
                </a:r>
                <a:r>
                  <a:rPr lang="en-US" sz="1800" i="1" baseline="-25000" dirty="0">
                    <a:latin typeface="+mn-lt"/>
                    <a:ea typeface="Times New Roman"/>
                    <a:sym typeface="Symbol" charset="0"/>
                  </a:rPr>
                  <a:t>g</a:t>
                </a:r>
                <a:r>
                  <a:rPr lang="en-US" sz="1800" dirty="0">
                    <a:latin typeface="+mn-lt"/>
                    <a:ea typeface="Times New Roman"/>
                    <a:sym typeface="Symbol" charset="0"/>
                  </a:rPr>
                  <a:t>= {</a:t>
                </a:r>
                <a:r>
                  <a:rPr lang="en-US" sz="1800" dirty="0">
                    <a:latin typeface="+mn-lt"/>
                    <a:ea typeface="Times New Roman"/>
                    <a:cs typeface="Calibri"/>
                    <a:sym typeface="Symbol" charset="0"/>
                  </a:rPr>
                  <a:t>d4</a:t>
                </a:r>
                <a:r>
                  <a:rPr lang="en-US" sz="1800" dirty="0">
                    <a:latin typeface="+mn-lt"/>
                    <a:ea typeface="Times New Roman"/>
                    <a:cs typeface="Times New Roman"/>
                    <a:sym typeface="Symbol" charset="0"/>
                  </a:rPr>
                  <a:t>}</a:t>
                </a:r>
                <a:endParaRPr lang="en-US" sz="1800" dirty="0">
                  <a:latin typeface="+mn-lt"/>
                  <a:ea typeface="Times New Roman"/>
                  <a:cs typeface="Times New Roman"/>
                </a:endParaRPr>
              </a:p>
            </p:txBody>
          </p:sp>
          <p:sp>
            <p:nvSpPr>
              <p:cNvPr id="103" name="Freeform 37">
                <a:extLst>
                  <a:ext uri="{FF2B5EF4-FFF2-40B4-BE49-F238E27FC236}">
                    <a16:creationId xmlns:a16="http://schemas.microsoft.com/office/drawing/2014/main" id="{17994EF6-E8AD-E445-8882-DB4C956D9C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5196" y="2381554"/>
                <a:ext cx="2527300" cy="239492"/>
              </a:xfrm>
              <a:custGeom>
                <a:avLst/>
                <a:gdLst>
                  <a:gd name="T0" fmla="*/ 0 w 1592"/>
                  <a:gd name="T1" fmla="*/ 2147483647 h 113"/>
                  <a:gd name="T2" fmla="*/ 2147483647 w 1592"/>
                  <a:gd name="T3" fmla="*/ 2147483647 h 113"/>
                  <a:gd name="T4" fmla="*/ 2147483647 w 1592"/>
                  <a:gd name="T5" fmla="*/ 2147483647 h 113"/>
                  <a:gd name="T6" fmla="*/ 0 60000 65536"/>
                  <a:gd name="T7" fmla="*/ 0 60000 65536"/>
                  <a:gd name="T8" fmla="*/ 0 60000 65536"/>
                  <a:gd name="T9" fmla="*/ 0 w 1592"/>
                  <a:gd name="T10" fmla="*/ 0 h 113"/>
                  <a:gd name="T11" fmla="*/ 1592 w 1592"/>
                  <a:gd name="T12" fmla="*/ 113 h 1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2" h="113">
                    <a:moveTo>
                      <a:pt x="0" y="113"/>
                    </a:moveTo>
                    <a:cubicBezTo>
                      <a:pt x="255" y="57"/>
                      <a:pt x="511" y="2"/>
                      <a:pt x="776" y="1"/>
                    </a:cubicBezTo>
                    <a:cubicBezTo>
                      <a:pt x="1041" y="0"/>
                      <a:pt x="1316" y="52"/>
                      <a:pt x="1592" y="105"/>
                    </a:cubicBezTo>
                  </a:path>
                </a:pathLst>
              </a:custGeom>
              <a:noFill/>
              <a:ln w="38100" cmpd="sng">
                <a:solidFill>
                  <a:schemeClr val="accent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04" name="Freeform 38">
                <a:extLst>
                  <a:ext uri="{FF2B5EF4-FFF2-40B4-BE49-F238E27FC236}">
                    <a16:creationId xmlns:a16="http://schemas.microsoft.com/office/drawing/2014/main" id="{9E6EF6E6-4963-2743-B876-9C51A9324D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5020" y="2103309"/>
                <a:ext cx="2176032" cy="281769"/>
              </a:xfrm>
              <a:custGeom>
                <a:avLst/>
                <a:gdLst>
                  <a:gd name="T0" fmla="*/ 0 w 1176"/>
                  <a:gd name="T1" fmla="*/ 2147483647 h 288"/>
                  <a:gd name="T2" fmla="*/ 2147483647 w 1176"/>
                  <a:gd name="T3" fmla="*/ 2147483647 h 288"/>
                  <a:gd name="T4" fmla="*/ 2147483647 w 1176"/>
                  <a:gd name="T5" fmla="*/ 0 h 288"/>
                  <a:gd name="T6" fmla="*/ 0 60000 65536"/>
                  <a:gd name="T7" fmla="*/ 0 60000 65536"/>
                  <a:gd name="T8" fmla="*/ 0 60000 65536"/>
                  <a:gd name="T9" fmla="*/ 0 w 1176"/>
                  <a:gd name="T10" fmla="*/ 0 h 288"/>
                  <a:gd name="T11" fmla="*/ 1176 w 1176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76" h="288">
                    <a:moveTo>
                      <a:pt x="0" y="288"/>
                    </a:moveTo>
                    <a:cubicBezTo>
                      <a:pt x="234" y="264"/>
                      <a:pt x="468" y="240"/>
                      <a:pt x="664" y="192"/>
                    </a:cubicBezTo>
                    <a:cubicBezTo>
                      <a:pt x="860" y="144"/>
                      <a:pt x="1018" y="72"/>
                      <a:pt x="1176" y="0"/>
                    </a:cubicBezTo>
                  </a:path>
                </a:pathLst>
              </a:custGeom>
              <a:noFill/>
              <a:ln w="38100" cmpd="sng">
                <a:solidFill>
                  <a:schemeClr val="accent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05" name="Arc 104">
                <a:extLst>
                  <a:ext uri="{FF2B5EF4-FFF2-40B4-BE49-F238E27FC236}">
                    <a16:creationId xmlns:a16="http://schemas.microsoft.com/office/drawing/2014/main" id="{18C9BDE7-9BA6-7E4A-B77D-61F25AD8D7C6}"/>
                  </a:ext>
                </a:extLst>
              </p:cNvPr>
              <p:cNvSpPr/>
              <p:nvPr/>
            </p:nvSpPr>
            <p:spPr bwMode="auto">
              <a:xfrm>
                <a:off x="2953574" y="2286304"/>
                <a:ext cx="114300" cy="225425"/>
              </a:xfrm>
              <a:prstGeom prst="arc">
                <a:avLst>
                  <a:gd name="adj1" fmla="val 18495893"/>
                  <a:gd name="adj2" fmla="val 2991136"/>
                </a:avLst>
              </a:prstGeom>
              <a:noFill/>
              <a:ln w="381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06" name="Freeform 40">
                <a:extLst>
                  <a:ext uri="{FF2B5EF4-FFF2-40B4-BE49-F238E27FC236}">
                    <a16:creationId xmlns:a16="http://schemas.microsoft.com/office/drawing/2014/main" id="{2EF26E8E-3B76-FB42-A037-497023A44462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H="1">
                <a:off x="3688744" y="2968900"/>
                <a:ext cx="114570" cy="1275335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07" name="Freeform 6">
                <a:extLst>
                  <a:ext uri="{FF2B5EF4-FFF2-40B4-BE49-F238E27FC236}">
                    <a16:creationId xmlns:a16="http://schemas.microsoft.com/office/drawing/2014/main" id="{077EB5C4-B552-6941-B11D-2E86FEAB8A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2934" y="2718754"/>
                <a:ext cx="241300" cy="1371600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38100" cmpd="sng">
                <a:solidFill>
                  <a:schemeClr val="accent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08" name="Oval 11">
                <a:extLst>
                  <a:ext uri="{FF2B5EF4-FFF2-40B4-BE49-F238E27FC236}">
                    <a16:creationId xmlns:a16="http://schemas.microsoft.com/office/drawing/2014/main" id="{C140417D-345F-794C-9210-C3B0514597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6434" y="2271249"/>
                <a:ext cx="457200" cy="457200"/>
              </a:xfrm>
              <a:prstGeom prst="ellipse">
                <a:avLst/>
              </a:prstGeom>
              <a:solidFill>
                <a:srgbClr val="FFFFFF"/>
              </a:solidFill>
              <a:ln w="3810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is-IS" dirty="0">
                    <a:latin typeface="Calibri"/>
                    <a:ea typeface="Times New Roman"/>
                    <a:cs typeface="Times New Roman"/>
                  </a:rPr>
                  <a:t>d2</a:t>
                </a:r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09" name="Freeform 18">
                <a:extLst>
                  <a:ext uri="{FF2B5EF4-FFF2-40B4-BE49-F238E27FC236}">
                    <a16:creationId xmlns:a16="http://schemas.microsoft.com/office/drawing/2014/main" id="{E6ACE038-94B8-8341-93B2-8793BEC2132D}"/>
                  </a:ext>
                </a:extLst>
              </p:cNvPr>
              <p:cNvSpPr>
                <a:spLocks/>
              </p:cNvSpPr>
              <p:nvPr/>
            </p:nvSpPr>
            <p:spPr bwMode="auto">
              <a:xfrm rot="297626" flipV="1">
                <a:off x="1497828" y="4422980"/>
                <a:ext cx="2154774" cy="270156"/>
              </a:xfrm>
              <a:custGeom>
                <a:avLst/>
                <a:gdLst>
                  <a:gd name="T0" fmla="*/ 0 w 1592"/>
                  <a:gd name="T1" fmla="*/ 2147483647 h 113"/>
                  <a:gd name="T2" fmla="*/ 2147483647 w 1592"/>
                  <a:gd name="T3" fmla="*/ 2147483647 h 113"/>
                  <a:gd name="T4" fmla="*/ 2147483647 w 1592"/>
                  <a:gd name="T5" fmla="*/ 2147483647 h 113"/>
                  <a:gd name="T6" fmla="*/ 0 60000 65536"/>
                  <a:gd name="T7" fmla="*/ 0 60000 65536"/>
                  <a:gd name="T8" fmla="*/ 0 60000 65536"/>
                  <a:gd name="T9" fmla="*/ 0 w 1592"/>
                  <a:gd name="T10" fmla="*/ 0 h 113"/>
                  <a:gd name="T11" fmla="*/ 1592 w 1592"/>
                  <a:gd name="T12" fmla="*/ 113 h 1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2" h="113">
                    <a:moveTo>
                      <a:pt x="0" y="113"/>
                    </a:moveTo>
                    <a:cubicBezTo>
                      <a:pt x="255" y="57"/>
                      <a:pt x="511" y="2"/>
                      <a:pt x="776" y="1"/>
                    </a:cubicBezTo>
                    <a:cubicBezTo>
                      <a:pt x="1041" y="0"/>
                      <a:pt x="1316" y="52"/>
                      <a:pt x="1592" y="105"/>
                    </a:cubicBezTo>
                  </a:path>
                </a:pathLst>
              </a:custGeom>
              <a:noFill/>
              <a:ln w="9525" cmpd="sng">
                <a:solidFill>
                  <a:srgbClr val="C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10" name="Oval 11">
                <a:extLst>
                  <a:ext uri="{FF2B5EF4-FFF2-40B4-BE49-F238E27FC236}">
                    <a16:creationId xmlns:a16="http://schemas.microsoft.com/office/drawing/2014/main" id="{05489CF1-AB2C-4744-8071-59123895A6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5794" y="1761046"/>
                <a:ext cx="457200" cy="457200"/>
              </a:xfrm>
              <a:prstGeom prst="ellipse">
                <a:avLst/>
              </a:prstGeom>
              <a:solidFill>
                <a:srgbClr val="FFFFFF"/>
              </a:solidFill>
              <a:ln w="3810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d5</a:t>
                </a:r>
              </a:p>
            </p:txBody>
          </p:sp>
          <p:sp>
            <p:nvSpPr>
              <p:cNvPr id="111" name="Text Box 11">
                <a:extLst>
                  <a:ext uri="{FF2B5EF4-FFF2-40B4-BE49-F238E27FC236}">
                    <a16:creationId xmlns:a16="http://schemas.microsoft.com/office/drawing/2014/main" id="{3E5029F6-BE49-1742-8320-61111AA58D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39191" y="2064370"/>
                <a:ext cx="265463" cy="252043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C00000"/>
                    </a:solidFill>
                    <a:latin typeface="Calibri"/>
                    <a:ea typeface="Times New Roman"/>
                    <a:cs typeface="Times New Roman"/>
                  </a:rPr>
                  <a:t>0.2</a:t>
                </a:r>
              </a:p>
            </p:txBody>
          </p:sp>
          <p:sp>
            <p:nvSpPr>
              <p:cNvPr id="112" name="Text Box 11">
                <a:extLst>
                  <a:ext uri="{FF2B5EF4-FFF2-40B4-BE49-F238E27FC236}">
                    <a16:creationId xmlns:a16="http://schemas.microsoft.com/office/drawing/2014/main" id="{9E418974-9DC1-C84E-92C5-3C74507B6E1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51701" y="2505406"/>
                <a:ext cx="265463" cy="252043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C00000"/>
                    </a:solidFill>
                    <a:latin typeface="Calibri"/>
                    <a:ea typeface="Times New Roman"/>
                    <a:cs typeface="Times New Roman"/>
                  </a:rPr>
                  <a:t>0.8</a:t>
                </a:r>
              </a:p>
            </p:txBody>
          </p:sp>
          <p:sp>
            <p:nvSpPr>
              <p:cNvPr id="113" name="Text Box 11">
                <a:extLst>
                  <a:ext uri="{FF2B5EF4-FFF2-40B4-BE49-F238E27FC236}">
                    <a16:creationId xmlns:a16="http://schemas.microsoft.com/office/drawing/2014/main" id="{1764ED24-A6A7-7E47-A52C-B1E7B63200B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96636" y="4562021"/>
                <a:ext cx="265463" cy="252043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C00000"/>
                    </a:solidFill>
                    <a:latin typeface="Calibri"/>
                    <a:ea typeface="Times New Roman"/>
                    <a:cs typeface="Times New Roman"/>
                  </a:rPr>
                  <a:t>0.5</a:t>
                </a:r>
              </a:p>
            </p:txBody>
          </p:sp>
          <p:sp>
            <p:nvSpPr>
              <p:cNvPr id="114" name="Text Box 11">
                <a:extLst>
                  <a:ext uri="{FF2B5EF4-FFF2-40B4-BE49-F238E27FC236}">
                    <a16:creationId xmlns:a16="http://schemas.microsoft.com/office/drawing/2014/main" id="{E8D30D8E-ADA8-F44B-A308-20BF490A246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40117" y="4719048"/>
                <a:ext cx="265463" cy="252043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C00000"/>
                    </a:solidFill>
                    <a:latin typeface="Calibri"/>
                    <a:ea typeface="Times New Roman"/>
                    <a:cs typeface="Times New Roman"/>
                  </a:rPr>
                  <a:t>0.5</a:t>
                </a:r>
              </a:p>
            </p:txBody>
          </p:sp>
          <p:sp>
            <p:nvSpPr>
              <p:cNvPr id="115" name="Oval 12">
                <a:extLst>
                  <a:ext uri="{FF2B5EF4-FFF2-40B4-BE49-F238E27FC236}">
                    <a16:creationId xmlns:a16="http://schemas.microsoft.com/office/drawing/2014/main" id="{98E54AAA-1087-D04E-8D3B-F1B0BDC132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6434" y="4090354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d1</a:t>
                </a:r>
              </a:p>
            </p:txBody>
          </p:sp>
          <p:sp>
            <p:nvSpPr>
              <p:cNvPr id="116" name="Freeform 6">
                <a:extLst>
                  <a:ext uri="{FF2B5EF4-FFF2-40B4-BE49-F238E27FC236}">
                    <a16:creationId xmlns:a16="http://schemas.microsoft.com/office/drawing/2014/main" id="{E1C94CF4-5B84-0F4A-9336-FC70325C1307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 flipV="1">
                <a:off x="1288605" y="2725729"/>
                <a:ext cx="241300" cy="1371600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cxnSp>
            <p:nvCxnSpPr>
              <p:cNvPr id="117" name="Curved Connector 116">
                <a:extLst>
                  <a:ext uri="{FF2B5EF4-FFF2-40B4-BE49-F238E27FC236}">
                    <a16:creationId xmlns:a16="http://schemas.microsoft.com/office/drawing/2014/main" id="{C2E9F8E5-7F0F-644B-B0BD-2F69A406C771}"/>
                  </a:ext>
                </a:extLst>
              </p:cNvPr>
              <p:cNvCxnSpPr/>
              <p:nvPr/>
            </p:nvCxnSpPr>
            <p:spPr>
              <a:xfrm flipH="1">
                <a:off x="1215034" y="4318954"/>
                <a:ext cx="228600" cy="228600"/>
              </a:xfrm>
              <a:prstGeom prst="curvedConnector4">
                <a:avLst>
                  <a:gd name="adj1" fmla="val -100000"/>
                  <a:gd name="adj2" fmla="val 200000"/>
                </a:avLst>
              </a:prstGeom>
              <a:ln w="9525" cmpd="sng">
                <a:solidFill>
                  <a:srgbClr val="C0000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8" name="Arc 117">
                <a:extLst>
                  <a:ext uri="{FF2B5EF4-FFF2-40B4-BE49-F238E27FC236}">
                    <a16:creationId xmlns:a16="http://schemas.microsoft.com/office/drawing/2014/main" id="{81ED7D51-9967-7A4D-A90B-4DC96EF1C7E7}"/>
                  </a:ext>
                </a:extLst>
              </p:cNvPr>
              <p:cNvSpPr/>
              <p:nvPr/>
            </p:nvSpPr>
            <p:spPr bwMode="auto">
              <a:xfrm rot="356928">
                <a:off x="1451974" y="4215162"/>
                <a:ext cx="366712" cy="366713"/>
              </a:xfrm>
              <a:prstGeom prst="arc">
                <a:avLst>
                  <a:gd name="adj1" fmla="val 708330"/>
                  <a:gd name="adj2" fmla="val 4251989"/>
                </a:avLst>
              </a:prstGeom>
              <a:noFill/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19" name="Freeform 18">
                <a:extLst>
                  <a:ext uri="{FF2B5EF4-FFF2-40B4-BE49-F238E27FC236}">
                    <a16:creationId xmlns:a16="http://schemas.microsoft.com/office/drawing/2014/main" id="{58CF25B6-F04D-C44B-9C8B-E5C60D6CD43D}"/>
                  </a:ext>
                </a:extLst>
              </p:cNvPr>
              <p:cNvSpPr>
                <a:spLocks/>
              </p:cNvSpPr>
              <p:nvPr/>
            </p:nvSpPr>
            <p:spPr bwMode="auto">
              <a:xfrm rot="11097626" flipV="1">
                <a:off x="1428940" y="4080105"/>
                <a:ext cx="2271945" cy="246051"/>
              </a:xfrm>
              <a:custGeom>
                <a:avLst/>
                <a:gdLst>
                  <a:gd name="T0" fmla="*/ 0 w 1592"/>
                  <a:gd name="T1" fmla="*/ 2147483647 h 113"/>
                  <a:gd name="T2" fmla="*/ 2147483647 w 1592"/>
                  <a:gd name="T3" fmla="*/ 2147483647 h 113"/>
                  <a:gd name="T4" fmla="*/ 2147483647 w 1592"/>
                  <a:gd name="T5" fmla="*/ 2147483647 h 113"/>
                  <a:gd name="T6" fmla="*/ 0 60000 65536"/>
                  <a:gd name="T7" fmla="*/ 0 60000 65536"/>
                  <a:gd name="T8" fmla="*/ 0 60000 65536"/>
                  <a:gd name="T9" fmla="*/ 0 w 1592"/>
                  <a:gd name="T10" fmla="*/ 0 h 113"/>
                  <a:gd name="T11" fmla="*/ 1592 w 1592"/>
                  <a:gd name="T12" fmla="*/ 113 h 1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2" h="113">
                    <a:moveTo>
                      <a:pt x="0" y="113"/>
                    </a:moveTo>
                    <a:cubicBezTo>
                      <a:pt x="255" y="57"/>
                      <a:pt x="511" y="2"/>
                      <a:pt x="776" y="1"/>
                    </a:cubicBezTo>
                    <a:cubicBezTo>
                      <a:pt x="1041" y="0"/>
                      <a:pt x="1316" y="52"/>
                      <a:pt x="1592" y="105"/>
                    </a:cubicBezTo>
                  </a:path>
                </a:pathLst>
              </a:custGeom>
              <a:noFill/>
              <a:ln w="9525" cmpd="sng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20" name="Freeform 31">
                <a:extLst>
                  <a:ext uri="{FF2B5EF4-FFF2-40B4-BE49-F238E27FC236}">
                    <a16:creationId xmlns:a16="http://schemas.microsoft.com/office/drawing/2014/main" id="{F8B869C1-EFFE-F844-868C-21E125EE47FF}"/>
                  </a:ext>
                </a:extLst>
              </p:cNvPr>
              <p:cNvSpPr>
                <a:spLocks/>
              </p:cNvSpPr>
              <p:nvPr/>
            </p:nvSpPr>
            <p:spPr bwMode="auto">
              <a:xfrm rot="10623913" flipH="1" flipV="1">
                <a:off x="4056037" y="2163971"/>
                <a:ext cx="1066075" cy="2187115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21" name="Freeform 40">
                <a:extLst>
                  <a:ext uri="{FF2B5EF4-FFF2-40B4-BE49-F238E27FC236}">
                    <a16:creationId xmlns:a16="http://schemas.microsoft.com/office/drawing/2014/main" id="{4509DB2C-234F-CD48-B2F8-F555421784AE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845766" y="2840626"/>
                <a:ext cx="109948" cy="1358900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38100" cmpd="sng">
                <a:solidFill>
                  <a:schemeClr val="accent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22" name="Oval 11">
                <a:extLst>
                  <a:ext uri="{FF2B5EF4-FFF2-40B4-BE49-F238E27FC236}">
                    <a16:creationId xmlns:a16="http://schemas.microsoft.com/office/drawing/2014/main" id="{73C624CF-BFF6-E743-BAB0-723F234CBA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6253" y="2526517"/>
                <a:ext cx="457200" cy="457200"/>
              </a:xfrm>
              <a:prstGeom prst="ellipse">
                <a:avLst/>
              </a:prstGeom>
              <a:solidFill>
                <a:srgbClr val="FFFFFF"/>
              </a:solidFill>
              <a:ln w="3810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d3</a:t>
                </a:r>
              </a:p>
            </p:txBody>
          </p:sp>
          <p:sp>
            <p:nvSpPr>
              <p:cNvPr id="123" name="Oval 12">
                <a:extLst>
                  <a:ext uri="{FF2B5EF4-FFF2-40B4-BE49-F238E27FC236}">
                    <a16:creationId xmlns:a16="http://schemas.microsoft.com/office/drawing/2014/main" id="{BA7DD744-54D5-C74A-BC2F-541F10D985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54650" y="4199562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d4</a:t>
                </a:r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1E89FAE4-B36F-FE49-A244-CA043DCEBF2F}"/>
                  </a:ext>
                </a:extLst>
              </p:cNvPr>
              <p:cNvSpPr/>
              <p:nvPr/>
            </p:nvSpPr>
            <p:spPr>
              <a:xfrm>
                <a:off x="4486637" y="1518047"/>
                <a:ext cx="59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94" name="Freeform 31">
              <a:extLst>
                <a:ext uri="{FF2B5EF4-FFF2-40B4-BE49-F238E27FC236}">
                  <a16:creationId xmlns:a16="http://schemas.microsoft.com/office/drawing/2014/main" id="{3BA8637A-830D-5744-A44F-51F8901D8A06}"/>
                </a:ext>
              </a:extLst>
            </p:cNvPr>
            <p:cNvSpPr>
              <a:spLocks/>
            </p:cNvSpPr>
            <p:nvPr/>
          </p:nvSpPr>
          <p:spPr bwMode="auto">
            <a:xfrm rot="6215733" flipV="1">
              <a:off x="5981535" y="2895684"/>
              <a:ext cx="455459" cy="2458900"/>
            </a:xfrm>
            <a:custGeom>
              <a:avLst/>
              <a:gdLst>
                <a:gd name="T0" fmla="*/ 2147483647 w 505"/>
                <a:gd name="T1" fmla="*/ 0 h 1384"/>
                <a:gd name="T2" fmla="*/ 2147483647 w 505"/>
                <a:gd name="T3" fmla="*/ 2147483647 h 1384"/>
                <a:gd name="T4" fmla="*/ 0 w 505"/>
                <a:gd name="T5" fmla="*/ 2147483647 h 1384"/>
                <a:gd name="T6" fmla="*/ 0 60000 65536"/>
                <a:gd name="T7" fmla="*/ 0 60000 65536"/>
                <a:gd name="T8" fmla="*/ 0 60000 65536"/>
                <a:gd name="T9" fmla="*/ 0 w 505"/>
                <a:gd name="T10" fmla="*/ 0 h 1384"/>
                <a:gd name="T11" fmla="*/ 505 w 505"/>
                <a:gd name="T12" fmla="*/ 1384 h 1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5" h="1384">
                  <a:moveTo>
                    <a:pt x="392" y="0"/>
                  </a:moveTo>
                  <a:cubicBezTo>
                    <a:pt x="448" y="252"/>
                    <a:pt x="505" y="505"/>
                    <a:pt x="440" y="736"/>
                  </a:cubicBezTo>
                  <a:cubicBezTo>
                    <a:pt x="375" y="967"/>
                    <a:pt x="187" y="1175"/>
                    <a:pt x="0" y="1384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55460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7" name="Rectangle 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 Solutions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83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28650" y="1158240"/>
                <a:ext cx="7886700" cy="5018723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Safe solution: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funcPr>
                      <m:fNam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fName>
                      <m:e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sub>
                            </m:s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  <m:t>,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d>
                      </m:e>
                    </m:func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 cyclic safe solution: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1, 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14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contains infinitely many histories: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1, 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4</m:t>
                        </m:r>
                      </m:e>
                    </m:d>
                  </m:oMath>
                </a14:m>
                <a:endParaRPr lang="de-DE" i="1" dirty="0">
                  <a:latin typeface="Cambria Math" panose="02040503050406030204" pitchFamily="18" charset="0"/>
                  <a:sym typeface="Symbol" charset="0"/>
                </a:endParaRPr>
              </a:p>
              <a:p>
                <a:pPr lvl="2"/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funcPr>
                      <m:fNam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fName>
                      <m:e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l-GR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5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 dirty="0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br>
                  <a:rPr lang="de-DE" b="0" i="1" dirty="0">
                    <a:latin typeface="Cambria Math" panose="02040503050406030204" pitchFamily="18" charset="0"/>
                    <a:sym typeface="Symbol" charset="0"/>
                  </a:rPr>
                </a:br>
                <a:r>
                  <a:rPr lang="de-DE" b="0" i="1" dirty="0">
                    <a:latin typeface="Cambria Math" panose="02040503050406030204" pitchFamily="18" charset="0"/>
                    <a:sym typeface="Symbo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=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sym typeface="Symbol" charset="0"/>
                      </a:rPr>
                      <m:t>0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.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sym typeface="Symbol" charset="0"/>
                      </a:rPr>
                      <m:t>5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=</m:t>
                    </m:r>
                    <m:sSup>
                      <m:sSupPr>
                        <m:ctrlP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fPr>
                              <m:num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1</m:t>
                        </m:r>
                      </m:sup>
                    </m:sSup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1, 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1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, 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4</m:t>
                        </m:r>
                      </m:e>
                    </m:d>
                  </m:oMath>
                </a14:m>
                <a:endParaRPr lang="en-US" dirty="0">
                  <a:sym typeface="Symbol" charset="0"/>
                </a:endParaRPr>
              </a:p>
              <a:p>
                <a:pPr lvl="2"/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funcPr>
                      <m:fNam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fName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l-GR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6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de-DE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br>
                  <a:rPr lang="de-DE" i="1" dirty="0">
                    <a:latin typeface="Cambria Math" panose="02040503050406030204" pitchFamily="18" charset="0"/>
                  </a:rPr>
                </a:br>
                <a:r>
                  <a:rPr lang="de-DE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=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sym typeface="Symbol" charset="0"/>
                      </a:rPr>
                      <m:t>0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.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sym typeface="Symbol" charset="0"/>
                      </a:rPr>
                      <m:t>5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charset="0"/>
                      </a:rPr>
                      <m:t>∙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charset="0"/>
                      </a:rPr>
                      <m:t>0.5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=</m:t>
                    </m:r>
                  </m:oMath>
                </a14:m>
                <a:r>
                  <a:rPr lang="de-DE" dirty="0">
                    <a:sym typeface="Symbol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e-DE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fPr>
                              <m:num>
                                <m:r>
                                  <a:rPr lang="de-DE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de-DE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2</m:t>
                        </m:r>
                      </m:sup>
                    </m:sSup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lvl="2"/>
                <a:r>
                  <a:rPr lang="en-US" i="1" dirty="0">
                    <a:latin typeface="Cambria Math" panose="02040503050406030204" pitchFamily="18" charset="0"/>
                  </a:rPr>
                  <a:t>…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fName>
                      <m:e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 dirty="0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  <m:t>,</m:t>
                            </m:r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br>
                  <a:rPr lang="de-DE" b="0" i="1" dirty="0">
                    <a:latin typeface="Cambria Math" panose="02040503050406030204" pitchFamily="18" charset="0"/>
                  </a:rPr>
                </a:br>
                <a:r>
                  <a:rPr lang="de-DE" b="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=</m:t>
                    </m:r>
                    <m:f>
                      <m:fPr>
                        <m:ctrlP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fPr>
                      <m:num>
                        <m:r>
                          <a:rPr lang="de-DE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1</m:t>
                        </m:r>
                      </m:num>
                      <m:den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2</m:t>
                        </m:r>
                      </m:den>
                    </m:f>
                    <m:r>
                      <a:rPr lang="de-DE" b="0" i="1" dirty="0" smtClean="0">
                        <a:latin typeface="Cambria Math" panose="02040503050406030204" pitchFamily="18" charset="0"/>
                        <a:sym typeface="Symbol" charset="0"/>
                      </a:rPr>
                      <m:t>+</m:t>
                    </m:r>
                    <m:f>
                      <m:fPr>
                        <m:ctrlP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fPr>
                      <m:num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1</m:t>
                        </m:r>
                      </m:num>
                      <m:den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4</m:t>
                        </m:r>
                      </m:den>
                    </m:f>
                    <m:r>
                      <a:rPr lang="de-DE" b="0" i="1" dirty="0" smtClean="0">
                        <a:latin typeface="Cambria Math" panose="02040503050406030204" pitchFamily="18" charset="0"/>
                        <a:sym typeface="Symbol" charset="0"/>
                      </a:rPr>
                      <m:t>+ …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04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158240"/>
                <a:ext cx="7886700" cy="5018723"/>
              </a:xfrm>
              <a:blipFill>
                <a:blip r:embed="rId3"/>
                <a:stretch>
                  <a:fillRect l="-965" t="-1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D31172-BA43-3D47-9FE7-05EBDA623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42</a:t>
            </a:fld>
            <a:endParaRPr lang="en-GB"/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4F032FB7-1697-274B-8E97-1ABAE6A29111}"/>
              </a:ext>
            </a:extLst>
          </p:cNvPr>
          <p:cNvGrpSpPr/>
          <p:nvPr/>
        </p:nvGrpSpPr>
        <p:grpSpPr>
          <a:xfrm>
            <a:off x="3896630" y="2738359"/>
            <a:ext cx="5162595" cy="3862989"/>
            <a:chOff x="3896630" y="2738359"/>
            <a:chExt cx="5162595" cy="3862989"/>
          </a:xfrm>
        </p:grpSpPr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055BC2D2-F090-B44E-9F5D-4D632FF1BA2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896630" y="2738359"/>
              <a:ext cx="5162595" cy="3862989"/>
              <a:chOff x="424630" y="1518047"/>
              <a:chExt cx="4697482" cy="3514961"/>
            </a:xfrm>
          </p:grpSpPr>
          <p:sp>
            <p:nvSpPr>
              <p:cNvPr id="95" name="Freeform 31">
                <a:extLst>
                  <a:ext uri="{FF2B5EF4-FFF2-40B4-BE49-F238E27FC236}">
                    <a16:creationId xmlns:a16="http://schemas.microsoft.com/office/drawing/2014/main" id="{34C5F416-2149-E34B-9F02-FF592CBA6E6A}"/>
                  </a:ext>
                </a:extLst>
              </p:cNvPr>
              <p:cNvSpPr>
                <a:spLocks/>
              </p:cNvSpPr>
              <p:nvPr/>
            </p:nvSpPr>
            <p:spPr bwMode="auto">
              <a:xfrm rot="11049090" flipH="1" flipV="1">
                <a:off x="4148184" y="2190483"/>
                <a:ext cx="660198" cy="2126275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none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B00AECF3-9665-A749-B4F7-C41F8C940689}"/>
                  </a:ext>
                </a:extLst>
              </p:cNvPr>
              <p:cNvSpPr/>
              <p:nvPr/>
            </p:nvSpPr>
            <p:spPr>
              <a:xfrm>
                <a:off x="4066674" y="2252723"/>
                <a:ext cx="59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5896FB7B-3667-6F4D-A841-597AB27AF389}"/>
                  </a:ext>
                </a:extLst>
              </p:cNvPr>
              <p:cNvSpPr/>
              <p:nvPr/>
            </p:nvSpPr>
            <p:spPr>
              <a:xfrm>
                <a:off x="4441353" y="4403587"/>
                <a:ext cx="168088" cy="336058"/>
              </a:xfrm>
              <a:prstGeom prst="rect">
                <a:avLst/>
              </a:prstGeom>
              <a:noFill/>
            </p:spPr>
            <p:txBody>
              <a:bodyPr wrap="none" lIns="91440" tIns="0" rIns="91440" bIns="91440">
                <a:sp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6E179C21-FB69-0947-9D3D-BFCB20F9B200}"/>
                  </a:ext>
                </a:extLst>
              </p:cNvPr>
              <p:cNvSpPr/>
              <p:nvPr/>
            </p:nvSpPr>
            <p:spPr>
              <a:xfrm>
                <a:off x="1149001" y="4506767"/>
                <a:ext cx="59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r"/>
                <a:endParaRPr lang="en-US" dirty="0"/>
              </a:p>
            </p:txBody>
          </p:sp>
          <p:sp>
            <p:nvSpPr>
              <p:cNvPr id="99" name="Text Box 13">
                <a:extLst>
                  <a:ext uri="{FF2B5EF4-FFF2-40B4-BE49-F238E27FC236}">
                    <a16:creationId xmlns:a16="http://schemas.microsoft.com/office/drawing/2014/main" id="{D4F06D08-130C-064D-BC64-5315331F1AD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4630" y="4528921"/>
                <a:ext cx="660190" cy="504087"/>
              </a:xfrm>
              <a:prstGeom prst="rect">
                <a:avLst/>
              </a:prstGeom>
              <a:ln/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latin typeface="+mn-lt"/>
                    <a:ea typeface="Times New Roman"/>
                    <a:cs typeface="Calibri"/>
                    <a:sym typeface="Symbol" charset="0"/>
                  </a:rPr>
                  <a:t>Start: </a:t>
                </a:r>
                <a:br>
                  <a:rPr lang="en-US" sz="1800" dirty="0">
                    <a:latin typeface="+mn-lt"/>
                    <a:ea typeface="Times New Roman"/>
                    <a:cs typeface="Calibri"/>
                    <a:sym typeface="Symbol" charset="0"/>
                  </a:rPr>
                </a:br>
                <a:r>
                  <a:rPr lang="en-US" sz="1800" i="1" dirty="0">
                    <a:latin typeface="+mn-lt"/>
                    <a:ea typeface="Times New Roman"/>
                    <a:sym typeface="Symbol" charset="0"/>
                  </a:rPr>
                  <a:t>s</a:t>
                </a:r>
                <a:r>
                  <a:rPr lang="en-US" sz="1800" baseline="-25000" dirty="0">
                    <a:latin typeface="+mn-lt"/>
                    <a:ea typeface="Times New Roman"/>
                    <a:sym typeface="Symbol" charset="0"/>
                  </a:rPr>
                  <a:t>0</a:t>
                </a:r>
                <a:r>
                  <a:rPr lang="en-US" sz="1800" i="1" dirty="0">
                    <a:latin typeface="+mn-lt"/>
                    <a:ea typeface="Times New Roman"/>
                    <a:sym typeface="Symbol" charset="0"/>
                  </a:rPr>
                  <a:t>= </a:t>
                </a:r>
                <a:r>
                  <a:rPr lang="en-US" sz="1800" dirty="0">
                    <a:latin typeface="+mn-lt"/>
                    <a:ea typeface="Times New Roman"/>
                    <a:cs typeface="Calibri"/>
                    <a:sym typeface="Symbol" charset="0"/>
                  </a:rPr>
                  <a:t>d1</a:t>
                </a:r>
                <a:endParaRPr lang="en-US" sz="1800" dirty="0">
                  <a:latin typeface="+mn-lt"/>
                  <a:ea typeface="Times New Roman"/>
                  <a:cs typeface="Times New Roman"/>
                </a:endParaRPr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0EC59155-C66B-414F-8412-57BB1EC46480}"/>
                  </a:ext>
                </a:extLst>
              </p:cNvPr>
              <p:cNvSpPr/>
              <p:nvPr/>
            </p:nvSpPr>
            <p:spPr>
              <a:xfrm>
                <a:off x="1028128" y="2019635"/>
                <a:ext cx="59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01" name="Freeform 31">
                <a:extLst>
                  <a:ext uri="{FF2B5EF4-FFF2-40B4-BE49-F238E27FC236}">
                    <a16:creationId xmlns:a16="http://schemas.microsoft.com/office/drawing/2014/main" id="{273B34DE-C7B5-B945-904A-2EAD7561D711}"/>
                  </a:ext>
                </a:extLst>
              </p:cNvPr>
              <p:cNvSpPr>
                <a:spLocks/>
              </p:cNvSpPr>
              <p:nvPr/>
            </p:nvSpPr>
            <p:spPr bwMode="auto">
              <a:xfrm rot="4200000" flipH="1" flipV="1">
                <a:off x="2510252" y="617061"/>
                <a:ext cx="776291" cy="2966339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02" name="Text Box 11">
                <a:extLst>
                  <a:ext uri="{FF2B5EF4-FFF2-40B4-BE49-F238E27FC236}">
                    <a16:creationId xmlns:a16="http://schemas.microsoft.com/office/drawing/2014/main" id="{1E896D2B-01BA-314B-B02F-0C35753706C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64150" y="4337866"/>
                <a:ext cx="668031" cy="504087"/>
              </a:xfrm>
              <a:prstGeom prst="rect">
                <a:avLst/>
              </a:prstGeom>
              <a:ln/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+mn-lt"/>
                    <a:ea typeface="Times New Roman"/>
                    <a:cs typeface="Times New Roman"/>
                  </a:rPr>
                  <a:t>  Goal: </a:t>
                </a:r>
              </a:p>
              <a:p>
                <a:r>
                  <a:rPr lang="en-US" sz="1800" i="1" dirty="0">
                    <a:latin typeface="+mn-lt"/>
                    <a:ea typeface="Times New Roman"/>
                    <a:sym typeface="Symbol" charset="0"/>
                  </a:rPr>
                  <a:t>S</a:t>
                </a:r>
                <a:r>
                  <a:rPr lang="en-US" sz="1800" i="1" baseline="-25000" dirty="0">
                    <a:latin typeface="+mn-lt"/>
                    <a:ea typeface="Times New Roman"/>
                    <a:sym typeface="Symbol" charset="0"/>
                  </a:rPr>
                  <a:t>g</a:t>
                </a:r>
                <a:r>
                  <a:rPr lang="en-US" sz="1800" dirty="0">
                    <a:latin typeface="+mn-lt"/>
                    <a:ea typeface="Times New Roman"/>
                    <a:sym typeface="Symbol" charset="0"/>
                  </a:rPr>
                  <a:t>= {</a:t>
                </a:r>
                <a:r>
                  <a:rPr lang="en-US" sz="1800" dirty="0">
                    <a:latin typeface="+mn-lt"/>
                    <a:ea typeface="Times New Roman"/>
                    <a:cs typeface="Calibri"/>
                    <a:sym typeface="Symbol" charset="0"/>
                  </a:rPr>
                  <a:t>d4</a:t>
                </a:r>
                <a:r>
                  <a:rPr lang="en-US" sz="1800" dirty="0">
                    <a:latin typeface="+mn-lt"/>
                    <a:ea typeface="Times New Roman"/>
                    <a:cs typeface="Times New Roman"/>
                    <a:sym typeface="Symbol" charset="0"/>
                  </a:rPr>
                  <a:t>}</a:t>
                </a:r>
                <a:endParaRPr lang="en-US" sz="1800" dirty="0">
                  <a:latin typeface="+mn-lt"/>
                  <a:ea typeface="Times New Roman"/>
                  <a:cs typeface="Times New Roman"/>
                </a:endParaRPr>
              </a:p>
            </p:txBody>
          </p:sp>
          <p:sp>
            <p:nvSpPr>
              <p:cNvPr id="103" name="Freeform 37">
                <a:extLst>
                  <a:ext uri="{FF2B5EF4-FFF2-40B4-BE49-F238E27FC236}">
                    <a16:creationId xmlns:a16="http://schemas.microsoft.com/office/drawing/2014/main" id="{82E7AE0A-827F-A240-8B00-5C894CB049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5196" y="2381554"/>
                <a:ext cx="2527300" cy="239492"/>
              </a:xfrm>
              <a:custGeom>
                <a:avLst/>
                <a:gdLst>
                  <a:gd name="T0" fmla="*/ 0 w 1592"/>
                  <a:gd name="T1" fmla="*/ 2147483647 h 113"/>
                  <a:gd name="T2" fmla="*/ 2147483647 w 1592"/>
                  <a:gd name="T3" fmla="*/ 2147483647 h 113"/>
                  <a:gd name="T4" fmla="*/ 2147483647 w 1592"/>
                  <a:gd name="T5" fmla="*/ 2147483647 h 113"/>
                  <a:gd name="T6" fmla="*/ 0 60000 65536"/>
                  <a:gd name="T7" fmla="*/ 0 60000 65536"/>
                  <a:gd name="T8" fmla="*/ 0 60000 65536"/>
                  <a:gd name="T9" fmla="*/ 0 w 1592"/>
                  <a:gd name="T10" fmla="*/ 0 h 113"/>
                  <a:gd name="T11" fmla="*/ 1592 w 1592"/>
                  <a:gd name="T12" fmla="*/ 113 h 1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2" h="113">
                    <a:moveTo>
                      <a:pt x="0" y="113"/>
                    </a:moveTo>
                    <a:cubicBezTo>
                      <a:pt x="255" y="57"/>
                      <a:pt x="511" y="2"/>
                      <a:pt x="776" y="1"/>
                    </a:cubicBezTo>
                    <a:cubicBezTo>
                      <a:pt x="1041" y="0"/>
                      <a:pt x="1316" y="52"/>
                      <a:pt x="1592" y="105"/>
                    </a:cubicBezTo>
                  </a:path>
                </a:pathLst>
              </a:custGeom>
              <a:noFill/>
              <a:ln w="9525" cmpd="sng">
                <a:solidFill>
                  <a:srgbClr val="C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04" name="Freeform 38">
                <a:extLst>
                  <a:ext uri="{FF2B5EF4-FFF2-40B4-BE49-F238E27FC236}">
                    <a16:creationId xmlns:a16="http://schemas.microsoft.com/office/drawing/2014/main" id="{4B25BF40-66F8-FF4B-BCA6-B95DE39F89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5020" y="2103309"/>
                <a:ext cx="2176032" cy="281769"/>
              </a:xfrm>
              <a:custGeom>
                <a:avLst/>
                <a:gdLst>
                  <a:gd name="T0" fmla="*/ 0 w 1176"/>
                  <a:gd name="T1" fmla="*/ 2147483647 h 288"/>
                  <a:gd name="T2" fmla="*/ 2147483647 w 1176"/>
                  <a:gd name="T3" fmla="*/ 2147483647 h 288"/>
                  <a:gd name="T4" fmla="*/ 2147483647 w 1176"/>
                  <a:gd name="T5" fmla="*/ 0 h 288"/>
                  <a:gd name="T6" fmla="*/ 0 60000 65536"/>
                  <a:gd name="T7" fmla="*/ 0 60000 65536"/>
                  <a:gd name="T8" fmla="*/ 0 60000 65536"/>
                  <a:gd name="T9" fmla="*/ 0 w 1176"/>
                  <a:gd name="T10" fmla="*/ 0 h 288"/>
                  <a:gd name="T11" fmla="*/ 1176 w 1176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76" h="288">
                    <a:moveTo>
                      <a:pt x="0" y="288"/>
                    </a:moveTo>
                    <a:cubicBezTo>
                      <a:pt x="234" y="264"/>
                      <a:pt x="468" y="240"/>
                      <a:pt x="664" y="192"/>
                    </a:cubicBezTo>
                    <a:cubicBezTo>
                      <a:pt x="860" y="144"/>
                      <a:pt x="1018" y="72"/>
                      <a:pt x="1176" y="0"/>
                    </a:cubicBezTo>
                  </a:path>
                </a:pathLst>
              </a:custGeom>
              <a:noFill/>
              <a:ln w="9525" cmpd="sng">
                <a:solidFill>
                  <a:srgbClr val="C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05" name="Arc 104">
                <a:extLst>
                  <a:ext uri="{FF2B5EF4-FFF2-40B4-BE49-F238E27FC236}">
                    <a16:creationId xmlns:a16="http://schemas.microsoft.com/office/drawing/2014/main" id="{C7DFC40F-A033-1444-8EDF-E3E192417E64}"/>
                  </a:ext>
                </a:extLst>
              </p:cNvPr>
              <p:cNvSpPr/>
              <p:nvPr/>
            </p:nvSpPr>
            <p:spPr bwMode="auto">
              <a:xfrm>
                <a:off x="2953574" y="2286304"/>
                <a:ext cx="114300" cy="225425"/>
              </a:xfrm>
              <a:prstGeom prst="arc">
                <a:avLst>
                  <a:gd name="adj1" fmla="val 18495893"/>
                  <a:gd name="adj2" fmla="val 2991136"/>
                </a:avLst>
              </a:prstGeom>
              <a:noFill/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06" name="Freeform 40">
                <a:extLst>
                  <a:ext uri="{FF2B5EF4-FFF2-40B4-BE49-F238E27FC236}">
                    <a16:creationId xmlns:a16="http://schemas.microsoft.com/office/drawing/2014/main" id="{2F9503B6-7A06-7749-837F-0AD46F9DC45D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H="1">
                <a:off x="3688744" y="2968900"/>
                <a:ext cx="114570" cy="1275335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07" name="Freeform 6">
                <a:extLst>
                  <a:ext uri="{FF2B5EF4-FFF2-40B4-BE49-F238E27FC236}">
                    <a16:creationId xmlns:a16="http://schemas.microsoft.com/office/drawing/2014/main" id="{3990C5B0-C38C-6644-8B3D-EB91B251BC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2934" y="2718754"/>
                <a:ext cx="241300" cy="1371600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08" name="Oval 11">
                <a:extLst>
                  <a:ext uri="{FF2B5EF4-FFF2-40B4-BE49-F238E27FC236}">
                    <a16:creationId xmlns:a16="http://schemas.microsoft.com/office/drawing/2014/main" id="{45B99EDE-16FC-344E-9D11-264AAD4296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6434" y="2271249"/>
                <a:ext cx="457200" cy="457200"/>
              </a:xfrm>
              <a:prstGeom prst="ellipse">
                <a:avLst/>
              </a:prstGeom>
              <a:solidFill>
                <a:srgbClr val="FFFFFF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is-IS" dirty="0">
                    <a:latin typeface="Calibri"/>
                    <a:ea typeface="Times New Roman"/>
                    <a:cs typeface="Times New Roman"/>
                  </a:rPr>
                  <a:t>d2</a:t>
                </a:r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09" name="Freeform 18">
                <a:extLst>
                  <a:ext uri="{FF2B5EF4-FFF2-40B4-BE49-F238E27FC236}">
                    <a16:creationId xmlns:a16="http://schemas.microsoft.com/office/drawing/2014/main" id="{A6403D9A-D8C9-3A45-ACDB-A06B907DD607}"/>
                  </a:ext>
                </a:extLst>
              </p:cNvPr>
              <p:cNvSpPr>
                <a:spLocks/>
              </p:cNvSpPr>
              <p:nvPr/>
            </p:nvSpPr>
            <p:spPr bwMode="auto">
              <a:xfrm rot="297626" flipV="1">
                <a:off x="1497828" y="4422980"/>
                <a:ext cx="2154774" cy="270156"/>
              </a:xfrm>
              <a:custGeom>
                <a:avLst/>
                <a:gdLst>
                  <a:gd name="T0" fmla="*/ 0 w 1592"/>
                  <a:gd name="T1" fmla="*/ 2147483647 h 113"/>
                  <a:gd name="T2" fmla="*/ 2147483647 w 1592"/>
                  <a:gd name="T3" fmla="*/ 2147483647 h 113"/>
                  <a:gd name="T4" fmla="*/ 2147483647 w 1592"/>
                  <a:gd name="T5" fmla="*/ 2147483647 h 113"/>
                  <a:gd name="T6" fmla="*/ 0 60000 65536"/>
                  <a:gd name="T7" fmla="*/ 0 60000 65536"/>
                  <a:gd name="T8" fmla="*/ 0 60000 65536"/>
                  <a:gd name="T9" fmla="*/ 0 w 1592"/>
                  <a:gd name="T10" fmla="*/ 0 h 113"/>
                  <a:gd name="T11" fmla="*/ 1592 w 1592"/>
                  <a:gd name="T12" fmla="*/ 113 h 1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2" h="113">
                    <a:moveTo>
                      <a:pt x="0" y="113"/>
                    </a:moveTo>
                    <a:cubicBezTo>
                      <a:pt x="255" y="57"/>
                      <a:pt x="511" y="2"/>
                      <a:pt x="776" y="1"/>
                    </a:cubicBezTo>
                    <a:cubicBezTo>
                      <a:pt x="1041" y="0"/>
                      <a:pt x="1316" y="52"/>
                      <a:pt x="1592" y="105"/>
                    </a:cubicBezTo>
                  </a:path>
                </a:pathLst>
              </a:custGeom>
              <a:noFill/>
              <a:ln w="38100" cmpd="sng">
                <a:solidFill>
                  <a:schemeClr val="accent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10" name="Oval 11">
                <a:extLst>
                  <a:ext uri="{FF2B5EF4-FFF2-40B4-BE49-F238E27FC236}">
                    <a16:creationId xmlns:a16="http://schemas.microsoft.com/office/drawing/2014/main" id="{B3A3B4D6-0F8A-8D4B-9169-5879DEBCB8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5794" y="1761046"/>
                <a:ext cx="457200" cy="457200"/>
              </a:xfrm>
              <a:prstGeom prst="ellipse">
                <a:avLst/>
              </a:prstGeom>
              <a:solidFill>
                <a:srgbClr val="FFFFFF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d5</a:t>
                </a:r>
              </a:p>
            </p:txBody>
          </p:sp>
          <p:sp>
            <p:nvSpPr>
              <p:cNvPr id="111" name="Text Box 11">
                <a:extLst>
                  <a:ext uri="{FF2B5EF4-FFF2-40B4-BE49-F238E27FC236}">
                    <a16:creationId xmlns:a16="http://schemas.microsoft.com/office/drawing/2014/main" id="{5598E7AB-5C60-104D-9A81-28F3D1BA37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39191" y="2064370"/>
                <a:ext cx="265463" cy="252043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C00000"/>
                    </a:solidFill>
                    <a:latin typeface="Calibri"/>
                    <a:ea typeface="Times New Roman"/>
                    <a:cs typeface="Times New Roman"/>
                  </a:rPr>
                  <a:t>0.2</a:t>
                </a:r>
              </a:p>
            </p:txBody>
          </p:sp>
          <p:sp>
            <p:nvSpPr>
              <p:cNvPr id="112" name="Text Box 11">
                <a:extLst>
                  <a:ext uri="{FF2B5EF4-FFF2-40B4-BE49-F238E27FC236}">
                    <a16:creationId xmlns:a16="http://schemas.microsoft.com/office/drawing/2014/main" id="{DA27707F-AB95-6540-A784-828F0982F3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51701" y="2505406"/>
                <a:ext cx="265463" cy="252043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C00000"/>
                    </a:solidFill>
                    <a:latin typeface="Calibri"/>
                    <a:ea typeface="Times New Roman"/>
                    <a:cs typeface="Times New Roman"/>
                  </a:rPr>
                  <a:t>0.8</a:t>
                </a:r>
              </a:p>
            </p:txBody>
          </p:sp>
          <p:sp>
            <p:nvSpPr>
              <p:cNvPr id="113" name="Text Box 11">
                <a:extLst>
                  <a:ext uri="{FF2B5EF4-FFF2-40B4-BE49-F238E27FC236}">
                    <a16:creationId xmlns:a16="http://schemas.microsoft.com/office/drawing/2014/main" id="{47733769-7930-7F45-8C45-19A5731020A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96636" y="4562021"/>
                <a:ext cx="265463" cy="252043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C00000"/>
                    </a:solidFill>
                    <a:latin typeface="Calibri"/>
                    <a:ea typeface="Times New Roman"/>
                    <a:cs typeface="Times New Roman"/>
                  </a:rPr>
                  <a:t>0.5</a:t>
                </a:r>
              </a:p>
            </p:txBody>
          </p:sp>
          <p:sp>
            <p:nvSpPr>
              <p:cNvPr id="114" name="Text Box 11">
                <a:extLst>
                  <a:ext uri="{FF2B5EF4-FFF2-40B4-BE49-F238E27FC236}">
                    <a16:creationId xmlns:a16="http://schemas.microsoft.com/office/drawing/2014/main" id="{C6B2D1AD-DE4D-A144-AEC7-EB0A7431B9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40117" y="4719048"/>
                <a:ext cx="265463" cy="252043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C00000"/>
                    </a:solidFill>
                    <a:latin typeface="Calibri"/>
                    <a:ea typeface="Times New Roman"/>
                    <a:cs typeface="Times New Roman"/>
                  </a:rPr>
                  <a:t>0.5</a:t>
                </a:r>
              </a:p>
            </p:txBody>
          </p:sp>
          <p:sp>
            <p:nvSpPr>
              <p:cNvPr id="115" name="Oval 12">
                <a:extLst>
                  <a:ext uri="{FF2B5EF4-FFF2-40B4-BE49-F238E27FC236}">
                    <a16:creationId xmlns:a16="http://schemas.microsoft.com/office/drawing/2014/main" id="{CB8B9E96-9441-A84B-8265-A44958CACA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6434" y="4090354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d1</a:t>
                </a:r>
              </a:p>
            </p:txBody>
          </p:sp>
          <p:sp>
            <p:nvSpPr>
              <p:cNvPr id="116" name="Freeform 6">
                <a:extLst>
                  <a:ext uri="{FF2B5EF4-FFF2-40B4-BE49-F238E27FC236}">
                    <a16:creationId xmlns:a16="http://schemas.microsoft.com/office/drawing/2014/main" id="{6B91D6A1-8B86-7847-A5BD-484289F4FC9A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 flipV="1">
                <a:off x="1288605" y="2725729"/>
                <a:ext cx="241300" cy="1371600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cxnSp>
            <p:nvCxnSpPr>
              <p:cNvPr id="117" name="Curved Connector 116">
                <a:extLst>
                  <a:ext uri="{FF2B5EF4-FFF2-40B4-BE49-F238E27FC236}">
                    <a16:creationId xmlns:a16="http://schemas.microsoft.com/office/drawing/2014/main" id="{FF76928F-F106-2749-AD59-A1991B5B9A5D}"/>
                  </a:ext>
                </a:extLst>
              </p:cNvPr>
              <p:cNvCxnSpPr/>
              <p:nvPr/>
            </p:nvCxnSpPr>
            <p:spPr>
              <a:xfrm flipH="1">
                <a:off x="1215034" y="4318954"/>
                <a:ext cx="228600" cy="228600"/>
              </a:xfrm>
              <a:prstGeom prst="curvedConnector4">
                <a:avLst>
                  <a:gd name="adj1" fmla="val -100000"/>
                  <a:gd name="adj2" fmla="val 200000"/>
                </a:avLst>
              </a:prstGeom>
              <a:ln w="38100" cmpd="sng">
                <a:solidFill>
                  <a:schemeClr val="accent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8" name="Arc 117">
                <a:extLst>
                  <a:ext uri="{FF2B5EF4-FFF2-40B4-BE49-F238E27FC236}">
                    <a16:creationId xmlns:a16="http://schemas.microsoft.com/office/drawing/2014/main" id="{92DBBAAA-FFCF-3848-A2B3-E83962F714EB}"/>
                  </a:ext>
                </a:extLst>
              </p:cNvPr>
              <p:cNvSpPr/>
              <p:nvPr/>
            </p:nvSpPr>
            <p:spPr bwMode="auto">
              <a:xfrm rot="356928">
                <a:off x="1451974" y="4215162"/>
                <a:ext cx="366712" cy="366713"/>
              </a:xfrm>
              <a:prstGeom prst="arc">
                <a:avLst>
                  <a:gd name="adj1" fmla="val 708330"/>
                  <a:gd name="adj2" fmla="val 4251989"/>
                </a:avLst>
              </a:prstGeom>
              <a:noFill/>
              <a:ln w="381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19" name="Freeform 18">
                <a:extLst>
                  <a:ext uri="{FF2B5EF4-FFF2-40B4-BE49-F238E27FC236}">
                    <a16:creationId xmlns:a16="http://schemas.microsoft.com/office/drawing/2014/main" id="{273D2F5D-9692-1A41-A93D-197D8E0C3F75}"/>
                  </a:ext>
                </a:extLst>
              </p:cNvPr>
              <p:cNvSpPr>
                <a:spLocks/>
              </p:cNvSpPr>
              <p:nvPr/>
            </p:nvSpPr>
            <p:spPr bwMode="auto">
              <a:xfrm rot="11097626" flipV="1">
                <a:off x="1428940" y="4080105"/>
                <a:ext cx="2271945" cy="246051"/>
              </a:xfrm>
              <a:custGeom>
                <a:avLst/>
                <a:gdLst>
                  <a:gd name="T0" fmla="*/ 0 w 1592"/>
                  <a:gd name="T1" fmla="*/ 2147483647 h 113"/>
                  <a:gd name="T2" fmla="*/ 2147483647 w 1592"/>
                  <a:gd name="T3" fmla="*/ 2147483647 h 113"/>
                  <a:gd name="T4" fmla="*/ 2147483647 w 1592"/>
                  <a:gd name="T5" fmla="*/ 2147483647 h 113"/>
                  <a:gd name="T6" fmla="*/ 0 60000 65536"/>
                  <a:gd name="T7" fmla="*/ 0 60000 65536"/>
                  <a:gd name="T8" fmla="*/ 0 60000 65536"/>
                  <a:gd name="T9" fmla="*/ 0 w 1592"/>
                  <a:gd name="T10" fmla="*/ 0 h 113"/>
                  <a:gd name="T11" fmla="*/ 1592 w 1592"/>
                  <a:gd name="T12" fmla="*/ 113 h 1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2" h="113">
                    <a:moveTo>
                      <a:pt x="0" y="113"/>
                    </a:moveTo>
                    <a:cubicBezTo>
                      <a:pt x="255" y="57"/>
                      <a:pt x="511" y="2"/>
                      <a:pt x="776" y="1"/>
                    </a:cubicBezTo>
                    <a:cubicBezTo>
                      <a:pt x="1041" y="0"/>
                      <a:pt x="1316" y="52"/>
                      <a:pt x="1592" y="105"/>
                    </a:cubicBezTo>
                  </a:path>
                </a:pathLst>
              </a:custGeom>
              <a:noFill/>
              <a:ln w="9525" cmpd="sng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20" name="Freeform 31">
                <a:extLst>
                  <a:ext uri="{FF2B5EF4-FFF2-40B4-BE49-F238E27FC236}">
                    <a16:creationId xmlns:a16="http://schemas.microsoft.com/office/drawing/2014/main" id="{CA05BCC8-2C44-D446-BA72-4E2F85398128}"/>
                  </a:ext>
                </a:extLst>
              </p:cNvPr>
              <p:cNvSpPr>
                <a:spLocks/>
              </p:cNvSpPr>
              <p:nvPr/>
            </p:nvSpPr>
            <p:spPr bwMode="auto">
              <a:xfrm rot="10623913" flipH="1" flipV="1">
                <a:off x="4056037" y="2163971"/>
                <a:ext cx="1066075" cy="2187115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21" name="Freeform 40">
                <a:extLst>
                  <a:ext uri="{FF2B5EF4-FFF2-40B4-BE49-F238E27FC236}">
                    <a16:creationId xmlns:a16="http://schemas.microsoft.com/office/drawing/2014/main" id="{E8F5F9FE-8BA3-4A4F-A30B-A17C0FCB649A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845766" y="2840626"/>
                <a:ext cx="109948" cy="1358900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22" name="Oval 11">
                <a:extLst>
                  <a:ext uri="{FF2B5EF4-FFF2-40B4-BE49-F238E27FC236}">
                    <a16:creationId xmlns:a16="http://schemas.microsoft.com/office/drawing/2014/main" id="{BEF56628-FA66-7040-A889-5BD32CBF31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6253" y="2526517"/>
                <a:ext cx="457200" cy="457200"/>
              </a:xfrm>
              <a:prstGeom prst="ellipse">
                <a:avLst/>
              </a:prstGeom>
              <a:solidFill>
                <a:srgbClr val="FFFFFF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d3</a:t>
                </a:r>
              </a:p>
            </p:txBody>
          </p:sp>
          <p:sp>
            <p:nvSpPr>
              <p:cNvPr id="123" name="Oval 12">
                <a:extLst>
                  <a:ext uri="{FF2B5EF4-FFF2-40B4-BE49-F238E27FC236}">
                    <a16:creationId xmlns:a16="http://schemas.microsoft.com/office/drawing/2014/main" id="{10F1DC4C-7080-FA4A-8CC3-E1D53E1EB0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54650" y="4199562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d4</a:t>
                </a:r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B4951808-B84B-5E41-99C2-343E0AC289A0}"/>
                  </a:ext>
                </a:extLst>
              </p:cNvPr>
              <p:cNvSpPr/>
              <p:nvPr/>
            </p:nvSpPr>
            <p:spPr>
              <a:xfrm>
                <a:off x="4486637" y="1518047"/>
                <a:ext cx="59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94" name="Freeform 31">
              <a:extLst>
                <a:ext uri="{FF2B5EF4-FFF2-40B4-BE49-F238E27FC236}">
                  <a16:creationId xmlns:a16="http://schemas.microsoft.com/office/drawing/2014/main" id="{5A693898-99C3-2A48-A5BA-575AF5668132}"/>
                </a:ext>
              </a:extLst>
            </p:cNvPr>
            <p:cNvSpPr>
              <a:spLocks/>
            </p:cNvSpPr>
            <p:nvPr/>
          </p:nvSpPr>
          <p:spPr bwMode="auto">
            <a:xfrm rot="6215733" flipV="1">
              <a:off x="5981535" y="2895684"/>
              <a:ext cx="455459" cy="2458900"/>
            </a:xfrm>
            <a:custGeom>
              <a:avLst/>
              <a:gdLst>
                <a:gd name="T0" fmla="*/ 2147483647 w 505"/>
                <a:gd name="T1" fmla="*/ 0 h 1384"/>
                <a:gd name="T2" fmla="*/ 2147483647 w 505"/>
                <a:gd name="T3" fmla="*/ 2147483647 h 1384"/>
                <a:gd name="T4" fmla="*/ 0 w 505"/>
                <a:gd name="T5" fmla="*/ 2147483647 h 1384"/>
                <a:gd name="T6" fmla="*/ 0 60000 65536"/>
                <a:gd name="T7" fmla="*/ 0 60000 65536"/>
                <a:gd name="T8" fmla="*/ 0 60000 65536"/>
                <a:gd name="T9" fmla="*/ 0 w 505"/>
                <a:gd name="T10" fmla="*/ 0 h 1384"/>
                <a:gd name="T11" fmla="*/ 505 w 505"/>
                <a:gd name="T12" fmla="*/ 1384 h 1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5" h="1384">
                  <a:moveTo>
                    <a:pt x="392" y="0"/>
                  </a:moveTo>
                  <a:cubicBezTo>
                    <a:pt x="448" y="252"/>
                    <a:pt x="505" y="505"/>
                    <a:pt x="440" y="736"/>
                  </a:cubicBezTo>
                  <a:cubicBezTo>
                    <a:pt x="375" y="967"/>
                    <a:pt x="187" y="1175"/>
                    <a:pt x="0" y="1384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49621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7" name="Rectangle 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 Solutions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83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28650" y="1158240"/>
                <a:ext cx="7886700" cy="5018723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Safe solution: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funcPr>
                      <m:fNam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fName>
                      <m:e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sub>
                            </m:s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  <m:t>,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d>
                      </m:e>
                    </m:func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Another cyclic safe solution: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1, 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14</m:t>
                        </m:r>
                      </m:e>
                    </m:d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4,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41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e>
                    </m:d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sym typeface="Symbol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: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1, 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4</m:t>
                        </m:r>
                      </m:e>
                    </m:d>
                  </m:oMath>
                </a14:m>
                <a:endParaRPr lang="de-DE" i="1" dirty="0">
                  <a:latin typeface="Cambria Math" panose="02040503050406030204" pitchFamily="18" charset="0"/>
                  <a:sym typeface="Symbol" charset="0"/>
                </a:endParaRPr>
              </a:p>
              <a:p>
                <a:pPr lvl="2"/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funcPr>
                      <m:fNam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fName>
                      <m:e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l-GR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5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 dirty="0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br>
                  <a:rPr lang="de-DE" b="0" i="1" dirty="0">
                    <a:latin typeface="Cambria Math" panose="02040503050406030204" pitchFamily="18" charset="0"/>
                    <a:sym typeface="Symbol" charset="0"/>
                  </a:rPr>
                </a:br>
                <a:r>
                  <a:rPr lang="de-DE" b="0" i="1" dirty="0">
                    <a:latin typeface="Cambria Math" panose="02040503050406030204" pitchFamily="18" charset="0"/>
                    <a:sym typeface="Symbo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=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sym typeface="Symbol" charset="0"/>
                      </a:rPr>
                      <m:t>0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.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sym typeface="Symbol" charset="0"/>
                      </a:rPr>
                      <m:t>5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=</m:t>
                    </m:r>
                    <m:sSup>
                      <m:sSupPr>
                        <m:ctrlP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fPr>
                              <m:num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1</m:t>
                        </m:r>
                      </m:sup>
                    </m:sSup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1, 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1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, 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4</m:t>
                        </m:r>
                      </m:e>
                    </m:d>
                  </m:oMath>
                </a14:m>
                <a:endParaRPr lang="en-US" dirty="0">
                  <a:sym typeface="Symbol" charset="0"/>
                </a:endParaRPr>
              </a:p>
              <a:p>
                <a:pPr lvl="2"/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funcPr>
                      <m:fNam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fName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l-GR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6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de-DE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br>
                  <a:rPr lang="de-DE" i="1" dirty="0">
                    <a:latin typeface="Cambria Math" panose="02040503050406030204" pitchFamily="18" charset="0"/>
                  </a:rPr>
                </a:br>
                <a:r>
                  <a:rPr lang="de-DE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=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sym typeface="Symbol" charset="0"/>
                      </a:rPr>
                      <m:t>0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.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sym typeface="Symbol" charset="0"/>
                      </a:rPr>
                      <m:t>5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charset="0"/>
                      </a:rPr>
                      <m:t>∙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charset="0"/>
                      </a:rPr>
                      <m:t>0.5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=</m:t>
                    </m:r>
                  </m:oMath>
                </a14:m>
                <a:r>
                  <a:rPr lang="de-DE" dirty="0">
                    <a:sym typeface="Symbol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e-DE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fPr>
                              <m:num>
                                <m:r>
                                  <a:rPr lang="de-DE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de-DE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2</m:t>
                        </m:r>
                      </m:sup>
                    </m:sSup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lvl="2"/>
                <a:r>
                  <a:rPr lang="en-US" i="1" dirty="0">
                    <a:latin typeface="Cambria Math" panose="02040503050406030204" pitchFamily="18" charset="0"/>
                  </a:rPr>
                  <a:t>…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fName>
                      <m:e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 dirty="0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  <m:t>,</m:t>
                            </m:r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br>
                  <a:rPr lang="de-DE" b="0" i="1" dirty="0">
                    <a:latin typeface="Cambria Math" panose="02040503050406030204" pitchFamily="18" charset="0"/>
                  </a:rPr>
                </a:br>
                <a:r>
                  <a:rPr lang="de-DE" b="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=</m:t>
                    </m:r>
                    <m:f>
                      <m:fPr>
                        <m:ctrlP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fPr>
                      <m:num>
                        <m:r>
                          <a:rPr lang="de-DE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1</m:t>
                        </m:r>
                      </m:num>
                      <m:den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2</m:t>
                        </m:r>
                      </m:den>
                    </m:f>
                    <m:r>
                      <a:rPr lang="de-DE" b="0" i="1" dirty="0" smtClean="0">
                        <a:latin typeface="Cambria Math" panose="02040503050406030204" pitchFamily="18" charset="0"/>
                        <a:sym typeface="Symbol" charset="0"/>
                      </a:rPr>
                      <m:t>+</m:t>
                    </m:r>
                    <m:f>
                      <m:fPr>
                        <m:ctrlP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fPr>
                      <m:num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1</m:t>
                        </m:r>
                      </m:num>
                      <m:den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4</m:t>
                        </m:r>
                      </m:den>
                    </m:f>
                    <m:r>
                      <a:rPr lang="de-DE" b="0" i="1" dirty="0" smtClean="0">
                        <a:latin typeface="Cambria Math" panose="02040503050406030204" pitchFamily="18" charset="0"/>
                        <a:sym typeface="Symbol" charset="0"/>
                      </a:rPr>
                      <m:t>+ …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04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158240"/>
                <a:ext cx="7886700" cy="5018723"/>
              </a:xfrm>
              <a:blipFill>
                <a:blip r:embed="rId3"/>
                <a:stretch>
                  <a:fillRect l="-965" t="-1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D31172-BA43-3D47-9FE7-05EBDA623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43</a:t>
            </a:fld>
            <a:endParaRPr lang="en-GB"/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2B41F731-152B-0D46-B424-379637E9F061}"/>
              </a:ext>
            </a:extLst>
          </p:cNvPr>
          <p:cNvGrpSpPr/>
          <p:nvPr/>
        </p:nvGrpSpPr>
        <p:grpSpPr>
          <a:xfrm>
            <a:off x="3896630" y="2738359"/>
            <a:ext cx="5162595" cy="3862989"/>
            <a:chOff x="3896630" y="2738359"/>
            <a:chExt cx="5162595" cy="3862989"/>
          </a:xfrm>
        </p:grpSpPr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C1D40AA3-0DA6-884D-8BF9-E7C272AFC25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896630" y="2738359"/>
              <a:ext cx="5162595" cy="3862989"/>
              <a:chOff x="424630" y="1518047"/>
              <a:chExt cx="4697482" cy="3514961"/>
            </a:xfrm>
          </p:grpSpPr>
          <p:sp>
            <p:nvSpPr>
              <p:cNvPr id="95" name="Freeform 31">
                <a:extLst>
                  <a:ext uri="{FF2B5EF4-FFF2-40B4-BE49-F238E27FC236}">
                    <a16:creationId xmlns:a16="http://schemas.microsoft.com/office/drawing/2014/main" id="{882B87C5-AF3A-6A46-919F-D49076BE2FF0}"/>
                  </a:ext>
                </a:extLst>
              </p:cNvPr>
              <p:cNvSpPr>
                <a:spLocks/>
              </p:cNvSpPr>
              <p:nvPr/>
            </p:nvSpPr>
            <p:spPr bwMode="auto">
              <a:xfrm rot="11049090" flipH="1" flipV="1">
                <a:off x="4148184" y="2190483"/>
                <a:ext cx="660198" cy="2126275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none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E2C600B2-8338-AC4E-BC3F-37878ECB0967}"/>
                  </a:ext>
                </a:extLst>
              </p:cNvPr>
              <p:cNvSpPr/>
              <p:nvPr/>
            </p:nvSpPr>
            <p:spPr>
              <a:xfrm>
                <a:off x="4066674" y="2252723"/>
                <a:ext cx="59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050512E2-57C1-5346-96B6-A568FA7CD44B}"/>
                  </a:ext>
                </a:extLst>
              </p:cNvPr>
              <p:cNvSpPr/>
              <p:nvPr/>
            </p:nvSpPr>
            <p:spPr>
              <a:xfrm>
                <a:off x="4441353" y="4403587"/>
                <a:ext cx="168088" cy="336058"/>
              </a:xfrm>
              <a:prstGeom prst="rect">
                <a:avLst/>
              </a:prstGeom>
              <a:noFill/>
            </p:spPr>
            <p:txBody>
              <a:bodyPr wrap="none" lIns="91440" tIns="0" rIns="91440" bIns="91440">
                <a:sp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BE895968-FCDA-7D49-8C40-FA47410F520F}"/>
                  </a:ext>
                </a:extLst>
              </p:cNvPr>
              <p:cNvSpPr/>
              <p:nvPr/>
            </p:nvSpPr>
            <p:spPr>
              <a:xfrm>
                <a:off x="1149001" y="4506767"/>
                <a:ext cx="59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r"/>
                <a:endParaRPr lang="en-US" dirty="0"/>
              </a:p>
            </p:txBody>
          </p:sp>
          <p:sp>
            <p:nvSpPr>
              <p:cNvPr id="99" name="Text Box 13">
                <a:extLst>
                  <a:ext uri="{FF2B5EF4-FFF2-40B4-BE49-F238E27FC236}">
                    <a16:creationId xmlns:a16="http://schemas.microsoft.com/office/drawing/2014/main" id="{5C10DF1C-9623-D349-AC7D-EB0134AAEC3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4630" y="4528921"/>
                <a:ext cx="660190" cy="504087"/>
              </a:xfrm>
              <a:prstGeom prst="rect">
                <a:avLst/>
              </a:prstGeom>
              <a:ln/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latin typeface="+mn-lt"/>
                    <a:ea typeface="Times New Roman"/>
                    <a:cs typeface="Calibri"/>
                    <a:sym typeface="Symbol" charset="0"/>
                  </a:rPr>
                  <a:t>Start: </a:t>
                </a:r>
                <a:br>
                  <a:rPr lang="en-US" sz="1800" dirty="0">
                    <a:latin typeface="+mn-lt"/>
                    <a:ea typeface="Times New Roman"/>
                    <a:cs typeface="Calibri"/>
                    <a:sym typeface="Symbol" charset="0"/>
                  </a:rPr>
                </a:br>
                <a:r>
                  <a:rPr lang="en-US" sz="1800" i="1" dirty="0">
                    <a:latin typeface="+mn-lt"/>
                    <a:ea typeface="Times New Roman"/>
                    <a:sym typeface="Symbol" charset="0"/>
                  </a:rPr>
                  <a:t>s</a:t>
                </a:r>
                <a:r>
                  <a:rPr lang="en-US" sz="1800" baseline="-25000" dirty="0">
                    <a:latin typeface="+mn-lt"/>
                    <a:ea typeface="Times New Roman"/>
                    <a:sym typeface="Symbol" charset="0"/>
                  </a:rPr>
                  <a:t>0</a:t>
                </a:r>
                <a:r>
                  <a:rPr lang="en-US" sz="1800" i="1" dirty="0">
                    <a:latin typeface="+mn-lt"/>
                    <a:ea typeface="Times New Roman"/>
                    <a:sym typeface="Symbol" charset="0"/>
                  </a:rPr>
                  <a:t>= </a:t>
                </a:r>
                <a:r>
                  <a:rPr lang="en-US" sz="1800" dirty="0">
                    <a:latin typeface="+mn-lt"/>
                    <a:ea typeface="Times New Roman"/>
                    <a:cs typeface="Calibri"/>
                    <a:sym typeface="Symbol" charset="0"/>
                  </a:rPr>
                  <a:t>d1</a:t>
                </a:r>
                <a:endParaRPr lang="en-US" sz="1800" dirty="0">
                  <a:latin typeface="+mn-lt"/>
                  <a:ea typeface="Times New Roman"/>
                  <a:cs typeface="Times New Roman"/>
                </a:endParaRPr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DB598DB1-CC49-3641-874D-CDE4E950DA08}"/>
                  </a:ext>
                </a:extLst>
              </p:cNvPr>
              <p:cNvSpPr/>
              <p:nvPr/>
            </p:nvSpPr>
            <p:spPr>
              <a:xfrm>
                <a:off x="1028128" y="2019635"/>
                <a:ext cx="59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01" name="Freeform 31">
                <a:extLst>
                  <a:ext uri="{FF2B5EF4-FFF2-40B4-BE49-F238E27FC236}">
                    <a16:creationId xmlns:a16="http://schemas.microsoft.com/office/drawing/2014/main" id="{B2D76B89-D889-FD46-B01F-410A81D0DAF6}"/>
                  </a:ext>
                </a:extLst>
              </p:cNvPr>
              <p:cNvSpPr>
                <a:spLocks/>
              </p:cNvSpPr>
              <p:nvPr/>
            </p:nvSpPr>
            <p:spPr bwMode="auto">
              <a:xfrm rot="4200000" flipH="1" flipV="1">
                <a:off x="2510252" y="617061"/>
                <a:ext cx="776291" cy="2966339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02" name="Text Box 11">
                <a:extLst>
                  <a:ext uri="{FF2B5EF4-FFF2-40B4-BE49-F238E27FC236}">
                    <a16:creationId xmlns:a16="http://schemas.microsoft.com/office/drawing/2014/main" id="{FBFD0F8A-6A51-D04C-B94B-4838E8253B9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64150" y="4337866"/>
                <a:ext cx="668031" cy="504087"/>
              </a:xfrm>
              <a:prstGeom prst="rect">
                <a:avLst/>
              </a:prstGeom>
              <a:ln/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+mn-lt"/>
                    <a:ea typeface="Times New Roman"/>
                    <a:cs typeface="Times New Roman"/>
                  </a:rPr>
                  <a:t>  Goal: </a:t>
                </a:r>
              </a:p>
              <a:p>
                <a:r>
                  <a:rPr lang="en-US" sz="1800" i="1" dirty="0">
                    <a:latin typeface="+mn-lt"/>
                    <a:ea typeface="Times New Roman"/>
                    <a:sym typeface="Symbol" charset="0"/>
                  </a:rPr>
                  <a:t>S</a:t>
                </a:r>
                <a:r>
                  <a:rPr lang="en-US" sz="1800" i="1" baseline="-25000" dirty="0">
                    <a:latin typeface="+mn-lt"/>
                    <a:ea typeface="Times New Roman"/>
                    <a:sym typeface="Symbol" charset="0"/>
                  </a:rPr>
                  <a:t>g</a:t>
                </a:r>
                <a:r>
                  <a:rPr lang="en-US" sz="1800" dirty="0">
                    <a:latin typeface="+mn-lt"/>
                    <a:ea typeface="Times New Roman"/>
                    <a:sym typeface="Symbol" charset="0"/>
                  </a:rPr>
                  <a:t>= {</a:t>
                </a:r>
                <a:r>
                  <a:rPr lang="en-US" sz="1800" dirty="0">
                    <a:latin typeface="+mn-lt"/>
                    <a:ea typeface="Times New Roman"/>
                    <a:cs typeface="Calibri"/>
                    <a:sym typeface="Symbol" charset="0"/>
                  </a:rPr>
                  <a:t>d4</a:t>
                </a:r>
                <a:r>
                  <a:rPr lang="en-US" sz="1800" dirty="0">
                    <a:latin typeface="+mn-lt"/>
                    <a:ea typeface="Times New Roman"/>
                    <a:cs typeface="Times New Roman"/>
                    <a:sym typeface="Symbol" charset="0"/>
                  </a:rPr>
                  <a:t>}</a:t>
                </a:r>
                <a:endParaRPr lang="en-US" sz="1800" dirty="0">
                  <a:latin typeface="+mn-lt"/>
                  <a:ea typeface="Times New Roman"/>
                  <a:cs typeface="Times New Roman"/>
                </a:endParaRPr>
              </a:p>
            </p:txBody>
          </p:sp>
          <p:sp>
            <p:nvSpPr>
              <p:cNvPr id="103" name="Freeform 37">
                <a:extLst>
                  <a:ext uri="{FF2B5EF4-FFF2-40B4-BE49-F238E27FC236}">
                    <a16:creationId xmlns:a16="http://schemas.microsoft.com/office/drawing/2014/main" id="{4DD18A42-8C4B-3D4B-9801-4C2C89E942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5196" y="2381554"/>
                <a:ext cx="2527300" cy="239492"/>
              </a:xfrm>
              <a:custGeom>
                <a:avLst/>
                <a:gdLst>
                  <a:gd name="T0" fmla="*/ 0 w 1592"/>
                  <a:gd name="T1" fmla="*/ 2147483647 h 113"/>
                  <a:gd name="T2" fmla="*/ 2147483647 w 1592"/>
                  <a:gd name="T3" fmla="*/ 2147483647 h 113"/>
                  <a:gd name="T4" fmla="*/ 2147483647 w 1592"/>
                  <a:gd name="T5" fmla="*/ 2147483647 h 113"/>
                  <a:gd name="T6" fmla="*/ 0 60000 65536"/>
                  <a:gd name="T7" fmla="*/ 0 60000 65536"/>
                  <a:gd name="T8" fmla="*/ 0 60000 65536"/>
                  <a:gd name="T9" fmla="*/ 0 w 1592"/>
                  <a:gd name="T10" fmla="*/ 0 h 113"/>
                  <a:gd name="T11" fmla="*/ 1592 w 1592"/>
                  <a:gd name="T12" fmla="*/ 113 h 1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2" h="113">
                    <a:moveTo>
                      <a:pt x="0" y="113"/>
                    </a:moveTo>
                    <a:cubicBezTo>
                      <a:pt x="255" y="57"/>
                      <a:pt x="511" y="2"/>
                      <a:pt x="776" y="1"/>
                    </a:cubicBezTo>
                    <a:cubicBezTo>
                      <a:pt x="1041" y="0"/>
                      <a:pt x="1316" y="52"/>
                      <a:pt x="1592" y="105"/>
                    </a:cubicBezTo>
                  </a:path>
                </a:pathLst>
              </a:custGeom>
              <a:noFill/>
              <a:ln w="9525" cmpd="sng">
                <a:solidFill>
                  <a:srgbClr val="C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04" name="Freeform 38">
                <a:extLst>
                  <a:ext uri="{FF2B5EF4-FFF2-40B4-BE49-F238E27FC236}">
                    <a16:creationId xmlns:a16="http://schemas.microsoft.com/office/drawing/2014/main" id="{903F6BAD-427B-EC40-8D7F-E18EB5B4FF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5020" y="2103309"/>
                <a:ext cx="2176032" cy="281769"/>
              </a:xfrm>
              <a:custGeom>
                <a:avLst/>
                <a:gdLst>
                  <a:gd name="T0" fmla="*/ 0 w 1176"/>
                  <a:gd name="T1" fmla="*/ 2147483647 h 288"/>
                  <a:gd name="T2" fmla="*/ 2147483647 w 1176"/>
                  <a:gd name="T3" fmla="*/ 2147483647 h 288"/>
                  <a:gd name="T4" fmla="*/ 2147483647 w 1176"/>
                  <a:gd name="T5" fmla="*/ 0 h 288"/>
                  <a:gd name="T6" fmla="*/ 0 60000 65536"/>
                  <a:gd name="T7" fmla="*/ 0 60000 65536"/>
                  <a:gd name="T8" fmla="*/ 0 60000 65536"/>
                  <a:gd name="T9" fmla="*/ 0 w 1176"/>
                  <a:gd name="T10" fmla="*/ 0 h 288"/>
                  <a:gd name="T11" fmla="*/ 1176 w 1176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76" h="288">
                    <a:moveTo>
                      <a:pt x="0" y="288"/>
                    </a:moveTo>
                    <a:cubicBezTo>
                      <a:pt x="234" y="264"/>
                      <a:pt x="468" y="240"/>
                      <a:pt x="664" y="192"/>
                    </a:cubicBezTo>
                    <a:cubicBezTo>
                      <a:pt x="860" y="144"/>
                      <a:pt x="1018" y="72"/>
                      <a:pt x="1176" y="0"/>
                    </a:cubicBezTo>
                  </a:path>
                </a:pathLst>
              </a:custGeom>
              <a:noFill/>
              <a:ln w="9525" cmpd="sng">
                <a:solidFill>
                  <a:srgbClr val="C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05" name="Arc 104">
                <a:extLst>
                  <a:ext uri="{FF2B5EF4-FFF2-40B4-BE49-F238E27FC236}">
                    <a16:creationId xmlns:a16="http://schemas.microsoft.com/office/drawing/2014/main" id="{D380D96C-B1D7-EE42-B18C-B0DF8E82ABD6}"/>
                  </a:ext>
                </a:extLst>
              </p:cNvPr>
              <p:cNvSpPr/>
              <p:nvPr/>
            </p:nvSpPr>
            <p:spPr bwMode="auto">
              <a:xfrm>
                <a:off x="2953574" y="2286304"/>
                <a:ext cx="114300" cy="225425"/>
              </a:xfrm>
              <a:prstGeom prst="arc">
                <a:avLst>
                  <a:gd name="adj1" fmla="val 18495893"/>
                  <a:gd name="adj2" fmla="val 2991136"/>
                </a:avLst>
              </a:prstGeom>
              <a:noFill/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06" name="Freeform 40">
                <a:extLst>
                  <a:ext uri="{FF2B5EF4-FFF2-40B4-BE49-F238E27FC236}">
                    <a16:creationId xmlns:a16="http://schemas.microsoft.com/office/drawing/2014/main" id="{56E56CBE-DE0E-BD48-96D8-295A7B253A79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H="1">
                <a:off x="3688744" y="2968900"/>
                <a:ext cx="114570" cy="1275335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07" name="Freeform 6">
                <a:extLst>
                  <a:ext uri="{FF2B5EF4-FFF2-40B4-BE49-F238E27FC236}">
                    <a16:creationId xmlns:a16="http://schemas.microsoft.com/office/drawing/2014/main" id="{65711F37-C09B-3343-B2D2-25531A7B35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2934" y="2718754"/>
                <a:ext cx="241300" cy="1371600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08" name="Oval 11">
                <a:extLst>
                  <a:ext uri="{FF2B5EF4-FFF2-40B4-BE49-F238E27FC236}">
                    <a16:creationId xmlns:a16="http://schemas.microsoft.com/office/drawing/2014/main" id="{6B5C376C-91FA-3440-9EF0-4FE5588033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6434" y="2271249"/>
                <a:ext cx="457200" cy="457200"/>
              </a:xfrm>
              <a:prstGeom prst="ellipse">
                <a:avLst/>
              </a:prstGeom>
              <a:solidFill>
                <a:srgbClr val="FFFFFF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is-IS" dirty="0">
                    <a:latin typeface="Calibri"/>
                    <a:ea typeface="Times New Roman"/>
                    <a:cs typeface="Times New Roman"/>
                  </a:rPr>
                  <a:t>d2</a:t>
                </a:r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09" name="Freeform 18">
                <a:extLst>
                  <a:ext uri="{FF2B5EF4-FFF2-40B4-BE49-F238E27FC236}">
                    <a16:creationId xmlns:a16="http://schemas.microsoft.com/office/drawing/2014/main" id="{CFE397F0-6BE5-7B4F-A194-5DCF77690F70}"/>
                  </a:ext>
                </a:extLst>
              </p:cNvPr>
              <p:cNvSpPr>
                <a:spLocks/>
              </p:cNvSpPr>
              <p:nvPr/>
            </p:nvSpPr>
            <p:spPr bwMode="auto">
              <a:xfrm rot="297626" flipV="1">
                <a:off x="1497828" y="4422980"/>
                <a:ext cx="2154774" cy="270156"/>
              </a:xfrm>
              <a:custGeom>
                <a:avLst/>
                <a:gdLst>
                  <a:gd name="T0" fmla="*/ 0 w 1592"/>
                  <a:gd name="T1" fmla="*/ 2147483647 h 113"/>
                  <a:gd name="T2" fmla="*/ 2147483647 w 1592"/>
                  <a:gd name="T3" fmla="*/ 2147483647 h 113"/>
                  <a:gd name="T4" fmla="*/ 2147483647 w 1592"/>
                  <a:gd name="T5" fmla="*/ 2147483647 h 113"/>
                  <a:gd name="T6" fmla="*/ 0 60000 65536"/>
                  <a:gd name="T7" fmla="*/ 0 60000 65536"/>
                  <a:gd name="T8" fmla="*/ 0 60000 65536"/>
                  <a:gd name="T9" fmla="*/ 0 w 1592"/>
                  <a:gd name="T10" fmla="*/ 0 h 113"/>
                  <a:gd name="T11" fmla="*/ 1592 w 1592"/>
                  <a:gd name="T12" fmla="*/ 113 h 1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2" h="113">
                    <a:moveTo>
                      <a:pt x="0" y="113"/>
                    </a:moveTo>
                    <a:cubicBezTo>
                      <a:pt x="255" y="57"/>
                      <a:pt x="511" y="2"/>
                      <a:pt x="776" y="1"/>
                    </a:cubicBezTo>
                    <a:cubicBezTo>
                      <a:pt x="1041" y="0"/>
                      <a:pt x="1316" y="52"/>
                      <a:pt x="1592" y="105"/>
                    </a:cubicBezTo>
                  </a:path>
                </a:pathLst>
              </a:custGeom>
              <a:noFill/>
              <a:ln w="38100" cmpd="sng">
                <a:solidFill>
                  <a:schemeClr val="accent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10" name="Oval 11">
                <a:extLst>
                  <a:ext uri="{FF2B5EF4-FFF2-40B4-BE49-F238E27FC236}">
                    <a16:creationId xmlns:a16="http://schemas.microsoft.com/office/drawing/2014/main" id="{31493EB0-CFFA-CE49-A687-3093A87690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5794" y="1761046"/>
                <a:ext cx="457200" cy="457200"/>
              </a:xfrm>
              <a:prstGeom prst="ellipse">
                <a:avLst/>
              </a:prstGeom>
              <a:solidFill>
                <a:srgbClr val="FFFFFF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d5</a:t>
                </a:r>
              </a:p>
            </p:txBody>
          </p:sp>
          <p:sp>
            <p:nvSpPr>
              <p:cNvPr id="111" name="Text Box 11">
                <a:extLst>
                  <a:ext uri="{FF2B5EF4-FFF2-40B4-BE49-F238E27FC236}">
                    <a16:creationId xmlns:a16="http://schemas.microsoft.com/office/drawing/2014/main" id="{73EEBCA2-6EDC-8546-A518-0D781AE54EA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39191" y="2064370"/>
                <a:ext cx="265463" cy="252043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C00000"/>
                    </a:solidFill>
                    <a:latin typeface="Calibri"/>
                    <a:ea typeface="Times New Roman"/>
                    <a:cs typeface="Times New Roman"/>
                  </a:rPr>
                  <a:t>0.2</a:t>
                </a:r>
              </a:p>
            </p:txBody>
          </p:sp>
          <p:sp>
            <p:nvSpPr>
              <p:cNvPr id="112" name="Text Box 11">
                <a:extLst>
                  <a:ext uri="{FF2B5EF4-FFF2-40B4-BE49-F238E27FC236}">
                    <a16:creationId xmlns:a16="http://schemas.microsoft.com/office/drawing/2014/main" id="{8C10D273-97F8-134F-8094-5600B5B8C49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51701" y="2505406"/>
                <a:ext cx="265463" cy="252043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C00000"/>
                    </a:solidFill>
                    <a:latin typeface="Calibri"/>
                    <a:ea typeface="Times New Roman"/>
                    <a:cs typeface="Times New Roman"/>
                  </a:rPr>
                  <a:t>0.8</a:t>
                </a:r>
              </a:p>
            </p:txBody>
          </p:sp>
          <p:sp>
            <p:nvSpPr>
              <p:cNvPr id="113" name="Text Box 11">
                <a:extLst>
                  <a:ext uri="{FF2B5EF4-FFF2-40B4-BE49-F238E27FC236}">
                    <a16:creationId xmlns:a16="http://schemas.microsoft.com/office/drawing/2014/main" id="{22958983-EBE3-CB47-8084-10D8C9500B6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96636" y="4562021"/>
                <a:ext cx="265463" cy="252043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C00000"/>
                    </a:solidFill>
                    <a:latin typeface="Calibri"/>
                    <a:ea typeface="Times New Roman"/>
                    <a:cs typeface="Times New Roman"/>
                  </a:rPr>
                  <a:t>0.5</a:t>
                </a:r>
              </a:p>
            </p:txBody>
          </p:sp>
          <p:sp>
            <p:nvSpPr>
              <p:cNvPr id="114" name="Text Box 11">
                <a:extLst>
                  <a:ext uri="{FF2B5EF4-FFF2-40B4-BE49-F238E27FC236}">
                    <a16:creationId xmlns:a16="http://schemas.microsoft.com/office/drawing/2014/main" id="{300DA4AB-933E-9F4D-93E1-F781ECD75D6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40117" y="4719048"/>
                <a:ext cx="265463" cy="252043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C00000"/>
                    </a:solidFill>
                    <a:latin typeface="Calibri"/>
                    <a:ea typeface="Times New Roman"/>
                    <a:cs typeface="Times New Roman"/>
                  </a:rPr>
                  <a:t>0.5</a:t>
                </a:r>
              </a:p>
            </p:txBody>
          </p:sp>
          <p:sp>
            <p:nvSpPr>
              <p:cNvPr id="115" name="Oval 12">
                <a:extLst>
                  <a:ext uri="{FF2B5EF4-FFF2-40B4-BE49-F238E27FC236}">
                    <a16:creationId xmlns:a16="http://schemas.microsoft.com/office/drawing/2014/main" id="{A36B5673-B479-6744-BD80-6BCF710F7A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6434" y="4090354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d1</a:t>
                </a:r>
              </a:p>
            </p:txBody>
          </p:sp>
          <p:sp>
            <p:nvSpPr>
              <p:cNvPr id="116" name="Freeform 6">
                <a:extLst>
                  <a:ext uri="{FF2B5EF4-FFF2-40B4-BE49-F238E27FC236}">
                    <a16:creationId xmlns:a16="http://schemas.microsoft.com/office/drawing/2014/main" id="{758BFCED-B9B9-6F4A-9025-1C95920A78BB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 flipV="1">
                <a:off x="1288605" y="2725729"/>
                <a:ext cx="241300" cy="1371600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cxnSp>
            <p:nvCxnSpPr>
              <p:cNvPr id="117" name="Curved Connector 116">
                <a:extLst>
                  <a:ext uri="{FF2B5EF4-FFF2-40B4-BE49-F238E27FC236}">
                    <a16:creationId xmlns:a16="http://schemas.microsoft.com/office/drawing/2014/main" id="{022FB96A-88CF-AC43-990B-C20D3FE561D6}"/>
                  </a:ext>
                </a:extLst>
              </p:cNvPr>
              <p:cNvCxnSpPr/>
              <p:nvPr/>
            </p:nvCxnSpPr>
            <p:spPr>
              <a:xfrm flipH="1">
                <a:off x="1215034" y="4318954"/>
                <a:ext cx="228600" cy="228600"/>
              </a:xfrm>
              <a:prstGeom prst="curvedConnector4">
                <a:avLst>
                  <a:gd name="adj1" fmla="val -100000"/>
                  <a:gd name="adj2" fmla="val 200000"/>
                </a:avLst>
              </a:prstGeom>
              <a:ln w="38100" cmpd="sng">
                <a:solidFill>
                  <a:schemeClr val="accent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8" name="Arc 117">
                <a:extLst>
                  <a:ext uri="{FF2B5EF4-FFF2-40B4-BE49-F238E27FC236}">
                    <a16:creationId xmlns:a16="http://schemas.microsoft.com/office/drawing/2014/main" id="{8B179235-E986-3948-A410-1CBC8A01FF88}"/>
                  </a:ext>
                </a:extLst>
              </p:cNvPr>
              <p:cNvSpPr/>
              <p:nvPr/>
            </p:nvSpPr>
            <p:spPr bwMode="auto">
              <a:xfrm rot="356928">
                <a:off x="1451974" y="4215162"/>
                <a:ext cx="366712" cy="366713"/>
              </a:xfrm>
              <a:prstGeom prst="arc">
                <a:avLst>
                  <a:gd name="adj1" fmla="val 708330"/>
                  <a:gd name="adj2" fmla="val 4251989"/>
                </a:avLst>
              </a:prstGeom>
              <a:noFill/>
              <a:ln w="381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19" name="Freeform 18">
                <a:extLst>
                  <a:ext uri="{FF2B5EF4-FFF2-40B4-BE49-F238E27FC236}">
                    <a16:creationId xmlns:a16="http://schemas.microsoft.com/office/drawing/2014/main" id="{AE65588D-1B1C-F948-8CE7-D9AA5F753CFC}"/>
                  </a:ext>
                </a:extLst>
              </p:cNvPr>
              <p:cNvSpPr>
                <a:spLocks/>
              </p:cNvSpPr>
              <p:nvPr/>
            </p:nvSpPr>
            <p:spPr bwMode="auto">
              <a:xfrm rot="11097626" flipV="1">
                <a:off x="1428940" y="4080105"/>
                <a:ext cx="2271945" cy="246051"/>
              </a:xfrm>
              <a:custGeom>
                <a:avLst/>
                <a:gdLst>
                  <a:gd name="T0" fmla="*/ 0 w 1592"/>
                  <a:gd name="T1" fmla="*/ 2147483647 h 113"/>
                  <a:gd name="T2" fmla="*/ 2147483647 w 1592"/>
                  <a:gd name="T3" fmla="*/ 2147483647 h 113"/>
                  <a:gd name="T4" fmla="*/ 2147483647 w 1592"/>
                  <a:gd name="T5" fmla="*/ 2147483647 h 113"/>
                  <a:gd name="T6" fmla="*/ 0 60000 65536"/>
                  <a:gd name="T7" fmla="*/ 0 60000 65536"/>
                  <a:gd name="T8" fmla="*/ 0 60000 65536"/>
                  <a:gd name="T9" fmla="*/ 0 w 1592"/>
                  <a:gd name="T10" fmla="*/ 0 h 113"/>
                  <a:gd name="T11" fmla="*/ 1592 w 1592"/>
                  <a:gd name="T12" fmla="*/ 113 h 1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2" h="113">
                    <a:moveTo>
                      <a:pt x="0" y="113"/>
                    </a:moveTo>
                    <a:cubicBezTo>
                      <a:pt x="255" y="57"/>
                      <a:pt x="511" y="2"/>
                      <a:pt x="776" y="1"/>
                    </a:cubicBezTo>
                    <a:cubicBezTo>
                      <a:pt x="1041" y="0"/>
                      <a:pt x="1316" y="52"/>
                      <a:pt x="1592" y="105"/>
                    </a:cubicBezTo>
                  </a:path>
                </a:pathLst>
              </a:custGeom>
              <a:noFill/>
              <a:ln w="38100" cmpd="sng">
                <a:solidFill>
                  <a:schemeClr val="accent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20" name="Freeform 31">
                <a:extLst>
                  <a:ext uri="{FF2B5EF4-FFF2-40B4-BE49-F238E27FC236}">
                    <a16:creationId xmlns:a16="http://schemas.microsoft.com/office/drawing/2014/main" id="{DE2B35BD-F588-F74F-B0D1-CAE2342B83F8}"/>
                  </a:ext>
                </a:extLst>
              </p:cNvPr>
              <p:cNvSpPr>
                <a:spLocks/>
              </p:cNvSpPr>
              <p:nvPr/>
            </p:nvSpPr>
            <p:spPr bwMode="auto">
              <a:xfrm rot="10623913" flipH="1" flipV="1">
                <a:off x="4056037" y="2163971"/>
                <a:ext cx="1066075" cy="2187115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21" name="Freeform 40">
                <a:extLst>
                  <a:ext uri="{FF2B5EF4-FFF2-40B4-BE49-F238E27FC236}">
                    <a16:creationId xmlns:a16="http://schemas.microsoft.com/office/drawing/2014/main" id="{AD92FBCE-5835-E146-A2D2-1E84E198CB84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845766" y="2840626"/>
                <a:ext cx="109948" cy="1358900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22" name="Oval 11">
                <a:extLst>
                  <a:ext uri="{FF2B5EF4-FFF2-40B4-BE49-F238E27FC236}">
                    <a16:creationId xmlns:a16="http://schemas.microsoft.com/office/drawing/2014/main" id="{37099C0C-2456-5448-9FD6-BB65A99290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6253" y="2526517"/>
                <a:ext cx="457200" cy="457200"/>
              </a:xfrm>
              <a:prstGeom prst="ellipse">
                <a:avLst/>
              </a:prstGeom>
              <a:solidFill>
                <a:srgbClr val="FFFFFF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d3</a:t>
                </a:r>
              </a:p>
            </p:txBody>
          </p:sp>
          <p:sp>
            <p:nvSpPr>
              <p:cNvPr id="123" name="Oval 12">
                <a:extLst>
                  <a:ext uri="{FF2B5EF4-FFF2-40B4-BE49-F238E27FC236}">
                    <a16:creationId xmlns:a16="http://schemas.microsoft.com/office/drawing/2014/main" id="{489F4F92-106A-EA49-BB57-AAE760607B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54650" y="4199562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d4</a:t>
                </a:r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086D872D-228A-6140-8F85-F390CB996CBB}"/>
                  </a:ext>
                </a:extLst>
              </p:cNvPr>
              <p:cNvSpPr/>
              <p:nvPr/>
            </p:nvSpPr>
            <p:spPr>
              <a:xfrm>
                <a:off x="4486637" y="1518047"/>
                <a:ext cx="59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94" name="Freeform 31">
              <a:extLst>
                <a:ext uri="{FF2B5EF4-FFF2-40B4-BE49-F238E27FC236}">
                  <a16:creationId xmlns:a16="http://schemas.microsoft.com/office/drawing/2014/main" id="{8C073657-43FF-EC4D-81BF-CFE0DB877332}"/>
                </a:ext>
              </a:extLst>
            </p:cNvPr>
            <p:cNvSpPr>
              <a:spLocks/>
            </p:cNvSpPr>
            <p:nvPr/>
          </p:nvSpPr>
          <p:spPr bwMode="auto">
            <a:xfrm rot="6215733" flipV="1">
              <a:off x="5981535" y="2895684"/>
              <a:ext cx="455459" cy="2458900"/>
            </a:xfrm>
            <a:custGeom>
              <a:avLst/>
              <a:gdLst>
                <a:gd name="T0" fmla="*/ 2147483647 w 505"/>
                <a:gd name="T1" fmla="*/ 0 h 1384"/>
                <a:gd name="T2" fmla="*/ 2147483647 w 505"/>
                <a:gd name="T3" fmla="*/ 2147483647 h 1384"/>
                <a:gd name="T4" fmla="*/ 0 w 505"/>
                <a:gd name="T5" fmla="*/ 2147483647 h 1384"/>
                <a:gd name="T6" fmla="*/ 0 60000 65536"/>
                <a:gd name="T7" fmla="*/ 0 60000 65536"/>
                <a:gd name="T8" fmla="*/ 0 60000 65536"/>
                <a:gd name="T9" fmla="*/ 0 w 505"/>
                <a:gd name="T10" fmla="*/ 0 h 1384"/>
                <a:gd name="T11" fmla="*/ 505 w 505"/>
                <a:gd name="T12" fmla="*/ 1384 h 1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5" h="1384">
                  <a:moveTo>
                    <a:pt x="392" y="0"/>
                  </a:moveTo>
                  <a:cubicBezTo>
                    <a:pt x="448" y="252"/>
                    <a:pt x="505" y="505"/>
                    <a:pt x="440" y="736"/>
                  </a:cubicBezTo>
                  <a:cubicBezTo>
                    <a:pt x="375" y="967"/>
                    <a:pt x="187" y="1175"/>
                    <a:pt x="0" y="1384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9086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7" name="Rectangle 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Cost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83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28651" y="1158240"/>
                <a:ext cx="5032975" cy="5018723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𝑐𝑜𝑠𝑡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/>
                  <a:t> = cost of using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Example</a:t>
                </a:r>
              </a:p>
              <a:p>
                <a:pPr lvl="2"/>
                <a:r>
                  <a:rPr lang="en-US" dirty="0"/>
                  <a:t>Each ”horizontal” action costs 1</a:t>
                </a:r>
              </a:p>
              <a:p>
                <a:pPr lvl="2"/>
                <a:r>
                  <a:rPr lang="en-US" dirty="0"/>
                  <a:t>Each ”vertical” action costs 100</a:t>
                </a:r>
              </a:p>
              <a:p>
                <a:r>
                  <a:rPr lang="en-US" dirty="0"/>
                  <a:t>Costs of a history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l-GR" i="1" dirty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sym typeface="Symbol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sym typeface="Symbol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sym typeface="Symbol" charset="0"/>
                          </a:rPr>
                          <m:t>, …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Times New Roman"/>
                      </a:rPr>
                      <m:t>𝑐𝑜𝑠𝑡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l-GR" i="1" dirty="0">
                            <a:latin typeface="Cambria Math" panose="02040503050406030204" pitchFamily="18" charset="0"/>
                            <a:ea typeface="Times New Roman"/>
                          </a:rPr>
                          <m:t>𝜎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Times New Roman"/>
                            <a:sym typeface="Symbol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Times New Roman"/>
                          </a:rPr>
                          <m:t>|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Times New Roman"/>
                            <a:sym typeface="Symbol" charset="0"/>
                          </a:rPr>
                          <m:t> </m:t>
                        </m:r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Times New Roman"/>
                              </a:rPr>
                              <m:t>𝑠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  <a:cs typeface="Times New Roman"/>
                              </a:rPr>
                              <m:t>0</m:t>
                            </m:r>
                          </m:sub>
                        </m:sSub>
                        <m:r>
                          <a:rPr lang="de-DE" i="1" dirty="0">
                            <a:latin typeface="Cambria Math" panose="02040503050406030204" pitchFamily="18" charset="0"/>
                            <a:cs typeface="Times New Roman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Times New Roman"/>
                          </a:rPr>
                          <m:t>𝜋</m:t>
                        </m:r>
                      </m:e>
                    </m:d>
                  </m:oMath>
                </a14:m>
                <a:br>
                  <a:rPr lang="de-DE" i="1" dirty="0">
                    <a:latin typeface="Cambria Math" panose="02040503050406030204" pitchFamily="18" charset="0"/>
                    <a:ea typeface="Times New Roman"/>
                  </a:rPr>
                </a:br>
                <a:r>
                  <a:rPr lang="de-DE" i="1" dirty="0">
                    <a:latin typeface="Cambria Math" panose="02040503050406030204" pitchFamily="18" charset="0"/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Times New Roman"/>
                      </a:rPr>
                      <m:t>=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  <a:ea typeface="Times New Roman"/>
                            <a:sym typeface="Symbol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Times New Roman"/>
                            <a:sym typeface="Symbol" charset="0"/>
                          </a:rPr>
                          <m:t></m:t>
                        </m:r>
                      </m:e>
                      <m:sub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  <a:ea typeface="Times New Roman"/>
                              </a:rPr>
                              <m:t>𝑠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  <a:ea typeface="Times New Roman"/>
                              </a:rPr>
                              <m:t>𝑖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ea typeface="Times New Roman"/>
                          </a:rPr>
                          <m:t>∈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  <a:ea typeface="Times New Roman"/>
                          </a:rPr>
                          <m:t>𝜎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Times New Roman"/>
                      </a:rPr>
                      <m:t>𝑐𝑜𝑠𝑡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  <a:ea typeface="Times New Roman"/>
                              </a:rPr>
                              <m:t>𝑠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  <a:ea typeface="Times New Roman"/>
                              </a:rPr>
                              <m:t>𝑖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ea typeface="Times New Roman"/>
                          </a:rPr>
                          <m:t>,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Times New Roman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Times New Roman"/>
                          </a:rPr>
                          <m:t>𝜋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  <a:ea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i="1" dirty="0" err="1">
                                    <a:latin typeface="Cambria Math" panose="02040503050406030204" pitchFamily="18" charset="0"/>
                                    <a:ea typeface="Times New Roman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de-DE" i="1" dirty="0">
                                    <a:latin typeface="Cambria Math" panose="02040503050406030204" pitchFamily="18" charset="0"/>
                                    <a:ea typeface="Times New Roman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204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1" y="1158240"/>
                <a:ext cx="5032975" cy="5018723"/>
              </a:xfrm>
              <a:blipFill>
                <a:blip r:embed="rId3"/>
                <a:stretch>
                  <a:fillRect l="-2267" t="-17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D31172-BA43-3D47-9FE7-05EBDA623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44</a:t>
            </a:fld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3B94ED0-374E-3F45-8173-C5F3469A9C95}"/>
              </a:ext>
            </a:extLst>
          </p:cNvPr>
          <p:cNvGrpSpPr/>
          <p:nvPr/>
        </p:nvGrpSpPr>
        <p:grpSpPr>
          <a:xfrm>
            <a:off x="3896630" y="2738359"/>
            <a:ext cx="5162595" cy="3862989"/>
            <a:chOff x="3896630" y="2738359"/>
            <a:chExt cx="5162595" cy="3862989"/>
          </a:xfrm>
        </p:grpSpPr>
        <p:sp>
          <p:nvSpPr>
            <p:cNvPr id="92" name="Text Box 11">
              <a:extLst>
                <a:ext uri="{FF2B5EF4-FFF2-40B4-BE49-F238E27FC236}">
                  <a16:creationId xmlns:a16="http://schemas.microsoft.com/office/drawing/2014/main" id="{06575388-2A32-A240-9B0C-A2816DE8FC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34204" y="3210198"/>
              <a:ext cx="433938" cy="27699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</a:t>
              </a:r>
            </a:p>
          </p:txBody>
        </p:sp>
        <p:sp>
          <p:nvSpPr>
            <p:cNvPr id="93" name="Text Box 11">
              <a:extLst>
                <a:ext uri="{FF2B5EF4-FFF2-40B4-BE49-F238E27FC236}">
                  <a16:creationId xmlns:a16="http://schemas.microsoft.com/office/drawing/2014/main" id="{7F80D05E-463F-FD41-B7D8-001ABD3737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53069" y="4496986"/>
              <a:ext cx="667926" cy="27699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100</a:t>
              </a:r>
            </a:p>
          </p:txBody>
        </p:sp>
        <p:sp>
          <p:nvSpPr>
            <p:cNvPr id="94" name="Text Box 11">
              <a:extLst>
                <a:ext uri="{FF2B5EF4-FFF2-40B4-BE49-F238E27FC236}">
                  <a16:creationId xmlns:a16="http://schemas.microsoft.com/office/drawing/2014/main" id="{B69F8852-7402-4340-AEA5-19A93375BA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45981" y="4704714"/>
              <a:ext cx="667926" cy="27699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100</a:t>
              </a:r>
            </a:p>
          </p:txBody>
        </p:sp>
        <p:sp>
          <p:nvSpPr>
            <p:cNvPr id="95" name="Text Box 11">
              <a:extLst>
                <a:ext uri="{FF2B5EF4-FFF2-40B4-BE49-F238E27FC236}">
                  <a16:creationId xmlns:a16="http://schemas.microsoft.com/office/drawing/2014/main" id="{A4A30CE7-FC6A-C84B-87DC-65FB6747A2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40930" y="5730841"/>
              <a:ext cx="433938" cy="27699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</a:t>
              </a:r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F282D5E0-0250-E64B-A9BB-4E3952A565E3}"/>
                </a:ext>
              </a:extLst>
            </p:cNvPr>
            <p:cNvGrpSpPr/>
            <p:nvPr/>
          </p:nvGrpSpPr>
          <p:grpSpPr>
            <a:xfrm>
              <a:off x="3896630" y="2738359"/>
              <a:ext cx="5162595" cy="3862989"/>
              <a:chOff x="3896630" y="2738359"/>
              <a:chExt cx="5162595" cy="3862989"/>
            </a:xfrm>
          </p:grpSpPr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D4C5284D-E357-F44D-85B6-2BBAB73E3E0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896630" y="2738359"/>
                <a:ext cx="5162595" cy="3862989"/>
                <a:chOff x="424630" y="1518047"/>
                <a:chExt cx="4697482" cy="3514961"/>
              </a:xfrm>
            </p:grpSpPr>
            <p:sp>
              <p:nvSpPr>
                <p:cNvPr id="56" name="Freeform 31">
                  <a:extLst>
                    <a:ext uri="{FF2B5EF4-FFF2-40B4-BE49-F238E27FC236}">
                      <a16:creationId xmlns:a16="http://schemas.microsoft.com/office/drawing/2014/main" id="{BEE37D29-7A00-CE4D-B2F3-FAAFEA0C7C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1049090" flipH="1" flipV="1">
                  <a:off x="4148184" y="2190483"/>
                  <a:ext cx="660198" cy="2126275"/>
                </a:xfrm>
                <a:custGeom>
                  <a:avLst/>
                  <a:gdLst>
                    <a:gd name="T0" fmla="*/ 2147483647 w 505"/>
                    <a:gd name="T1" fmla="*/ 0 h 1384"/>
                    <a:gd name="T2" fmla="*/ 2147483647 w 505"/>
                    <a:gd name="T3" fmla="*/ 2147483647 h 1384"/>
                    <a:gd name="T4" fmla="*/ 0 w 505"/>
                    <a:gd name="T5" fmla="*/ 2147483647 h 1384"/>
                    <a:gd name="T6" fmla="*/ 0 60000 65536"/>
                    <a:gd name="T7" fmla="*/ 0 60000 65536"/>
                    <a:gd name="T8" fmla="*/ 0 60000 65536"/>
                    <a:gd name="T9" fmla="*/ 0 w 505"/>
                    <a:gd name="T10" fmla="*/ 0 h 1384"/>
                    <a:gd name="T11" fmla="*/ 505 w 505"/>
                    <a:gd name="T12" fmla="*/ 1384 h 13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05" h="1384">
                      <a:moveTo>
                        <a:pt x="392" y="0"/>
                      </a:moveTo>
                      <a:cubicBezTo>
                        <a:pt x="448" y="252"/>
                        <a:pt x="505" y="505"/>
                        <a:pt x="440" y="736"/>
                      </a:cubicBezTo>
                      <a:cubicBezTo>
                        <a:pt x="375" y="967"/>
                        <a:pt x="187" y="1175"/>
                        <a:pt x="0" y="1384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none"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65D22869-01C9-4249-A2D3-D70878BB91E5}"/>
                    </a:ext>
                  </a:extLst>
                </p:cNvPr>
                <p:cNvSpPr/>
                <p:nvPr/>
              </p:nvSpPr>
              <p:spPr>
                <a:xfrm>
                  <a:off x="4066674" y="2252723"/>
                  <a:ext cx="59" cy="2520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CAFD22E2-F749-0947-8F16-AA0CA9C662E9}"/>
                    </a:ext>
                  </a:extLst>
                </p:cNvPr>
                <p:cNvSpPr/>
                <p:nvPr/>
              </p:nvSpPr>
              <p:spPr>
                <a:xfrm>
                  <a:off x="4441353" y="4403587"/>
                  <a:ext cx="168088" cy="336058"/>
                </a:xfrm>
                <a:prstGeom prst="rect">
                  <a:avLst/>
                </a:prstGeom>
                <a:noFill/>
              </p:spPr>
              <p:txBody>
                <a:bodyPr wrap="none" lIns="91440" tIns="0" rIns="91440" bIns="91440">
                  <a:sp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EBC04F75-CA24-9946-8590-F8FBB0325D16}"/>
                    </a:ext>
                  </a:extLst>
                </p:cNvPr>
                <p:cNvSpPr/>
                <p:nvPr/>
              </p:nvSpPr>
              <p:spPr>
                <a:xfrm>
                  <a:off x="1149001" y="4506767"/>
                  <a:ext cx="59" cy="2520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spAutoFit/>
                </a:bodyPr>
                <a:lstStyle/>
                <a:p>
                  <a:pPr algn="r"/>
                  <a:endParaRPr lang="en-US" dirty="0"/>
                </a:p>
              </p:txBody>
            </p:sp>
            <p:sp>
              <p:nvSpPr>
                <p:cNvPr id="60" name="Text Box 13">
                  <a:extLst>
                    <a:ext uri="{FF2B5EF4-FFF2-40B4-BE49-F238E27FC236}">
                      <a16:creationId xmlns:a16="http://schemas.microsoft.com/office/drawing/2014/main" id="{8EEF6050-DABF-B24F-937D-C8F1CC82BC0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24630" y="4528921"/>
                  <a:ext cx="660190" cy="504087"/>
                </a:xfrm>
                <a:prstGeom prst="rect">
                  <a:avLst/>
                </a:prstGeom>
                <a:ln/>
                <a:extLs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1800" dirty="0">
                      <a:latin typeface="+mn-lt"/>
                      <a:ea typeface="Times New Roman"/>
                      <a:cs typeface="Calibri"/>
                      <a:sym typeface="Symbol" charset="0"/>
                    </a:rPr>
                    <a:t>Start: </a:t>
                  </a:r>
                  <a:br>
                    <a:rPr lang="en-US" sz="1800" dirty="0">
                      <a:latin typeface="+mn-lt"/>
                      <a:ea typeface="Times New Roman"/>
                      <a:cs typeface="Calibri"/>
                      <a:sym typeface="Symbol" charset="0"/>
                    </a:rPr>
                  </a:br>
                  <a:r>
                    <a:rPr lang="en-US" sz="1800" i="1" dirty="0">
                      <a:latin typeface="+mn-lt"/>
                      <a:ea typeface="Times New Roman"/>
                      <a:sym typeface="Symbol" charset="0"/>
                    </a:rPr>
                    <a:t>s</a:t>
                  </a:r>
                  <a:r>
                    <a:rPr lang="en-US" sz="1800" baseline="-25000" dirty="0">
                      <a:latin typeface="+mn-lt"/>
                      <a:ea typeface="Times New Roman"/>
                      <a:sym typeface="Symbol" charset="0"/>
                    </a:rPr>
                    <a:t>0</a:t>
                  </a:r>
                  <a:r>
                    <a:rPr lang="en-US" sz="1800" i="1" dirty="0">
                      <a:latin typeface="+mn-lt"/>
                      <a:ea typeface="Times New Roman"/>
                      <a:sym typeface="Symbol" charset="0"/>
                    </a:rPr>
                    <a:t>= </a:t>
                  </a:r>
                  <a:r>
                    <a:rPr lang="en-US" sz="1800" dirty="0">
                      <a:latin typeface="+mn-lt"/>
                      <a:ea typeface="Times New Roman"/>
                      <a:cs typeface="Calibri"/>
                      <a:sym typeface="Symbol" charset="0"/>
                    </a:rPr>
                    <a:t>d1</a:t>
                  </a:r>
                  <a:endParaRPr lang="en-US" sz="1800" dirty="0">
                    <a:latin typeface="+mn-lt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57E8461E-9F4A-1842-AB91-6E9AA5AB5EDB}"/>
                    </a:ext>
                  </a:extLst>
                </p:cNvPr>
                <p:cNvSpPr/>
                <p:nvPr/>
              </p:nvSpPr>
              <p:spPr>
                <a:xfrm>
                  <a:off x="1028128" y="2019635"/>
                  <a:ext cx="59" cy="2520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2" name="Freeform 31">
                  <a:extLst>
                    <a:ext uri="{FF2B5EF4-FFF2-40B4-BE49-F238E27FC236}">
                      <a16:creationId xmlns:a16="http://schemas.microsoft.com/office/drawing/2014/main" id="{F3320BFD-B493-CA4C-8657-927037D896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4200000" flipH="1" flipV="1">
                  <a:off x="2510252" y="617061"/>
                  <a:ext cx="776291" cy="2966339"/>
                </a:xfrm>
                <a:custGeom>
                  <a:avLst/>
                  <a:gdLst>
                    <a:gd name="T0" fmla="*/ 2147483647 w 505"/>
                    <a:gd name="T1" fmla="*/ 0 h 1384"/>
                    <a:gd name="T2" fmla="*/ 2147483647 w 505"/>
                    <a:gd name="T3" fmla="*/ 2147483647 h 1384"/>
                    <a:gd name="T4" fmla="*/ 0 w 505"/>
                    <a:gd name="T5" fmla="*/ 2147483647 h 1384"/>
                    <a:gd name="T6" fmla="*/ 0 60000 65536"/>
                    <a:gd name="T7" fmla="*/ 0 60000 65536"/>
                    <a:gd name="T8" fmla="*/ 0 60000 65536"/>
                    <a:gd name="T9" fmla="*/ 0 w 505"/>
                    <a:gd name="T10" fmla="*/ 0 h 1384"/>
                    <a:gd name="T11" fmla="*/ 505 w 505"/>
                    <a:gd name="T12" fmla="*/ 1384 h 13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05" h="1384">
                      <a:moveTo>
                        <a:pt x="392" y="0"/>
                      </a:moveTo>
                      <a:cubicBezTo>
                        <a:pt x="448" y="252"/>
                        <a:pt x="505" y="505"/>
                        <a:pt x="440" y="736"/>
                      </a:cubicBezTo>
                      <a:cubicBezTo>
                        <a:pt x="375" y="967"/>
                        <a:pt x="187" y="1175"/>
                        <a:pt x="0" y="1384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triangle"/>
                  <a:tailEnd type="non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63" name="Text Box 11">
                  <a:extLst>
                    <a:ext uri="{FF2B5EF4-FFF2-40B4-BE49-F238E27FC236}">
                      <a16:creationId xmlns:a16="http://schemas.microsoft.com/office/drawing/2014/main" id="{5D7865BF-1B39-874A-A436-453AAC3183D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164150" y="4337866"/>
                  <a:ext cx="668031" cy="504087"/>
                </a:xfrm>
                <a:prstGeom prst="rect">
                  <a:avLst/>
                </a:prstGeom>
                <a:ln/>
                <a:extLs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 dirty="0">
                      <a:latin typeface="+mn-lt"/>
                      <a:ea typeface="Times New Roman"/>
                      <a:cs typeface="Times New Roman"/>
                    </a:rPr>
                    <a:t>  Goal: </a:t>
                  </a:r>
                </a:p>
                <a:p>
                  <a:r>
                    <a:rPr lang="en-US" sz="1800" i="1" dirty="0">
                      <a:latin typeface="+mn-lt"/>
                      <a:ea typeface="Times New Roman"/>
                      <a:sym typeface="Symbol" charset="0"/>
                    </a:rPr>
                    <a:t>S</a:t>
                  </a:r>
                  <a:r>
                    <a:rPr lang="en-US" sz="1800" i="1" baseline="-25000" dirty="0">
                      <a:latin typeface="+mn-lt"/>
                      <a:ea typeface="Times New Roman"/>
                      <a:sym typeface="Symbol" charset="0"/>
                    </a:rPr>
                    <a:t>g</a:t>
                  </a:r>
                  <a:r>
                    <a:rPr lang="en-US" sz="1800" dirty="0">
                      <a:latin typeface="+mn-lt"/>
                      <a:ea typeface="Times New Roman"/>
                      <a:sym typeface="Symbol" charset="0"/>
                    </a:rPr>
                    <a:t>= {</a:t>
                  </a:r>
                  <a:r>
                    <a:rPr lang="en-US" sz="1800" dirty="0">
                      <a:latin typeface="+mn-lt"/>
                      <a:ea typeface="Times New Roman"/>
                      <a:cs typeface="Calibri"/>
                      <a:sym typeface="Symbol" charset="0"/>
                    </a:rPr>
                    <a:t>d4</a:t>
                  </a:r>
                  <a:r>
                    <a:rPr lang="en-US" sz="1800" dirty="0">
                      <a:latin typeface="+mn-lt"/>
                      <a:ea typeface="Times New Roman"/>
                      <a:cs typeface="Times New Roman"/>
                      <a:sym typeface="Symbol" charset="0"/>
                    </a:rPr>
                    <a:t>}</a:t>
                  </a:r>
                  <a:endParaRPr lang="en-US" sz="1800" dirty="0">
                    <a:latin typeface="+mn-lt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64" name="Freeform 37">
                  <a:extLst>
                    <a:ext uri="{FF2B5EF4-FFF2-40B4-BE49-F238E27FC236}">
                      <a16:creationId xmlns:a16="http://schemas.microsoft.com/office/drawing/2014/main" id="{552F7390-626C-C74C-9FD0-59CF0ACD72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55196" y="2381554"/>
                  <a:ext cx="2527300" cy="239492"/>
                </a:xfrm>
                <a:custGeom>
                  <a:avLst/>
                  <a:gdLst>
                    <a:gd name="T0" fmla="*/ 0 w 1592"/>
                    <a:gd name="T1" fmla="*/ 2147483647 h 113"/>
                    <a:gd name="T2" fmla="*/ 2147483647 w 1592"/>
                    <a:gd name="T3" fmla="*/ 2147483647 h 113"/>
                    <a:gd name="T4" fmla="*/ 2147483647 w 1592"/>
                    <a:gd name="T5" fmla="*/ 2147483647 h 113"/>
                    <a:gd name="T6" fmla="*/ 0 60000 65536"/>
                    <a:gd name="T7" fmla="*/ 0 60000 65536"/>
                    <a:gd name="T8" fmla="*/ 0 60000 65536"/>
                    <a:gd name="T9" fmla="*/ 0 w 1592"/>
                    <a:gd name="T10" fmla="*/ 0 h 113"/>
                    <a:gd name="T11" fmla="*/ 1592 w 1592"/>
                    <a:gd name="T12" fmla="*/ 113 h 1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92" h="113">
                      <a:moveTo>
                        <a:pt x="0" y="113"/>
                      </a:moveTo>
                      <a:cubicBezTo>
                        <a:pt x="255" y="57"/>
                        <a:pt x="511" y="2"/>
                        <a:pt x="776" y="1"/>
                      </a:cubicBezTo>
                      <a:cubicBezTo>
                        <a:pt x="1041" y="0"/>
                        <a:pt x="1316" y="52"/>
                        <a:pt x="1592" y="105"/>
                      </a:cubicBezTo>
                    </a:path>
                  </a:pathLst>
                </a:custGeom>
                <a:noFill/>
                <a:ln w="9525" cmpd="sng">
                  <a:solidFill>
                    <a:srgbClr val="C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65" name="Freeform 38">
                  <a:extLst>
                    <a:ext uri="{FF2B5EF4-FFF2-40B4-BE49-F238E27FC236}">
                      <a16:creationId xmlns:a16="http://schemas.microsoft.com/office/drawing/2014/main" id="{9A06049C-88DB-7A4D-B91A-8D1A154D38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65020" y="2103309"/>
                  <a:ext cx="2176032" cy="281769"/>
                </a:xfrm>
                <a:custGeom>
                  <a:avLst/>
                  <a:gdLst>
                    <a:gd name="T0" fmla="*/ 0 w 1176"/>
                    <a:gd name="T1" fmla="*/ 2147483647 h 288"/>
                    <a:gd name="T2" fmla="*/ 2147483647 w 1176"/>
                    <a:gd name="T3" fmla="*/ 2147483647 h 288"/>
                    <a:gd name="T4" fmla="*/ 2147483647 w 1176"/>
                    <a:gd name="T5" fmla="*/ 0 h 288"/>
                    <a:gd name="T6" fmla="*/ 0 60000 65536"/>
                    <a:gd name="T7" fmla="*/ 0 60000 65536"/>
                    <a:gd name="T8" fmla="*/ 0 60000 65536"/>
                    <a:gd name="T9" fmla="*/ 0 w 1176"/>
                    <a:gd name="T10" fmla="*/ 0 h 288"/>
                    <a:gd name="T11" fmla="*/ 1176 w 1176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76" h="288">
                      <a:moveTo>
                        <a:pt x="0" y="288"/>
                      </a:moveTo>
                      <a:cubicBezTo>
                        <a:pt x="234" y="264"/>
                        <a:pt x="468" y="240"/>
                        <a:pt x="664" y="192"/>
                      </a:cubicBezTo>
                      <a:cubicBezTo>
                        <a:pt x="860" y="144"/>
                        <a:pt x="1018" y="72"/>
                        <a:pt x="1176" y="0"/>
                      </a:cubicBezTo>
                    </a:path>
                  </a:pathLst>
                </a:custGeom>
                <a:noFill/>
                <a:ln w="9525" cmpd="sng">
                  <a:solidFill>
                    <a:srgbClr val="C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66" name="Arc 65">
                  <a:extLst>
                    <a:ext uri="{FF2B5EF4-FFF2-40B4-BE49-F238E27FC236}">
                      <a16:creationId xmlns:a16="http://schemas.microsoft.com/office/drawing/2014/main" id="{C4CB24C0-F948-9543-ADF0-270832B854D9}"/>
                    </a:ext>
                  </a:extLst>
                </p:cNvPr>
                <p:cNvSpPr/>
                <p:nvPr/>
              </p:nvSpPr>
              <p:spPr bwMode="auto">
                <a:xfrm>
                  <a:off x="2953574" y="2286304"/>
                  <a:ext cx="114300" cy="225425"/>
                </a:xfrm>
                <a:prstGeom prst="arc">
                  <a:avLst>
                    <a:gd name="adj1" fmla="val 18495893"/>
                    <a:gd name="adj2" fmla="val 2991136"/>
                  </a:avLst>
                </a:prstGeom>
                <a:noFill/>
                <a:ln w="9525" cap="flat" cmpd="sng" algn="ctr">
                  <a:solidFill>
                    <a:srgbClr val="C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67" name="Freeform 40">
                  <a:extLst>
                    <a:ext uri="{FF2B5EF4-FFF2-40B4-BE49-F238E27FC236}">
                      <a16:creationId xmlns:a16="http://schemas.microsoft.com/office/drawing/2014/main" id="{1BC5F359-6FE3-B34A-B6E1-E4D7A2E276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 flipH="1">
                  <a:off x="3688744" y="2968900"/>
                  <a:ext cx="114570" cy="1275335"/>
                </a:xfrm>
                <a:custGeom>
                  <a:avLst/>
                  <a:gdLst>
                    <a:gd name="T0" fmla="*/ 2147483647 w 144"/>
                    <a:gd name="T1" fmla="*/ 2147483647 h 856"/>
                    <a:gd name="T2" fmla="*/ 0 w 144"/>
                    <a:gd name="T3" fmla="*/ 2147483647 h 856"/>
                    <a:gd name="T4" fmla="*/ 2147483647 w 144"/>
                    <a:gd name="T5" fmla="*/ 0 h 856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856"/>
                    <a:gd name="T11" fmla="*/ 144 w 144"/>
                    <a:gd name="T12" fmla="*/ 856 h 8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856">
                      <a:moveTo>
                        <a:pt x="144" y="856"/>
                      </a:moveTo>
                      <a:cubicBezTo>
                        <a:pt x="72" y="715"/>
                        <a:pt x="0" y="575"/>
                        <a:pt x="0" y="432"/>
                      </a:cubicBezTo>
                      <a:cubicBezTo>
                        <a:pt x="0" y="289"/>
                        <a:pt x="72" y="144"/>
                        <a:pt x="144" y="0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triangle"/>
                  <a:tailEnd type="non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68" name="Freeform 6">
                  <a:extLst>
                    <a:ext uri="{FF2B5EF4-FFF2-40B4-BE49-F238E27FC236}">
                      <a16:creationId xmlns:a16="http://schemas.microsoft.com/office/drawing/2014/main" id="{E376D1EE-D5C8-3849-945A-D0A56B5BDD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2934" y="2718754"/>
                  <a:ext cx="241300" cy="1371600"/>
                </a:xfrm>
                <a:custGeom>
                  <a:avLst/>
                  <a:gdLst>
                    <a:gd name="T0" fmla="*/ 2147483647 w 144"/>
                    <a:gd name="T1" fmla="*/ 2147483647 h 856"/>
                    <a:gd name="T2" fmla="*/ 0 w 144"/>
                    <a:gd name="T3" fmla="*/ 2147483647 h 856"/>
                    <a:gd name="T4" fmla="*/ 2147483647 w 144"/>
                    <a:gd name="T5" fmla="*/ 0 h 856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856"/>
                    <a:gd name="T11" fmla="*/ 144 w 144"/>
                    <a:gd name="T12" fmla="*/ 856 h 8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856">
                      <a:moveTo>
                        <a:pt x="144" y="856"/>
                      </a:moveTo>
                      <a:cubicBezTo>
                        <a:pt x="72" y="715"/>
                        <a:pt x="0" y="575"/>
                        <a:pt x="0" y="432"/>
                      </a:cubicBezTo>
                      <a:cubicBezTo>
                        <a:pt x="0" y="289"/>
                        <a:pt x="72" y="144"/>
                        <a:pt x="144" y="0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69" name="Oval 11">
                  <a:extLst>
                    <a:ext uri="{FF2B5EF4-FFF2-40B4-BE49-F238E27FC236}">
                      <a16:creationId xmlns:a16="http://schemas.microsoft.com/office/drawing/2014/main" id="{39C151A4-72C9-DE40-989D-C0A07D32AB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6434" y="2271249"/>
                  <a:ext cx="457200" cy="457200"/>
                </a:xfrm>
                <a:prstGeom prst="ellipse">
                  <a:avLst/>
                </a:prstGeom>
                <a:solidFill>
                  <a:srgbClr val="FFFFFF"/>
                </a:solidFill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is-IS" dirty="0">
                      <a:latin typeface="Calibri"/>
                      <a:ea typeface="Times New Roman"/>
                      <a:cs typeface="Times New Roman"/>
                    </a:rPr>
                    <a:t>d2</a:t>
                  </a:r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70" name="Freeform 18">
                  <a:extLst>
                    <a:ext uri="{FF2B5EF4-FFF2-40B4-BE49-F238E27FC236}">
                      <a16:creationId xmlns:a16="http://schemas.microsoft.com/office/drawing/2014/main" id="{22536EA5-5D0B-954F-8149-B17DF5C548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97626" flipV="1">
                  <a:off x="1497828" y="4422980"/>
                  <a:ext cx="2154774" cy="270156"/>
                </a:xfrm>
                <a:custGeom>
                  <a:avLst/>
                  <a:gdLst>
                    <a:gd name="T0" fmla="*/ 0 w 1592"/>
                    <a:gd name="T1" fmla="*/ 2147483647 h 113"/>
                    <a:gd name="T2" fmla="*/ 2147483647 w 1592"/>
                    <a:gd name="T3" fmla="*/ 2147483647 h 113"/>
                    <a:gd name="T4" fmla="*/ 2147483647 w 1592"/>
                    <a:gd name="T5" fmla="*/ 2147483647 h 113"/>
                    <a:gd name="T6" fmla="*/ 0 60000 65536"/>
                    <a:gd name="T7" fmla="*/ 0 60000 65536"/>
                    <a:gd name="T8" fmla="*/ 0 60000 65536"/>
                    <a:gd name="T9" fmla="*/ 0 w 1592"/>
                    <a:gd name="T10" fmla="*/ 0 h 113"/>
                    <a:gd name="T11" fmla="*/ 1592 w 1592"/>
                    <a:gd name="T12" fmla="*/ 113 h 1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92" h="113">
                      <a:moveTo>
                        <a:pt x="0" y="113"/>
                      </a:moveTo>
                      <a:cubicBezTo>
                        <a:pt x="255" y="57"/>
                        <a:pt x="511" y="2"/>
                        <a:pt x="776" y="1"/>
                      </a:cubicBezTo>
                      <a:cubicBezTo>
                        <a:pt x="1041" y="0"/>
                        <a:pt x="1316" y="52"/>
                        <a:pt x="1592" y="105"/>
                      </a:cubicBezTo>
                    </a:path>
                  </a:pathLst>
                </a:custGeom>
                <a:noFill/>
                <a:ln w="9525" cmpd="sng">
                  <a:solidFill>
                    <a:srgbClr val="C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71" name="Oval 11">
                  <a:extLst>
                    <a:ext uri="{FF2B5EF4-FFF2-40B4-BE49-F238E27FC236}">
                      <a16:creationId xmlns:a16="http://schemas.microsoft.com/office/drawing/2014/main" id="{097DB86F-E2F0-A74C-8BE8-9F6872C229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25794" y="1761046"/>
                  <a:ext cx="457200" cy="457200"/>
                </a:xfrm>
                <a:prstGeom prst="ellipse">
                  <a:avLst/>
                </a:prstGeom>
                <a:solidFill>
                  <a:srgbClr val="FFFFFF"/>
                </a:solidFill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dirty="0">
                      <a:latin typeface="Calibri"/>
                      <a:ea typeface="Times New Roman"/>
                      <a:cs typeface="Times New Roman"/>
                    </a:rPr>
                    <a:t>d5</a:t>
                  </a:r>
                </a:p>
              </p:txBody>
            </p:sp>
            <p:sp>
              <p:nvSpPr>
                <p:cNvPr id="72" name="Text Box 11">
                  <a:extLst>
                    <a:ext uri="{FF2B5EF4-FFF2-40B4-BE49-F238E27FC236}">
                      <a16:creationId xmlns:a16="http://schemas.microsoft.com/office/drawing/2014/main" id="{A7F3D747-9216-514E-8401-D3672A48DF2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39191" y="2064370"/>
                  <a:ext cx="265463" cy="252043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 dirty="0">
                      <a:solidFill>
                        <a:srgbClr val="C00000"/>
                      </a:solidFill>
                      <a:latin typeface="Calibri"/>
                      <a:ea typeface="Times New Roman"/>
                      <a:cs typeface="Times New Roman"/>
                    </a:rPr>
                    <a:t>0.2</a:t>
                  </a:r>
                </a:p>
              </p:txBody>
            </p:sp>
            <p:sp>
              <p:nvSpPr>
                <p:cNvPr id="73" name="Text Box 11">
                  <a:extLst>
                    <a:ext uri="{FF2B5EF4-FFF2-40B4-BE49-F238E27FC236}">
                      <a16:creationId xmlns:a16="http://schemas.microsoft.com/office/drawing/2014/main" id="{5E6366D2-4D50-3C41-A202-EDC83545CF0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51701" y="2505406"/>
                  <a:ext cx="265463" cy="252043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 dirty="0">
                      <a:solidFill>
                        <a:srgbClr val="C00000"/>
                      </a:solidFill>
                      <a:latin typeface="Calibri"/>
                      <a:ea typeface="Times New Roman"/>
                      <a:cs typeface="Times New Roman"/>
                    </a:rPr>
                    <a:t>0.8</a:t>
                  </a:r>
                </a:p>
              </p:txBody>
            </p:sp>
            <p:sp>
              <p:nvSpPr>
                <p:cNvPr id="74" name="Text Box 11">
                  <a:extLst>
                    <a:ext uri="{FF2B5EF4-FFF2-40B4-BE49-F238E27FC236}">
                      <a16:creationId xmlns:a16="http://schemas.microsoft.com/office/drawing/2014/main" id="{9513B35C-8C78-A446-B5AC-99080D8CF92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96636" y="4562021"/>
                  <a:ext cx="265463" cy="252043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 dirty="0">
                      <a:solidFill>
                        <a:srgbClr val="C00000"/>
                      </a:solidFill>
                      <a:latin typeface="Calibri"/>
                      <a:ea typeface="Times New Roman"/>
                      <a:cs typeface="Times New Roman"/>
                    </a:rPr>
                    <a:t>0.5</a:t>
                  </a:r>
                </a:p>
              </p:txBody>
            </p:sp>
            <p:sp>
              <p:nvSpPr>
                <p:cNvPr id="75" name="Text Box 11">
                  <a:extLst>
                    <a:ext uri="{FF2B5EF4-FFF2-40B4-BE49-F238E27FC236}">
                      <a16:creationId xmlns:a16="http://schemas.microsoft.com/office/drawing/2014/main" id="{31F36C72-F699-3146-AE05-D6805A3B3A6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540117" y="4719048"/>
                  <a:ext cx="265463" cy="252043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 dirty="0">
                      <a:solidFill>
                        <a:srgbClr val="C00000"/>
                      </a:solidFill>
                      <a:latin typeface="Calibri"/>
                      <a:ea typeface="Times New Roman"/>
                      <a:cs typeface="Times New Roman"/>
                    </a:rPr>
                    <a:t>0.5</a:t>
                  </a:r>
                </a:p>
              </p:txBody>
            </p:sp>
            <p:sp>
              <p:nvSpPr>
                <p:cNvPr id="76" name="Oval 12">
                  <a:extLst>
                    <a:ext uri="{FF2B5EF4-FFF2-40B4-BE49-F238E27FC236}">
                      <a16:creationId xmlns:a16="http://schemas.microsoft.com/office/drawing/2014/main" id="{5D4667B3-7FB0-5341-BAD8-7AD53220FE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6434" y="4090354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dirty="0">
                      <a:latin typeface="Calibri"/>
                      <a:ea typeface="Times New Roman"/>
                      <a:cs typeface="Times New Roman"/>
                    </a:rPr>
                    <a:t>d1</a:t>
                  </a:r>
                </a:p>
              </p:txBody>
            </p:sp>
            <p:sp>
              <p:nvSpPr>
                <p:cNvPr id="77" name="Freeform 6">
                  <a:extLst>
                    <a:ext uri="{FF2B5EF4-FFF2-40B4-BE49-F238E27FC236}">
                      <a16:creationId xmlns:a16="http://schemas.microsoft.com/office/drawing/2014/main" id="{CD5B22E3-9C45-674F-A807-E726FDEF1F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 flipV="1">
                  <a:off x="1288605" y="2725729"/>
                  <a:ext cx="241300" cy="1371600"/>
                </a:xfrm>
                <a:custGeom>
                  <a:avLst/>
                  <a:gdLst>
                    <a:gd name="T0" fmla="*/ 2147483647 w 144"/>
                    <a:gd name="T1" fmla="*/ 2147483647 h 856"/>
                    <a:gd name="T2" fmla="*/ 0 w 144"/>
                    <a:gd name="T3" fmla="*/ 2147483647 h 856"/>
                    <a:gd name="T4" fmla="*/ 2147483647 w 144"/>
                    <a:gd name="T5" fmla="*/ 0 h 856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856"/>
                    <a:gd name="T11" fmla="*/ 144 w 144"/>
                    <a:gd name="T12" fmla="*/ 856 h 8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856">
                      <a:moveTo>
                        <a:pt x="144" y="856"/>
                      </a:moveTo>
                      <a:cubicBezTo>
                        <a:pt x="72" y="715"/>
                        <a:pt x="0" y="575"/>
                        <a:pt x="0" y="432"/>
                      </a:cubicBezTo>
                      <a:cubicBezTo>
                        <a:pt x="0" y="289"/>
                        <a:pt x="72" y="144"/>
                        <a:pt x="144" y="0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cxnSp>
              <p:nvCxnSpPr>
                <p:cNvPr id="78" name="Curved Connector 77">
                  <a:extLst>
                    <a:ext uri="{FF2B5EF4-FFF2-40B4-BE49-F238E27FC236}">
                      <a16:creationId xmlns:a16="http://schemas.microsoft.com/office/drawing/2014/main" id="{7A567618-A401-1744-88CC-496B2E29529A}"/>
                    </a:ext>
                  </a:extLst>
                </p:cNvPr>
                <p:cNvCxnSpPr/>
                <p:nvPr/>
              </p:nvCxnSpPr>
              <p:spPr>
                <a:xfrm flipH="1">
                  <a:off x="1215034" y="4318954"/>
                  <a:ext cx="228600" cy="228600"/>
                </a:xfrm>
                <a:prstGeom prst="curvedConnector4">
                  <a:avLst>
                    <a:gd name="adj1" fmla="val -100000"/>
                    <a:gd name="adj2" fmla="val 200000"/>
                  </a:avLst>
                </a:prstGeom>
                <a:ln w="9525" cmpd="sng">
                  <a:solidFill>
                    <a:srgbClr val="C00000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9" name="Arc 78">
                  <a:extLst>
                    <a:ext uri="{FF2B5EF4-FFF2-40B4-BE49-F238E27FC236}">
                      <a16:creationId xmlns:a16="http://schemas.microsoft.com/office/drawing/2014/main" id="{B4F5EF87-8911-4042-859C-7DECEC22F9C6}"/>
                    </a:ext>
                  </a:extLst>
                </p:cNvPr>
                <p:cNvSpPr/>
                <p:nvPr/>
              </p:nvSpPr>
              <p:spPr bwMode="auto">
                <a:xfrm rot="356928">
                  <a:off x="1451974" y="4215162"/>
                  <a:ext cx="366712" cy="366713"/>
                </a:xfrm>
                <a:prstGeom prst="arc">
                  <a:avLst>
                    <a:gd name="adj1" fmla="val 708330"/>
                    <a:gd name="adj2" fmla="val 4251989"/>
                  </a:avLst>
                </a:prstGeom>
                <a:noFill/>
                <a:ln w="9525" cap="flat" cmpd="sng" algn="ctr">
                  <a:solidFill>
                    <a:srgbClr val="C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80" name="Freeform 18">
                  <a:extLst>
                    <a:ext uri="{FF2B5EF4-FFF2-40B4-BE49-F238E27FC236}">
                      <a16:creationId xmlns:a16="http://schemas.microsoft.com/office/drawing/2014/main" id="{AB3E938F-D2ED-524D-8BA2-E70ED771AF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1097626" flipV="1">
                  <a:off x="1428940" y="4080105"/>
                  <a:ext cx="2271945" cy="246051"/>
                </a:xfrm>
                <a:custGeom>
                  <a:avLst/>
                  <a:gdLst>
                    <a:gd name="T0" fmla="*/ 0 w 1592"/>
                    <a:gd name="T1" fmla="*/ 2147483647 h 113"/>
                    <a:gd name="T2" fmla="*/ 2147483647 w 1592"/>
                    <a:gd name="T3" fmla="*/ 2147483647 h 113"/>
                    <a:gd name="T4" fmla="*/ 2147483647 w 1592"/>
                    <a:gd name="T5" fmla="*/ 2147483647 h 113"/>
                    <a:gd name="T6" fmla="*/ 0 60000 65536"/>
                    <a:gd name="T7" fmla="*/ 0 60000 65536"/>
                    <a:gd name="T8" fmla="*/ 0 60000 65536"/>
                    <a:gd name="T9" fmla="*/ 0 w 1592"/>
                    <a:gd name="T10" fmla="*/ 0 h 113"/>
                    <a:gd name="T11" fmla="*/ 1592 w 1592"/>
                    <a:gd name="T12" fmla="*/ 113 h 1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92" h="113">
                      <a:moveTo>
                        <a:pt x="0" y="113"/>
                      </a:moveTo>
                      <a:cubicBezTo>
                        <a:pt x="255" y="57"/>
                        <a:pt x="511" y="2"/>
                        <a:pt x="776" y="1"/>
                      </a:cubicBezTo>
                      <a:cubicBezTo>
                        <a:pt x="1041" y="0"/>
                        <a:pt x="1316" y="52"/>
                        <a:pt x="1592" y="105"/>
                      </a:cubicBezTo>
                    </a:path>
                  </a:pathLst>
                </a:custGeom>
                <a:noFill/>
                <a:ln w="9525" cmpd="sng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81" name="Freeform 31">
                  <a:extLst>
                    <a:ext uri="{FF2B5EF4-FFF2-40B4-BE49-F238E27FC236}">
                      <a16:creationId xmlns:a16="http://schemas.microsoft.com/office/drawing/2014/main" id="{0DF5A0EA-6D1B-324F-958D-0122158512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623913" flipH="1" flipV="1">
                  <a:off x="4056037" y="2163971"/>
                  <a:ext cx="1066075" cy="2187115"/>
                </a:xfrm>
                <a:custGeom>
                  <a:avLst/>
                  <a:gdLst>
                    <a:gd name="T0" fmla="*/ 2147483647 w 505"/>
                    <a:gd name="T1" fmla="*/ 0 h 1384"/>
                    <a:gd name="T2" fmla="*/ 2147483647 w 505"/>
                    <a:gd name="T3" fmla="*/ 2147483647 h 1384"/>
                    <a:gd name="T4" fmla="*/ 0 w 505"/>
                    <a:gd name="T5" fmla="*/ 2147483647 h 1384"/>
                    <a:gd name="T6" fmla="*/ 0 60000 65536"/>
                    <a:gd name="T7" fmla="*/ 0 60000 65536"/>
                    <a:gd name="T8" fmla="*/ 0 60000 65536"/>
                    <a:gd name="T9" fmla="*/ 0 w 505"/>
                    <a:gd name="T10" fmla="*/ 0 h 1384"/>
                    <a:gd name="T11" fmla="*/ 505 w 505"/>
                    <a:gd name="T12" fmla="*/ 1384 h 13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05" h="1384">
                      <a:moveTo>
                        <a:pt x="392" y="0"/>
                      </a:moveTo>
                      <a:cubicBezTo>
                        <a:pt x="448" y="252"/>
                        <a:pt x="505" y="505"/>
                        <a:pt x="440" y="736"/>
                      </a:cubicBezTo>
                      <a:cubicBezTo>
                        <a:pt x="375" y="967"/>
                        <a:pt x="187" y="1175"/>
                        <a:pt x="0" y="1384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triangle"/>
                  <a:tailEnd type="non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82" name="Freeform 40">
                  <a:extLst>
                    <a:ext uri="{FF2B5EF4-FFF2-40B4-BE49-F238E27FC236}">
                      <a16:creationId xmlns:a16="http://schemas.microsoft.com/office/drawing/2014/main" id="{C4A8DD7D-FACF-3740-AF27-4EBAA6E27E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845766" y="2840626"/>
                  <a:ext cx="109948" cy="1358900"/>
                </a:xfrm>
                <a:custGeom>
                  <a:avLst/>
                  <a:gdLst>
                    <a:gd name="T0" fmla="*/ 2147483647 w 144"/>
                    <a:gd name="T1" fmla="*/ 2147483647 h 856"/>
                    <a:gd name="T2" fmla="*/ 0 w 144"/>
                    <a:gd name="T3" fmla="*/ 2147483647 h 856"/>
                    <a:gd name="T4" fmla="*/ 2147483647 w 144"/>
                    <a:gd name="T5" fmla="*/ 0 h 856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856"/>
                    <a:gd name="T11" fmla="*/ 144 w 144"/>
                    <a:gd name="T12" fmla="*/ 856 h 8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856">
                      <a:moveTo>
                        <a:pt x="144" y="856"/>
                      </a:moveTo>
                      <a:cubicBezTo>
                        <a:pt x="72" y="715"/>
                        <a:pt x="0" y="575"/>
                        <a:pt x="0" y="432"/>
                      </a:cubicBezTo>
                      <a:cubicBezTo>
                        <a:pt x="0" y="289"/>
                        <a:pt x="72" y="144"/>
                        <a:pt x="144" y="0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triangle"/>
                  <a:tailEnd type="non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83" name="Oval 11">
                  <a:extLst>
                    <a:ext uri="{FF2B5EF4-FFF2-40B4-BE49-F238E27FC236}">
                      <a16:creationId xmlns:a16="http://schemas.microsoft.com/office/drawing/2014/main" id="{4958F9A7-05B4-E04C-B6D2-A6A7DBC530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36253" y="2526517"/>
                  <a:ext cx="457200" cy="457200"/>
                </a:xfrm>
                <a:prstGeom prst="ellipse">
                  <a:avLst/>
                </a:prstGeom>
                <a:solidFill>
                  <a:srgbClr val="FFFFFF"/>
                </a:solidFill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dirty="0">
                      <a:latin typeface="Calibri"/>
                      <a:ea typeface="Times New Roman"/>
                      <a:cs typeface="Times New Roman"/>
                    </a:rPr>
                    <a:t>d3</a:t>
                  </a:r>
                </a:p>
              </p:txBody>
            </p:sp>
            <p:sp>
              <p:nvSpPr>
                <p:cNvPr id="84" name="Oval 12">
                  <a:extLst>
                    <a:ext uri="{FF2B5EF4-FFF2-40B4-BE49-F238E27FC236}">
                      <a16:creationId xmlns:a16="http://schemas.microsoft.com/office/drawing/2014/main" id="{376D0278-ED2B-9C42-9531-C2478670A4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54650" y="4199562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dirty="0">
                      <a:latin typeface="Calibri"/>
                      <a:ea typeface="Times New Roman"/>
                      <a:cs typeface="Times New Roman"/>
                    </a:rPr>
                    <a:t>d4</a:t>
                  </a:r>
                </a:p>
              </p:txBody>
            </p:sp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1818EFA5-66B8-C24B-BA91-3A6DAE4BFE3C}"/>
                    </a:ext>
                  </a:extLst>
                </p:cNvPr>
                <p:cNvSpPr/>
                <p:nvPr/>
              </p:nvSpPr>
              <p:spPr>
                <a:xfrm>
                  <a:off x="4486637" y="1518047"/>
                  <a:ext cx="59" cy="2520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55" name="Freeform 31">
                <a:extLst>
                  <a:ext uri="{FF2B5EF4-FFF2-40B4-BE49-F238E27FC236}">
                    <a16:creationId xmlns:a16="http://schemas.microsoft.com/office/drawing/2014/main" id="{5FA086CE-AADF-0744-885A-A118CB4637D7}"/>
                  </a:ext>
                </a:extLst>
              </p:cNvPr>
              <p:cNvSpPr>
                <a:spLocks/>
              </p:cNvSpPr>
              <p:nvPr/>
            </p:nvSpPr>
            <p:spPr bwMode="auto">
              <a:xfrm rot="6215733" flipV="1">
                <a:off x="5981535" y="2895684"/>
                <a:ext cx="455459" cy="2458900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80450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7" name="Rectangle 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Cost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83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>
                    <a:ea typeface="Times New Roman"/>
                  </a:rPr>
                  <a:t>Let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Times New Roman"/>
                      </a:rPr>
                      <m:t>𝜋</m:t>
                    </m:r>
                  </m:oMath>
                </a14:m>
                <a:r>
                  <a:rPr lang="en-US" dirty="0">
                    <a:ea typeface="Times New Roman"/>
                  </a:rPr>
                  <a:t> be a safe solution </a:t>
                </a:r>
              </a:p>
              <a:p>
                <a:r>
                  <a:rPr lang="en-US" dirty="0">
                    <a:ea typeface="Times New Roman"/>
                  </a:rPr>
                  <a:t>At each state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Times New Roman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Times New Roman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Times New Roman"/>
                      </a:rPr>
                      <m:t>𝐷𝑜𝑚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Times New Roman"/>
                          </a:rPr>
                          <m:t>𝜋</m:t>
                        </m:r>
                      </m:e>
                    </m:d>
                  </m:oMath>
                </a14:m>
                <a:r>
                  <a:rPr lang="en-US" dirty="0">
                    <a:ea typeface="Times New Roman"/>
                  </a:rPr>
                  <a:t>, expected cost of following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Times New Roman"/>
                      </a:rPr>
                      <m:t>𝜋</m:t>
                    </m:r>
                  </m:oMath>
                </a14:m>
                <a:r>
                  <a:rPr lang="en-US" dirty="0">
                    <a:ea typeface="Times New Roman"/>
                  </a:rPr>
                  <a:t> to goal:</a:t>
                </a:r>
                <a:endParaRPr lang="en-US" baseline="-25000" dirty="0">
                  <a:ea typeface="Times New Roman"/>
                </a:endParaRPr>
              </a:p>
              <a:p>
                <a:pPr lvl="1"/>
                <a:r>
                  <a:rPr lang="en-US" dirty="0">
                    <a:ea typeface="Times New Roman"/>
                  </a:rPr>
                  <a:t>Weighted sum of history costs:</a:t>
                </a:r>
              </a:p>
              <a:p>
                <a:pPr lvl="1"/>
                <a:endParaRPr lang="en-US" dirty="0">
                  <a:ea typeface="Times New Roman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dirty="0" smtClean="0"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sSup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  <a:ea typeface="Times New Roman"/>
                            </a:rPr>
                            <m:t>𝑉</m:t>
                          </m:r>
                        </m:e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  <a:ea typeface="Times New Roman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Times New Roman"/>
                            </a:rPr>
                            <m:t>𝑠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  <a:ea typeface="Times New Roman"/>
                        </a:rPr>
                        <m:t>=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Times New Roman"/>
                        </a:rPr>
                        <m:t>𝑐𝑜𝑠𝑡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Times New Roman"/>
                            </a:rPr>
                            <m:t>𝑠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Times New Roman"/>
                            </a:rPr>
                            <m:t>,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Times New Roman"/>
                            </a:rPr>
                            <m:t>𝜋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Times New Roman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Times New Roman"/>
                                </a:rPr>
                                <m:t>𝑠</m:t>
                              </m:r>
                            </m:e>
                          </m:d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  <a:ea typeface="Times New Roman"/>
                        </a:rPr>
                        <m:t>+</m:t>
                      </m:r>
                      <m:sSub>
                        <m:sSubPr>
                          <m:ctrlPr>
                            <a:rPr lang="de-DE" b="0" i="1" dirty="0" smtClean="0">
                              <a:latin typeface="Cambria Math" panose="02040503050406030204" pitchFamily="18" charset="0"/>
                              <a:ea typeface="Times New Roman"/>
                              <a:sym typeface="Symbol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Times New Roman"/>
                              <a:sym typeface="Symbol" charset="0"/>
                            </a:rPr>
                            <m:t></m:t>
                          </m:r>
                        </m:e>
                        <m:sub>
                          <m:r>
                            <a:rPr lang="el-GR" i="1" dirty="0">
                              <a:latin typeface="Cambria Math" panose="02040503050406030204" pitchFamily="18" charset="0"/>
                              <a:ea typeface="Times New Roman"/>
                            </a:rPr>
                            <m:t>𝜎</m:t>
                          </m:r>
                          <m:r>
                            <a:rPr lang="it-IT" i="1" dirty="0">
                              <a:latin typeface="Cambria Math" panose="02040503050406030204" pitchFamily="18" charset="0"/>
                              <a:cs typeface="Symbol" charset="2"/>
                            </a:rPr>
                            <m:t>∈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cs typeface="Times New Roman"/>
                            </a:rPr>
                            <m:t>𝐻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  <a:cs typeface="Times New Roman"/>
                                </a:rPr>
                                <m:t>𝜋</m:t>
                              </m:r>
                            </m:e>
                          </m:d>
                        </m:sub>
                      </m:sSub>
                      <m:func>
                        <m:funcPr>
                          <m:ctrlPr>
                            <a:rPr lang="en-US" i="1" dirty="0"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funcPr>
                        <m:fName>
                          <m:r>
                            <a:rPr lang="de-DE" b="0" i="1" dirty="0" smtClean="0">
                              <a:latin typeface="Cambria Math" panose="02040503050406030204" pitchFamily="18" charset="0"/>
                              <a:ea typeface="Times New Roman"/>
                            </a:rPr>
                            <m:t>𝑃</m:t>
                          </m:r>
                        </m:fName>
                        <m:e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Times New Roman"/>
                                </a:rPr>
                              </m:ctrlPr>
                            </m:dPr>
                            <m:e>
                              <m:r>
                                <a:rPr lang="el-GR" i="1" dirty="0">
                                  <a:latin typeface="Cambria Math" panose="02040503050406030204" pitchFamily="18" charset="0"/>
                                  <a:ea typeface="Times New Roman"/>
                                </a:rPr>
                                <m:t>𝜎</m:t>
                              </m:r>
                              <m:r>
                                <a:rPr lang="en-US" i="1" baseline="-25000" dirty="0">
                                  <a:latin typeface="Cambria Math" panose="02040503050406030204" pitchFamily="18" charset="0"/>
                                  <a:ea typeface="Times New Roman"/>
                                  <a:sym typeface="Symbol" charset="0"/>
                                </a:rPr>
                                <m:t> 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Times New Roman"/>
                                </a:rPr>
                                <m:t>|</m:t>
                              </m:r>
                              <m:r>
                                <a:rPr lang="en-US" i="1" baseline="-25000" dirty="0">
                                  <a:latin typeface="Cambria Math" panose="02040503050406030204" pitchFamily="18" charset="0"/>
                                  <a:ea typeface="Times New Roman"/>
                                  <a:sym typeface="Symbol" charset="0"/>
                                </a:rPr>
                                <m:t> 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Times New Roman"/>
                                </a:rPr>
                                <m:t>𝑠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Times New Roman"/>
                                </a:rPr>
                                <m:t>,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Times New Roman"/>
                                </a:rPr>
                                <m:t>𝜋</m:t>
                              </m:r>
                            </m:e>
                          </m:d>
                        </m:e>
                      </m:func>
                      <m:r>
                        <a:rPr lang="en-US" i="1" dirty="0">
                          <a:latin typeface="Cambria Math" panose="02040503050406030204" pitchFamily="18" charset="0"/>
                          <a:ea typeface="Times New Roman"/>
                        </a:rPr>
                        <m:t>𝑐𝑜𝑠𝑡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dPr>
                        <m:e>
                          <m:r>
                            <a:rPr lang="el-GR" i="1" dirty="0">
                              <a:latin typeface="Cambria Math" panose="02040503050406030204" pitchFamily="18" charset="0"/>
                              <a:ea typeface="Times New Roman"/>
                            </a:rPr>
                            <m:t>𝜎</m:t>
                          </m:r>
                          <m:r>
                            <a:rPr lang="en-US" i="1" baseline="-25000" dirty="0">
                              <a:latin typeface="Cambria Math" panose="02040503050406030204" pitchFamily="18" charset="0"/>
                              <a:ea typeface="Times New Roman"/>
                              <a:sym typeface="Symbol" charset="0"/>
                            </a:rPr>
                            <m:t> 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Times New Roman"/>
                            </a:rPr>
                            <m:t>|</m:t>
                          </m:r>
                          <m:r>
                            <a:rPr lang="en-US" i="1" baseline="-25000" dirty="0">
                              <a:latin typeface="Cambria Math" panose="02040503050406030204" pitchFamily="18" charset="0"/>
                              <a:ea typeface="Times New Roman"/>
                              <a:sym typeface="Symbol" charset="0"/>
                            </a:rPr>
                            <m:t> 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cs typeface="Times New Roman"/>
                            </a:rPr>
                            <m:t>𝑠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cs typeface="Times New Roman"/>
                            </a:rPr>
                            <m:t>,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Times New Roman"/>
                            </a:rPr>
                            <m:t>𝜋</m:t>
                          </m:r>
                        </m:e>
                      </m:d>
                    </m:oMath>
                  </m:oMathPara>
                </a14:m>
                <a:endParaRPr lang="en-US" dirty="0">
                  <a:ea typeface="Times New Roman"/>
                </a:endParaRPr>
              </a:p>
              <a:p>
                <a:pPr lvl="1"/>
                <a:endParaRPr lang="en-US" dirty="0">
                  <a:ea typeface="Times New Roman"/>
                </a:endParaRPr>
              </a:p>
              <a:p>
                <a:pPr lvl="1"/>
                <a:r>
                  <a:rPr lang="en-US" dirty="0">
                    <a:ea typeface="Times New Roman"/>
                  </a:rPr>
                  <a:t>Recursive formulation</a:t>
                </a:r>
              </a:p>
              <a:p>
                <a:pPr lvl="1"/>
                <a:endParaRPr lang="en-US" dirty="0">
                  <a:ea typeface="Times New Roman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Times New Roman"/>
                            </a:rPr>
                            <m:t>𝑉</m:t>
                          </m:r>
                        </m:e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  <a:ea typeface="Times New Roman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Times New Roman"/>
                            </a:rPr>
                            <m:t>𝑠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  <a:ea typeface="Times New Roman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                                 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de-DE" b="0" i="0" smtClean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 ∈</m:t>
                                </m:r>
                                <m:sSub>
                                  <m:sSub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𝑔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𝑐𝑜𝑠𝑡</m:t>
                                </m:r>
                                <m:d>
                                  <m:dPr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  <m: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  <a:ea typeface="Times New Roman"/>
                                      </a:rPr>
                                      <m:t>𝜋</m:t>
                                    </m:r>
                                    <m:d>
                                      <m:d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  <a:ea typeface="Times New Roman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  <a:ea typeface="Times New Roman"/>
                                          </a:rPr>
                                          <m:t>𝑠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de-DE" i="1" dirty="0">
                                    <a:latin typeface="Cambria Math" panose="02040503050406030204" pitchFamily="18" charset="0"/>
                                    <a:ea typeface="Times New Roman"/>
                                  </a:rPr>
                                  <m:t>+</m:t>
                                </m:r>
                                <m:nary>
                                  <m:naryPr>
                                    <m:chr m:val="∑"/>
                                    <m:limLoc m:val="subSup"/>
                                    <m:supHide m:val="on"/>
                                    <m:ctrlPr>
                                      <a:rPr lang="de-DE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sSup>
                                      <m:sSupPr>
                                        <m:ctrlPr>
                                          <a:rPr lang="de-DE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brk m:alnAt="9"/>
                                          </m:rPr>
                                          <a:rPr lang="de-DE" i="1" dirty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p>
                                        <m:r>
                                          <a:rPr lang="de-DE" i="1" dirty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it-IT" i="1" dirty="0">
                                        <a:latin typeface="Cambria Math" panose="02040503050406030204" pitchFamily="18" charset="0"/>
                                        <a:cs typeface="Symbol" charset="2"/>
                                      </a:rPr>
                                      <m:t>∈</m:t>
                                    </m:r>
                                    <m:r>
                                      <a:rPr lang="it-IT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Symbol" charset="2"/>
                                      </a:rPr>
                                      <m:t>𝛾</m:t>
                                    </m:r>
                                    <m:d>
                                      <m:dPr>
                                        <m:ctrlPr>
                                          <a:rPr lang="de-DE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Symbol" charset="2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de-DE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Symbol" charset="2"/>
                                          </a:rPr>
                                          <m:t>𝑠</m:t>
                                        </m:r>
                                        <m:r>
                                          <a:rPr lang="de-DE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Symbol" charset="2"/>
                                          </a:rPr>
                                          <m:t>,</m:t>
                                        </m:r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  <a:ea typeface="Times New Roman"/>
                                          </a:rPr>
                                          <m:t>𝜋</m:t>
                                        </m:r>
                                        <m:d>
                                          <m:dPr>
                                            <m:ctrlPr>
                                              <a:rPr lang="en-US" i="1" dirty="0">
                                                <a:latin typeface="Cambria Math" panose="02040503050406030204" pitchFamily="18" charset="0"/>
                                                <a:ea typeface="Times New Roman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i="1" dirty="0">
                                                <a:latin typeface="Cambria Math" panose="02040503050406030204" pitchFamily="18" charset="0"/>
                                                <a:ea typeface="Times New Roman"/>
                                              </a:rPr>
                                              <m:t>𝑠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sub>
                                  <m:sup/>
                                  <m:e>
                                    <m:r>
                                      <a:rPr lang="de-DE" b="0" i="1" dirty="0" smtClean="0">
                                        <a:latin typeface="Cambria Math" panose="02040503050406030204" pitchFamily="18" charset="0"/>
                                        <a:ea typeface="Times New Roman"/>
                                      </a:rPr>
                                      <m:t>𝑃</m:t>
                                    </m:r>
                                    <m:d>
                                      <m:dPr>
                                        <m:ctrlPr>
                                          <a:rPr lang="de-DE" i="1" dirty="0">
                                            <a:latin typeface="Cambria Math" panose="02040503050406030204" pitchFamily="18" charset="0"/>
                                            <a:ea typeface="Times New Roman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de-DE" i="1" dirty="0">
                                                <a:latin typeface="Cambria Math" panose="02040503050406030204" pitchFamily="18" charset="0"/>
                                                <a:ea typeface="Times New Roman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de-DE" i="1" dirty="0">
                                                <a:latin typeface="Cambria Math" panose="02040503050406030204" pitchFamily="18" charset="0"/>
                                                <a:ea typeface="Times New Roman"/>
                                              </a:rPr>
                                              <m:t>𝑠</m:t>
                                            </m:r>
                                          </m:e>
                                          <m:sup>
                                            <m:r>
                                              <a:rPr lang="de-DE" i="1" dirty="0">
                                                <a:latin typeface="Cambria Math" panose="02040503050406030204" pitchFamily="18" charset="0"/>
                                                <a:ea typeface="Times New Roman"/>
                                              </a:rPr>
                                              <m:t>′</m:t>
                                            </m:r>
                                          </m:sup>
                                        </m:sSup>
                                        <m:r>
                                          <a:rPr lang="de-DE" i="1" dirty="0">
                                            <a:latin typeface="Cambria Math" panose="02040503050406030204" pitchFamily="18" charset="0"/>
                                            <a:ea typeface="Times New Roman"/>
                                          </a:rPr>
                                          <m:t>|</m:t>
                                        </m:r>
                                        <m:r>
                                          <a:rPr lang="de-DE" i="1" dirty="0">
                                            <a:latin typeface="Cambria Math" panose="02040503050406030204" pitchFamily="18" charset="0"/>
                                            <a:ea typeface="Times New Roman"/>
                                          </a:rPr>
                                          <m:t>𝑠</m:t>
                                        </m:r>
                                        <m:r>
                                          <a:rPr lang="de-DE" i="1" dirty="0">
                                            <a:latin typeface="Cambria Math" panose="02040503050406030204" pitchFamily="18" charset="0"/>
                                            <a:ea typeface="Times New Roman"/>
                                          </a:rPr>
                                          <m:t>,</m:t>
                                        </m:r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  <a:ea typeface="Times New Roman"/>
                                          </a:rPr>
                                          <m:t>𝜋</m:t>
                                        </m:r>
                                        <m:d>
                                          <m:dPr>
                                            <m:ctrlPr>
                                              <a:rPr lang="en-US" i="1" dirty="0">
                                                <a:latin typeface="Cambria Math" panose="02040503050406030204" pitchFamily="18" charset="0"/>
                                                <a:ea typeface="Times New Roman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i="1" dirty="0">
                                                <a:latin typeface="Cambria Math" panose="02040503050406030204" pitchFamily="18" charset="0"/>
                                                <a:ea typeface="Times New Roman"/>
                                              </a:rPr>
                                              <m:t>𝑠</m:t>
                                            </m:r>
                                          </m:e>
                                        </m:d>
                                      </m:e>
                                    </m:d>
                                    <m:sSup>
                                      <m:sSupPr>
                                        <m:ctrlPr>
                                          <a:rPr lang="de-DE" i="1" dirty="0">
                                            <a:latin typeface="Cambria Math" panose="02040503050406030204" pitchFamily="18" charset="0"/>
                                            <a:ea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de-DE" i="1" dirty="0">
                                            <a:latin typeface="Cambria Math" panose="02040503050406030204" pitchFamily="18" charset="0"/>
                                            <a:ea typeface="Times New Roman"/>
                                          </a:rPr>
                                          <m:t>𝑉</m:t>
                                        </m:r>
                                      </m:e>
                                      <m:sup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  <a:ea typeface="Times New Roman"/>
                                          </a:rPr>
                                          <m:t>𝜋</m:t>
                                        </m:r>
                                      </m:sup>
                                    </m:sSup>
                                    <m:d>
                                      <m:dPr>
                                        <m:ctrlPr>
                                          <a:rPr lang="de-DE" i="1" dirty="0">
                                            <a:latin typeface="Cambria Math" panose="02040503050406030204" pitchFamily="18" charset="0"/>
                                            <a:ea typeface="Times New Roman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de-DE" i="1" dirty="0">
                                                <a:latin typeface="Cambria Math" panose="02040503050406030204" pitchFamily="18" charset="0"/>
                                                <a:ea typeface="Times New Roman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de-DE" i="1" dirty="0">
                                                <a:latin typeface="Cambria Math" panose="02040503050406030204" pitchFamily="18" charset="0"/>
                                                <a:ea typeface="Times New Roman"/>
                                              </a:rPr>
                                              <m:t>𝑠</m:t>
                                            </m:r>
                                          </m:e>
                                          <m:sup>
                                            <m:r>
                                              <a:rPr lang="de-DE" i="1" dirty="0">
                                                <a:latin typeface="Cambria Math" panose="02040503050406030204" pitchFamily="18" charset="0"/>
                                                <a:ea typeface="Times New Roman"/>
                                              </a:rPr>
                                              <m:t>′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e>
                                </m:nary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de-DE" b="0" i="0" smtClean="0">
                                    <a:latin typeface="Cambria Math" panose="02040503050406030204" pitchFamily="18" charset="0"/>
                                  </a:rPr>
                                  <m:t>otherwise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ea typeface="Times New Roman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04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7363" t="-2020" b="-598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D31172-BA43-3D47-9FE7-05EBDA623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544017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7" name="Rectangle 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483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628650" y="1146048"/>
                <a:ext cx="3627366" cy="5030915"/>
              </a:xfrm>
            </p:spPr>
            <p:txBody>
              <a:bodyPr>
                <a:normAutofit fontScale="70000" lnSpcReduction="2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1, 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2, 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23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3, </m:t>
                        </m:r>
                        <m:r>
                          <a:rPr lang="ru-RU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ru-RU" i="1" dirty="0" smtClean="0">
                            <a:latin typeface="Cambria Math" panose="02040503050406030204" pitchFamily="18" charset="0"/>
                          </a:rPr>
                          <m:t>34</m:t>
                        </m:r>
                      </m:e>
                    </m:d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5,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54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Weighted sum of history cost: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1, 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2, 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3, 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4</m:t>
                        </m:r>
                      </m:e>
                    </m:d>
                  </m:oMath>
                </a14:m>
                <a:endParaRPr lang="de-DE" i="1" dirty="0">
                  <a:latin typeface="Cambria Math" panose="02040503050406030204" pitchFamily="18" charset="0"/>
                  <a:sym typeface="Symbol" charset="0"/>
                </a:endParaRP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1" dirty="0" smtClean="0">
                            <a:latin typeface="Cambria Math" panose="02040503050406030204" pitchFamily="18" charset="0"/>
                          </a:rPr>
                          <m:t>P</m:t>
                        </m:r>
                      </m:fName>
                      <m:e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l-GR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 dirty="0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=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sym typeface="Symbol" charset="0"/>
                      </a:rPr>
                      <m:t>0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.8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𝑐𝑜𝑠𝑡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sSubPr>
                          <m:e>
                            <m:r>
                              <a:rPr lang="el-GR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sym typeface="Symbol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br>
                  <a:rPr lang="de-DE" i="1" dirty="0">
                    <a:latin typeface="Cambria Math" panose="02040503050406030204" pitchFamily="18" charset="0"/>
                  </a:rPr>
                </a:br>
                <a:r>
                  <a:rPr lang="de-DE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b="0" i="0" dirty="0" smtClean="0">
                        <a:latin typeface="Cambria Math" panose="02040503050406030204" pitchFamily="18" charset="0"/>
                      </a:rPr>
                      <m:t>=100+1+100=201</m:t>
                    </m:r>
                  </m:oMath>
                </a14:m>
                <a:endParaRPr lang="en-US" dirty="0"/>
              </a:p>
              <a:p>
                <a:pPr lvl="1"/>
                <a:endParaRPr lang="de-DE" b="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1, 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2, 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5,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4</m:t>
                        </m:r>
                      </m:e>
                    </m:d>
                  </m:oMath>
                </a14:m>
                <a:endParaRPr lang="en-US" dirty="0">
                  <a:sym typeface="Symbol" charset="0"/>
                </a:endParaRP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1" dirty="0" smtClean="0">
                            <a:latin typeface="Cambria Math" panose="02040503050406030204" pitchFamily="18" charset="0"/>
                          </a:rPr>
                          <m:t>P</m:t>
                        </m:r>
                      </m:fName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l-GR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4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de-DE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sym typeface="Symbol" charset="0"/>
                      </a:rPr>
                      <m:t>0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.2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𝑐𝑜𝑠𝑡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sSubPr>
                          <m:e>
                            <m:r>
                              <a:rPr lang="el-GR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  <m:t>4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sym typeface="Symbol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br>
                  <a:rPr lang="de-DE" i="1" dirty="0">
                    <a:latin typeface="Cambria Math" panose="02040503050406030204" pitchFamily="18" charset="0"/>
                  </a:rPr>
                </a:br>
                <a:r>
                  <a:rPr lang="de-DE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dirty="0">
                        <a:latin typeface="Cambria Math" panose="02040503050406030204" pitchFamily="18" charset="0"/>
                      </a:rPr>
                      <m:t>=100+1+100=201</m:t>
                    </m:r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  <a:ea typeface="Times New Roman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Times New Roman"/>
                          </a:rPr>
                          <m:t>𝑉</m:t>
                        </m:r>
                      </m:e>
                      <m:sup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Times New Roman"/>
                              </a:rPr>
                              <m:t>𝜋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  <a:ea typeface="Times New Roman"/>
                              </a:rPr>
                              <m:t>1</m:t>
                            </m:r>
                          </m:sub>
                        </m:sSub>
                      </m:sup>
                    </m:sSup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  <a:ea typeface="Times New Roman"/>
                          </a:rPr>
                          <m:t>𝑑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  <a:ea typeface="Times New Roman"/>
                          </a:rPr>
                          <m:t>1</m:t>
                        </m:r>
                      </m:e>
                    </m:d>
                  </m:oMath>
                </a14:m>
                <a:br>
                  <a:rPr lang="de-DE" i="1" dirty="0">
                    <a:latin typeface="Cambria Math" panose="02040503050406030204" pitchFamily="18" charset="0"/>
                    <a:ea typeface="Times New Roman"/>
                  </a:rPr>
                </a:br>
                <a:r>
                  <a:rPr lang="de-DE" i="1" dirty="0">
                    <a:latin typeface="Cambria Math" panose="02040503050406030204" pitchFamily="18" charset="0"/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de-DE" b="0" i="1" dirty="0" smtClean="0">
                        <a:latin typeface="Cambria Math" panose="02040503050406030204" pitchFamily="18" charset="0"/>
                        <a:ea typeface="Times New Roman"/>
                      </a:rPr>
                      <m:t>=0.8</m:t>
                    </m:r>
                    <m:d>
                      <m:dPr>
                        <m:ctrlPr>
                          <a:rPr lang="de-DE" b="0" i="1" dirty="0" smtClean="0"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  <a:ea typeface="Times New Roman"/>
                          </a:rPr>
                          <m:t>201</m:t>
                        </m:r>
                      </m:e>
                    </m:d>
                    <m:r>
                      <a:rPr lang="de-DE" b="0" i="1" dirty="0" smtClean="0">
                        <a:latin typeface="Cambria Math" panose="02040503050406030204" pitchFamily="18" charset="0"/>
                        <a:ea typeface="Times New Roman"/>
                      </a:rPr>
                      <m:t>+0.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ea typeface="Times New Roman"/>
                      </a:rPr>
                      <m:t>2</m:t>
                    </m:r>
                    <m:d>
                      <m:dPr>
                        <m:ctrlPr>
                          <a:rPr lang="de-DE" b="0" i="1" dirty="0" smtClean="0"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  <a:ea typeface="Times New Roman"/>
                          </a:rPr>
                          <m:t>201</m:t>
                        </m:r>
                      </m:e>
                    </m:d>
                  </m:oMath>
                </a14:m>
                <a:br>
                  <a:rPr lang="de-DE" b="0" i="1" dirty="0">
                    <a:latin typeface="Cambria Math" panose="02040503050406030204" pitchFamily="18" charset="0"/>
                    <a:ea typeface="Times New Roman"/>
                  </a:rPr>
                </a:br>
                <a:r>
                  <a:rPr lang="de-DE" b="0" i="1" dirty="0">
                    <a:latin typeface="Cambria Math" panose="02040503050406030204" pitchFamily="18" charset="0"/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de-DE" b="0" i="1" dirty="0" smtClean="0">
                        <a:latin typeface="Cambria Math" panose="02040503050406030204" pitchFamily="18" charset="0"/>
                        <a:ea typeface="Times New Roman"/>
                      </a:rPr>
                      <m:t>=201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04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28650" y="1146048"/>
                <a:ext cx="3627366" cy="5030915"/>
              </a:xfrm>
              <a:blipFill>
                <a:blip r:embed="rId3"/>
                <a:stretch>
                  <a:fillRect l="-1399" t="-7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83A92E-58DD-BF4E-9E38-FC6ADFE6AD7D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256017" y="1146048"/>
                <a:ext cx="4540414" cy="5030915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GB" dirty="0"/>
                  <a:t>Recursive equation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Times New Roman"/>
                          </a:rPr>
                          <m:t>𝑉</m:t>
                        </m:r>
                      </m:e>
                      <m:sup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Times New Roman"/>
                              </a:rPr>
                              <m:t>𝜋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  <a:ea typeface="Times New Roman"/>
                              </a:rPr>
                              <m:t>1</m:t>
                            </m:r>
                          </m:sub>
                        </m:sSub>
                      </m:sup>
                    </m:sSup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de-DE" i="1" dirty="0">
                            <a:latin typeface="Cambria Math" panose="02040503050406030204" pitchFamily="18" charset="0"/>
                            <a:ea typeface="Times New Roman"/>
                          </a:rPr>
                          <m:t>𝑑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ea typeface="Times New Roman"/>
                          </a:rPr>
                          <m:t>1</m:t>
                        </m:r>
                      </m:e>
                    </m:d>
                  </m:oMath>
                </a14:m>
                <a:br>
                  <a:rPr lang="de-DE" i="1" dirty="0">
                    <a:latin typeface="Cambria Math" panose="02040503050406030204" pitchFamily="18" charset="0"/>
                    <a:ea typeface="Times New Roman"/>
                  </a:rPr>
                </a:b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Symbol" charset="0"/>
                      </a:rPr>
                      <m:t>=100+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Times New Roman"/>
                          </a:rPr>
                          <m:t>𝑉</m:t>
                        </m:r>
                      </m:e>
                      <m:sup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Times New Roman"/>
                              </a:rPr>
                              <m:t>𝜋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  <a:ea typeface="Times New Roman"/>
                              </a:rPr>
                              <m:t>1</m:t>
                            </m:r>
                          </m:sub>
                        </m:sSub>
                      </m:sup>
                    </m:sSup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de-DE" i="1" dirty="0">
                            <a:latin typeface="Cambria Math" panose="02040503050406030204" pitchFamily="18" charset="0"/>
                            <a:ea typeface="Times New Roman"/>
                          </a:rPr>
                          <m:t>𝑑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  <a:ea typeface="Times New Roman"/>
                          </a:rPr>
                          <m:t>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Symbol" charset="0"/>
                      </a:rPr>
                      <m:t>=100+1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Symbol" charset="0"/>
                      </a:rPr>
                      <m:t>+0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Symbol" charset="0"/>
                      </a:rPr>
                      <m:t>.8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Times New Roman"/>
                          </a:rPr>
                          <m:t>𝑉</m:t>
                        </m:r>
                      </m:e>
                      <m:sup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Times New Roman"/>
                              </a:rPr>
                              <m:t>𝜋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  <a:ea typeface="Times New Roman"/>
                              </a:rPr>
                              <m:t>1</m:t>
                            </m:r>
                          </m:sub>
                        </m:sSub>
                      </m:sup>
                    </m:sSup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de-DE" i="1" dirty="0">
                            <a:latin typeface="Cambria Math" panose="02040503050406030204" pitchFamily="18" charset="0"/>
                            <a:ea typeface="Times New Roman"/>
                          </a:rPr>
                          <m:t>𝑑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  <a:ea typeface="Times New Roman"/>
                          </a:rPr>
                          <m:t>3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Symbol" charset="0"/>
                      </a:rPr>
                      <m:t>+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Symbol" charset="0"/>
                      </a:rPr>
                      <m:t>0</m:t>
                    </m:r>
                    <m:r>
                      <a:rPr lang="en-US" i="1" dirty="0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Symbol" charset="0"/>
                      </a:rPr>
                      <m:t>.2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Times New Roman"/>
                          </a:rPr>
                          <m:t>𝑉</m:t>
                        </m:r>
                      </m:e>
                      <m:sup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Times New Roman"/>
                              </a:rPr>
                              <m:t>𝜋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  <a:ea typeface="Times New Roman"/>
                              </a:rPr>
                              <m:t>1</m:t>
                            </m:r>
                          </m:sub>
                        </m:sSub>
                      </m:sup>
                    </m:sSup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de-DE" i="1" dirty="0">
                            <a:latin typeface="Cambria Math" panose="02040503050406030204" pitchFamily="18" charset="0"/>
                            <a:ea typeface="Times New Roman"/>
                          </a:rPr>
                          <m:t>𝑑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  <a:ea typeface="Times New Roman"/>
                          </a:rPr>
                          <m:t>5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Symbol" charset="0"/>
                      </a:rPr>
                      <m:t>=100+1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Symbol" charset="0"/>
                      </a:rPr>
                      <m:t>+0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Symbol" charset="0"/>
                      </a:rPr>
                      <m:t>.8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Times New Roman"/>
                            <a:cs typeface="Times New Roman"/>
                            <a:sym typeface="Symbol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  <m:t>100</m:t>
                        </m:r>
                      </m:e>
                    </m:d>
                    <m:r>
                      <a:rPr lang="de-DE" b="0" i="1" dirty="0" smtClean="0">
                        <a:latin typeface="Cambria Math" panose="02040503050406030204" pitchFamily="18" charset="0"/>
                        <a:ea typeface="Times New Roman"/>
                        <a:cs typeface="Times New Roman"/>
                      </a:rPr>
                      <m:t>+0</m:t>
                    </m:r>
                    <m:r>
                      <a:rPr lang="en-US" i="1" dirty="0">
                        <a:latin typeface="Cambria Math" panose="02040503050406030204" pitchFamily="18" charset="0"/>
                        <a:ea typeface="Times New Roman"/>
                        <a:cs typeface="Times New Roman"/>
                      </a:rPr>
                      <m:t>.2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  <m:t>100</m:t>
                        </m:r>
                      </m:e>
                    </m:d>
                  </m:oMath>
                </a14:m>
                <a:br>
                  <a:rPr lang="de-DE" i="1" dirty="0">
                    <a:latin typeface="Cambria Math" panose="02040503050406030204" pitchFamily="18" charset="0"/>
                    <a:ea typeface="Times New Roman"/>
                    <a:cs typeface="Times New Roman"/>
                  </a:rPr>
                </a:b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Times New Roman"/>
                        <a:cs typeface="Times New Roman"/>
                      </a:rPr>
                      <m:t>=201</m:t>
                    </m:r>
                  </m:oMath>
                </a14:m>
                <a:endParaRPr lang="en-GB" dirty="0"/>
              </a:p>
              <a:p>
                <a:pPr lvl="1"/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83A92E-58DD-BF4E-9E38-FC6ADFE6AD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256017" y="1146048"/>
                <a:ext cx="4540414" cy="5030915"/>
              </a:xfrm>
              <a:blipFill>
                <a:blip r:embed="rId4"/>
                <a:stretch>
                  <a:fillRect l="-836" t="-20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D31172-BA43-3D47-9FE7-05EBDA623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46</a:t>
            </a:fld>
            <a:endParaRPr lang="en-GB"/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C9C8B067-47C2-F248-9589-CABDF7A8318C}"/>
              </a:ext>
            </a:extLst>
          </p:cNvPr>
          <p:cNvGrpSpPr/>
          <p:nvPr/>
        </p:nvGrpSpPr>
        <p:grpSpPr>
          <a:xfrm>
            <a:off x="3896630" y="2738359"/>
            <a:ext cx="5162595" cy="3862989"/>
            <a:chOff x="3896630" y="2738359"/>
            <a:chExt cx="5162595" cy="3862989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1ABB7DB9-6D2A-A842-A6DE-0ADB87EF24A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896630" y="2738359"/>
              <a:ext cx="5162595" cy="3862989"/>
              <a:chOff x="424630" y="1518047"/>
              <a:chExt cx="4697482" cy="3514961"/>
            </a:xfrm>
          </p:grpSpPr>
          <p:sp>
            <p:nvSpPr>
              <p:cNvPr id="99" name="Freeform 31">
                <a:extLst>
                  <a:ext uri="{FF2B5EF4-FFF2-40B4-BE49-F238E27FC236}">
                    <a16:creationId xmlns:a16="http://schemas.microsoft.com/office/drawing/2014/main" id="{BB5EDC93-F338-BE43-9975-C83982C6DDEA}"/>
                  </a:ext>
                </a:extLst>
              </p:cNvPr>
              <p:cNvSpPr>
                <a:spLocks/>
              </p:cNvSpPr>
              <p:nvPr/>
            </p:nvSpPr>
            <p:spPr bwMode="auto">
              <a:xfrm rot="11049090" flipH="1" flipV="1">
                <a:off x="4148184" y="2190483"/>
                <a:ext cx="660198" cy="2126275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38100" cmpd="sng">
                <a:solidFill>
                  <a:schemeClr val="accent1"/>
                </a:solidFill>
                <a:round/>
                <a:headEnd type="none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3F6AC0B2-3DA4-EB4B-8B3E-53BBE2A952F4}"/>
                  </a:ext>
                </a:extLst>
              </p:cNvPr>
              <p:cNvSpPr/>
              <p:nvPr/>
            </p:nvSpPr>
            <p:spPr>
              <a:xfrm>
                <a:off x="4066674" y="2252723"/>
                <a:ext cx="59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85A1B37B-8259-AC46-B0A1-E36EDF466167}"/>
                  </a:ext>
                </a:extLst>
              </p:cNvPr>
              <p:cNvSpPr/>
              <p:nvPr/>
            </p:nvSpPr>
            <p:spPr>
              <a:xfrm>
                <a:off x="4441353" y="4403587"/>
                <a:ext cx="168088" cy="336058"/>
              </a:xfrm>
              <a:prstGeom prst="rect">
                <a:avLst/>
              </a:prstGeom>
              <a:noFill/>
            </p:spPr>
            <p:txBody>
              <a:bodyPr wrap="none" lIns="91440" tIns="0" rIns="91440" bIns="91440">
                <a:sp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DE6ABD5F-29D5-174B-A150-176C889A3282}"/>
                  </a:ext>
                </a:extLst>
              </p:cNvPr>
              <p:cNvSpPr/>
              <p:nvPr/>
            </p:nvSpPr>
            <p:spPr>
              <a:xfrm>
                <a:off x="1149001" y="4506767"/>
                <a:ext cx="59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r"/>
                <a:endParaRPr lang="en-US" dirty="0"/>
              </a:p>
            </p:txBody>
          </p:sp>
          <p:sp>
            <p:nvSpPr>
              <p:cNvPr id="103" name="Text Box 13">
                <a:extLst>
                  <a:ext uri="{FF2B5EF4-FFF2-40B4-BE49-F238E27FC236}">
                    <a16:creationId xmlns:a16="http://schemas.microsoft.com/office/drawing/2014/main" id="{58A347EE-7D07-3B4C-9094-1C1B2774F59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4630" y="4528921"/>
                <a:ext cx="660190" cy="504087"/>
              </a:xfrm>
              <a:prstGeom prst="rect">
                <a:avLst/>
              </a:prstGeom>
              <a:ln/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latin typeface="+mn-lt"/>
                    <a:ea typeface="Times New Roman"/>
                    <a:cs typeface="Calibri"/>
                    <a:sym typeface="Symbol" charset="0"/>
                  </a:rPr>
                  <a:t>Start: </a:t>
                </a:r>
                <a:br>
                  <a:rPr lang="en-US" sz="1800" dirty="0">
                    <a:latin typeface="+mn-lt"/>
                    <a:ea typeface="Times New Roman"/>
                    <a:cs typeface="Calibri"/>
                    <a:sym typeface="Symbol" charset="0"/>
                  </a:rPr>
                </a:br>
                <a:r>
                  <a:rPr lang="en-US" sz="1800" i="1" dirty="0">
                    <a:latin typeface="+mn-lt"/>
                    <a:ea typeface="Times New Roman"/>
                    <a:sym typeface="Symbol" charset="0"/>
                  </a:rPr>
                  <a:t>s</a:t>
                </a:r>
                <a:r>
                  <a:rPr lang="en-US" sz="1800" baseline="-25000" dirty="0">
                    <a:latin typeface="+mn-lt"/>
                    <a:ea typeface="Times New Roman"/>
                    <a:sym typeface="Symbol" charset="0"/>
                  </a:rPr>
                  <a:t>0</a:t>
                </a:r>
                <a:r>
                  <a:rPr lang="en-US" sz="1800" i="1" dirty="0">
                    <a:latin typeface="+mn-lt"/>
                    <a:ea typeface="Times New Roman"/>
                    <a:sym typeface="Symbol" charset="0"/>
                  </a:rPr>
                  <a:t>= </a:t>
                </a:r>
                <a:r>
                  <a:rPr lang="en-US" sz="1800" dirty="0">
                    <a:latin typeface="+mn-lt"/>
                    <a:ea typeface="Times New Roman"/>
                    <a:cs typeface="Calibri"/>
                    <a:sym typeface="Symbol" charset="0"/>
                  </a:rPr>
                  <a:t>d1</a:t>
                </a:r>
                <a:endParaRPr lang="en-US" sz="1800" dirty="0">
                  <a:latin typeface="+mn-lt"/>
                  <a:ea typeface="Times New Roman"/>
                  <a:cs typeface="Times New Roman"/>
                </a:endParaRPr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FAADD5CF-A3D8-0C4A-BE03-38D69F7E12B9}"/>
                  </a:ext>
                </a:extLst>
              </p:cNvPr>
              <p:cNvSpPr/>
              <p:nvPr/>
            </p:nvSpPr>
            <p:spPr>
              <a:xfrm>
                <a:off x="1028128" y="2019635"/>
                <a:ext cx="59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Freeform 31">
                <a:extLst>
                  <a:ext uri="{FF2B5EF4-FFF2-40B4-BE49-F238E27FC236}">
                    <a16:creationId xmlns:a16="http://schemas.microsoft.com/office/drawing/2014/main" id="{795C6C67-933F-E94D-8D2E-B61689FAF4AA}"/>
                  </a:ext>
                </a:extLst>
              </p:cNvPr>
              <p:cNvSpPr>
                <a:spLocks/>
              </p:cNvSpPr>
              <p:nvPr/>
            </p:nvSpPr>
            <p:spPr bwMode="auto">
              <a:xfrm rot="4200000" flipH="1" flipV="1">
                <a:off x="2510252" y="617061"/>
                <a:ext cx="776291" cy="2966339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06" name="Text Box 11">
                <a:extLst>
                  <a:ext uri="{FF2B5EF4-FFF2-40B4-BE49-F238E27FC236}">
                    <a16:creationId xmlns:a16="http://schemas.microsoft.com/office/drawing/2014/main" id="{556CD297-C9A4-E749-A282-BD3DBAFB899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64150" y="4337866"/>
                <a:ext cx="668031" cy="504087"/>
              </a:xfrm>
              <a:prstGeom prst="rect">
                <a:avLst/>
              </a:prstGeom>
              <a:ln/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+mn-lt"/>
                    <a:ea typeface="Times New Roman"/>
                    <a:cs typeface="Times New Roman"/>
                  </a:rPr>
                  <a:t>  Goal: </a:t>
                </a:r>
              </a:p>
              <a:p>
                <a:r>
                  <a:rPr lang="en-US" sz="1800" i="1" dirty="0">
                    <a:latin typeface="+mn-lt"/>
                    <a:ea typeface="Times New Roman"/>
                    <a:sym typeface="Symbol" charset="0"/>
                  </a:rPr>
                  <a:t>S</a:t>
                </a:r>
                <a:r>
                  <a:rPr lang="en-US" sz="1800" i="1" baseline="-25000" dirty="0">
                    <a:latin typeface="+mn-lt"/>
                    <a:ea typeface="Times New Roman"/>
                    <a:sym typeface="Symbol" charset="0"/>
                  </a:rPr>
                  <a:t>g</a:t>
                </a:r>
                <a:r>
                  <a:rPr lang="en-US" sz="1800" dirty="0">
                    <a:latin typeface="+mn-lt"/>
                    <a:ea typeface="Times New Roman"/>
                    <a:sym typeface="Symbol" charset="0"/>
                  </a:rPr>
                  <a:t>= {</a:t>
                </a:r>
                <a:r>
                  <a:rPr lang="en-US" sz="1800" dirty="0">
                    <a:latin typeface="+mn-lt"/>
                    <a:ea typeface="Times New Roman"/>
                    <a:cs typeface="Calibri"/>
                    <a:sym typeface="Symbol" charset="0"/>
                  </a:rPr>
                  <a:t>d4</a:t>
                </a:r>
                <a:r>
                  <a:rPr lang="en-US" sz="1800" dirty="0">
                    <a:latin typeface="+mn-lt"/>
                    <a:ea typeface="Times New Roman"/>
                    <a:cs typeface="Times New Roman"/>
                    <a:sym typeface="Symbol" charset="0"/>
                  </a:rPr>
                  <a:t>}</a:t>
                </a:r>
                <a:endParaRPr lang="en-US" sz="1800" dirty="0">
                  <a:latin typeface="+mn-lt"/>
                  <a:ea typeface="Times New Roman"/>
                  <a:cs typeface="Times New Roman"/>
                </a:endParaRPr>
              </a:p>
            </p:txBody>
          </p:sp>
          <p:sp>
            <p:nvSpPr>
              <p:cNvPr id="107" name="Freeform 37">
                <a:extLst>
                  <a:ext uri="{FF2B5EF4-FFF2-40B4-BE49-F238E27FC236}">
                    <a16:creationId xmlns:a16="http://schemas.microsoft.com/office/drawing/2014/main" id="{B50FC7DA-F235-E34E-B9CC-A5EDD7A139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5196" y="2381554"/>
                <a:ext cx="2527300" cy="239492"/>
              </a:xfrm>
              <a:custGeom>
                <a:avLst/>
                <a:gdLst>
                  <a:gd name="T0" fmla="*/ 0 w 1592"/>
                  <a:gd name="T1" fmla="*/ 2147483647 h 113"/>
                  <a:gd name="T2" fmla="*/ 2147483647 w 1592"/>
                  <a:gd name="T3" fmla="*/ 2147483647 h 113"/>
                  <a:gd name="T4" fmla="*/ 2147483647 w 1592"/>
                  <a:gd name="T5" fmla="*/ 2147483647 h 113"/>
                  <a:gd name="T6" fmla="*/ 0 60000 65536"/>
                  <a:gd name="T7" fmla="*/ 0 60000 65536"/>
                  <a:gd name="T8" fmla="*/ 0 60000 65536"/>
                  <a:gd name="T9" fmla="*/ 0 w 1592"/>
                  <a:gd name="T10" fmla="*/ 0 h 113"/>
                  <a:gd name="T11" fmla="*/ 1592 w 1592"/>
                  <a:gd name="T12" fmla="*/ 113 h 1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2" h="113">
                    <a:moveTo>
                      <a:pt x="0" y="113"/>
                    </a:moveTo>
                    <a:cubicBezTo>
                      <a:pt x="255" y="57"/>
                      <a:pt x="511" y="2"/>
                      <a:pt x="776" y="1"/>
                    </a:cubicBezTo>
                    <a:cubicBezTo>
                      <a:pt x="1041" y="0"/>
                      <a:pt x="1316" y="52"/>
                      <a:pt x="1592" y="105"/>
                    </a:cubicBezTo>
                  </a:path>
                </a:pathLst>
              </a:custGeom>
              <a:noFill/>
              <a:ln w="38100" cmpd="sng">
                <a:solidFill>
                  <a:schemeClr val="accent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08" name="Freeform 38">
                <a:extLst>
                  <a:ext uri="{FF2B5EF4-FFF2-40B4-BE49-F238E27FC236}">
                    <a16:creationId xmlns:a16="http://schemas.microsoft.com/office/drawing/2014/main" id="{025D3742-FFC0-D64B-A122-F77102BBA5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5020" y="2103309"/>
                <a:ext cx="2176032" cy="281769"/>
              </a:xfrm>
              <a:custGeom>
                <a:avLst/>
                <a:gdLst>
                  <a:gd name="T0" fmla="*/ 0 w 1176"/>
                  <a:gd name="T1" fmla="*/ 2147483647 h 288"/>
                  <a:gd name="T2" fmla="*/ 2147483647 w 1176"/>
                  <a:gd name="T3" fmla="*/ 2147483647 h 288"/>
                  <a:gd name="T4" fmla="*/ 2147483647 w 1176"/>
                  <a:gd name="T5" fmla="*/ 0 h 288"/>
                  <a:gd name="T6" fmla="*/ 0 60000 65536"/>
                  <a:gd name="T7" fmla="*/ 0 60000 65536"/>
                  <a:gd name="T8" fmla="*/ 0 60000 65536"/>
                  <a:gd name="T9" fmla="*/ 0 w 1176"/>
                  <a:gd name="T10" fmla="*/ 0 h 288"/>
                  <a:gd name="T11" fmla="*/ 1176 w 1176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76" h="288">
                    <a:moveTo>
                      <a:pt x="0" y="288"/>
                    </a:moveTo>
                    <a:cubicBezTo>
                      <a:pt x="234" y="264"/>
                      <a:pt x="468" y="240"/>
                      <a:pt x="664" y="192"/>
                    </a:cubicBezTo>
                    <a:cubicBezTo>
                      <a:pt x="860" y="144"/>
                      <a:pt x="1018" y="72"/>
                      <a:pt x="1176" y="0"/>
                    </a:cubicBezTo>
                  </a:path>
                </a:pathLst>
              </a:custGeom>
              <a:noFill/>
              <a:ln w="38100" cmpd="sng">
                <a:solidFill>
                  <a:schemeClr val="accent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09" name="Arc 108">
                <a:extLst>
                  <a:ext uri="{FF2B5EF4-FFF2-40B4-BE49-F238E27FC236}">
                    <a16:creationId xmlns:a16="http://schemas.microsoft.com/office/drawing/2014/main" id="{5549E440-BD5E-2F49-ACBF-D79EFADBF945}"/>
                  </a:ext>
                </a:extLst>
              </p:cNvPr>
              <p:cNvSpPr/>
              <p:nvPr/>
            </p:nvSpPr>
            <p:spPr bwMode="auto">
              <a:xfrm>
                <a:off x="2953574" y="2286304"/>
                <a:ext cx="114300" cy="225425"/>
              </a:xfrm>
              <a:prstGeom prst="arc">
                <a:avLst>
                  <a:gd name="adj1" fmla="val 18495893"/>
                  <a:gd name="adj2" fmla="val 2991136"/>
                </a:avLst>
              </a:prstGeom>
              <a:noFill/>
              <a:ln w="381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10" name="Freeform 40">
                <a:extLst>
                  <a:ext uri="{FF2B5EF4-FFF2-40B4-BE49-F238E27FC236}">
                    <a16:creationId xmlns:a16="http://schemas.microsoft.com/office/drawing/2014/main" id="{6E124F0B-E034-D14D-91B6-C2187926DC5B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H="1">
                <a:off x="3688744" y="2968900"/>
                <a:ext cx="114570" cy="1275335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11" name="Freeform 6">
                <a:extLst>
                  <a:ext uri="{FF2B5EF4-FFF2-40B4-BE49-F238E27FC236}">
                    <a16:creationId xmlns:a16="http://schemas.microsoft.com/office/drawing/2014/main" id="{5C9063DD-A080-E945-A745-19D0D6BDC5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2934" y="2718754"/>
                <a:ext cx="241300" cy="1371600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38100" cmpd="sng">
                <a:solidFill>
                  <a:schemeClr val="accent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12" name="Oval 11">
                <a:extLst>
                  <a:ext uri="{FF2B5EF4-FFF2-40B4-BE49-F238E27FC236}">
                    <a16:creationId xmlns:a16="http://schemas.microsoft.com/office/drawing/2014/main" id="{B052EE3E-3329-7F40-962B-1DEB6474CC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6434" y="2271249"/>
                <a:ext cx="457200" cy="457200"/>
              </a:xfrm>
              <a:prstGeom prst="ellipse">
                <a:avLst/>
              </a:prstGeom>
              <a:solidFill>
                <a:srgbClr val="FFFFFF"/>
              </a:solidFill>
              <a:ln w="3810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is-IS" dirty="0">
                    <a:latin typeface="Calibri"/>
                    <a:ea typeface="Times New Roman"/>
                    <a:cs typeface="Times New Roman"/>
                  </a:rPr>
                  <a:t>d2</a:t>
                </a:r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13" name="Freeform 18">
                <a:extLst>
                  <a:ext uri="{FF2B5EF4-FFF2-40B4-BE49-F238E27FC236}">
                    <a16:creationId xmlns:a16="http://schemas.microsoft.com/office/drawing/2014/main" id="{C9B9A366-31F1-3649-97AD-410DD19162FE}"/>
                  </a:ext>
                </a:extLst>
              </p:cNvPr>
              <p:cNvSpPr>
                <a:spLocks/>
              </p:cNvSpPr>
              <p:nvPr/>
            </p:nvSpPr>
            <p:spPr bwMode="auto">
              <a:xfrm rot="297626" flipV="1">
                <a:off x="1497828" y="4422980"/>
                <a:ext cx="2154774" cy="270156"/>
              </a:xfrm>
              <a:custGeom>
                <a:avLst/>
                <a:gdLst>
                  <a:gd name="T0" fmla="*/ 0 w 1592"/>
                  <a:gd name="T1" fmla="*/ 2147483647 h 113"/>
                  <a:gd name="T2" fmla="*/ 2147483647 w 1592"/>
                  <a:gd name="T3" fmla="*/ 2147483647 h 113"/>
                  <a:gd name="T4" fmla="*/ 2147483647 w 1592"/>
                  <a:gd name="T5" fmla="*/ 2147483647 h 113"/>
                  <a:gd name="T6" fmla="*/ 0 60000 65536"/>
                  <a:gd name="T7" fmla="*/ 0 60000 65536"/>
                  <a:gd name="T8" fmla="*/ 0 60000 65536"/>
                  <a:gd name="T9" fmla="*/ 0 w 1592"/>
                  <a:gd name="T10" fmla="*/ 0 h 113"/>
                  <a:gd name="T11" fmla="*/ 1592 w 1592"/>
                  <a:gd name="T12" fmla="*/ 113 h 1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2" h="113">
                    <a:moveTo>
                      <a:pt x="0" y="113"/>
                    </a:moveTo>
                    <a:cubicBezTo>
                      <a:pt x="255" y="57"/>
                      <a:pt x="511" y="2"/>
                      <a:pt x="776" y="1"/>
                    </a:cubicBezTo>
                    <a:cubicBezTo>
                      <a:pt x="1041" y="0"/>
                      <a:pt x="1316" y="52"/>
                      <a:pt x="1592" y="105"/>
                    </a:cubicBezTo>
                  </a:path>
                </a:pathLst>
              </a:custGeom>
              <a:noFill/>
              <a:ln w="9525" cmpd="sng">
                <a:solidFill>
                  <a:srgbClr val="C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14" name="Oval 11">
                <a:extLst>
                  <a:ext uri="{FF2B5EF4-FFF2-40B4-BE49-F238E27FC236}">
                    <a16:creationId xmlns:a16="http://schemas.microsoft.com/office/drawing/2014/main" id="{6D90A46A-359D-634D-84D7-36135F589A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5794" y="1761046"/>
                <a:ext cx="457200" cy="457200"/>
              </a:xfrm>
              <a:prstGeom prst="ellipse">
                <a:avLst/>
              </a:prstGeom>
              <a:solidFill>
                <a:srgbClr val="FFFFFF"/>
              </a:solidFill>
              <a:ln w="3810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d5</a:t>
                </a:r>
              </a:p>
            </p:txBody>
          </p:sp>
          <p:sp>
            <p:nvSpPr>
              <p:cNvPr id="115" name="Text Box 11">
                <a:extLst>
                  <a:ext uri="{FF2B5EF4-FFF2-40B4-BE49-F238E27FC236}">
                    <a16:creationId xmlns:a16="http://schemas.microsoft.com/office/drawing/2014/main" id="{5651BD7C-0154-6841-A98A-54951729FE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39191" y="2064370"/>
                <a:ext cx="265463" cy="252043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C00000"/>
                    </a:solidFill>
                    <a:latin typeface="Calibri"/>
                    <a:ea typeface="Times New Roman"/>
                    <a:cs typeface="Times New Roman"/>
                  </a:rPr>
                  <a:t>0.2</a:t>
                </a:r>
              </a:p>
            </p:txBody>
          </p:sp>
          <p:sp>
            <p:nvSpPr>
              <p:cNvPr id="116" name="Text Box 11">
                <a:extLst>
                  <a:ext uri="{FF2B5EF4-FFF2-40B4-BE49-F238E27FC236}">
                    <a16:creationId xmlns:a16="http://schemas.microsoft.com/office/drawing/2014/main" id="{8E35B23B-9005-EA47-800C-18669E2341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51701" y="2505406"/>
                <a:ext cx="265463" cy="252043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C00000"/>
                    </a:solidFill>
                    <a:latin typeface="Calibri"/>
                    <a:ea typeface="Times New Roman"/>
                    <a:cs typeface="Times New Roman"/>
                  </a:rPr>
                  <a:t>0.8</a:t>
                </a:r>
              </a:p>
            </p:txBody>
          </p:sp>
          <p:sp>
            <p:nvSpPr>
              <p:cNvPr id="117" name="Text Box 11">
                <a:extLst>
                  <a:ext uri="{FF2B5EF4-FFF2-40B4-BE49-F238E27FC236}">
                    <a16:creationId xmlns:a16="http://schemas.microsoft.com/office/drawing/2014/main" id="{8D07E025-0399-D643-82A1-8264B21E026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96636" y="4562021"/>
                <a:ext cx="265463" cy="252043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C00000"/>
                    </a:solidFill>
                    <a:latin typeface="Calibri"/>
                    <a:ea typeface="Times New Roman"/>
                    <a:cs typeface="Times New Roman"/>
                  </a:rPr>
                  <a:t>0.5</a:t>
                </a:r>
              </a:p>
            </p:txBody>
          </p:sp>
          <p:sp>
            <p:nvSpPr>
              <p:cNvPr id="118" name="Text Box 11">
                <a:extLst>
                  <a:ext uri="{FF2B5EF4-FFF2-40B4-BE49-F238E27FC236}">
                    <a16:creationId xmlns:a16="http://schemas.microsoft.com/office/drawing/2014/main" id="{68CAA3EF-FCFF-1845-A5B2-63330B2510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40117" y="4719048"/>
                <a:ext cx="265463" cy="252043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C00000"/>
                    </a:solidFill>
                    <a:latin typeface="Calibri"/>
                    <a:ea typeface="Times New Roman"/>
                    <a:cs typeface="Times New Roman"/>
                  </a:rPr>
                  <a:t>0.5</a:t>
                </a:r>
              </a:p>
            </p:txBody>
          </p:sp>
          <p:sp>
            <p:nvSpPr>
              <p:cNvPr id="119" name="Oval 12">
                <a:extLst>
                  <a:ext uri="{FF2B5EF4-FFF2-40B4-BE49-F238E27FC236}">
                    <a16:creationId xmlns:a16="http://schemas.microsoft.com/office/drawing/2014/main" id="{0764EA9C-01BF-A141-92D8-C05DB39703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6434" y="4090354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d1</a:t>
                </a:r>
              </a:p>
            </p:txBody>
          </p:sp>
          <p:sp>
            <p:nvSpPr>
              <p:cNvPr id="120" name="Freeform 6">
                <a:extLst>
                  <a:ext uri="{FF2B5EF4-FFF2-40B4-BE49-F238E27FC236}">
                    <a16:creationId xmlns:a16="http://schemas.microsoft.com/office/drawing/2014/main" id="{DA5B2471-3826-A84E-86B5-05FE231DC3A7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 flipV="1">
                <a:off x="1288605" y="2725729"/>
                <a:ext cx="241300" cy="1371600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cxnSp>
            <p:nvCxnSpPr>
              <p:cNvPr id="121" name="Curved Connector 120">
                <a:extLst>
                  <a:ext uri="{FF2B5EF4-FFF2-40B4-BE49-F238E27FC236}">
                    <a16:creationId xmlns:a16="http://schemas.microsoft.com/office/drawing/2014/main" id="{99C13093-893A-4A42-A000-8E8631DE03E8}"/>
                  </a:ext>
                </a:extLst>
              </p:cNvPr>
              <p:cNvCxnSpPr/>
              <p:nvPr/>
            </p:nvCxnSpPr>
            <p:spPr>
              <a:xfrm flipH="1">
                <a:off x="1215034" y="4318954"/>
                <a:ext cx="228600" cy="228600"/>
              </a:xfrm>
              <a:prstGeom prst="curvedConnector4">
                <a:avLst>
                  <a:gd name="adj1" fmla="val -100000"/>
                  <a:gd name="adj2" fmla="val 200000"/>
                </a:avLst>
              </a:prstGeom>
              <a:ln w="9525" cmpd="sng">
                <a:solidFill>
                  <a:srgbClr val="C0000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2" name="Arc 121">
                <a:extLst>
                  <a:ext uri="{FF2B5EF4-FFF2-40B4-BE49-F238E27FC236}">
                    <a16:creationId xmlns:a16="http://schemas.microsoft.com/office/drawing/2014/main" id="{C7BEC8ED-7E8E-1F49-8703-FD6A5BE58C79}"/>
                  </a:ext>
                </a:extLst>
              </p:cNvPr>
              <p:cNvSpPr/>
              <p:nvPr/>
            </p:nvSpPr>
            <p:spPr bwMode="auto">
              <a:xfrm rot="356928">
                <a:off x="1451974" y="4215162"/>
                <a:ext cx="366712" cy="366713"/>
              </a:xfrm>
              <a:prstGeom prst="arc">
                <a:avLst>
                  <a:gd name="adj1" fmla="val 708330"/>
                  <a:gd name="adj2" fmla="val 4251989"/>
                </a:avLst>
              </a:prstGeom>
              <a:noFill/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23" name="Freeform 18">
                <a:extLst>
                  <a:ext uri="{FF2B5EF4-FFF2-40B4-BE49-F238E27FC236}">
                    <a16:creationId xmlns:a16="http://schemas.microsoft.com/office/drawing/2014/main" id="{C879065B-CFA8-044D-84B4-188C6CEB056F}"/>
                  </a:ext>
                </a:extLst>
              </p:cNvPr>
              <p:cNvSpPr>
                <a:spLocks/>
              </p:cNvSpPr>
              <p:nvPr/>
            </p:nvSpPr>
            <p:spPr bwMode="auto">
              <a:xfrm rot="11097626" flipV="1">
                <a:off x="1428940" y="4080105"/>
                <a:ext cx="2271945" cy="246051"/>
              </a:xfrm>
              <a:custGeom>
                <a:avLst/>
                <a:gdLst>
                  <a:gd name="T0" fmla="*/ 0 w 1592"/>
                  <a:gd name="T1" fmla="*/ 2147483647 h 113"/>
                  <a:gd name="T2" fmla="*/ 2147483647 w 1592"/>
                  <a:gd name="T3" fmla="*/ 2147483647 h 113"/>
                  <a:gd name="T4" fmla="*/ 2147483647 w 1592"/>
                  <a:gd name="T5" fmla="*/ 2147483647 h 113"/>
                  <a:gd name="T6" fmla="*/ 0 60000 65536"/>
                  <a:gd name="T7" fmla="*/ 0 60000 65536"/>
                  <a:gd name="T8" fmla="*/ 0 60000 65536"/>
                  <a:gd name="T9" fmla="*/ 0 w 1592"/>
                  <a:gd name="T10" fmla="*/ 0 h 113"/>
                  <a:gd name="T11" fmla="*/ 1592 w 1592"/>
                  <a:gd name="T12" fmla="*/ 113 h 1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2" h="113">
                    <a:moveTo>
                      <a:pt x="0" y="113"/>
                    </a:moveTo>
                    <a:cubicBezTo>
                      <a:pt x="255" y="57"/>
                      <a:pt x="511" y="2"/>
                      <a:pt x="776" y="1"/>
                    </a:cubicBezTo>
                    <a:cubicBezTo>
                      <a:pt x="1041" y="0"/>
                      <a:pt x="1316" y="52"/>
                      <a:pt x="1592" y="105"/>
                    </a:cubicBezTo>
                  </a:path>
                </a:pathLst>
              </a:custGeom>
              <a:noFill/>
              <a:ln w="9525" cmpd="sng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24" name="Freeform 31">
                <a:extLst>
                  <a:ext uri="{FF2B5EF4-FFF2-40B4-BE49-F238E27FC236}">
                    <a16:creationId xmlns:a16="http://schemas.microsoft.com/office/drawing/2014/main" id="{917A6551-DC47-B54C-A42A-6F60F0D7E4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0623913" flipH="1" flipV="1">
                <a:off x="4056037" y="2163971"/>
                <a:ext cx="1066075" cy="2187115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25" name="Freeform 40">
                <a:extLst>
                  <a:ext uri="{FF2B5EF4-FFF2-40B4-BE49-F238E27FC236}">
                    <a16:creationId xmlns:a16="http://schemas.microsoft.com/office/drawing/2014/main" id="{991A5521-A0F6-2449-9EF4-67104486BF7A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845766" y="2840626"/>
                <a:ext cx="109948" cy="1358900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38100" cmpd="sng">
                <a:solidFill>
                  <a:schemeClr val="accent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26" name="Oval 11">
                <a:extLst>
                  <a:ext uri="{FF2B5EF4-FFF2-40B4-BE49-F238E27FC236}">
                    <a16:creationId xmlns:a16="http://schemas.microsoft.com/office/drawing/2014/main" id="{182B97B4-4FEA-7644-99B3-7DBECA1689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6253" y="2526517"/>
                <a:ext cx="457200" cy="457200"/>
              </a:xfrm>
              <a:prstGeom prst="ellipse">
                <a:avLst/>
              </a:prstGeom>
              <a:solidFill>
                <a:srgbClr val="FFFFFF"/>
              </a:solidFill>
              <a:ln w="3810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d3</a:t>
                </a:r>
              </a:p>
            </p:txBody>
          </p:sp>
          <p:sp>
            <p:nvSpPr>
              <p:cNvPr id="127" name="Oval 12">
                <a:extLst>
                  <a:ext uri="{FF2B5EF4-FFF2-40B4-BE49-F238E27FC236}">
                    <a16:creationId xmlns:a16="http://schemas.microsoft.com/office/drawing/2014/main" id="{AAA85713-7E45-9D43-87D9-33179B8DBD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54650" y="4199562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d4</a:t>
                </a:r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471E85F9-25C8-F34B-A09F-1C2CE6D18BA5}"/>
                  </a:ext>
                </a:extLst>
              </p:cNvPr>
              <p:cNvSpPr/>
              <p:nvPr/>
            </p:nvSpPr>
            <p:spPr>
              <a:xfrm>
                <a:off x="4486637" y="1518047"/>
                <a:ext cx="59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98" name="Freeform 31">
              <a:extLst>
                <a:ext uri="{FF2B5EF4-FFF2-40B4-BE49-F238E27FC236}">
                  <a16:creationId xmlns:a16="http://schemas.microsoft.com/office/drawing/2014/main" id="{7E91A17D-3822-B74E-A49D-3740DBEACCD3}"/>
                </a:ext>
              </a:extLst>
            </p:cNvPr>
            <p:cNvSpPr>
              <a:spLocks/>
            </p:cNvSpPr>
            <p:nvPr/>
          </p:nvSpPr>
          <p:spPr bwMode="auto">
            <a:xfrm rot="6215733" flipV="1">
              <a:off x="5981535" y="2895684"/>
              <a:ext cx="455459" cy="2458900"/>
            </a:xfrm>
            <a:custGeom>
              <a:avLst/>
              <a:gdLst>
                <a:gd name="T0" fmla="*/ 2147483647 w 505"/>
                <a:gd name="T1" fmla="*/ 0 h 1384"/>
                <a:gd name="T2" fmla="*/ 2147483647 w 505"/>
                <a:gd name="T3" fmla="*/ 2147483647 h 1384"/>
                <a:gd name="T4" fmla="*/ 0 w 505"/>
                <a:gd name="T5" fmla="*/ 2147483647 h 1384"/>
                <a:gd name="T6" fmla="*/ 0 60000 65536"/>
                <a:gd name="T7" fmla="*/ 0 60000 65536"/>
                <a:gd name="T8" fmla="*/ 0 60000 65536"/>
                <a:gd name="T9" fmla="*/ 0 w 505"/>
                <a:gd name="T10" fmla="*/ 0 h 1384"/>
                <a:gd name="T11" fmla="*/ 505 w 505"/>
                <a:gd name="T12" fmla="*/ 1384 h 1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5" h="1384">
                  <a:moveTo>
                    <a:pt x="392" y="0"/>
                  </a:moveTo>
                  <a:cubicBezTo>
                    <a:pt x="448" y="252"/>
                    <a:pt x="505" y="505"/>
                    <a:pt x="440" y="736"/>
                  </a:cubicBezTo>
                  <a:cubicBezTo>
                    <a:pt x="375" y="967"/>
                    <a:pt x="187" y="1175"/>
                    <a:pt x="0" y="1384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</p:grpSp>
      <p:sp>
        <p:nvSpPr>
          <p:cNvPr id="129" name="Text Box 11">
            <a:extLst>
              <a:ext uri="{FF2B5EF4-FFF2-40B4-BE49-F238E27FC236}">
                <a16:creationId xmlns:a16="http://schemas.microsoft.com/office/drawing/2014/main" id="{17D3A3FB-43B1-F147-A002-AB47C5378B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4204" y="3210198"/>
            <a:ext cx="433938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9900FF"/>
                </a:solidFill>
                <a:latin typeface="Calibri"/>
                <a:ea typeface="Times New Roman"/>
                <a:cs typeface="Times New Roman"/>
              </a:rPr>
              <a:t>c = 1</a:t>
            </a:r>
          </a:p>
        </p:txBody>
      </p:sp>
      <p:sp>
        <p:nvSpPr>
          <p:cNvPr id="130" name="Text Box 11">
            <a:extLst>
              <a:ext uri="{FF2B5EF4-FFF2-40B4-BE49-F238E27FC236}">
                <a16:creationId xmlns:a16="http://schemas.microsoft.com/office/drawing/2014/main" id="{2BE50413-EA73-C145-AA0F-2A825D75B9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3069" y="4496986"/>
            <a:ext cx="667926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9900FF"/>
                </a:solidFill>
                <a:latin typeface="Calibri"/>
                <a:ea typeface="Times New Roman"/>
                <a:cs typeface="Times New Roman"/>
              </a:rPr>
              <a:t>c = 100</a:t>
            </a:r>
          </a:p>
        </p:txBody>
      </p:sp>
      <p:sp>
        <p:nvSpPr>
          <p:cNvPr id="131" name="Text Box 11">
            <a:extLst>
              <a:ext uri="{FF2B5EF4-FFF2-40B4-BE49-F238E27FC236}">
                <a16:creationId xmlns:a16="http://schemas.microsoft.com/office/drawing/2014/main" id="{41AD396B-2DC9-D047-BE9C-08FF1DB936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5981" y="4704714"/>
            <a:ext cx="667926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9900FF"/>
                </a:solidFill>
                <a:latin typeface="Calibri"/>
                <a:ea typeface="Times New Roman"/>
                <a:cs typeface="Times New Roman"/>
              </a:rPr>
              <a:t>c = 100</a:t>
            </a:r>
          </a:p>
        </p:txBody>
      </p:sp>
      <p:sp>
        <p:nvSpPr>
          <p:cNvPr id="132" name="Text Box 11">
            <a:extLst>
              <a:ext uri="{FF2B5EF4-FFF2-40B4-BE49-F238E27FC236}">
                <a16:creationId xmlns:a16="http://schemas.microsoft.com/office/drawing/2014/main" id="{FD86672F-04F9-504F-B190-FDF1D46F9E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0930" y="5730841"/>
            <a:ext cx="433938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9900FF"/>
                </a:solidFill>
                <a:latin typeface="Calibri"/>
                <a:ea typeface="Times New Roman"/>
                <a:cs typeface="Times New Roman"/>
              </a:rPr>
              <a:t>c = 1</a:t>
            </a:r>
          </a:p>
        </p:txBody>
      </p:sp>
    </p:spTree>
    <p:extLst>
      <p:ext uri="{BB962C8B-B14F-4D97-AF65-F5344CB8AC3E}">
        <p14:creationId xmlns:p14="http://schemas.microsoft.com/office/powerpoint/2010/main" val="41547599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7" name="Rectangle 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 Solutions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83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628650" y="1146048"/>
                <a:ext cx="3589905" cy="5030915"/>
              </a:xfrm>
            </p:spPr>
            <p:txBody>
              <a:bodyPr>
                <a:normAutofit fontScale="77500" lnSpcReduction="2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1, 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14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Weighted sum of history cost: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1, 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4</m:t>
                        </m:r>
                      </m:e>
                    </m:d>
                  </m:oMath>
                </a14:m>
                <a:endParaRPr lang="de-DE" i="1" dirty="0">
                  <a:latin typeface="Cambria Math" panose="02040503050406030204" pitchFamily="18" charset="0"/>
                  <a:sym typeface="Symbol" charset="0"/>
                </a:endParaRP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1" dirty="0" smtClean="0">
                            <a:latin typeface="Cambria Math" panose="02040503050406030204" pitchFamily="18" charset="0"/>
                          </a:rPr>
                          <m:t>P</m:t>
                        </m:r>
                      </m:fName>
                      <m:e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l-GR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5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 dirty="0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=</m:t>
                    </m:r>
                    <m:sSup>
                      <m:sSupPr>
                        <m:ctrlP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fPr>
                              <m:num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1</m:t>
                        </m:r>
                      </m:sup>
                    </m:sSup>
                  </m:oMath>
                </a14:m>
                <a:endParaRPr lang="de-DE" b="0" dirty="0">
                  <a:sym typeface="Symbol" charset="0"/>
                </a:endParaRP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funcPr>
                      <m:fNam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𝑐𝑜𝑠𝑡</m:t>
                        </m:r>
                      </m:fName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l-GR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de-DE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5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de-DE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de-DE" i="1" dirty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i="1" dirty="0">
                        <a:latin typeface="Cambria Math" panose="02040503050406030204" pitchFamily="18" charset="0"/>
                        <a:sym typeface="Symbol" charset="0"/>
                      </a:rPr>
                      <m:t>=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sym typeface="Symbol" charset="0"/>
                      </a:rPr>
                      <m:t>1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1, 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1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  <m:t>, 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𝑑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4</m:t>
                        </m:r>
                      </m:e>
                    </m:d>
                  </m:oMath>
                </a14:m>
                <a:endParaRPr lang="en-US" dirty="0">
                  <a:sym typeface="Symbol" charset="0"/>
                </a:endParaRP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1" dirty="0" smtClean="0">
                            <a:latin typeface="Cambria Math" panose="02040503050406030204" pitchFamily="18" charset="0"/>
                          </a:rPr>
                          <m:t>P</m:t>
                        </m:r>
                      </m:fName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l-GR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6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de-DE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=</m:t>
                    </m:r>
                  </m:oMath>
                </a14:m>
                <a:r>
                  <a:rPr lang="de-DE" dirty="0">
                    <a:sym typeface="Symbol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 dirty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e-DE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fPr>
                              <m:num>
                                <m:r>
                                  <a:rPr lang="de-DE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de-DE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2</m:t>
                        </m:r>
                      </m:sup>
                    </m:sSup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funcPr>
                      <m:fNam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𝑐𝑜𝑠𝑡</m:t>
                        </m:r>
                      </m:fName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l-GR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6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de-DE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 dirty="0">
                                <a:latin typeface="Cambria Math" panose="02040503050406030204" pitchFamily="18" charset="0"/>
                                <a:sym typeface="Symbol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de-DE" i="1" dirty="0">
                                    <a:latin typeface="Cambria Math" panose="02040503050406030204" pitchFamily="18" charset="0"/>
                                    <a:sym typeface="Symbol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b>
                                <m:r>
                                  <a:rPr lang="de-DE" i="1" dirty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i="1" dirty="0">
                        <a:latin typeface="Cambria Math" panose="02040503050406030204" pitchFamily="18" charset="0"/>
                        <a:sym typeface="Symbol" charset="0"/>
                      </a:rPr>
                      <m:t>=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sym typeface="Symbol" charset="0"/>
                      </a:rPr>
                      <m:t>2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i="1" dirty="0">
                    <a:latin typeface="Cambria Math" panose="02040503050406030204" pitchFamily="18" charset="0"/>
                  </a:rPr>
                  <a:t>…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Times New Roman"/>
                          </a:rPr>
                          <m:t>𝑉</m:t>
                        </m:r>
                      </m:e>
                      <m:sup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Times New Roman"/>
                              </a:rPr>
                              <m:t>𝜋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  <a:ea typeface="Times New Roman"/>
                              </a:rPr>
                              <m:t>4</m:t>
                            </m:r>
                          </m:sub>
                        </m:sSub>
                      </m:sup>
                    </m:sSup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de-DE" i="1" dirty="0">
                            <a:latin typeface="Cambria Math" panose="02040503050406030204" pitchFamily="18" charset="0"/>
                            <a:ea typeface="Times New Roman"/>
                          </a:rPr>
                          <m:t>𝑑</m:t>
                        </m:r>
                        <m:r>
                          <a:rPr lang="de-DE" i="1" dirty="0">
                            <a:latin typeface="Cambria Math" panose="02040503050406030204" pitchFamily="18" charset="0"/>
                            <a:ea typeface="Times New Roman"/>
                          </a:rPr>
                          <m:t>1</m:t>
                        </m:r>
                      </m:e>
                    </m:d>
                  </m:oMath>
                </a14:m>
                <a:br>
                  <a:rPr lang="de-DE" b="0" i="1" dirty="0">
                    <a:latin typeface="Cambria Math" panose="02040503050406030204" pitchFamily="18" charset="0"/>
                  </a:rPr>
                </a:br>
                <a:r>
                  <a:rPr lang="de-DE" b="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 charset="0"/>
                      </a:rPr>
                      <m:t>=</m:t>
                    </m:r>
                    <m:f>
                      <m:fPr>
                        <m:ctrlP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fPr>
                      <m:num>
                        <m:r>
                          <a:rPr lang="de-DE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1</m:t>
                        </m:r>
                      </m:num>
                      <m:den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d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1</m:t>
                        </m:r>
                      </m:e>
                    </m:d>
                    <m:r>
                      <a:rPr lang="de-DE" b="0" i="1" dirty="0" smtClean="0">
                        <a:latin typeface="Cambria Math" panose="02040503050406030204" pitchFamily="18" charset="0"/>
                        <a:sym typeface="Symbol" charset="0"/>
                      </a:rPr>
                      <m:t>+</m:t>
                    </m:r>
                    <m:f>
                      <m:fPr>
                        <m:ctrlP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fPr>
                      <m:num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1</m:t>
                        </m:r>
                      </m:num>
                      <m:den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4</m:t>
                        </m:r>
                      </m:den>
                    </m:f>
                    <m:d>
                      <m:dPr>
                        <m:ctrlP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d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  <a:sym typeface="Symbol" charset="0"/>
                          </a:rPr>
                          <m:t>2</m:t>
                        </m:r>
                      </m:e>
                    </m:d>
                    <m:r>
                      <a:rPr lang="de-DE" b="0" i="1" dirty="0" smtClean="0">
                        <a:latin typeface="Cambria Math" panose="02040503050406030204" pitchFamily="18" charset="0"/>
                        <a:sym typeface="Symbol" charset="0"/>
                      </a:rPr>
                      <m:t>+ …</m:t>
                    </m:r>
                  </m:oMath>
                </a14:m>
                <a:br>
                  <a:rPr lang="de-DE" b="0" i="1" dirty="0">
                    <a:latin typeface="Cambria Math" panose="02040503050406030204" pitchFamily="18" charset="0"/>
                    <a:sym typeface="Symbol" charset="0"/>
                  </a:rPr>
                </a:br>
                <a:r>
                  <a:rPr lang="de-DE" b="0" i="1" dirty="0">
                    <a:latin typeface="Cambria Math" panose="02040503050406030204" pitchFamily="18" charset="0"/>
                    <a:sym typeface="Symbo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04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28650" y="1146048"/>
                <a:ext cx="3589905" cy="5030915"/>
              </a:xfrm>
              <a:blipFill>
                <a:blip r:embed="rId3"/>
                <a:stretch>
                  <a:fillRect l="-1767" t="-10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1CC90E-1BBA-9043-A84B-CF610018B446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218556" y="1146048"/>
                <a:ext cx="4713178" cy="5030915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GB" dirty="0"/>
                  <a:t>Recursive equation</a:t>
                </a:r>
                <a:endParaRPr lang="de-DE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dirty="0" smtClean="0"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sSup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  <a:ea typeface="Times New Roman"/>
                            </a:rPr>
                            <m:t>𝑉</m:t>
                          </m:r>
                        </m:e>
                        <m:sup>
                          <m:sSub>
                            <m:sSubPr>
                              <m:ctrlPr>
                                <a:rPr lang="de-DE" i="1" dirty="0">
                                  <a:latin typeface="Cambria Math" panose="02040503050406030204" pitchFamily="18" charset="0"/>
                                  <a:ea typeface="Times New Roman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Times New Roman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de-DE" b="0" i="1" dirty="0" smtClean="0">
                                  <a:latin typeface="Cambria Math" panose="02040503050406030204" pitchFamily="18" charset="0"/>
                                  <a:ea typeface="Times New Roman"/>
                                </a:rPr>
                                <m:t>4</m:t>
                              </m:r>
                            </m:sub>
                          </m:sSub>
                        </m:sup>
                      </m:sSup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  <a:ea typeface="Times New Roman"/>
                              <a:sym typeface="Symbol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  <m:t>𝑑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  <m:t>1</m:t>
                          </m:r>
                        </m:e>
                      </m:d>
                      <m:r>
                        <a:rPr lang="de-DE" b="0" i="1" dirty="0" smtClean="0">
                          <a:latin typeface="Cambria Math" panose="02040503050406030204" pitchFamily="18" charset="0"/>
                          <a:ea typeface="Times New Roman"/>
                          <a:cs typeface="Times New Roman"/>
                          <a:sym typeface="Symbol" charset="0"/>
                        </a:rPr>
                        <m:t>=</m:t>
                      </m:r>
                      <m:r>
                        <a:rPr lang="en-US" i="1" dirty="0">
                          <a:latin typeface="Cambria Math" panose="02040503050406030204" pitchFamily="18" charset="0"/>
                          <a:cs typeface="Times New Roman"/>
                        </a:rPr>
                        <m:t>1+</m:t>
                      </m:r>
                      <m:r>
                        <a:rPr lang="de-DE" b="0" i="1" dirty="0" smtClean="0">
                          <a:latin typeface="Cambria Math" panose="02040503050406030204" pitchFamily="18" charset="0"/>
                          <a:cs typeface="Times New Roman"/>
                        </a:rPr>
                        <m:t>0.5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Times New Roman"/>
                            </a:rPr>
                            <m:t>0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  <a:cs typeface="Times New Roman"/>
                        </a:rPr>
                        <m:t>+</m:t>
                      </m:r>
                      <m:r>
                        <a:rPr lang="de-DE" b="0" i="1" dirty="0" smtClean="0">
                          <a:latin typeface="Cambria Math" panose="02040503050406030204" pitchFamily="18" charset="0"/>
                          <a:cs typeface="Times New Roman"/>
                        </a:rPr>
                        <m:t>0.5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Times New Roman"/>
                                </a:rPr>
                                <m:t>𝑉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de-DE" i="1" dirty="0"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de-DE" b="0" i="1" dirty="0" smtClean="0"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  <m:t>4</m:t>
                                  </m:r>
                                </m:sub>
                              </m:sSub>
                            </m:sup>
                          </m:sSup>
                          <m:d>
                            <m:d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  <a:ea typeface="Times New Roman"/>
                                  <a:sym typeface="Symbol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  <m:t>𝑑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  <m:t>1</m:t>
                              </m:r>
                            </m:e>
                          </m:d>
                        </m:e>
                      </m:d>
                    </m:oMath>
                    <m:oMath xmlns:m="http://schemas.openxmlformats.org/officeDocument/2006/math">
                      <m:r>
                        <a:rPr lang="de-DE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  <a:sym typeface="Wingdings"/>
                        </a:rPr>
                        <m:t>⇔</m:t>
                      </m:r>
                      <m:r>
                        <a:rPr lang="de-DE" b="0" i="1" dirty="0" smtClean="0">
                          <a:latin typeface="Cambria Math" panose="02040503050406030204" pitchFamily="18" charset="0"/>
                          <a:cs typeface="Times New Roman"/>
                          <a:sym typeface="Wingdings"/>
                        </a:rPr>
                        <m:t>0.5</m:t>
                      </m:r>
                      <m:sSup>
                        <m:sSupPr>
                          <m:ctrlPr>
                            <a:rPr lang="en-US" i="1" dirty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Times New Roman"/>
                            </a:rPr>
                            <m:t>𝑉</m:t>
                          </m:r>
                        </m:e>
                        <m:sup>
                          <m:sSub>
                            <m:sSubPr>
                              <m:ctrlPr>
                                <a:rPr lang="de-DE" i="1" dirty="0">
                                  <a:latin typeface="Cambria Math" panose="02040503050406030204" pitchFamily="18" charset="0"/>
                                  <a:ea typeface="Times New Roman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Times New Roman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de-DE" b="0" i="1" dirty="0" smtClean="0">
                                  <a:latin typeface="Cambria Math" panose="02040503050406030204" pitchFamily="18" charset="0"/>
                                  <a:ea typeface="Times New Roman"/>
                                </a:rPr>
                                <m:t>4</m:t>
                              </m:r>
                            </m:sub>
                          </m:sSub>
                        </m:sup>
                      </m:sSup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  <a:ea typeface="Times New Roman"/>
                              <a:sym typeface="Symbol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  <m:t>𝑑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  <m:t>1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  <a:ea typeface="Times New Roman"/>
                          <a:cs typeface="Times New Roman"/>
                          <a:sym typeface="Symbol" charset="0"/>
                        </a:rPr>
                        <m:t>=1</m:t>
                      </m:r>
                    </m:oMath>
                    <m:oMath xmlns:m="http://schemas.openxmlformats.org/officeDocument/2006/math">
                      <m:r>
                        <a:rPr lang="de-DE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  <a:sym typeface="Wingdings"/>
                        </a:rPr>
                        <m:t>⇔ </m:t>
                      </m:r>
                      <m:sSup>
                        <m:sSupPr>
                          <m:ctrlPr>
                            <a:rPr lang="en-US" i="1" dirty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Times New Roman"/>
                            </a:rPr>
                            <m:t>𝑉</m:t>
                          </m:r>
                        </m:e>
                        <m:sup>
                          <m:sSub>
                            <m:sSubPr>
                              <m:ctrlPr>
                                <a:rPr lang="de-DE" i="1" dirty="0">
                                  <a:latin typeface="Cambria Math" panose="02040503050406030204" pitchFamily="18" charset="0"/>
                                  <a:ea typeface="Times New Roman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Times New Roman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de-DE" b="0" i="1" dirty="0" smtClean="0">
                                  <a:latin typeface="Cambria Math" panose="02040503050406030204" pitchFamily="18" charset="0"/>
                                  <a:ea typeface="Times New Roman"/>
                                </a:rPr>
                                <m:t>4</m:t>
                              </m:r>
                            </m:sub>
                          </m:sSub>
                        </m:sup>
                      </m:sSup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  <a:ea typeface="Times New Roman"/>
                              <a:sym typeface="Symbol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  <m:t>𝑑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  <m:t>1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  <a:ea typeface="Times New Roman"/>
                          <a:cs typeface="Times New Roman"/>
                          <a:sym typeface="Symbol" charset="0"/>
                        </a:rPr>
                        <m:t>=2</m:t>
                      </m:r>
                    </m:oMath>
                  </m:oMathPara>
                </a14:m>
                <a:endParaRPr lang="en-US" dirty="0">
                  <a:latin typeface="Times New Roman" charset="0"/>
                  <a:cs typeface="Times New Roman"/>
                </a:endParaRP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1CC90E-1BBA-9043-A84B-CF610018B4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218556" y="1146048"/>
                <a:ext cx="4713178" cy="5030915"/>
              </a:xfrm>
              <a:blipFill>
                <a:blip r:embed="rId4"/>
                <a:stretch>
                  <a:fillRect l="-1344" t="-22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D31172-BA43-3D47-9FE7-05EBDA623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47</a:t>
            </a:fld>
            <a:endParaRPr lang="en-GB"/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986E39D3-0EFD-1743-BDEE-D67FC29F63D5}"/>
              </a:ext>
            </a:extLst>
          </p:cNvPr>
          <p:cNvGrpSpPr/>
          <p:nvPr/>
        </p:nvGrpSpPr>
        <p:grpSpPr>
          <a:xfrm>
            <a:off x="3896630" y="2738359"/>
            <a:ext cx="5162595" cy="3862989"/>
            <a:chOff x="3896630" y="2738359"/>
            <a:chExt cx="5162595" cy="3862989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079A11F1-EA38-974D-A75F-D4E34EBB199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896630" y="2738359"/>
              <a:ext cx="5162595" cy="3862989"/>
              <a:chOff x="424630" y="1518047"/>
              <a:chExt cx="4697482" cy="3514961"/>
            </a:xfrm>
          </p:grpSpPr>
          <p:sp>
            <p:nvSpPr>
              <p:cNvPr id="99" name="Freeform 31">
                <a:extLst>
                  <a:ext uri="{FF2B5EF4-FFF2-40B4-BE49-F238E27FC236}">
                    <a16:creationId xmlns:a16="http://schemas.microsoft.com/office/drawing/2014/main" id="{08DC60ED-89EA-3C40-B856-4F0DFFA9E217}"/>
                  </a:ext>
                </a:extLst>
              </p:cNvPr>
              <p:cNvSpPr>
                <a:spLocks/>
              </p:cNvSpPr>
              <p:nvPr/>
            </p:nvSpPr>
            <p:spPr bwMode="auto">
              <a:xfrm rot="11049090" flipH="1" flipV="1">
                <a:off x="4148184" y="2190483"/>
                <a:ext cx="660198" cy="2126275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none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9494588F-72AA-C549-B8F8-F36B14CC2B9E}"/>
                  </a:ext>
                </a:extLst>
              </p:cNvPr>
              <p:cNvSpPr/>
              <p:nvPr/>
            </p:nvSpPr>
            <p:spPr>
              <a:xfrm>
                <a:off x="4066674" y="2252723"/>
                <a:ext cx="59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CE60FC4C-73FF-0845-B087-D0FAE337BAA3}"/>
                  </a:ext>
                </a:extLst>
              </p:cNvPr>
              <p:cNvSpPr/>
              <p:nvPr/>
            </p:nvSpPr>
            <p:spPr>
              <a:xfrm>
                <a:off x="4441353" y="4403587"/>
                <a:ext cx="168088" cy="336058"/>
              </a:xfrm>
              <a:prstGeom prst="rect">
                <a:avLst/>
              </a:prstGeom>
              <a:noFill/>
            </p:spPr>
            <p:txBody>
              <a:bodyPr wrap="none" lIns="91440" tIns="0" rIns="91440" bIns="91440">
                <a:sp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CEDCDDBC-178E-DE45-93B2-6E329CAF8173}"/>
                  </a:ext>
                </a:extLst>
              </p:cNvPr>
              <p:cNvSpPr/>
              <p:nvPr/>
            </p:nvSpPr>
            <p:spPr>
              <a:xfrm>
                <a:off x="1149001" y="4506767"/>
                <a:ext cx="59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r"/>
                <a:endParaRPr lang="en-US" dirty="0"/>
              </a:p>
            </p:txBody>
          </p:sp>
          <p:sp>
            <p:nvSpPr>
              <p:cNvPr id="103" name="Text Box 13">
                <a:extLst>
                  <a:ext uri="{FF2B5EF4-FFF2-40B4-BE49-F238E27FC236}">
                    <a16:creationId xmlns:a16="http://schemas.microsoft.com/office/drawing/2014/main" id="{7C66EDAD-61DE-9A46-BEAA-4C8AF48BE54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4630" y="4528921"/>
                <a:ext cx="660190" cy="504087"/>
              </a:xfrm>
              <a:prstGeom prst="rect">
                <a:avLst/>
              </a:prstGeom>
              <a:ln/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latin typeface="+mn-lt"/>
                    <a:ea typeface="Times New Roman"/>
                    <a:cs typeface="Calibri"/>
                    <a:sym typeface="Symbol" charset="0"/>
                  </a:rPr>
                  <a:t>Start: </a:t>
                </a:r>
                <a:br>
                  <a:rPr lang="en-US" sz="1800" dirty="0">
                    <a:latin typeface="+mn-lt"/>
                    <a:ea typeface="Times New Roman"/>
                    <a:cs typeface="Calibri"/>
                    <a:sym typeface="Symbol" charset="0"/>
                  </a:rPr>
                </a:br>
                <a:r>
                  <a:rPr lang="en-US" sz="1800" i="1" dirty="0">
                    <a:latin typeface="+mn-lt"/>
                    <a:ea typeface="Times New Roman"/>
                    <a:sym typeface="Symbol" charset="0"/>
                  </a:rPr>
                  <a:t>s</a:t>
                </a:r>
                <a:r>
                  <a:rPr lang="en-US" sz="1800" baseline="-25000" dirty="0">
                    <a:latin typeface="+mn-lt"/>
                    <a:ea typeface="Times New Roman"/>
                    <a:sym typeface="Symbol" charset="0"/>
                  </a:rPr>
                  <a:t>0</a:t>
                </a:r>
                <a:r>
                  <a:rPr lang="en-US" sz="1800" i="1" dirty="0">
                    <a:latin typeface="+mn-lt"/>
                    <a:ea typeface="Times New Roman"/>
                    <a:sym typeface="Symbol" charset="0"/>
                  </a:rPr>
                  <a:t>= </a:t>
                </a:r>
                <a:r>
                  <a:rPr lang="en-US" sz="1800" dirty="0">
                    <a:latin typeface="+mn-lt"/>
                    <a:ea typeface="Times New Roman"/>
                    <a:cs typeface="Calibri"/>
                    <a:sym typeface="Symbol" charset="0"/>
                  </a:rPr>
                  <a:t>d1</a:t>
                </a:r>
                <a:endParaRPr lang="en-US" sz="1800" dirty="0">
                  <a:latin typeface="+mn-lt"/>
                  <a:ea typeface="Times New Roman"/>
                  <a:cs typeface="Times New Roman"/>
                </a:endParaRPr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F36B8259-E0CD-8840-9294-6DF0283BBDD7}"/>
                  </a:ext>
                </a:extLst>
              </p:cNvPr>
              <p:cNvSpPr/>
              <p:nvPr/>
            </p:nvSpPr>
            <p:spPr>
              <a:xfrm>
                <a:off x="1028128" y="2019635"/>
                <a:ext cx="59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Freeform 31">
                <a:extLst>
                  <a:ext uri="{FF2B5EF4-FFF2-40B4-BE49-F238E27FC236}">
                    <a16:creationId xmlns:a16="http://schemas.microsoft.com/office/drawing/2014/main" id="{1FF891E8-62AF-5D48-8834-22EFEF74FE83}"/>
                  </a:ext>
                </a:extLst>
              </p:cNvPr>
              <p:cNvSpPr>
                <a:spLocks/>
              </p:cNvSpPr>
              <p:nvPr/>
            </p:nvSpPr>
            <p:spPr bwMode="auto">
              <a:xfrm rot="4200000" flipH="1" flipV="1">
                <a:off x="2510252" y="617061"/>
                <a:ext cx="776291" cy="2966339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06" name="Text Box 11">
                <a:extLst>
                  <a:ext uri="{FF2B5EF4-FFF2-40B4-BE49-F238E27FC236}">
                    <a16:creationId xmlns:a16="http://schemas.microsoft.com/office/drawing/2014/main" id="{E2267747-6655-4546-89D5-C55019A2FEC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64150" y="4337866"/>
                <a:ext cx="668031" cy="504087"/>
              </a:xfrm>
              <a:prstGeom prst="rect">
                <a:avLst/>
              </a:prstGeom>
              <a:ln/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+mn-lt"/>
                    <a:ea typeface="Times New Roman"/>
                    <a:cs typeface="Times New Roman"/>
                  </a:rPr>
                  <a:t>  Goal: </a:t>
                </a:r>
              </a:p>
              <a:p>
                <a:r>
                  <a:rPr lang="en-US" sz="1800" i="1" dirty="0">
                    <a:latin typeface="+mn-lt"/>
                    <a:ea typeface="Times New Roman"/>
                    <a:sym typeface="Symbol" charset="0"/>
                  </a:rPr>
                  <a:t>S</a:t>
                </a:r>
                <a:r>
                  <a:rPr lang="en-US" sz="1800" i="1" baseline="-25000" dirty="0">
                    <a:latin typeface="+mn-lt"/>
                    <a:ea typeface="Times New Roman"/>
                    <a:sym typeface="Symbol" charset="0"/>
                  </a:rPr>
                  <a:t>g</a:t>
                </a:r>
                <a:r>
                  <a:rPr lang="en-US" sz="1800" dirty="0">
                    <a:latin typeface="+mn-lt"/>
                    <a:ea typeface="Times New Roman"/>
                    <a:sym typeface="Symbol" charset="0"/>
                  </a:rPr>
                  <a:t>= {</a:t>
                </a:r>
                <a:r>
                  <a:rPr lang="en-US" sz="1800" dirty="0">
                    <a:latin typeface="+mn-lt"/>
                    <a:ea typeface="Times New Roman"/>
                    <a:cs typeface="Calibri"/>
                    <a:sym typeface="Symbol" charset="0"/>
                  </a:rPr>
                  <a:t>d4</a:t>
                </a:r>
                <a:r>
                  <a:rPr lang="en-US" sz="1800" dirty="0">
                    <a:latin typeface="+mn-lt"/>
                    <a:ea typeface="Times New Roman"/>
                    <a:cs typeface="Times New Roman"/>
                    <a:sym typeface="Symbol" charset="0"/>
                  </a:rPr>
                  <a:t>}</a:t>
                </a:r>
                <a:endParaRPr lang="en-US" sz="1800" dirty="0">
                  <a:latin typeface="+mn-lt"/>
                  <a:ea typeface="Times New Roman"/>
                  <a:cs typeface="Times New Roman"/>
                </a:endParaRPr>
              </a:p>
            </p:txBody>
          </p:sp>
          <p:sp>
            <p:nvSpPr>
              <p:cNvPr id="107" name="Freeform 37">
                <a:extLst>
                  <a:ext uri="{FF2B5EF4-FFF2-40B4-BE49-F238E27FC236}">
                    <a16:creationId xmlns:a16="http://schemas.microsoft.com/office/drawing/2014/main" id="{E98D57C1-B1FD-DB4F-BFC7-65DDF3A5D2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5196" y="2381554"/>
                <a:ext cx="2527300" cy="239492"/>
              </a:xfrm>
              <a:custGeom>
                <a:avLst/>
                <a:gdLst>
                  <a:gd name="T0" fmla="*/ 0 w 1592"/>
                  <a:gd name="T1" fmla="*/ 2147483647 h 113"/>
                  <a:gd name="T2" fmla="*/ 2147483647 w 1592"/>
                  <a:gd name="T3" fmla="*/ 2147483647 h 113"/>
                  <a:gd name="T4" fmla="*/ 2147483647 w 1592"/>
                  <a:gd name="T5" fmla="*/ 2147483647 h 113"/>
                  <a:gd name="T6" fmla="*/ 0 60000 65536"/>
                  <a:gd name="T7" fmla="*/ 0 60000 65536"/>
                  <a:gd name="T8" fmla="*/ 0 60000 65536"/>
                  <a:gd name="T9" fmla="*/ 0 w 1592"/>
                  <a:gd name="T10" fmla="*/ 0 h 113"/>
                  <a:gd name="T11" fmla="*/ 1592 w 1592"/>
                  <a:gd name="T12" fmla="*/ 113 h 1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2" h="113">
                    <a:moveTo>
                      <a:pt x="0" y="113"/>
                    </a:moveTo>
                    <a:cubicBezTo>
                      <a:pt x="255" y="57"/>
                      <a:pt x="511" y="2"/>
                      <a:pt x="776" y="1"/>
                    </a:cubicBezTo>
                    <a:cubicBezTo>
                      <a:pt x="1041" y="0"/>
                      <a:pt x="1316" y="52"/>
                      <a:pt x="1592" y="105"/>
                    </a:cubicBezTo>
                  </a:path>
                </a:pathLst>
              </a:custGeom>
              <a:noFill/>
              <a:ln w="9525" cmpd="sng">
                <a:solidFill>
                  <a:srgbClr val="C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08" name="Freeform 38">
                <a:extLst>
                  <a:ext uri="{FF2B5EF4-FFF2-40B4-BE49-F238E27FC236}">
                    <a16:creationId xmlns:a16="http://schemas.microsoft.com/office/drawing/2014/main" id="{92B7F294-8B80-F04F-B2A1-91E679C059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5020" y="2103309"/>
                <a:ext cx="2176032" cy="281769"/>
              </a:xfrm>
              <a:custGeom>
                <a:avLst/>
                <a:gdLst>
                  <a:gd name="T0" fmla="*/ 0 w 1176"/>
                  <a:gd name="T1" fmla="*/ 2147483647 h 288"/>
                  <a:gd name="T2" fmla="*/ 2147483647 w 1176"/>
                  <a:gd name="T3" fmla="*/ 2147483647 h 288"/>
                  <a:gd name="T4" fmla="*/ 2147483647 w 1176"/>
                  <a:gd name="T5" fmla="*/ 0 h 288"/>
                  <a:gd name="T6" fmla="*/ 0 60000 65536"/>
                  <a:gd name="T7" fmla="*/ 0 60000 65536"/>
                  <a:gd name="T8" fmla="*/ 0 60000 65536"/>
                  <a:gd name="T9" fmla="*/ 0 w 1176"/>
                  <a:gd name="T10" fmla="*/ 0 h 288"/>
                  <a:gd name="T11" fmla="*/ 1176 w 1176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76" h="288">
                    <a:moveTo>
                      <a:pt x="0" y="288"/>
                    </a:moveTo>
                    <a:cubicBezTo>
                      <a:pt x="234" y="264"/>
                      <a:pt x="468" y="240"/>
                      <a:pt x="664" y="192"/>
                    </a:cubicBezTo>
                    <a:cubicBezTo>
                      <a:pt x="860" y="144"/>
                      <a:pt x="1018" y="72"/>
                      <a:pt x="1176" y="0"/>
                    </a:cubicBezTo>
                  </a:path>
                </a:pathLst>
              </a:custGeom>
              <a:noFill/>
              <a:ln w="9525" cmpd="sng">
                <a:solidFill>
                  <a:srgbClr val="C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09" name="Arc 108">
                <a:extLst>
                  <a:ext uri="{FF2B5EF4-FFF2-40B4-BE49-F238E27FC236}">
                    <a16:creationId xmlns:a16="http://schemas.microsoft.com/office/drawing/2014/main" id="{CC36399F-FD06-8145-8FC4-B6BC8E5A95FF}"/>
                  </a:ext>
                </a:extLst>
              </p:cNvPr>
              <p:cNvSpPr/>
              <p:nvPr/>
            </p:nvSpPr>
            <p:spPr bwMode="auto">
              <a:xfrm>
                <a:off x="2953574" y="2286304"/>
                <a:ext cx="114300" cy="225425"/>
              </a:xfrm>
              <a:prstGeom prst="arc">
                <a:avLst>
                  <a:gd name="adj1" fmla="val 18495893"/>
                  <a:gd name="adj2" fmla="val 2991136"/>
                </a:avLst>
              </a:prstGeom>
              <a:noFill/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10" name="Freeform 40">
                <a:extLst>
                  <a:ext uri="{FF2B5EF4-FFF2-40B4-BE49-F238E27FC236}">
                    <a16:creationId xmlns:a16="http://schemas.microsoft.com/office/drawing/2014/main" id="{BCF04416-7ACA-DC47-A961-0F3DF722336A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H="1">
                <a:off x="3688744" y="2968900"/>
                <a:ext cx="114570" cy="1275335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11" name="Freeform 6">
                <a:extLst>
                  <a:ext uri="{FF2B5EF4-FFF2-40B4-BE49-F238E27FC236}">
                    <a16:creationId xmlns:a16="http://schemas.microsoft.com/office/drawing/2014/main" id="{B98175A6-4A24-5544-964B-33A1C8CF01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2934" y="2718754"/>
                <a:ext cx="241300" cy="1371600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12" name="Oval 11">
                <a:extLst>
                  <a:ext uri="{FF2B5EF4-FFF2-40B4-BE49-F238E27FC236}">
                    <a16:creationId xmlns:a16="http://schemas.microsoft.com/office/drawing/2014/main" id="{B4118D6C-E8E1-7F44-AE52-4D9AE5535A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6434" y="2271249"/>
                <a:ext cx="457200" cy="457200"/>
              </a:xfrm>
              <a:prstGeom prst="ellipse">
                <a:avLst/>
              </a:prstGeom>
              <a:solidFill>
                <a:srgbClr val="FFFFFF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is-IS" dirty="0">
                    <a:latin typeface="Calibri"/>
                    <a:ea typeface="Times New Roman"/>
                    <a:cs typeface="Times New Roman"/>
                  </a:rPr>
                  <a:t>d2</a:t>
                </a:r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13" name="Freeform 18">
                <a:extLst>
                  <a:ext uri="{FF2B5EF4-FFF2-40B4-BE49-F238E27FC236}">
                    <a16:creationId xmlns:a16="http://schemas.microsoft.com/office/drawing/2014/main" id="{B7064AE7-4901-1846-981E-EE6616120A5F}"/>
                  </a:ext>
                </a:extLst>
              </p:cNvPr>
              <p:cNvSpPr>
                <a:spLocks/>
              </p:cNvSpPr>
              <p:nvPr/>
            </p:nvSpPr>
            <p:spPr bwMode="auto">
              <a:xfrm rot="297626" flipV="1">
                <a:off x="1497828" y="4422980"/>
                <a:ext cx="2154774" cy="270156"/>
              </a:xfrm>
              <a:custGeom>
                <a:avLst/>
                <a:gdLst>
                  <a:gd name="T0" fmla="*/ 0 w 1592"/>
                  <a:gd name="T1" fmla="*/ 2147483647 h 113"/>
                  <a:gd name="T2" fmla="*/ 2147483647 w 1592"/>
                  <a:gd name="T3" fmla="*/ 2147483647 h 113"/>
                  <a:gd name="T4" fmla="*/ 2147483647 w 1592"/>
                  <a:gd name="T5" fmla="*/ 2147483647 h 113"/>
                  <a:gd name="T6" fmla="*/ 0 60000 65536"/>
                  <a:gd name="T7" fmla="*/ 0 60000 65536"/>
                  <a:gd name="T8" fmla="*/ 0 60000 65536"/>
                  <a:gd name="T9" fmla="*/ 0 w 1592"/>
                  <a:gd name="T10" fmla="*/ 0 h 113"/>
                  <a:gd name="T11" fmla="*/ 1592 w 1592"/>
                  <a:gd name="T12" fmla="*/ 113 h 1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2" h="113">
                    <a:moveTo>
                      <a:pt x="0" y="113"/>
                    </a:moveTo>
                    <a:cubicBezTo>
                      <a:pt x="255" y="57"/>
                      <a:pt x="511" y="2"/>
                      <a:pt x="776" y="1"/>
                    </a:cubicBezTo>
                    <a:cubicBezTo>
                      <a:pt x="1041" y="0"/>
                      <a:pt x="1316" y="52"/>
                      <a:pt x="1592" y="105"/>
                    </a:cubicBezTo>
                  </a:path>
                </a:pathLst>
              </a:custGeom>
              <a:noFill/>
              <a:ln w="38100" cmpd="sng">
                <a:solidFill>
                  <a:schemeClr val="accent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14" name="Oval 11">
                <a:extLst>
                  <a:ext uri="{FF2B5EF4-FFF2-40B4-BE49-F238E27FC236}">
                    <a16:creationId xmlns:a16="http://schemas.microsoft.com/office/drawing/2014/main" id="{B802591C-C8B0-AF43-A468-1871C81C78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5794" y="1761046"/>
                <a:ext cx="457200" cy="457200"/>
              </a:xfrm>
              <a:prstGeom prst="ellipse">
                <a:avLst/>
              </a:prstGeom>
              <a:solidFill>
                <a:srgbClr val="FFFFFF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d5</a:t>
                </a:r>
              </a:p>
            </p:txBody>
          </p:sp>
          <p:sp>
            <p:nvSpPr>
              <p:cNvPr id="115" name="Text Box 11">
                <a:extLst>
                  <a:ext uri="{FF2B5EF4-FFF2-40B4-BE49-F238E27FC236}">
                    <a16:creationId xmlns:a16="http://schemas.microsoft.com/office/drawing/2014/main" id="{7087A287-7E25-364C-A0B7-5F9C4B84EA9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39191" y="2064370"/>
                <a:ext cx="265463" cy="252043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C00000"/>
                    </a:solidFill>
                    <a:latin typeface="Calibri"/>
                    <a:ea typeface="Times New Roman"/>
                    <a:cs typeface="Times New Roman"/>
                  </a:rPr>
                  <a:t>0.2</a:t>
                </a:r>
              </a:p>
            </p:txBody>
          </p:sp>
          <p:sp>
            <p:nvSpPr>
              <p:cNvPr id="116" name="Text Box 11">
                <a:extLst>
                  <a:ext uri="{FF2B5EF4-FFF2-40B4-BE49-F238E27FC236}">
                    <a16:creationId xmlns:a16="http://schemas.microsoft.com/office/drawing/2014/main" id="{14860C7A-2B98-6D40-9B71-F63DD909B2F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51701" y="2505406"/>
                <a:ext cx="265463" cy="252043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C00000"/>
                    </a:solidFill>
                    <a:latin typeface="Calibri"/>
                    <a:ea typeface="Times New Roman"/>
                    <a:cs typeface="Times New Roman"/>
                  </a:rPr>
                  <a:t>0.8</a:t>
                </a:r>
              </a:p>
            </p:txBody>
          </p:sp>
          <p:sp>
            <p:nvSpPr>
              <p:cNvPr id="117" name="Text Box 11">
                <a:extLst>
                  <a:ext uri="{FF2B5EF4-FFF2-40B4-BE49-F238E27FC236}">
                    <a16:creationId xmlns:a16="http://schemas.microsoft.com/office/drawing/2014/main" id="{7344BD67-2B37-EB41-BD62-77D739D7BC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96636" y="4562021"/>
                <a:ext cx="265463" cy="252043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C00000"/>
                    </a:solidFill>
                    <a:latin typeface="Calibri"/>
                    <a:ea typeface="Times New Roman"/>
                    <a:cs typeface="Times New Roman"/>
                  </a:rPr>
                  <a:t>0.5</a:t>
                </a:r>
              </a:p>
            </p:txBody>
          </p:sp>
          <p:sp>
            <p:nvSpPr>
              <p:cNvPr id="118" name="Text Box 11">
                <a:extLst>
                  <a:ext uri="{FF2B5EF4-FFF2-40B4-BE49-F238E27FC236}">
                    <a16:creationId xmlns:a16="http://schemas.microsoft.com/office/drawing/2014/main" id="{D9962237-0620-274B-B7F7-C4141AD1571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40117" y="4719048"/>
                <a:ext cx="265463" cy="252043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C00000"/>
                    </a:solidFill>
                    <a:latin typeface="Calibri"/>
                    <a:ea typeface="Times New Roman"/>
                    <a:cs typeface="Times New Roman"/>
                  </a:rPr>
                  <a:t>0.5</a:t>
                </a:r>
              </a:p>
            </p:txBody>
          </p:sp>
          <p:sp>
            <p:nvSpPr>
              <p:cNvPr id="119" name="Oval 12">
                <a:extLst>
                  <a:ext uri="{FF2B5EF4-FFF2-40B4-BE49-F238E27FC236}">
                    <a16:creationId xmlns:a16="http://schemas.microsoft.com/office/drawing/2014/main" id="{E86281B3-5219-9E45-B1CB-2A3AB46935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6434" y="4090354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d1</a:t>
                </a:r>
              </a:p>
            </p:txBody>
          </p:sp>
          <p:sp>
            <p:nvSpPr>
              <p:cNvPr id="120" name="Freeform 6">
                <a:extLst>
                  <a:ext uri="{FF2B5EF4-FFF2-40B4-BE49-F238E27FC236}">
                    <a16:creationId xmlns:a16="http://schemas.microsoft.com/office/drawing/2014/main" id="{01AB721A-36C2-6346-8561-3AE348770201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 flipV="1">
                <a:off x="1288605" y="2725729"/>
                <a:ext cx="241300" cy="1371600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cxnSp>
            <p:nvCxnSpPr>
              <p:cNvPr id="121" name="Curved Connector 120">
                <a:extLst>
                  <a:ext uri="{FF2B5EF4-FFF2-40B4-BE49-F238E27FC236}">
                    <a16:creationId xmlns:a16="http://schemas.microsoft.com/office/drawing/2014/main" id="{7291B2DF-D3BA-E14E-8F0B-D71F084951FF}"/>
                  </a:ext>
                </a:extLst>
              </p:cNvPr>
              <p:cNvCxnSpPr/>
              <p:nvPr/>
            </p:nvCxnSpPr>
            <p:spPr>
              <a:xfrm flipH="1">
                <a:off x="1215034" y="4318954"/>
                <a:ext cx="228600" cy="228600"/>
              </a:xfrm>
              <a:prstGeom prst="curvedConnector4">
                <a:avLst>
                  <a:gd name="adj1" fmla="val -100000"/>
                  <a:gd name="adj2" fmla="val 200000"/>
                </a:avLst>
              </a:prstGeom>
              <a:ln w="38100" cmpd="sng">
                <a:solidFill>
                  <a:schemeClr val="accent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2" name="Arc 121">
                <a:extLst>
                  <a:ext uri="{FF2B5EF4-FFF2-40B4-BE49-F238E27FC236}">
                    <a16:creationId xmlns:a16="http://schemas.microsoft.com/office/drawing/2014/main" id="{8E9E79FD-BDF3-F843-B88A-B14FE3C10C7F}"/>
                  </a:ext>
                </a:extLst>
              </p:cNvPr>
              <p:cNvSpPr/>
              <p:nvPr/>
            </p:nvSpPr>
            <p:spPr bwMode="auto">
              <a:xfrm rot="356928">
                <a:off x="1451974" y="4215162"/>
                <a:ext cx="366712" cy="366713"/>
              </a:xfrm>
              <a:prstGeom prst="arc">
                <a:avLst>
                  <a:gd name="adj1" fmla="val 708330"/>
                  <a:gd name="adj2" fmla="val 4251989"/>
                </a:avLst>
              </a:prstGeom>
              <a:noFill/>
              <a:ln w="381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23" name="Freeform 18">
                <a:extLst>
                  <a:ext uri="{FF2B5EF4-FFF2-40B4-BE49-F238E27FC236}">
                    <a16:creationId xmlns:a16="http://schemas.microsoft.com/office/drawing/2014/main" id="{2C7F02AF-DEF0-4046-B0C4-E679585561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1097626" flipV="1">
                <a:off x="1428940" y="4080105"/>
                <a:ext cx="2271945" cy="246051"/>
              </a:xfrm>
              <a:custGeom>
                <a:avLst/>
                <a:gdLst>
                  <a:gd name="T0" fmla="*/ 0 w 1592"/>
                  <a:gd name="T1" fmla="*/ 2147483647 h 113"/>
                  <a:gd name="T2" fmla="*/ 2147483647 w 1592"/>
                  <a:gd name="T3" fmla="*/ 2147483647 h 113"/>
                  <a:gd name="T4" fmla="*/ 2147483647 w 1592"/>
                  <a:gd name="T5" fmla="*/ 2147483647 h 113"/>
                  <a:gd name="T6" fmla="*/ 0 60000 65536"/>
                  <a:gd name="T7" fmla="*/ 0 60000 65536"/>
                  <a:gd name="T8" fmla="*/ 0 60000 65536"/>
                  <a:gd name="T9" fmla="*/ 0 w 1592"/>
                  <a:gd name="T10" fmla="*/ 0 h 113"/>
                  <a:gd name="T11" fmla="*/ 1592 w 1592"/>
                  <a:gd name="T12" fmla="*/ 113 h 1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2" h="113">
                    <a:moveTo>
                      <a:pt x="0" y="113"/>
                    </a:moveTo>
                    <a:cubicBezTo>
                      <a:pt x="255" y="57"/>
                      <a:pt x="511" y="2"/>
                      <a:pt x="776" y="1"/>
                    </a:cubicBezTo>
                    <a:cubicBezTo>
                      <a:pt x="1041" y="0"/>
                      <a:pt x="1316" y="52"/>
                      <a:pt x="1592" y="105"/>
                    </a:cubicBezTo>
                  </a:path>
                </a:pathLst>
              </a:custGeom>
              <a:noFill/>
              <a:ln w="9525" cmpd="sng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24" name="Freeform 31">
                <a:extLst>
                  <a:ext uri="{FF2B5EF4-FFF2-40B4-BE49-F238E27FC236}">
                    <a16:creationId xmlns:a16="http://schemas.microsoft.com/office/drawing/2014/main" id="{7D9AB1DA-1106-6246-BF89-3947DBBCADBB}"/>
                  </a:ext>
                </a:extLst>
              </p:cNvPr>
              <p:cNvSpPr>
                <a:spLocks/>
              </p:cNvSpPr>
              <p:nvPr/>
            </p:nvSpPr>
            <p:spPr bwMode="auto">
              <a:xfrm rot="10623913" flipH="1" flipV="1">
                <a:off x="4056037" y="2163971"/>
                <a:ext cx="1066075" cy="2187115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25" name="Freeform 40">
                <a:extLst>
                  <a:ext uri="{FF2B5EF4-FFF2-40B4-BE49-F238E27FC236}">
                    <a16:creationId xmlns:a16="http://schemas.microsoft.com/office/drawing/2014/main" id="{E7F3BC9D-041F-AC4D-B237-BF871DCE26A2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845766" y="2840626"/>
                <a:ext cx="109948" cy="1358900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26" name="Oval 11">
                <a:extLst>
                  <a:ext uri="{FF2B5EF4-FFF2-40B4-BE49-F238E27FC236}">
                    <a16:creationId xmlns:a16="http://schemas.microsoft.com/office/drawing/2014/main" id="{E8510BB6-A785-F541-A3AD-96F7267D1A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6253" y="2526517"/>
                <a:ext cx="457200" cy="457200"/>
              </a:xfrm>
              <a:prstGeom prst="ellipse">
                <a:avLst/>
              </a:prstGeom>
              <a:solidFill>
                <a:srgbClr val="FFFFFF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d3</a:t>
                </a:r>
              </a:p>
            </p:txBody>
          </p:sp>
          <p:sp>
            <p:nvSpPr>
              <p:cNvPr id="127" name="Oval 12">
                <a:extLst>
                  <a:ext uri="{FF2B5EF4-FFF2-40B4-BE49-F238E27FC236}">
                    <a16:creationId xmlns:a16="http://schemas.microsoft.com/office/drawing/2014/main" id="{B96C0AC4-29CB-7849-88D2-EDDBAB8C60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54650" y="4199562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d4</a:t>
                </a:r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08070C8C-0D20-954D-ABC4-941BA669A6FE}"/>
                  </a:ext>
                </a:extLst>
              </p:cNvPr>
              <p:cNvSpPr/>
              <p:nvPr/>
            </p:nvSpPr>
            <p:spPr>
              <a:xfrm>
                <a:off x="4486637" y="1518047"/>
                <a:ext cx="59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98" name="Freeform 31">
              <a:extLst>
                <a:ext uri="{FF2B5EF4-FFF2-40B4-BE49-F238E27FC236}">
                  <a16:creationId xmlns:a16="http://schemas.microsoft.com/office/drawing/2014/main" id="{F8CC49A9-7BA3-8C43-B30D-C67A6674F752}"/>
                </a:ext>
              </a:extLst>
            </p:cNvPr>
            <p:cNvSpPr>
              <a:spLocks/>
            </p:cNvSpPr>
            <p:nvPr/>
          </p:nvSpPr>
          <p:spPr bwMode="auto">
            <a:xfrm rot="6215733" flipV="1">
              <a:off x="5981535" y="2895684"/>
              <a:ext cx="455459" cy="2458900"/>
            </a:xfrm>
            <a:custGeom>
              <a:avLst/>
              <a:gdLst>
                <a:gd name="T0" fmla="*/ 2147483647 w 505"/>
                <a:gd name="T1" fmla="*/ 0 h 1384"/>
                <a:gd name="T2" fmla="*/ 2147483647 w 505"/>
                <a:gd name="T3" fmla="*/ 2147483647 h 1384"/>
                <a:gd name="T4" fmla="*/ 0 w 505"/>
                <a:gd name="T5" fmla="*/ 2147483647 h 1384"/>
                <a:gd name="T6" fmla="*/ 0 60000 65536"/>
                <a:gd name="T7" fmla="*/ 0 60000 65536"/>
                <a:gd name="T8" fmla="*/ 0 60000 65536"/>
                <a:gd name="T9" fmla="*/ 0 w 505"/>
                <a:gd name="T10" fmla="*/ 0 h 1384"/>
                <a:gd name="T11" fmla="*/ 505 w 505"/>
                <a:gd name="T12" fmla="*/ 1384 h 1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5" h="1384">
                  <a:moveTo>
                    <a:pt x="392" y="0"/>
                  </a:moveTo>
                  <a:cubicBezTo>
                    <a:pt x="448" y="252"/>
                    <a:pt x="505" y="505"/>
                    <a:pt x="440" y="736"/>
                  </a:cubicBezTo>
                  <a:cubicBezTo>
                    <a:pt x="375" y="967"/>
                    <a:pt x="187" y="1175"/>
                    <a:pt x="0" y="1384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</p:grpSp>
      <p:sp>
        <p:nvSpPr>
          <p:cNvPr id="129" name="Text Box 11">
            <a:extLst>
              <a:ext uri="{FF2B5EF4-FFF2-40B4-BE49-F238E27FC236}">
                <a16:creationId xmlns:a16="http://schemas.microsoft.com/office/drawing/2014/main" id="{E00BCBBB-11F0-A145-9445-A2EBA0469D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4204" y="3210198"/>
            <a:ext cx="433938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9900FF"/>
                </a:solidFill>
                <a:latin typeface="Calibri"/>
                <a:ea typeface="Times New Roman"/>
                <a:cs typeface="Times New Roman"/>
              </a:rPr>
              <a:t>c = 1</a:t>
            </a:r>
          </a:p>
        </p:txBody>
      </p:sp>
      <p:sp>
        <p:nvSpPr>
          <p:cNvPr id="130" name="Text Box 11">
            <a:extLst>
              <a:ext uri="{FF2B5EF4-FFF2-40B4-BE49-F238E27FC236}">
                <a16:creationId xmlns:a16="http://schemas.microsoft.com/office/drawing/2014/main" id="{1FBFC5FE-EEC2-394D-B7B2-169B7D939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3069" y="4496986"/>
            <a:ext cx="667926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9900FF"/>
                </a:solidFill>
                <a:latin typeface="Calibri"/>
                <a:ea typeface="Times New Roman"/>
                <a:cs typeface="Times New Roman"/>
              </a:rPr>
              <a:t>c = 100</a:t>
            </a:r>
          </a:p>
        </p:txBody>
      </p:sp>
      <p:sp>
        <p:nvSpPr>
          <p:cNvPr id="131" name="Text Box 11">
            <a:extLst>
              <a:ext uri="{FF2B5EF4-FFF2-40B4-BE49-F238E27FC236}">
                <a16:creationId xmlns:a16="http://schemas.microsoft.com/office/drawing/2014/main" id="{89B41E9A-6E52-0240-8C32-E650A28FF9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5981" y="4704714"/>
            <a:ext cx="667926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9900FF"/>
                </a:solidFill>
                <a:latin typeface="Calibri"/>
                <a:ea typeface="Times New Roman"/>
                <a:cs typeface="Times New Roman"/>
              </a:rPr>
              <a:t>c = 100</a:t>
            </a:r>
          </a:p>
        </p:txBody>
      </p:sp>
      <p:sp>
        <p:nvSpPr>
          <p:cNvPr id="132" name="Text Box 11">
            <a:extLst>
              <a:ext uri="{FF2B5EF4-FFF2-40B4-BE49-F238E27FC236}">
                <a16:creationId xmlns:a16="http://schemas.microsoft.com/office/drawing/2014/main" id="{C8AC4A64-2870-544C-B604-C1CC77A7AD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0930" y="5730841"/>
            <a:ext cx="433938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9900FF"/>
                </a:solidFill>
                <a:latin typeface="Calibri"/>
                <a:ea typeface="Times New Roman"/>
                <a:cs typeface="Times New Roman"/>
              </a:rPr>
              <a:t>c = 1</a:t>
            </a:r>
          </a:p>
        </p:txBody>
      </p:sp>
    </p:spTree>
    <p:extLst>
      <p:ext uri="{BB962C8B-B14F-4D97-AF65-F5344CB8AC3E}">
        <p14:creationId xmlns:p14="http://schemas.microsoft.com/office/powerpoint/2010/main" val="2358654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Times New Roman"/>
              </a:rPr>
              <a:t>Planning as Optimization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158240"/>
                <a:ext cx="8149590" cy="5018723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>
                    <a:cs typeface="Times New Roman"/>
                  </a:rPr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/>
                      </a:rPr>
                      <m:t>𝜋</m:t>
                    </m:r>
                  </m:oMath>
                </a14:m>
                <a:r>
                  <a:rPr lang="en-US" dirty="0">
                    <a:cs typeface="Times New Roman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𝜋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>
                    <a:cs typeface="Times New Roman"/>
                  </a:rPr>
                  <a:t>be safe solutions</a:t>
                </a:r>
                <a:endParaRPr lang="en-US" altLang="ja-JP" i="1" dirty="0">
                  <a:cs typeface="Times New Roman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𝜋</m:t>
                    </m:r>
                  </m:oMath>
                </a14:m>
                <a:r>
                  <a:rPr lang="en-US" altLang="ja-JP" dirty="0">
                    <a:cs typeface="Times New Roman"/>
                  </a:rPr>
                  <a:t> </a:t>
                </a:r>
                <a:r>
                  <a:rPr lang="en-US" dirty="0">
                    <a:solidFill>
                      <a:schemeClr val="accent1"/>
                    </a:solidFill>
                    <a:cs typeface="Times New Roman"/>
                  </a:rPr>
                  <a:t>dominates</a:t>
                </a:r>
                <a:r>
                  <a:rPr lang="en-US" i="1" dirty="0"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𝜋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>
                    <a:cs typeface="Times New Roman"/>
                  </a:rPr>
                  <a:t> if </a:t>
                </a:r>
                <a:r>
                  <a:rPr lang="en-US" i="1" dirty="0">
                    <a:ea typeface="Times New Roman"/>
                  </a:rPr>
                  <a:t>V</a:t>
                </a:r>
                <a:r>
                  <a:rPr lang="en-US" i="1" baseline="30000" dirty="0">
                    <a:ea typeface="Times New Roman"/>
                  </a:rPr>
                  <a:t>π</a:t>
                </a:r>
                <a:r>
                  <a:rPr lang="en-US" dirty="0">
                    <a:ea typeface="Times New Roman"/>
                    <a:cs typeface="Times New Roman"/>
                    <a:sym typeface="Symbol" charset="0"/>
                  </a:rPr>
                  <a:t>(</a:t>
                </a:r>
                <a:r>
                  <a:rPr lang="en-US" i="1" dirty="0">
                    <a:ea typeface="Times New Roman"/>
                    <a:cs typeface="Times New Roman"/>
                    <a:sym typeface="Symbol" charset="0"/>
                  </a:rPr>
                  <a:t>s</a:t>
                </a:r>
                <a:r>
                  <a:rPr lang="en-US" dirty="0">
                    <a:ea typeface="Times New Roman"/>
                    <a:cs typeface="Times New Roman"/>
                    <a:sym typeface="Symbol" charset="0"/>
                  </a:rPr>
                  <a:t>) ≤ </a:t>
                </a:r>
                <a:r>
                  <a:rPr lang="en-US" i="1" dirty="0">
                    <a:ea typeface="Times New Roman"/>
                  </a:rPr>
                  <a:t>V</a:t>
                </a:r>
                <a:r>
                  <a:rPr lang="en-US" i="1" baseline="30000" dirty="0">
                    <a:ea typeface="Times New Roman"/>
                  </a:rPr>
                  <a:t>π</a:t>
                </a:r>
                <a:r>
                  <a:rPr lang="en-US" i="1" baseline="30000" dirty="0"/>
                  <a:t>′</a:t>
                </a:r>
                <a:r>
                  <a:rPr lang="en-US" dirty="0">
                    <a:ea typeface="Times New Roman"/>
                    <a:cs typeface="Times New Roman"/>
                    <a:sym typeface="Symbol" charset="0"/>
                  </a:rPr>
                  <a:t>(</a:t>
                </a:r>
                <a:r>
                  <a:rPr lang="en-US" i="1" dirty="0">
                    <a:ea typeface="Times New Roman"/>
                    <a:cs typeface="Times New Roman"/>
                    <a:sym typeface="Symbol" charset="0"/>
                  </a:rPr>
                  <a:t>s</a:t>
                </a:r>
                <a:r>
                  <a:rPr lang="en-US" dirty="0">
                    <a:ea typeface="Times New Roman"/>
                    <a:cs typeface="Times New Roman"/>
                    <a:sym typeface="Symbol" charset="0"/>
                  </a:rPr>
                  <a:t>) for every </a:t>
                </a:r>
                <a:r>
                  <a:rPr lang="en-US" i="1" dirty="0">
                    <a:ea typeface="Times New Roman"/>
                    <a:cs typeface="Times New Roman"/>
                    <a:sym typeface="Symbol" charset="0"/>
                  </a:rPr>
                  <a:t>s </a:t>
                </a:r>
                <a:r>
                  <a:rPr lang="it-IT" dirty="0">
                    <a:cs typeface="Symbol" charset="2"/>
                  </a:rPr>
                  <a:t>∈ </a:t>
                </a:r>
                <a:r>
                  <a:rPr lang="hr-HR" dirty="0">
                    <a:cs typeface="Times New Roman"/>
                  </a:rPr>
                  <a:t>Dom(</a:t>
                </a:r>
                <a:r>
                  <a:rPr lang="hr-HR" i="1" dirty="0">
                    <a:cs typeface="Times New Roman"/>
                  </a:rPr>
                  <a:t>π</a:t>
                </a:r>
                <a:r>
                  <a:rPr lang="hr-HR" dirty="0">
                    <a:cs typeface="Times New Roman"/>
                  </a:rPr>
                  <a:t>)</a:t>
                </a:r>
                <a:r>
                  <a:rPr lang="en-US" dirty="0">
                    <a:ea typeface="Times New Roman"/>
                    <a:cs typeface="Times New Roman"/>
                    <a:sym typeface="Symbol" charset="0"/>
                  </a:rPr>
                  <a:t> </a:t>
                </a:r>
                <a:r>
                  <a:rPr lang="en-US" dirty="0"/>
                  <a:t>∩</a:t>
                </a:r>
                <a:r>
                  <a:rPr lang="en-US" dirty="0">
                    <a:ea typeface="Times New Roman"/>
                    <a:cs typeface="Times New Roman"/>
                    <a:sym typeface="Symbol" charset="0"/>
                  </a:rPr>
                  <a:t> </a:t>
                </a:r>
                <a:r>
                  <a:rPr lang="hr-HR" dirty="0">
                    <a:cs typeface="Times New Roman"/>
                  </a:rPr>
                  <a:t>Dom(</a:t>
                </a:r>
                <a:r>
                  <a:rPr lang="hr-HR" i="1" dirty="0">
                    <a:cs typeface="Times New Roman"/>
                  </a:rPr>
                  <a:t>π</a:t>
                </a:r>
                <a:r>
                  <a:rPr lang="en-US" i="1" dirty="0"/>
                  <a:t>′</a:t>
                </a:r>
                <a:r>
                  <a:rPr lang="hr-HR" dirty="0">
                    <a:cs typeface="Times New Roman"/>
                  </a:rPr>
                  <a:t>)</a:t>
                </a:r>
                <a:endParaRPr lang="en-US" dirty="0">
                  <a:cs typeface="Times New Roman"/>
                </a:endParaRPr>
              </a:p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𝜋</m:t>
                    </m:r>
                  </m:oMath>
                </a14:m>
                <a:r>
                  <a:rPr lang="en-US" altLang="ja-JP" dirty="0">
                    <a:cs typeface="Times New Roman"/>
                  </a:rPr>
                  <a:t> is</a:t>
                </a:r>
                <a:r>
                  <a:rPr lang="en-US" i="1" dirty="0">
                    <a:cs typeface="Times New Roman"/>
                  </a:rPr>
                  <a:t> </a:t>
                </a:r>
                <a:r>
                  <a:rPr lang="en-US" dirty="0">
                    <a:solidFill>
                      <a:schemeClr val="accent1"/>
                    </a:solidFill>
                    <a:cs typeface="Times New Roman"/>
                  </a:rPr>
                  <a:t>optimal</a:t>
                </a:r>
                <a:r>
                  <a:rPr lang="en-US" i="1" dirty="0">
                    <a:cs typeface="Times New Roman"/>
                  </a:rPr>
                  <a:t> </a:t>
                </a:r>
                <a:r>
                  <a:rPr lang="en-US" dirty="0">
                    <a:cs typeface="Times New Roman"/>
                  </a:rPr>
                  <a:t>if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𝜋</m:t>
                    </m:r>
                  </m:oMath>
                </a14:m>
                <a:r>
                  <a:rPr lang="en-US" altLang="ja-JP" i="1" dirty="0">
                    <a:cs typeface="Times New Roman"/>
                  </a:rPr>
                  <a:t> </a:t>
                </a:r>
                <a:r>
                  <a:rPr lang="en-US" altLang="ja-JP" dirty="0">
                    <a:cs typeface="Times New Roman"/>
                  </a:rPr>
                  <a:t>dominates</a:t>
                </a:r>
                <a:r>
                  <a:rPr lang="en-US" altLang="ja-JP" i="1" dirty="0">
                    <a:cs typeface="Times New Roman"/>
                  </a:rPr>
                  <a:t> </a:t>
                </a:r>
                <a:r>
                  <a:rPr lang="en-US" i="1" dirty="0">
                    <a:cs typeface="Times New Roman"/>
                  </a:rPr>
                  <a:t>every </a:t>
                </a:r>
                <a:r>
                  <a:rPr lang="en-US" dirty="0">
                    <a:cs typeface="Times New Roman"/>
                  </a:rPr>
                  <a:t>safe solution</a:t>
                </a:r>
              </a:p>
              <a:p>
                <a:pPr lvl="1"/>
                <a:r>
                  <a:rPr lang="en-US" dirty="0">
                    <a:cs typeface="Times New Roman"/>
                  </a:rPr>
                  <a:t>If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𝜋</m:t>
                    </m:r>
                  </m:oMath>
                </a14:m>
                <a:r>
                  <a:rPr lang="en-US" altLang="ja-JP" dirty="0">
                    <a:cs typeface="Times New Roman"/>
                  </a:rPr>
                  <a:t> </a:t>
                </a:r>
                <a:r>
                  <a:rPr lang="en-US" dirty="0">
                    <a:cs typeface="Times New Roman"/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𝜋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>
                    <a:cs typeface="Times New Roman"/>
                  </a:rPr>
                  <a:t> are both optimal,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ea typeface="Times New Roman"/>
                          </a:rPr>
                          <m:t>𝑉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Times New Roman"/>
                            <a:cs typeface="Times New Roman"/>
                            <a:sym typeface="Symbol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Times New Roman"/>
                            <a:cs typeface="Times New Roman"/>
                            <a:sym typeface="Symbol" charset="0"/>
                          </a:rPr>
                          <m:t>𝑠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Symbol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Times New Roman"/>
                            <a:cs typeface="Times New Roman"/>
                            <a:sym typeface="Symbol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Times New Roman"/>
                          </a:rPr>
                          <m:t>𝑉</m:t>
                        </m:r>
                      </m:e>
                      <m:sup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Times New Roman"/>
                              </a:rPr>
                              <m:t>𝜋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  <a:cs typeface="Times New Roman"/>
                              </a:rPr>
                              <m:t>′</m:t>
                            </m:r>
                          </m:sup>
                        </m:sSup>
                      </m:sup>
                    </m:sSup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Times New Roman"/>
                            <a:sym typeface="Symbol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Times New Roman"/>
                            <a:cs typeface="Times New Roman"/>
                            <a:sym typeface="Symbol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>
                    <a:ea typeface="Times New Roman"/>
                    <a:cs typeface="Times New Roman"/>
                    <a:sym typeface="Symbol" charset="0"/>
                  </a:rPr>
                  <a:t> </a:t>
                </a:r>
                <a:br>
                  <a:rPr lang="en-US" dirty="0">
                    <a:ea typeface="Times New Roman"/>
                    <a:cs typeface="Times New Roman"/>
                    <a:sym typeface="Symbol" charset="0"/>
                  </a:rPr>
                </a:br>
                <a:r>
                  <a:rPr lang="en-US" dirty="0">
                    <a:ea typeface="Times New Roman"/>
                    <a:cs typeface="Times New Roman"/>
                    <a:sym typeface="Symbol" charset="0"/>
                  </a:rPr>
                  <a:t>at every state where they are both defined</a:t>
                </a:r>
                <a:endParaRPr lang="en-US" baseline="-25000" dirty="0">
                  <a:cs typeface="Times New Roman"/>
                  <a:sym typeface="Symbol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𝑉</m:t>
                        </m:r>
                      </m:e>
                      <m:sup>
                        <m: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b="0" i="1" dirty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>
                    <a:cs typeface="Times New Roman"/>
                  </a:rPr>
                  <a:t> = expected cost of getting to goal using an</a:t>
                </a:r>
                <a:br>
                  <a:rPr lang="en-US" dirty="0">
                    <a:cs typeface="Times New Roman"/>
                  </a:rPr>
                </a:br>
                <a:r>
                  <a:rPr lang="en-US" dirty="0">
                    <a:cs typeface="Times New Roman"/>
                  </a:rPr>
                  <a:t>optimal safe solution</a:t>
                </a:r>
                <a:endParaRPr lang="en-US" baseline="-25000" dirty="0">
                  <a:cs typeface="Times New Roman"/>
                </a:endParaRPr>
              </a:p>
              <a:p>
                <a:r>
                  <a:rPr lang="en-US" dirty="0">
                    <a:ea typeface="Times New Roman"/>
                  </a:rPr>
                  <a:t>Recall that 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Times New Roman"/>
                          </a:rPr>
                          <m:t>𝑉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Times New Roman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Times New Roman"/>
                          </a:rPr>
                          <m:t>𝑠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  <a:ea typeface="Times New Roman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de-DE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                                 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de-DE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 ∈</m:t>
                              </m:r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𝑐𝑜𝑠𝑡</m:t>
                              </m:r>
                              <m:d>
                                <m:d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  <m:t>𝜋</m:t>
                                  </m:r>
                                  <m:d>
                                    <m:d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  <a:ea typeface="Times New Roman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  <a:ea typeface="Times New Roman"/>
                                        </a:rPr>
                                        <m:t>𝑠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de-DE" i="1" dirty="0">
                                  <a:latin typeface="Cambria Math" panose="02040503050406030204" pitchFamily="18" charset="0"/>
                                  <a:ea typeface="Times New Roman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limLoc m:val="subSup"/>
                                  <m:supHide m:val="on"/>
                                  <m:ctrlPr>
                                    <a:rPr lang="de-DE" i="1" dirty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sSup>
                                    <m:sSupPr>
                                      <m:ctrlPr>
                                        <a:rPr lang="de-DE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brk m:alnAt="9"/>
                                        </m:rPr>
                                        <a:rPr lang="de-DE" i="1" dirty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de-DE" i="1" dirty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it-IT" i="1" dirty="0">
                                      <a:latin typeface="Cambria Math" panose="02040503050406030204" pitchFamily="18" charset="0"/>
                                      <a:cs typeface="Symbol" charset="2"/>
                                    </a:rPr>
                                    <m:t>∈</m:t>
                                  </m:r>
                                  <m:r>
                                    <a:rPr lang="it-IT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Symbol" charset="2"/>
                                    </a:rPr>
                                    <m:t>𝛾</m:t>
                                  </m:r>
                                  <m:d>
                                    <m:dPr>
                                      <m:ctrlPr>
                                        <a:rPr lang="de-DE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Symbol" charset="2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Symbol" charset="2"/>
                                        </a:rPr>
                                        <m:t>𝑠</m:t>
                                      </m:r>
                                      <m:r>
                                        <a:rPr lang="de-DE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Symbol" charset="2"/>
                                        </a:rPr>
                                        <m:t>,</m:t>
                                      </m:r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  <a:ea typeface="Times New Roman"/>
                                        </a:rPr>
                                        <m:t>𝜋</m:t>
                                      </m:r>
                                      <m:d>
                                        <m:d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  <a:ea typeface="Times New Roman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  <a:ea typeface="Times New Roman"/>
                                            </a:rPr>
                                            <m:t>𝑠</m:t>
                                          </m:r>
                                        </m:e>
                                      </m:d>
                                    </m:e>
                                  </m:d>
                                </m:sub>
                                <m:sup/>
                                <m:e>
                                  <m:r>
                                    <a:rPr lang="de-DE" i="1" dirty="0"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de-DE" i="1" dirty="0">
                                          <a:latin typeface="Cambria Math" panose="02040503050406030204" pitchFamily="18" charset="0"/>
                                          <a:ea typeface="Times New Roman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de-DE" i="1" dirty="0">
                                              <a:latin typeface="Cambria Math" panose="02040503050406030204" pitchFamily="18" charset="0"/>
                                              <a:ea typeface="Times New Roman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de-DE" i="1" dirty="0">
                                              <a:latin typeface="Cambria Math" panose="02040503050406030204" pitchFamily="18" charset="0"/>
                                              <a:ea typeface="Times New Roman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de-DE" i="1" dirty="0">
                                              <a:latin typeface="Cambria Math" panose="02040503050406030204" pitchFamily="18" charset="0"/>
                                              <a:ea typeface="Times New Roman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de-DE" i="1" dirty="0">
                                          <a:latin typeface="Cambria Math" panose="02040503050406030204" pitchFamily="18" charset="0"/>
                                          <a:ea typeface="Times New Roman"/>
                                        </a:rPr>
                                        <m:t>|</m:t>
                                      </m:r>
                                      <m:r>
                                        <a:rPr lang="de-DE" i="1" dirty="0">
                                          <a:latin typeface="Cambria Math" panose="02040503050406030204" pitchFamily="18" charset="0"/>
                                          <a:ea typeface="Times New Roman"/>
                                        </a:rPr>
                                        <m:t>𝑠</m:t>
                                      </m:r>
                                      <m:r>
                                        <a:rPr lang="de-DE" i="1" dirty="0">
                                          <a:latin typeface="Cambria Math" panose="02040503050406030204" pitchFamily="18" charset="0"/>
                                          <a:ea typeface="Times New Roman"/>
                                        </a:rPr>
                                        <m:t>,</m:t>
                                      </m:r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  <a:ea typeface="Times New Roman"/>
                                        </a:rPr>
                                        <m:t>𝜋</m:t>
                                      </m:r>
                                      <m:d>
                                        <m:d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  <a:ea typeface="Times New Roman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  <a:ea typeface="Times New Roman"/>
                                            </a:rPr>
                                            <m:t>𝑠</m:t>
                                          </m:r>
                                        </m:e>
                                      </m:d>
                                    </m:e>
                                  </m:d>
                                  <m:sSup>
                                    <m:sSupPr>
                                      <m:ctrlPr>
                                        <a:rPr lang="de-DE" i="1" dirty="0">
                                          <a:latin typeface="Cambria Math" panose="02040503050406030204" pitchFamily="18" charset="0"/>
                                          <a:ea typeface="Times New Roman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DE" i="1" dirty="0">
                                          <a:latin typeface="Cambria Math" panose="02040503050406030204" pitchFamily="18" charset="0"/>
                                          <a:ea typeface="Times New Roman"/>
                                        </a:rPr>
                                        <m:t>𝑉</m:t>
                                      </m:r>
                                    </m:e>
                                    <m:sup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  <a:ea typeface="Times New Roman"/>
                                        </a:rPr>
                                        <m:t>𝜋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de-DE" i="1" dirty="0">
                                          <a:latin typeface="Cambria Math" panose="02040503050406030204" pitchFamily="18" charset="0"/>
                                          <a:ea typeface="Times New Roman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de-DE" i="1" dirty="0">
                                              <a:latin typeface="Cambria Math" panose="02040503050406030204" pitchFamily="18" charset="0"/>
                                              <a:ea typeface="Times New Roman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de-DE" i="1" dirty="0">
                                              <a:latin typeface="Cambria Math" panose="02040503050406030204" pitchFamily="18" charset="0"/>
                                              <a:ea typeface="Times New Roman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de-DE" i="1" dirty="0">
                                              <a:latin typeface="Cambria Math" panose="02040503050406030204" pitchFamily="18" charset="0"/>
                                              <a:ea typeface="Times New Roman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nary>
                            </m:e>
                            <m:e>
                              <m:r>
                                <m:rPr>
                                  <m:nor/>
                                </m:rPr>
                                <a:rPr lang="de-DE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>
                  <a:ea typeface="Times New Roman"/>
                </a:endParaRPr>
              </a:p>
              <a:p>
                <a:pPr lvl="2"/>
                <a:r>
                  <a:rPr lang="en-US" dirty="0">
                    <a:solidFill>
                      <a:schemeClr val="tx1"/>
                    </a:solidFill>
                    <a:ea typeface="Times New Roman"/>
                  </a:rPr>
                  <a:t>Expected cost of following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/>
                      </a:rPr>
                      <m:t>𝜋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ea typeface="Times New Roman"/>
                  </a:rPr>
                  <a:t> to goal starting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/>
                      </a:rPr>
                      <m:t>𝑠</m:t>
                    </m:r>
                  </m:oMath>
                </a14:m>
                <a:endParaRPr lang="en-US" dirty="0">
                  <a:solidFill>
                    <a:schemeClr val="tx1"/>
                  </a:solidFill>
                  <a:ea typeface="Times New Roman"/>
                </a:endParaRPr>
              </a:p>
              <a:p>
                <a:pPr lvl="2"/>
                <a:endParaRPr lang="en-US" dirty="0">
                  <a:solidFill>
                    <a:schemeClr val="tx1"/>
                  </a:solidFill>
                  <a:ea typeface="Times New Roman"/>
                </a:endParaRPr>
              </a:p>
              <a:p>
                <a:r>
                  <a:rPr lang="en-US" dirty="0">
                    <a:solidFill>
                      <a:schemeClr val="accent1"/>
                    </a:solidFill>
                    <a:ea typeface="Times New Roman"/>
                  </a:rPr>
                  <a:t>Optimality principle</a:t>
                </a:r>
                <a:r>
                  <a:rPr lang="en-US" i="1" dirty="0">
                    <a:ea typeface="Times New Roman"/>
                  </a:rPr>
                  <a:t> </a:t>
                </a:r>
                <a:r>
                  <a:rPr lang="en-US" dirty="0">
                    <a:ea typeface="Times New Roman"/>
                  </a:rPr>
                  <a:t>(Bellman’s theorem):</a:t>
                </a:r>
                <a:endParaRPr lang="de-DE" i="1" dirty="0">
                  <a:latin typeface="Cambria Math" panose="02040503050406030204" pitchFamily="18" charset="0"/>
                  <a:ea typeface="Times New Roman"/>
                </a:endParaRP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Times New Roman"/>
                          </a:rPr>
                          <m:t>𝑉</m:t>
                        </m:r>
                      </m:e>
                      <m:sup>
                        <m:r>
                          <a:rPr lang="de-DE" b="0" i="1" dirty="0" smtClean="0">
                            <a:latin typeface="Cambria Math" panose="02040503050406030204" pitchFamily="18" charset="0"/>
                            <a:ea typeface="Times New Roman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Times New Roman"/>
                          </a:rPr>
                          <m:t>𝑠</m:t>
                        </m:r>
                      </m:e>
                    </m:d>
                    <m:r>
                      <a:rPr lang="de-DE" i="1">
                        <a:latin typeface="Cambria Math" panose="02040503050406030204" pitchFamily="18" charset="0"/>
                        <a:ea typeface="Times New Roman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de-DE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                                 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de-DE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 ∈</m:t>
                              </m:r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func>
                                <m:func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de-D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de-DE" b="0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min</m:t>
                                      </m:r>
                                    </m:e>
                                    <m:lim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de-DE" b="0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∈</m:t>
                                      </m:r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𝐴𝑝𝑝𝑙𝑖𝑐𝑎𝑏𝑙𝑒</m:t>
                                      </m:r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𝑆</m:t>
                                      </m:r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)</m:t>
                                      </m:r>
                                    </m:lim>
                                  </m:limLow>
                                </m:fName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de-DE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𝑐𝑜𝑠𝑡</m:t>
                                      </m:r>
                                      <m:d>
                                        <m:dPr>
                                          <m:ctrlP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  <m: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  <a:ea typeface="Times New Roman"/>
                                            </a:rPr>
                                            <m:t>𝜋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  <a:ea typeface="Times New Roman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  <a:ea typeface="Times New Roman"/>
                                                </a:rPr>
                                                <m:t>𝑠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  <m:r>
                                        <a:rPr lang="de-DE" i="1" dirty="0">
                                          <a:latin typeface="Cambria Math" panose="02040503050406030204" pitchFamily="18" charset="0"/>
                                          <a:ea typeface="Times New Roman"/>
                                        </a:rPr>
                                        <m:t>+</m:t>
                                      </m:r>
                                      <m:nary>
                                        <m:naryPr>
                                          <m:chr m:val="∑"/>
                                          <m:limLoc m:val="subSup"/>
                                          <m:supHide m:val="on"/>
                                          <m:ctrlPr>
                                            <a:rPr lang="de-DE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sSup>
                                            <m:sSupPr>
                                              <m:ctrlPr>
                                                <a:rPr lang="de-DE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m:rPr>
                                                  <m:brk m:alnAt="9"/>
                                                </m:rPr>
                                                <a:rPr lang="de-DE" i="1" dirty="0">
                                                  <a:latin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  <m:sup>
                                              <m:r>
                                                <a:rPr lang="de-DE" i="1" dirty="0"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  <m:r>
                                            <a:rPr lang="it-IT" i="1" dirty="0">
                                              <a:latin typeface="Cambria Math" panose="02040503050406030204" pitchFamily="18" charset="0"/>
                                              <a:cs typeface="Symbol" charset="2"/>
                                            </a:rPr>
                                            <m:t>∈</m:t>
                                          </m:r>
                                          <m:r>
                                            <a:rPr lang="it-IT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Symbol" charset="2"/>
                                            </a:rPr>
                                            <m:t>𝛾</m:t>
                                          </m:r>
                                          <m:d>
                                            <m:dPr>
                                              <m:ctrlPr>
                                                <a:rPr lang="de-DE" i="1" dirty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Symbol" charset="2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de-DE" i="1" dirty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Symbol" charset="2"/>
                                                </a:rPr>
                                                <m:t>𝑠</m:t>
                                              </m:r>
                                              <m:r>
                                                <a:rPr lang="de-DE" i="1" dirty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Symbol" charset="2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  <a:ea typeface="Times New Roman"/>
                                                </a:rPr>
                                                <m:t>𝜋</m:t>
                                              </m:r>
                                              <m:d>
                                                <m:dPr>
                                                  <m:ctrlPr>
                                                    <a:rPr lang="en-US" i="1" dirty="0">
                                                      <a:latin typeface="Cambria Math" panose="02040503050406030204" pitchFamily="18" charset="0"/>
                                                      <a:ea typeface="Times New Roman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i="1" dirty="0">
                                                      <a:latin typeface="Cambria Math" panose="02040503050406030204" pitchFamily="18" charset="0"/>
                                                      <a:ea typeface="Times New Roman"/>
                                                    </a:rPr>
                                                    <m:t>𝑠</m:t>
                                                  </m:r>
                                                </m:e>
                                              </m:d>
                                            </m:e>
                                          </m:d>
                                        </m:sub>
                                        <m:sup/>
                                        <m:e>
                                          <m:r>
                                            <a:rPr lang="de-DE" i="1" dirty="0">
                                              <a:latin typeface="Cambria Math" panose="02040503050406030204" pitchFamily="18" charset="0"/>
                                              <a:ea typeface="Times New Roman"/>
                                            </a:rPr>
                                            <m:t>𝑃</m:t>
                                          </m:r>
                                          <m:d>
                                            <m:dPr>
                                              <m:ctrlPr>
                                                <a:rPr lang="de-DE" i="1" dirty="0">
                                                  <a:latin typeface="Cambria Math" panose="02040503050406030204" pitchFamily="18" charset="0"/>
                                                  <a:ea typeface="Times New Roman"/>
                                                </a:rPr>
                                              </m:ctrlPr>
                                            </m:dPr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de-DE" i="1" dirty="0">
                                                      <a:latin typeface="Cambria Math" panose="02040503050406030204" pitchFamily="18" charset="0"/>
                                                      <a:ea typeface="Times New Roman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de-DE" i="1" dirty="0">
                                                      <a:latin typeface="Cambria Math" panose="02040503050406030204" pitchFamily="18" charset="0"/>
                                                      <a:ea typeface="Times New Roman"/>
                                                    </a:rPr>
                                                    <m:t>𝑠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de-DE" i="1" dirty="0">
                                                      <a:latin typeface="Cambria Math" panose="02040503050406030204" pitchFamily="18" charset="0"/>
                                                      <a:ea typeface="Times New Roman"/>
                                                    </a:rPr>
                                                    <m:t>′</m:t>
                                                  </m:r>
                                                </m:sup>
                                              </m:sSup>
                                              <m:r>
                                                <a:rPr lang="de-DE" i="1" dirty="0">
                                                  <a:latin typeface="Cambria Math" panose="02040503050406030204" pitchFamily="18" charset="0"/>
                                                  <a:ea typeface="Times New Roman"/>
                                                </a:rPr>
                                                <m:t>|</m:t>
                                              </m:r>
                                              <m:r>
                                                <a:rPr lang="de-DE" i="1" dirty="0">
                                                  <a:latin typeface="Cambria Math" panose="02040503050406030204" pitchFamily="18" charset="0"/>
                                                  <a:ea typeface="Times New Roman"/>
                                                </a:rPr>
                                                <m:t>𝑠</m:t>
                                              </m:r>
                                              <m:r>
                                                <a:rPr lang="de-DE" i="1" dirty="0">
                                                  <a:latin typeface="Cambria Math" panose="02040503050406030204" pitchFamily="18" charset="0"/>
                                                  <a:ea typeface="Times New Roman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  <a:ea typeface="Times New Roman"/>
                                                </a:rPr>
                                                <m:t>𝜋</m:t>
                                              </m:r>
                                              <m:d>
                                                <m:dPr>
                                                  <m:ctrlPr>
                                                    <a:rPr lang="en-US" i="1" dirty="0">
                                                      <a:latin typeface="Cambria Math" panose="02040503050406030204" pitchFamily="18" charset="0"/>
                                                      <a:ea typeface="Times New Roman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i="1" dirty="0">
                                                      <a:latin typeface="Cambria Math" panose="02040503050406030204" pitchFamily="18" charset="0"/>
                                                      <a:ea typeface="Times New Roman"/>
                                                    </a:rPr>
                                                    <m:t>𝑠</m:t>
                                                  </m:r>
                                                </m:e>
                                              </m:d>
                                            </m:e>
                                          </m:d>
                                          <m:sSup>
                                            <m:sSupPr>
                                              <m:ctrlPr>
                                                <a:rPr lang="de-DE" i="1" dirty="0">
                                                  <a:latin typeface="Cambria Math" panose="02040503050406030204" pitchFamily="18" charset="0"/>
                                                  <a:ea typeface="Times New Roman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de-DE" i="1" dirty="0">
                                                  <a:latin typeface="Cambria Math" panose="02040503050406030204" pitchFamily="18" charset="0"/>
                                                  <a:ea typeface="Times New Roman"/>
                                                </a:rPr>
                                                <m:t>𝑉</m:t>
                                              </m:r>
                                            </m:e>
                                            <m:sup>
                                              <m:r>
                                                <a:rPr lang="de-DE" b="0" i="1" dirty="0" smtClean="0">
                                                  <a:latin typeface="Cambria Math" panose="02040503050406030204" pitchFamily="18" charset="0"/>
                                                  <a:ea typeface="Times New Roman"/>
                                                </a:rPr>
                                                <m:t>∗</m:t>
                                              </m:r>
                                            </m:sup>
                                          </m:sSup>
                                          <m:d>
                                            <m:dPr>
                                              <m:ctrlPr>
                                                <a:rPr lang="de-DE" i="1" dirty="0">
                                                  <a:latin typeface="Cambria Math" panose="02040503050406030204" pitchFamily="18" charset="0"/>
                                                  <a:ea typeface="Times New Roman"/>
                                                </a:rPr>
                                              </m:ctrlPr>
                                            </m:dPr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de-DE" i="1" dirty="0">
                                                      <a:latin typeface="Cambria Math" panose="02040503050406030204" pitchFamily="18" charset="0"/>
                                                      <a:ea typeface="Times New Roman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de-DE" i="1" dirty="0">
                                                      <a:latin typeface="Cambria Math" panose="02040503050406030204" pitchFamily="18" charset="0"/>
                                                      <a:ea typeface="Times New Roman"/>
                                                    </a:rPr>
                                                    <m:t>𝑠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de-DE" i="1" dirty="0">
                                                      <a:latin typeface="Cambria Math" panose="02040503050406030204" pitchFamily="18" charset="0"/>
                                                      <a:ea typeface="Times New Roman"/>
                                                    </a:rPr>
                                                    <m:t>′</m:t>
                                                  </m:r>
                                                </m:sup>
                                              </m:sSup>
                                            </m:e>
                                          </m:d>
                                        </m:e>
                                      </m:nary>
                                    </m:e>
                                  </m:d>
                                </m:e>
                              </m:func>
                            </m:e>
                            <m:e>
                              <m:r>
                                <m:rPr>
                                  <m:nor/>
                                </m:rPr>
                                <a:rPr lang="de-DE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mr>
                        </m:m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ea typeface="Times New Roman"/>
                  <a:cs typeface="Times New Roman"/>
                  <a:sym typeface="Symbol" charset="0"/>
                </a:endParaRPr>
              </a:p>
              <a:p>
                <a:pPr>
                  <a:tabLst>
                    <a:tab pos="1304925" algn="l"/>
                    <a:tab pos="4622800" algn="l"/>
                  </a:tabLst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158240"/>
                <a:ext cx="8149590" cy="5018723"/>
              </a:xfrm>
              <a:blipFill>
                <a:blip r:embed="rId2"/>
                <a:stretch>
                  <a:fillRect l="-9969" t="-2020" b="-520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8A2185-527B-6B43-BCBD-D9F8584E6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48</a:t>
            </a:fld>
            <a:endParaRPr lang="en-GB"/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6844739" y="2010728"/>
            <a:ext cx="411480" cy="41148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anchor="ctr">
            <a:noAutofit/>
          </a:bodyPr>
          <a:lstStyle/>
          <a:p>
            <a:pPr algn="ctr">
              <a:defRPr/>
            </a:pPr>
            <a:r>
              <a:rPr lang="en-US" sz="2000" i="1" dirty="0">
                <a:solidFill>
                  <a:schemeClr val="bg1"/>
                </a:solidFill>
                <a:ea typeface="Times New Roman"/>
                <a:cs typeface="Times New Roman" charset="0"/>
              </a:rPr>
              <a:t>s</a:t>
            </a:r>
            <a:r>
              <a:rPr lang="en-US" sz="2000" i="1" baseline="-25000" dirty="0">
                <a:solidFill>
                  <a:schemeClr val="bg1"/>
                </a:solidFill>
                <a:ea typeface="Times New Roman"/>
                <a:cs typeface="Times New Roman" charset="0"/>
              </a:rPr>
              <a:t> </a:t>
            </a:r>
            <a:endParaRPr lang="en-US" sz="2000" i="1" dirty="0">
              <a:solidFill>
                <a:schemeClr val="bg1"/>
              </a:solidFill>
              <a:ea typeface="Times New Roman"/>
              <a:cs typeface="Times New Roman" charset="0"/>
            </a:endParaRP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8106801" y="1158240"/>
            <a:ext cx="411480" cy="41148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anchor="ctr">
            <a:noAutofit/>
          </a:bodyPr>
          <a:lstStyle/>
          <a:p>
            <a:pPr algn="ctr">
              <a:defRPr/>
            </a:pPr>
            <a:r>
              <a:rPr lang="en-US" sz="2000" i="1" dirty="0">
                <a:solidFill>
                  <a:schemeClr val="bg1"/>
                </a:solidFill>
                <a:ea typeface="Times New Roman"/>
                <a:cs typeface="Times New Roman" charset="0"/>
              </a:rPr>
              <a:t>s</a:t>
            </a:r>
            <a:r>
              <a:rPr lang="en-US" sz="2000" baseline="-25000" dirty="0">
                <a:solidFill>
                  <a:schemeClr val="bg1"/>
                </a:solidFill>
                <a:ea typeface="Times New Roman"/>
                <a:cs typeface="Times New Roman" charset="0"/>
              </a:rPr>
              <a:t>1</a:t>
            </a:r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8106801" y="1728153"/>
            <a:ext cx="411480" cy="41148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anchor="ctr">
            <a:noAutofit/>
          </a:bodyPr>
          <a:lstStyle/>
          <a:p>
            <a:pPr algn="ctr">
              <a:defRPr/>
            </a:pPr>
            <a:r>
              <a:rPr lang="en-US" sz="2000" i="1" dirty="0">
                <a:solidFill>
                  <a:schemeClr val="bg1"/>
                </a:solidFill>
                <a:ea typeface="Times New Roman"/>
                <a:cs typeface="Times New Roman" charset="0"/>
              </a:rPr>
              <a:t>s</a:t>
            </a:r>
            <a:r>
              <a:rPr lang="en-US" sz="2000" baseline="-25000" dirty="0">
                <a:solidFill>
                  <a:schemeClr val="bg1"/>
                </a:solidFill>
                <a:ea typeface="Times New Roman"/>
                <a:cs typeface="Times New Roman" charset="0"/>
              </a:rPr>
              <a:t>2</a:t>
            </a:r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8106801" y="2352272"/>
            <a:ext cx="411480" cy="41148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anchor="ctr">
            <a:noAutofit/>
          </a:bodyPr>
          <a:lstStyle/>
          <a:p>
            <a:pPr algn="ctr">
              <a:defRPr/>
            </a:pPr>
            <a:r>
              <a:rPr lang="en-US" sz="2000" i="1" dirty="0">
                <a:solidFill>
                  <a:schemeClr val="bg1"/>
                </a:solidFill>
                <a:ea typeface="Times New Roman"/>
                <a:cs typeface="Times New Roman" charset="0"/>
              </a:rPr>
              <a:t>s</a:t>
            </a:r>
            <a:r>
              <a:rPr lang="en-US" sz="2000" baseline="-25000" dirty="0">
                <a:solidFill>
                  <a:schemeClr val="bg1"/>
                </a:solidFill>
                <a:ea typeface="Times New Roman"/>
                <a:cs typeface="Times New Roman" charset="0"/>
              </a:rPr>
              <a:t>3</a:t>
            </a:r>
          </a:p>
        </p:txBody>
      </p:sp>
      <p:cxnSp>
        <p:nvCxnSpPr>
          <p:cNvPr id="22" name="Curved Connector 8"/>
          <p:cNvCxnSpPr>
            <a:cxnSpLocks noChangeShapeType="1"/>
          </p:cNvCxnSpPr>
          <p:nvPr/>
        </p:nvCxnSpPr>
        <p:spPr bwMode="auto">
          <a:xfrm flipV="1">
            <a:off x="7256219" y="1363980"/>
            <a:ext cx="850582" cy="852488"/>
          </a:xfrm>
          <a:prstGeom prst="curved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3" name="Curved Connector 11"/>
          <p:cNvCxnSpPr>
            <a:cxnSpLocks noChangeShapeType="1"/>
          </p:cNvCxnSpPr>
          <p:nvPr/>
        </p:nvCxnSpPr>
        <p:spPr bwMode="auto">
          <a:xfrm flipV="1">
            <a:off x="7256219" y="1933893"/>
            <a:ext cx="850582" cy="282575"/>
          </a:xfrm>
          <a:prstGeom prst="curved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4" name="Curved Connector 14"/>
          <p:cNvCxnSpPr>
            <a:cxnSpLocks noChangeShapeType="1"/>
          </p:cNvCxnSpPr>
          <p:nvPr/>
        </p:nvCxnSpPr>
        <p:spPr bwMode="auto">
          <a:xfrm rot="16200000" flipH="1">
            <a:off x="7553348" y="2004559"/>
            <a:ext cx="196064" cy="910842"/>
          </a:xfrm>
          <a:prstGeom prst="curvedConnector2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7298169" y="1673654"/>
            <a:ext cx="3161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i="1" dirty="0">
                <a:ea typeface="Times New Roman"/>
                <a:cs typeface="Times New Roman" charset="0"/>
              </a:rPr>
              <a:t>a</a:t>
            </a:r>
          </a:p>
        </p:txBody>
      </p:sp>
      <p:sp>
        <p:nvSpPr>
          <p:cNvPr id="26" name="Arc 25"/>
          <p:cNvSpPr/>
          <p:nvPr/>
        </p:nvSpPr>
        <p:spPr bwMode="auto">
          <a:xfrm rot="19304050">
            <a:off x="7523883" y="1958699"/>
            <a:ext cx="157802" cy="267207"/>
          </a:xfrm>
          <a:prstGeom prst="arc">
            <a:avLst>
              <a:gd name="adj1" fmla="val 16895610"/>
              <a:gd name="adj2" fmla="val 4077697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a typeface="Times New Roman"/>
              <a:cs typeface="Times New Roman"/>
            </a:endParaRPr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8103870" y="2906673"/>
            <a:ext cx="411480" cy="41148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anchor="ctr">
            <a:noAutofit/>
          </a:bodyPr>
          <a:lstStyle/>
          <a:p>
            <a:pPr algn="ctr">
              <a:defRPr/>
            </a:pPr>
            <a:r>
              <a:rPr lang="en-US" sz="2000" i="1" dirty="0">
                <a:solidFill>
                  <a:schemeClr val="bg1"/>
                </a:solidFill>
                <a:ea typeface="Times New Roman"/>
                <a:cs typeface="Times New Roman" charset="0"/>
              </a:rPr>
              <a:t>s</a:t>
            </a:r>
            <a:r>
              <a:rPr lang="en-US" sz="2000" baseline="-25000" dirty="0">
                <a:solidFill>
                  <a:schemeClr val="bg1"/>
                </a:solidFill>
                <a:ea typeface="Times New Roman"/>
                <a:cs typeface="Times New Roman" charset="0"/>
              </a:rPr>
              <a:t>4</a:t>
            </a:r>
          </a:p>
        </p:txBody>
      </p:sp>
      <p:cxnSp>
        <p:nvCxnSpPr>
          <p:cNvPr id="28" name="Curved Connector 14"/>
          <p:cNvCxnSpPr>
            <a:cxnSpLocks noChangeShapeType="1"/>
          </p:cNvCxnSpPr>
          <p:nvPr/>
        </p:nvCxnSpPr>
        <p:spPr bwMode="auto">
          <a:xfrm rot="16200000" flipH="1">
            <a:off x="7377552" y="2180354"/>
            <a:ext cx="604985" cy="968171"/>
          </a:xfrm>
          <a:prstGeom prst="curved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9" name="Rectangle 17"/>
          <p:cNvSpPr>
            <a:spLocks noChangeArrowheads="1"/>
          </p:cNvSpPr>
          <p:nvPr/>
        </p:nvSpPr>
        <p:spPr bwMode="auto">
          <a:xfrm>
            <a:off x="7130769" y="2566099"/>
            <a:ext cx="3161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i="1" dirty="0">
                <a:ea typeface="Times New Roman"/>
                <a:cs typeface="Times New Roman" charset="0"/>
              </a:rPr>
              <a:t>b</a:t>
            </a:r>
          </a:p>
        </p:txBody>
      </p:sp>
      <p:sp>
        <p:nvSpPr>
          <p:cNvPr id="30" name="Arc 29"/>
          <p:cNvSpPr/>
          <p:nvPr/>
        </p:nvSpPr>
        <p:spPr bwMode="auto">
          <a:xfrm rot="2135701">
            <a:off x="7323036" y="2375013"/>
            <a:ext cx="176533" cy="267207"/>
          </a:xfrm>
          <a:prstGeom prst="arc">
            <a:avLst>
              <a:gd name="adj1" fmla="val 16895610"/>
              <a:gd name="adj2" fmla="val 4077697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572607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>
                <a:cs typeface="Times New Roman"/>
              </a:rPr>
              <a:t>Cost to Go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866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>
                    <a:cs typeface="Times New Roman"/>
                  </a:rPr>
                  <a:t>Let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sym typeface="Symbol" charset="0"/>
                          </a:rPr>
                          <m:t>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cs typeface="Times New Roman"/>
                  </a:rPr>
                  <a:t> be a </a:t>
                </a:r>
                <a:r>
                  <a:rPr lang="en-US" dirty="0">
                    <a:solidFill>
                      <a:schemeClr val="accent1"/>
                    </a:solidFill>
                    <a:cs typeface="Times New Roman"/>
                  </a:rPr>
                  <a:t>safe</a:t>
                </a:r>
                <a:r>
                  <a:rPr lang="en-US" dirty="0">
                    <a:cs typeface="Times New Roman"/>
                  </a:rPr>
                  <a:t> SSP</a:t>
                </a:r>
              </a:p>
              <a:p>
                <a:pPr lvl="1"/>
                <a:r>
                  <a:rPr lang="en-US" dirty="0">
                    <a:cs typeface="Times New Roman"/>
                  </a:rPr>
                  <a:t>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dirty="0">
                    <a:cs typeface="Times New Roman"/>
                  </a:rPr>
                  <a:t> is reachable from every state</a:t>
                </a:r>
              </a:p>
              <a:p>
                <a:pPr lvl="1"/>
                <a:r>
                  <a:rPr lang="en-US" dirty="0">
                    <a:cs typeface="Times New Roman"/>
                  </a:rPr>
                  <a:t>Same as </a:t>
                </a:r>
                <a:r>
                  <a:rPr lang="en-US" dirty="0">
                    <a:solidFill>
                      <a:schemeClr val="accent1"/>
                    </a:solidFill>
                    <a:cs typeface="Times New Roman"/>
                  </a:rPr>
                  <a:t>safely explorable </a:t>
                </a:r>
                <a:br>
                  <a:rPr lang="en-US" dirty="0">
                    <a:solidFill>
                      <a:schemeClr val="accent1"/>
                    </a:solidFill>
                    <a:cs typeface="Times New Roman"/>
                  </a:rPr>
                </a:br>
                <a:r>
                  <a:rPr lang="en-US" dirty="0">
                    <a:cs typeface="Times New Roman"/>
                  </a:rPr>
                  <a:t>in non-deterministic models</a:t>
                </a:r>
                <a:endParaRPr lang="en-US" baseline="-25000" dirty="0">
                  <a:cs typeface="Times New Roman"/>
                </a:endParaRPr>
              </a:p>
              <a:p>
                <a:r>
                  <a:rPr lang="en-US" dirty="0">
                    <a:cs typeface="Times New Roman"/>
                  </a:rPr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/>
                      </a:rPr>
                      <m:t>𝜋</m:t>
                    </m:r>
                  </m:oMath>
                </a14:m>
                <a:r>
                  <a:rPr lang="en-US" dirty="0">
                    <a:cs typeface="Times New Roman"/>
                  </a:rPr>
                  <a:t> be a safe solution that is defined </a:t>
                </a:r>
                <a:br>
                  <a:rPr lang="en-US" dirty="0">
                    <a:cs typeface="Times New Roman"/>
                  </a:rPr>
                </a:br>
                <a:r>
                  <a:rPr lang="en-US" dirty="0">
                    <a:cs typeface="Times New Roman"/>
                  </a:rPr>
                  <a:t>at all non-goal states</a:t>
                </a:r>
              </a:p>
              <a:p>
                <a:pPr lvl="1"/>
                <a:r>
                  <a:rPr lang="en-US" dirty="0">
                    <a:cs typeface="Times New Roman"/>
                  </a:rPr>
                  <a:t>I.e.,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/>
                      </a:rPr>
                      <m:t>𝐷𝑜𝑚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𝜋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  <a:cs typeface="Times New Roman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/>
                      </a:rPr>
                      <m:t>𝑆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∖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𝑆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𝑔</m:t>
                        </m:r>
                      </m:sub>
                    </m:sSub>
                  </m:oMath>
                </a14:m>
                <a:endParaRPr lang="en-US" dirty="0">
                  <a:cs typeface="Times New Roman"/>
                </a:endParaRPr>
              </a:p>
              <a:p>
                <a:pPr eaLnBrk="1" hangingPunct="1"/>
                <a:r>
                  <a:rPr lang="en-US" dirty="0">
                    <a:ea typeface="Times New Roman"/>
                    <a:cs typeface="Times New Roman"/>
                    <a:sym typeface="Symbol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Symbol" charset="0"/>
                      </a:rPr>
                      <m:t>𝑎</m:t>
                    </m:r>
                    <m:r>
                      <a:rPr lang="en-US" i="1" dirty="0">
                        <a:latin typeface="Cambria Math" panose="02040503050406030204" pitchFamily="18" charset="0"/>
                        <a:cs typeface="Symbol" charset="2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𝐴𝑝𝑝𝑙𝑖𝑐𝑎𝑏𝑙𝑒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-US" i="1" dirty="0">
                  <a:cs typeface="Times New Roman"/>
                </a:endParaRPr>
              </a:p>
              <a:p>
                <a:r>
                  <a:rPr lang="en-US" dirty="0">
                    <a:solidFill>
                      <a:schemeClr val="accent1"/>
                    </a:solidFill>
                    <a:cs typeface="Times New Roman"/>
                  </a:rPr>
                  <a:t>Cost-to-go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dirty="0"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s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Times New Roman"/>
                            </a:rPr>
                            <m:t>𝑄</m:t>
                          </m:r>
                        </m:e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  <a:cs typeface="Times New Roman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dPr>
                        <m:e>
                          <m:r>
                            <a:rPr lang="en-US" i="1" dirty="0" err="1">
                              <a:latin typeface="Cambria Math" panose="02040503050406030204" pitchFamily="18" charset="0"/>
                              <a:ea typeface="Times New Roman"/>
                            </a:rPr>
                            <m:t>𝑠</m:t>
                          </m:r>
                          <m:r>
                            <a:rPr lang="en-US" i="1" dirty="0" err="1">
                              <a:latin typeface="Cambria Math" panose="02040503050406030204" pitchFamily="18" charset="0"/>
                              <a:ea typeface="Times New Roman"/>
                            </a:rPr>
                            <m:t>,</m:t>
                          </m:r>
                          <m:r>
                            <a:rPr lang="en-US" i="1" dirty="0" err="1">
                              <a:latin typeface="Cambria Math" panose="02040503050406030204" pitchFamily="18" charset="0"/>
                              <a:ea typeface="Times New Roman"/>
                            </a:rPr>
                            <m:t>𝑎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  <a:ea typeface="Times New Roman"/>
                        </a:rPr>
                        <m:t>=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Times New Roman"/>
                        </a:rPr>
                        <m:t>𝑐𝑜𝑠𝑡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dPr>
                        <m:e>
                          <m:r>
                            <a:rPr lang="en-US" i="1" dirty="0" err="1">
                              <a:latin typeface="Cambria Math" panose="02040503050406030204" pitchFamily="18" charset="0"/>
                              <a:ea typeface="Times New Roman"/>
                            </a:rPr>
                            <m:t>𝑠</m:t>
                          </m:r>
                          <m:r>
                            <a:rPr lang="en-US" i="1" dirty="0" err="1">
                              <a:latin typeface="Cambria Math" panose="02040503050406030204" pitchFamily="18" charset="0"/>
                              <a:ea typeface="Times New Roman"/>
                            </a:rPr>
                            <m:t>,</m:t>
                          </m:r>
                          <m:r>
                            <a:rPr lang="en-US" i="1" dirty="0" err="1">
                              <a:latin typeface="Cambria Math" panose="02040503050406030204" pitchFamily="18" charset="0"/>
                              <a:ea typeface="Times New Roman"/>
                            </a:rPr>
                            <m:t>𝑎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  <a:ea typeface="Times New Roman"/>
                        </a:rPr>
                        <m:t>+</m:t>
                      </m:r>
                      <m:sSub>
                        <m:sSubPr>
                          <m:ctrlPr>
                            <a:rPr lang="de-DE" i="1" dirty="0">
                              <a:latin typeface="Cambria Math" panose="02040503050406030204" pitchFamily="18" charset="0"/>
                              <a:ea typeface="Times New Roman"/>
                              <a:sym typeface="Symbol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Times New Roman"/>
                              <a:sym typeface="Symbol" charset="0"/>
                            </a:rPr>
                            <m:t></m:t>
                          </m:r>
                        </m:e>
                        <m:sub>
                          <m:sSup>
                            <m:sSupPr>
                              <m:ctrlPr>
                                <a:rPr lang="de-DE" i="1" dirty="0">
                                  <a:latin typeface="Cambria Math" panose="02040503050406030204" pitchFamily="18" charset="0"/>
                                  <a:ea typeface="Times New Roman"/>
                                  <a:sym typeface="Symbol" charset="0"/>
                                </a:rPr>
                              </m:ctrlPr>
                            </m:sSupPr>
                            <m:e>
                              <m:r>
                                <a:rPr lang="de-DE" i="1" dirty="0">
                                  <a:latin typeface="Cambria Math" panose="02040503050406030204" pitchFamily="18" charset="0"/>
                                  <a:ea typeface="Times New Roman"/>
                                  <a:sym typeface="Symbol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de-DE" i="1" dirty="0">
                                  <a:latin typeface="Cambria Math" panose="02040503050406030204" pitchFamily="18" charset="0"/>
                                  <a:ea typeface="Times New Roman"/>
                                  <a:sym typeface="Symbol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 dirty="0">
                              <a:latin typeface="Cambria Math" panose="02040503050406030204" pitchFamily="18" charset="0"/>
                              <a:cs typeface="Symbol" charset="2"/>
                            </a:rPr>
                            <m:t>∈</m:t>
                          </m:r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𝛾</m:t>
                          </m:r>
                          <m:d>
                            <m:dPr>
                              <m:ctrlPr>
                                <a:rPr lang="en-US" i="1" dirty="0" err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 err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 dirty="0" err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 dirty="0" err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sub>
                      </m:sSub>
                      <m:func>
                        <m:funcPr>
                          <m:ctrlPr>
                            <a:rPr lang="en-US" i="1" dirty="0"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funcPr>
                        <m:fName>
                          <m:r>
                            <a:rPr lang="en-US" i="1" dirty="0" smtClean="0">
                              <a:latin typeface="Cambria Math" panose="02040503050406030204" pitchFamily="18" charset="0"/>
                              <a:ea typeface="Times New Roman"/>
                            </a:rPr>
                            <m:t>𝑃</m:t>
                          </m:r>
                        </m:fName>
                        <m:e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Times New Roman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Times New Roman"/>
                                </a:rPr>
                                <m:t>𝑠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Times New Roman"/>
                                  <a:sym typeface="Symbol" charset="0"/>
                                </a:rPr>
                                <m:t></m:t>
                              </m:r>
                            </m:e>
                            <m:e>
                              <m:r>
                                <a:rPr lang="en-US" i="1" dirty="0" err="1">
                                  <a:latin typeface="Cambria Math" panose="02040503050406030204" pitchFamily="18" charset="0"/>
                                  <a:ea typeface="Times New Roman"/>
                                </a:rPr>
                                <m:t>𝑠</m:t>
                              </m:r>
                              <m:r>
                                <a:rPr lang="en-US" i="1" dirty="0" err="1">
                                  <a:latin typeface="Cambria Math" panose="02040503050406030204" pitchFamily="18" charset="0"/>
                                  <a:ea typeface="Times New Roman"/>
                                </a:rPr>
                                <m:t>,</m:t>
                              </m:r>
                              <m:r>
                                <a:rPr lang="en-US" i="1" dirty="0" err="1">
                                  <a:latin typeface="Cambria Math" panose="02040503050406030204" pitchFamily="18" charset="0"/>
                                  <a:ea typeface="Times New Roman"/>
                                </a:rPr>
                                <m:t>𝑎</m:t>
                              </m:r>
                            </m:e>
                          </m:d>
                        </m:e>
                      </m:func>
                      <m:sSup>
                        <m:sSupPr>
                          <m:ctrlPr>
                            <a:rPr lang="en-US" i="1" dirty="0"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s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Times New Roman"/>
                            </a:rPr>
                            <m:t>𝑉</m:t>
                          </m:r>
                        </m:e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  <a:cs typeface="Times New Roman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  <a:ea typeface="Times New Roman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i="1" dirty="0">
                                  <a:latin typeface="Cambria Math" panose="02040503050406030204" pitchFamily="18" charset="0"/>
                                  <a:ea typeface="Times New Roman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Times New Roman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de-DE" i="1" dirty="0">
                                  <a:latin typeface="Cambria Math" panose="02040503050406030204" pitchFamily="18" charset="0"/>
                                  <a:ea typeface="Times New Roman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>
                  <a:cs typeface="Times New Roman"/>
                </a:endParaRPr>
              </a:p>
              <a:p>
                <a:pPr lvl="1"/>
                <a:r>
                  <a:rPr lang="en-US" dirty="0">
                    <a:cs typeface="Times New Roman"/>
                  </a:rPr>
                  <a:t>Expected cost if we start 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/>
                      </a:rPr>
                      <m:t>𝑠</m:t>
                    </m:r>
                  </m:oMath>
                </a14:m>
                <a:r>
                  <a:rPr lang="en-US" dirty="0">
                    <a:cs typeface="Times New Roman"/>
                  </a:rPr>
                  <a:t>, use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/>
                      </a:rPr>
                      <m:t>𝑎</m:t>
                    </m:r>
                  </m:oMath>
                </a14:m>
                <a:r>
                  <a:rPr lang="en-US" dirty="0">
                    <a:cs typeface="Times New Roman"/>
                  </a:rPr>
                  <a:t>, and use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/>
                      </a:rPr>
                      <m:t>𝜋</m:t>
                    </m:r>
                  </m:oMath>
                </a14:m>
                <a:r>
                  <a:rPr lang="en-US" dirty="0">
                    <a:cs typeface="Times New Roman"/>
                  </a:rPr>
                  <a:t> afterward</a:t>
                </a:r>
              </a:p>
              <a:p>
                <a:pPr lvl="1"/>
                <a:endParaRPr lang="en-US" dirty="0">
                  <a:ea typeface="Times New Roman"/>
                </a:endParaRPr>
              </a:p>
              <a:p>
                <a:r>
                  <a:rPr lang="en-US" dirty="0">
                    <a:ea typeface="Times New Roman"/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Times New Roman"/>
                      </a:rPr>
                      <m:t>𝑠</m:t>
                    </m:r>
                    <m:r>
                      <a:rPr lang="en-US" i="1" dirty="0">
                        <a:latin typeface="Cambria Math" panose="02040503050406030204" pitchFamily="18" charset="0"/>
                        <a:cs typeface="Symbol" charset="2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𝑆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∖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𝑆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  <a:cs typeface="Times New Roman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dirty="0">
                    <a:ea typeface="Times New Roman"/>
                  </a:rPr>
                  <a:t>, let</a:t>
                </a: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i="1" dirty="0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l-GR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l-GR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  <a:cs typeface="Symbol" charset="2"/>
                        </a:rPr>
                        <m:t>∈</m:t>
                      </m:r>
                      <m:func>
                        <m:funcPr>
                          <m:ctrlPr>
                            <a:rPr lang="de-DE" b="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de-DE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de-DE" b="0" i="0" dirty="0" smtClean="0">
                                  <a:latin typeface="Cambria Math" panose="02040503050406030204" pitchFamily="18" charset="0"/>
                                </a:rPr>
                                <m:t>argmin</m:t>
                              </m:r>
                            </m:e>
                            <m:lim>
                              <m:r>
                                <a:rPr lang="de-DE" b="0" i="1" dirty="0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  <a:cs typeface="Symbol" charset="2"/>
                                </a:rPr>
                                <m:t>∈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𝐴𝑝𝑝𝑙𝑖𝑐𝑎𝑏𝑙𝑒</m:t>
                              </m:r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Times New Roman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Times New Roman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  <a:cs typeface="Times New Roman"/>
                                </a:rPr>
                                <m:t>𝜋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Times New Roman"/>
                                </a:rPr>
                              </m:ctrlPr>
                            </m:dPr>
                            <m:e>
                              <m:r>
                                <a:rPr lang="en-US" i="1" dirty="0" err="1">
                                  <a:latin typeface="Cambria Math" panose="02040503050406030204" pitchFamily="18" charset="0"/>
                                  <a:ea typeface="Times New Roman"/>
                                </a:rPr>
                                <m:t>𝑠</m:t>
                              </m:r>
                              <m:r>
                                <a:rPr lang="en-US" i="1" dirty="0" err="1">
                                  <a:latin typeface="Cambria Math" panose="02040503050406030204" pitchFamily="18" charset="0"/>
                                  <a:ea typeface="Times New Roman"/>
                                </a:rPr>
                                <m:t>,</m:t>
                              </m:r>
                              <m:r>
                                <a:rPr lang="en-US" i="1" dirty="0" err="1">
                                  <a:latin typeface="Cambria Math" panose="02040503050406030204" pitchFamily="18" charset="0"/>
                                  <a:ea typeface="Times New Roman"/>
                                </a:rPr>
                                <m:t>𝑎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86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65" t="-20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EF27D3-65B5-A14F-9726-0BD02B0C3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49</a:t>
            </a:fld>
            <a:endParaRPr lang="en-GB"/>
          </a:p>
        </p:txBody>
      </p:sp>
      <p:sp>
        <p:nvSpPr>
          <p:cNvPr id="33" name="Text Box 13">
            <a:extLst>
              <a:ext uri="{FF2B5EF4-FFF2-40B4-BE49-F238E27FC236}">
                <a16:creationId xmlns:a16="http://schemas.microsoft.com/office/drawing/2014/main" id="{B0DED9FC-08F6-7E44-A1DC-C6364F72C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4739" y="2010728"/>
            <a:ext cx="411480" cy="41148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anchor="ctr">
            <a:noAutofit/>
          </a:bodyPr>
          <a:lstStyle/>
          <a:p>
            <a:pPr algn="ctr">
              <a:defRPr/>
            </a:pPr>
            <a:r>
              <a:rPr lang="en-US" sz="2000" i="1" dirty="0">
                <a:solidFill>
                  <a:schemeClr val="bg1"/>
                </a:solidFill>
                <a:ea typeface="Times New Roman"/>
                <a:cs typeface="Times New Roman" charset="0"/>
              </a:rPr>
              <a:t>s</a:t>
            </a:r>
            <a:r>
              <a:rPr lang="en-US" sz="2000" i="1" baseline="-25000" dirty="0">
                <a:solidFill>
                  <a:schemeClr val="bg1"/>
                </a:solidFill>
                <a:ea typeface="Times New Roman"/>
                <a:cs typeface="Times New Roman" charset="0"/>
              </a:rPr>
              <a:t> </a:t>
            </a:r>
            <a:endParaRPr lang="en-US" sz="2000" i="1" dirty="0">
              <a:solidFill>
                <a:schemeClr val="bg1"/>
              </a:solidFill>
              <a:ea typeface="Times New Roman"/>
              <a:cs typeface="Times New Roman" charset="0"/>
            </a:endParaRPr>
          </a:p>
        </p:txBody>
      </p:sp>
      <p:sp>
        <p:nvSpPr>
          <p:cNvPr id="34" name="Text Box 13">
            <a:extLst>
              <a:ext uri="{FF2B5EF4-FFF2-40B4-BE49-F238E27FC236}">
                <a16:creationId xmlns:a16="http://schemas.microsoft.com/office/drawing/2014/main" id="{5DE16173-924E-E34B-BB84-C7A1FF274F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6801" y="1158240"/>
            <a:ext cx="411480" cy="41148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anchor="ctr">
            <a:noAutofit/>
          </a:bodyPr>
          <a:lstStyle/>
          <a:p>
            <a:pPr algn="ctr">
              <a:defRPr/>
            </a:pPr>
            <a:r>
              <a:rPr lang="en-US" sz="2000" i="1" dirty="0">
                <a:solidFill>
                  <a:schemeClr val="bg1"/>
                </a:solidFill>
                <a:ea typeface="Times New Roman"/>
                <a:cs typeface="Times New Roman" charset="0"/>
              </a:rPr>
              <a:t>s</a:t>
            </a:r>
            <a:r>
              <a:rPr lang="en-US" sz="2000" baseline="-25000" dirty="0">
                <a:solidFill>
                  <a:schemeClr val="bg1"/>
                </a:solidFill>
                <a:ea typeface="Times New Roman"/>
                <a:cs typeface="Times New Roman" charset="0"/>
              </a:rPr>
              <a:t>1</a:t>
            </a:r>
          </a:p>
        </p:txBody>
      </p:sp>
      <p:sp>
        <p:nvSpPr>
          <p:cNvPr id="35" name="Text Box 13">
            <a:extLst>
              <a:ext uri="{FF2B5EF4-FFF2-40B4-BE49-F238E27FC236}">
                <a16:creationId xmlns:a16="http://schemas.microsoft.com/office/drawing/2014/main" id="{E61D5B78-9707-FD40-9CFC-B36488BE32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6801" y="1728153"/>
            <a:ext cx="411480" cy="41148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anchor="ctr">
            <a:noAutofit/>
          </a:bodyPr>
          <a:lstStyle/>
          <a:p>
            <a:pPr algn="ctr">
              <a:defRPr/>
            </a:pPr>
            <a:r>
              <a:rPr lang="en-US" sz="2000" i="1" dirty="0">
                <a:solidFill>
                  <a:schemeClr val="bg1"/>
                </a:solidFill>
                <a:ea typeface="Times New Roman"/>
                <a:cs typeface="Times New Roman" charset="0"/>
              </a:rPr>
              <a:t>s</a:t>
            </a:r>
            <a:r>
              <a:rPr lang="en-US" sz="2000" baseline="-25000" dirty="0">
                <a:solidFill>
                  <a:schemeClr val="bg1"/>
                </a:solidFill>
                <a:ea typeface="Times New Roman"/>
                <a:cs typeface="Times New Roman" charset="0"/>
              </a:rPr>
              <a:t>2</a:t>
            </a:r>
          </a:p>
        </p:txBody>
      </p:sp>
      <p:sp>
        <p:nvSpPr>
          <p:cNvPr id="36" name="Text Box 13">
            <a:extLst>
              <a:ext uri="{FF2B5EF4-FFF2-40B4-BE49-F238E27FC236}">
                <a16:creationId xmlns:a16="http://schemas.microsoft.com/office/drawing/2014/main" id="{1CC02CED-7F44-1546-862E-A1A6910CE7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6801" y="2352272"/>
            <a:ext cx="411480" cy="41148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anchor="ctr">
            <a:noAutofit/>
          </a:bodyPr>
          <a:lstStyle/>
          <a:p>
            <a:pPr algn="ctr">
              <a:defRPr/>
            </a:pPr>
            <a:r>
              <a:rPr lang="en-US" sz="2000" i="1" dirty="0">
                <a:solidFill>
                  <a:schemeClr val="bg1"/>
                </a:solidFill>
                <a:ea typeface="Times New Roman"/>
                <a:cs typeface="Times New Roman" charset="0"/>
              </a:rPr>
              <a:t>s</a:t>
            </a:r>
            <a:r>
              <a:rPr lang="en-US" sz="2000" baseline="-25000" dirty="0">
                <a:solidFill>
                  <a:schemeClr val="bg1"/>
                </a:solidFill>
                <a:ea typeface="Times New Roman"/>
                <a:cs typeface="Times New Roman" charset="0"/>
              </a:rPr>
              <a:t>3</a:t>
            </a:r>
          </a:p>
        </p:txBody>
      </p:sp>
      <p:cxnSp>
        <p:nvCxnSpPr>
          <p:cNvPr id="37" name="Curved Connector 8">
            <a:extLst>
              <a:ext uri="{FF2B5EF4-FFF2-40B4-BE49-F238E27FC236}">
                <a16:creationId xmlns:a16="http://schemas.microsoft.com/office/drawing/2014/main" id="{8E850927-3FDA-3240-AD9F-7C482560E0A3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256219" y="1363980"/>
            <a:ext cx="850582" cy="852488"/>
          </a:xfrm>
          <a:prstGeom prst="curved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8" name="Curved Connector 11">
            <a:extLst>
              <a:ext uri="{FF2B5EF4-FFF2-40B4-BE49-F238E27FC236}">
                <a16:creationId xmlns:a16="http://schemas.microsoft.com/office/drawing/2014/main" id="{BD217E25-AEFF-9A45-9C5B-5B3816C1E9F4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256219" y="1933893"/>
            <a:ext cx="850582" cy="282575"/>
          </a:xfrm>
          <a:prstGeom prst="curved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9" name="Curved Connector 14">
            <a:extLst>
              <a:ext uri="{FF2B5EF4-FFF2-40B4-BE49-F238E27FC236}">
                <a16:creationId xmlns:a16="http://schemas.microsoft.com/office/drawing/2014/main" id="{A2258902-82C0-9C40-9F70-AB86FE2D154F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7553348" y="2004559"/>
            <a:ext cx="196064" cy="910842"/>
          </a:xfrm>
          <a:prstGeom prst="curvedConnector2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0" name="Rectangle 17">
            <a:extLst>
              <a:ext uri="{FF2B5EF4-FFF2-40B4-BE49-F238E27FC236}">
                <a16:creationId xmlns:a16="http://schemas.microsoft.com/office/drawing/2014/main" id="{3A273146-8830-1842-833F-2A28E9707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8169" y="1673654"/>
            <a:ext cx="3161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i="1" dirty="0">
                <a:ea typeface="Times New Roman"/>
                <a:cs typeface="Times New Roman" charset="0"/>
              </a:rPr>
              <a:t>a</a:t>
            </a:r>
          </a:p>
        </p:txBody>
      </p:sp>
      <p:sp>
        <p:nvSpPr>
          <p:cNvPr id="41" name="Arc 40">
            <a:extLst>
              <a:ext uri="{FF2B5EF4-FFF2-40B4-BE49-F238E27FC236}">
                <a16:creationId xmlns:a16="http://schemas.microsoft.com/office/drawing/2014/main" id="{BE39604E-D6B9-704D-8A57-182EF876A9F0}"/>
              </a:ext>
            </a:extLst>
          </p:cNvPr>
          <p:cNvSpPr/>
          <p:nvPr/>
        </p:nvSpPr>
        <p:spPr bwMode="auto">
          <a:xfrm rot="19304050">
            <a:off x="7523883" y="1958699"/>
            <a:ext cx="157802" cy="267207"/>
          </a:xfrm>
          <a:prstGeom prst="arc">
            <a:avLst>
              <a:gd name="adj1" fmla="val 16895610"/>
              <a:gd name="adj2" fmla="val 4077697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a typeface="Times New Roman"/>
              <a:cs typeface="Times New Roman"/>
            </a:endParaRPr>
          </a:p>
        </p:txBody>
      </p:sp>
      <p:sp>
        <p:nvSpPr>
          <p:cNvPr id="42" name="Text Box 13">
            <a:extLst>
              <a:ext uri="{FF2B5EF4-FFF2-40B4-BE49-F238E27FC236}">
                <a16:creationId xmlns:a16="http://schemas.microsoft.com/office/drawing/2014/main" id="{B148FB1A-0973-B94D-824D-83F40EF24D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3870" y="2906673"/>
            <a:ext cx="411480" cy="41148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anchor="ctr">
            <a:noAutofit/>
          </a:bodyPr>
          <a:lstStyle/>
          <a:p>
            <a:pPr algn="ctr">
              <a:defRPr/>
            </a:pPr>
            <a:r>
              <a:rPr lang="en-US" sz="2000" i="1" dirty="0">
                <a:solidFill>
                  <a:schemeClr val="bg1"/>
                </a:solidFill>
                <a:ea typeface="Times New Roman"/>
                <a:cs typeface="Times New Roman" charset="0"/>
              </a:rPr>
              <a:t>s</a:t>
            </a:r>
            <a:r>
              <a:rPr lang="en-US" sz="2000" baseline="-25000" dirty="0">
                <a:solidFill>
                  <a:schemeClr val="bg1"/>
                </a:solidFill>
                <a:ea typeface="Times New Roman"/>
                <a:cs typeface="Times New Roman" charset="0"/>
              </a:rPr>
              <a:t>4</a:t>
            </a:r>
          </a:p>
        </p:txBody>
      </p:sp>
      <p:cxnSp>
        <p:nvCxnSpPr>
          <p:cNvPr id="43" name="Curved Connector 14">
            <a:extLst>
              <a:ext uri="{FF2B5EF4-FFF2-40B4-BE49-F238E27FC236}">
                <a16:creationId xmlns:a16="http://schemas.microsoft.com/office/drawing/2014/main" id="{288B84E3-B347-1941-8A7E-4EDA3BE5C96D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7377552" y="2180354"/>
            <a:ext cx="604985" cy="968171"/>
          </a:xfrm>
          <a:prstGeom prst="curved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7" name="Rectangle 17">
            <a:extLst>
              <a:ext uri="{FF2B5EF4-FFF2-40B4-BE49-F238E27FC236}">
                <a16:creationId xmlns:a16="http://schemas.microsoft.com/office/drawing/2014/main" id="{E1D2A3D6-3914-1C4B-8F8A-0579BEDD4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0769" y="2566099"/>
            <a:ext cx="3161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i="1" dirty="0">
                <a:ea typeface="Times New Roman"/>
                <a:cs typeface="Times New Roman" charset="0"/>
              </a:rPr>
              <a:t>b</a:t>
            </a:r>
          </a:p>
        </p:txBody>
      </p:sp>
      <p:sp>
        <p:nvSpPr>
          <p:cNvPr id="58" name="Arc 57">
            <a:extLst>
              <a:ext uri="{FF2B5EF4-FFF2-40B4-BE49-F238E27FC236}">
                <a16:creationId xmlns:a16="http://schemas.microsoft.com/office/drawing/2014/main" id="{DFB24C0D-1FBB-BA4A-AD34-6703DD9EBF17}"/>
              </a:ext>
            </a:extLst>
          </p:cNvPr>
          <p:cNvSpPr/>
          <p:nvPr/>
        </p:nvSpPr>
        <p:spPr bwMode="auto">
          <a:xfrm rot="2135701">
            <a:off x="7323036" y="2375013"/>
            <a:ext cx="176533" cy="267207"/>
          </a:xfrm>
          <a:prstGeom prst="arc">
            <a:avLst>
              <a:gd name="adj1" fmla="val 16895610"/>
              <a:gd name="adj2" fmla="val 4077697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21568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 Robot Navigation Problem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A697961-1833-8648-B0B6-5ABDCEF1F9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58240"/>
            <a:ext cx="7886700" cy="318992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 each state, the possible actions are </a:t>
            </a:r>
            <a:r>
              <a:rPr lang="en-US" dirty="0">
                <a:solidFill>
                  <a:srgbClr val="C00000"/>
                </a:solidFill>
              </a:rPr>
              <a:t>U</a:t>
            </a:r>
            <a:r>
              <a:rPr lang="en-US" dirty="0"/>
              <a:t>, </a:t>
            </a:r>
            <a:r>
              <a:rPr lang="en-US" dirty="0">
                <a:solidFill>
                  <a:srgbClr val="C00000"/>
                </a:solidFill>
              </a:rPr>
              <a:t>D</a:t>
            </a:r>
            <a:r>
              <a:rPr lang="en-US" dirty="0"/>
              <a:t>, </a:t>
            </a:r>
            <a:r>
              <a:rPr lang="en-US" dirty="0">
                <a:solidFill>
                  <a:srgbClr val="C00000"/>
                </a:solidFill>
              </a:rPr>
              <a:t>R</a:t>
            </a:r>
            <a:r>
              <a:rPr lang="en-US" dirty="0"/>
              <a:t>, and </a:t>
            </a:r>
            <a:r>
              <a:rPr lang="en-US" dirty="0">
                <a:solidFill>
                  <a:srgbClr val="C00000"/>
                </a:solidFill>
              </a:rPr>
              <a:t>L</a:t>
            </a:r>
          </a:p>
          <a:p>
            <a:r>
              <a:rPr lang="en-US" dirty="0"/>
              <a:t>The effect of </a:t>
            </a:r>
            <a:r>
              <a:rPr lang="en-US" dirty="0">
                <a:solidFill>
                  <a:srgbClr val="C00000"/>
                </a:solidFill>
              </a:rPr>
              <a:t>U</a:t>
            </a:r>
            <a:r>
              <a:rPr lang="en-US" dirty="0"/>
              <a:t> is as follows (</a:t>
            </a:r>
            <a:r>
              <a:rPr lang="en-US" dirty="0">
                <a:solidFill>
                  <a:schemeClr val="accent1"/>
                </a:solidFill>
              </a:rPr>
              <a:t>transition model</a:t>
            </a:r>
            <a:r>
              <a:rPr lang="en-US" dirty="0"/>
              <a:t>):</a:t>
            </a:r>
          </a:p>
          <a:p>
            <a:pPr lvl="1"/>
            <a:r>
              <a:rPr lang="en-US" dirty="0"/>
              <a:t>With probability 0.8, move up one square </a:t>
            </a:r>
          </a:p>
          <a:p>
            <a:pPr lvl="2"/>
            <a:r>
              <a:rPr lang="en-US" dirty="0"/>
              <a:t>If already in top row or blocked, no move</a:t>
            </a:r>
          </a:p>
          <a:p>
            <a:pPr lvl="1"/>
            <a:r>
              <a:rPr lang="en-US" dirty="0"/>
              <a:t>With probability 0.1, move right one square </a:t>
            </a:r>
          </a:p>
          <a:p>
            <a:pPr lvl="2"/>
            <a:r>
              <a:rPr lang="en-US" dirty="0"/>
              <a:t>If already in rightmost row or blocked, no move</a:t>
            </a:r>
          </a:p>
          <a:p>
            <a:pPr lvl="1"/>
            <a:r>
              <a:rPr lang="en-US" dirty="0"/>
              <a:t>With probability 0.1, move left one square</a:t>
            </a:r>
          </a:p>
          <a:p>
            <a:pPr lvl="2"/>
            <a:r>
              <a:rPr lang="en-US" dirty="0"/>
              <a:t>If already in leftmost row or blocked, no move</a:t>
            </a:r>
          </a:p>
          <a:p>
            <a:r>
              <a:rPr lang="en-US" dirty="0"/>
              <a:t>Same transition model holds for </a:t>
            </a:r>
            <a:r>
              <a:rPr lang="en-US" dirty="0">
                <a:solidFill>
                  <a:srgbClr val="C00000"/>
                </a:solidFill>
              </a:rPr>
              <a:t>D</a:t>
            </a:r>
            <a:r>
              <a:rPr lang="en-US" dirty="0"/>
              <a:t>, </a:t>
            </a:r>
            <a:r>
              <a:rPr lang="en-US" dirty="0">
                <a:solidFill>
                  <a:srgbClr val="C00000"/>
                </a:solidFill>
              </a:rPr>
              <a:t>R</a:t>
            </a:r>
            <a:r>
              <a:rPr lang="en-US" dirty="0"/>
              <a:t>, and </a:t>
            </a:r>
            <a:r>
              <a:rPr lang="en-US" dirty="0">
                <a:solidFill>
                  <a:srgbClr val="C00000"/>
                </a:solidFill>
              </a:rPr>
              <a:t>L</a:t>
            </a:r>
            <a:r>
              <a:rPr lang="en-US" dirty="0"/>
              <a:t> and their respective directions</a:t>
            </a:r>
            <a:endParaRPr lang="en-US" dirty="0">
              <a:solidFill>
                <a:srgbClr val="C00000"/>
              </a:solidFill>
            </a:endParaRPr>
          </a:p>
        </p:txBody>
      </p:sp>
      <p:grpSp>
        <p:nvGrpSpPr>
          <p:cNvPr id="23554" name="Group 3"/>
          <p:cNvGrpSpPr>
            <a:grpSpLocks/>
          </p:cNvGrpSpPr>
          <p:nvPr/>
        </p:nvGrpSpPr>
        <p:grpSpPr bwMode="auto">
          <a:xfrm>
            <a:off x="3352800" y="4348163"/>
            <a:ext cx="2438400" cy="1828800"/>
            <a:chOff x="960" y="1152"/>
            <a:chExt cx="1536" cy="1152"/>
          </a:xfrm>
        </p:grpSpPr>
        <p:sp>
          <p:nvSpPr>
            <p:cNvPr id="23557" name="Rectangle 4"/>
            <p:cNvSpPr>
              <a:spLocks noChangeArrowheads="1"/>
            </p:cNvSpPr>
            <p:nvPr/>
          </p:nvSpPr>
          <p:spPr bwMode="auto">
            <a:xfrm>
              <a:off x="960" y="1152"/>
              <a:ext cx="1536" cy="11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58" name="Line 5"/>
            <p:cNvSpPr>
              <a:spLocks noChangeShapeType="1"/>
            </p:cNvSpPr>
            <p:nvPr/>
          </p:nvSpPr>
          <p:spPr bwMode="auto">
            <a:xfrm>
              <a:off x="1344" y="1152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23559" name="Line 6"/>
            <p:cNvSpPr>
              <a:spLocks noChangeShapeType="1"/>
            </p:cNvSpPr>
            <p:nvPr/>
          </p:nvSpPr>
          <p:spPr bwMode="auto">
            <a:xfrm>
              <a:off x="1728" y="1152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23560" name="Line 7"/>
            <p:cNvSpPr>
              <a:spLocks noChangeShapeType="1"/>
            </p:cNvSpPr>
            <p:nvPr/>
          </p:nvSpPr>
          <p:spPr bwMode="auto">
            <a:xfrm>
              <a:off x="2112" y="1152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23561" name="Line 8"/>
            <p:cNvSpPr>
              <a:spLocks noChangeShapeType="1"/>
            </p:cNvSpPr>
            <p:nvPr/>
          </p:nvSpPr>
          <p:spPr bwMode="auto">
            <a:xfrm>
              <a:off x="960" y="1536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23562" name="Line 9"/>
            <p:cNvSpPr>
              <a:spLocks noChangeShapeType="1"/>
            </p:cNvSpPr>
            <p:nvPr/>
          </p:nvSpPr>
          <p:spPr bwMode="auto">
            <a:xfrm>
              <a:off x="960" y="1920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23563" name="Rectangle 10"/>
            <p:cNvSpPr>
              <a:spLocks noChangeArrowheads="1"/>
            </p:cNvSpPr>
            <p:nvPr/>
          </p:nvSpPr>
          <p:spPr bwMode="auto">
            <a:xfrm>
              <a:off x="1344" y="1536"/>
              <a:ext cx="384" cy="384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555" name="Freeform 11"/>
          <p:cNvSpPr>
            <a:spLocks/>
          </p:cNvSpPr>
          <p:nvPr/>
        </p:nvSpPr>
        <p:spPr bwMode="auto">
          <a:xfrm>
            <a:off x="3505200" y="5719763"/>
            <a:ext cx="304800" cy="304800"/>
          </a:xfrm>
          <a:custGeom>
            <a:avLst/>
            <a:gdLst>
              <a:gd name="T0" fmla="*/ 2147483647 w 192"/>
              <a:gd name="T1" fmla="*/ 0 h 192"/>
              <a:gd name="T2" fmla="*/ 0 w 192"/>
              <a:gd name="T3" fmla="*/ 2147483647 h 192"/>
              <a:gd name="T4" fmla="*/ 2147483647 w 192"/>
              <a:gd name="T5" fmla="*/ 2147483647 h 192"/>
              <a:gd name="T6" fmla="*/ 2147483647 w 192"/>
              <a:gd name="T7" fmla="*/ 2147483647 h 192"/>
              <a:gd name="T8" fmla="*/ 2147483647 w 192"/>
              <a:gd name="T9" fmla="*/ 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2"/>
              <a:gd name="T16" fmla="*/ 0 h 192"/>
              <a:gd name="T17" fmla="*/ 192 w 192"/>
              <a:gd name="T18" fmla="*/ 192 h 1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2" h="192">
                <a:moveTo>
                  <a:pt x="96" y="0"/>
                </a:moveTo>
                <a:lnTo>
                  <a:pt x="0" y="192"/>
                </a:lnTo>
                <a:lnTo>
                  <a:pt x="144" y="192"/>
                </a:lnTo>
                <a:lnTo>
                  <a:pt x="192" y="192"/>
                </a:lnTo>
                <a:lnTo>
                  <a:pt x="96" y="0"/>
                </a:lnTo>
                <a:close/>
              </a:path>
            </a:pathLst>
          </a:cu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de-D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DBDA26-54D7-F945-9AC2-3A7FE4715F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45" t="4804" r="6416" b="13117"/>
          <a:stretch/>
        </p:blipFill>
        <p:spPr>
          <a:xfrm>
            <a:off x="7196001" y="2237217"/>
            <a:ext cx="1319349" cy="103196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D109584-BDE1-BE46-8519-4AF4DCD77F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1" y="4348160"/>
            <a:ext cx="609600" cy="609600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i="1" dirty="0">
                <a:solidFill>
                  <a:schemeClr val="bg1"/>
                </a:solidFill>
              </a:rPr>
              <a:t>Goal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AD143A-357E-2441-BC71-AA7DD62AF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476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D14DE-1DD8-5D44-A76A-448BB231B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Policy Iteration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098CF3-4BA3-0E47-9629-1565D35C9D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146048"/>
            <a:ext cx="3982539" cy="5030915"/>
          </a:xfrm>
        </p:spPr>
        <p:txBody>
          <a:bodyPr/>
          <a:lstStyle/>
          <a:p>
            <a:r>
              <a:rPr lang="en-GB" dirty="0"/>
              <a:t>Converges in a finite number of steps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438020-D615-744F-8467-B1DF12691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50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49E996-D40A-B441-9759-20DF332B03D9}"/>
              </a:ext>
            </a:extLst>
          </p:cNvPr>
          <p:cNvSpPr txBox="1"/>
          <p:nvPr/>
        </p:nvSpPr>
        <p:spPr>
          <a:xfrm>
            <a:off x="4781006" y="1158240"/>
            <a:ext cx="4159794" cy="28931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policy-iteration(𝛴,</a:t>
            </a:r>
            <a:r>
              <a:rPr lang="en-GB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𝜋</a:t>
            </a:r>
            <a:r>
              <a:rPr lang="en-GB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GB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𝜋 ← 𝜋</a:t>
            </a:r>
            <a:r>
              <a:rPr lang="en-GB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endParaRPr lang="en-GB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loop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compute{V</a:t>
            </a:r>
            <a:r>
              <a:rPr lang="en-GB" sz="1400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𝜋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)|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every state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\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</a:t>
            </a:r>
            <a:r>
              <a:rPr lang="en-GB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argmin</a:t>
            </a:r>
            <a:r>
              <a:rPr lang="en-GB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sz="14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∈</a:t>
            </a:r>
            <a:r>
              <a:rPr lang="en-GB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Applicable</a:t>
            </a:r>
            <a:r>
              <a:rPr lang="en-GB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Q</a:t>
            </a:r>
            <a:r>
              <a:rPr lang="en-GB" sz="1400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𝜋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𝜋(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∈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		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𝜋’(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← 𝜋(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GB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𝜋’(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← any action in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𝜋’ = 𝜋 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</a:t>
            </a:r>
            <a:endParaRPr lang="en-GB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 ← 𝜋’</a:t>
            </a:r>
            <a:endParaRPr lang="en-GB" sz="14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0A95C22-C8AD-FC4C-8442-29C3135C6BD4}"/>
                  </a:ext>
                </a:extLst>
              </p:cNvPr>
              <p:cNvSpPr/>
              <p:nvPr/>
            </p:nvSpPr>
            <p:spPr>
              <a:xfrm>
                <a:off x="1606731" y="2794029"/>
                <a:ext cx="1580607" cy="969496"/>
              </a:xfrm>
              <a:prstGeom prst="rect">
                <a:avLst/>
              </a:pr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 bIns="91440">
                <a:spAutoFit/>
              </a:bodyPr>
              <a:lstStyle/>
              <a:p>
                <a:pPr eaLnBrk="1" hangingPunct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Times New Roman"/>
                      </a:rPr>
                      <m:t>𝑛</m:t>
                    </m:r>
                  </m:oMath>
                </a14:m>
                <a:r>
                  <a:rPr lang="en-US" dirty="0">
                    <a:ea typeface="Times New Roman"/>
                  </a:rPr>
                  <a:t> equations, </a:t>
                </a:r>
                <a:br>
                  <a:rPr lang="en-US" dirty="0">
                    <a:ea typeface="Times New Roman"/>
                  </a:rPr>
                </a:b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Times New Roman"/>
                      </a:rPr>
                      <m:t>𝑛</m:t>
                    </m:r>
                  </m:oMath>
                </a14:m>
                <a:r>
                  <a:rPr lang="en-US" dirty="0">
                    <a:ea typeface="Times New Roman"/>
                  </a:rPr>
                  <a:t> unknowns, 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Times New Roman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Times New Roman"/>
                      </a:rPr>
                      <m:t>=|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Times New Roman"/>
                      </a:rPr>
                      <m:t>𝑆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Times New Roman"/>
                      </a:rPr>
                      <m:t>|</m:t>
                    </m:r>
                  </m:oMath>
                </a14:m>
                <a:endParaRPr lang="en-US" dirty="0">
                  <a:cs typeface="Times New Roman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0A95C22-C8AD-FC4C-8442-29C3135C6B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6731" y="2794029"/>
                <a:ext cx="1580607" cy="9694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2D8436A-23C1-8F4D-8945-5A5B8C6FD759}"/>
              </a:ext>
            </a:extLst>
          </p:cNvPr>
          <p:cNvCxnSpPr>
            <a:cxnSpLocks/>
            <a:stCxn id="7" idx="3"/>
          </p:cNvCxnSpPr>
          <p:nvPr/>
        </p:nvCxnSpPr>
        <p:spPr bwMode="auto">
          <a:xfrm flipV="1">
            <a:off x="3187338" y="1946367"/>
            <a:ext cx="2351313" cy="133241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86123381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DDA4EB6E-53A9-BC42-81D5-571E295C8CEE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628649" y="1146048"/>
                <a:ext cx="4177627" cy="5030915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GB" dirty="0"/>
                  <a:t>Start with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1, </m:t>
                        </m:r>
                        <m:r>
                          <a:rPr lang="is-IS" i="1" dirty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>
                            <a:latin typeface="Cambria Math" panose="02040503050406030204" pitchFamily="18" charset="0"/>
                          </a:rPr>
                          <m:t>12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s-IS" i="1" dirty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is-IS" i="1" dirty="0">
                            <a:latin typeface="Cambria Math" panose="02040503050406030204" pitchFamily="18" charset="0"/>
                          </a:rPr>
                          <m:t>2, </m:t>
                        </m:r>
                        <m:r>
                          <a:rPr lang="is-IS" i="1" dirty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>
                            <a:latin typeface="Cambria Math" panose="02040503050406030204" pitchFamily="18" charset="0"/>
                          </a:rPr>
                          <m:t>23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3, </m:t>
                        </m:r>
                        <m:r>
                          <a:rPr lang="ru-RU" i="1" dirty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ru-RU" i="1" dirty="0">
                            <a:latin typeface="Cambria Math" panose="02040503050406030204" pitchFamily="18" charset="0"/>
                          </a:rPr>
                          <m:t>34</m:t>
                        </m:r>
                      </m:e>
                    </m:d>
                    <m:r>
                      <a:rPr lang="de-DE" i="1" dirty="0">
                        <a:latin typeface="Cambria Math" panose="02040503050406030204" pitchFamily="18" charset="0"/>
                      </a:rPr>
                      <m:t>,  </m:t>
                    </m:r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5,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54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1800" i="1" kern="0" dirty="0">
                  <a:latin typeface="Times New Roman" charset="0"/>
                  <a:ea typeface="Times New Roman"/>
                </a:endParaRPr>
              </a:p>
              <a:p>
                <a:pPr>
                  <a:spcBef>
                    <a:spcPts val="400"/>
                  </a:spcBef>
                </a:pPr>
                <a:r>
                  <a:rPr lang="en-US" kern="0" dirty="0">
                    <a:ea typeface="Times New Roman"/>
                  </a:rPr>
                  <a:t>Expected cost</a:t>
                </a:r>
                <a:endParaRPr lang="en-US" i="1" kern="0" dirty="0">
                  <a:latin typeface="Cambria Math" panose="02040503050406030204" pitchFamily="18" charset="0"/>
                  <a:ea typeface="Times New Roman"/>
                </a:endParaRPr>
              </a:p>
              <a:p>
                <a:pPr lvl="1">
                  <a:spcBef>
                    <a:spcPts val="400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kern="0" dirty="0" smtClean="0"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i="1" kern="0" dirty="0" smtClean="0">
                            <a:latin typeface="Cambria Math" panose="02040503050406030204" pitchFamily="18" charset="0"/>
                            <a:ea typeface="Times New Roman"/>
                          </a:rPr>
                          <m:t>𝑉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i="1" kern="0" dirty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dPr>
                      <m:e>
                        <m: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  <a:sym typeface="Symbol" charset="0"/>
                          </a:rPr>
                          <m:t>𝑑</m:t>
                        </m:r>
                        <m: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  <a:sym typeface="Symbol" charset="0"/>
                          </a:rPr>
                          <m:t>4</m:t>
                        </m:r>
                      </m:e>
                    </m:d>
                    <m:r>
                      <a:rPr lang="en-US" i="1" kern="0" dirty="0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Symbol" charset="0"/>
                      </a:rPr>
                      <m:t>=0</m:t>
                    </m:r>
                  </m:oMath>
                </a14:m>
                <a:endParaRPr lang="en-US" kern="0" dirty="0">
                  <a:ea typeface="Times New Roman"/>
                  <a:cs typeface="Times New Roman"/>
                  <a:sym typeface="Symbol" charset="0"/>
                </a:endParaRPr>
              </a:p>
              <a:p>
                <a:pPr lvl="1">
                  <a:spcBef>
                    <a:spcPts val="400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</a:rPr>
                          <m:t>𝑉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i="1" kern="0" dirty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dPr>
                      <m:e>
                        <m: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  <a:sym typeface="Symbol" charset="0"/>
                          </a:rPr>
                          <m:t>𝑑</m:t>
                        </m:r>
                        <m: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  <a:sym typeface="Symbol" charset="0"/>
                          </a:rPr>
                          <m:t>3</m:t>
                        </m:r>
                      </m:e>
                    </m:d>
                    <m:r>
                      <a:rPr lang="en-US" i="1" kern="0" dirty="0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Symbol" charset="0"/>
                      </a:rPr>
                      <m:t>=100+</m:t>
                    </m:r>
                    <m:sSup>
                      <m:sSupPr>
                        <m:ctrlP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</a:rPr>
                          <m:t>𝑉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i="1" kern="0" dirty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dPr>
                      <m:e>
                        <m: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  <a:sym typeface="Symbol" charset="0"/>
                          </a:rPr>
                          <m:t>𝑑</m:t>
                        </m:r>
                        <m: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  <a:sym typeface="Symbol" charset="0"/>
                          </a:rPr>
                          <m:t>4</m:t>
                        </m:r>
                      </m:e>
                    </m:d>
                    <m:r>
                      <a:rPr lang="en-US" i="1" kern="0" dirty="0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Symbol" charset="0"/>
                      </a:rPr>
                      <m:t>=100</m:t>
                    </m:r>
                  </m:oMath>
                </a14:m>
                <a:endParaRPr lang="en-US" kern="0" dirty="0">
                  <a:ea typeface="Times New Roman"/>
                  <a:cs typeface="Times New Roman"/>
                  <a:sym typeface="Symbol" charset="0"/>
                </a:endParaRPr>
              </a:p>
              <a:p>
                <a:pPr lvl="1">
                  <a:spcBef>
                    <a:spcPts val="400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</a:rPr>
                          <m:t>𝑉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i="1" kern="0" dirty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dPr>
                      <m:e>
                        <m: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  <a:sym typeface="Symbol" charset="0"/>
                          </a:rPr>
                          <m:t>𝑑</m:t>
                        </m:r>
                        <m: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  <a:sym typeface="Symbol" charset="0"/>
                          </a:rPr>
                          <m:t>5</m:t>
                        </m:r>
                      </m:e>
                    </m:d>
                    <m:r>
                      <a:rPr lang="en-US" i="1" kern="0" dirty="0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Symbol" charset="0"/>
                      </a:rPr>
                      <m:t>=100+</m:t>
                    </m:r>
                    <m:sSup>
                      <m:sSupPr>
                        <m:ctrlP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</a:rPr>
                          <m:t>𝑉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i="1" kern="0" dirty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dPr>
                      <m:e>
                        <m: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  <a:sym typeface="Symbol" charset="0"/>
                          </a:rPr>
                          <m:t>𝑑</m:t>
                        </m:r>
                        <m: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  <a:sym typeface="Symbol" charset="0"/>
                          </a:rPr>
                          <m:t>5</m:t>
                        </m:r>
                      </m:e>
                    </m:d>
                    <m:r>
                      <a:rPr lang="de-DE" b="0" i="1" kern="0" dirty="0" smtClean="0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Symbol" charset="0"/>
                      </a:rPr>
                      <m:t>=</m:t>
                    </m:r>
                    <m:r>
                      <a:rPr lang="en-US" i="1" kern="0" dirty="0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Symbol" charset="0"/>
                      </a:rPr>
                      <m:t>100</m:t>
                    </m:r>
                  </m:oMath>
                </a14:m>
                <a:endParaRPr lang="en-US" kern="0" dirty="0">
                  <a:ea typeface="Times New Roman"/>
                  <a:cs typeface="Times New Roman"/>
                  <a:sym typeface="Symbol" charset="0"/>
                </a:endParaRPr>
              </a:p>
              <a:p>
                <a:pPr lvl="1">
                  <a:spcBef>
                    <a:spcPts val="400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</a:rPr>
                          <m:t>𝑉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i="1" kern="0" dirty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dPr>
                      <m:e>
                        <m:r>
                          <a:rPr lang="is-IS" i="1" kern="0" dirty="0">
                            <a:latin typeface="Cambria Math" panose="02040503050406030204" pitchFamily="18" charset="0"/>
                            <a:ea typeface="Times New Roman"/>
                            <a:sym typeface="Symbol" charset="0"/>
                          </a:rPr>
                          <m:t>𝑑</m:t>
                        </m:r>
                        <m:r>
                          <a:rPr lang="is-IS" i="1" kern="0" dirty="0">
                            <a:latin typeface="Cambria Math" panose="02040503050406030204" pitchFamily="18" charset="0"/>
                            <a:ea typeface="Times New Roman"/>
                            <a:sym typeface="Symbol" charset="0"/>
                          </a:rPr>
                          <m:t>2</m:t>
                        </m:r>
                      </m:e>
                    </m:d>
                    <m:r>
                      <a:rPr lang="en-US" i="1" kern="0" dirty="0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Symbol" charset="0"/>
                      </a:rPr>
                      <m:t>=1+</m:t>
                    </m:r>
                    <m:d>
                      <m:dPr>
                        <m:ctrlP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  <a:cs typeface="Times New Roman"/>
                            <a:sym typeface="Symbol" charset="0"/>
                          </a:rPr>
                        </m:ctrlPr>
                      </m:dPr>
                      <m:e>
                        <m: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  <a:cs typeface="Times New Roman"/>
                            <a:sym typeface="Symbol" charset="0"/>
                          </a:rPr>
                          <m:t>0.8</m:t>
                        </m:r>
                        <m:sSup>
                          <m:sSupPr>
                            <m:ctrlPr>
                              <a:rPr lang="en-US" i="1" kern="0" dirty="0"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pPr>
                          <m:e>
                            <m:r>
                              <a:rPr lang="en-US" i="1" kern="0" dirty="0">
                                <a:latin typeface="Cambria Math" panose="02040503050406030204" pitchFamily="18" charset="0"/>
                                <a:ea typeface="Times New Roman"/>
                              </a:rPr>
                              <m:t>𝑉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p>
                        </m:sSup>
                        <m:d>
                          <m:dPr>
                            <m:ctrlPr>
                              <a:rPr lang="en-US" i="1" kern="0" dirty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dPr>
                          <m:e>
                            <m:r>
                              <a:rPr lang="en-US" i="1" kern="0" dirty="0">
                                <a:latin typeface="Cambria Math" panose="02040503050406030204" pitchFamily="18" charset="0"/>
                                <a:ea typeface="Times New Roman"/>
                                <a:sym typeface="Symbol" charset="0"/>
                              </a:rPr>
                              <m:t>𝑑</m:t>
                            </m:r>
                            <m:r>
                              <a:rPr lang="en-US" i="1" kern="0" dirty="0">
                                <a:latin typeface="Cambria Math" panose="02040503050406030204" pitchFamily="18" charset="0"/>
                                <a:ea typeface="Times New Roman"/>
                                <a:sym typeface="Symbol" charset="0"/>
                              </a:rPr>
                              <m:t>3</m:t>
                            </m:r>
                          </m:e>
                        </m:d>
                        <m: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  <a:cs typeface="Times New Roman"/>
                            <a:sym typeface="Symbol" charset="0"/>
                          </a:rPr>
                          <m:t>+0.2</m:t>
                        </m:r>
                        <m:sSup>
                          <m:sSupPr>
                            <m:ctrlPr>
                              <a:rPr lang="en-US" i="1" kern="0" dirty="0"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pPr>
                          <m:e>
                            <m:r>
                              <a:rPr lang="en-US" i="1" kern="0" dirty="0">
                                <a:latin typeface="Cambria Math" panose="02040503050406030204" pitchFamily="18" charset="0"/>
                                <a:ea typeface="Times New Roman"/>
                              </a:rPr>
                              <m:t>𝑉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p>
                        </m:sSup>
                        <m:d>
                          <m:dPr>
                            <m:ctrlPr>
                              <a:rPr lang="en-US" i="1" kern="0" dirty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dPr>
                          <m:e>
                            <m:r>
                              <a:rPr lang="en-US" i="1" kern="0" dirty="0">
                                <a:latin typeface="Cambria Math" panose="02040503050406030204" pitchFamily="18" charset="0"/>
                                <a:ea typeface="Times New Roman"/>
                                <a:sym typeface="Symbol" charset="0"/>
                              </a:rPr>
                              <m:t>𝑑</m:t>
                            </m:r>
                            <m:r>
                              <a:rPr lang="en-US" i="1" kern="0" dirty="0">
                                <a:latin typeface="Cambria Math" panose="02040503050406030204" pitchFamily="18" charset="0"/>
                                <a:ea typeface="Times New Roman"/>
                                <a:sym typeface="Symbol" charset="0"/>
                              </a:rPr>
                              <m:t>5</m:t>
                            </m:r>
                          </m:e>
                        </m:d>
                      </m:e>
                    </m:d>
                  </m:oMath>
                </a14:m>
                <a:br>
                  <a:rPr lang="de-DE" i="1" kern="0" dirty="0">
                    <a:latin typeface="Cambria Math" panose="02040503050406030204" pitchFamily="18" charset="0"/>
                    <a:ea typeface="Times New Roman"/>
                    <a:sym typeface="Symbol" charset="0"/>
                  </a:rPr>
                </a:br>
                <a14:m>
                  <m:oMath xmlns:m="http://schemas.openxmlformats.org/officeDocument/2006/math">
                    <m:r>
                      <a:rPr lang="en-US" i="1" kern="0" dirty="0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Symbol" charset="0"/>
                      </a:rPr>
                      <m:t>=101</m:t>
                    </m:r>
                  </m:oMath>
                </a14:m>
                <a:endParaRPr lang="en-US" kern="0" dirty="0">
                  <a:cs typeface="Times New Roman"/>
                </a:endParaRPr>
              </a:p>
              <a:p>
                <a:pPr lvl="1">
                  <a:spcBef>
                    <a:spcPts val="400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</a:rPr>
                          <m:t>𝑉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i="1" kern="0" dirty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dPr>
                      <m:e>
                        <m: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  <a:sym typeface="Symbol" charset="0"/>
                          </a:rPr>
                          <m:t>𝑑</m:t>
                        </m:r>
                        <m: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  <a:sym typeface="Symbol" charset="0"/>
                          </a:rPr>
                          <m:t>1</m:t>
                        </m:r>
                      </m:e>
                    </m:d>
                    <m:r>
                      <a:rPr lang="en-US" i="1" kern="0" dirty="0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Symbol" charset="0"/>
                      </a:rPr>
                      <m:t>=100+</m:t>
                    </m:r>
                    <m:sSup>
                      <m:sSupPr>
                        <m:ctrlP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</a:rPr>
                          <m:t>𝑉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i="1" kern="0" dirty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dPr>
                      <m:e>
                        <m:r>
                          <a:rPr lang="is-IS" i="1" kern="0" dirty="0">
                            <a:latin typeface="Cambria Math" panose="02040503050406030204" pitchFamily="18" charset="0"/>
                            <a:ea typeface="Times New Roman"/>
                            <a:sym typeface="Symbol" charset="0"/>
                          </a:rPr>
                          <m:t>𝑑</m:t>
                        </m:r>
                        <m:r>
                          <a:rPr lang="is-IS" i="1" kern="0" dirty="0">
                            <a:latin typeface="Cambria Math" panose="02040503050406030204" pitchFamily="18" charset="0"/>
                            <a:ea typeface="Times New Roman"/>
                            <a:sym typeface="Symbol" charset="0"/>
                          </a:rPr>
                          <m:t>2</m:t>
                        </m:r>
                      </m:e>
                    </m:d>
                    <m:r>
                      <a:rPr lang="en-US" i="1" kern="0" dirty="0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Symbol" charset="0"/>
                      </a:rPr>
                      <m:t>=201</m:t>
                    </m:r>
                  </m:oMath>
                </a14:m>
                <a:endParaRPr lang="en-US" dirty="0"/>
              </a:p>
              <a:p>
                <a:pPr>
                  <a:spcBef>
                    <a:spcPts val="400"/>
                  </a:spcBef>
                </a:pPr>
                <a:r>
                  <a:rPr lang="en-US" dirty="0"/>
                  <a:t>Cost-to-go</a:t>
                </a:r>
              </a:p>
              <a:p>
                <a:pPr lvl="1">
                  <a:spcBef>
                    <a:spcPts val="400"/>
                  </a:spcBef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12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=100+101=201</m:t>
                    </m:r>
                  </m:oMath>
                </a14:m>
                <a:endParaRPr lang="en-US" dirty="0"/>
              </a:p>
              <a:p>
                <a:pPr lvl="1">
                  <a:spcBef>
                    <a:spcPts val="400"/>
                  </a:spcBef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14</m:t>
                        </m:r>
                      </m:e>
                    </m:d>
                  </m:oMath>
                </a14:m>
                <a:br>
                  <a:rPr lang="de-DE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=1+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0.5(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201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0.5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(0)=101.5</m:t>
                    </m:r>
                  </m:oMath>
                </a14:m>
                <a:endParaRPr lang="en-US" dirty="0"/>
              </a:p>
              <a:p>
                <a:pPr lvl="2">
                  <a:spcBef>
                    <a:spcPts val="400"/>
                  </a:spcBef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argmin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14</m:t>
                    </m:r>
                  </m:oMath>
                </a14:m>
                <a:endParaRPr lang="en-US" dirty="0"/>
              </a:p>
              <a:p>
                <a:pPr lvl="1">
                  <a:spcBef>
                    <a:spcPts val="400"/>
                  </a:spcBef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23</m:t>
                        </m:r>
                      </m:e>
                    </m:d>
                  </m:oMath>
                </a14:m>
                <a:br>
                  <a:rPr lang="de-DE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=1+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0.8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100</m:t>
                            </m:r>
                          </m:e>
                        </m:d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+0.2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100</m:t>
                            </m:r>
                          </m:e>
                        </m:d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=101</m:t>
                    </m:r>
                  </m:oMath>
                </a14:m>
                <a:endParaRPr lang="en-US" dirty="0"/>
              </a:p>
              <a:p>
                <a:pPr lvl="1">
                  <a:spcBef>
                    <a:spcPts val="400"/>
                  </a:spcBef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21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=100+201=301</m:t>
                    </m:r>
                  </m:oMath>
                </a14:m>
                <a:endParaRPr lang="en-US" dirty="0"/>
              </a:p>
              <a:p>
                <a:pPr lvl="2">
                  <a:spcBef>
                    <a:spcPts val="400"/>
                  </a:spcBef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argmin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23</m:t>
                    </m:r>
                  </m:oMath>
                </a14:m>
                <a:endParaRPr lang="en-US" dirty="0"/>
              </a:p>
              <a:p>
                <a:endParaRPr lang="en-GB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DDA4EB6E-53A9-BC42-81D5-571E295C8C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28649" y="1146048"/>
                <a:ext cx="4177627" cy="5030915"/>
              </a:xfrm>
              <a:blipFill>
                <a:blip r:embed="rId3"/>
                <a:stretch>
                  <a:fillRect l="-606" t="-17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6458910A-E235-AC4A-AC56-28DF81CC3A46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971948" y="1146048"/>
                <a:ext cx="3824483" cy="5030915"/>
              </a:xfrm>
            </p:spPr>
            <p:txBody>
              <a:bodyPr>
                <a:normAutofit fontScale="62500" lnSpcReduction="20000"/>
              </a:bodyPr>
              <a:lstStyle/>
              <a:p>
                <a:pPr>
                  <a:spcBef>
                    <a:spcPts val="400"/>
                  </a:spcBef>
                </a:pPr>
                <a:r>
                  <a:rPr lang="en-US" dirty="0"/>
                  <a:t>Cost-to-go continued</a:t>
                </a:r>
              </a:p>
              <a:p>
                <a:pPr lvl="1">
                  <a:spcBef>
                    <a:spcPts val="400"/>
                  </a:spcBef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3,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34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=100+0=100</m:t>
                    </m:r>
                  </m:oMath>
                </a14:m>
                <a:endParaRPr lang="en-US" dirty="0"/>
              </a:p>
              <a:p>
                <a:pPr lvl="1">
                  <a:spcBef>
                    <a:spcPts val="400"/>
                  </a:spcBef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3,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32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=100+101=201</m:t>
                    </m:r>
                  </m:oMath>
                </a14:m>
                <a:endParaRPr lang="en-US" dirty="0"/>
              </a:p>
              <a:p>
                <a:pPr lvl="2">
                  <a:spcBef>
                    <a:spcPts val="400"/>
                  </a:spcBef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argmin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34</m:t>
                    </m:r>
                  </m:oMath>
                </a14:m>
                <a:endParaRPr lang="en-US" dirty="0"/>
              </a:p>
              <a:p>
                <a:pPr lvl="1">
                  <a:spcBef>
                    <a:spcPts val="400"/>
                  </a:spcBef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5,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54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=100+0=100</m:t>
                    </m:r>
                  </m:oMath>
                </a14:m>
                <a:endParaRPr lang="en-US" dirty="0"/>
              </a:p>
              <a:p>
                <a:pPr lvl="1">
                  <a:spcBef>
                    <a:spcPts val="400"/>
                  </a:spcBef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5,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54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=100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101=201</m:t>
                    </m:r>
                  </m:oMath>
                </a14:m>
                <a:endParaRPr lang="en-US" dirty="0"/>
              </a:p>
              <a:p>
                <a:pPr lvl="2">
                  <a:spcBef>
                    <a:spcPts val="400"/>
                  </a:spcBef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argmin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54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6458910A-E235-AC4A-AC56-28DF81CC3A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971948" y="1146048"/>
                <a:ext cx="3824483" cy="5030915"/>
              </a:xfrm>
              <a:blipFill>
                <a:blip r:embed="rId4"/>
                <a:stretch>
                  <a:fillRect l="-660" t="-17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FF2020-5AE5-5640-8FB1-B2B93D6BB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51</a:t>
            </a:fld>
            <a:endParaRPr lang="en-GB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BDB15526-3555-0F49-92C3-D920F75E4D6B}"/>
              </a:ext>
            </a:extLst>
          </p:cNvPr>
          <p:cNvGrpSpPr/>
          <p:nvPr/>
        </p:nvGrpSpPr>
        <p:grpSpPr>
          <a:xfrm>
            <a:off x="3896630" y="2738359"/>
            <a:ext cx="5162595" cy="3862989"/>
            <a:chOff x="3896630" y="2738359"/>
            <a:chExt cx="5162595" cy="3862989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0904AC5D-9DC9-8447-A73A-4FEE432D073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896630" y="2738359"/>
              <a:ext cx="5162595" cy="3862989"/>
              <a:chOff x="424630" y="1518047"/>
              <a:chExt cx="4697482" cy="3514961"/>
            </a:xfrm>
          </p:grpSpPr>
          <p:sp>
            <p:nvSpPr>
              <p:cNvPr id="78" name="Freeform 31">
                <a:extLst>
                  <a:ext uri="{FF2B5EF4-FFF2-40B4-BE49-F238E27FC236}">
                    <a16:creationId xmlns:a16="http://schemas.microsoft.com/office/drawing/2014/main" id="{57000F92-DA35-BC4F-A994-1A049E5AF436}"/>
                  </a:ext>
                </a:extLst>
              </p:cNvPr>
              <p:cNvSpPr>
                <a:spLocks/>
              </p:cNvSpPr>
              <p:nvPr/>
            </p:nvSpPr>
            <p:spPr bwMode="auto">
              <a:xfrm rot="11049090" flipH="1" flipV="1">
                <a:off x="4148184" y="2190483"/>
                <a:ext cx="660198" cy="2126275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38100" cmpd="sng">
                <a:solidFill>
                  <a:schemeClr val="accent1"/>
                </a:solidFill>
                <a:round/>
                <a:headEnd type="none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FD324944-8C8C-624C-AEB3-48FDDE9D55A5}"/>
                  </a:ext>
                </a:extLst>
              </p:cNvPr>
              <p:cNvSpPr/>
              <p:nvPr/>
            </p:nvSpPr>
            <p:spPr>
              <a:xfrm>
                <a:off x="4066674" y="2252723"/>
                <a:ext cx="59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6AFA31CA-C1E7-A54B-B7CE-15D12883609F}"/>
                  </a:ext>
                </a:extLst>
              </p:cNvPr>
              <p:cNvSpPr/>
              <p:nvPr/>
            </p:nvSpPr>
            <p:spPr>
              <a:xfrm>
                <a:off x="4441353" y="4403587"/>
                <a:ext cx="168088" cy="336058"/>
              </a:xfrm>
              <a:prstGeom prst="rect">
                <a:avLst/>
              </a:prstGeom>
              <a:noFill/>
            </p:spPr>
            <p:txBody>
              <a:bodyPr wrap="none" lIns="91440" tIns="0" rIns="91440" bIns="91440">
                <a:sp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1E5DBCBF-ECD0-0741-9A66-1FEFDB520478}"/>
                  </a:ext>
                </a:extLst>
              </p:cNvPr>
              <p:cNvSpPr/>
              <p:nvPr/>
            </p:nvSpPr>
            <p:spPr>
              <a:xfrm>
                <a:off x="1149001" y="4506767"/>
                <a:ext cx="59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r"/>
                <a:endParaRPr lang="en-US" dirty="0"/>
              </a:p>
            </p:txBody>
          </p:sp>
          <p:sp>
            <p:nvSpPr>
              <p:cNvPr id="82" name="Text Box 13">
                <a:extLst>
                  <a:ext uri="{FF2B5EF4-FFF2-40B4-BE49-F238E27FC236}">
                    <a16:creationId xmlns:a16="http://schemas.microsoft.com/office/drawing/2014/main" id="{9E36C135-843F-CF4B-9786-F780E31F6E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4630" y="4528921"/>
                <a:ext cx="660190" cy="504087"/>
              </a:xfrm>
              <a:prstGeom prst="rect">
                <a:avLst/>
              </a:prstGeom>
              <a:ln/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latin typeface="+mn-lt"/>
                    <a:ea typeface="Times New Roman"/>
                    <a:cs typeface="Calibri"/>
                    <a:sym typeface="Symbol" charset="0"/>
                  </a:rPr>
                  <a:t>Start: </a:t>
                </a:r>
                <a:br>
                  <a:rPr lang="en-US" sz="1800" dirty="0">
                    <a:latin typeface="+mn-lt"/>
                    <a:ea typeface="Times New Roman"/>
                    <a:cs typeface="Calibri"/>
                    <a:sym typeface="Symbol" charset="0"/>
                  </a:rPr>
                </a:br>
                <a:r>
                  <a:rPr lang="en-US" sz="1800" i="1" dirty="0">
                    <a:latin typeface="+mn-lt"/>
                    <a:ea typeface="Times New Roman"/>
                    <a:sym typeface="Symbol" charset="0"/>
                  </a:rPr>
                  <a:t>s</a:t>
                </a:r>
                <a:r>
                  <a:rPr lang="en-US" sz="1800" baseline="-25000" dirty="0">
                    <a:latin typeface="+mn-lt"/>
                    <a:ea typeface="Times New Roman"/>
                    <a:sym typeface="Symbol" charset="0"/>
                  </a:rPr>
                  <a:t>0</a:t>
                </a:r>
                <a:r>
                  <a:rPr lang="en-US" sz="1800" i="1" dirty="0">
                    <a:latin typeface="+mn-lt"/>
                    <a:ea typeface="Times New Roman"/>
                    <a:sym typeface="Symbol" charset="0"/>
                  </a:rPr>
                  <a:t>= </a:t>
                </a:r>
                <a:r>
                  <a:rPr lang="en-US" sz="1800" dirty="0">
                    <a:latin typeface="+mn-lt"/>
                    <a:ea typeface="Times New Roman"/>
                    <a:cs typeface="Calibri"/>
                    <a:sym typeface="Symbol" charset="0"/>
                  </a:rPr>
                  <a:t>d1</a:t>
                </a:r>
                <a:endParaRPr lang="en-US" sz="1800" dirty="0">
                  <a:latin typeface="+mn-lt"/>
                  <a:ea typeface="Times New Roman"/>
                  <a:cs typeface="Times New Roman"/>
                </a:endParaRPr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E0C70FA9-4FA1-3441-8F2F-EA2C63520F21}"/>
                  </a:ext>
                </a:extLst>
              </p:cNvPr>
              <p:cNvSpPr/>
              <p:nvPr/>
            </p:nvSpPr>
            <p:spPr>
              <a:xfrm>
                <a:off x="1028128" y="2019635"/>
                <a:ext cx="59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84" name="Freeform 31">
                <a:extLst>
                  <a:ext uri="{FF2B5EF4-FFF2-40B4-BE49-F238E27FC236}">
                    <a16:creationId xmlns:a16="http://schemas.microsoft.com/office/drawing/2014/main" id="{2B3CB633-C41E-D548-AF6E-522720EEAFF3}"/>
                  </a:ext>
                </a:extLst>
              </p:cNvPr>
              <p:cNvSpPr>
                <a:spLocks/>
              </p:cNvSpPr>
              <p:nvPr/>
            </p:nvSpPr>
            <p:spPr bwMode="auto">
              <a:xfrm rot="4200000" flipH="1" flipV="1">
                <a:off x="2510252" y="617061"/>
                <a:ext cx="776291" cy="2966339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85" name="Text Box 11">
                <a:extLst>
                  <a:ext uri="{FF2B5EF4-FFF2-40B4-BE49-F238E27FC236}">
                    <a16:creationId xmlns:a16="http://schemas.microsoft.com/office/drawing/2014/main" id="{A2EAC7F8-892C-144D-87E4-4EAA055CFAC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64150" y="4337866"/>
                <a:ext cx="668031" cy="504087"/>
              </a:xfrm>
              <a:prstGeom prst="rect">
                <a:avLst/>
              </a:prstGeom>
              <a:ln/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+mn-lt"/>
                    <a:ea typeface="Times New Roman"/>
                    <a:cs typeface="Times New Roman"/>
                  </a:rPr>
                  <a:t>  Goal: </a:t>
                </a:r>
              </a:p>
              <a:p>
                <a:r>
                  <a:rPr lang="en-US" sz="1800" i="1" dirty="0">
                    <a:latin typeface="+mn-lt"/>
                    <a:ea typeface="Times New Roman"/>
                    <a:sym typeface="Symbol" charset="0"/>
                  </a:rPr>
                  <a:t>S</a:t>
                </a:r>
                <a:r>
                  <a:rPr lang="en-US" sz="1800" i="1" baseline="-25000" dirty="0">
                    <a:latin typeface="+mn-lt"/>
                    <a:ea typeface="Times New Roman"/>
                    <a:sym typeface="Symbol" charset="0"/>
                  </a:rPr>
                  <a:t>g</a:t>
                </a:r>
                <a:r>
                  <a:rPr lang="en-US" sz="1800" dirty="0">
                    <a:latin typeface="+mn-lt"/>
                    <a:ea typeface="Times New Roman"/>
                    <a:sym typeface="Symbol" charset="0"/>
                  </a:rPr>
                  <a:t>= {</a:t>
                </a:r>
                <a:r>
                  <a:rPr lang="en-US" sz="1800" dirty="0">
                    <a:latin typeface="+mn-lt"/>
                    <a:ea typeface="Times New Roman"/>
                    <a:cs typeface="Calibri"/>
                    <a:sym typeface="Symbol" charset="0"/>
                  </a:rPr>
                  <a:t>d4</a:t>
                </a:r>
                <a:r>
                  <a:rPr lang="en-US" sz="1800" dirty="0">
                    <a:latin typeface="+mn-lt"/>
                    <a:ea typeface="Times New Roman"/>
                    <a:cs typeface="Times New Roman"/>
                    <a:sym typeface="Symbol" charset="0"/>
                  </a:rPr>
                  <a:t>}</a:t>
                </a:r>
                <a:endParaRPr lang="en-US" sz="1800" dirty="0">
                  <a:latin typeface="+mn-lt"/>
                  <a:ea typeface="Times New Roman"/>
                  <a:cs typeface="Times New Roman"/>
                </a:endParaRPr>
              </a:p>
            </p:txBody>
          </p:sp>
          <p:sp>
            <p:nvSpPr>
              <p:cNvPr id="86" name="Freeform 37">
                <a:extLst>
                  <a:ext uri="{FF2B5EF4-FFF2-40B4-BE49-F238E27FC236}">
                    <a16:creationId xmlns:a16="http://schemas.microsoft.com/office/drawing/2014/main" id="{25A961B1-066C-7A46-973F-0F9C70C6E0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5196" y="2381554"/>
                <a:ext cx="2527300" cy="239492"/>
              </a:xfrm>
              <a:custGeom>
                <a:avLst/>
                <a:gdLst>
                  <a:gd name="T0" fmla="*/ 0 w 1592"/>
                  <a:gd name="T1" fmla="*/ 2147483647 h 113"/>
                  <a:gd name="T2" fmla="*/ 2147483647 w 1592"/>
                  <a:gd name="T3" fmla="*/ 2147483647 h 113"/>
                  <a:gd name="T4" fmla="*/ 2147483647 w 1592"/>
                  <a:gd name="T5" fmla="*/ 2147483647 h 113"/>
                  <a:gd name="T6" fmla="*/ 0 60000 65536"/>
                  <a:gd name="T7" fmla="*/ 0 60000 65536"/>
                  <a:gd name="T8" fmla="*/ 0 60000 65536"/>
                  <a:gd name="T9" fmla="*/ 0 w 1592"/>
                  <a:gd name="T10" fmla="*/ 0 h 113"/>
                  <a:gd name="T11" fmla="*/ 1592 w 1592"/>
                  <a:gd name="T12" fmla="*/ 113 h 1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2" h="113">
                    <a:moveTo>
                      <a:pt x="0" y="113"/>
                    </a:moveTo>
                    <a:cubicBezTo>
                      <a:pt x="255" y="57"/>
                      <a:pt x="511" y="2"/>
                      <a:pt x="776" y="1"/>
                    </a:cubicBezTo>
                    <a:cubicBezTo>
                      <a:pt x="1041" y="0"/>
                      <a:pt x="1316" y="52"/>
                      <a:pt x="1592" y="105"/>
                    </a:cubicBezTo>
                  </a:path>
                </a:pathLst>
              </a:custGeom>
              <a:noFill/>
              <a:ln w="38100" cmpd="sng">
                <a:solidFill>
                  <a:schemeClr val="accent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87" name="Freeform 38">
                <a:extLst>
                  <a:ext uri="{FF2B5EF4-FFF2-40B4-BE49-F238E27FC236}">
                    <a16:creationId xmlns:a16="http://schemas.microsoft.com/office/drawing/2014/main" id="{69A7F4AB-85B2-CE47-BDD1-CBB8419B93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5020" y="2103309"/>
                <a:ext cx="2176032" cy="281769"/>
              </a:xfrm>
              <a:custGeom>
                <a:avLst/>
                <a:gdLst>
                  <a:gd name="T0" fmla="*/ 0 w 1176"/>
                  <a:gd name="T1" fmla="*/ 2147483647 h 288"/>
                  <a:gd name="T2" fmla="*/ 2147483647 w 1176"/>
                  <a:gd name="T3" fmla="*/ 2147483647 h 288"/>
                  <a:gd name="T4" fmla="*/ 2147483647 w 1176"/>
                  <a:gd name="T5" fmla="*/ 0 h 288"/>
                  <a:gd name="T6" fmla="*/ 0 60000 65536"/>
                  <a:gd name="T7" fmla="*/ 0 60000 65536"/>
                  <a:gd name="T8" fmla="*/ 0 60000 65536"/>
                  <a:gd name="T9" fmla="*/ 0 w 1176"/>
                  <a:gd name="T10" fmla="*/ 0 h 288"/>
                  <a:gd name="T11" fmla="*/ 1176 w 1176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76" h="288">
                    <a:moveTo>
                      <a:pt x="0" y="288"/>
                    </a:moveTo>
                    <a:cubicBezTo>
                      <a:pt x="234" y="264"/>
                      <a:pt x="468" y="240"/>
                      <a:pt x="664" y="192"/>
                    </a:cubicBezTo>
                    <a:cubicBezTo>
                      <a:pt x="860" y="144"/>
                      <a:pt x="1018" y="72"/>
                      <a:pt x="1176" y="0"/>
                    </a:cubicBezTo>
                  </a:path>
                </a:pathLst>
              </a:custGeom>
              <a:noFill/>
              <a:ln w="38100" cmpd="sng">
                <a:solidFill>
                  <a:schemeClr val="accent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88" name="Arc 87">
                <a:extLst>
                  <a:ext uri="{FF2B5EF4-FFF2-40B4-BE49-F238E27FC236}">
                    <a16:creationId xmlns:a16="http://schemas.microsoft.com/office/drawing/2014/main" id="{A71CE575-19E9-3744-B151-3553D447331D}"/>
                  </a:ext>
                </a:extLst>
              </p:cNvPr>
              <p:cNvSpPr/>
              <p:nvPr/>
            </p:nvSpPr>
            <p:spPr bwMode="auto">
              <a:xfrm>
                <a:off x="2953574" y="2286304"/>
                <a:ext cx="114300" cy="225425"/>
              </a:xfrm>
              <a:prstGeom prst="arc">
                <a:avLst>
                  <a:gd name="adj1" fmla="val 18495893"/>
                  <a:gd name="adj2" fmla="val 2991136"/>
                </a:avLst>
              </a:prstGeom>
              <a:noFill/>
              <a:ln w="381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89" name="Freeform 40">
                <a:extLst>
                  <a:ext uri="{FF2B5EF4-FFF2-40B4-BE49-F238E27FC236}">
                    <a16:creationId xmlns:a16="http://schemas.microsoft.com/office/drawing/2014/main" id="{280958C2-05A5-2344-9CE9-64E726D685B5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H="1">
                <a:off x="3688744" y="2968900"/>
                <a:ext cx="114570" cy="1275335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90" name="Freeform 6">
                <a:extLst>
                  <a:ext uri="{FF2B5EF4-FFF2-40B4-BE49-F238E27FC236}">
                    <a16:creationId xmlns:a16="http://schemas.microsoft.com/office/drawing/2014/main" id="{FD066F33-6FF7-1142-ACD3-061B9639B1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2934" y="2718754"/>
                <a:ext cx="241300" cy="1371600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38100" cmpd="sng">
                <a:solidFill>
                  <a:schemeClr val="accent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91" name="Oval 11">
                <a:extLst>
                  <a:ext uri="{FF2B5EF4-FFF2-40B4-BE49-F238E27FC236}">
                    <a16:creationId xmlns:a16="http://schemas.microsoft.com/office/drawing/2014/main" id="{A1E35FFF-55F7-6544-AA1F-5644CF1852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6434" y="2271249"/>
                <a:ext cx="457200" cy="457200"/>
              </a:xfrm>
              <a:prstGeom prst="ellipse">
                <a:avLst/>
              </a:prstGeom>
              <a:solidFill>
                <a:srgbClr val="FFFFFF"/>
              </a:solidFill>
              <a:ln w="3810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is-IS" dirty="0">
                    <a:latin typeface="Calibri"/>
                    <a:ea typeface="Times New Roman"/>
                    <a:cs typeface="Times New Roman"/>
                  </a:rPr>
                  <a:t>d2</a:t>
                </a:r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92" name="Freeform 18">
                <a:extLst>
                  <a:ext uri="{FF2B5EF4-FFF2-40B4-BE49-F238E27FC236}">
                    <a16:creationId xmlns:a16="http://schemas.microsoft.com/office/drawing/2014/main" id="{4EF03557-CA2F-844F-A28D-D9144D3DF090}"/>
                  </a:ext>
                </a:extLst>
              </p:cNvPr>
              <p:cNvSpPr>
                <a:spLocks/>
              </p:cNvSpPr>
              <p:nvPr/>
            </p:nvSpPr>
            <p:spPr bwMode="auto">
              <a:xfrm rot="297626" flipV="1">
                <a:off x="1497828" y="4422980"/>
                <a:ext cx="2154774" cy="270156"/>
              </a:xfrm>
              <a:custGeom>
                <a:avLst/>
                <a:gdLst>
                  <a:gd name="T0" fmla="*/ 0 w 1592"/>
                  <a:gd name="T1" fmla="*/ 2147483647 h 113"/>
                  <a:gd name="T2" fmla="*/ 2147483647 w 1592"/>
                  <a:gd name="T3" fmla="*/ 2147483647 h 113"/>
                  <a:gd name="T4" fmla="*/ 2147483647 w 1592"/>
                  <a:gd name="T5" fmla="*/ 2147483647 h 113"/>
                  <a:gd name="T6" fmla="*/ 0 60000 65536"/>
                  <a:gd name="T7" fmla="*/ 0 60000 65536"/>
                  <a:gd name="T8" fmla="*/ 0 60000 65536"/>
                  <a:gd name="T9" fmla="*/ 0 w 1592"/>
                  <a:gd name="T10" fmla="*/ 0 h 113"/>
                  <a:gd name="T11" fmla="*/ 1592 w 1592"/>
                  <a:gd name="T12" fmla="*/ 113 h 1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2" h="113">
                    <a:moveTo>
                      <a:pt x="0" y="113"/>
                    </a:moveTo>
                    <a:cubicBezTo>
                      <a:pt x="255" y="57"/>
                      <a:pt x="511" y="2"/>
                      <a:pt x="776" y="1"/>
                    </a:cubicBezTo>
                    <a:cubicBezTo>
                      <a:pt x="1041" y="0"/>
                      <a:pt x="1316" y="52"/>
                      <a:pt x="1592" y="105"/>
                    </a:cubicBezTo>
                  </a:path>
                </a:pathLst>
              </a:custGeom>
              <a:noFill/>
              <a:ln w="9525" cmpd="sng">
                <a:solidFill>
                  <a:srgbClr val="C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93" name="Oval 11">
                <a:extLst>
                  <a:ext uri="{FF2B5EF4-FFF2-40B4-BE49-F238E27FC236}">
                    <a16:creationId xmlns:a16="http://schemas.microsoft.com/office/drawing/2014/main" id="{11E33534-AC3C-6A4F-B66F-A6E119CEC4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5794" y="1761046"/>
                <a:ext cx="457200" cy="457200"/>
              </a:xfrm>
              <a:prstGeom prst="ellipse">
                <a:avLst/>
              </a:prstGeom>
              <a:solidFill>
                <a:srgbClr val="FFFFFF"/>
              </a:solidFill>
              <a:ln w="3810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d5</a:t>
                </a:r>
              </a:p>
            </p:txBody>
          </p:sp>
          <p:sp>
            <p:nvSpPr>
              <p:cNvPr id="94" name="Text Box 11">
                <a:extLst>
                  <a:ext uri="{FF2B5EF4-FFF2-40B4-BE49-F238E27FC236}">
                    <a16:creationId xmlns:a16="http://schemas.microsoft.com/office/drawing/2014/main" id="{EB27BB21-6DF6-AA43-BB67-8F4A76FCFF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39191" y="2064370"/>
                <a:ext cx="265463" cy="252043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C00000"/>
                    </a:solidFill>
                    <a:latin typeface="Calibri"/>
                    <a:ea typeface="Times New Roman"/>
                    <a:cs typeface="Times New Roman"/>
                  </a:rPr>
                  <a:t>0.2</a:t>
                </a:r>
              </a:p>
            </p:txBody>
          </p:sp>
          <p:sp>
            <p:nvSpPr>
              <p:cNvPr id="95" name="Text Box 11">
                <a:extLst>
                  <a:ext uri="{FF2B5EF4-FFF2-40B4-BE49-F238E27FC236}">
                    <a16:creationId xmlns:a16="http://schemas.microsoft.com/office/drawing/2014/main" id="{8DF37902-1168-4C47-8BFF-AA7DD1EF49E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51701" y="2505406"/>
                <a:ext cx="265463" cy="252043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C00000"/>
                    </a:solidFill>
                    <a:latin typeface="Calibri"/>
                    <a:ea typeface="Times New Roman"/>
                    <a:cs typeface="Times New Roman"/>
                  </a:rPr>
                  <a:t>0.8</a:t>
                </a:r>
              </a:p>
            </p:txBody>
          </p:sp>
          <p:sp>
            <p:nvSpPr>
              <p:cNvPr id="96" name="Text Box 11">
                <a:extLst>
                  <a:ext uri="{FF2B5EF4-FFF2-40B4-BE49-F238E27FC236}">
                    <a16:creationId xmlns:a16="http://schemas.microsoft.com/office/drawing/2014/main" id="{409F58B0-B7FF-624B-AFC5-115A97498BF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96636" y="4562021"/>
                <a:ext cx="265463" cy="252043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C00000"/>
                    </a:solidFill>
                    <a:latin typeface="Calibri"/>
                    <a:ea typeface="Times New Roman"/>
                    <a:cs typeface="Times New Roman"/>
                  </a:rPr>
                  <a:t>0.5</a:t>
                </a:r>
              </a:p>
            </p:txBody>
          </p:sp>
          <p:sp>
            <p:nvSpPr>
              <p:cNvPr id="97" name="Text Box 11">
                <a:extLst>
                  <a:ext uri="{FF2B5EF4-FFF2-40B4-BE49-F238E27FC236}">
                    <a16:creationId xmlns:a16="http://schemas.microsoft.com/office/drawing/2014/main" id="{5DE7CC80-A337-E349-921D-C0F611E5200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40117" y="4719048"/>
                <a:ext cx="265463" cy="252043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C00000"/>
                    </a:solidFill>
                    <a:latin typeface="Calibri"/>
                    <a:ea typeface="Times New Roman"/>
                    <a:cs typeface="Times New Roman"/>
                  </a:rPr>
                  <a:t>0.5</a:t>
                </a:r>
              </a:p>
            </p:txBody>
          </p:sp>
          <p:sp>
            <p:nvSpPr>
              <p:cNvPr id="98" name="Oval 12">
                <a:extLst>
                  <a:ext uri="{FF2B5EF4-FFF2-40B4-BE49-F238E27FC236}">
                    <a16:creationId xmlns:a16="http://schemas.microsoft.com/office/drawing/2014/main" id="{27C250A7-1BB3-BE42-9A41-B60528E4E1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6434" y="4090354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d1</a:t>
                </a:r>
              </a:p>
            </p:txBody>
          </p:sp>
          <p:sp>
            <p:nvSpPr>
              <p:cNvPr id="99" name="Freeform 6">
                <a:extLst>
                  <a:ext uri="{FF2B5EF4-FFF2-40B4-BE49-F238E27FC236}">
                    <a16:creationId xmlns:a16="http://schemas.microsoft.com/office/drawing/2014/main" id="{80F7A75C-5D03-434D-ACBB-53373516EEDA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 flipV="1">
                <a:off x="1288605" y="2725729"/>
                <a:ext cx="241300" cy="1371600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cxnSp>
            <p:nvCxnSpPr>
              <p:cNvPr id="100" name="Curved Connector 99">
                <a:extLst>
                  <a:ext uri="{FF2B5EF4-FFF2-40B4-BE49-F238E27FC236}">
                    <a16:creationId xmlns:a16="http://schemas.microsoft.com/office/drawing/2014/main" id="{50A9E85A-7AA3-4F43-B09A-96BB30E6F4C6}"/>
                  </a:ext>
                </a:extLst>
              </p:cNvPr>
              <p:cNvCxnSpPr/>
              <p:nvPr/>
            </p:nvCxnSpPr>
            <p:spPr>
              <a:xfrm flipH="1">
                <a:off x="1215034" y="4318954"/>
                <a:ext cx="228600" cy="228600"/>
              </a:xfrm>
              <a:prstGeom prst="curvedConnector4">
                <a:avLst>
                  <a:gd name="adj1" fmla="val -100000"/>
                  <a:gd name="adj2" fmla="val 200000"/>
                </a:avLst>
              </a:prstGeom>
              <a:ln w="9525" cmpd="sng">
                <a:solidFill>
                  <a:srgbClr val="C0000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" name="Arc 100">
                <a:extLst>
                  <a:ext uri="{FF2B5EF4-FFF2-40B4-BE49-F238E27FC236}">
                    <a16:creationId xmlns:a16="http://schemas.microsoft.com/office/drawing/2014/main" id="{BC3AA521-1E0F-0643-851C-78A5D46CBBBE}"/>
                  </a:ext>
                </a:extLst>
              </p:cNvPr>
              <p:cNvSpPr/>
              <p:nvPr/>
            </p:nvSpPr>
            <p:spPr bwMode="auto">
              <a:xfrm rot="356928">
                <a:off x="1451974" y="4215162"/>
                <a:ext cx="366712" cy="366713"/>
              </a:xfrm>
              <a:prstGeom prst="arc">
                <a:avLst>
                  <a:gd name="adj1" fmla="val 708330"/>
                  <a:gd name="adj2" fmla="val 4251989"/>
                </a:avLst>
              </a:prstGeom>
              <a:noFill/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02" name="Freeform 18">
                <a:extLst>
                  <a:ext uri="{FF2B5EF4-FFF2-40B4-BE49-F238E27FC236}">
                    <a16:creationId xmlns:a16="http://schemas.microsoft.com/office/drawing/2014/main" id="{F9760B1B-A076-534A-BE7A-CA54E9E2668F}"/>
                  </a:ext>
                </a:extLst>
              </p:cNvPr>
              <p:cNvSpPr>
                <a:spLocks/>
              </p:cNvSpPr>
              <p:nvPr/>
            </p:nvSpPr>
            <p:spPr bwMode="auto">
              <a:xfrm rot="11097626" flipV="1">
                <a:off x="1428940" y="4080105"/>
                <a:ext cx="2271945" cy="246051"/>
              </a:xfrm>
              <a:custGeom>
                <a:avLst/>
                <a:gdLst>
                  <a:gd name="T0" fmla="*/ 0 w 1592"/>
                  <a:gd name="T1" fmla="*/ 2147483647 h 113"/>
                  <a:gd name="T2" fmla="*/ 2147483647 w 1592"/>
                  <a:gd name="T3" fmla="*/ 2147483647 h 113"/>
                  <a:gd name="T4" fmla="*/ 2147483647 w 1592"/>
                  <a:gd name="T5" fmla="*/ 2147483647 h 113"/>
                  <a:gd name="T6" fmla="*/ 0 60000 65536"/>
                  <a:gd name="T7" fmla="*/ 0 60000 65536"/>
                  <a:gd name="T8" fmla="*/ 0 60000 65536"/>
                  <a:gd name="T9" fmla="*/ 0 w 1592"/>
                  <a:gd name="T10" fmla="*/ 0 h 113"/>
                  <a:gd name="T11" fmla="*/ 1592 w 1592"/>
                  <a:gd name="T12" fmla="*/ 113 h 1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2" h="113">
                    <a:moveTo>
                      <a:pt x="0" y="113"/>
                    </a:moveTo>
                    <a:cubicBezTo>
                      <a:pt x="255" y="57"/>
                      <a:pt x="511" y="2"/>
                      <a:pt x="776" y="1"/>
                    </a:cubicBezTo>
                    <a:cubicBezTo>
                      <a:pt x="1041" y="0"/>
                      <a:pt x="1316" y="52"/>
                      <a:pt x="1592" y="105"/>
                    </a:cubicBezTo>
                  </a:path>
                </a:pathLst>
              </a:custGeom>
              <a:noFill/>
              <a:ln w="9525" cmpd="sng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03" name="Freeform 31">
                <a:extLst>
                  <a:ext uri="{FF2B5EF4-FFF2-40B4-BE49-F238E27FC236}">
                    <a16:creationId xmlns:a16="http://schemas.microsoft.com/office/drawing/2014/main" id="{036D920F-7F31-7143-BBFA-F58E4AAEF4C2}"/>
                  </a:ext>
                </a:extLst>
              </p:cNvPr>
              <p:cNvSpPr>
                <a:spLocks/>
              </p:cNvSpPr>
              <p:nvPr/>
            </p:nvSpPr>
            <p:spPr bwMode="auto">
              <a:xfrm rot="10623913" flipH="1" flipV="1">
                <a:off x="4056037" y="2163971"/>
                <a:ext cx="1066075" cy="2187115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04" name="Freeform 40">
                <a:extLst>
                  <a:ext uri="{FF2B5EF4-FFF2-40B4-BE49-F238E27FC236}">
                    <a16:creationId xmlns:a16="http://schemas.microsoft.com/office/drawing/2014/main" id="{1A0BA4A5-651D-C246-9E8E-3F01E5B2EB5C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845766" y="2840626"/>
                <a:ext cx="109948" cy="1358900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38100" cmpd="sng">
                <a:solidFill>
                  <a:schemeClr val="accent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05" name="Oval 11">
                <a:extLst>
                  <a:ext uri="{FF2B5EF4-FFF2-40B4-BE49-F238E27FC236}">
                    <a16:creationId xmlns:a16="http://schemas.microsoft.com/office/drawing/2014/main" id="{104F64A7-9922-2244-A954-BAF41700B8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6253" y="2526517"/>
                <a:ext cx="457200" cy="457200"/>
              </a:xfrm>
              <a:prstGeom prst="ellipse">
                <a:avLst/>
              </a:prstGeom>
              <a:solidFill>
                <a:srgbClr val="FFFFFF"/>
              </a:solidFill>
              <a:ln w="3810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d3</a:t>
                </a:r>
              </a:p>
            </p:txBody>
          </p:sp>
          <p:sp>
            <p:nvSpPr>
              <p:cNvPr id="106" name="Oval 12">
                <a:extLst>
                  <a:ext uri="{FF2B5EF4-FFF2-40B4-BE49-F238E27FC236}">
                    <a16:creationId xmlns:a16="http://schemas.microsoft.com/office/drawing/2014/main" id="{6F3810CE-D9C7-B24E-8C97-1233845B7B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54650" y="4199562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d4</a:t>
                </a:r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45F4EDBD-257E-D942-BBDF-C24D54BA2DB1}"/>
                  </a:ext>
                </a:extLst>
              </p:cNvPr>
              <p:cNvSpPr/>
              <p:nvPr/>
            </p:nvSpPr>
            <p:spPr>
              <a:xfrm>
                <a:off x="4486637" y="1518047"/>
                <a:ext cx="59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7" name="Freeform 31">
              <a:extLst>
                <a:ext uri="{FF2B5EF4-FFF2-40B4-BE49-F238E27FC236}">
                  <a16:creationId xmlns:a16="http://schemas.microsoft.com/office/drawing/2014/main" id="{0B0DB86F-D0F9-604E-99A8-608FADE746C8}"/>
                </a:ext>
              </a:extLst>
            </p:cNvPr>
            <p:cNvSpPr>
              <a:spLocks/>
            </p:cNvSpPr>
            <p:nvPr/>
          </p:nvSpPr>
          <p:spPr bwMode="auto">
            <a:xfrm rot="6215733" flipV="1">
              <a:off x="5981535" y="2895684"/>
              <a:ext cx="455459" cy="2458900"/>
            </a:xfrm>
            <a:custGeom>
              <a:avLst/>
              <a:gdLst>
                <a:gd name="T0" fmla="*/ 2147483647 w 505"/>
                <a:gd name="T1" fmla="*/ 0 h 1384"/>
                <a:gd name="T2" fmla="*/ 2147483647 w 505"/>
                <a:gd name="T3" fmla="*/ 2147483647 h 1384"/>
                <a:gd name="T4" fmla="*/ 0 w 505"/>
                <a:gd name="T5" fmla="*/ 2147483647 h 1384"/>
                <a:gd name="T6" fmla="*/ 0 60000 65536"/>
                <a:gd name="T7" fmla="*/ 0 60000 65536"/>
                <a:gd name="T8" fmla="*/ 0 60000 65536"/>
                <a:gd name="T9" fmla="*/ 0 w 505"/>
                <a:gd name="T10" fmla="*/ 0 h 1384"/>
                <a:gd name="T11" fmla="*/ 505 w 505"/>
                <a:gd name="T12" fmla="*/ 1384 h 1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5" h="1384">
                  <a:moveTo>
                    <a:pt x="392" y="0"/>
                  </a:moveTo>
                  <a:cubicBezTo>
                    <a:pt x="448" y="252"/>
                    <a:pt x="505" y="505"/>
                    <a:pt x="440" y="736"/>
                  </a:cubicBezTo>
                  <a:cubicBezTo>
                    <a:pt x="375" y="967"/>
                    <a:pt x="187" y="1175"/>
                    <a:pt x="0" y="1384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</p:grpSp>
      <p:sp>
        <p:nvSpPr>
          <p:cNvPr id="108" name="Text Box 11">
            <a:extLst>
              <a:ext uri="{FF2B5EF4-FFF2-40B4-BE49-F238E27FC236}">
                <a16:creationId xmlns:a16="http://schemas.microsoft.com/office/drawing/2014/main" id="{4FEB1269-E86A-8D46-8CF5-36A13ED34F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4204" y="3210198"/>
            <a:ext cx="433938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9900FF"/>
                </a:solidFill>
                <a:latin typeface="Calibri"/>
                <a:ea typeface="Times New Roman"/>
                <a:cs typeface="Times New Roman"/>
              </a:rPr>
              <a:t>c = 1</a:t>
            </a:r>
          </a:p>
        </p:txBody>
      </p:sp>
      <p:sp>
        <p:nvSpPr>
          <p:cNvPr id="109" name="Text Box 11">
            <a:extLst>
              <a:ext uri="{FF2B5EF4-FFF2-40B4-BE49-F238E27FC236}">
                <a16:creationId xmlns:a16="http://schemas.microsoft.com/office/drawing/2014/main" id="{D2EEBEE7-8EAE-5240-81EF-84C4F041EA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3069" y="4496986"/>
            <a:ext cx="667926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9900FF"/>
                </a:solidFill>
                <a:latin typeface="Calibri"/>
                <a:ea typeface="Times New Roman"/>
                <a:cs typeface="Times New Roman"/>
              </a:rPr>
              <a:t>c = 100</a:t>
            </a:r>
          </a:p>
        </p:txBody>
      </p:sp>
      <p:sp>
        <p:nvSpPr>
          <p:cNvPr id="110" name="Text Box 11">
            <a:extLst>
              <a:ext uri="{FF2B5EF4-FFF2-40B4-BE49-F238E27FC236}">
                <a16:creationId xmlns:a16="http://schemas.microsoft.com/office/drawing/2014/main" id="{F6F0693D-E367-DE40-AA4F-8F503D42E7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5981" y="4704714"/>
            <a:ext cx="667926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9900FF"/>
                </a:solidFill>
                <a:latin typeface="Calibri"/>
                <a:ea typeface="Times New Roman"/>
                <a:cs typeface="Times New Roman"/>
              </a:rPr>
              <a:t>c = 100</a:t>
            </a:r>
          </a:p>
        </p:txBody>
      </p:sp>
      <p:sp>
        <p:nvSpPr>
          <p:cNvPr id="111" name="Text Box 11">
            <a:extLst>
              <a:ext uri="{FF2B5EF4-FFF2-40B4-BE49-F238E27FC236}">
                <a16:creationId xmlns:a16="http://schemas.microsoft.com/office/drawing/2014/main" id="{C7D344F3-971D-C449-83AD-7DDF2AAC03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0930" y="5730841"/>
            <a:ext cx="433938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9900FF"/>
                </a:solidFill>
                <a:latin typeface="Calibri"/>
                <a:ea typeface="Times New Roman"/>
                <a:cs typeface="Times New Roman"/>
              </a:rPr>
              <a:t>c = 1</a:t>
            </a:r>
          </a:p>
        </p:txBody>
      </p:sp>
    </p:spTree>
    <p:extLst>
      <p:ext uri="{BB962C8B-B14F-4D97-AF65-F5344CB8AC3E}">
        <p14:creationId xmlns:p14="http://schemas.microsoft.com/office/powerpoint/2010/main" val="326826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DDA4EB6E-53A9-BC42-81D5-571E295C8CEE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628649" y="1146047"/>
                <a:ext cx="4177627" cy="4979299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GB" dirty="0"/>
                  <a:t>Continue with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1, </m:t>
                        </m:r>
                        <m:r>
                          <a:rPr lang="is-I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s-IS" i="1" dirty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is-IS" i="1" dirty="0">
                            <a:latin typeface="Cambria Math" panose="02040503050406030204" pitchFamily="18" charset="0"/>
                          </a:rPr>
                          <m:t>2, </m:t>
                        </m:r>
                        <m:r>
                          <a:rPr lang="is-IS" i="1" dirty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>
                            <a:latin typeface="Cambria Math" panose="02040503050406030204" pitchFamily="18" charset="0"/>
                          </a:rPr>
                          <m:t>23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3, </m:t>
                        </m:r>
                        <m:r>
                          <a:rPr lang="ru-RU" i="1" dirty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ru-RU" i="1" dirty="0">
                            <a:latin typeface="Cambria Math" panose="02040503050406030204" pitchFamily="18" charset="0"/>
                          </a:rPr>
                          <m:t>34</m:t>
                        </m:r>
                      </m:e>
                    </m:d>
                    <m:r>
                      <a:rPr lang="de-DE" i="1" dirty="0">
                        <a:latin typeface="Cambria Math" panose="02040503050406030204" pitchFamily="18" charset="0"/>
                      </a:rPr>
                      <m:t>,  </m:t>
                    </m:r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5,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54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1800" i="1" kern="0" dirty="0">
                  <a:latin typeface="Times New Roman" charset="0"/>
                  <a:ea typeface="Times New Roman"/>
                </a:endParaRPr>
              </a:p>
              <a:p>
                <a:pPr>
                  <a:spcBef>
                    <a:spcPts val="400"/>
                  </a:spcBef>
                </a:pPr>
                <a:r>
                  <a:rPr lang="en-US" kern="0" dirty="0">
                    <a:ea typeface="Times New Roman"/>
                  </a:rPr>
                  <a:t>Expected cost</a:t>
                </a:r>
                <a:endParaRPr lang="en-US" i="1" kern="0" dirty="0">
                  <a:latin typeface="Cambria Math" panose="02040503050406030204" pitchFamily="18" charset="0"/>
                  <a:ea typeface="Times New Roman"/>
                </a:endParaRPr>
              </a:p>
              <a:p>
                <a:pPr lvl="1">
                  <a:spcBef>
                    <a:spcPts val="400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kern="0" dirty="0" smtClean="0"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i="1" kern="0" dirty="0" smtClean="0">
                            <a:latin typeface="Cambria Math" panose="02040503050406030204" pitchFamily="18" charset="0"/>
                            <a:ea typeface="Times New Roman"/>
                          </a:rPr>
                          <m:t>𝑉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i="1" kern="0" dirty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dPr>
                      <m:e>
                        <m: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  <a:sym typeface="Symbol" charset="0"/>
                          </a:rPr>
                          <m:t>𝑑</m:t>
                        </m:r>
                        <m: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  <a:sym typeface="Symbol" charset="0"/>
                          </a:rPr>
                          <m:t>4</m:t>
                        </m:r>
                      </m:e>
                    </m:d>
                    <m:r>
                      <a:rPr lang="en-US" i="1" kern="0" dirty="0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Symbol" charset="0"/>
                      </a:rPr>
                      <m:t>=0</m:t>
                    </m:r>
                  </m:oMath>
                </a14:m>
                <a:endParaRPr lang="en-US" kern="0" dirty="0">
                  <a:ea typeface="Times New Roman"/>
                  <a:cs typeface="Times New Roman"/>
                  <a:sym typeface="Symbol" charset="0"/>
                </a:endParaRPr>
              </a:p>
              <a:p>
                <a:pPr lvl="1">
                  <a:spcBef>
                    <a:spcPts val="400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</a:rPr>
                          <m:t>𝑉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i="1" kern="0" dirty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dPr>
                      <m:e>
                        <m: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  <a:sym typeface="Symbol" charset="0"/>
                          </a:rPr>
                          <m:t>𝑑</m:t>
                        </m:r>
                        <m: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  <a:sym typeface="Symbol" charset="0"/>
                          </a:rPr>
                          <m:t>3</m:t>
                        </m:r>
                      </m:e>
                    </m:d>
                    <m:r>
                      <a:rPr lang="en-US" i="1" kern="0" dirty="0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Symbol" charset="0"/>
                      </a:rPr>
                      <m:t>=100+</m:t>
                    </m:r>
                    <m:sSup>
                      <m:sSupPr>
                        <m:ctrlP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</a:rPr>
                          <m:t>𝑉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i="1" kern="0" dirty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dPr>
                      <m:e>
                        <m: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  <a:sym typeface="Symbol" charset="0"/>
                          </a:rPr>
                          <m:t>𝑑</m:t>
                        </m:r>
                        <m: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  <a:sym typeface="Symbol" charset="0"/>
                          </a:rPr>
                          <m:t>4</m:t>
                        </m:r>
                      </m:e>
                    </m:d>
                    <m:r>
                      <a:rPr lang="en-US" i="1" kern="0" dirty="0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Symbol" charset="0"/>
                      </a:rPr>
                      <m:t>=100</m:t>
                    </m:r>
                  </m:oMath>
                </a14:m>
                <a:endParaRPr lang="en-US" kern="0" dirty="0">
                  <a:ea typeface="Times New Roman"/>
                  <a:cs typeface="Times New Roman"/>
                  <a:sym typeface="Symbol" charset="0"/>
                </a:endParaRPr>
              </a:p>
              <a:p>
                <a:pPr lvl="1">
                  <a:spcBef>
                    <a:spcPts val="400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</a:rPr>
                          <m:t>𝑉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i="1" kern="0" dirty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dPr>
                      <m:e>
                        <m: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  <a:sym typeface="Symbol" charset="0"/>
                          </a:rPr>
                          <m:t>𝑑</m:t>
                        </m:r>
                        <m: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  <a:sym typeface="Symbol" charset="0"/>
                          </a:rPr>
                          <m:t>5</m:t>
                        </m:r>
                      </m:e>
                    </m:d>
                    <m:r>
                      <a:rPr lang="en-US" i="1" kern="0" dirty="0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Symbol" charset="0"/>
                      </a:rPr>
                      <m:t>=100+</m:t>
                    </m:r>
                    <m:sSup>
                      <m:sSupPr>
                        <m:ctrlP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</a:rPr>
                          <m:t>𝑉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i="1" kern="0" dirty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dPr>
                      <m:e>
                        <m: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  <a:sym typeface="Symbol" charset="0"/>
                          </a:rPr>
                          <m:t>𝑑</m:t>
                        </m:r>
                        <m: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  <a:sym typeface="Symbol" charset="0"/>
                          </a:rPr>
                          <m:t>5</m:t>
                        </m:r>
                      </m:e>
                    </m:d>
                    <m:r>
                      <a:rPr lang="de-DE" b="0" i="1" kern="0" dirty="0" smtClean="0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Symbol" charset="0"/>
                      </a:rPr>
                      <m:t>=</m:t>
                    </m:r>
                    <m:r>
                      <a:rPr lang="en-US" i="1" kern="0" dirty="0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Symbol" charset="0"/>
                      </a:rPr>
                      <m:t>100</m:t>
                    </m:r>
                  </m:oMath>
                </a14:m>
                <a:endParaRPr lang="en-US" kern="0" dirty="0">
                  <a:ea typeface="Times New Roman"/>
                  <a:cs typeface="Times New Roman"/>
                  <a:sym typeface="Symbol" charset="0"/>
                </a:endParaRPr>
              </a:p>
              <a:p>
                <a:pPr lvl="1">
                  <a:spcBef>
                    <a:spcPts val="400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</a:rPr>
                          <m:t>𝑉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i="1" kern="0" dirty="0"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dPr>
                      <m:e>
                        <m:r>
                          <a:rPr lang="is-IS" i="1" kern="0" dirty="0">
                            <a:latin typeface="Cambria Math" panose="02040503050406030204" pitchFamily="18" charset="0"/>
                            <a:ea typeface="Times New Roman"/>
                            <a:sym typeface="Symbol" charset="0"/>
                          </a:rPr>
                          <m:t>𝑑</m:t>
                        </m:r>
                        <m:r>
                          <a:rPr lang="is-IS" i="1" kern="0" dirty="0">
                            <a:latin typeface="Cambria Math" panose="02040503050406030204" pitchFamily="18" charset="0"/>
                            <a:ea typeface="Times New Roman"/>
                            <a:sym typeface="Symbol" charset="0"/>
                          </a:rPr>
                          <m:t>2</m:t>
                        </m:r>
                      </m:e>
                    </m:d>
                    <m:r>
                      <a:rPr lang="en-US" i="1" kern="0" dirty="0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Symbol" charset="0"/>
                      </a:rPr>
                      <m:t>=1+</m:t>
                    </m:r>
                    <m:d>
                      <m:dPr>
                        <m:ctrlP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  <a:cs typeface="Times New Roman"/>
                            <a:sym typeface="Symbol" charset="0"/>
                          </a:rPr>
                        </m:ctrlPr>
                      </m:dPr>
                      <m:e>
                        <m: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  <a:cs typeface="Times New Roman"/>
                            <a:sym typeface="Symbol" charset="0"/>
                          </a:rPr>
                          <m:t>0.8</m:t>
                        </m:r>
                        <m:sSup>
                          <m:sSupPr>
                            <m:ctrlPr>
                              <a:rPr lang="en-US" i="1" kern="0" dirty="0"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pPr>
                          <m:e>
                            <m:r>
                              <a:rPr lang="en-US" i="1" kern="0" dirty="0">
                                <a:latin typeface="Cambria Math" panose="02040503050406030204" pitchFamily="18" charset="0"/>
                                <a:ea typeface="Times New Roman"/>
                              </a:rPr>
                              <m:t>𝑉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p>
                        </m:sSup>
                        <m:d>
                          <m:dPr>
                            <m:ctrlPr>
                              <a:rPr lang="en-US" i="1" kern="0" dirty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dPr>
                          <m:e>
                            <m:r>
                              <a:rPr lang="en-US" i="1" kern="0" dirty="0">
                                <a:latin typeface="Cambria Math" panose="02040503050406030204" pitchFamily="18" charset="0"/>
                                <a:ea typeface="Times New Roman"/>
                                <a:sym typeface="Symbol" charset="0"/>
                              </a:rPr>
                              <m:t>𝑑</m:t>
                            </m:r>
                            <m:r>
                              <a:rPr lang="en-US" i="1" kern="0" dirty="0">
                                <a:latin typeface="Cambria Math" panose="02040503050406030204" pitchFamily="18" charset="0"/>
                                <a:ea typeface="Times New Roman"/>
                                <a:sym typeface="Symbol" charset="0"/>
                              </a:rPr>
                              <m:t>3</m:t>
                            </m:r>
                          </m:e>
                        </m:d>
                        <m:r>
                          <a:rPr lang="en-US" i="1" kern="0" dirty="0">
                            <a:latin typeface="Cambria Math" panose="02040503050406030204" pitchFamily="18" charset="0"/>
                            <a:ea typeface="Times New Roman"/>
                            <a:cs typeface="Times New Roman"/>
                            <a:sym typeface="Symbol" charset="0"/>
                          </a:rPr>
                          <m:t>+0.2</m:t>
                        </m:r>
                        <m:sSup>
                          <m:sSupPr>
                            <m:ctrlPr>
                              <a:rPr lang="en-US" i="1" kern="0" dirty="0"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pPr>
                          <m:e>
                            <m:r>
                              <a:rPr lang="en-US" i="1" kern="0" dirty="0">
                                <a:latin typeface="Cambria Math" panose="02040503050406030204" pitchFamily="18" charset="0"/>
                                <a:ea typeface="Times New Roman"/>
                              </a:rPr>
                              <m:t>𝑉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p>
                        </m:sSup>
                        <m:d>
                          <m:dPr>
                            <m:ctrlPr>
                              <a:rPr lang="en-US" i="1" kern="0" dirty="0"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dPr>
                          <m:e>
                            <m:r>
                              <a:rPr lang="en-US" i="1" kern="0" dirty="0">
                                <a:latin typeface="Cambria Math" panose="02040503050406030204" pitchFamily="18" charset="0"/>
                                <a:ea typeface="Times New Roman"/>
                                <a:sym typeface="Symbol" charset="0"/>
                              </a:rPr>
                              <m:t>𝑑</m:t>
                            </m:r>
                            <m:r>
                              <a:rPr lang="en-US" i="1" kern="0" dirty="0">
                                <a:latin typeface="Cambria Math" panose="02040503050406030204" pitchFamily="18" charset="0"/>
                                <a:ea typeface="Times New Roman"/>
                                <a:sym typeface="Symbol" charset="0"/>
                              </a:rPr>
                              <m:t>5</m:t>
                            </m:r>
                          </m:e>
                        </m:d>
                      </m:e>
                    </m:d>
                  </m:oMath>
                </a14:m>
                <a:br>
                  <a:rPr lang="de-DE" i="1" kern="0" dirty="0">
                    <a:latin typeface="Cambria Math" panose="02040503050406030204" pitchFamily="18" charset="0"/>
                    <a:ea typeface="Times New Roman"/>
                    <a:sym typeface="Symbol" charset="0"/>
                  </a:rPr>
                </a:br>
                <a14:m>
                  <m:oMath xmlns:m="http://schemas.openxmlformats.org/officeDocument/2006/math">
                    <m:r>
                      <a:rPr lang="en-US" i="1" kern="0" dirty="0">
                        <a:latin typeface="Cambria Math" panose="02040503050406030204" pitchFamily="18" charset="0"/>
                        <a:ea typeface="Times New Roman"/>
                        <a:cs typeface="Times New Roman"/>
                        <a:sym typeface="Symbol" charset="0"/>
                      </a:rPr>
                      <m:t>=101</m:t>
                    </m:r>
                  </m:oMath>
                </a14:m>
                <a:endParaRPr lang="en-US" kern="0" dirty="0">
                  <a:cs typeface="Times New Roman"/>
                </a:endParaRPr>
              </a:p>
              <a:p>
                <a:pPr lvl="1">
                  <a:spcBef>
                    <a:spcPts val="400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kern="0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pPr>
                      <m:e>
                        <m:r>
                          <a:rPr lang="en-US" i="1" kern="0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  <m:t>𝑉</m:t>
                        </m:r>
                      </m:e>
                      <m:sup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i="1" kern="0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Symbol" charset="0"/>
                          </a:rPr>
                        </m:ctrlPr>
                      </m:dPr>
                      <m:e>
                        <m:r>
                          <a:rPr lang="en-US" i="1" kern="0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Times New Roman"/>
                            <a:sym typeface="Symbol" charset="0"/>
                          </a:rPr>
                          <m:t>𝑑</m:t>
                        </m:r>
                        <m:r>
                          <a:rPr lang="en-US" i="1" kern="0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Times New Roman"/>
                            <a:sym typeface="Symbol" charset="0"/>
                          </a:rPr>
                          <m:t>1</m:t>
                        </m:r>
                      </m:e>
                    </m:d>
                    <m:r>
                      <a:rPr lang="en-US" i="1" kern="0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Times New Roman"/>
                        <a:cs typeface="Times New Roman"/>
                        <a:sym typeface="Symbol" charset="0"/>
                      </a:rPr>
                      <m:t>=1+</m:t>
                    </m:r>
                    <m:d>
                      <m:dPr>
                        <m:ctrlPr>
                          <a:rPr lang="de-DE" b="0" i="1" kern="0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/>
                            <a:sym typeface="Symbol" charset="0"/>
                          </a:rPr>
                        </m:ctrlPr>
                      </m:dPr>
                      <m:e>
                        <m:r>
                          <a:rPr lang="de-DE" b="0" i="1" kern="0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/>
                            <a:sym typeface="Symbol" charset="0"/>
                          </a:rPr>
                          <m:t>0.5</m:t>
                        </m:r>
                        <m:sSup>
                          <m:sSupPr>
                            <m:ctrlPr>
                              <a:rPr lang="en-US" i="1" kern="0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pPr>
                          <m:e>
                            <m:r>
                              <a:rPr lang="en-US" i="1" kern="0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  <m:t>𝑉</m:t>
                            </m:r>
                          </m:e>
                          <m:sup>
                            <m:r>
                              <a:rPr lang="en-US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p>
                        </m:sSup>
                        <m:d>
                          <m:dPr>
                            <m:ctrlPr>
                              <a:rPr lang="en-US" i="1" kern="0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dPr>
                          <m:e>
                            <m:r>
                              <a:rPr lang="is-IS" i="1" kern="0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Times New Roman"/>
                                <a:sym typeface="Symbol" charset="0"/>
                              </a:rPr>
                              <m:t>𝑑</m:t>
                            </m:r>
                            <m:r>
                              <a:rPr lang="de-DE" b="0" i="1" kern="0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Times New Roman"/>
                                <a:sym typeface="Symbol" charset="0"/>
                              </a:rPr>
                              <m:t>1</m:t>
                            </m:r>
                          </m:e>
                        </m:d>
                        <m:r>
                          <a:rPr lang="de-DE" b="0" i="1" kern="0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Times New Roman"/>
                            <a:sym typeface="Symbol" charset="0"/>
                          </a:rPr>
                          <m:t>+0.5</m:t>
                        </m:r>
                        <m:sSup>
                          <m:sSupPr>
                            <m:ctrlPr>
                              <a:rPr lang="en-US" i="1" kern="0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</m:ctrlPr>
                          </m:sSupPr>
                          <m:e>
                            <m:r>
                              <a:rPr lang="en-US" i="1" kern="0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Times New Roman"/>
                              </a:rPr>
                              <m:t>𝑉</m:t>
                            </m:r>
                          </m:e>
                          <m:sup>
                            <m:r>
                              <a:rPr lang="en-US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p>
                        </m:sSup>
                        <m:d>
                          <m:dPr>
                            <m:ctrlPr>
                              <a:rPr lang="en-US" i="1" kern="0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sym typeface="Symbol" charset="0"/>
                              </a:rPr>
                            </m:ctrlPr>
                          </m:dPr>
                          <m:e>
                            <m:r>
                              <a:rPr lang="is-IS" i="1" kern="0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Times New Roman"/>
                                <a:sym typeface="Symbol" charset="0"/>
                              </a:rPr>
                              <m:t>𝑑</m:t>
                            </m:r>
                            <m:r>
                              <a:rPr lang="de-DE" b="0" i="1" kern="0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Times New Roman"/>
                                <a:sym typeface="Symbol" charset="0"/>
                              </a:rPr>
                              <m:t>4</m:t>
                            </m:r>
                          </m:e>
                        </m:d>
                      </m:e>
                    </m:d>
                  </m:oMath>
                </a14:m>
                <a:br>
                  <a:rPr lang="de-DE" b="0" i="1" kern="0" dirty="0">
                    <a:solidFill>
                      <a:schemeClr val="accent1"/>
                    </a:solidFill>
                    <a:latin typeface="Cambria Math" panose="02040503050406030204" pitchFamily="18" charset="0"/>
                    <a:ea typeface="Times New Roman"/>
                    <a:sym typeface="Symbol" charset="0"/>
                  </a:rPr>
                </a:br>
                <a14:m>
                  <m:oMath xmlns:m="http://schemas.openxmlformats.org/officeDocument/2006/math">
                    <m:r>
                      <a:rPr lang="en-US" i="1" kern="0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Times New Roman"/>
                        <a:cs typeface="Times New Roman"/>
                        <a:sym typeface="Symbol" charset="0"/>
                      </a:rPr>
                      <m:t>=2</m:t>
                    </m:r>
                  </m:oMath>
                </a14:m>
                <a:endParaRPr lang="en-US" dirty="0"/>
              </a:p>
              <a:p>
                <a:pPr>
                  <a:spcBef>
                    <a:spcPts val="400"/>
                  </a:spcBef>
                </a:pPr>
                <a:r>
                  <a:rPr lang="en-US" dirty="0"/>
                  <a:t>Cost-to-go</a:t>
                </a:r>
              </a:p>
              <a:p>
                <a:pPr lvl="1">
                  <a:spcBef>
                    <a:spcPts val="400"/>
                  </a:spcBef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12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=100+101=201</m:t>
                    </m:r>
                  </m:oMath>
                </a14:m>
                <a:endParaRPr lang="en-US" dirty="0"/>
              </a:p>
              <a:p>
                <a:pPr lvl="1">
                  <a:spcBef>
                    <a:spcPts val="400"/>
                  </a:spcBef>
                </a:pP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e>
                    </m:d>
                  </m:oMath>
                </a14:m>
                <a:br>
                  <a:rPr lang="de-DE" i="1" dirty="0">
                    <a:solidFill>
                      <a:schemeClr val="accent1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=1+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0.5(</m:t>
                    </m:r>
                    <m:r>
                      <a:rPr 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0.5</m:t>
                    </m:r>
                    <m:r>
                      <a:rPr 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(0)=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/>
              </a:p>
              <a:p>
                <a:pPr lvl="2">
                  <a:spcBef>
                    <a:spcPts val="400"/>
                  </a:spcBef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argmin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14</m:t>
                    </m:r>
                  </m:oMath>
                </a14:m>
                <a:endParaRPr lang="en-US" dirty="0"/>
              </a:p>
              <a:p>
                <a:pPr lvl="1">
                  <a:spcBef>
                    <a:spcPts val="400"/>
                  </a:spcBef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23</m:t>
                        </m:r>
                      </m:e>
                    </m:d>
                  </m:oMath>
                </a14:m>
                <a:br>
                  <a:rPr lang="de-DE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=1+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0.8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100</m:t>
                            </m:r>
                          </m:e>
                        </m:d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+0.2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100</m:t>
                            </m:r>
                          </m:e>
                        </m:d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=101</m:t>
                    </m:r>
                  </m:oMath>
                </a14:m>
                <a:endParaRPr lang="en-US" dirty="0"/>
              </a:p>
              <a:p>
                <a:pPr lvl="1">
                  <a:spcBef>
                    <a:spcPts val="400"/>
                  </a:spcBef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21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=100+201=301</m:t>
                    </m:r>
                  </m:oMath>
                </a14:m>
                <a:endParaRPr lang="en-US" dirty="0"/>
              </a:p>
              <a:p>
                <a:pPr lvl="2">
                  <a:spcBef>
                    <a:spcPts val="400"/>
                  </a:spcBef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argmin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23</m:t>
                    </m:r>
                  </m:oMath>
                </a14:m>
                <a:endParaRPr lang="en-US" dirty="0"/>
              </a:p>
              <a:p>
                <a:endParaRPr lang="en-GB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DDA4EB6E-53A9-BC42-81D5-571E295C8C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28649" y="1146047"/>
                <a:ext cx="4177627" cy="4979299"/>
              </a:xfrm>
              <a:blipFill>
                <a:blip r:embed="rId3"/>
                <a:stretch>
                  <a:fillRect l="-606" t="-17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6458910A-E235-AC4A-AC56-28DF81CC3A46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971948" y="1146048"/>
                <a:ext cx="3543401" cy="5030915"/>
              </a:xfrm>
            </p:spPr>
            <p:txBody>
              <a:bodyPr>
                <a:normAutofit fontScale="62500" lnSpcReduction="20000"/>
              </a:bodyPr>
              <a:lstStyle/>
              <a:p>
                <a:pPr>
                  <a:spcBef>
                    <a:spcPts val="400"/>
                  </a:spcBef>
                </a:pPr>
                <a:r>
                  <a:rPr lang="en-US" dirty="0"/>
                  <a:t>Cost-to-go continued</a:t>
                </a:r>
              </a:p>
              <a:p>
                <a:pPr lvl="1">
                  <a:spcBef>
                    <a:spcPts val="400"/>
                  </a:spcBef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3,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34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=100+0=100</m:t>
                    </m:r>
                  </m:oMath>
                </a14:m>
                <a:endParaRPr lang="en-US" dirty="0"/>
              </a:p>
              <a:p>
                <a:pPr lvl="1">
                  <a:spcBef>
                    <a:spcPts val="400"/>
                  </a:spcBef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3,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32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=100+101=201</m:t>
                    </m:r>
                  </m:oMath>
                </a14:m>
                <a:endParaRPr lang="en-US" dirty="0"/>
              </a:p>
              <a:p>
                <a:pPr lvl="2">
                  <a:spcBef>
                    <a:spcPts val="400"/>
                  </a:spcBef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argmin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34</m:t>
                    </m:r>
                  </m:oMath>
                </a14:m>
                <a:endParaRPr lang="en-US" dirty="0"/>
              </a:p>
              <a:p>
                <a:pPr lvl="1">
                  <a:spcBef>
                    <a:spcPts val="400"/>
                  </a:spcBef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5,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54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=100+0=100</m:t>
                    </m:r>
                  </m:oMath>
                </a14:m>
                <a:endParaRPr lang="en-US" dirty="0"/>
              </a:p>
              <a:p>
                <a:pPr lvl="1">
                  <a:spcBef>
                    <a:spcPts val="400"/>
                  </a:spcBef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5,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54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=100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101=201</m:t>
                    </m:r>
                  </m:oMath>
                </a14:m>
                <a:endParaRPr lang="en-US" dirty="0"/>
              </a:p>
              <a:p>
                <a:pPr lvl="2">
                  <a:spcBef>
                    <a:spcPts val="400"/>
                  </a:spcBef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argmin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54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6458910A-E235-AC4A-AC56-28DF81CC3A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971948" y="1146048"/>
                <a:ext cx="3543401" cy="5030915"/>
              </a:xfrm>
              <a:blipFill>
                <a:blip r:embed="rId4"/>
                <a:stretch>
                  <a:fillRect l="-714" t="-17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FF2020-5AE5-5640-8FB1-B2B93D6BB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52</a:t>
            </a:fld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E0AFD96-B3C0-874C-98B6-7621845EFBDD}"/>
              </a:ext>
            </a:extLst>
          </p:cNvPr>
          <p:cNvGrpSpPr/>
          <p:nvPr/>
        </p:nvGrpSpPr>
        <p:grpSpPr>
          <a:xfrm>
            <a:off x="3896630" y="2738359"/>
            <a:ext cx="5162595" cy="3862989"/>
            <a:chOff x="3896630" y="2738359"/>
            <a:chExt cx="5162595" cy="3862989"/>
          </a:xfrm>
        </p:grpSpPr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BDB15526-3555-0F49-92C3-D920F75E4D6B}"/>
                </a:ext>
              </a:extLst>
            </p:cNvPr>
            <p:cNvGrpSpPr/>
            <p:nvPr/>
          </p:nvGrpSpPr>
          <p:grpSpPr>
            <a:xfrm>
              <a:off x="3896630" y="2738359"/>
              <a:ext cx="5162595" cy="3862989"/>
              <a:chOff x="3896630" y="2738359"/>
              <a:chExt cx="5162595" cy="3862989"/>
            </a:xfrm>
          </p:grpSpPr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0904AC5D-9DC9-8447-A73A-4FEE432D073A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896630" y="2738359"/>
                <a:ext cx="5162595" cy="3862989"/>
                <a:chOff x="424630" y="1518047"/>
                <a:chExt cx="4697482" cy="3514961"/>
              </a:xfrm>
            </p:grpSpPr>
            <p:sp>
              <p:nvSpPr>
                <p:cNvPr id="78" name="Freeform 31">
                  <a:extLst>
                    <a:ext uri="{FF2B5EF4-FFF2-40B4-BE49-F238E27FC236}">
                      <a16:creationId xmlns:a16="http://schemas.microsoft.com/office/drawing/2014/main" id="{57000F92-DA35-BC4F-A994-1A049E5AF4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1049090" flipH="1" flipV="1">
                  <a:off x="4148184" y="2190483"/>
                  <a:ext cx="660198" cy="2126275"/>
                </a:xfrm>
                <a:custGeom>
                  <a:avLst/>
                  <a:gdLst>
                    <a:gd name="T0" fmla="*/ 2147483647 w 505"/>
                    <a:gd name="T1" fmla="*/ 0 h 1384"/>
                    <a:gd name="T2" fmla="*/ 2147483647 w 505"/>
                    <a:gd name="T3" fmla="*/ 2147483647 h 1384"/>
                    <a:gd name="T4" fmla="*/ 0 w 505"/>
                    <a:gd name="T5" fmla="*/ 2147483647 h 1384"/>
                    <a:gd name="T6" fmla="*/ 0 60000 65536"/>
                    <a:gd name="T7" fmla="*/ 0 60000 65536"/>
                    <a:gd name="T8" fmla="*/ 0 60000 65536"/>
                    <a:gd name="T9" fmla="*/ 0 w 505"/>
                    <a:gd name="T10" fmla="*/ 0 h 1384"/>
                    <a:gd name="T11" fmla="*/ 505 w 505"/>
                    <a:gd name="T12" fmla="*/ 1384 h 13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05" h="1384">
                      <a:moveTo>
                        <a:pt x="392" y="0"/>
                      </a:moveTo>
                      <a:cubicBezTo>
                        <a:pt x="448" y="252"/>
                        <a:pt x="505" y="505"/>
                        <a:pt x="440" y="736"/>
                      </a:cubicBezTo>
                      <a:cubicBezTo>
                        <a:pt x="375" y="967"/>
                        <a:pt x="187" y="1175"/>
                        <a:pt x="0" y="1384"/>
                      </a:cubicBezTo>
                    </a:path>
                  </a:pathLst>
                </a:custGeom>
                <a:noFill/>
                <a:ln w="38100" cmpd="sng">
                  <a:solidFill>
                    <a:schemeClr val="accent1"/>
                  </a:solidFill>
                  <a:round/>
                  <a:headEnd type="none"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FD324944-8C8C-624C-AEB3-48FDDE9D55A5}"/>
                    </a:ext>
                  </a:extLst>
                </p:cNvPr>
                <p:cNvSpPr/>
                <p:nvPr/>
              </p:nvSpPr>
              <p:spPr>
                <a:xfrm>
                  <a:off x="4066674" y="2252723"/>
                  <a:ext cx="59" cy="2520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6AFA31CA-C1E7-A54B-B7CE-15D12883609F}"/>
                    </a:ext>
                  </a:extLst>
                </p:cNvPr>
                <p:cNvSpPr/>
                <p:nvPr/>
              </p:nvSpPr>
              <p:spPr>
                <a:xfrm>
                  <a:off x="4441353" y="4403587"/>
                  <a:ext cx="168088" cy="336058"/>
                </a:xfrm>
                <a:prstGeom prst="rect">
                  <a:avLst/>
                </a:prstGeom>
                <a:noFill/>
              </p:spPr>
              <p:txBody>
                <a:bodyPr wrap="none" lIns="91440" tIns="0" rIns="91440" bIns="91440">
                  <a:sp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1E5DBCBF-ECD0-0741-9A66-1FEFDB520478}"/>
                    </a:ext>
                  </a:extLst>
                </p:cNvPr>
                <p:cNvSpPr/>
                <p:nvPr/>
              </p:nvSpPr>
              <p:spPr>
                <a:xfrm>
                  <a:off x="1149001" y="4506767"/>
                  <a:ext cx="59" cy="2520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spAutoFit/>
                </a:bodyPr>
                <a:lstStyle/>
                <a:p>
                  <a:pPr algn="r"/>
                  <a:endParaRPr lang="en-US" dirty="0"/>
                </a:p>
              </p:txBody>
            </p:sp>
            <p:sp>
              <p:nvSpPr>
                <p:cNvPr id="82" name="Text Box 13">
                  <a:extLst>
                    <a:ext uri="{FF2B5EF4-FFF2-40B4-BE49-F238E27FC236}">
                      <a16:creationId xmlns:a16="http://schemas.microsoft.com/office/drawing/2014/main" id="{9E36C135-843F-CF4B-9786-F780E31F6E1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24630" y="4528921"/>
                  <a:ext cx="660190" cy="504087"/>
                </a:xfrm>
                <a:prstGeom prst="rect">
                  <a:avLst/>
                </a:prstGeom>
                <a:ln/>
                <a:extLs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1800" dirty="0">
                      <a:latin typeface="+mn-lt"/>
                      <a:ea typeface="Times New Roman"/>
                      <a:cs typeface="Calibri"/>
                      <a:sym typeface="Symbol" charset="0"/>
                    </a:rPr>
                    <a:t>Start: </a:t>
                  </a:r>
                  <a:br>
                    <a:rPr lang="en-US" sz="1800" dirty="0">
                      <a:latin typeface="+mn-lt"/>
                      <a:ea typeface="Times New Roman"/>
                      <a:cs typeface="Calibri"/>
                      <a:sym typeface="Symbol" charset="0"/>
                    </a:rPr>
                  </a:br>
                  <a:r>
                    <a:rPr lang="en-US" sz="1800" i="1" dirty="0">
                      <a:latin typeface="+mn-lt"/>
                      <a:ea typeface="Times New Roman"/>
                      <a:sym typeface="Symbol" charset="0"/>
                    </a:rPr>
                    <a:t>s</a:t>
                  </a:r>
                  <a:r>
                    <a:rPr lang="en-US" sz="1800" baseline="-25000" dirty="0">
                      <a:latin typeface="+mn-lt"/>
                      <a:ea typeface="Times New Roman"/>
                      <a:sym typeface="Symbol" charset="0"/>
                    </a:rPr>
                    <a:t>0</a:t>
                  </a:r>
                  <a:r>
                    <a:rPr lang="en-US" sz="1800" i="1" dirty="0">
                      <a:latin typeface="+mn-lt"/>
                      <a:ea typeface="Times New Roman"/>
                      <a:sym typeface="Symbol" charset="0"/>
                    </a:rPr>
                    <a:t>= </a:t>
                  </a:r>
                  <a:r>
                    <a:rPr lang="en-US" sz="1800" dirty="0">
                      <a:latin typeface="+mn-lt"/>
                      <a:ea typeface="Times New Roman"/>
                      <a:cs typeface="Calibri"/>
                      <a:sym typeface="Symbol" charset="0"/>
                    </a:rPr>
                    <a:t>d1</a:t>
                  </a:r>
                  <a:endParaRPr lang="en-US" sz="1800" dirty="0">
                    <a:latin typeface="+mn-lt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E0C70FA9-4FA1-3441-8F2F-EA2C63520F21}"/>
                    </a:ext>
                  </a:extLst>
                </p:cNvPr>
                <p:cNvSpPr/>
                <p:nvPr/>
              </p:nvSpPr>
              <p:spPr>
                <a:xfrm>
                  <a:off x="1028128" y="2019635"/>
                  <a:ext cx="59" cy="2520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4" name="Freeform 31">
                  <a:extLst>
                    <a:ext uri="{FF2B5EF4-FFF2-40B4-BE49-F238E27FC236}">
                      <a16:creationId xmlns:a16="http://schemas.microsoft.com/office/drawing/2014/main" id="{2B3CB633-C41E-D548-AF6E-522720EEAF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4200000" flipH="1" flipV="1">
                  <a:off x="2510252" y="617061"/>
                  <a:ext cx="776291" cy="2966339"/>
                </a:xfrm>
                <a:custGeom>
                  <a:avLst/>
                  <a:gdLst>
                    <a:gd name="T0" fmla="*/ 2147483647 w 505"/>
                    <a:gd name="T1" fmla="*/ 0 h 1384"/>
                    <a:gd name="T2" fmla="*/ 2147483647 w 505"/>
                    <a:gd name="T3" fmla="*/ 2147483647 h 1384"/>
                    <a:gd name="T4" fmla="*/ 0 w 505"/>
                    <a:gd name="T5" fmla="*/ 2147483647 h 1384"/>
                    <a:gd name="T6" fmla="*/ 0 60000 65536"/>
                    <a:gd name="T7" fmla="*/ 0 60000 65536"/>
                    <a:gd name="T8" fmla="*/ 0 60000 65536"/>
                    <a:gd name="T9" fmla="*/ 0 w 505"/>
                    <a:gd name="T10" fmla="*/ 0 h 1384"/>
                    <a:gd name="T11" fmla="*/ 505 w 505"/>
                    <a:gd name="T12" fmla="*/ 1384 h 13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05" h="1384">
                      <a:moveTo>
                        <a:pt x="392" y="0"/>
                      </a:moveTo>
                      <a:cubicBezTo>
                        <a:pt x="448" y="252"/>
                        <a:pt x="505" y="505"/>
                        <a:pt x="440" y="736"/>
                      </a:cubicBezTo>
                      <a:cubicBezTo>
                        <a:pt x="375" y="967"/>
                        <a:pt x="187" y="1175"/>
                        <a:pt x="0" y="1384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triangle"/>
                  <a:tailEnd type="non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85" name="Text Box 11">
                  <a:extLst>
                    <a:ext uri="{FF2B5EF4-FFF2-40B4-BE49-F238E27FC236}">
                      <a16:creationId xmlns:a16="http://schemas.microsoft.com/office/drawing/2014/main" id="{A2EAC7F8-892C-144D-87E4-4EAA055CFAC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164150" y="4337866"/>
                  <a:ext cx="668031" cy="504087"/>
                </a:xfrm>
                <a:prstGeom prst="rect">
                  <a:avLst/>
                </a:prstGeom>
                <a:ln/>
                <a:extLs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 dirty="0">
                      <a:latin typeface="+mn-lt"/>
                      <a:ea typeface="Times New Roman"/>
                      <a:cs typeface="Times New Roman"/>
                    </a:rPr>
                    <a:t>  Goal: </a:t>
                  </a:r>
                </a:p>
                <a:p>
                  <a:r>
                    <a:rPr lang="en-US" sz="1800" i="1" dirty="0">
                      <a:latin typeface="+mn-lt"/>
                      <a:ea typeface="Times New Roman"/>
                      <a:sym typeface="Symbol" charset="0"/>
                    </a:rPr>
                    <a:t>S</a:t>
                  </a:r>
                  <a:r>
                    <a:rPr lang="en-US" sz="1800" i="1" baseline="-25000" dirty="0">
                      <a:latin typeface="+mn-lt"/>
                      <a:ea typeface="Times New Roman"/>
                      <a:sym typeface="Symbol" charset="0"/>
                    </a:rPr>
                    <a:t>g</a:t>
                  </a:r>
                  <a:r>
                    <a:rPr lang="en-US" sz="1800" dirty="0">
                      <a:latin typeface="+mn-lt"/>
                      <a:ea typeface="Times New Roman"/>
                      <a:sym typeface="Symbol" charset="0"/>
                    </a:rPr>
                    <a:t>= {</a:t>
                  </a:r>
                  <a:r>
                    <a:rPr lang="en-US" sz="1800" dirty="0">
                      <a:latin typeface="+mn-lt"/>
                      <a:ea typeface="Times New Roman"/>
                      <a:cs typeface="Calibri"/>
                      <a:sym typeface="Symbol" charset="0"/>
                    </a:rPr>
                    <a:t>d4</a:t>
                  </a:r>
                  <a:r>
                    <a:rPr lang="en-US" sz="1800" dirty="0">
                      <a:latin typeface="+mn-lt"/>
                      <a:ea typeface="Times New Roman"/>
                      <a:cs typeface="Times New Roman"/>
                      <a:sym typeface="Symbol" charset="0"/>
                    </a:rPr>
                    <a:t>}</a:t>
                  </a:r>
                  <a:endParaRPr lang="en-US" sz="1800" dirty="0">
                    <a:latin typeface="+mn-lt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86" name="Freeform 37">
                  <a:extLst>
                    <a:ext uri="{FF2B5EF4-FFF2-40B4-BE49-F238E27FC236}">
                      <a16:creationId xmlns:a16="http://schemas.microsoft.com/office/drawing/2014/main" id="{25A961B1-066C-7A46-973F-0F9C70C6E0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55196" y="2381554"/>
                  <a:ext cx="2527300" cy="239492"/>
                </a:xfrm>
                <a:custGeom>
                  <a:avLst/>
                  <a:gdLst>
                    <a:gd name="T0" fmla="*/ 0 w 1592"/>
                    <a:gd name="T1" fmla="*/ 2147483647 h 113"/>
                    <a:gd name="T2" fmla="*/ 2147483647 w 1592"/>
                    <a:gd name="T3" fmla="*/ 2147483647 h 113"/>
                    <a:gd name="T4" fmla="*/ 2147483647 w 1592"/>
                    <a:gd name="T5" fmla="*/ 2147483647 h 113"/>
                    <a:gd name="T6" fmla="*/ 0 60000 65536"/>
                    <a:gd name="T7" fmla="*/ 0 60000 65536"/>
                    <a:gd name="T8" fmla="*/ 0 60000 65536"/>
                    <a:gd name="T9" fmla="*/ 0 w 1592"/>
                    <a:gd name="T10" fmla="*/ 0 h 113"/>
                    <a:gd name="T11" fmla="*/ 1592 w 1592"/>
                    <a:gd name="T12" fmla="*/ 113 h 1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92" h="113">
                      <a:moveTo>
                        <a:pt x="0" y="113"/>
                      </a:moveTo>
                      <a:cubicBezTo>
                        <a:pt x="255" y="57"/>
                        <a:pt x="511" y="2"/>
                        <a:pt x="776" y="1"/>
                      </a:cubicBezTo>
                      <a:cubicBezTo>
                        <a:pt x="1041" y="0"/>
                        <a:pt x="1316" y="52"/>
                        <a:pt x="1592" y="105"/>
                      </a:cubicBezTo>
                    </a:path>
                  </a:pathLst>
                </a:custGeom>
                <a:noFill/>
                <a:ln w="38100" cmpd="sng">
                  <a:solidFill>
                    <a:schemeClr val="accent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87" name="Freeform 38">
                  <a:extLst>
                    <a:ext uri="{FF2B5EF4-FFF2-40B4-BE49-F238E27FC236}">
                      <a16:creationId xmlns:a16="http://schemas.microsoft.com/office/drawing/2014/main" id="{69A7F4AB-85B2-CE47-BDD1-CBB8419B93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65020" y="2103309"/>
                  <a:ext cx="2176032" cy="281769"/>
                </a:xfrm>
                <a:custGeom>
                  <a:avLst/>
                  <a:gdLst>
                    <a:gd name="T0" fmla="*/ 0 w 1176"/>
                    <a:gd name="T1" fmla="*/ 2147483647 h 288"/>
                    <a:gd name="T2" fmla="*/ 2147483647 w 1176"/>
                    <a:gd name="T3" fmla="*/ 2147483647 h 288"/>
                    <a:gd name="T4" fmla="*/ 2147483647 w 1176"/>
                    <a:gd name="T5" fmla="*/ 0 h 288"/>
                    <a:gd name="T6" fmla="*/ 0 60000 65536"/>
                    <a:gd name="T7" fmla="*/ 0 60000 65536"/>
                    <a:gd name="T8" fmla="*/ 0 60000 65536"/>
                    <a:gd name="T9" fmla="*/ 0 w 1176"/>
                    <a:gd name="T10" fmla="*/ 0 h 288"/>
                    <a:gd name="T11" fmla="*/ 1176 w 1176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76" h="288">
                      <a:moveTo>
                        <a:pt x="0" y="288"/>
                      </a:moveTo>
                      <a:cubicBezTo>
                        <a:pt x="234" y="264"/>
                        <a:pt x="468" y="240"/>
                        <a:pt x="664" y="192"/>
                      </a:cubicBezTo>
                      <a:cubicBezTo>
                        <a:pt x="860" y="144"/>
                        <a:pt x="1018" y="72"/>
                        <a:pt x="1176" y="0"/>
                      </a:cubicBezTo>
                    </a:path>
                  </a:pathLst>
                </a:custGeom>
                <a:noFill/>
                <a:ln w="38100" cmpd="sng">
                  <a:solidFill>
                    <a:schemeClr val="accent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88" name="Arc 87">
                  <a:extLst>
                    <a:ext uri="{FF2B5EF4-FFF2-40B4-BE49-F238E27FC236}">
                      <a16:creationId xmlns:a16="http://schemas.microsoft.com/office/drawing/2014/main" id="{A71CE575-19E9-3744-B151-3553D447331D}"/>
                    </a:ext>
                  </a:extLst>
                </p:cNvPr>
                <p:cNvSpPr/>
                <p:nvPr/>
              </p:nvSpPr>
              <p:spPr bwMode="auto">
                <a:xfrm>
                  <a:off x="2953574" y="2286304"/>
                  <a:ext cx="114300" cy="225425"/>
                </a:xfrm>
                <a:prstGeom prst="arc">
                  <a:avLst>
                    <a:gd name="adj1" fmla="val 18495893"/>
                    <a:gd name="adj2" fmla="val 2991136"/>
                  </a:avLst>
                </a:prstGeom>
                <a:noFill/>
                <a:ln w="3810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89" name="Freeform 40">
                  <a:extLst>
                    <a:ext uri="{FF2B5EF4-FFF2-40B4-BE49-F238E27FC236}">
                      <a16:creationId xmlns:a16="http://schemas.microsoft.com/office/drawing/2014/main" id="{280958C2-05A5-2344-9CE9-64E726D685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 flipH="1">
                  <a:off x="3688744" y="2968900"/>
                  <a:ext cx="114570" cy="1275335"/>
                </a:xfrm>
                <a:custGeom>
                  <a:avLst/>
                  <a:gdLst>
                    <a:gd name="T0" fmla="*/ 2147483647 w 144"/>
                    <a:gd name="T1" fmla="*/ 2147483647 h 856"/>
                    <a:gd name="T2" fmla="*/ 0 w 144"/>
                    <a:gd name="T3" fmla="*/ 2147483647 h 856"/>
                    <a:gd name="T4" fmla="*/ 2147483647 w 144"/>
                    <a:gd name="T5" fmla="*/ 0 h 856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856"/>
                    <a:gd name="T11" fmla="*/ 144 w 144"/>
                    <a:gd name="T12" fmla="*/ 856 h 8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856">
                      <a:moveTo>
                        <a:pt x="144" y="856"/>
                      </a:moveTo>
                      <a:cubicBezTo>
                        <a:pt x="72" y="715"/>
                        <a:pt x="0" y="575"/>
                        <a:pt x="0" y="432"/>
                      </a:cubicBezTo>
                      <a:cubicBezTo>
                        <a:pt x="0" y="289"/>
                        <a:pt x="72" y="144"/>
                        <a:pt x="144" y="0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triangle"/>
                  <a:tailEnd type="non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90" name="Freeform 6">
                  <a:extLst>
                    <a:ext uri="{FF2B5EF4-FFF2-40B4-BE49-F238E27FC236}">
                      <a16:creationId xmlns:a16="http://schemas.microsoft.com/office/drawing/2014/main" id="{FD066F33-6FF7-1142-ACD3-061B9639B1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2934" y="2718754"/>
                  <a:ext cx="241300" cy="1371600"/>
                </a:xfrm>
                <a:custGeom>
                  <a:avLst/>
                  <a:gdLst>
                    <a:gd name="T0" fmla="*/ 2147483647 w 144"/>
                    <a:gd name="T1" fmla="*/ 2147483647 h 856"/>
                    <a:gd name="T2" fmla="*/ 0 w 144"/>
                    <a:gd name="T3" fmla="*/ 2147483647 h 856"/>
                    <a:gd name="T4" fmla="*/ 2147483647 w 144"/>
                    <a:gd name="T5" fmla="*/ 0 h 856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856"/>
                    <a:gd name="T11" fmla="*/ 144 w 144"/>
                    <a:gd name="T12" fmla="*/ 856 h 8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856">
                      <a:moveTo>
                        <a:pt x="144" y="856"/>
                      </a:moveTo>
                      <a:cubicBezTo>
                        <a:pt x="72" y="715"/>
                        <a:pt x="0" y="575"/>
                        <a:pt x="0" y="432"/>
                      </a:cubicBezTo>
                      <a:cubicBezTo>
                        <a:pt x="0" y="289"/>
                        <a:pt x="72" y="144"/>
                        <a:pt x="144" y="0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91" name="Oval 11">
                  <a:extLst>
                    <a:ext uri="{FF2B5EF4-FFF2-40B4-BE49-F238E27FC236}">
                      <a16:creationId xmlns:a16="http://schemas.microsoft.com/office/drawing/2014/main" id="{A1E35FFF-55F7-6544-AA1F-5644CF1852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6434" y="2271249"/>
                  <a:ext cx="457200" cy="457200"/>
                </a:xfrm>
                <a:prstGeom prst="ellipse">
                  <a:avLst/>
                </a:prstGeom>
                <a:solidFill>
                  <a:srgbClr val="FFFFFF"/>
                </a:solidFill>
                <a:ln w="38100" cmpd="sng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is-IS" dirty="0">
                      <a:latin typeface="Calibri"/>
                      <a:ea typeface="Times New Roman"/>
                      <a:cs typeface="Times New Roman"/>
                    </a:rPr>
                    <a:t>d2</a:t>
                  </a:r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92" name="Freeform 18">
                  <a:extLst>
                    <a:ext uri="{FF2B5EF4-FFF2-40B4-BE49-F238E27FC236}">
                      <a16:creationId xmlns:a16="http://schemas.microsoft.com/office/drawing/2014/main" id="{4EF03557-CA2F-844F-A28D-D9144D3DF0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97626" flipV="1">
                  <a:off x="1497828" y="4422980"/>
                  <a:ext cx="2154774" cy="270156"/>
                </a:xfrm>
                <a:custGeom>
                  <a:avLst/>
                  <a:gdLst>
                    <a:gd name="T0" fmla="*/ 0 w 1592"/>
                    <a:gd name="T1" fmla="*/ 2147483647 h 113"/>
                    <a:gd name="T2" fmla="*/ 2147483647 w 1592"/>
                    <a:gd name="T3" fmla="*/ 2147483647 h 113"/>
                    <a:gd name="T4" fmla="*/ 2147483647 w 1592"/>
                    <a:gd name="T5" fmla="*/ 2147483647 h 113"/>
                    <a:gd name="T6" fmla="*/ 0 60000 65536"/>
                    <a:gd name="T7" fmla="*/ 0 60000 65536"/>
                    <a:gd name="T8" fmla="*/ 0 60000 65536"/>
                    <a:gd name="T9" fmla="*/ 0 w 1592"/>
                    <a:gd name="T10" fmla="*/ 0 h 113"/>
                    <a:gd name="T11" fmla="*/ 1592 w 1592"/>
                    <a:gd name="T12" fmla="*/ 113 h 1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92" h="113">
                      <a:moveTo>
                        <a:pt x="0" y="113"/>
                      </a:moveTo>
                      <a:cubicBezTo>
                        <a:pt x="255" y="57"/>
                        <a:pt x="511" y="2"/>
                        <a:pt x="776" y="1"/>
                      </a:cubicBezTo>
                      <a:cubicBezTo>
                        <a:pt x="1041" y="0"/>
                        <a:pt x="1316" y="52"/>
                        <a:pt x="1592" y="105"/>
                      </a:cubicBezTo>
                    </a:path>
                  </a:pathLst>
                </a:custGeom>
                <a:noFill/>
                <a:ln w="38100" cmpd="sng">
                  <a:solidFill>
                    <a:schemeClr val="accent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93" name="Oval 11">
                  <a:extLst>
                    <a:ext uri="{FF2B5EF4-FFF2-40B4-BE49-F238E27FC236}">
                      <a16:creationId xmlns:a16="http://schemas.microsoft.com/office/drawing/2014/main" id="{11E33534-AC3C-6A4F-B66F-A6E119CEC4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25794" y="1761046"/>
                  <a:ext cx="457200" cy="457200"/>
                </a:xfrm>
                <a:prstGeom prst="ellipse">
                  <a:avLst/>
                </a:prstGeom>
                <a:solidFill>
                  <a:srgbClr val="FFFFFF"/>
                </a:solidFill>
                <a:ln w="38100" cmpd="sng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dirty="0">
                      <a:latin typeface="Calibri"/>
                      <a:ea typeface="Times New Roman"/>
                      <a:cs typeface="Times New Roman"/>
                    </a:rPr>
                    <a:t>d5</a:t>
                  </a:r>
                </a:p>
              </p:txBody>
            </p:sp>
            <p:sp>
              <p:nvSpPr>
                <p:cNvPr id="94" name="Text Box 11">
                  <a:extLst>
                    <a:ext uri="{FF2B5EF4-FFF2-40B4-BE49-F238E27FC236}">
                      <a16:creationId xmlns:a16="http://schemas.microsoft.com/office/drawing/2014/main" id="{EB27BB21-6DF6-AA43-BB67-8F4A76FCFF4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39191" y="2064370"/>
                  <a:ext cx="265463" cy="252043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 dirty="0">
                      <a:solidFill>
                        <a:srgbClr val="C00000"/>
                      </a:solidFill>
                      <a:latin typeface="Calibri"/>
                      <a:ea typeface="Times New Roman"/>
                      <a:cs typeface="Times New Roman"/>
                    </a:rPr>
                    <a:t>0.2</a:t>
                  </a:r>
                </a:p>
              </p:txBody>
            </p:sp>
            <p:sp>
              <p:nvSpPr>
                <p:cNvPr id="95" name="Text Box 11">
                  <a:extLst>
                    <a:ext uri="{FF2B5EF4-FFF2-40B4-BE49-F238E27FC236}">
                      <a16:creationId xmlns:a16="http://schemas.microsoft.com/office/drawing/2014/main" id="{8DF37902-1168-4C47-8BFF-AA7DD1EF49E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51701" y="2505406"/>
                  <a:ext cx="265463" cy="252043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 dirty="0">
                      <a:solidFill>
                        <a:srgbClr val="C00000"/>
                      </a:solidFill>
                      <a:latin typeface="Calibri"/>
                      <a:ea typeface="Times New Roman"/>
                      <a:cs typeface="Times New Roman"/>
                    </a:rPr>
                    <a:t>0.8</a:t>
                  </a:r>
                </a:p>
              </p:txBody>
            </p:sp>
            <p:sp>
              <p:nvSpPr>
                <p:cNvPr id="96" name="Text Box 11">
                  <a:extLst>
                    <a:ext uri="{FF2B5EF4-FFF2-40B4-BE49-F238E27FC236}">
                      <a16:creationId xmlns:a16="http://schemas.microsoft.com/office/drawing/2014/main" id="{409F58B0-B7FF-624B-AFC5-115A97498BF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96636" y="4562021"/>
                  <a:ext cx="265463" cy="252043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 dirty="0">
                      <a:solidFill>
                        <a:srgbClr val="C00000"/>
                      </a:solidFill>
                      <a:latin typeface="Calibri"/>
                      <a:ea typeface="Times New Roman"/>
                      <a:cs typeface="Times New Roman"/>
                    </a:rPr>
                    <a:t>0.5</a:t>
                  </a:r>
                </a:p>
              </p:txBody>
            </p:sp>
            <p:sp>
              <p:nvSpPr>
                <p:cNvPr id="97" name="Text Box 11">
                  <a:extLst>
                    <a:ext uri="{FF2B5EF4-FFF2-40B4-BE49-F238E27FC236}">
                      <a16:creationId xmlns:a16="http://schemas.microsoft.com/office/drawing/2014/main" id="{5DE7CC80-A337-E349-921D-C0F611E5200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540117" y="4719048"/>
                  <a:ext cx="265463" cy="252043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 dirty="0">
                      <a:solidFill>
                        <a:srgbClr val="C00000"/>
                      </a:solidFill>
                      <a:latin typeface="Calibri"/>
                      <a:ea typeface="Times New Roman"/>
                      <a:cs typeface="Times New Roman"/>
                    </a:rPr>
                    <a:t>0.5</a:t>
                  </a:r>
                </a:p>
              </p:txBody>
            </p:sp>
            <p:sp>
              <p:nvSpPr>
                <p:cNvPr id="98" name="Oval 12">
                  <a:extLst>
                    <a:ext uri="{FF2B5EF4-FFF2-40B4-BE49-F238E27FC236}">
                      <a16:creationId xmlns:a16="http://schemas.microsoft.com/office/drawing/2014/main" id="{27C250A7-1BB3-BE42-9A41-B60528E4E1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6434" y="4090354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38100" cmpd="sng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dirty="0">
                      <a:latin typeface="Calibri"/>
                      <a:ea typeface="Times New Roman"/>
                      <a:cs typeface="Times New Roman"/>
                    </a:rPr>
                    <a:t>d1</a:t>
                  </a:r>
                </a:p>
              </p:txBody>
            </p:sp>
            <p:sp>
              <p:nvSpPr>
                <p:cNvPr id="99" name="Freeform 6">
                  <a:extLst>
                    <a:ext uri="{FF2B5EF4-FFF2-40B4-BE49-F238E27FC236}">
                      <a16:creationId xmlns:a16="http://schemas.microsoft.com/office/drawing/2014/main" id="{80F7A75C-5D03-434D-ACBB-53373516EE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 flipV="1">
                  <a:off x="1288605" y="2725729"/>
                  <a:ext cx="241300" cy="1371600"/>
                </a:xfrm>
                <a:custGeom>
                  <a:avLst/>
                  <a:gdLst>
                    <a:gd name="T0" fmla="*/ 2147483647 w 144"/>
                    <a:gd name="T1" fmla="*/ 2147483647 h 856"/>
                    <a:gd name="T2" fmla="*/ 0 w 144"/>
                    <a:gd name="T3" fmla="*/ 2147483647 h 856"/>
                    <a:gd name="T4" fmla="*/ 2147483647 w 144"/>
                    <a:gd name="T5" fmla="*/ 0 h 856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856"/>
                    <a:gd name="T11" fmla="*/ 144 w 144"/>
                    <a:gd name="T12" fmla="*/ 856 h 8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856">
                      <a:moveTo>
                        <a:pt x="144" y="856"/>
                      </a:moveTo>
                      <a:cubicBezTo>
                        <a:pt x="72" y="715"/>
                        <a:pt x="0" y="575"/>
                        <a:pt x="0" y="432"/>
                      </a:cubicBezTo>
                      <a:cubicBezTo>
                        <a:pt x="0" y="289"/>
                        <a:pt x="72" y="144"/>
                        <a:pt x="144" y="0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cxnSp>
              <p:nvCxnSpPr>
                <p:cNvPr id="100" name="Curved Connector 99">
                  <a:extLst>
                    <a:ext uri="{FF2B5EF4-FFF2-40B4-BE49-F238E27FC236}">
                      <a16:creationId xmlns:a16="http://schemas.microsoft.com/office/drawing/2014/main" id="{50A9E85A-7AA3-4F43-B09A-96BB30E6F4C6}"/>
                    </a:ext>
                  </a:extLst>
                </p:cNvPr>
                <p:cNvCxnSpPr/>
                <p:nvPr/>
              </p:nvCxnSpPr>
              <p:spPr>
                <a:xfrm flipH="1">
                  <a:off x="1215034" y="4318954"/>
                  <a:ext cx="228600" cy="228600"/>
                </a:xfrm>
                <a:prstGeom prst="curvedConnector4">
                  <a:avLst>
                    <a:gd name="adj1" fmla="val -100000"/>
                    <a:gd name="adj2" fmla="val 200000"/>
                  </a:avLst>
                </a:prstGeom>
                <a:ln w="38100" cmpd="sng">
                  <a:solidFill>
                    <a:schemeClr val="accent1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1" name="Arc 100">
                  <a:extLst>
                    <a:ext uri="{FF2B5EF4-FFF2-40B4-BE49-F238E27FC236}">
                      <a16:creationId xmlns:a16="http://schemas.microsoft.com/office/drawing/2014/main" id="{BC3AA521-1E0F-0643-851C-78A5D46CBBBE}"/>
                    </a:ext>
                  </a:extLst>
                </p:cNvPr>
                <p:cNvSpPr/>
                <p:nvPr/>
              </p:nvSpPr>
              <p:spPr bwMode="auto">
                <a:xfrm rot="356928">
                  <a:off x="1451974" y="4215162"/>
                  <a:ext cx="366712" cy="366713"/>
                </a:xfrm>
                <a:prstGeom prst="arc">
                  <a:avLst>
                    <a:gd name="adj1" fmla="val 708330"/>
                    <a:gd name="adj2" fmla="val 4251989"/>
                  </a:avLst>
                </a:prstGeom>
                <a:noFill/>
                <a:ln w="3810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02" name="Freeform 18">
                  <a:extLst>
                    <a:ext uri="{FF2B5EF4-FFF2-40B4-BE49-F238E27FC236}">
                      <a16:creationId xmlns:a16="http://schemas.microsoft.com/office/drawing/2014/main" id="{F9760B1B-A076-534A-BE7A-CA54E9E266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1097626" flipV="1">
                  <a:off x="1428940" y="4080105"/>
                  <a:ext cx="2271945" cy="246051"/>
                </a:xfrm>
                <a:custGeom>
                  <a:avLst/>
                  <a:gdLst>
                    <a:gd name="T0" fmla="*/ 0 w 1592"/>
                    <a:gd name="T1" fmla="*/ 2147483647 h 113"/>
                    <a:gd name="T2" fmla="*/ 2147483647 w 1592"/>
                    <a:gd name="T3" fmla="*/ 2147483647 h 113"/>
                    <a:gd name="T4" fmla="*/ 2147483647 w 1592"/>
                    <a:gd name="T5" fmla="*/ 2147483647 h 113"/>
                    <a:gd name="T6" fmla="*/ 0 60000 65536"/>
                    <a:gd name="T7" fmla="*/ 0 60000 65536"/>
                    <a:gd name="T8" fmla="*/ 0 60000 65536"/>
                    <a:gd name="T9" fmla="*/ 0 w 1592"/>
                    <a:gd name="T10" fmla="*/ 0 h 113"/>
                    <a:gd name="T11" fmla="*/ 1592 w 1592"/>
                    <a:gd name="T12" fmla="*/ 113 h 1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92" h="113">
                      <a:moveTo>
                        <a:pt x="0" y="113"/>
                      </a:moveTo>
                      <a:cubicBezTo>
                        <a:pt x="255" y="57"/>
                        <a:pt x="511" y="2"/>
                        <a:pt x="776" y="1"/>
                      </a:cubicBezTo>
                      <a:cubicBezTo>
                        <a:pt x="1041" y="0"/>
                        <a:pt x="1316" y="52"/>
                        <a:pt x="1592" y="105"/>
                      </a:cubicBezTo>
                    </a:path>
                  </a:pathLst>
                </a:custGeom>
                <a:noFill/>
                <a:ln w="9525" cmpd="sng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03" name="Freeform 31">
                  <a:extLst>
                    <a:ext uri="{FF2B5EF4-FFF2-40B4-BE49-F238E27FC236}">
                      <a16:creationId xmlns:a16="http://schemas.microsoft.com/office/drawing/2014/main" id="{036D920F-7F31-7143-BBFA-F58E4AAEF4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623913" flipH="1" flipV="1">
                  <a:off x="4056037" y="2163971"/>
                  <a:ext cx="1066075" cy="2187115"/>
                </a:xfrm>
                <a:custGeom>
                  <a:avLst/>
                  <a:gdLst>
                    <a:gd name="T0" fmla="*/ 2147483647 w 505"/>
                    <a:gd name="T1" fmla="*/ 0 h 1384"/>
                    <a:gd name="T2" fmla="*/ 2147483647 w 505"/>
                    <a:gd name="T3" fmla="*/ 2147483647 h 1384"/>
                    <a:gd name="T4" fmla="*/ 0 w 505"/>
                    <a:gd name="T5" fmla="*/ 2147483647 h 1384"/>
                    <a:gd name="T6" fmla="*/ 0 60000 65536"/>
                    <a:gd name="T7" fmla="*/ 0 60000 65536"/>
                    <a:gd name="T8" fmla="*/ 0 60000 65536"/>
                    <a:gd name="T9" fmla="*/ 0 w 505"/>
                    <a:gd name="T10" fmla="*/ 0 h 1384"/>
                    <a:gd name="T11" fmla="*/ 505 w 505"/>
                    <a:gd name="T12" fmla="*/ 1384 h 13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05" h="1384">
                      <a:moveTo>
                        <a:pt x="392" y="0"/>
                      </a:moveTo>
                      <a:cubicBezTo>
                        <a:pt x="448" y="252"/>
                        <a:pt x="505" y="505"/>
                        <a:pt x="440" y="736"/>
                      </a:cubicBezTo>
                      <a:cubicBezTo>
                        <a:pt x="375" y="967"/>
                        <a:pt x="187" y="1175"/>
                        <a:pt x="0" y="1384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triangle"/>
                  <a:tailEnd type="non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04" name="Freeform 40">
                  <a:extLst>
                    <a:ext uri="{FF2B5EF4-FFF2-40B4-BE49-F238E27FC236}">
                      <a16:creationId xmlns:a16="http://schemas.microsoft.com/office/drawing/2014/main" id="{1A0BA4A5-651D-C246-9E8E-3F01E5B2EB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845766" y="2840626"/>
                  <a:ext cx="109948" cy="1358900"/>
                </a:xfrm>
                <a:custGeom>
                  <a:avLst/>
                  <a:gdLst>
                    <a:gd name="T0" fmla="*/ 2147483647 w 144"/>
                    <a:gd name="T1" fmla="*/ 2147483647 h 856"/>
                    <a:gd name="T2" fmla="*/ 0 w 144"/>
                    <a:gd name="T3" fmla="*/ 2147483647 h 856"/>
                    <a:gd name="T4" fmla="*/ 2147483647 w 144"/>
                    <a:gd name="T5" fmla="*/ 0 h 856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856"/>
                    <a:gd name="T11" fmla="*/ 144 w 144"/>
                    <a:gd name="T12" fmla="*/ 856 h 8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856">
                      <a:moveTo>
                        <a:pt x="144" y="856"/>
                      </a:moveTo>
                      <a:cubicBezTo>
                        <a:pt x="72" y="715"/>
                        <a:pt x="0" y="575"/>
                        <a:pt x="0" y="432"/>
                      </a:cubicBezTo>
                      <a:cubicBezTo>
                        <a:pt x="0" y="289"/>
                        <a:pt x="72" y="144"/>
                        <a:pt x="144" y="0"/>
                      </a:cubicBezTo>
                    </a:path>
                  </a:pathLst>
                </a:custGeom>
                <a:noFill/>
                <a:ln w="38100" cmpd="sng">
                  <a:solidFill>
                    <a:schemeClr val="accent1"/>
                  </a:solidFill>
                  <a:round/>
                  <a:headEnd type="triangle"/>
                  <a:tailEnd type="non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05" name="Oval 11">
                  <a:extLst>
                    <a:ext uri="{FF2B5EF4-FFF2-40B4-BE49-F238E27FC236}">
                      <a16:creationId xmlns:a16="http://schemas.microsoft.com/office/drawing/2014/main" id="{104F64A7-9922-2244-A954-BAF41700B8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36253" y="2526517"/>
                  <a:ext cx="457200" cy="457200"/>
                </a:xfrm>
                <a:prstGeom prst="ellipse">
                  <a:avLst/>
                </a:prstGeom>
                <a:solidFill>
                  <a:srgbClr val="FFFFFF"/>
                </a:solidFill>
                <a:ln w="38100" cmpd="sng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dirty="0">
                      <a:latin typeface="Calibri"/>
                      <a:ea typeface="Times New Roman"/>
                      <a:cs typeface="Times New Roman"/>
                    </a:rPr>
                    <a:t>d3</a:t>
                  </a:r>
                </a:p>
              </p:txBody>
            </p:sp>
            <p:sp>
              <p:nvSpPr>
                <p:cNvPr id="106" name="Oval 12">
                  <a:extLst>
                    <a:ext uri="{FF2B5EF4-FFF2-40B4-BE49-F238E27FC236}">
                      <a16:creationId xmlns:a16="http://schemas.microsoft.com/office/drawing/2014/main" id="{6F3810CE-D9C7-B24E-8C97-1233845B7B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54650" y="4199562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dirty="0">
                      <a:latin typeface="Calibri"/>
                      <a:ea typeface="Times New Roman"/>
                      <a:cs typeface="Times New Roman"/>
                    </a:rPr>
                    <a:t>d4</a:t>
                  </a:r>
                </a:p>
              </p:txBody>
            </p:sp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id="{45F4EDBD-257E-D942-BBDF-C24D54BA2DB1}"/>
                    </a:ext>
                  </a:extLst>
                </p:cNvPr>
                <p:cNvSpPr/>
                <p:nvPr/>
              </p:nvSpPr>
              <p:spPr>
                <a:xfrm>
                  <a:off x="4486637" y="1518047"/>
                  <a:ext cx="59" cy="2520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7" name="Freeform 31">
                <a:extLst>
                  <a:ext uri="{FF2B5EF4-FFF2-40B4-BE49-F238E27FC236}">
                    <a16:creationId xmlns:a16="http://schemas.microsoft.com/office/drawing/2014/main" id="{0B0DB86F-D0F9-604E-99A8-608FADE746C8}"/>
                  </a:ext>
                </a:extLst>
              </p:cNvPr>
              <p:cNvSpPr>
                <a:spLocks/>
              </p:cNvSpPr>
              <p:nvPr/>
            </p:nvSpPr>
            <p:spPr bwMode="auto">
              <a:xfrm rot="6215733" flipV="1">
                <a:off x="5981535" y="2895684"/>
                <a:ext cx="455459" cy="2458900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</p:grpSp>
        <p:sp>
          <p:nvSpPr>
            <p:cNvPr id="108" name="Text Box 11">
              <a:extLst>
                <a:ext uri="{FF2B5EF4-FFF2-40B4-BE49-F238E27FC236}">
                  <a16:creationId xmlns:a16="http://schemas.microsoft.com/office/drawing/2014/main" id="{4FEB1269-E86A-8D46-8CF5-36A13ED34F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34204" y="3210198"/>
              <a:ext cx="433938" cy="27699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</a:t>
              </a:r>
            </a:p>
          </p:txBody>
        </p:sp>
        <p:sp>
          <p:nvSpPr>
            <p:cNvPr id="109" name="Text Box 11">
              <a:extLst>
                <a:ext uri="{FF2B5EF4-FFF2-40B4-BE49-F238E27FC236}">
                  <a16:creationId xmlns:a16="http://schemas.microsoft.com/office/drawing/2014/main" id="{D2EEBEE7-8EAE-5240-81EF-84C4F041EA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53069" y="4496986"/>
              <a:ext cx="667926" cy="27699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100</a:t>
              </a:r>
            </a:p>
          </p:txBody>
        </p:sp>
        <p:sp>
          <p:nvSpPr>
            <p:cNvPr id="110" name="Text Box 11">
              <a:extLst>
                <a:ext uri="{FF2B5EF4-FFF2-40B4-BE49-F238E27FC236}">
                  <a16:creationId xmlns:a16="http://schemas.microsoft.com/office/drawing/2014/main" id="{F6F0693D-E367-DE40-AA4F-8F503D42E7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45981" y="4704714"/>
              <a:ext cx="667926" cy="27699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100</a:t>
              </a:r>
            </a:p>
          </p:txBody>
        </p:sp>
        <p:sp>
          <p:nvSpPr>
            <p:cNvPr id="111" name="Text Box 11">
              <a:extLst>
                <a:ext uri="{FF2B5EF4-FFF2-40B4-BE49-F238E27FC236}">
                  <a16:creationId xmlns:a16="http://schemas.microsoft.com/office/drawing/2014/main" id="{C7D344F3-971D-C449-83AD-7DDF2AAC03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40930" y="5730841"/>
              <a:ext cx="433938" cy="27699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12F908C-5570-B548-8CB7-BAAD72E713E3}"/>
                  </a:ext>
                </a:extLst>
              </p:cNvPr>
              <p:cNvSpPr/>
              <p:nvPr/>
            </p:nvSpPr>
            <p:spPr>
              <a:xfrm>
                <a:off x="1745725" y="6079371"/>
                <a:ext cx="1696658" cy="369332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unchanged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12F908C-5570-B548-8CB7-BAAD72E713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5725" y="6079371"/>
                <a:ext cx="169665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173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D14DE-1DD8-5D44-A76A-448BB231B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Value Iteration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098CF3-4BA3-0E47-9629-1565D35C9D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158240"/>
                <a:ext cx="3357517" cy="5018723"/>
              </a:xfrm>
            </p:spPr>
            <p:txBody>
              <a:bodyPr>
                <a:normAutofit fontScale="625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𝜂</m:t>
                    </m:r>
                    <m:r>
                      <a:rPr lang="el-GR" i="1" dirty="0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l-GR" dirty="0"/>
                  <a:t>: </a:t>
                </a:r>
                <a:endParaRPr lang="de-DE" dirty="0"/>
              </a:p>
              <a:p>
                <a:pPr lvl="1"/>
                <a:r>
                  <a:rPr lang="en-GB" dirty="0"/>
                  <a:t>for testing approx. </a:t>
                </a:r>
                <a:br>
                  <a:rPr lang="en-GB" dirty="0"/>
                </a:br>
                <a:r>
                  <a:rPr lang="en-GB" dirty="0"/>
                  <a:t>convergence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 is a heuristic </a:t>
                </a:r>
                <a:r>
                  <a:rPr lang="en-GB" dirty="0" err="1"/>
                  <a:t>fct</a:t>
                </a:r>
                <a:r>
                  <a:rPr lang="en-GB" dirty="0"/>
                  <a:t>. </a:t>
                </a:r>
                <a:br>
                  <a:rPr lang="en-GB" dirty="0"/>
                </a:br>
                <a:r>
                  <a:rPr lang="en-GB" dirty="0"/>
                  <a:t>for initial values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=0</m:t>
                    </m:r>
                    <m:r>
                      <a:rPr lang="de-DE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E.g., adapt a </a:t>
                </a:r>
                <a:br>
                  <a:rPr lang="en-GB" dirty="0"/>
                </a:br>
                <a:r>
                  <a:rPr lang="en-GB" dirty="0"/>
                  <a:t>heuristic from Ch. 2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/>
                  <a:t> = values computed </a:t>
                </a:r>
                <a:br>
                  <a:rPr lang="en-GB" dirty="0"/>
                </a:br>
                <a:r>
                  <a:rPr lang="en-GB" dirty="0"/>
                  <a:t>at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dirty="0" err="1"/>
                  <a:t>’th</a:t>
                </a:r>
                <a:r>
                  <a:rPr lang="en-GB" dirty="0"/>
                  <a:t> iteration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GB" i="1" dirty="0" err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/>
                  <a:t> = plan computed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>
                  <a:cs typeface="Times New Roman"/>
                </a:endParaRPr>
              </a:p>
              <a:p>
                <a:r>
                  <a:rPr lang="en-US" dirty="0">
                    <a:cs typeface="Times New Roman"/>
                  </a:rPr>
                  <a:t>Synchronous version computes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cs typeface="Times New Roman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GB" i="1" dirty="0" err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cs typeface="Times New Roman"/>
                  </a:rPr>
                  <a:t> from old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>
                    <a:cs typeface="Times New Roman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GB" i="1" dirty="0" err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GB" dirty="0"/>
              </a:p>
              <a:p>
                <a:r>
                  <a:rPr lang="en-US" dirty="0">
                    <a:cs typeface="Times New Roman"/>
                  </a:rPr>
                  <a:t>Asynchronous version updates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𝑉</m:t>
                    </m:r>
                  </m:oMath>
                </a14:m>
                <a:r>
                  <a:rPr lang="en-US" dirty="0">
                    <a:cs typeface="Times New Roman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𝜋</m:t>
                    </m:r>
                  </m:oMath>
                </a14:m>
                <a:r>
                  <a:rPr lang="en-US" dirty="0">
                    <a:cs typeface="Times New Roman"/>
                  </a:rPr>
                  <a:t> in place</a:t>
                </a:r>
              </a:p>
              <a:p>
                <a:pPr lvl="1"/>
                <a:r>
                  <a:rPr lang="en-US" dirty="0">
                    <a:cs typeface="Times New Roman"/>
                  </a:rPr>
                  <a:t>New values available immediately</a:t>
                </a:r>
              </a:p>
              <a:p>
                <a:pPr lvl="1"/>
                <a:r>
                  <a:rPr lang="en-US" dirty="0">
                    <a:cs typeface="Times New Roman"/>
                  </a:rPr>
                  <a:t>More efficient than synchronous version</a:t>
                </a:r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098CF3-4BA3-0E47-9629-1565D35C9D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158240"/>
                <a:ext cx="3357517" cy="5018723"/>
              </a:xfrm>
              <a:blipFill>
                <a:blip r:embed="rId2"/>
                <a:stretch>
                  <a:fillRect l="-1132" t="-1768" r="-11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438020-D615-744F-8467-B1DF12691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53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49E996-D40A-B441-9759-20DF332B03D9}"/>
              </a:ext>
            </a:extLst>
          </p:cNvPr>
          <p:cNvSpPr txBox="1"/>
          <p:nvPr/>
        </p:nvSpPr>
        <p:spPr>
          <a:xfrm>
            <a:off x="3069771" y="1158240"/>
            <a:ext cx="5871030" cy="203132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sync-value-iteration(𝛴,</a:t>
            </a:r>
            <a:r>
              <a:rPr lang="en-GB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GB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GB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 1,2,… 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every state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\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	for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every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Applicable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Q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←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cost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)+𝛴</a:t>
            </a:r>
            <a:r>
              <a:rPr lang="en-GB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’∈</a:t>
            </a:r>
            <a:r>
              <a:rPr lang="en-GB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s’|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s,a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GB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i-1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’)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GB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← </a:t>
            </a:r>
            <a:r>
              <a:rPr lang="en-GB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min</a:t>
            </a:r>
            <a:r>
              <a:rPr lang="en-GB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sz="14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∈</a:t>
            </a:r>
            <a:r>
              <a:rPr lang="en-GB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Applicable</a:t>
            </a:r>
            <a:r>
              <a:rPr lang="en-GB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Q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𝜋</a:t>
            </a:r>
            <a:r>
              <a:rPr lang="en-GB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← </a:t>
            </a:r>
            <a:r>
              <a:rPr lang="en-GB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argmin</a:t>
            </a:r>
            <a:r>
              <a:rPr lang="en-GB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sz="14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∈</a:t>
            </a:r>
            <a:r>
              <a:rPr lang="en-GB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Applicable</a:t>
            </a:r>
            <a:r>
              <a:rPr lang="en-GB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Q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</a:t>
            </a:r>
            <a:r>
              <a:rPr lang="en-GB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∈</a:t>
            </a:r>
            <a:r>
              <a:rPr lang="en-GB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|V</a:t>
            </a:r>
            <a:r>
              <a:rPr lang="en-GB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)-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V</a:t>
            </a:r>
            <a:r>
              <a:rPr lang="en-GB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i-1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≤ 𝜂 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</a:t>
            </a:r>
            <a:r>
              <a:rPr lang="en-GB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endParaRPr lang="en-GB" sz="1400" b="1" i="1" baseline="-25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970650-BA20-DE43-8DB9-E24CC2F04E3C}"/>
              </a:ext>
            </a:extLst>
          </p:cNvPr>
          <p:cNvSpPr txBox="1"/>
          <p:nvPr/>
        </p:nvSpPr>
        <p:spPr>
          <a:xfrm>
            <a:off x="3986167" y="3286741"/>
            <a:ext cx="4943566" cy="32521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async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-value-iteration(𝛴,</a:t>
            </a:r>
            <a:r>
              <a:rPr lang="en-GB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GB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GB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global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 ← ∅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global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←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GB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∀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loop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</a:t>
            </a:r>
            <a:r>
              <a:rPr lang="en-GB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</a:t>
            </a:r>
            <a:r>
              <a:rPr lang="en-GB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∈</a:t>
            </a:r>
            <a:r>
              <a:rPr lang="en-GB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en-GB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Sg</a:t>
            </a:r>
            <a:r>
              <a:rPr lang="en-GB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Bellman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-Update(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≤ 𝜂 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endParaRPr lang="en-GB" sz="1400" b="1" i="1" baseline="-25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Bellman-Update(</a:t>
            </a:r>
            <a:r>
              <a:rPr lang="en-GB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𝜈</a:t>
            </a:r>
            <a:r>
              <a:rPr lang="en-GB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old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for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every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Applicable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Q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←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cost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)+𝛴</a:t>
            </a:r>
            <a:r>
              <a:rPr lang="en-GB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’∈</a:t>
            </a:r>
            <a:r>
              <a:rPr lang="en-GB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s’|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s,a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’)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← </a:t>
            </a:r>
            <a:r>
              <a:rPr lang="en-GB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min</a:t>
            </a:r>
            <a:r>
              <a:rPr lang="en-GB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sz="14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∈</a:t>
            </a:r>
            <a:r>
              <a:rPr lang="en-GB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Applicable</a:t>
            </a:r>
            <a:r>
              <a:rPr lang="en-GB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Q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𝜋(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← </a:t>
            </a:r>
            <a:r>
              <a:rPr lang="en-GB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argmin</a:t>
            </a:r>
            <a:r>
              <a:rPr lang="en-GB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sz="14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∈</a:t>
            </a:r>
            <a:r>
              <a:rPr lang="en-GB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Applicable</a:t>
            </a:r>
            <a:r>
              <a:rPr lang="en-GB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Q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|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)-𝜈</a:t>
            </a:r>
            <a:r>
              <a:rPr lang="en-GB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old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endParaRPr lang="en-GB" sz="1400" b="1" i="1" baseline="-25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07332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tabLst>
                <a:tab pos="7634288" algn="r"/>
              </a:tabLst>
            </a:pPr>
            <a:r>
              <a:rPr lang="en-US" sz="4000" dirty="0"/>
              <a:t>Synchronous	Asynchronous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02" name="Content Placeholder 4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550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=100+0=100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14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=1+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0.5</m:t>
                        </m:r>
                        <m:d>
                          <m:dPr>
                            <m:ctrlPr>
                              <a:rPr lang="mr-I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mr-IN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+0.5</m:t>
                        </m:r>
                        <m:d>
                          <m:dPr>
                            <m:ctrlPr>
                              <a:rPr lang="mr-I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mr-IN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d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=1; 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1)=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14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cs-CZ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cs-CZ" i="1" dirty="0" smtClean="0">
                            <a:latin typeface="Cambria Math" panose="02040503050406030204" pitchFamily="18" charset="0"/>
                          </a:rPr>
                          <m:t>21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=100+0=100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23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 1+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0.2</m:t>
                        </m:r>
                        <m:d>
                          <m:dPr>
                            <m:ctrlPr>
                              <a:rPr lang="mr-I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mr-IN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0.8</m:t>
                        </m:r>
                        <m:d>
                          <m:dPr>
                            <m:ctrlPr>
                              <a:rPr lang="mr-I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mr-IN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=1; 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23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3,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32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=1+0=1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3,</m:t>
                        </m:r>
                        <m:r>
                          <a:rPr lang="ru-RU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ru-RU" i="1" dirty="0" smtClean="0">
                            <a:latin typeface="Cambria Math" panose="02040503050406030204" pitchFamily="18" charset="0"/>
                          </a:rPr>
                          <m:t>34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=100+0=100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=1; 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32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5,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52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=1+0=1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5,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54</m:t>
                        </m:r>
                      </m:e>
                    </m:d>
                  </m:oMath>
                </a14:m>
                <a:br>
                  <a:rPr lang="de-DE" i="1" dirty="0">
                    <a:latin typeface="Cambria Math" panose="02040503050406030204" pitchFamily="18" charset="0"/>
                  </a:rPr>
                </a:br>
                <a:r>
                  <a:rPr lang="de-DE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=100+0=100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=1; </m:t>
                    </m:r>
                  </m:oMath>
                </a14:m>
                <a:br>
                  <a:rPr lang="de-DE" i="1" dirty="0">
                    <a:latin typeface="Cambria Math" panose="02040503050406030204" pitchFamily="18" charset="0"/>
                  </a:rPr>
                </a:br>
                <a:r>
                  <a:rPr lang="de-DE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52</m:t>
                    </m:r>
                  </m:oMath>
                </a14:m>
                <a:endParaRPr lang="is-I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de-DE" b="0" i="0" dirty="0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0,</m:t>
                    </m:r>
                  </m:oMath>
                </a14:m>
                <a:br>
                  <a:rPr lang="de-DE" i="1" dirty="0">
                    <a:latin typeface="Cambria Math" panose="02040503050406030204" pitchFamily="18" charset="0"/>
                  </a:rPr>
                </a:br>
                <a:r>
                  <a:rPr lang="de-DE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0,1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0,1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0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1202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326" t="-5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784EB2A-46F4-174C-AE26-074F3A66E66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50" y="1146048"/>
                <a:ext cx="4388726" cy="5030915"/>
              </a:xfrm>
            </p:spPr>
            <p:txBody>
              <a:bodyPr>
                <a:normAutofit fontScale="550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=100+0=100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14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=1+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0.5</m:t>
                        </m:r>
                        <m:d>
                          <m:dPr>
                            <m:ctrlPr>
                              <a:rPr lang="mr-I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mr-IN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0.5</m:t>
                        </m:r>
                        <m:d>
                          <m:dPr>
                            <m:ctrlPr>
                              <a:rPr lang="mr-I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mr-IN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=1;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14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cs-CZ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cs-CZ" i="1" dirty="0" smtClean="0">
                            <a:latin typeface="Cambria Math" panose="02040503050406030204" pitchFamily="18" charset="0"/>
                          </a:rPr>
                          <m:t>21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=100+1=101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23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=1+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0.2</m:t>
                        </m:r>
                        <m:d>
                          <m:dPr>
                            <m:ctrlPr>
                              <a:rPr lang="mr-I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mr-IN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0.8</m:t>
                        </m:r>
                        <m:d>
                          <m:dPr>
                            <m:ctrlPr>
                              <a:rPr lang="mr-I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mr-IN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=1;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23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3,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32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=1+1=2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3,</m:t>
                        </m:r>
                        <m:r>
                          <a:rPr lang="ru-RU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ru-RU" i="1" dirty="0" smtClean="0">
                            <a:latin typeface="Cambria Math" panose="02040503050406030204" pitchFamily="18" charset="0"/>
                          </a:rPr>
                          <m:t>34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=100+0=100</m:t>
                    </m:r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 marL="2147888" lvl="1" indent="-220663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=2;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32</m:t>
                    </m:r>
                  </m:oMath>
                </a14:m>
                <a:endParaRPr lang="en-US" dirty="0"/>
              </a:p>
              <a:p>
                <a:pPr marL="1692275" indent="-219075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5,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52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=1+1=2</m:t>
                    </m:r>
                  </m:oMath>
                </a14:m>
                <a:endParaRPr lang="en-US" dirty="0"/>
              </a:p>
              <a:p>
                <a:pPr marL="1692275" indent="-219075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5,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54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=100+0=100</m:t>
                    </m:r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 marL="2149475" lvl="1" indent="-219075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=2;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52</m:t>
                    </m:r>
                  </m:oMath>
                </a14:m>
                <a:endParaRPr lang="en-US" dirty="0"/>
              </a:p>
              <a:p>
                <a:pPr marL="1692275" indent="-219075"/>
                <a:endParaRPr lang="en-US" i="1" dirty="0">
                  <a:latin typeface="Cambria Math" panose="02040503050406030204" pitchFamily="18" charset="0"/>
                </a:endParaRPr>
              </a:p>
              <a:p>
                <a:pPr marL="1692275" indent="-219075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⁡(1−0, 1−0, </m:t>
                    </m:r>
                  </m:oMath>
                </a14:m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        2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0, 2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0)=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/>
              </a:p>
              <a:p>
                <a:pPr marL="1300163" indent="-219075"/>
                <a:endParaRPr lang="en-GB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784EB2A-46F4-174C-AE26-074F3A66E6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50" y="1146048"/>
                <a:ext cx="4388726" cy="5030915"/>
              </a:xfrm>
              <a:blipFill>
                <a:blip r:embed="rId3"/>
                <a:stretch>
                  <a:fillRect l="-578" t="-5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41661C-B432-A346-982A-BF7E0C51A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54</a:t>
            </a:fld>
            <a:endParaRPr lang="en-GB"/>
          </a:p>
        </p:txBody>
      </p:sp>
      <p:sp>
        <p:nvSpPr>
          <p:cNvPr id="65" name="Freeform 31"/>
          <p:cNvSpPr>
            <a:spLocks/>
          </p:cNvSpPr>
          <p:nvPr/>
        </p:nvSpPr>
        <p:spPr bwMode="auto">
          <a:xfrm rot="4200000" flipH="1" flipV="1">
            <a:off x="4287622" y="2781344"/>
            <a:ext cx="612062" cy="2271251"/>
          </a:xfrm>
          <a:custGeom>
            <a:avLst/>
            <a:gdLst>
              <a:gd name="T0" fmla="*/ 2147483647 w 505"/>
              <a:gd name="T1" fmla="*/ 0 h 1384"/>
              <a:gd name="T2" fmla="*/ 2147483647 w 505"/>
              <a:gd name="T3" fmla="*/ 2147483647 h 1384"/>
              <a:gd name="T4" fmla="*/ 0 w 505"/>
              <a:gd name="T5" fmla="*/ 2147483647 h 1384"/>
              <a:gd name="T6" fmla="*/ 0 60000 65536"/>
              <a:gd name="T7" fmla="*/ 0 60000 65536"/>
              <a:gd name="T8" fmla="*/ 0 60000 65536"/>
              <a:gd name="T9" fmla="*/ 0 w 505"/>
              <a:gd name="T10" fmla="*/ 0 h 1384"/>
              <a:gd name="T11" fmla="*/ 505 w 505"/>
              <a:gd name="T12" fmla="*/ 1384 h 1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05" h="1384">
                <a:moveTo>
                  <a:pt x="392" y="0"/>
                </a:moveTo>
                <a:cubicBezTo>
                  <a:pt x="448" y="252"/>
                  <a:pt x="505" y="505"/>
                  <a:pt x="440" y="736"/>
                </a:cubicBezTo>
                <a:cubicBezTo>
                  <a:pt x="375" y="967"/>
                  <a:pt x="187" y="1175"/>
                  <a:pt x="0" y="1384"/>
                </a:cubicBezTo>
              </a:path>
            </a:pathLst>
          </a:custGeom>
          <a:noFill/>
          <a:ln w="12700" cmpd="sng">
            <a:solidFill>
              <a:schemeClr val="tx1"/>
            </a:solidFill>
            <a:round/>
            <a:headEnd type="triangle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66" name="Text Box 11"/>
          <p:cNvSpPr txBox="1">
            <a:spLocks noChangeArrowheads="1"/>
          </p:cNvSpPr>
          <p:nvPr/>
        </p:nvSpPr>
        <p:spPr bwMode="auto">
          <a:xfrm>
            <a:off x="4968863" y="5999842"/>
            <a:ext cx="734175" cy="553998"/>
          </a:xfrm>
          <a:prstGeom prst="rect">
            <a:avLst/>
          </a:prstGeom>
          <a:ln/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+mn-lt"/>
                <a:ea typeface="Times New Roman"/>
                <a:cs typeface="Times New Roman"/>
              </a:rPr>
              <a:t>  Goal: </a:t>
            </a:r>
            <a:br>
              <a:rPr lang="en-US" sz="1800" dirty="0">
                <a:latin typeface="+mn-lt"/>
                <a:ea typeface="Times New Roman"/>
                <a:cs typeface="Times New Roman"/>
              </a:rPr>
            </a:br>
            <a:r>
              <a:rPr lang="en-US" sz="1800" i="1" dirty="0">
                <a:latin typeface="+mn-lt"/>
                <a:ea typeface="Times New Roman"/>
                <a:sym typeface="Symbol" charset="0"/>
              </a:rPr>
              <a:t>S</a:t>
            </a:r>
            <a:r>
              <a:rPr lang="en-US" sz="1800" i="1" baseline="-25000" dirty="0">
                <a:latin typeface="+mn-lt"/>
                <a:ea typeface="Times New Roman"/>
                <a:sym typeface="Symbol" charset="0"/>
              </a:rPr>
              <a:t>g</a:t>
            </a:r>
            <a:r>
              <a:rPr lang="en-US" sz="1800" dirty="0">
                <a:latin typeface="+mn-lt"/>
                <a:ea typeface="Times New Roman"/>
                <a:sym typeface="Symbol" charset="0"/>
              </a:rPr>
              <a:t>= {</a:t>
            </a:r>
            <a:r>
              <a:rPr lang="en-US" sz="1800" dirty="0">
                <a:latin typeface="+mn-lt"/>
                <a:ea typeface="Times New Roman"/>
                <a:cs typeface="Calibri"/>
                <a:sym typeface="Symbol" charset="0"/>
              </a:rPr>
              <a:t>d4</a:t>
            </a:r>
            <a:r>
              <a:rPr lang="en-US" sz="1800" dirty="0">
                <a:latin typeface="+mn-lt"/>
                <a:ea typeface="Times New Roman"/>
                <a:cs typeface="Times New Roman"/>
                <a:sym typeface="Symbol" charset="0"/>
              </a:rPr>
              <a:t>}</a:t>
            </a:r>
            <a:endParaRPr lang="en-US" sz="1800" dirty="0">
              <a:latin typeface="+mn-lt"/>
              <a:ea typeface="Times New Roman"/>
              <a:cs typeface="Times New Roman"/>
            </a:endParaRPr>
          </a:p>
        </p:txBody>
      </p:sp>
      <p:sp>
        <p:nvSpPr>
          <p:cNvPr id="67" name="Freeform 37"/>
          <p:cNvSpPr>
            <a:spLocks/>
          </p:cNvSpPr>
          <p:nvPr/>
        </p:nvSpPr>
        <p:spPr bwMode="auto">
          <a:xfrm>
            <a:off x="3237782" y="4127485"/>
            <a:ext cx="1997317" cy="141769"/>
          </a:xfrm>
          <a:custGeom>
            <a:avLst/>
            <a:gdLst>
              <a:gd name="T0" fmla="*/ 0 w 1592"/>
              <a:gd name="T1" fmla="*/ 2147483647 h 113"/>
              <a:gd name="T2" fmla="*/ 2147483647 w 1592"/>
              <a:gd name="T3" fmla="*/ 2147483647 h 113"/>
              <a:gd name="T4" fmla="*/ 2147483647 w 1592"/>
              <a:gd name="T5" fmla="*/ 2147483647 h 113"/>
              <a:gd name="T6" fmla="*/ 0 60000 65536"/>
              <a:gd name="T7" fmla="*/ 0 60000 65536"/>
              <a:gd name="T8" fmla="*/ 0 60000 65536"/>
              <a:gd name="T9" fmla="*/ 0 w 1592"/>
              <a:gd name="T10" fmla="*/ 0 h 113"/>
              <a:gd name="T11" fmla="*/ 1592 w 1592"/>
              <a:gd name="T12" fmla="*/ 113 h 1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92" h="113">
                <a:moveTo>
                  <a:pt x="0" y="113"/>
                </a:moveTo>
                <a:cubicBezTo>
                  <a:pt x="255" y="57"/>
                  <a:pt x="511" y="2"/>
                  <a:pt x="776" y="1"/>
                </a:cubicBezTo>
                <a:cubicBezTo>
                  <a:pt x="1041" y="0"/>
                  <a:pt x="1316" y="52"/>
                  <a:pt x="1592" y="105"/>
                </a:cubicBezTo>
              </a:path>
            </a:pathLst>
          </a:custGeom>
          <a:noFill/>
          <a:ln w="12700" cmpd="sng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68" name="Freeform 38"/>
          <p:cNvSpPr>
            <a:spLocks/>
          </p:cNvSpPr>
          <p:nvPr/>
        </p:nvSpPr>
        <p:spPr bwMode="auto">
          <a:xfrm>
            <a:off x="4318324" y="3924768"/>
            <a:ext cx="1426114" cy="205502"/>
          </a:xfrm>
          <a:custGeom>
            <a:avLst/>
            <a:gdLst>
              <a:gd name="T0" fmla="*/ 0 w 1176"/>
              <a:gd name="T1" fmla="*/ 2147483647 h 288"/>
              <a:gd name="T2" fmla="*/ 2147483647 w 1176"/>
              <a:gd name="T3" fmla="*/ 2147483647 h 288"/>
              <a:gd name="T4" fmla="*/ 2147483647 w 1176"/>
              <a:gd name="T5" fmla="*/ 0 h 288"/>
              <a:gd name="T6" fmla="*/ 0 60000 65536"/>
              <a:gd name="T7" fmla="*/ 0 60000 65536"/>
              <a:gd name="T8" fmla="*/ 0 60000 65536"/>
              <a:gd name="T9" fmla="*/ 0 w 1176"/>
              <a:gd name="T10" fmla="*/ 0 h 288"/>
              <a:gd name="T11" fmla="*/ 1176 w 1176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76" h="288">
                <a:moveTo>
                  <a:pt x="0" y="288"/>
                </a:moveTo>
                <a:cubicBezTo>
                  <a:pt x="234" y="264"/>
                  <a:pt x="468" y="240"/>
                  <a:pt x="664" y="192"/>
                </a:cubicBezTo>
                <a:cubicBezTo>
                  <a:pt x="860" y="144"/>
                  <a:pt x="1018" y="72"/>
                  <a:pt x="1176" y="0"/>
                </a:cubicBezTo>
              </a:path>
            </a:pathLst>
          </a:custGeom>
          <a:noFill/>
          <a:ln w="12700" cmpd="sng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69" name="Arc 68"/>
          <p:cNvSpPr/>
          <p:nvPr/>
        </p:nvSpPr>
        <p:spPr bwMode="auto">
          <a:xfrm>
            <a:off x="4671820" y="4052209"/>
            <a:ext cx="90331" cy="178153"/>
          </a:xfrm>
          <a:prstGeom prst="arc">
            <a:avLst>
              <a:gd name="adj1" fmla="val 18495893"/>
              <a:gd name="adj2" fmla="val 2991136"/>
            </a:avLst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70" name="Freeform 40"/>
          <p:cNvSpPr>
            <a:spLocks/>
          </p:cNvSpPr>
          <p:nvPr/>
        </p:nvSpPr>
        <p:spPr bwMode="auto">
          <a:xfrm rot="10800000" flipH="1">
            <a:off x="5256475" y="4538410"/>
            <a:ext cx="86892" cy="1073936"/>
          </a:xfrm>
          <a:custGeom>
            <a:avLst/>
            <a:gdLst>
              <a:gd name="T0" fmla="*/ 2147483647 w 144"/>
              <a:gd name="T1" fmla="*/ 2147483647 h 856"/>
              <a:gd name="T2" fmla="*/ 0 w 144"/>
              <a:gd name="T3" fmla="*/ 2147483647 h 856"/>
              <a:gd name="T4" fmla="*/ 2147483647 w 144"/>
              <a:gd name="T5" fmla="*/ 0 h 856"/>
              <a:gd name="T6" fmla="*/ 0 60000 65536"/>
              <a:gd name="T7" fmla="*/ 0 60000 65536"/>
              <a:gd name="T8" fmla="*/ 0 60000 65536"/>
              <a:gd name="T9" fmla="*/ 0 w 144"/>
              <a:gd name="T10" fmla="*/ 0 h 856"/>
              <a:gd name="T11" fmla="*/ 144 w 144"/>
              <a:gd name="T12" fmla="*/ 856 h 8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856">
                <a:moveTo>
                  <a:pt x="144" y="856"/>
                </a:moveTo>
                <a:cubicBezTo>
                  <a:pt x="72" y="715"/>
                  <a:pt x="0" y="575"/>
                  <a:pt x="0" y="432"/>
                </a:cubicBezTo>
                <a:cubicBezTo>
                  <a:pt x="0" y="289"/>
                  <a:pt x="72" y="144"/>
                  <a:pt x="144" y="0"/>
                </a:cubicBezTo>
              </a:path>
            </a:pathLst>
          </a:custGeom>
          <a:noFill/>
          <a:ln w="9525" cmpd="sng">
            <a:solidFill>
              <a:schemeClr val="tx1"/>
            </a:solidFill>
            <a:round/>
            <a:headEnd type="triangle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71" name="Freeform 31"/>
          <p:cNvSpPr>
            <a:spLocks/>
          </p:cNvSpPr>
          <p:nvPr/>
        </p:nvSpPr>
        <p:spPr bwMode="auto">
          <a:xfrm rot="462874" flipH="1" flipV="1">
            <a:off x="5564708" y="3996394"/>
            <a:ext cx="186486" cy="1609317"/>
          </a:xfrm>
          <a:custGeom>
            <a:avLst/>
            <a:gdLst>
              <a:gd name="T0" fmla="*/ 2147483647 w 505"/>
              <a:gd name="T1" fmla="*/ 0 h 1384"/>
              <a:gd name="T2" fmla="*/ 2147483647 w 505"/>
              <a:gd name="T3" fmla="*/ 2147483647 h 1384"/>
              <a:gd name="T4" fmla="*/ 0 w 505"/>
              <a:gd name="T5" fmla="*/ 2147483647 h 1384"/>
              <a:gd name="T6" fmla="*/ 0 60000 65536"/>
              <a:gd name="T7" fmla="*/ 0 60000 65536"/>
              <a:gd name="T8" fmla="*/ 0 60000 65536"/>
              <a:gd name="T9" fmla="*/ 0 w 505"/>
              <a:gd name="T10" fmla="*/ 0 h 1384"/>
              <a:gd name="T11" fmla="*/ 505 w 505"/>
              <a:gd name="T12" fmla="*/ 1384 h 1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05" h="1384">
                <a:moveTo>
                  <a:pt x="392" y="0"/>
                </a:moveTo>
                <a:cubicBezTo>
                  <a:pt x="448" y="252"/>
                  <a:pt x="505" y="505"/>
                  <a:pt x="440" y="736"/>
                </a:cubicBezTo>
                <a:cubicBezTo>
                  <a:pt x="375" y="967"/>
                  <a:pt x="187" y="1175"/>
                  <a:pt x="0" y="1384"/>
                </a:cubicBezTo>
              </a:path>
            </a:pathLst>
          </a:custGeom>
          <a:noFill/>
          <a:ln w="9525" cmpd="sng">
            <a:solidFill>
              <a:schemeClr val="tx1"/>
            </a:solidFill>
            <a:round/>
            <a:headEnd type="triangle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72" name="Freeform 6"/>
          <p:cNvSpPr>
            <a:spLocks/>
          </p:cNvSpPr>
          <p:nvPr/>
        </p:nvSpPr>
        <p:spPr bwMode="auto">
          <a:xfrm>
            <a:off x="3067012" y="4393974"/>
            <a:ext cx="190699" cy="1083973"/>
          </a:xfrm>
          <a:custGeom>
            <a:avLst/>
            <a:gdLst>
              <a:gd name="T0" fmla="*/ 2147483647 w 144"/>
              <a:gd name="T1" fmla="*/ 2147483647 h 856"/>
              <a:gd name="T2" fmla="*/ 0 w 144"/>
              <a:gd name="T3" fmla="*/ 2147483647 h 856"/>
              <a:gd name="T4" fmla="*/ 2147483647 w 144"/>
              <a:gd name="T5" fmla="*/ 0 h 856"/>
              <a:gd name="T6" fmla="*/ 0 60000 65536"/>
              <a:gd name="T7" fmla="*/ 0 60000 65536"/>
              <a:gd name="T8" fmla="*/ 0 60000 65536"/>
              <a:gd name="T9" fmla="*/ 0 w 144"/>
              <a:gd name="T10" fmla="*/ 0 h 856"/>
              <a:gd name="T11" fmla="*/ 144 w 144"/>
              <a:gd name="T12" fmla="*/ 856 h 8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856">
                <a:moveTo>
                  <a:pt x="144" y="856"/>
                </a:moveTo>
                <a:cubicBezTo>
                  <a:pt x="72" y="715"/>
                  <a:pt x="0" y="575"/>
                  <a:pt x="0" y="432"/>
                </a:cubicBezTo>
                <a:cubicBezTo>
                  <a:pt x="0" y="289"/>
                  <a:pt x="72" y="144"/>
                  <a:pt x="144" y="0"/>
                </a:cubicBezTo>
              </a:path>
            </a:pathLst>
          </a:custGeom>
          <a:noFill/>
          <a:ln w="9525" cmpd="sng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73" name="Oval 11"/>
          <p:cNvSpPr>
            <a:spLocks noChangeArrowheads="1"/>
          </p:cNvSpPr>
          <p:nvPr/>
        </p:nvSpPr>
        <p:spPr bwMode="auto">
          <a:xfrm>
            <a:off x="3117196" y="4040311"/>
            <a:ext cx="361324" cy="361324"/>
          </a:xfrm>
          <a:prstGeom prst="ellipse">
            <a:avLst/>
          </a:prstGeom>
          <a:solidFill>
            <a:srgbClr val="FFFFFF"/>
          </a:solidFill>
          <a:ln w="12700" cmpd="sng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is-IS" dirty="0">
                <a:latin typeface="Calibri"/>
                <a:ea typeface="Times New Roman"/>
                <a:cs typeface="Times New Roman"/>
              </a:rPr>
              <a:t>d2</a:t>
            </a:r>
            <a:endParaRPr lang="en-US" dirty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74" name="Freeform 18"/>
          <p:cNvSpPr>
            <a:spLocks/>
          </p:cNvSpPr>
          <p:nvPr/>
        </p:nvSpPr>
        <p:spPr bwMode="auto">
          <a:xfrm rot="297626" flipV="1">
            <a:off x="3438401" y="5717179"/>
            <a:ext cx="1795511" cy="194454"/>
          </a:xfrm>
          <a:custGeom>
            <a:avLst/>
            <a:gdLst>
              <a:gd name="T0" fmla="*/ 0 w 1592"/>
              <a:gd name="T1" fmla="*/ 2147483647 h 113"/>
              <a:gd name="T2" fmla="*/ 2147483647 w 1592"/>
              <a:gd name="T3" fmla="*/ 2147483647 h 113"/>
              <a:gd name="T4" fmla="*/ 2147483647 w 1592"/>
              <a:gd name="T5" fmla="*/ 2147483647 h 113"/>
              <a:gd name="T6" fmla="*/ 0 60000 65536"/>
              <a:gd name="T7" fmla="*/ 0 60000 65536"/>
              <a:gd name="T8" fmla="*/ 0 60000 65536"/>
              <a:gd name="T9" fmla="*/ 0 w 1592"/>
              <a:gd name="T10" fmla="*/ 0 h 113"/>
              <a:gd name="T11" fmla="*/ 1592 w 1592"/>
              <a:gd name="T12" fmla="*/ 113 h 1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92" h="113">
                <a:moveTo>
                  <a:pt x="0" y="113"/>
                </a:moveTo>
                <a:cubicBezTo>
                  <a:pt x="255" y="57"/>
                  <a:pt x="511" y="2"/>
                  <a:pt x="776" y="1"/>
                </a:cubicBezTo>
                <a:cubicBezTo>
                  <a:pt x="1041" y="0"/>
                  <a:pt x="1316" y="52"/>
                  <a:pt x="1592" y="105"/>
                </a:cubicBezTo>
              </a:path>
            </a:pathLst>
          </a:custGeom>
          <a:noFill/>
          <a:ln w="12700" cmpd="sng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75" name="Oval 11"/>
          <p:cNvSpPr>
            <a:spLocks noChangeArrowheads="1"/>
          </p:cNvSpPr>
          <p:nvPr/>
        </p:nvSpPr>
        <p:spPr bwMode="auto">
          <a:xfrm>
            <a:off x="5739420" y="3669066"/>
            <a:ext cx="361324" cy="361324"/>
          </a:xfrm>
          <a:prstGeom prst="ellipse">
            <a:avLst/>
          </a:prstGeom>
          <a:solidFill>
            <a:srgbClr val="FFFFFF"/>
          </a:solidFill>
          <a:ln w="12700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/>
                <a:ea typeface="Times New Roman"/>
                <a:cs typeface="Times New Roman"/>
              </a:rPr>
              <a:t>d5</a:t>
            </a:r>
          </a:p>
        </p:txBody>
      </p:sp>
      <p:sp>
        <p:nvSpPr>
          <p:cNvPr id="76" name="Text Box 11"/>
          <p:cNvSpPr txBox="1">
            <a:spLocks noChangeArrowheads="1"/>
          </p:cNvSpPr>
          <p:nvPr/>
        </p:nvSpPr>
        <p:spPr bwMode="auto">
          <a:xfrm>
            <a:off x="4220283" y="3821426"/>
            <a:ext cx="459444" cy="29188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9900FF"/>
                </a:solidFill>
                <a:latin typeface="Calibri"/>
                <a:ea typeface="Times New Roman"/>
                <a:cs typeface="Times New Roman"/>
              </a:rPr>
              <a:t>c = 1</a:t>
            </a:r>
          </a:p>
        </p:txBody>
      </p:sp>
      <p:sp>
        <p:nvSpPr>
          <p:cNvPr id="77" name="Text Box 11"/>
          <p:cNvSpPr txBox="1">
            <a:spLocks noChangeArrowheads="1"/>
          </p:cNvSpPr>
          <p:nvPr/>
        </p:nvSpPr>
        <p:spPr bwMode="auto">
          <a:xfrm>
            <a:off x="5349591" y="4799445"/>
            <a:ext cx="706057" cy="29188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9900FF"/>
                </a:solidFill>
                <a:latin typeface="Calibri"/>
                <a:ea typeface="Times New Roman"/>
                <a:cs typeface="Times New Roman"/>
              </a:rPr>
              <a:t>c = 100</a:t>
            </a:r>
          </a:p>
        </p:txBody>
      </p:sp>
      <p:sp>
        <p:nvSpPr>
          <p:cNvPr id="78" name="Text Box 11"/>
          <p:cNvSpPr txBox="1">
            <a:spLocks noChangeArrowheads="1"/>
          </p:cNvSpPr>
          <p:nvPr/>
        </p:nvSpPr>
        <p:spPr bwMode="auto">
          <a:xfrm>
            <a:off x="3133122" y="4793160"/>
            <a:ext cx="706057" cy="29188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9900FF"/>
                </a:solidFill>
                <a:latin typeface="Calibri"/>
                <a:ea typeface="Times New Roman"/>
                <a:cs typeface="Times New Roman"/>
              </a:rPr>
              <a:t>c = 100</a:t>
            </a:r>
          </a:p>
        </p:txBody>
      </p:sp>
      <p:sp>
        <p:nvSpPr>
          <p:cNvPr id="79" name="Text Box 11"/>
          <p:cNvSpPr txBox="1">
            <a:spLocks noChangeArrowheads="1"/>
          </p:cNvSpPr>
          <p:nvPr/>
        </p:nvSpPr>
        <p:spPr bwMode="auto">
          <a:xfrm>
            <a:off x="4139189" y="5532341"/>
            <a:ext cx="459444" cy="29188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9900FF"/>
                </a:solidFill>
                <a:latin typeface="Calibri"/>
                <a:ea typeface="Times New Roman"/>
                <a:cs typeface="Times New Roman"/>
              </a:rPr>
              <a:t>c = 1</a:t>
            </a:r>
          </a:p>
        </p:txBody>
      </p:sp>
      <p:sp>
        <p:nvSpPr>
          <p:cNvPr id="80" name="Text Box 11"/>
          <p:cNvSpPr txBox="1">
            <a:spLocks noChangeArrowheads="1"/>
          </p:cNvSpPr>
          <p:nvPr/>
        </p:nvSpPr>
        <p:spPr bwMode="auto">
          <a:xfrm>
            <a:off x="4868502" y="3797731"/>
            <a:ext cx="291747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C00000"/>
                </a:solidFill>
                <a:latin typeface="Calibri"/>
                <a:ea typeface="Times New Roman"/>
                <a:cs typeface="Times New Roman"/>
              </a:rPr>
              <a:t>0.2</a:t>
            </a:r>
          </a:p>
        </p:txBody>
      </p:sp>
      <p:sp>
        <p:nvSpPr>
          <p:cNvPr id="81" name="Text Box 11"/>
          <p:cNvSpPr txBox="1">
            <a:spLocks noChangeArrowheads="1"/>
          </p:cNvSpPr>
          <p:nvPr/>
        </p:nvSpPr>
        <p:spPr bwMode="auto">
          <a:xfrm>
            <a:off x="4866756" y="4206185"/>
            <a:ext cx="291747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C00000"/>
                </a:solidFill>
                <a:latin typeface="Calibri"/>
                <a:ea typeface="Times New Roman"/>
                <a:cs typeface="Times New Roman"/>
              </a:rPr>
              <a:t>0.8</a:t>
            </a:r>
          </a:p>
        </p:txBody>
      </p:sp>
      <p:sp>
        <p:nvSpPr>
          <p:cNvPr id="82" name="Text Box 11"/>
          <p:cNvSpPr txBox="1">
            <a:spLocks noChangeArrowheads="1"/>
          </p:cNvSpPr>
          <p:nvPr/>
        </p:nvSpPr>
        <p:spPr bwMode="auto">
          <a:xfrm>
            <a:off x="3878745" y="5834057"/>
            <a:ext cx="291747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C00000"/>
                </a:solidFill>
                <a:latin typeface="Calibri"/>
                <a:ea typeface="Times New Roman"/>
                <a:cs typeface="Times New Roman"/>
              </a:rPr>
              <a:t>0.5</a:t>
            </a:r>
          </a:p>
        </p:txBody>
      </p:sp>
      <p:sp>
        <p:nvSpPr>
          <p:cNvPr id="83" name="Text Box 11"/>
          <p:cNvSpPr txBox="1">
            <a:spLocks noChangeArrowheads="1"/>
          </p:cNvSpPr>
          <p:nvPr/>
        </p:nvSpPr>
        <p:spPr bwMode="auto">
          <a:xfrm>
            <a:off x="3571417" y="5958156"/>
            <a:ext cx="291747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C00000"/>
                </a:solidFill>
                <a:latin typeface="Calibri"/>
                <a:ea typeface="Times New Roman"/>
                <a:cs typeface="Times New Roman"/>
              </a:rPr>
              <a:t>0.5</a:t>
            </a:r>
          </a:p>
        </p:txBody>
      </p:sp>
      <p:sp>
        <p:nvSpPr>
          <p:cNvPr id="84" name="Oval 12"/>
          <p:cNvSpPr>
            <a:spLocks noChangeArrowheads="1"/>
          </p:cNvSpPr>
          <p:nvPr/>
        </p:nvSpPr>
        <p:spPr bwMode="auto">
          <a:xfrm>
            <a:off x="3117196" y="5477947"/>
            <a:ext cx="361324" cy="361324"/>
          </a:xfrm>
          <a:prstGeom prst="ellipse">
            <a:avLst/>
          </a:prstGeom>
          <a:solidFill>
            <a:schemeClr val="bg1"/>
          </a:solidFill>
          <a:ln w="12700" cmpd="sng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/>
                <a:ea typeface="Times New Roman"/>
                <a:cs typeface="Times New Roman"/>
              </a:rPr>
              <a:t>d1</a:t>
            </a:r>
          </a:p>
        </p:txBody>
      </p:sp>
      <p:sp>
        <p:nvSpPr>
          <p:cNvPr id="85" name="Text Box 13"/>
          <p:cNvSpPr txBox="1">
            <a:spLocks noChangeArrowheads="1"/>
          </p:cNvSpPr>
          <p:nvPr/>
        </p:nvSpPr>
        <p:spPr bwMode="auto">
          <a:xfrm>
            <a:off x="2904564" y="6048681"/>
            <a:ext cx="575479" cy="553998"/>
          </a:xfrm>
          <a:prstGeom prst="rect">
            <a:avLst/>
          </a:prstGeom>
          <a:ln/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+mn-lt"/>
                <a:ea typeface="Times New Roman"/>
                <a:cs typeface="Calibri"/>
                <a:sym typeface="Symbol" charset="0"/>
              </a:rPr>
              <a:t>Start: </a:t>
            </a:r>
            <a:br>
              <a:rPr lang="en-US" sz="1800" dirty="0">
                <a:latin typeface="+mn-lt"/>
                <a:ea typeface="Times New Roman"/>
                <a:cs typeface="Calibri"/>
                <a:sym typeface="Symbol" charset="0"/>
              </a:rPr>
            </a:br>
            <a:r>
              <a:rPr lang="en-US" sz="1800" i="1" dirty="0">
                <a:latin typeface="+mn-lt"/>
                <a:ea typeface="Times New Roman"/>
                <a:sym typeface="Symbol" charset="0"/>
              </a:rPr>
              <a:t>s</a:t>
            </a:r>
            <a:r>
              <a:rPr lang="en-US" sz="1800" baseline="-25000" dirty="0">
                <a:latin typeface="+mn-lt"/>
                <a:ea typeface="Times New Roman"/>
                <a:sym typeface="Symbol" charset="0"/>
              </a:rPr>
              <a:t>0</a:t>
            </a:r>
            <a:r>
              <a:rPr lang="en-US" sz="1800" i="1" dirty="0">
                <a:latin typeface="+mn-lt"/>
                <a:ea typeface="Times New Roman"/>
                <a:sym typeface="Symbol" charset="0"/>
              </a:rPr>
              <a:t>= </a:t>
            </a:r>
            <a:r>
              <a:rPr lang="en-US" sz="1800" dirty="0">
                <a:latin typeface="+mn-lt"/>
                <a:ea typeface="Times New Roman"/>
                <a:cs typeface="Calibri"/>
                <a:sym typeface="Symbol" charset="0"/>
              </a:rPr>
              <a:t>d1</a:t>
            </a:r>
            <a:endParaRPr lang="en-US" sz="1800" dirty="0">
              <a:latin typeface="+mn-lt"/>
              <a:ea typeface="Times New Roman"/>
              <a:cs typeface="Times New Roman"/>
            </a:endParaRPr>
          </a:p>
        </p:txBody>
      </p:sp>
      <p:sp>
        <p:nvSpPr>
          <p:cNvPr id="86" name="Freeform 6"/>
          <p:cNvSpPr>
            <a:spLocks/>
          </p:cNvSpPr>
          <p:nvPr/>
        </p:nvSpPr>
        <p:spPr bwMode="auto">
          <a:xfrm flipH="1" flipV="1">
            <a:off x="3356001" y="4399486"/>
            <a:ext cx="190699" cy="1083973"/>
          </a:xfrm>
          <a:custGeom>
            <a:avLst/>
            <a:gdLst>
              <a:gd name="T0" fmla="*/ 2147483647 w 144"/>
              <a:gd name="T1" fmla="*/ 2147483647 h 856"/>
              <a:gd name="T2" fmla="*/ 0 w 144"/>
              <a:gd name="T3" fmla="*/ 2147483647 h 856"/>
              <a:gd name="T4" fmla="*/ 2147483647 w 144"/>
              <a:gd name="T5" fmla="*/ 0 h 856"/>
              <a:gd name="T6" fmla="*/ 0 60000 65536"/>
              <a:gd name="T7" fmla="*/ 0 60000 65536"/>
              <a:gd name="T8" fmla="*/ 0 60000 65536"/>
              <a:gd name="T9" fmla="*/ 0 w 144"/>
              <a:gd name="T10" fmla="*/ 0 h 856"/>
              <a:gd name="T11" fmla="*/ 144 w 144"/>
              <a:gd name="T12" fmla="*/ 856 h 8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856">
                <a:moveTo>
                  <a:pt x="144" y="856"/>
                </a:moveTo>
                <a:cubicBezTo>
                  <a:pt x="72" y="715"/>
                  <a:pt x="0" y="575"/>
                  <a:pt x="0" y="432"/>
                </a:cubicBezTo>
                <a:cubicBezTo>
                  <a:pt x="0" y="289"/>
                  <a:pt x="72" y="144"/>
                  <a:pt x="144" y="0"/>
                </a:cubicBezTo>
              </a:path>
            </a:pathLst>
          </a:custGeom>
          <a:noFill/>
          <a:ln w="9525" cmpd="sng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  <a:ea typeface="Times New Roman"/>
              <a:cs typeface="Times New Roman"/>
            </a:endParaRPr>
          </a:p>
        </p:txBody>
      </p:sp>
      <p:cxnSp>
        <p:nvCxnSpPr>
          <p:cNvPr id="87" name="Curved Connector 86"/>
          <p:cNvCxnSpPr>
            <a:cxnSpLocks/>
            <a:stCxn id="84" idx="6"/>
            <a:endCxn id="84" idx="4"/>
          </p:cNvCxnSpPr>
          <p:nvPr/>
        </p:nvCxnSpPr>
        <p:spPr>
          <a:xfrm flipH="1">
            <a:off x="3297858" y="5658609"/>
            <a:ext cx="180662" cy="180662"/>
          </a:xfrm>
          <a:prstGeom prst="curvedConnector4">
            <a:avLst>
              <a:gd name="adj1" fmla="val -100000"/>
              <a:gd name="adj2" fmla="val 200000"/>
            </a:avLst>
          </a:prstGeom>
          <a:ln w="12700" cmpd="sng"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Arc 87"/>
          <p:cNvSpPr/>
          <p:nvPr/>
        </p:nvSpPr>
        <p:spPr bwMode="auto">
          <a:xfrm rot="356928">
            <a:off x="3485111" y="5582976"/>
            <a:ext cx="289811" cy="289813"/>
          </a:xfrm>
          <a:prstGeom prst="arc">
            <a:avLst>
              <a:gd name="adj1" fmla="val 708330"/>
              <a:gd name="adj2" fmla="val 4251989"/>
            </a:avLst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89" name="Freeform 18"/>
          <p:cNvSpPr>
            <a:spLocks/>
          </p:cNvSpPr>
          <p:nvPr/>
        </p:nvSpPr>
        <p:spPr bwMode="auto">
          <a:xfrm rot="11097626" flipV="1">
            <a:off x="3466907" y="5469847"/>
            <a:ext cx="1795511" cy="194454"/>
          </a:xfrm>
          <a:custGeom>
            <a:avLst/>
            <a:gdLst>
              <a:gd name="T0" fmla="*/ 0 w 1592"/>
              <a:gd name="T1" fmla="*/ 2147483647 h 113"/>
              <a:gd name="T2" fmla="*/ 2147483647 w 1592"/>
              <a:gd name="T3" fmla="*/ 2147483647 h 113"/>
              <a:gd name="T4" fmla="*/ 2147483647 w 1592"/>
              <a:gd name="T5" fmla="*/ 2147483647 h 113"/>
              <a:gd name="T6" fmla="*/ 0 60000 65536"/>
              <a:gd name="T7" fmla="*/ 0 60000 65536"/>
              <a:gd name="T8" fmla="*/ 0 60000 65536"/>
              <a:gd name="T9" fmla="*/ 0 w 1592"/>
              <a:gd name="T10" fmla="*/ 0 h 113"/>
              <a:gd name="T11" fmla="*/ 1592 w 1592"/>
              <a:gd name="T12" fmla="*/ 113 h 1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92" h="113">
                <a:moveTo>
                  <a:pt x="0" y="113"/>
                </a:moveTo>
                <a:cubicBezTo>
                  <a:pt x="255" y="57"/>
                  <a:pt x="511" y="2"/>
                  <a:pt x="776" y="1"/>
                </a:cubicBezTo>
                <a:cubicBezTo>
                  <a:pt x="1041" y="0"/>
                  <a:pt x="1316" y="52"/>
                  <a:pt x="1592" y="105"/>
                </a:cubicBezTo>
              </a:path>
            </a:pathLst>
          </a:custGeom>
          <a:noFill/>
          <a:ln w="12700" cmpd="sng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90" name="Freeform 31"/>
          <p:cNvSpPr>
            <a:spLocks/>
          </p:cNvSpPr>
          <p:nvPr/>
        </p:nvSpPr>
        <p:spPr bwMode="auto">
          <a:xfrm rot="11047278" flipH="1" flipV="1">
            <a:off x="5566582" y="4026392"/>
            <a:ext cx="425783" cy="1678168"/>
          </a:xfrm>
          <a:custGeom>
            <a:avLst/>
            <a:gdLst>
              <a:gd name="T0" fmla="*/ 2147483647 w 505"/>
              <a:gd name="T1" fmla="*/ 0 h 1384"/>
              <a:gd name="T2" fmla="*/ 2147483647 w 505"/>
              <a:gd name="T3" fmla="*/ 2147483647 h 1384"/>
              <a:gd name="T4" fmla="*/ 0 w 505"/>
              <a:gd name="T5" fmla="*/ 2147483647 h 1384"/>
              <a:gd name="T6" fmla="*/ 0 60000 65536"/>
              <a:gd name="T7" fmla="*/ 0 60000 65536"/>
              <a:gd name="T8" fmla="*/ 0 60000 65536"/>
              <a:gd name="T9" fmla="*/ 0 w 505"/>
              <a:gd name="T10" fmla="*/ 0 h 1384"/>
              <a:gd name="T11" fmla="*/ 505 w 505"/>
              <a:gd name="T12" fmla="*/ 1384 h 1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05" h="1384">
                <a:moveTo>
                  <a:pt x="392" y="0"/>
                </a:moveTo>
                <a:cubicBezTo>
                  <a:pt x="448" y="252"/>
                  <a:pt x="505" y="505"/>
                  <a:pt x="440" y="736"/>
                </a:cubicBezTo>
                <a:cubicBezTo>
                  <a:pt x="375" y="967"/>
                  <a:pt x="187" y="1175"/>
                  <a:pt x="0" y="1384"/>
                </a:cubicBezTo>
              </a:path>
            </a:pathLst>
          </a:custGeom>
          <a:noFill/>
          <a:ln w="9525" cmpd="sng">
            <a:solidFill>
              <a:schemeClr val="tx1"/>
            </a:solidFill>
            <a:round/>
            <a:headEnd type="triangle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91" name="Freeform 40"/>
          <p:cNvSpPr>
            <a:spLocks/>
          </p:cNvSpPr>
          <p:nvPr/>
        </p:nvSpPr>
        <p:spPr bwMode="auto">
          <a:xfrm flipH="1">
            <a:off x="5376917" y="4490289"/>
            <a:ext cx="86892" cy="1073936"/>
          </a:xfrm>
          <a:custGeom>
            <a:avLst/>
            <a:gdLst>
              <a:gd name="T0" fmla="*/ 2147483647 w 144"/>
              <a:gd name="T1" fmla="*/ 2147483647 h 856"/>
              <a:gd name="T2" fmla="*/ 0 w 144"/>
              <a:gd name="T3" fmla="*/ 2147483647 h 856"/>
              <a:gd name="T4" fmla="*/ 2147483647 w 144"/>
              <a:gd name="T5" fmla="*/ 0 h 856"/>
              <a:gd name="T6" fmla="*/ 0 60000 65536"/>
              <a:gd name="T7" fmla="*/ 0 60000 65536"/>
              <a:gd name="T8" fmla="*/ 0 60000 65536"/>
              <a:gd name="T9" fmla="*/ 0 w 144"/>
              <a:gd name="T10" fmla="*/ 0 h 856"/>
              <a:gd name="T11" fmla="*/ 144 w 144"/>
              <a:gd name="T12" fmla="*/ 856 h 8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856">
                <a:moveTo>
                  <a:pt x="144" y="856"/>
                </a:moveTo>
                <a:cubicBezTo>
                  <a:pt x="72" y="715"/>
                  <a:pt x="0" y="575"/>
                  <a:pt x="0" y="432"/>
                </a:cubicBezTo>
                <a:cubicBezTo>
                  <a:pt x="0" y="289"/>
                  <a:pt x="72" y="144"/>
                  <a:pt x="144" y="0"/>
                </a:cubicBezTo>
              </a:path>
            </a:pathLst>
          </a:custGeom>
          <a:noFill/>
          <a:ln w="9525" cmpd="sng">
            <a:solidFill>
              <a:schemeClr val="tx1"/>
            </a:solidFill>
            <a:round/>
            <a:headEnd type="triangle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92" name="Oval 11"/>
          <p:cNvSpPr>
            <a:spLocks noChangeArrowheads="1"/>
          </p:cNvSpPr>
          <p:nvPr/>
        </p:nvSpPr>
        <p:spPr bwMode="auto">
          <a:xfrm>
            <a:off x="5217732" y="4171720"/>
            <a:ext cx="361324" cy="361324"/>
          </a:xfrm>
          <a:prstGeom prst="ellipse">
            <a:avLst/>
          </a:prstGeom>
          <a:solidFill>
            <a:srgbClr val="FFFFFF"/>
          </a:solidFill>
          <a:ln w="12700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/>
                <a:ea typeface="Times New Roman"/>
                <a:cs typeface="Times New Roman"/>
              </a:rPr>
              <a:t>d3</a:t>
            </a:r>
          </a:p>
        </p:txBody>
      </p:sp>
      <p:sp>
        <p:nvSpPr>
          <p:cNvPr id="93" name="Oval 12"/>
          <p:cNvSpPr>
            <a:spLocks noChangeArrowheads="1"/>
          </p:cNvSpPr>
          <p:nvPr/>
        </p:nvSpPr>
        <p:spPr bwMode="auto">
          <a:xfrm>
            <a:off x="5225878" y="5564254"/>
            <a:ext cx="361324" cy="361324"/>
          </a:xfrm>
          <a:prstGeom prst="ellipse">
            <a:avLst/>
          </a:prstGeom>
          <a:solidFill>
            <a:schemeClr val="bg1"/>
          </a:solidFill>
          <a:ln w="952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/>
                <a:ea typeface="Times New Roman"/>
                <a:cs typeface="Times New Roman"/>
              </a:rPr>
              <a:t>d4</a:t>
            </a:r>
          </a:p>
        </p:txBody>
      </p:sp>
      <p:sp>
        <p:nvSpPr>
          <p:cNvPr id="94" name="Freeform 31"/>
          <p:cNvSpPr>
            <a:spLocks/>
          </p:cNvSpPr>
          <p:nvPr/>
        </p:nvSpPr>
        <p:spPr bwMode="auto">
          <a:xfrm rot="6215733" flipV="1">
            <a:off x="4164068" y="3544296"/>
            <a:ext cx="359948" cy="1792513"/>
          </a:xfrm>
          <a:custGeom>
            <a:avLst/>
            <a:gdLst>
              <a:gd name="T0" fmla="*/ 2147483647 w 505"/>
              <a:gd name="T1" fmla="*/ 0 h 1384"/>
              <a:gd name="T2" fmla="*/ 2147483647 w 505"/>
              <a:gd name="T3" fmla="*/ 2147483647 h 1384"/>
              <a:gd name="T4" fmla="*/ 0 w 505"/>
              <a:gd name="T5" fmla="*/ 2147483647 h 1384"/>
              <a:gd name="T6" fmla="*/ 0 60000 65536"/>
              <a:gd name="T7" fmla="*/ 0 60000 65536"/>
              <a:gd name="T8" fmla="*/ 0 60000 65536"/>
              <a:gd name="T9" fmla="*/ 0 w 505"/>
              <a:gd name="T10" fmla="*/ 0 h 1384"/>
              <a:gd name="T11" fmla="*/ 505 w 505"/>
              <a:gd name="T12" fmla="*/ 1384 h 1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05" h="1384">
                <a:moveTo>
                  <a:pt x="392" y="0"/>
                </a:moveTo>
                <a:cubicBezTo>
                  <a:pt x="448" y="252"/>
                  <a:pt x="505" y="505"/>
                  <a:pt x="440" y="736"/>
                </a:cubicBezTo>
                <a:cubicBezTo>
                  <a:pt x="375" y="967"/>
                  <a:pt x="187" y="1175"/>
                  <a:pt x="0" y="1384"/>
                </a:cubicBezTo>
              </a:path>
            </a:pathLst>
          </a:custGeom>
          <a:noFill/>
          <a:ln w="12700" cmpd="sng">
            <a:solidFill>
              <a:schemeClr val="tx1"/>
            </a:solidFill>
            <a:round/>
            <a:headEnd type="triangle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  <a:ea typeface="Times New Roman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571417" y="265653"/>
                <a:ext cx="1619689" cy="54867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1500" i="1" dirty="0" smtClean="0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sz="1500" i="1" dirty="0">
                          <a:latin typeface="Cambria Math" panose="02040503050406030204" pitchFamily="18" charset="0"/>
                          <a:ea typeface="Times New Roman"/>
                        </a:rPr>
                        <m:t> = 0.2</m:t>
                      </m:r>
                    </m:oMath>
                  </m:oMathPara>
                </a14:m>
                <a:endParaRPr lang="en-US" sz="1500" baseline="-25000" dirty="0">
                  <a:ea typeface="Times New Roman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500" b="0" i="1" dirty="0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1500" i="1" dirty="0" smtClean="0">
                              <a:latin typeface="Cambria Math" panose="02040503050406030204" pitchFamily="18" charset="0"/>
                              <a:cs typeface="Times New Roman"/>
                            </a:rPr>
                            <m:t>𝑉</m:t>
                          </m:r>
                        </m:e>
                        <m:sub>
                          <m:r>
                            <a:rPr lang="de-DE" sz="1500" b="0" i="1" dirty="0" smtClean="0">
                              <a:latin typeface="Cambria Math" panose="02040503050406030204" pitchFamily="18" charset="0"/>
                              <a:cs typeface="Times New Roman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sz="1500" b="0" i="1" dirty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𝑠</m:t>
                          </m:r>
                        </m:e>
                      </m:d>
                      <m:r>
                        <a:rPr lang="en-US" sz="1500" i="1" dirty="0">
                          <a:latin typeface="Cambria Math" panose="02040503050406030204" pitchFamily="18" charset="0"/>
                          <a:cs typeface="Times New Roman"/>
                        </a:rPr>
                        <m:t>=0 </m:t>
                      </m:r>
                      <m:r>
                        <a:rPr lang="en-US" sz="15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∀</m:t>
                      </m:r>
                      <m:r>
                        <a:rPr lang="en-US" sz="1500" i="1" dirty="0">
                          <a:latin typeface="Cambria Math" panose="02040503050406030204" pitchFamily="18" charset="0"/>
                          <a:cs typeface="Times New Roman"/>
                        </a:rPr>
                        <m:t>𝑠</m:t>
                      </m:r>
                    </m:oMath>
                  </m:oMathPara>
                </a14:m>
                <a:endParaRPr lang="en-US" sz="1500" i="1" dirty="0">
                  <a:cs typeface="Times New Roman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417" y="265653"/>
                <a:ext cx="1619689" cy="548676"/>
              </a:xfrm>
              <a:prstGeom prst="rect">
                <a:avLst/>
              </a:prstGeom>
              <a:blipFill>
                <a:blip r:embed="rId4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7825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tabLst>
                <a:tab pos="7634288" algn="r"/>
              </a:tabLst>
            </a:pPr>
            <a:r>
              <a:rPr lang="en-US" sz="4000" dirty="0"/>
              <a:t>Synchronous	Asynchronous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02" name="Content Placeholder 4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550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=100+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10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14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=1+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0.5</m:t>
                        </m:r>
                        <m:d>
                          <m:dPr>
                            <m:ctrlPr>
                              <a:rPr lang="mr-I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+0.5</m:t>
                        </m:r>
                        <m:d>
                          <m:dPr>
                            <m:ctrlPr>
                              <a:rPr lang="mr-I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mr-IN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d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.5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.5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; 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1)=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14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cs-CZ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cs-CZ" i="1" dirty="0" smtClean="0">
                            <a:latin typeface="Cambria Math" panose="02040503050406030204" pitchFamily="18" charset="0"/>
                          </a:rPr>
                          <m:t>21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=100+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10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23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 1+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0.2</m:t>
                        </m:r>
                        <m:d>
                          <m:dPr>
                            <m:ctrlPr>
                              <a:rPr lang="mr-I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0.8</m:t>
                        </m:r>
                        <m:d>
                          <m:dPr>
                            <m:ctrlPr>
                              <a:rPr lang="mr-I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; 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23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3,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32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=1+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3,</m:t>
                        </m:r>
                        <m:r>
                          <a:rPr lang="ru-RU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ru-RU" i="1" dirty="0" smtClean="0">
                            <a:latin typeface="Cambria Math" panose="02040503050406030204" pitchFamily="18" charset="0"/>
                          </a:rPr>
                          <m:t>34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=100+0=100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; 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32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5,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52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=1+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5,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54</m:t>
                        </m:r>
                      </m:e>
                    </m:d>
                  </m:oMath>
                </a14:m>
                <a:r>
                  <a:rPr lang="de-DE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=100+0=100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; </m:t>
                    </m:r>
                  </m:oMath>
                </a14:m>
                <a:br>
                  <a:rPr lang="de-DE" i="1" dirty="0">
                    <a:latin typeface="Cambria Math" panose="02040503050406030204" pitchFamily="18" charset="0"/>
                  </a:rPr>
                </a:br>
                <a:r>
                  <a:rPr lang="de-DE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52</m:t>
                    </m:r>
                  </m:oMath>
                </a14:m>
                <a:endParaRPr lang="is-I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de-DE" b="0" i="0" dirty="0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.5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br>
                  <a:rPr lang="de-DE" i="1" dirty="0">
                    <a:latin typeface="Cambria Math" panose="02040503050406030204" pitchFamily="18" charset="0"/>
                  </a:rPr>
                </a:br>
                <a:r>
                  <a:rPr lang="de-DE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1202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326" t="-5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784EB2A-46F4-174C-AE26-074F3A66E66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50" y="1146048"/>
                <a:ext cx="4388726" cy="5030915"/>
              </a:xfrm>
            </p:spPr>
            <p:txBody>
              <a:bodyPr>
                <a:normAutofit fontScale="550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=100+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10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14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=1+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0.5</m:t>
                        </m:r>
                        <m:d>
                          <m:dPr>
                            <m:ctrlPr>
                              <a:rPr lang="mr-I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0.5</m:t>
                        </m:r>
                        <m:d>
                          <m:dPr>
                            <m:ctrlPr>
                              <a:rPr lang="mr-I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mr-IN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.5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.5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;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14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cs-CZ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cs-CZ" i="1" dirty="0" smtClean="0">
                            <a:latin typeface="Cambria Math" panose="02040503050406030204" pitchFamily="18" charset="0"/>
                          </a:rPr>
                          <m:t>21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=100+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.5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101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.5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23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=1+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0.2</m:t>
                        </m:r>
                        <m:d>
                          <m:dPr>
                            <m:ctrlPr>
                              <a:rPr lang="mr-I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0.8</m:t>
                        </m:r>
                        <m:d>
                          <m:dPr>
                            <m:ctrlPr>
                              <a:rPr lang="mr-I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;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23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3,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32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=1+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3,</m:t>
                        </m:r>
                        <m:r>
                          <a:rPr lang="ru-RU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ru-RU" i="1" dirty="0" smtClean="0">
                            <a:latin typeface="Cambria Math" panose="02040503050406030204" pitchFamily="18" charset="0"/>
                          </a:rPr>
                          <m:t>34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=100+0=100</m:t>
                    </m:r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 marL="2147888" lvl="1" indent="-220663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;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32</m:t>
                    </m:r>
                  </m:oMath>
                </a14:m>
                <a:endParaRPr lang="en-US" dirty="0"/>
              </a:p>
              <a:p>
                <a:pPr marL="1692275" indent="-219075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5,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52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=1+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en-US" dirty="0"/>
              </a:p>
              <a:p>
                <a:pPr marL="1692275" indent="-219075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5,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54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=100+0=100</m:t>
                    </m:r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 marL="2149475" lvl="1" indent="-219075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;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52</m:t>
                    </m:r>
                  </m:oMath>
                </a14:m>
                <a:endParaRPr lang="en-US" dirty="0"/>
              </a:p>
              <a:p>
                <a:pPr marL="1692275" indent="-219075"/>
                <a:endParaRPr lang="en-US" i="1" dirty="0">
                  <a:latin typeface="Cambria Math" panose="02040503050406030204" pitchFamily="18" charset="0"/>
                </a:endParaRPr>
              </a:p>
              <a:p>
                <a:pPr marL="1692275" indent="-219075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⁡(1.5−1, 3−1, </m:t>
                    </m:r>
                  </m:oMath>
                </a14:m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        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de-DE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/>
              </a:p>
              <a:p>
                <a:pPr marL="1300163" indent="-219075"/>
                <a:endParaRPr lang="en-GB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784EB2A-46F4-174C-AE26-074F3A66E6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50" y="1146048"/>
                <a:ext cx="4388726" cy="5030915"/>
              </a:xfrm>
              <a:blipFill>
                <a:blip r:embed="rId3"/>
                <a:stretch>
                  <a:fillRect l="-578" t="-5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41661C-B432-A346-982A-BF7E0C51A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55</a:t>
            </a:fld>
            <a:endParaRPr lang="en-GB"/>
          </a:p>
        </p:txBody>
      </p:sp>
      <p:sp>
        <p:nvSpPr>
          <p:cNvPr id="65" name="Freeform 31"/>
          <p:cNvSpPr>
            <a:spLocks/>
          </p:cNvSpPr>
          <p:nvPr/>
        </p:nvSpPr>
        <p:spPr bwMode="auto">
          <a:xfrm rot="4200000" flipH="1" flipV="1">
            <a:off x="4287622" y="2781344"/>
            <a:ext cx="612062" cy="2271251"/>
          </a:xfrm>
          <a:custGeom>
            <a:avLst/>
            <a:gdLst>
              <a:gd name="T0" fmla="*/ 2147483647 w 505"/>
              <a:gd name="T1" fmla="*/ 0 h 1384"/>
              <a:gd name="T2" fmla="*/ 2147483647 w 505"/>
              <a:gd name="T3" fmla="*/ 2147483647 h 1384"/>
              <a:gd name="T4" fmla="*/ 0 w 505"/>
              <a:gd name="T5" fmla="*/ 2147483647 h 1384"/>
              <a:gd name="T6" fmla="*/ 0 60000 65536"/>
              <a:gd name="T7" fmla="*/ 0 60000 65536"/>
              <a:gd name="T8" fmla="*/ 0 60000 65536"/>
              <a:gd name="T9" fmla="*/ 0 w 505"/>
              <a:gd name="T10" fmla="*/ 0 h 1384"/>
              <a:gd name="T11" fmla="*/ 505 w 505"/>
              <a:gd name="T12" fmla="*/ 1384 h 1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05" h="1384">
                <a:moveTo>
                  <a:pt x="392" y="0"/>
                </a:moveTo>
                <a:cubicBezTo>
                  <a:pt x="448" y="252"/>
                  <a:pt x="505" y="505"/>
                  <a:pt x="440" y="736"/>
                </a:cubicBezTo>
                <a:cubicBezTo>
                  <a:pt x="375" y="967"/>
                  <a:pt x="187" y="1175"/>
                  <a:pt x="0" y="1384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triangle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66" name="Text Box 11"/>
          <p:cNvSpPr txBox="1">
            <a:spLocks noChangeArrowheads="1"/>
          </p:cNvSpPr>
          <p:nvPr/>
        </p:nvSpPr>
        <p:spPr bwMode="auto">
          <a:xfrm>
            <a:off x="4968863" y="5999842"/>
            <a:ext cx="734175" cy="553998"/>
          </a:xfrm>
          <a:prstGeom prst="rect">
            <a:avLst/>
          </a:prstGeom>
          <a:ln/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+mn-lt"/>
                <a:ea typeface="Times New Roman"/>
                <a:cs typeface="Times New Roman"/>
              </a:rPr>
              <a:t>  Goal: </a:t>
            </a:r>
            <a:br>
              <a:rPr lang="en-US" sz="1800" dirty="0">
                <a:latin typeface="+mn-lt"/>
                <a:ea typeface="Times New Roman"/>
                <a:cs typeface="Times New Roman"/>
              </a:rPr>
            </a:br>
            <a:r>
              <a:rPr lang="en-US" sz="1800" i="1" dirty="0">
                <a:latin typeface="+mn-lt"/>
                <a:ea typeface="Times New Roman"/>
                <a:sym typeface="Symbol" charset="0"/>
              </a:rPr>
              <a:t>S</a:t>
            </a:r>
            <a:r>
              <a:rPr lang="en-US" sz="1800" i="1" baseline="-25000" dirty="0">
                <a:latin typeface="+mn-lt"/>
                <a:ea typeface="Times New Roman"/>
                <a:sym typeface="Symbol" charset="0"/>
              </a:rPr>
              <a:t>g</a:t>
            </a:r>
            <a:r>
              <a:rPr lang="en-US" sz="1800" dirty="0">
                <a:latin typeface="+mn-lt"/>
                <a:ea typeface="Times New Roman"/>
                <a:sym typeface="Symbol" charset="0"/>
              </a:rPr>
              <a:t>= {</a:t>
            </a:r>
            <a:r>
              <a:rPr lang="en-US" sz="1800" dirty="0">
                <a:latin typeface="+mn-lt"/>
                <a:ea typeface="Times New Roman"/>
                <a:cs typeface="Calibri"/>
                <a:sym typeface="Symbol" charset="0"/>
              </a:rPr>
              <a:t>d4</a:t>
            </a:r>
            <a:r>
              <a:rPr lang="en-US" sz="1800" dirty="0">
                <a:latin typeface="+mn-lt"/>
                <a:ea typeface="Times New Roman"/>
                <a:cs typeface="Times New Roman"/>
                <a:sym typeface="Symbol" charset="0"/>
              </a:rPr>
              <a:t>}</a:t>
            </a:r>
            <a:endParaRPr lang="en-US" sz="1800" dirty="0">
              <a:latin typeface="+mn-lt"/>
              <a:ea typeface="Times New Roman"/>
              <a:cs typeface="Times New Roman"/>
            </a:endParaRPr>
          </a:p>
        </p:txBody>
      </p:sp>
      <p:sp>
        <p:nvSpPr>
          <p:cNvPr id="67" name="Freeform 37"/>
          <p:cNvSpPr>
            <a:spLocks/>
          </p:cNvSpPr>
          <p:nvPr/>
        </p:nvSpPr>
        <p:spPr bwMode="auto">
          <a:xfrm>
            <a:off x="3237782" y="4127485"/>
            <a:ext cx="1997317" cy="141769"/>
          </a:xfrm>
          <a:custGeom>
            <a:avLst/>
            <a:gdLst>
              <a:gd name="T0" fmla="*/ 0 w 1592"/>
              <a:gd name="T1" fmla="*/ 2147483647 h 113"/>
              <a:gd name="T2" fmla="*/ 2147483647 w 1592"/>
              <a:gd name="T3" fmla="*/ 2147483647 h 113"/>
              <a:gd name="T4" fmla="*/ 2147483647 w 1592"/>
              <a:gd name="T5" fmla="*/ 2147483647 h 113"/>
              <a:gd name="T6" fmla="*/ 0 60000 65536"/>
              <a:gd name="T7" fmla="*/ 0 60000 65536"/>
              <a:gd name="T8" fmla="*/ 0 60000 65536"/>
              <a:gd name="T9" fmla="*/ 0 w 1592"/>
              <a:gd name="T10" fmla="*/ 0 h 113"/>
              <a:gd name="T11" fmla="*/ 1592 w 1592"/>
              <a:gd name="T12" fmla="*/ 113 h 1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92" h="113">
                <a:moveTo>
                  <a:pt x="0" y="113"/>
                </a:moveTo>
                <a:cubicBezTo>
                  <a:pt x="255" y="57"/>
                  <a:pt x="511" y="2"/>
                  <a:pt x="776" y="1"/>
                </a:cubicBezTo>
                <a:cubicBezTo>
                  <a:pt x="1041" y="0"/>
                  <a:pt x="1316" y="52"/>
                  <a:pt x="1592" y="105"/>
                </a:cubicBezTo>
              </a:path>
            </a:pathLst>
          </a:custGeom>
          <a:noFill/>
          <a:ln w="38100" cmpd="sng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68" name="Freeform 38"/>
          <p:cNvSpPr>
            <a:spLocks/>
          </p:cNvSpPr>
          <p:nvPr/>
        </p:nvSpPr>
        <p:spPr bwMode="auto">
          <a:xfrm>
            <a:off x="4318324" y="3924768"/>
            <a:ext cx="1426114" cy="205502"/>
          </a:xfrm>
          <a:custGeom>
            <a:avLst/>
            <a:gdLst>
              <a:gd name="T0" fmla="*/ 0 w 1176"/>
              <a:gd name="T1" fmla="*/ 2147483647 h 288"/>
              <a:gd name="T2" fmla="*/ 2147483647 w 1176"/>
              <a:gd name="T3" fmla="*/ 2147483647 h 288"/>
              <a:gd name="T4" fmla="*/ 2147483647 w 1176"/>
              <a:gd name="T5" fmla="*/ 0 h 288"/>
              <a:gd name="T6" fmla="*/ 0 60000 65536"/>
              <a:gd name="T7" fmla="*/ 0 60000 65536"/>
              <a:gd name="T8" fmla="*/ 0 60000 65536"/>
              <a:gd name="T9" fmla="*/ 0 w 1176"/>
              <a:gd name="T10" fmla="*/ 0 h 288"/>
              <a:gd name="T11" fmla="*/ 1176 w 1176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76" h="288">
                <a:moveTo>
                  <a:pt x="0" y="288"/>
                </a:moveTo>
                <a:cubicBezTo>
                  <a:pt x="234" y="264"/>
                  <a:pt x="468" y="240"/>
                  <a:pt x="664" y="192"/>
                </a:cubicBezTo>
                <a:cubicBezTo>
                  <a:pt x="860" y="144"/>
                  <a:pt x="1018" y="72"/>
                  <a:pt x="1176" y="0"/>
                </a:cubicBezTo>
              </a:path>
            </a:pathLst>
          </a:custGeom>
          <a:noFill/>
          <a:ln w="38100" cmpd="sng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69" name="Arc 68"/>
          <p:cNvSpPr/>
          <p:nvPr/>
        </p:nvSpPr>
        <p:spPr bwMode="auto">
          <a:xfrm>
            <a:off x="4671820" y="4052209"/>
            <a:ext cx="90331" cy="178153"/>
          </a:xfrm>
          <a:prstGeom prst="arc">
            <a:avLst>
              <a:gd name="adj1" fmla="val 18495893"/>
              <a:gd name="adj2" fmla="val 2991136"/>
            </a:avLst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70" name="Freeform 40"/>
          <p:cNvSpPr>
            <a:spLocks/>
          </p:cNvSpPr>
          <p:nvPr/>
        </p:nvSpPr>
        <p:spPr bwMode="auto">
          <a:xfrm rot="10800000" flipH="1">
            <a:off x="5256475" y="4538410"/>
            <a:ext cx="86892" cy="1073936"/>
          </a:xfrm>
          <a:custGeom>
            <a:avLst/>
            <a:gdLst>
              <a:gd name="T0" fmla="*/ 2147483647 w 144"/>
              <a:gd name="T1" fmla="*/ 2147483647 h 856"/>
              <a:gd name="T2" fmla="*/ 0 w 144"/>
              <a:gd name="T3" fmla="*/ 2147483647 h 856"/>
              <a:gd name="T4" fmla="*/ 2147483647 w 144"/>
              <a:gd name="T5" fmla="*/ 0 h 856"/>
              <a:gd name="T6" fmla="*/ 0 60000 65536"/>
              <a:gd name="T7" fmla="*/ 0 60000 65536"/>
              <a:gd name="T8" fmla="*/ 0 60000 65536"/>
              <a:gd name="T9" fmla="*/ 0 w 144"/>
              <a:gd name="T10" fmla="*/ 0 h 856"/>
              <a:gd name="T11" fmla="*/ 144 w 144"/>
              <a:gd name="T12" fmla="*/ 856 h 8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856">
                <a:moveTo>
                  <a:pt x="144" y="856"/>
                </a:moveTo>
                <a:cubicBezTo>
                  <a:pt x="72" y="715"/>
                  <a:pt x="0" y="575"/>
                  <a:pt x="0" y="432"/>
                </a:cubicBezTo>
                <a:cubicBezTo>
                  <a:pt x="0" y="289"/>
                  <a:pt x="72" y="144"/>
                  <a:pt x="144" y="0"/>
                </a:cubicBezTo>
              </a:path>
            </a:pathLst>
          </a:custGeom>
          <a:noFill/>
          <a:ln w="9525" cmpd="sng">
            <a:solidFill>
              <a:schemeClr val="tx1"/>
            </a:solidFill>
            <a:round/>
            <a:headEnd type="triangle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71" name="Freeform 31"/>
          <p:cNvSpPr>
            <a:spLocks/>
          </p:cNvSpPr>
          <p:nvPr/>
        </p:nvSpPr>
        <p:spPr bwMode="auto">
          <a:xfrm rot="462874" flipH="1" flipV="1">
            <a:off x="5564708" y="3996394"/>
            <a:ext cx="186486" cy="1609317"/>
          </a:xfrm>
          <a:custGeom>
            <a:avLst/>
            <a:gdLst>
              <a:gd name="T0" fmla="*/ 2147483647 w 505"/>
              <a:gd name="T1" fmla="*/ 0 h 1384"/>
              <a:gd name="T2" fmla="*/ 2147483647 w 505"/>
              <a:gd name="T3" fmla="*/ 2147483647 h 1384"/>
              <a:gd name="T4" fmla="*/ 0 w 505"/>
              <a:gd name="T5" fmla="*/ 2147483647 h 1384"/>
              <a:gd name="T6" fmla="*/ 0 60000 65536"/>
              <a:gd name="T7" fmla="*/ 0 60000 65536"/>
              <a:gd name="T8" fmla="*/ 0 60000 65536"/>
              <a:gd name="T9" fmla="*/ 0 w 505"/>
              <a:gd name="T10" fmla="*/ 0 h 1384"/>
              <a:gd name="T11" fmla="*/ 505 w 505"/>
              <a:gd name="T12" fmla="*/ 1384 h 1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05" h="1384">
                <a:moveTo>
                  <a:pt x="392" y="0"/>
                </a:moveTo>
                <a:cubicBezTo>
                  <a:pt x="448" y="252"/>
                  <a:pt x="505" y="505"/>
                  <a:pt x="440" y="736"/>
                </a:cubicBezTo>
                <a:cubicBezTo>
                  <a:pt x="375" y="967"/>
                  <a:pt x="187" y="1175"/>
                  <a:pt x="0" y="1384"/>
                </a:cubicBezTo>
              </a:path>
            </a:pathLst>
          </a:custGeom>
          <a:noFill/>
          <a:ln w="9525" cmpd="sng">
            <a:solidFill>
              <a:schemeClr val="tx1"/>
            </a:solidFill>
            <a:round/>
            <a:headEnd type="triangle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72" name="Freeform 6"/>
          <p:cNvSpPr>
            <a:spLocks/>
          </p:cNvSpPr>
          <p:nvPr/>
        </p:nvSpPr>
        <p:spPr bwMode="auto">
          <a:xfrm>
            <a:off x="3067012" y="4393974"/>
            <a:ext cx="190699" cy="1083973"/>
          </a:xfrm>
          <a:custGeom>
            <a:avLst/>
            <a:gdLst>
              <a:gd name="T0" fmla="*/ 2147483647 w 144"/>
              <a:gd name="T1" fmla="*/ 2147483647 h 856"/>
              <a:gd name="T2" fmla="*/ 0 w 144"/>
              <a:gd name="T3" fmla="*/ 2147483647 h 856"/>
              <a:gd name="T4" fmla="*/ 2147483647 w 144"/>
              <a:gd name="T5" fmla="*/ 0 h 856"/>
              <a:gd name="T6" fmla="*/ 0 60000 65536"/>
              <a:gd name="T7" fmla="*/ 0 60000 65536"/>
              <a:gd name="T8" fmla="*/ 0 60000 65536"/>
              <a:gd name="T9" fmla="*/ 0 w 144"/>
              <a:gd name="T10" fmla="*/ 0 h 856"/>
              <a:gd name="T11" fmla="*/ 144 w 144"/>
              <a:gd name="T12" fmla="*/ 856 h 8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856">
                <a:moveTo>
                  <a:pt x="144" y="856"/>
                </a:moveTo>
                <a:cubicBezTo>
                  <a:pt x="72" y="715"/>
                  <a:pt x="0" y="575"/>
                  <a:pt x="0" y="432"/>
                </a:cubicBezTo>
                <a:cubicBezTo>
                  <a:pt x="0" y="289"/>
                  <a:pt x="72" y="144"/>
                  <a:pt x="144" y="0"/>
                </a:cubicBezTo>
              </a:path>
            </a:pathLst>
          </a:custGeom>
          <a:noFill/>
          <a:ln w="9525" cmpd="sng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73" name="Oval 11"/>
          <p:cNvSpPr>
            <a:spLocks noChangeArrowheads="1"/>
          </p:cNvSpPr>
          <p:nvPr/>
        </p:nvSpPr>
        <p:spPr bwMode="auto">
          <a:xfrm>
            <a:off x="3117196" y="4040311"/>
            <a:ext cx="361324" cy="361324"/>
          </a:xfrm>
          <a:prstGeom prst="ellipse">
            <a:avLst/>
          </a:prstGeom>
          <a:solidFill>
            <a:srgbClr val="FFFFFF"/>
          </a:solidFill>
          <a:ln w="38100" cmpd="sng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is-IS" dirty="0">
                <a:latin typeface="Calibri"/>
                <a:ea typeface="Times New Roman"/>
                <a:cs typeface="Times New Roman"/>
              </a:rPr>
              <a:t>d2</a:t>
            </a:r>
            <a:endParaRPr lang="en-US" dirty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74" name="Freeform 18"/>
          <p:cNvSpPr>
            <a:spLocks/>
          </p:cNvSpPr>
          <p:nvPr/>
        </p:nvSpPr>
        <p:spPr bwMode="auto">
          <a:xfrm rot="297626" flipV="1">
            <a:off x="3438401" y="5717179"/>
            <a:ext cx="1795511" cy="194454"/>
          </a:xfrm>
          <a:custGeom>
            <a:avLst/>
            <a:gdLst>
              <a:gd name="T0" fmla="*/ 0 w 1592"/>
              <a:gd name="T1" fmla="*/ 2147483647 h 113"/>
              <a:gd name="T2" fmla="*/ 2147483647 w 1592"/>
              <a:gd name="T3" fmla="*/ 2147483647 h 113"/>
              <a:gd name="T4" fmla="*/ 2147483647 w 1592"/>
              <a:gd name="T5" fmla="*/ 2147483647 h 113"/>
              <a:gd name="T6" fmla="*/ 0 60000 65536"/>
              <a:gd name="T7" fmla="*/ 0 60000 65536"/>
              <a:gd name="T8" fmla="*/ 0 60000 65536"/>
              <a:gd name="T9" fmla="*/ 0 w 1592"/>
              <a:gd name="T10" fmla="*/ 0 h 113"/>
              <a:gd name="T11" fmla="*/ 1592 w 1592"/>
              <a:gd name="T12" fmla="*/ 113 h 1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92" h="113">
                <a:moveTo>
                  <a:pt x="0" y="113"/>
                </a:moveTo>
                <a:cubicBezTo>
                  <a:pt x="255" y="57"/>
                  <a:pt x="511" y="2"/>
                  <a:pt x="776" y="1"/>
                </a:cubicBezTo>
                <a:cubicBezTo>
                  <a:pt x="1041" y="0"/>
                  <a:pt x="1316" y="52"/>
                  <a:pt x="1592" y="105"/>
                </a:cubicBezTo>
              </a:path>
            </a:pathLst>
          </a:custGeom>
          <a:noFill/>
          <a:ln w="38100" cmpd="sng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75" name="Oval 11"/>
          <p:cNvSpPr>
            <a:spLocks noChangeArrowheads="1"/>
          </p:cNvSpPr>
          <p:nvPr/>
        </p:nvSpPr>
        <p:spPr bwMode="auto">
          <a:xfrm>
            <a:off x="5739420" y="3669066"/>
            <a:ext cx="361324" cy="361324"/>
          </a:xfrm>
          <a:prstGeom prst="ellipse">
            <a:avLst/>
          </a:prstGeom>
          <a:solidFill>
            <a:srgbClr val="FFFFFF"/>
          </a:solidFill>
          <a:ln w="38100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/>
                <a:ea typeface="Times New Roman"/>
                <a:cs typeface="Times New Roman"/>
              </a:rPr>
              <a:t>d5</a:t>
            </a:r>
          </a:p>
        </p:txBody>
      </p:sp>
      <p:sp>
        <p:nvSpPr>
          <p:cNvPr id="76" name="Text Box 11"/>
          <p:cNvSpPr txBox="1">
            <a:spLocks noChangeArrowheads="1"/>
          </p:cNvSpPr>
          <p:nvPr/>
        </p:nvSpPr>
        <p:spPr bwMode="auto">
          <a:xfrm>
            <a:off x="4220283" y="3821426"/>
            <a:ext cx="459444" cy="29188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9900FF"/>
                </a:solidFill>
                <a:latin typeface="Calibri"/>
                <a:ea typeface="Times New Roman"/>
                <a:cs typeface="Times New Roman"/>
              </a:rPr>
              <a:t>c = 1</a:t>
            </a:r>
          </a:p>
        </p:txBody>
      </p:sp>
      <p:sp>
        <p:nvSpPr>
          <p:cNvPr id="77" name="Text Box 11"/>
          <p:cNvSpPr txBox="1">
            <a:spLocks noChangeArrowheads="1"/>
          </p:cNvSpPr>
          <p:nvPr/>
        </p:nvSpPr>
        <p:spPr bwMode="auto">
          <a:xfrm>
            <a:off x="5349591" y="4799445"/>
            <a:ext cx="706057" cy="29188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9900FF"/>
                </a:solidFill>
                <a:latin typeface="Calibri"/>
                <a:ea typeface="Times New Roman"/>
                <a:cs typeface="Times New Roman"/>
              </a:rPr>
              <a:t>c = 100</a:t>
            </a:r>
          </a:p>
        </p:txBody>
      </p:sp>
      <p:sp>
        <p:nvSpPr>
          <p:cNvPr id="78" name="Text Box 11"/>
          <p:cNvSpPr txBox="1">
            <a:spLocks noChangeArrowheads="1"/>
          </p:cNvSpPr>
          <p:nvPr/>
        </p:nvSpPr>
        <p:spPr bwMode="auto">
          <a:xfrm>
            <a:off x="3133122" y="4793160"/>
            <a:ext cx="706057" cy="29188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9900FF"/>
                </a:solidFill>
                <a:latin typeface="Calibri"/>
                <a:ea typeface="Times New Roman"/>
                <a:cs typeface="Times New Roman"/>
              </a:rPr>
              <a:t>c = 100</a:t>
            </a:r>
          </a:p>
        </p:txBody>
      </p:sp>
      <p:sp>
        <p:nvSpPr>
          <p:cNvPr id="79" name="Text Box 11"/>
          <p:cNvSpPr txBox="1">
            <a:spLocks noChangeArrowheads="1"/>
          </p:cNvSpPr>
          <p:nvPr/>
        </p:nvSpPr>
        <p:spPr bwMode="auto">
          <a:xfrm>
            <a:off x="4139189" y="5532341"/>
            <a:ext cx="459444" cy="29188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9900FF"/>
                </a:solidFill>
                <a:latin typeface="Calibri"/>
                <a:ea typeface="Times New Roman"/>
                <a:cs typeface="Times New Roman"/>
              </a:rPr>
              <a:t>c = 1</a:t>
            </a:r>
          </a:p>
        </p:txBody>
      </p:sp>
      <p:sp>
        <p:nvSpPr>
          <p:cNvPr id="80" name="Text Box 11"/>
          <p:cNvSpPr txBox="1">
            <a:spLocks noChangeArrowheads="1"/>
          </p:cNvSpPr>
          <p:nvPr/>
        </p:nvSpPr>
        <p:spPr bwMode="auto">
          <a:xfrm>
            <a:off x="4868502" y="3797731"/>
            <a:ext cx="291747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C00000"/>
                </a:solidFill>
                <a:latin typeface="Calibri"/>
                <a:ea typeface="Times New Roman"/>
                <a:cs typeface="Times New Roman"/>
              </a:rPr>
              <a:t>0.2</a:t>
            </a:r>
          </a:p>
        </p:txBody>
      </p:sp>
      <p:sp>
        <p:nvSpPr>
          <p:cNvPr id="81" name="Text Box 11"/>
          <p:cNvSpPr txBox="1">
            <a:spLocks noChangeArrowheads="1"/>
          </p:cNvSpPr>
          <p:nvPr/>
        </p:nvSpPr>
        <p:spPr bwMode="auto">
          <a:xfrm>
            <a:off x="4866756" y="4206185"/>
            <a:ext cx="291747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C00000"/>
                </a:solidFill>
                <a:latin typeface="Calibri"/>
                <a:ea typeface="Times New Roman"/>
                <a:cs typeface="Times New Roman"/>
              </a:rPr>
              <a:t>0.8</a:t>
            </a:r>
          </a:p>
        </p:txBody>
      </p:sp>
      <p:sp>
        <p:nvSpPr>
          <p:cNvPr id="82" name="Text Box 11"/>
          <p:cNvSpPr txBox="1">
            <a:spLocks noChangeArrowheads="1"/>
          </p:cNvSpPr>
          <p:nvPr/>
        </p:nvSpPr>
        <p:spPr bwMode="auto">
          <a:xfrm>
            <a:off x="3878745" y="5834057"/>
            <a:ext cx="291747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C00000"/>
                </a:solidFill>
                <a:latin typeface="Calibri"/>
                <a:ea typeface="Times New Roman"/>
                <a:cs typeface="Times New Roman"/>
              </a:rPr>
              <a:t>0.5</a:t>
            </a:r>
          </a:p>
        </p:txBody>
      </p:sp>
      <p:sp>
        <p:nvSpPr>
          <p:cNvPr id="83" name="Text Box 11"/>
          <p:cNvSpPr txBox="1">
            <a:spLocks noChangeArrowheads="1"/>
          </p:cNvSpPr>
          <p:nvPr/>
        </p:nvSpPr>
        <p:spPr bwMode="auto">
          <a:xfrm>
            <a:off x="3571417" y="5958156"/>
            <a:ext cx="291747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C00000"/>
                </a:solidFill>
                <a:latin typeface="Calibri"/>
                <a:ea typeface="Times New Roman"/>
                <a:cs typeface="Times New Roman"/>
              </a:rPr>
              <a:t>0.5</a:t>
            </a:r>
          </a:p>
        </p:txBody>
      </p:sp>
      <p:sp>
        <p:nvSpPr>
          <p:cNvPr id="84" name="Oval 12"/>
          <p:cNvSpPr>
            <a:spLocks noChangeArrowheads="1"/>
          </p:cNvSpPr>
          <p:nvPr/>
        </p:nvSpPr>
        <p:spPr bwMode="auto">
          <a:xfrm>
            <a:off x="3117196" y="5477947"/>
            <a:ext cx="361324" cy="361324"/>
          </a:xfrm>
          <a:prstGeom prst="ellipse">
            <a:avLst/>
          </a:prstGeom>
          <a:solidFill>
            <a:schemeClr val="bg1"/>
          </a:solidFill>
          <a:ln w="38100" cmpd="sng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/>
                <a:ea typeface="Times New Roman"/>
                <a:cs typeface="Times New Roman"/>
              </a:rPr>
              <a:t>d1</a:t>
            </a:r>
          </a:p>
        </p:txBody>
      </p:sp>
      <p:sp>
        <p:nvSpPr>
          <p:cNvPr id="85" name="Text Box 13"/>
          <p:cNvSpPr txBox="1">
            <a:spLocks noChangeArrowheads="1"/>
          </p:cNvSpPr>
          <p:nvPr/>
        </p:nvSpPr>
        <p:spPr bwMode="auto">
          <a:xfrm>
            <a:off x="2904564" y="6048681"/>
            <a:ext cx="575479" cy="553998"/>
          </a:xfrm>
          <a:prstGeom prst="rect">
            <a:avLst/>
          </a:prstGeom>
          <a:ln/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+mn-lt"/>
                <a:ea typeface="Times New Roman"/>
                <a:cs typeface="Calibri"/>
                <a:sym typeface="Symbol" charset="0"/>
              </a:rPr>
              <a:t>Start: </a:t>
            </a:r>
            <a:br>
              <a:rPr lang="en-US" sz="1800" dirty="0">
                <a:latin typeface="+mn-lt"/>
                <a:ea typeface="Times New Roman"/>
                <a:cs typeface="Calibri"/>
                <a:sym typeface="Symbol" charset="0"/>
              </a:rPr>
            </a:br>
            <a:r>
              <a:rPr lang="en-US" sz="1800" i="1" dirty="0">
                <a:latin typeface="+mn-lt"/>
                <a:ea typeface="Times New Roman"/>
                <a:sym typeface="Symbol" charset="0"/>
              </a:rPr>
              <a:t>s</a:t>
            </a:r>
            <a:r>
              <a:rPr lang="en-US" sz="1800" baseline="-25000" dirty="0">
                <a:latin typeface="+mn-lt"/>
                <a:ea typeface="Times New Roman"/>
                <a:sym typeface="Symbol" charset="0"/>
              </a:rPr>
              <a:t>0</a:t>
            </a:r>
            <a:r>
              <a:rPr lang="en-US" sz="1800" i="1" dirty="0">
                <a:latin typeface="+mn-lt"/>
                <a:ea typeface="Times New Roman"/>
                <a:sym typeface="Symbol" charset="0"/>
              </a:rPr>
              <a:t>= </a:t>
            </a:r>
            <a:r>
              <a:rPr lang="en-US" sz="1800" dirty="0">
                <a:latin typeface="+mn-lt"/>
                <a:ea typeface="Times New Roman"/>
                <a:cs typeface="Calibri"/>
                <a:sym typeface="Symbol" charset="0"/>
              </a:rPr>
              <a:t>d1</a:t>
            </a:r>
            <a:endParaRPr lang="en-US" sz="1800" dirty="0">
              <a:latin typeface="+mn-lt"/>
              <a:ea typeface="Times New Roman"/>
              <a:cs typeface="Times New Roman"/>
            </a:endParaRPr>
          </a:p>
        </p:txBody>
      </p:sp>
      <p:sp>
        <p:nvSpPr>
          <p:cNvPr id="86" name="Freeform 6"/>
          <p:cNvSpPr>
            <a:spLocks/>
          </p:cNvSpPr>
          <p:nvPr/>
        </p:nvSpPr>
        <p:spPr bwMode="auto">
          <a:xfrm flipH="1" flipV="1">
            <a:off x="3356001" y="4399486"/>
            <a:ext cx="190699" cy="1083973"/>
          </a:xfrm>
          <a:custGeom>
            <a:avLst/>
            <a:gdLst>
              <a:gd name="T0" fmla="*/ 2147483647 w 144"/>
              <a:gd name="T1" fmla="*/ 2147483647 h 856"/>
              <a:gd name="T2" fmla="*/ 0 w 144"/>
              <a:gd name="T3" fmla="*/ 2147483647 h 856"/>
              <a:gd name="T4" fmla="*/ 2147483647 w 144"/>
              <a:gd name="T5" fmla="*/ 0 h 856"/>
              <a:gd name="T6" fmla="*/ 0 60000 65536"/>
              <a:gd name="T7" fmla="*/ 0 60000 65536"/>
              <a:gd name="T8" fmla="*/ 0 60000 65536"/>
              <a:gd name="T9" fmla="*/ 0 w 144"/>
              <a:gd name="T10" fmla="*/ 0 h 856"/>
              <a:gd name="T11" fmla="*/ 144 w 144"/>
              <a:gd name="T12" fmla="*/ 856 h 8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856">
                <a:moveTo>
                  <a:pt x="144" y="856"/>
                </a:moveTo>
                <a:cubicBezTo>
                  <a:pt x="72" y="715"/>
                  <a:pt x="0" y="575"/>
                  <a:pt x="0" y="432"/>
                </a:cubicBezTo>
                <a:cubicBezTo>
                  <a:pt x="0" y="289"/>
                  <a:pt x="72" y="144"/>
                  <a:pt x="144" y="0"/>
                </a:cubicBezTo>
              </a:path>
            </a:pathLst>
          </a:custGeom>
          <a:noFill/>
          <a:ln w="9525" cmpd="sng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  <a:ea typeface="Times New Roman"/>
              <a:cs typeface="Times New Roman"/>
            </a:endParaRPr>
          </a:p>
        </p:txBody>
      </p:sp>
      <p:cxnSp>
        <p:nvCxnSpPr>
          <p:cNvPr id="87" name="Curved Connector 86"/>
          <p:cNvCxnSpPr>
            <a:cxnSpLocks/>
            <a:stCxn id="84" idx="6"/>
            <a:endCxn id="84" idx="4"/>
          </p:cNvCxnSpPr>
          <p:nvPr/>
        </p:nvCxnSpPr>
        <p:spPr>
          <a:xfrm flipH="1">
            <a:off x="3297858" y="5658609"/>
            <a:ext cx="180662" cy="180662"/>
          </a:xfrm>
          <a:prstGeom prst="curvedConnector4">
            <a:avLst>
              <a:gd name="adj1" fmla="val -100000"/>
              <a:gd name="adj2" fmla="val 200000"/>
            </a:avLst>
          </a:prstGeom>
          <a:ln w="12700" cmpd="sng"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Arc 87"/>
          <p:cNvSpPr/>
          <p:nvPr/>
        </p:nvSpPr>
        <p:spPr bwMode="auto">
          <a:xfrm rot="356928">
            <a:off x="3485111" y="5582976"/>
            <a:ext cx="289811" cy="289813"/>
          </a:xfrm>
          <a:prstGeom prst="arc">
            <a:avLst>
              <a:gd name="adj1" fmla="val 708330"/>
              <a:gd name="adj2" fmla="val 4251989"/>
            </a:avLst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89" name="Freeform 18"/>
          <p:cNvSpPr>
            <a:spLocks/>
          </p:cNvSpPr>
          <p:nvPr/>
        </p:nvSpPr>
        <p:spPr bwMode="auto">
          <a:xfrm rot="11097626" flipV="1">
            <a:off x="3466907" y="5469847"/>
            <a:ext cx="1795511" cy="194454"/>
          </a:xfrm>
          <a:custGeom>
            <a:avLst/>
            <a:gdLst>
              <a:gd name="T0" fmla="*/ 0 w 1592"/>
              <a:gd name="T1" fmla="*/ 2147483647 h 113"/>
              <a:gd name="T2" fmla="*/ 2147483647 w 1592"/>
              <a:gd name="T3" fmla="*/ 2147483647 h 113"/>
              <a:gd name="T4" fmla="*/ 2147483647 w 1592"/>
              <a:gd name="T5" fmla="*/ 2147483647 h 113"/>
              <a:gd name="T6" fmla="*/ 0 60000 65536"/>
              <a:gd name="T7" fmla="*/ 0 60000 65536"/>
              <a:gd name="T8" fmla="*/ 0 60000 65536"/>
              <a:gd name="T9" fmla="*/ 0 w 1592"/>
              <a:gd name="T10" fmla="*/ 0 h 113"/>
              <a:gd name="T11" fmla="*/ 1592 w 1592"/>
              <a:gd name="T12" fmla="*/ 113 h 1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92" h="113">
                <a:moveTo>
                  <a:pt x="0" y="113"/>
                </a:moveTo>
                <a:cubicBezTo>
                  <a:pt x="255" y="57"/>
                  <a:pt x="511" y="2"/>
                  <a:pt x="776" y="1"/>
                </a:cubicBezTo>
                <a:cubicBezTo>
                  <a:pt x="1041" y="0"/>
                  <a:pt x="1316" y="52"/>
                  <a:pt x="1592" y="105"/>
                </a:cubicBezTo>
              </a:path>
            </a:pathLst>
          </a:custGeom>
          <a:noFill/>
          <a:ln w="38100" cmpd="sng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90" name="Freeform 31"/>
          <p:cNvSpPr>
            <a:spLocks/>
          </p:cNvSpPr>
          <p:nvPr/>
        </p:nvSpPr>
        <p:spPr bwMode="auto">
          <a:xfrm rot="11047278" flipH="1" flipV="1">
            <a:off x="5566582" y="4026392"/>
            <a:ext cx="425783" cy="1678168"/>
          </a:xfrm>
          <a:custGeom>
            <a:avLst/>
            <a:gdLst>
              <a:gd name="T0" fmla="*/ 2147483647 w 505"/>
              <a:gd name="T1" fmla="*/ 0 h 1384"/>
              <a:gd name="T2" fmla="*/ 2147483647 w 505"/>
              <a:gd name="T3" fmla="*/ 2147483647 h 1384"/>
              <a:gd name="T4" fmla="*/ 0 w 505"/>
              <a:gd name="T5" fmla="*/ 2147483647 h 1384"/>
              <a:gd name="T6" fmla="*/ 0 60000 65536"/>
              <a:gd name="T7" fmla="*/ 0 60000 65536"/>
              <a:gd name="T8" fmla="*/ 0 60000 65536"/>
              <a:gd name="T9" fmla="*/ 0 w 505"/>
              <a:gd name="T10" fmla="*/ 0 h 1384"/>
              <a:gd name="T11" fmla="*/ 505 w 505"/>
              <a:gd name="T12" fmla="*/ 1384 h 1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05" h="1384">
                <a:moveTo>
                  <a:pt x="392" y="0"/>
                </a:moveTo>
                <a:cubicBezTo>
                  <a:pt x="448" y="252"/>
                  <a:pt x="505" y="505"/>
                  <a:pt x="440" y="736"/>
                </a:cubicBezTo>
                <a:cubicBezTo>
                  <a:pt x="375" y="967"/>
                  <a:pt x="187" y="1175"/>
                  <a:pt x="0" y="1384"/>
                </a:cubicBezTo>
              </a:path>
            </a:pathLst>
          </a:custGeom>
          <a:noFill/>
          <a:ln w="9525" cmpd="sng">
            <a:solidFill>
              <a:schemeClr val="tx1"/>
            </a:solidFill>
            <a:round/>
            <a:headEnd type="triangle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91" name="Freeform 40"/>
          <p:cNvSpPr>
            <a:spLocks/>
          </p:cNvSpPr>
          <p:nvPr/>
        </p:nvSpPr>
        <p:spPr bwMode="auto">
          <a:xfrm flipH="1">
            <a:off x="5376917" y="4490289"/>
            <a:ext cx="86892" cy="1073936"/>
          </a:xfrm>
          <a:custGeom>
            <a:avLst/>
            <a:gdLst>
              <a:gd name="T0" fmla="*/ 2147483647 w 144"/>
              <a:gd name="T1" fmla="*/ 2147483647 h 856"/>
              <a:gd name="T2" fmla="*/ 0 w 144"/>
              <a:gd name="T3" fmla="*/ 2147483647 h 856"/>
              <a:gd name="T4" fmla="*/ 2147483647 w 144"/>
              <a:gd name="T5" fmla="*/ 0 h 856"/>
              <a:gd name="T6" fmla="*/ 0 60000 65536"/>
              <a:gd name="T7" fmla="*/ 0 60000 65536"/>
              <a:gd name="T8" fmla="*/ 0 60000 65536"/>
              <a:gd name="T9" fmla="*/ 0 w 144"/>
              <a:gd name="T10" fmla="*/ 0 h 856"/>
              <a:gd name="T11" fmla="*/ 144 w 144"/>
              <a:gd name="T12" fmla="*/ 856 h 8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856">
                <a:moveTo>
                  <a:pt x="144" y="856"/>
                </a:moveTo>
                <a:cubicBezTo>
                  <a:pt x="72" y="715"/>
                  <a:pt x="0" y="575"/>
                  <a:pt x="0" y="432"/>
                </a:cubicBezTo>
                <a:cubicBezTo>
                  <a:pt x="0" y="289"/>
                  <a:pt x="72" y="144"/>
                  <a:pt x="144" y="0"/>
                </a:cubicBezTo>
              </a:path>
            </a:pathLst>
          </a:custGeom>
          <a:noFill/>
          <a:ln w="9525" cmpd="sng">
            <a:solidFill>
              <a:schemeClr val="tx1"/>
            </a:solidFill>
            <a:round/>
            <a:headEnd type="triangle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92" name="Oval 11"/>
          <p:cNvSpPr>
            <a:spLocks noChangeArrowheads="1"/>
          </p:cNvSpPr>
          <p:nvPr/>
        </p:nvSpPr>
        <p:spPr bwMode="auto">
          <a:xfrm>
            <a:off x="5217732" y="4171720"/>
            <a:ext cx="361324" cy="361324"/>
          </a:xfrm>
          <a:prstGeom prst="ellipse">
            <a:avLst/>
          </a:prstGeom>
          <a:solidFill>
            <a:srgbClr val="FFFFFF"/>
          </a:solidFill>
          <a:ln w="38100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/>
                <a:ea typeface="Times New Roman"/>
                <a:cs typeface="Times New Roman"/>
              </a:rPr>
              <a:t>d3</a:t>
            </a:r>
          </a:p>
        </p:txBody>
      </p:sp>
      <p:sp>
        <p:nvSpPr>
          <p:cNvPr id="93" name="Oval 12"/>
          <p:cNvSpPr>
            <a:spLocks noChangeArrowheads="1"/>
          </p:cNvSpPr>
          <p:nvPr/>
        </p:nvSpPr>
        <p:spPr bwMode="auto">
          <a:xfrm>
            <a:off x="5225878" y="5564254"/>
            <a:ext cx="361324" cy="361324"/>
          </a:xfrm>
          <a:prstGeom prst="ellipse">
            <a:avLst/>
          </a:prstGeom>
          <a:solidFill>
            <a:schemeClr val="bg1"/>
          </a:solidFill>
          <a:ln w="952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/>
                <a:ea typeface="Times New Roman"/>
                <a:cs typeface="Times New Roman"/>
              </a:rPr>
              <a:t>d4</a:t>
            </a:r>
          </a:p>
        </p:txBody>
      </p:sp>
      <p:sp>
        <p:nvSpPr>
          <p:cNvPr id="94" name="Freeform 31"/>
          <p:cNvSpPr>
            <a:spLocks/>
          </p:cNvSpPr>
          <p:nvPr/>
        </p:nvSpPr>
        <p:spPr bwMode="auto">
          <a:xfrm rot="6215733" flipV="1">
            <a:off x="4164068" y="3544296"/>
            <a:ext cx="359948" cy="1792513"/>
          </a:xfrm>
          <a:custGeom>
            <a:avLst/>
            <a:gdLst>
              <a:gd name="T0" fmla="*/ 2147483647 w 505"/>
              <a:gd name="T1" fmla="*/ 0 h 1384"/>
              <a:gd name="T2" fmla="*/ 2147483647 w 505"/>
              <a:gd name="T3" fmla="*/ 2147483647 h 1384"/>
              <a:gd name="T4" fmla="*/ 0 w 505"/>
              <a:gd name="T5" fmla="*/ 2147483647 h 1384"/>
              <a:gd name="T6" fmla="*/ 0 60000 65536"/>
              <a:gd name="T7" fmla="*/ 0 60000 65536"/>
              <a:gd name="T8" fmla="*/ 0 60000 65536"/>
              <a:gd name="T9" fmla="*/ 0 w 505"/>
              <a:gd name="T10" fmla="*/ 0 h 1384"/>
              <a:gd name="T11" fmla="*/ 505 w 505"/>
              <a:gd name="T12" fmla="*/ 1384 h 1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05" h="1384">
                <a:moveTo>
                  <a:pt x="392" y="0"/>
                </a:moveTo>
                <a:cubicBezTo>
                  <a:pt x="448" y="252"/>
                  <a:pt x="505" y="505"/>
                  <a:pt x="440" y="736"/>
                </a:cubicBezTo>
                <a:cubicBezTo>
                  <a:pt x="375" y="967"/>
                  <a:pt x="187" y="1175"/>
                  <a:pt x="0" y="1384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triangle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  <a:ea typeface="Times New Roman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151884" y="5610945"/>
                <a:ext cx="1100403" cy="101566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500" b="0" i="1" dirty="0" smtClean="0">
                          <a:latin typeface="Cambria Math" panose="02040503050406030204" pitchFamily="18" charset="0"/>
                          <a:cs typeface="Times New Roman"/>
                        </a:rPr>
                        <m:t>𝑉</m:t>
                      </m:r>
                      <m:d>
                        <m:dPr>
                          <m:ctrlPr>
                            <a:rPr lang="de-DE" sz="1500" b="0" i="1" dirty="0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de-DE" sz="1500" b="0" i="1" dirty="0" smtClean="0">
                              <a:latin typeface="Cambria Math" panose="02040503050406030204" pitchFamily="18" charset="0"/>
                              <a:cs typeface="Times New Roman"/>
                            </a:rPr>
                            <m:t>𝑑</m:t>
                          </m:r>
                          <m:r>
                            <a:rPr lang="de-DE" sz="1500" b="0" i="1" dirty="0" smtClean="0">
                              <a:latin typeface="Cambria Math" panose="02040503050406030204" pitchFamily="18" charset="0"/>
                              <a:cs typeface="Times New Roman"/>
                            </a:rPr>
                            <m:t>1</m:t>
                          </m:r>
                        </m:e>
                      </m:d>
                      <m:r>
                        <a:rPr lang="de-DE" sz="1500" b="0" i="1" dirty="0" smtClean="0">
                          <a:latin typeface="Cambria Math" panose="02040503050406030204" pitchFamily="18" charset="0"/>
                          <a:cs typeface="Times New Roman"/>
                        </a:rPr>
                        <m:t>=1</m:t>
                      </m:r>
                    </m:oMath>
                  </m:oMathPara>
                </a14:m>
                <a:endParaRPr lang="en-US" sz="1500" i="1" dirty="0">
                  <a:cs typeface="Times New Roman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500" i="1" dirty="0">
                          <a:latin typeface="Cambria Math" panose="02040503050406030204" pitchFamily="18" charset="0"/>
                          <a:cs typeface="Times New Roman"/>
                        </a:rPr>
                        <m:t>𝑉</m:t>
                      </m:r>
                      <m:d>
                        <m:dPr>
                          <m:ctrlP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𝑑</m:t>
                          </m:r>
                          <m:r>
                            <a:rPr lang="de-DE" sz="1500" b="0" i="1" dirty="0" smtClean="0">
                              <a:latin typeface="Cambria Math" panose="02040503050406030204" pitchFamily="18" charset="0"/>
                              <a:cs typeface="Times New Roman"/>
                            </a:rPr>
                            <m:t>2</m:t>
                          </m:r>
                        </m:e>
                      </m:d>
                      <m:r>
                        <a:rPr lang="de-DE" sz="1500" i="1" dirty="0">
                          <a:latin typeface="Cambria Math" panose="02040503050406030204" pitchFamily="18" charset="0"/>
                          <a:cs typeface="Times New Roman"/>
                        </a:rPr>
                        <m:t>=1</m:t>
                      </m:r>
                    </m:oMath>
                  </m:oMathPara>
                </a14:m>
                <a:endParaRPr lang="de-DE" sz="1500" i="1" dirty="0">
                  <a:cs typeface="Times New Roman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500" i="1" dirty="0">
                          <a:latin typeface="Cambria Math" panose="02040503050406030204" pitchFamily="18" charset="0"/>
                          <a:cs typeface="Times New Roman"/>
                        </a:rPr>
                        <m:t>𝑉</m:t>
                      </m:r>
                      <m:d>
                        <m:dPr>
                          <m:ctrlP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𝑑</m:t>
                          </m:r>
                          <m:r>
                            <a:rPr lang="de-DE" sz="1500" b="0" i="1" dirty="0" smtClean="0">
                              <a:latin typeface="Cambria Math" panose="02040503050406030204" pitchFamily="18" charset="0"/>
                              <a:cs typeface="Times New Roman"/>
                            </a:rPr>
                            <m:t>3</m:t>
                          </m:r>
                        </m:e>
                      </m:d>
                      <m:r>
                        <a:rPr lang="de-DE" sz="1500" i="1" dirty="0">
                          <a:latin typeface="Cambria Math" panose="02040503050406030204" pitchFamily="18" charset="0"/>
                          <a:cs typeface="Times New Roman"/>
                        </a:rPr>
                        <m:t>=1</m:t>
                      </m:r>
                    </m:oMath>
                  </m:oMathPara>
                </a14:m>
                <a:endParaRPr lang="de-DE" sz="1500" i="1" dirty="0">
                  <a:cs typeface="Times New Roman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500" i="1" dirty="0">
                          <a:latin typeface="Cambria Math" panose="02040503050406030204" pitchFamily="18" charset="0"/>
                          <a:cs typeface="Times New Roman"/>
                        </a:rPr>
                        <m:t>𝑉</m:t>
                      </m:r>
                      <m:d>
                        <m:dPr>
                          <m:ctrlP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𝑑</m:t>
                          </m:r>
                          <m:r>
                            <a:rPr lang="de-DE" sz="1500" b="0" i="1" dirty="0" smtClean="0">
                              <a:latin typeface="Cambria Math" panose="02040503050406030204" pitchFamily="18" charset="0"/>
                              <a:cs typeface="Times New Roman"/>
                            </a:rPr>
                            <m:t>5</m:t>
                          </m:r>
                        </m:e>
                      </m:d>
                      <m:r>
                        <a:rPr lang="de-DE" sz="1500" i="1" dirty="0">
                          <a:latin typeface="Cambria Math" panose="02040503050406030204" pitchFamily="18" charset="0"/>
                          <a:cs typeface="Times New Roman"/>
                        </a:rPr>
                        <m:t>=1</m:t>
                      </m:r>
                    </m:oMath>
                  </m:oMathPara>
                </a14:m>
                <a:endParaRPr lang="de-DE" sz="1500" i="1" dirty="0">
                  <a:cs typeface="Times New Roman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1884" y="5610945"/>
                <a:ext cx="1100403" cy="10156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438AF83A-AE4A-E24E-8F5B-D8985C17CAC1}"/>
                  </a:ext>
                </a:extLst>
              </p:cNvPr>
              <p:cNvSpPr/>
              <p:nvPr/>
            </p:nvSpPr>
            <p:spPr>
              <a:xfrm>
                <a:off x="6462103" y="5610945"/>
                <a:ext cx="1100403" cy="101566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500" b="0" i="1" dirty="0" smtClean="0">
                          <a:latin typeface="Cambria Math" panose="02040503050406030204" pitchFamily="18" charset="0"/>
                          <a:cs typeface="Times New Roman"/>
                        </a:rPr>
                        <m:t>𝑉</m:t>
                      </m:r>
                      <m:d>
                        <m:dPr>
                          <m:ctrlPr>
                            <a:rPr lang="de-DE" sz="1500" b="0" i="1" dirty="0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de-DE" sz="1500" b="0" i="1" dirty="0" smtClean="0">
                              <a:latin typeface="Cambria Math" panose="02040503050406030204" pitchFamily="18" charset="0"/>
                              <a:cs typeface="Times New Roman"/>
                            </a:rPr>
                            <m:t>𝑑</m:t>
                          </m:r>
                          <m:r>
                            <a:rPr lang="de-DE" sz="1500" b="0" i="1" dirty="0" smtClean="0">
                              <a:latin typeface="Cambria Math" panose="02040503050406030204" pitchFamily="18" charset="0"/>
                              <a:cs typeface="Times New Roman"/>
                            </a:rPr>
                            <m:t>1</m:t>
                          </m:r>
                        </m:e>
                      </m:d>
                      <m:r>
                        <a:rPr lang="de-DE" sz="1500" b="0" i="1" dirty="0" smtClean="0">
                          <a:latin typeface="Cambria Math" panose="02040503050406030204" pitchFamily="18" charset="0"/>
                          <a:cs typeface="Times New Roman"/>
                        </a:rPr>
                        <m:t>=1</m:t>
                      </m:r>
                    </m:oMath>
                  </m:oMathPara>
                </a14:m>
                <a:endParaRPr lang="en-US" sz="1500" i="1" dirty="0">
                  <a:cs typeface="Times New Roman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500" i="1" dirty="0">
                          <a:latin typeface="Cambria Math" panose="02040503050406030204" pitchFamily="18" charset="0"/>
                          <a:cs typeface="Times New Roman"/>
                        </a:rPr>
                        <m:t>𝑉</m:t>
                      </m:r>
                      <m:d>
                        <m:dPr>
                          <m:ctrlP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𝑑</m:t>
                          </m:r>
                          <m:r>
                            <a:rPr lang="de-DE" sz="1500" b="0" i="1" dirty="0" smtClean="0">
                              <a:latin typeface="Cambria Math" panose="02040503050406030204" pitchFamily="18" charset="0"/>
                              <a:cs typeface="Times New Roman"/>
                            </a:rPr>
                            <m:t>2</m:t>
                          </m:r>
                        </m:e>
                      </m:d>
                      <m:r>
                        <a:rPr lang="de-DE" sz="1500" i="1" dirty="0">
                          <a:latin typeface="Cambria Math" panose="02040503050406030204" pitchFamily="18" charset="0"/>
                          <a:cs typeface="Times New Roman"/>
                        </a:rPr>
                        <m:t>=1</m:t>
                      </m:r>
                    </m:oMath>
                  </m:oMathPara>
                </a14:m>
                <a:endParaRPr lang="de-DE" sz="1500" i="1" dirty="0">
                  <a:cs typeface="Times New Roman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500" i="1" dirty="0">
                          <a:latin typeface="Cambria Math" panose="02040503050406030204" pitchFamily="18" charset="0"/>
                          <a:cs typeface="Times New Roman"/>
                        </a:rPr>
                        <m:t>𝑉</m:t>
                      </m:r>
                      <m:d>
                        <m:dPr>
                          <m:ctrlP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𝑑</m:t>
                          </m:r>
                          <m:r>
                            <a:rPr lang="de-DE" sz="1500" b="0" i="1" dirty="0" smtClean="0">
                              <a:latin typeface="Cambria Math" panose="02040503050406030204" pitchFamily="18" charset="0"/>
                              <a:cs typeface="Times New Roman"/>
                            </a:rPr>
                            <m:t>3</m:t>
                          </m:r>
                        </m:e>
                      </m:d>
                      <m:r>
                        <a:rPr lang="de-DE" sz="1500" i="1" dirty="0"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a:rPr lang="de-DE" sz="1500" b="0" i="1" dirty="0" smtClean="0">
                          <a:latin typeface="Cambria Math" panose="02040503050406030204" pitchFamily="18" charset="0"/>
                          <a:cs typeface="Times New Roman"/>
                        </a:rPr>
                        <m:t>2</m:t>
                      </m:r>
                    </m:oMath>
                  </m:oMathPara>
                </a14:m>
                <a:endParaRPr lang="de-DE" sz="1500" i="1" dirty="0">
                  <a:cs typeface="Times New Roman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500" i="1" dirty="0">
                          <a:latin typeface="Cambria Math" panose="02040503050406030204" pitchFamily="18" charset="0"/>
                          <a:cs typeface="Times New Roman"/>
                        </a:rPr>
                        <m:t>𝑉</m:t>
                      </m:r>
                      <m:d>
                        <m:dPr>
                          <m:ctrlP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𝑑</m:t>
                          </m:r>
                          <m:r>
                            <a:rPr lang="de-DE" sz="1500" b="0" i="1" dirty="0" smtClean="0">
                              <a:latin typeface="Cambria Math" panose="02040503050406030204" pitchFamily="18" charset="0"/>
                              <a:cs typeface="Times New Roman"/>
                            </a:rPr>
                            <m:t>5</m:t>
                          </m:r>
                        </m:e>
                      </m:d>
                      <m:r>
                        <a:rPr lang="de-DE" sz="1500" i="1" dirty="0"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a:rPr lang="de-DE" sz="1500" b="0" i="1" dirty="0" smtClean="0">
                          <a:latin typeface="Cambria Math" panose="02040503050406030204" pitchFamily="18" charset="0"/>
                          <a:cs typeface="Times New Roman"/>
                        </a:rPr>
                        <m:t>2</m:t>
                      </m:r>
                    </m:oMath>
                  </m:oMathPara>
                </a14:m>
                <a:endParaRPr lang="de-DE" sz="1500" i="1" dirty="0">
                  <a:cs typeface="Times New Roman"/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438AF83A-AE4A-E24E-8F5B-D8985C17CA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2103" y="5610945"/>
                <a:ext cx="1100403" cy="10156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066B71B9-4BE9-9F42-AF0F-2AAB0163D09C}"/>
                  </a:ext>
                </a:extLst>
              </p:cNvPr>
              <p:cNvSpPr/>
              <p:nvPr/>
            </p:nvSpPr>
            <p:spPr>
              <a:xfrm>
                <a:off x="3571417" y="265653"/>
                <a:ext cx="1619689" cy="31784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1500" i="1" dirty="0" smtClean="0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sz="1500" i="1" dirty="0">
                          <a:latin typeface="Cambria Math" panose="02040503050406030204" pitchFamily="18" charset="0"/>
                          <a:ea typeface="Times New Roman"/>
                        </a:rPr>
                        <m:t> = 0.2</m:t>
                      </m:r>
                    </m:oMath>
                  </m:oMathPara>
                </a14:m>
                <a:endParaRPr lang="en-US" sz="1500" baseline="-25000" dirty="0">
                  <a:ea typeface="Times New Roman"/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066B71B9-4BE9-9F42-AF0F-2AAB0163D0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417" y="265653"/>
                <a:ext cx="1619689" cy="317844"/>
              </a:xfrm>
              <a:prstGeom prst="rect">
                <a:avLst/>
              </a:prstGeom>
              <a:blipFill>
                <a:blip r:embed="rId6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374130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tabLst>
                <a:tab pos="7634288" algn="r"/>
              </a:tabLst>
            </a:pPr>
            <a:r>
              <a:rPr lang="en-US" sz="4000" dirty="0"/>
              <a:t>Synchronous	Asynchronous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02" name="Content Placeholder 4"/>
              <p:cNvSpPr>
                <a:spLocks noGrp="1"/>
              </p:cNvSpPr>
              <p:nvPr>
                <p:ph sz="half" idx="1"/>
              </p:nvPr>
            </p:nvSpPr>
            <p:spPr>
              <a:xfrm>
                <a:off x="628650" y="1146048"/>
                <a:ext cx="4132312" cy="5030915"/>
              </a:xfrm>
            </p:spPr>
            <p:txBody>
              <a:bodyPr>
                <a:normAutofit fontScale="550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=100+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10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14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=1+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0.5</m:t>
                        </m:r>
                        <m:d>
                          <m:dPr>
                            <m:ctrlPr>
                              <a:rPr lang="mr-I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1.5</m:t>
                            </m:r>
                          </m:e>
                        </m:d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+0.5</m:t>
                        </m:r>
                        <m:d>
                          <m:dPr>
                            <m:ctrlPr>
                              <a:rPr lang="mr-I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mr-IN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d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.75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.75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; 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1)=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14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cs-CZ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cs-CZ" i="1" dirty="0" smtClean="0">
                            <a:latin typeface="Cambria Math" panose="02040503050406030204" pitchFamily="18" charset="0"/>
                          </a:rPr>
                          <m:t>21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=100+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1.5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10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1.5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23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 1+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0.2</m:t>
                        </m:r>
                        <m:d>
                          <m:dPr>
                            <m:ctrlPr>
                              <a:rPr lang="mr-I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0.8</m:t>
                        </m:r>
                        <m:d>
                          <m:dPr>
                            <m:ctrlPr>
                              <a:rPr lang="mr-I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; 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23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3,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32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=1+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3,</m:t>
                        </m:r>
                        <m:r>
                          <a:rPr lang="ru-RU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ru-RU" i="1" dirty="0" smtClean="0">
                            <a:latin typeface="Cambria Math" panose="02040503050406030204" pitchFamily="18" charset="0"/>
                          </a:rPr>
                          <m:t>34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=100+0=100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; 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32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5,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52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=1+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5,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54</m:t>
                        </m:r>
                      </m:e>
                    </m:d>
                  </m:oMath>
                </a14:m>
                <a:r>
                  <a:rPr lang="de-DE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=100+0=100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; </m:t>
                    </m:r>
                  </m:oMath>
                </a14:m>
                <a:br>
                  <a:rPr lang="de-DE" i="1" dirty="0">
                    <a:latin typeface="Cambria Math" panose="02040503050406030204" pitchFamily="18" charset="0"/>
                  </a:rPr>
                </a:br>
                <a:r>
                  <a:rPr lang="de-DE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52</m:t>
                    </m:r>
                  </m:oMath>
                </a14:m>
                <a:endParaRPr lang="is-I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de-DE" b="0" i="0" dirty="0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.75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1.5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br>
                  <a:rPr lang="de-DE" i="1" dirty="0">
                    <a:latin typeface="Cambria Math" panose="02040503050406030204" pitchFamily="18" charset="0"/>
                  </a:rPr>
                </a:br>
                <a:r>
                  <a:rPr lang="de-DE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1202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28650" y="1146048"/>
                <a:ext cx="4132312" cy="5030915"/>
              </a:xfrm>
              <a:blipFill>
                <a:blip r:embed="rId2"/>
                <a:stretch>
                  <a:fillRect l="-307" t="-5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784EB2A-46F4-174C-AE26-074F3A66E66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50" y="1146048"/>
                <a:ext cx="4388726" cy="5030915"/>
              </a:xfrm>
            </p:spPr>
            <p:txBody>
              <a:bodyPr>
                <a:normAutofit fontScale="550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=100+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10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14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=1+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0.5</m:t>
                        </m:r>
                        <m:d>
                          <m:dPr>
                            <m:ctrlPr>
                              <a:rPr lang="mr-I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1.5</m:t>
                            </m:r>
                          </m:e>
                        </m:d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0.5</m:t>
                        </m:r>
                        <m:d>
                          <m:dPr>
                            <m:ctrlPr>
                              <a:rPr lang="mr-I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mr-IN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.75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.75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;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14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cs-CZ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cs-CZ" i="1" dirty="0" smtClean="0">
                            <a:latin typeface="Cambria Math" panose="02040503050406030204" pitchFamily="18" charset="0"/>
                          </a:rPr>
                          <m:t>21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=100+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.75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101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.75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23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=1+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0.2</m:t>
                        </m:r>
                        <m:d>
                          <m:dPr>
                            <m:ctrlPr>
                              <a:rPr lang="mr-I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0.8</m:t>
                        </m:r>
                        <m:d>
                          <m:dPr>
                            <m:ctrlPr>
                              <a:rPr lang="mr-I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;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23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3,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32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=1+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3,</m:t>
                        </m:r>
                        <m:r>
                          <a:rPr lang="ru-RU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ru-RU" i="1" dirty="0" smtClean="0">
                            <a:latin typeface="Cambria Math" panose="02040503050406030204" pitchFamily="18" charset="0"/>
                          </a:rPr>
                          <m:t>34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=100+0=100</m:t>
                    </m:r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 marL="2147888" lvl="1" indent="-220663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;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32</m:t>
                    </m:r>
                  </m:oMath>
                </a14:m>
                <a:endParaRPr lang="en-US" dirty="0"/>
              </a:p>
              <a:p>
                <a:pPr marL="1692275" indent="-219075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5,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52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=1+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endParaRPr lang="en-US" dirty="0"/>
              </a:p>
              <a:p>
                <a:pPr marL="1692275" indent="-219075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5,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54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=100+0=100</m:t>
                    </m:r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 marL="2149475" lvl="1" indent="-219075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;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52</m:t>
                    </m:r>
                  </m:oMath>
                </a14:m>
                <a:endParaRPr lang="en-US" dirty="0"/>
              </a:p>
              <a:p>
                <a:pPr marL="1692275" indent="-219075"/>
                <a:endParaRPr lang="en-US" i="1" dirty="0">
                  <a:latin typeface="Cambria Math" panose="02040503050406030204" pitchFamily="18" charset="0"/>
                </a:endParaRPr>
              </a:p>
              <a:p>
                <a:pPr marL="1692275" indent="-219075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⁡(1.75−1.5, 5−3, </m:t>
                    </m:r>
                  </m:oMath>
                </a14:m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        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de-DE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/>
              </a:p>
              <a:p>
                <a:pPr marL="1300163" indent="-219075"/>
                <a:endParaRPr lang="en-GB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784EB2A-46F4-174C-AE26-074F3A66E6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50" y="1146048"/>
                <a:ext cx="4388726" cy="5030915"/>
              </a:xfrm>
              <a:blipFill>
                <a:blip r:embed="rId3"/>
                <a:stretch>
                  <a:fillRect l="-578" t="-5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41661C-B432-A346-982A-BF7E0C51A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56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151884" y="5610945"/>
                <a:ext cx="1100403" cy="101566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36000" rIns="3600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500" b="0" i="1" dirty="0" smtClean="0">
                          <a:latin typeface="Cambria Math" panose="02040503050406030204" pitchFamily="18" charset="0"/>
                          <a:cs typeface="Times New Roman"/>
                        </a:rPr>
                        <m:t>𝑉</m:t>
                      </m:r>
                      <m:d>
                        <m:dPr>
                          <m:ctrlPr>
                            <a:rPr lang="de-DE" sz="1500" b="0" i="1" dirty="0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de-DE" sz="1500" b="0" i="1" dirty="0" smtClean="0">
                              <a:latin typeface="Cambria Math" panose="02040503050406030204" pitchFamily="18" charset="0"/>
                              <a:cs typeface="Times New Roman"/>
                            </a:rPr>
                            <m:t>𝑑</m:t>
                          </m:r>
                          <m:r>
                            <a:rPr lang="de-DE" sz="1500" b="0" i="1" dirty="0" smtClean="0">
                              <a:latin typeface="Cambria Math" panose="02040503050406030204" pitchFamily="18" charset="0"/>
                              <a:cs typeface="Times New Roman"/>
                            </a:rPr>
                            <m:t>1</m:t>
                          </m:r>
                        </m:e>
                      </m:d>
                      <m:r>
                        <a:rPr lang="de-DE" sz="1500" b="0" i="1" dirty="0" smtClean="0">
                          <a:latin typeface="Cambria Math" panose="02040503050406030204" pitchFamily="18" charset="0"/>
                          <a:cs typeface="Times New Roman"/>
                        </a:rPr>
                        <m:t>=1.5</m:t>
                      </m:r>
                    </m:oMath>
                  </m:oMathPara>
                </a14:m>
                <a:endParaRPr lang="en-US" sz="1500" i="1" dirty="0">
                  <a:cs typeface="Times New Roman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500" i="1" dirty="0">
                          <a:latin typeface="Cambria Math" panose="02040503050406030204" pitchFamily="18" charset="0"/>
                          <a:cs typeface="Times New Roman"/>
                        </a:rPr>
                        <m:t>𝑉</m:t>
                      </m:r>
                      <m:d>
                        <m:dPr>
                          <m:ctrlP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𝑑</m:t>
                          </m:r>
                          <m:r>
                            <a:rPr lang="de-DE" sz="1500" b="0" i="1" dirty="0" smtClean="0">
                              <a:latin typeface="Cambria Math" panose="02040503050406030204" pitchFamily="18" charset="0"/>
                              <a:cs typeface="Times New Roman"/>
                            </a:rPr>
                            <m:t>2</m:t>
                          </m:r>
                        </m:e>
                      </m:d>
                      <m:r>
                        <a:rPr lang="de-DE" sz="1500" i="1" dirty="0"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a:rPr lang="de-DE" sz="1500" b="0" i="1" dirty="0" smtClean="0">
                          <a:latin typeface="Cambria Math" panose="02040503050406030204" pitchFamily="18" charset="0"/>
                          <a:cs typeface="Times New Roman"/>
                        </a:rPr>
                        <m:t>2</m:t>
                      </m:r>
                    </m:oMath>
                  </m:oMathPara>
                </a14:m>
                <a:endParaRPr lang="de-DE" sz="1500" i="1" dirty="0">
                  <a:cs typeface="Times New Roman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500" i="1" dirty="0">
                          <a:latin typeface="Cambria Math" panose="02040503050406030204" pitchFamily="18" charset="0"/>
                          <a:cs typeface="Times New Roman"/>
                        </a:rPr>
                        <m:t>𝑉</m:t>
                      </m:r>
                      <m:d>
                        <m:dPr>
                          <m:ctrlP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𝑑</m:t>
                          </m:r>
                          <m:r>
                            <a:rPr lang="de-DE" sz="1500" b="0" i="1" dirty="0" smtClean="0">
                              <a:latin typeface="Cambria Math" panose="02040503050406030204" pitchFamily="18" charset="0"/>
                              <a:cs typeface="Times New Roman"/>
                            </a:rPr>
                            <m:t>3</m:t>
                          </m:r>
                        </m:e>
                      </m:d>
                      <m:r>
                        <a:rPr lang="de-DE" sz="1500" i="1" dirty="0"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a:rPr lang="de-DE" sz="1500" b="0" i="1" dirty="0" smtClean="0">
                          <a:latin typeface="Cambria Math" panose="02040503050406030204" pitchFamily="18" charset="0"/>
                          <a:cs typeface="Times New Roman"/>
                        </a:rPr>
                        <m:t>2</m:t>
                      </m:r>
                    </m:oMath>
                  </m:oMathPara>
                </a14:m>
                <a:endParaRPr lang="de-DE" sz="1500" i="1" dirty="0">
                  <a:cs typeface="Times New Roman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500" i="1" dirty="0">
                          <a:latin typeface="Cambria Math" panose="02040503050406030204" pitchFamily="18" charset="0"/>
                          <a:cs typeface="Times New Roman"/>
                        </a:rPr>
                        <m:t>𝑉</m:t>
                      </m:r>
                      <m:d>
                        <m:dPr>
                          <m:ctrlP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𝑑</m:t>
                          </m:r>
                          <m:r>
                            <a:rPr lang="de-DE" sz="1500" b="0" i="1" dirty="0" smtClean="0">
                              <a:latin typeface="Cambria Math" panose="02040503050406030204" pitchFamily="18" charset="0"/>
                              <a:cs typeface="Times New Roman"/>
                            </a:rPr>
                            <m:t>5</m:t>
                          </m:r>
                        </m:e>
                      </m:d>
                      <m:r>
                        <a:rPr lang="de-DE" sz="1500" i="1" dirty="0"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a:rPr lang="de-DE" sz="1500" b="0" i="1" dirty="0" smtClean="0">
                          <a:latin typeface="Cambria Math" panose="02040503050406030204" pitchFamily="18" charset="0"/>
                          <a:cs typeface="Times New Roman"/>
                        </a:rPr>
                        <m:t>2</m:t>
                      </m:r>
                    </m:oMath>
                  </m:oMathPara>
                </a14:m>
                <a:endParaRPr lang="de-DE" sz="1500" i="1" dirty="0">
                  <a:cs typeface="Times New Roman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1884" y="5610945"/>
                <a:ext cx="1100403" cy="1015663"/>
              </a:xfrm>
              <a:prstGeom prst="rect">
                <a:avLst/>
              </a:prstGeom>
              <a:blipFill>
                <a:blip r:embed="rId4"/>
                <a:stretch>
                  <a:fillRect l="-11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438AF83A-AE4A-E24E-8F5B-D8985C17CAC1}"/>
                  </a:ext>
                </a:extLst>
              </p:cNvPr>
              <p:cNvSpPr/>
              <p:nvPr/>
            </p:nvSpPr>
            <p:spPr>
              <a:xfrm>
                <a:off x="6462103" y="5610945"/>
                <a:ext cx="1100403" cy="101566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36000" rIns="3600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500" b="0" i="1" dirty="0" smtClean="0">
                          <a:latin typeface="Cambria Math" panose="02040503050406030204" pitchFamily="18" charset="0"/>
                          <a:cs typeface="Times New Roman"/>
                        </a:rPr>
                        <m:t>𝑉</m:t>
                      </m:r>
                      <m:d>
                        <m:dPr>
                          <m:ctrlPr>
                            <a:rPr lang="de-DE" sz="1500" b="0" i="1" dirty="0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de-DE" sz="1500" b="0" i="1" dirty="0" smtClean="0">
                              <a:latin typeface="Cambria Math" panose="02040503050406030204" pitchFamily="18" charset="0"/>
                              <a:cs typeface="Times New Roman"/>
                            </a:rPr>
                            <m:t>𝑑</m:t>
                          </m:r>
                          <m:r>
                            <a:rPr lang="de-DE" sz="1500" b="0" i="1" dirty="0" smtClean="0">
                              <a:latin typeface="Cambria Math" panose="02040503050406030204" pitchFamily="18" charset="0"/>
                              <a:cs typeface="Times New Roman"/>
                            </a:rPr>
                            <m:t>1</m:t>
                          </m:r>
                        </m:e>
                      </m:d>
                      <m:r>
                        <a:rPr lang="de-DE" sz="1500" b="0" i="1" dirty="0" smtClean="0">
                          <a:latin typeface="Cambria Math" panose="02040503050406030204" pitchFamily="18" charset="0"/>
                          <a:cs typeface="Times New Roman"/>
                        </a:rPr>
                        <m:t>=1.5</m:t>
                      </m:r>
                    </m:oMath>
                  </m:oMathPara>
                </a14:m>
                <a:endParaRPr lang="en-US" sz="1500" i="1" dirty="0">
                  <a:cs typeface="Times New Roman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500" i="1" dirty="0">
                          <a:latin typeface="Cambria Math" panose="02040503050406030204" pitchFamily="18" charset="0"/>
                          <a:cs typeface="Times New Roman"/>
                        </a:rPr>
                        <m:t>𝑉</m:t>
                      </m:r>
                      <m:d>
                        <m:dPr>
                          <m:ctrlP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𝑑</m:t>
                          </m:r>
                          <m:r>
                            <a:rPr lang="de-DE" sz="1500" b="0" i="1" dirty="0" smtClean="0">
                              <a:latin typeface="Cambria Math" panose="02040503050406030204" pitchFamily="18" charset="0"/>
                              <a:cs typeface="Times New Roman"/>
                            </a:rPr>
                            <m:t>2</m:t>
                          </m:r>
                        </m:e>
                      </m:d>
                      <m:r>
                        <a:rPr lang="de-DE" sz="1500" i="1" dirty="0"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a:rPr lang="de-DE" sz="1500" b="0" i="1" dirty="0" smtClean="0">
                          <a:latin typeface="Cambria Math" panose="02040503050406030204" pitchFamily="18" charset="0"/>
                          <a:cs typeface="Times New Roman"/>
                        </a:rPr>
                        <m:t>3</m:t>
                      </m:r>
                    </m:oMath>
                  </m:oMathPara>
                </a14:m>
                <a:endParaRPr lang="de-DE" sz="1500" i="1" dirty="0">
                  <a:cs typeface="Times New Roman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500" i="1" dirty="0">
                          <a:latin typeface="Cambria Math" panose="02040503050406030204" pitchFamily="18" charset="0"/>
                          <a:cs typeface="Times New Roman"/>
                        </a:rPr>
                        <m:t>𝑉</m:t>
                      </m:r>
                      <m:d>
                        <m:dPr>
                          <m:ctrlP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𝑑</m:t>
                          </m:r>
                          <m:r>
                            <a:rPr lang="de-DE" sz="1500" b="0" i="1" dirty="0" smtClean="0">
                              <a:latin typeface="Cambria Math" panose="02040503050406030204" pitchFamily="18" charset="0"/>
                              <a:cs typeface="Times New Roman"/>
                            </a:rPr>
                            <m:t>3</m:t>
                          </m:r>
                        </m:e>
                      </m:d>
                      <m:r>
                        <a:rPr lang="de-DE" sz="1500" i="1" dirty="0"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a:rPr lang="de-DE" sz="1500" b="0" i="1" dirty="0" smtClean="0">
                          <a:latin typeface="Cambria Math" panose="02040503050406030204" pitchFamily="18" charset="0"/>
                          <a:cs typeface="Times New Roman"/>
                        </a:rPr>
                        <m:t>4</m:t>
                      </m:r>
                    </m:oMath>
                  </m:oMathPara>
                </a14:m>
                <a:endParaRPr lang="de-DE" sz="1500" i="1" dirty="0">
                  <a:cs typeface="Times New Roman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500" i="1" dirty="0">
                          <a:latin typeface="Cambria Math" panose="02040503050406030204" pitchFamily="18" charset="0"/>
                          <a:cs typeface="Times New Roman"/>
                        </a:rPr>
                        <m:t>𝑉</m:t>
                      </m:r>
                      <m:d>
                        <m:dPr>
                          <m:ctrlP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𝑑</m:t>
                          </m:r>
                          <m:r>
                            <a:rPr lang="de-DE" sz="1500" b="0" i="1" dirty="0" smtClean="0">
                              <a:latin typeface="Cambria Math" panose="02040503050406030204" pitchFamily="18" charset="0"/>
                              <a:cs typeface="Times New Roman"/>
                            </a:rPr>
                            <m:t>5</m:t>
                          </m:r>
                        </m:e>
                      </m:d>
                      <m:r>
                        <a:rPr lang="de-DE" sz="1500" i="1" dirty="0"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a:rPr lang="de-DE" sz="1500" b="0" i="1" dirty="0" smtClean="0">
                          <a:latin typeface="Cambria Math" panose="02040503050406030204" pitchFamily="18" charset="0"/>
                          <a:cs typeface="Times New Roman"/>
                        </a:rPr>
                        <m:t>4</m:t>
                      </m:r>
                    </m:oMath>
                  </m:oMathPara>
                </a14:m>
                <a:endParaRPr lang="de-DE" sz="1500" i="1" dirty="0">
                  <a:cs typeface="Times New Roman"/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438AF83A-AE4A-E24E-8F5B-D8985C17CA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2103" y="5610945"/>
                <a:ext cx="1100403" cy="1015663"/>
              </a:xfrm>
              <a:prstGeom prst="rect">
                <a:avLst/>
              </a:prstGeom>
              <a:blipFill>
                <a:blip r:embed="rId5"/>
                <a:stretch>
                  <a:fillRect l="-11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066B71B9-4BE9-9F42-AF0F-2AAB0163D09C}"/>
                  </a:ext>
                </a:extLst>
              </p:cNvPr>
              <p:cNvSpPr/>
              <p:nvPr/>
            </p:nvSpPr>
            <p:spPr>
              <a:xfrm>
                <a:off x="3571417" y="265653"/>
                <a:ext cx="1619689" cy="31784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1500" i="1" dirty="0" smtClean="0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sz="1500" i="1" dirty="0">
                          <a:latin typeface="Cambria Math" panose="02040503050406030204" pitchFamily="18" charset="0"/>
                          <a:ea typeface="Times New Roman"/>
                        </a:rPr>
                        <m:t> = 0.2</m:t>
                      </m:r>
                    </m:oMath>
                  </m:oMathPara>
                </a14:m>
                <a:endParaRPr lang="en-US" sz="1500" baseline="-25000" dirty="0">
                  <a:ea typeface="Times New Roman"/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066B71B9-4BE9-9F42-AF0F-2AAB0163D0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417" y="265653"/>
                <a:ext cx="1619689" cy="317844"/>
              </a:xfrm>
              <a:prstGeom prst="rect">
                <a:avLst/>
              </a:prstGeom>
              <a:blipFill>
                <a:blip r:embed="rId6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Freeform 31">
            <a:extLst>
              <a:ext uri="{FF2B5EF4-FFF2-40B4-BE49-F238E27FC236}">
                <a16:creationId xmlns:a16="http://schemas.microsoft.com/office/drawing/2014/main" id="{9D4D36B7-0050-B241-B54F-DF31F10F1D0C}"/>
              </a:ext>
            </a:extLst>
          </p:cNvPr>
          <p:cNvSpPr>
            <a:spLocks/>
          </p:cNvSpPr>
          <p:nvPr/>
        </p:nvSpPr>
        <p:spPr bwMode="auto">
          <a:xfrm rot="4200000" flipH="1" flipV="1">
            <a:off x="4287622" y="2781344"/>
            <a:ext cx="612062" cy="2271251"/>
          </a:xfrm>
          <a:custGeom>
            <a:avLst/>
            <a:gdLst>
              <a:gd name="T0" fmla="*/ 2147483647 w 505"/>
              <a:gd name="T1" fmla="*/ 0 h 1384"/>
              <a:gd name="T2" fmla="*/ 2147483647 w 505"/>
              <a:gd name="T3" fmla="*/ 2147483647 h 1384"/>
              <a:gd name="T4" fmla="*/ 0 w 505"/>
              <a:gd name="T5" fmla="*/ 2147483647 h 1384"/>
              <a:gd name="T6" fmla="*/ 0 60000 65536"/>
              <a:gd name="T7" fmla="*/ 0 60000 65536"/>
              <a:gd name="T8" fmla="*/ 0 60000 65536"/>
              <a:gd name="T9" fmla="*/ 0 w 505"/>
              <a:gd name="T10" fmla="*/ 0 h 1384"/>
              <a:gd name="T11" fmla="*/ 505 w 505"/>
              <a:gd name="T12" fmla="*/ 1384 h 1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05" h="1384">
                <a:moveTo>
                  <a:pt x="392" y="0"/>
                </a:moveTo>
                <a:cubicBezTo>
                  <a:pt x="448" y="252"/>
                  <a:pt x="505" y="505"/>
                  <a:pt x="440" y="736"/>
                </a:cubicBezTo>
                <a:cubicBezTo>
                  <a:pt x="375" y="967"/>
                  <a:pt x="187" y="1175"/>
                  <a:pt x="0" y="1384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triangle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42" name="Text Box 11">
            <a:extLst>
              <a:ext uri="{FF2B5EF4-FFF2-40B4-BE49-F238E27FC236}">
                <a16:creationId xmlns:a16="http://schemas.microsoft.com/office/drawing/2014/main" id="{3D13B76E-8B38-D64F-9D30-47C3238B3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63" y="5999842"/>
            <a:ext cx="734175" cy="553998"/>
          </a:xfrm>
          <a:prstGeom prst="rect">
            <a:avLst/>
          </a:prstGeom>
          <a:ln/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+mn-lt"/>
                <a:ea typeface="Times New Roman"/>
                <a:cs typeface="Times New Roman"/>
              </a:rPr>
              <a:t>  Goal: </a:t>
            </a:r>
            <a:br>
              <a:rPr lang="en-US" sz="1800" dirty="0">
                <a:latin typeface="+mn-lt"/>
                <a:ea typeface="Times New Roman"/>
                <a:cs typeface="Times New Roman"/>
              </a:rPr>
            </a:br>
            <a:r>
              <a:rPr lang="en-US" sz="1800" i="1" dirty="0">
                <a:latin typeface="+mn-lt"/>
                <a:ea typeface="Times New Roman"/>
                <a:sym typeface="Symbol" charset="0"/>
              </a:rPr>
              <a:t>S</a:t>
            </a:r>
            <a:r>
              <a:rPr lang="en-US" sz="1800" i="1" baseline="-25000" dirty="0">
                <a:latin typeface="+mn-lt"/>
                <a:ea typeface="Times New Roman"/>
                <a:sym typeface="Symbol" charset="0"/>
              </a:rPr>
              <a:t>g</a:t>
            </a:r>
            <a:r>
              <a:rPr lang="en-US" sz="1800" dirty="0">
                <a:latin typeface="+mn-lt"/>
                <a:ea typeface="Times New Roman"/>
                <a:sym typeface="Symbol" charset="0"/>
              </a:rPr>
              <a:t>= {</a:t>
            </a:r>
            <a:r>
              <a:rPr lang="en-US" sz="1800" dirty="0">
                <a:latin typeface="+mn-lt"/>
                <a:ea typeface="Times New Roman"/>
                <a:cs typeface="Calibri"/>
                <a:sym typeface="Symbol" charset="0"/>
              </a:rPr>
              <a:t>d4</a:t>
            </a:r>
            <a:r>
              <a:rPr lang="en-US" sz="1800" dirty="0">
                <a:latin typeface="+mn-lt"/>
                <a:ea typeface="Times New Roman"/>
                <a:cs typeface="Times New Roman"/>
                <a:sym typeface="Symbol" charset="0"/>
              </a:rPr>
              <a:t>}</a:t>
            </a:r>
            <a:endParaRPr lang="en-US" sz="1800" dirty="0">
              <a:latin typeface="+mn-lt"/>
              <a:ea typeface="Times New Roman"/>
              <a:cs typeface="Times New Roman"/>
            </a:endParaRPr>
          </a:p>
        </p:txBody>
      </p:sp>
      <p:sp>
        <p:nvSpPr>
          <p:cNvPr id="43" name="Freeform 37">
            <a:extLst>
              <a:ext uri="{FF2B5EF4-FFF2-40B4-BE49-F238E27FC236}">
                <a16:creationId xmlns:a16="http://schemas.microsoft.com/office/drawing/2014/main" id="{38E02671-6655-5542-A199-341F36729CDD}"/>
              </a:ext>
            </a:extLst>
          </p:cNvPr>
          <p:cNvSpPr>
            <a:spLocks/>
          </p:cNvSpPr>
          <p:nvPr/>
        </p:nvSpPr>
        <p:spPr bwMode="auto">
          <a:xfrm>
            <a:off x="3237782" y="4127485"/>
            <a:ext cx="1997317" cy="141769"/>
          </a:xfrm>
          <a:custGeom>
            <a:avLst/>
            <a:gdLst>
              <a:gd name="T0" fmla="*/ 0 w 1592"/>
              <a:gd name="T1" fmla="*/ 2147483647 h 113"/>
              <a:gd name="T2" fmla="*/ 2147483647 w 1592"/>
              <a:gd name="T3" fmla="*/ 2147483647 h 113"/>
              <a:gd name="T4" fmla="*/ 2147483647 w 1592"/>
              <a:gd name="T5" fmla="*/ 2147483647 h 113"/>
              <a:gd name="T6" fmla="*/ 0 60000 65536"/>
              <a:gd name="T7" fmla="*/ 0 60000 65536"/>
              <a:gd name="T8" fmla="*/ 0 60000 65536"/>
              <a:gd name="T9" fmla="*/ 0 w 1592"/>
              <a:gd name="T10" fmla="*/ 0 h 113"/>
              <a:gd name="T11" fmla="*/ 1592 w 1592"/>
              <a:gd name="T12" fmla="*/ 113 h 1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92" h="113">
                <a:moveTo>
                  <a:pt x="0" y="113"/>
                </a:moveTo>
                <a:cubicBezTo>
                  <a:pt x="255" y="57"/>
                  <a:pt x="511" y="2"/>
                  <a:pt x="776" y="1"/>
                </a:cubicBezTo>
                <a:cubicBezTo>
                  <a:pt x="1041" y="0"/>
                  <a:pt x="1316" y="52"/>
                  <a:pt x="1592" y="105"/>
                </a:cubicBezTo>
              </a:path>
            </a:pathLst>
          </a:custGeom>
          <a:noFill/>
          <a:ln w="38100" cmpd="sng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44" name="Freeform 38">
            <a:extLst>
              <a:ext uri="{FF2B5EF4-FFF2-40B4-BE49-F238E27FC236}">
                <a16:creationId xmlns:a16="http://schemas.microsoft.com/office/drawing/2014/main" id="{CC39F2B9-036D-C14C-81CB-50169A590D80}"/>
              </a:ext>
            </a:extLst>
          </p:cNvPr>
          <p:cNvSpPr>
            <a:spLocks/>
          </p:cNvSpPr>
          <p:nvPr/>
        </p:nvSpPr>
        <p:spPr bwMode="auto">
          <a:xfrm>
            <a:off x="4318324" y="3924768"/>
            <a:ext cx="1426114" cy="205502"/>
          </a:xfrm>
          <a:custGeom>
            <a:avLst/>
            <a:gdLst>
              <a:gd name="T0" fmla="*/ 0 w 1176"/>
              <a:gd name="T1" fmla="*/ 2147483647 h 288"/>
              <a:gd name="T2" fmla="*/ 2147483647 w 1176"/>
              <a:gd name="T3" fmla="*/ 2147483647 h 288"/>
              <a:gd name="T4" fmla="*/ 2147483647 w 1176"/>
              <a:gd name="T5" fmla="*/ 0 h 288"/>
              <a:gd name="T6" fmla="*/ 0 60000 65536"/>
              <a:gd name="T7" fmla="*/ 0 60000 65536"/>
              <a:gd name="T8" fmla="*/ 0 60000 65536"/>
              <a:gd name="T9" fmla="*/ 0 w 1176"/>
              <a:gd name="T10" fmla="*/ 0 h 288"/>
              <a:gd name="T11" fmla="*/ 1176 w 1176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76" h="288">
                <a:moveTo>
                  <a:pt x="0" y="288"/>
                </a:moveTo>
                <a:cubicBezTo>
                  <a:pt x="234" y="264"/>
                  <a:pt x="468" y="240"/>
                  <a:pt x="664" y="192"/>
                </a:cubicBezTo>
                <a:cubicBezTo>
                  <a:pt x="860" y="144"/>
                  <a:pt x="1018" y="72"/>
                  <a:pt x="1176" y="0"/>
                </a:cubicBezTo>
              </a:path>
            </a:pathLst>
          </a:custGeom>
          <a:noFill/>
          <a:ln w="38100" cmpd="sng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45" name="Arc 44">
            <a:extLst>
              <a:ext uri="{FF2B5EF4-FFF2-40B4-BE49-F238E27FC236}">
                <a16:creationId xmlns:a16="http://schemas.microsoft.com/office/drawing/2014/main" id="{5AA2F4A8-3C2B-734A-A3FA-B59C9F637BD8}"/>
              </a:ext>
            </a:extLst>
          </p:cNvPr>
          <p:cNvSpPr/>
          <p:nvPr/>
        </p:nvSpPr>
        <p:spPr bwMode="auto">
          <a:xfrm>
            <a:off x="4671820" y="4052209"/>
            <a:ext cx="90331" cy="178153"/>
          </a:xfrm>
          <a:prstGeom prst="arc">
            <a:avLst>
              <a:gd name="adj1" fmla="val 18495893"/>
              <a:gd name="adj2" fmla="val 2991136"/>
            </a:avLst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46" name="Freeform 40">
            <a:extLst>
              <a:ext uri="{FF2B5EF4-FFF2-40B4-BE49-F238E27FC236}">
                <a16:creationId xmlns:a16="http://schemas.microsoft.com/office/drawing/2014/main" id="{B291CDBC-444D-8442-BC80-BEE7D50653E0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5256475" y="4538410"/>
            <a:ext cx="86892" cy="1073936"/>
          </a:xfrm>
          <a:custGeom>
            <a:avLst/>
            <a:gdLst>
              <a:gd name="T0" fmla="*/ 2147483647 w 144"/>
              <a:gd name="T1" fmla="*/ 2147483647 h 856"/>
              <a:gd name="T2" fmla="*/ 0 w 144"/>
              <a:gd name="T3" fmla="*/ 2147483647 h 856"/>
              <a:gd name="T4" fmla="*/ 2147483647 w 144"/>
              <a:gd name="T5" fmla="*/ 0 h 856"/>
              <a:gd name="T6" fmla="*/ 0 60000 65536"/>
              <a:gd name="T7" fmla="*/ 0 60000 65536"/>
              <a:gd name="T8" fmla="*/ 0 60000 65536"/>
              <a:gd name="T9" fmla="*/ 0 w 144"/>
              <a:gd name="T10" fmla="*/ 0 h 856"/>
              <a:gd name="T11" fmla="*/ 144 w 144"/>
              <a:gd name="T12" fmla="*/ 856 h 8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856">
                <a:moveTo>
                  <a:pt x="144" y="856"/>
                </a:moveTo>
                <a:cubicBezTo>
                  <a:pt x="72" y="715"/>
                  <a:pt x="0" y="575"/>
                  <a:pt x="0" y="432"/>
                </a:cubicBezTo>
                <a:cubicBezTo>
                  <a:pt x="0" y="289"/>
                  <a:pt x="72" y="144"/>
                  <a:pt x="144" y="0"/>
                </a:cubicBezTo>
              </a:path>
            </a:pathLst>
          </a:custGeom>
          <a:noFill/>
          <a:ln w="9525" cmpd="sng">
            <a:solidFill>
              <a:schemeClr val="tx1"/>
            </a:solidFill>
            <a:round/>
            <a:headEnd type="triangle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47" name="Freeform 31">
            <a:extLst>
              <a:ext uri="{FF2B5EF4-FFF2-40B4-BE49-F238E27FC236}">
                <a16:creationId xmlns:a16="http://schemas.microsoft.com/office/drawing/2014/main" id="{7477F748-C282-154B-8B92-63AAB1073E27}"/>
              </a:ext>
            </a:extLst>
          </p:cNvPr>
          <p:cNvSpPr>
            <a:spLocks/>
          </p:cNvSpPr>
          <p:nvPr/>
        </p:nvSpPr>
        <p:spPr bwMode="auto">
          <a:xfrm rot="462874" flipH="1" flipV="1">
            <a:off x="5564708" y="3996394"/>
            <a:ext cx="186486" cy="1609317"/>
          </a:xfrm>
          <a:custGeom>
            <a:avLst/>
            <a:gdLst>
              <a:gd name="T0" fmla="*/ 2147483647 w 505"/>
              <a:gd name="T1" fmla="*/ 0 h 1384"/>
              <a:gd name="T2" fmla="*/ 2147483647 w 505"/>
              <a:gd name="T3" fmla="*/ 2147483647 h 1384"/>
              <a:gd name="T4" fmla="*/ 0 w 505"/>
              <a:gd name="T5" fmla="*/ 2147483647 h 1384"/>
              <a:gd name="T6" fmla="*/ 0 60000 65536"/>
              <a:gd name="T7" fmla="*/ 0 60000 65536"/>
              <a:gd name="T8" fmla="*/ 0 60000 65536"/>
              <a:gd name="T9" fmla="*/ 0 w 505"/>
              <a:gd name="T10" fmla="*/ 0 h 1384"/>
              <a:gd name="T11" fmla="*/ 505 w 505"/>
              <a:gd name="T12" fmla="*/ 1384 h 1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05" h="1384">
                <a:moveTo>
                  <a:pt x="392" y="0"/>
                </a:moveTo>
                <a:cubicBezTo>
                  <a:pt x="448" y="252"/>
                  <a:pt x="505" y="505"/>
                  <a:pt x="440" y="736"/>
                </a:cubicBezTo>
                <a:cubicBezTo>
                  <a:pt x="375" y="967"/>
                  <a:pt x="187" y="1175"/>
                  <a:pt x="0" y="1384"/>
                </a:cubicBezTo>
              </a:path>
            </a:pathLst>
          </a:custGeom>
          <a:noFill/>
          <a:ln w="9525" cmpd="sng">
            <a:solidFill>
              <a:schemeClr val="tx1"/>
            </a:solidFill>
            <a:round/>
            <a:headEnd type="triangle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48" name="Freeform 6">
            <a:extLst>
              <a:ext uri="{FF2B5EF4-FFF2-40B4-BE49-F238E27FC236}">
                <a16:creationId xmlns:a16="http://schemas.microsoft.com/office/drawing/2014/main" id="{2C29DC90-55B1-8F40-83E4-07FCA77848A3}"/>
              </a:ext>
            </a:extLst>
          </p:cNvPr>
          <p:cNvSpPr>
            <a:spLocks/>
          </p:cNvSpPr>
          <p:nvPr/>
        </p:nvSpPr>
        <p:spPr bwMode="auto">
          <a:xfrm>
            <a:off x="3067012" y="4393974"/>
            <a:ext cx="190699" cy="1083973"/>
          </a:xfrm>
          <a:custGeom>
            <a:avLst/>
            <a:gdLst>
              <a:gd name="T0" fmla="*/ 2147483647 w 144"/>
              <a:gd name="T1" fmla="*/ 2147483647 h 856"/>
              <a:gd name="T2" fmla="*/ 0 w 144"/>
              <a:gd name="T3" fmla="*/ 2147483647 h 856"/>
              <a:gd name="T4" fmla="*/ 2147483647 w 144"/>
              <a:gd name="T5" fmla="*/ 0 h 856"/>
              <a:gd name="T6" fmla="*/ 0 60000 65536"/>
              <a:gd name="T7" fmla="*/ 0 60000 65536"/>
              <a:gd name="T8" fmla="*/ 0 60000 65536"/>
              <a:gd name="T9" fmla="*/ 0 w 144"/>
              <a:gd name="T10" fmla="*/ 0 h 856"/>
              <a:gd name="T11" fmla="*/ 144 w 144"/>
              <a:gd name="T12" fmla="*/ 856 h 8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856">
                <a:moveTo>
                  <a:pt x="144" y="856"/>
                </a:moveTo>
                <a:cubicBezTo>
                  <a:pt x="72" y="715"/>
                  <a:pt x="0" y="575"/>
                  <a:pt x="0" y="432"/>
                </a:cubicBezTo>
                <a:cubicBezTo>
                  <a:pt x="0" y="289"/>
                  <a:pt x="72" y="144"/>
                  <a:pt x="144" y="0"/>
                </a:cubicBezTo>
              </a:path>
            </a:pathLst>
          </a:custGeom>
          <a:noFill/>
          <a:ln w="9525" cmpd="sng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49" name="Oval 11">
            <a:extLst>
              <a:ext uri="{FF2B5EF4-FFF2-40B4-BE49-F238E27FC236}">
                <a16:creationId xmlns:a16="http://schemas.microsoft.com/office/drawing/2014/main" id="{D169CD1E-4B01-0B42-8C46-00662D553F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7196" y="4040311"/>
            <a:ext cx="361324" cy="361324"/>
          </a:xfrm>
          <a:prstGeom prst="ellipse">
            <a:avLst/>
          </a:prstGeom>
          <a:solidFill>
            <a:srgbClr val="FFFFFF"/>
          </a:solidFill>
          <a:ln w="38100" cmpd="sng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is-IS" dirty="0">
                <a:latin typeface="Calibri"/>
                <a:ea typeface="Times New Roman"/>
                <a:cs typeface="Times New Roman"/>
              </a:rPr>
              <a:t>d2</a:t>
            </a:r>
            <a:endParaRPr lang="en-US" dirty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50" name="Freeform 18">
            <a:extLst>
              <a:ext uri="{FF2B5EF4-FFF2-40B4-BE49-F238E27FC236}">
                <a16:creationId xmlns:a16="http://schemas.microsoft.com/office/drawing/2014/main" id="{C9E1D9A9-EBE0-CD42-B79C-AD55A7C3EB70}"/>
              </a:ext>
            </a:extLst>
          </p:cNvPr>
          <p:cNvSpPr>
            <a:spLocks/>
          </p:cNvSpPr>
          <p:nvPr/>
        </p:nvSpPr>
        <p:spPr bwMode="auto">
          <a:xfrm rot="297626" flipV="1">
            <a:off x="3438401" y="5717179"/>
            <a:ext cx="1795511" cy="194454"/>
          </a:xfrm>
          <a:custGeom>
            <a:avLst/>
            <a:gdLst>
              <a:gd name="T0" fmla="*/ 0 w 1592"/>
              <a:gd name="T1" fmla="*/ 2147483647 h 113"/>
              <a:gd name="T2" fmla="*/ 2147483647 w 1592"/>
              <a:gd name="T3" fmla="*/ 2147483647 h 113"/>
              <a:gd name="T4" fmla="*/ 2147483647 w 1592"/>
              <a:gd name="T5" fmla="*/ 2147483647 h 113"/>
              <a:gd name="T6" fmla="*/ 0 60000 65536"/>
              <a:gd name="T7" fmla="*/ 0 60000 65536"/>
              <a:gd name="T8" fmla="*/ 0 60000 65536"/>
              <a:gd name="T9" fmla="*/ 0 w 1592"/>
              <a:gd name="T10" fmla="*/ 0 h 113"/>
              <a:gd name="T11" fmla="*/ 1592 w 1592"/>
              <a:gd name="T12" fmla="*/ 113 h 1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92" h="113">
                <a:moveTo>
                  <a:pt x="0" y="113"/>
                </a:moveTo>
                <a:cubicBezTo>
                  <a:pt x="255" y="57"/>
                  <a:pt x="511" y="2"/>
                  <a:pt x="776" y="1"/>
                </a:cubicBezTo>
                <a:cubicBezTo>
                  <a:pt x="1041" y="0"/>
                  <a:pt x="1316" y="52"/>
                  <a:pt x="1592" y="105"/>
                </a:cubicBezTo>
              </a:path>
            </a:pathLst>
          </a:custGeom>
          <a:noFill/>
          <a:ln w="38100" cmpd="sng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51" name="Oval 11">
            <a:extLst>
              <a:ext uri="{FF2B5EF4-FFF2-40B4-BE49-F238E27FC236}">
                <a16:creationId xmlns:a16="http://schemas.microsoft.com/office/drawing/2014/main" id="{BABD97A9-931D-6E47-9246-9E83D3F2E1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9420" y="3669066"/>
            <a:ext cx="361324" cy="361324"/>
          </a:xfrm>
          <a:prstGeom prst="ellipse">
            <a:avLst/>
          </a:prstGeom>
          <a:solidFill>
            <a:srgbClr val="FFFFFF"/>
          </a:solidFill>
          <a:ln w="38100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/>
                <a:ea typeface="Times New Roman"/>
                <a:cs typeface="Times New Roman"/>
              </a:rPr>
              <a:t>d5</a:t>
            </a:r>
          </a:p>
        </p:txBody>
      </p:sp>
      <p:sp>
        <p:nvSpPr>
          <p:cNvPr id="52" name="Text Box 11">
            <a:extLst>
              <a:ext uri="{FF2B5EF4-FFF2-40B4-BE49-F238E27FC236}">
                <a16:creationId xmlns:a16="http://schemas.microsoft.com/office/drawing/2014/main" id="{FB968C7D-02C8-4E46-96ED-7EF4E855AE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0283" y="3821426"/>
            <a:ext cx="459444" cy="29188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9900FF"/>
                </a:solidFill>
                <a:latin typeface="Calibri"/>
                <a:ea typeface="Times New Roman"/>
                <a:cs typeface="Times New Roman"/>
              </a:rPr>
              <a:t>c = 1</a:t>
            </a:r>
          </a:p>
        </p:txBody>
      </p:sp>
      <p:sp>
        <p:nvSpPr>
          <p:cNvPr id="53" name="Text Box 11">
            <a:extLst>
              <a:ext uri="{FF2B5EF4-FFF2-40B4-BE49-F238E27FC236}">
                <a16:creationId xmlns:a16="http://schemas.microsoft.com/office/drawing/2014/main" id="{9CE25E5B-5109-EE4F-AF7D-FE5D7A7930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9591" y="4799445"/>
            <a:ext cx="706057" cy="29188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9900FF"/>
                </a:solidFill>
                <a:latin typeface="Calibri"/>
                <a:ea typeface="Times New Roman"/>
                <a:cs typeface="Times New Roman"/>
              </a:rPr>
              <a:t>c = 100</a:t>
            </a:r>
          </a:p>
        </p:txBody>
      </p:sp>
      <p:sp>
        <p:nvSpPr>
          <p:cNvPr id="54" name="Text Box 11">
            <a:extLst>
              <a:ext uri="{FF2B5EF4-FFF2-40B4-BE49-F238E27FC236}">
                <a16:creationId xmlns:a16="http://schemas.microsoft.com/office/drawing/2014/main" id="{6FA3C263-8F99-5E4F-A6A2-7B87458B96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3122" y="4793160"/>
            <a:ext cx="706057" cy="29188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9900FF"/>
                </a:solidFill>
                <a:latin typeface="Calibri"/>
                <a:ea typeface="Times New Roman"/>
                <a:cs typeface="Times New Roman"/>
              </a:rPr>
              <a:t>c = 100</a:t>
            </a:r>
          </a:p>
        </p:txBody>
      </p:sp>
      <p:sp>
        <p:nvSpPr>
          <p:cNvPr id="55" name="Text Box 11">
            <a:extLst>
              <a:ext uri="{FF2B5EF4-FFF2-40B4-BE49-F238E27FC236}">
                <a16:creationId xmlns:a16="http://schemas.microsoft.com/office/drawing/2014/main" id="{BA0ED10F-EAA0-D140-8539-FB7DFF6C6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9189" y="5532341"/>
            <a:ext cx="459444" cy="29188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9900FF"/>
                </a:solidFill>
                <a:latin typeface="Calibri"/>
                <a:ea typeface="Times New Roman"/>
                <a:cs typeface="Times New Roman"/>
              </a:rPr>
              <a:t>c = 1</a:t>
            </a:r>
          </a:p>
        </p:txBody>
      </p:sp>
      <p:sp>
        <p:nvSpPr>
          <p:cNvPr id="56" name="Text Box 11">
            <a:extLst>
              <a:ext uri="{FF2B5EF4-FFF2-40B4-BE49-F238E27FC236}">
                <a16:creationId xmlns:a16="http://schemas.microsoft.com/office/drawing/2014/main" id="{15371519-136F-2E48-8A9B-99CD8CCE81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8502" y="3797731"/>
            <a:ext cx="291747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C00000"/>
                </a:solidFill>
                <a:latin typeface="Calibri"/>
                <a:ea typeface="Times New Roman"/>
                <a:cs typeface="Times New Roman"/>
              </a:rPr>
              <a:t>0.2</a:t>
            </a:r>
          </a:p>
        </p:txBody>
      </p:sp>
      <p:sp>
        <p:nvSpPr>
          <p:cNvPr id="57" name="Text Box 11">
            <a:extLst>
              <a:ext uri="{FF2B5EF4-FFF2-40B4-BE49-F238E27FC236}">
                <a16:creationId xmlns:a16="http://schemas.microsoft.com/office/drawing/2014/main" id="{8F8B9E8A-2A1D-514B-8BEF-DE877F1ADC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6756" y="4206185"/>
            <a:ext cx="291747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C00000"/>
                </a:solidFill>
                <a:latin typeface="Calibri"/>
                <a:ea typeface="Times New Roman"/>
                <a:cs typeface="Times New Roman"/>
              </a:rPr>
              <a:t>0.8</a:t>
            </a:r>
          </a:p>
        </p:txBody>
      </p:sp>
      <p:sp>
        <p:nvSpPr>
          <p:cNvPr id="58" name="Text Box 11">
            <a:extLst>
              <a:ext uri="{FF2B5EF4-FFF2-40B4-BE49-F238E27FC236}">
                <a16:creationId xmlns:a16="http://schemas.microsoft.com/office/drawing/2014/main" id="{75324786-B0A7-564E-B7F5-F3A6F6C293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8745" y="5834057"/>
            <a:ext cx="291747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C00000"/>
                </a:solidFill>
                <a:latin typeface="Calibri"/>
                <a:ea typeface="Times New Roman"/>
                <a:cs typeface="Times New Roman"/>
              </a:rPr>
              <a:t>0.5</a:t>
            </a:r>
          </a:p>
        </p:txBody>
      </p:sp>
      <p:sp>
        <p:nvSpPr>
          <p:cNvPr id="59" name="Text Box 11">
            <a:extLst>
              <a:ext uri="{FF2B5EF4-FFF2-40B4-BE49-F238E27FC236}">
                <a16:creationId xmlns:a16="http://schemas.microsoft.com/office/drawing/2014/main" id="{F84B4161-812D-0944-88E4-15EADE8CDB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417" y="5958156"/>
            <a:ext cx="291747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C00000"/>
                </a:solidFill>
                <a:latin typeface="Calibri"/>
                <a:ea typeface="Times New Roman"/>
                <a:cs typeface="Times New Roman"/>
              </a:rPr>
              <a:t>0.5</a:t>
            </a:r>
          </a:p>
        </p:txBody>
      </p:sp>
      <p:sp>
        <p:nvSpPr>
          <p:cNvPr id="60" name="Oval 12">
            <a:extLst>
              <a:ext uri="{FF2B5EF4-FFF2-40B4-BE49-F238E27FC236}">
                <a16:creationId xmlns:a16="http://schemas.microsoft.com/office/drawing/2014/main" id="{D7A4A762-197F-DC49-B297-33DC0D8B33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7196" y="5477947"/>
            <a:ext cx="361324" cy="361324"/>
          </a:xfrm>
          <a:prstGeom prst="ellipse">
            <a:avLst/>
          </a:prstGeom>
          <a:solidFill>
            <a:schemeClr val="bg1"/>
          </a:solidFill>
          <a:ln w="38100" cmpd="sng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/>
                <a:ea typeface="Times New Roman"/>
                <a:cs typeface="Times New Roman"/>
              </a:rPr>
              <a:t>d1</a:t>
            </a:r>
          </a:p>
        </p:txBody>
      </p:sp>
      <p:sp>
        <p:nvSpPr>
          <p:cNvPr id="61" name="Text Box 13">
            <a:extLst>
              <a:ext uri="{FF2B5EF4-FFF2-40B4-BE49-F238E27FC236}">
                <a16:creationId xmlns:a16="http://schemas.microsoft.com/office/drawing/2014/main" id="{7EB51F19-DE06-B849-854E-B4B0C26A5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4564" y="6048681"/>
            <a:ext cx="575479" cy="553998"/>
          </a:xfrm>
          <a:prstGeom prst="rect">
            <a:avLst/>
          </a:prstGeom>
          <a:ln/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+mn-lt"/>
                <a:ea typeface="Times New Roman"/>
                <a:cs typeface="Calibri"/>
                <a:sym typeface="Symbol" charset="0"/>
              </a:rPr>
              <a:t>Start: </a:t>
            </a:r>
            <a:br>
              <a:rPr lang="en-US" sz="1800" dirty="0">
                <a:latin typeface="+mn-lt"/>
                <a:ea typeface="Times New Roman"/>
                <a:cs typeface="Calibri"/>
                <a:sym typeface="Symbol" charset="0"/>
              </a:rPr>
            </a:br>
            <a:r>
              <a:rPr lang="en-US" sz="1800" i="1" dirty="0">
                <a:latin typeface="+mn-lt"/>
                <a:ea typeface="Times New Roman"/>
                <a:sym typeface="Symbol" charset="0"/>
              </a:rPr>
              <a:t>s</a:t>
            </a:r>
            <a:r>
              <a:rPr lang="en-US" sz="1800" baseline="-25000" dirty="0">
                <a:latin typeface="+mn-lt"/>
                <a:ea typeface="Times New Roman"/>
                <a:sym typeface="Symbol" charset="0"/>
              </a:rPr>
              <a:t>0</a:t>
            </a:r>
            <a:r>
              <a:rPr lang="en-US" sz="1800" i="1" dirty="0">
                <a:latin typeface="+mn-lt"/>
                <a:ea typeface="Times New Roman"/>
                <a:sym typeface="Symbol" charset="0"/>
              </a:rPr>
              <a:t>= </a:t>
            </a:r>
            <a:r>
              <a:rPr lang="en-US" sz="1800" dirty="0">
                <a:latin typeface="+mn-lt"/>
                <a:ea typeface="Times New Roman"/>
                <a:cs typeface="Calibri"/>
                <a:sym typeface="Symbol" charset="0"/>
              </a:rPr>
              <a:t>d1</a:t>
            </a:r>
            <a:endParaRPr lang="en-US" sz="1800" dirty="0">
              <a:latin typeface="+mn-lt"/>
              <a:ea typeface="Times New Roman"/>
              <a:cs typeface="Times New Roman"/>
            </a:endParaRPr>
          </a:p>
        </p:txBody>
      </p:sp>
      <p:sp>
        <p:nvSpPr>
          <p:cNvPr id="62" name="Freeform 6">
            <a:extLst>
              <a:ext uri="{FF2B5EF4-FFF2-40B4-BE49-F238E27FC236}">
                <a16:creationId xmlns:a16="http://schemas.microsoft.com/office/drawing/2014/main" id="{62BFBC93-8342-8E4C-A494-3D2AD737624D}"/>
              </a:ext>
            </a:extLst>
          </p:cNvPr>
          <p:cNvSpPr>
            <a:spLocks/>
          </p:cNvSpPr>
          <p:nvPr/>
        </p:nvSpPr>
        <p:spPr bwMode="auto">
          <a:xfrm flipH="1" flipV="1">
            <a:off x="3356001" y="4399486"/>
            <a:ext cx="190699" cy="1083973"/>
          </a:xfrm>
          <a:custGeom>
            <a:avLst/>
            <a:gdLst>
              <a:gd name="T0" fmla="*/ 2147483647 w 144"/>
              <a:gd name="T1" fmla="*/ 2147483647 h 856"/>
              <a:gd name="T2" fmla="*/ 0 w 144"/>
              <a:gd name="T3" fmla="*/ 2147483647 h 856"/>
              <a:gd name="T4" fmla="*/ 2147483647 w 144"/>
              <a:gd name="T5" fmla="*/ 0 h 856"/>
              <a:gd name="T6" fmla="*/ 0 60000 65536"/>
              <a:gd name="T7" fmla="*/ 0 60000 65536"/>
              <a:gd name="T8" fmla="*/ 0 60000 65536"/>
              <a:gd name="T9" fmla="*/ 0 w 144"/>
              <a:gd name="T10" fmla="*/ 0 h 856"/>
              <a:gd name="T11" fmla="*/ 144 w 144"/>
              <a:gd name="T12" fmla="*/ 856 h 8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856">
                <a:moveTo>
                  <a:pt x="144" y="856"/>
                </a:moveTo>
                <a:cubicBezTo>
                  <a:pt x="72" y="715"/>
                  <a:pt x="0" y="575"/>
                  <a:pt x="0" y="432"/>
                </a:cubicBezTo>
                <a:cubicBezTo>
                  <a:pt x="0" y="289"/>
                  <a:pt x="72" y="144"/>
                  <a:pt x="144" y="0"/>
                </a:cubicBezTo>
              </a:path>
            </a:pathLst>
          </a:custGeom>
          <a:noFill/>
          <a:ln w="9525" cmpd="sng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  <a:ea typeface="Times New Roman"/>
              <a:cs typeface="Times New Roman"/>
            </a:endParaRPr>
          </a:p>
        </p:txBody>
      </p:sp>
      <p:cxnSp>
        <p:nvCxnSpPr>
          <p:cNvPr id="63" name="Curved Connector 62">
            <a:extLst>
              <a:ext uri="{FF2B5EF4-FFF2-40B4-BE49-F238E27FC236}">
                <a16:creationId xmlns:a16="http://schemas.microsoft.com/office/drawing/2014/main" id="{639B586E-5D5D-A64B-875B-37A6342BA818}"/>
              </a:ext>
            </a:extLst>
          </p:cNvPr>
          <p:cNvCxnSpPr>
            <a:cxnSpLocks/>
            <a:stCxn id="60" idx="6"/>
            <a:endCxn id="60" idx="4"/>
          </p:cNvCxnSpPr>
          <p:nvPr/>
        </p:nvCxnSpPr>
        <p:spPr>
          <a:xfrm flipH="1">
            <a:off x="3297858" y="5658609"/>
            <a:ext cx="180662" cy="180662"/>
          </a:xfrm>
          <a:prstGeom prst="curvedConnector4">
            <a:avLst>
              <a:gd name="adj1" fmla="val -100000"/>
              <a:gd name="adj2" fmla="val 200000"/>
            </a:avLst>
          </a:prstGeom>
          <a:ln w="12700" cmpd="sng"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Arc 63">
            <a:extLst>
              <a:ext uri="{FF2B5EF4-FFF2-40B4-BE49-F238E27FC236}">
                <a16:creationId xmlns:a16="http://schemas.microsoft.com/office/drawing/2014/main" id="{7D5D8435-67B6-4E41-A044-01DE5E811DD7}"/>
              </a:ext>
            </a:extLst>
          </p:cNvPr>
          <p:cNvSpPr/>
          <p:nvPr/>
        </p:nvSpPr>
        <p:spPr bwMode="auto">
          <a:xfrm rot="356928">
            <a:off x="3485111" y="5582976"/>
            <a:ext cx="289811" cy="289813"/>
          </a:xfrm>
          <a:prstGeom prst="arc">
            <a:avLst>
              <a:gd name="adj1" fmla="val 708330"/>
              <a:gd name="adj2" fmla="val 4251989"/>
            </a:avLst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95" name="Freeform 18">
            <a:extLst>
              <a:ext uri="{FF2B5EF4-FFF2-40B4-BE49-F238E27FC236}">
                <a16:creationId xmlns:a16="http://schemas.microsoft.com/office/drawing/2014/main" id="{A8FF1E05-E755-A04E-98F6-5D7543C2AD66}"/>
              </a:ext>
            </a:extLst>
          </p:cNvPr>
          <p:cNvSpPr>
            <a:spLocks/>
          </p:cNvSpPr>
          <p:nvPr/>
        </p:nvSpPr>
        <p:spPr bwMode="auto">
          <a:xfrm rot="11097626" flipV="1">
            <a:off x="3466907" y="5469847"/>
            <a:ext cx="1795511" cy="194454"/>
          </a:xfrm>
          <a:custGeom>
            <a:avLst/>
            <a:gdLst>
              <a:gd name="T0" fmla="*/ 0 w 1592"/>
              <a:gd name="T1" fmla="*/ 2147483647 h 113"/>
              <a:gd name="T2" fmla="*/ 2147483647 w 1592"/>
              <a:gd name="T3" fmla="*/ 2147483647 h 113"/>
              <a:gd name="T4" fmla="*/ 2147483647 w 1592"/>
              <a:gd name="T5" fmla="*/ 2147483647 h 113"/>
              <a:gd name="T6" fmla="*/ 0 60000 65536"/>
              <a:gd name="T7" fmla="*/ 0 60000 65536"/>
              <a:gd name="T8" fmla="*/ 0 60000 65536"/>
              <a:gd name="T9" fmla="*/ 0 w 1592"/>
              <a:gd name="T10" fmla="*/ 0 h 113"/>
              <a:gd name="T11" fmla="*/ 1592 w 1592"/>
              <a:gd name="T12" fmla="*/ 113 h 1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92" h="113">
                <a:moveTo>
                  <a:pt x="0" y="113"/>
                </a:moveTo>
                <a:cubicBezTo>
                  <a:pt x="255" y="57"/>
                  <a:pt x="511" y="2"/>
                  <a:pt x="776" y="1"/>
                </a:cubicBezTo>
                <a:cubicBezTo>
                  <a:pt x="1041" y="0"/>
                  <a:pt x="1316" y="52"/>
                  <a:pt x="1592" y="105"/>
                </a:cubicBezTo>
              </a:path>
            </a:pathLst>
          </a:custGeom>
          <a:noFill/>
          <a:ln w="38100" cmpd="sng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96" name="Freeform 31">
            <a:extLst>
              <a:ext uri="{FF2B5EF4-FFF2-40B4-BE49-F238E27FC236}">
                <a16:creationId xmlns:a16="http://schemas.microsoft.com/office/drawing/2014/main" id="{33497A38-7B17-584E-B4D6-A118DED0B09E}"/>
              </a:ext>
            </a:extLst>
          </p:cNvPr>
          <p:cNvSpPr>
            <a:spLocks/>
          </p:cNvSpPr>
          <p:nvPr/>
        </p:nvSpPr>
        <p:spPr bwMode="auto">
          <a:xfrm rot="11047278" flipH="1" flipV="1">
            <a:off x="5566582" y="4026392"/>
            <a:ext cx="425783" cy="1678168"/>
          </a:xfrm>
          <a:custGeom>
            <a:avLst/>
            <a:gdLst>
              <a:gd name="T0" fmla="*/ 2147483647 w 505"/>
              <a:gd name="T1" fmla="*/ 0 h 1384"/>
              <a:gd name="T2" fmla="*/ 2147483647 w 505"/>
              <a:gd name="T3" fmla="*/ 2147483647 h 1384"/>
              <a:gd name="T4" fmla="*/ 0 w 505"/>
              <a:gd name="T5" fmla="*/ 2147483647 h 1384"/>
              <a:gd name="T6" fmla="*/ 0 60000 65536"/>
              <a:gd name="T7" fmla="*/ 0 60000 65536"/>
              <a:gd name="T8" fmla="*/ 0 60000 65536"/>
              <a:gd name="T9" fmla="*/ 0 w 505"/>
              <a:gd name="T10" fmla="*/ 0 h 1384"/>
              <a:gd name="T11" fmla="*/ 505 w 505"/>
              <a:gd name="T12" fmla="*/ 1384 h 1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05" h="1384">
                <a:moveTo>
                  <a:pt x="392" y="0"/>
                </a:moveTo>
                <a:cubicBezTo>
                  <a:pt x="448" y="252"/>
                  <a:pt x="505" y="505"/>
                  <a:pt x="440" y="736"/>
                </a:cubicBezTo>
                <a:cubicBezTo>
                  <a:pt x="375" y="967"/>
                  <a:pt x="187" y="1175"/>
                  <a:pt x="0" y="1384"/>
                </a:cubicBezTo>
              </a:path>
            </a:pathLst>
          </a:custGeom>
          <a:noFill/>
          <a:ln w="9525" cmpd="sng">
            <a:solidFill>
              <a:schemeClr val="tx1"/>
            </a:solidFill>
            <a:round/>
            <a:headEnd type="triangle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97" name="Freeform 40">
            <a:extLst>
              <a:ext uri="{FF2B5EF4-FFF2-40B4-BE49-F238E27FC236}">
                <a16:creationId xmlns:a16="http://schemas.microsoft.com/office/drawing/2014/main" id="{AABA4374-76AC-3E47-BF0C-D96D05AFCEA5}"/>
              </a:ext>
            </a:extLst>
          </p:cNvPr>
          <p:cNvSpPr>
            <a:spLocks/>
          </p:cNvSpPr>
          <p:nvPr/>
        </p:nvSpPr>
        <p:spPr bwMode="auto">
          <a:xfrm flipH="1">
            <a:off x="5376917" y="4490289"/>
            <a:ext cx="86892" cy="1073936"/>
          </a:xfrm>
          <a:custGeom>
            <a:avLst/>
            <a:gdLst>
              <a:gd name="T0" fmla="*/ 2147483647 w 144"/>
              <a:gd name="T1" fmla="*/ 2147483647 h 856"/>
              <a:gd name="T2" fmla="*/ 0 w 144"/>
              <a:gd name="T3" fmla="*/ 2147483647 h 856"/>
              <a:gd name="T4" fmla="*/ 2147483647 w 144"/>
              <a:gd name="T5" fmla="*/ 0 h 856"/>
              <a:gd name="T6" fmla="*/ 0 60000 65536"/>
              <a:gd name="T7" fmla="*/ 0 60000 65536"/>
              <a:gd name="T8" fmla="*/ 0 60000 65536"/>
              <a:gd name="T9" fmla="*/ 0 w 144"/>
              <a:gd name="T10" fmla="*/ 0 h 856"/>
              <a:gd name="T11" fmla="*/ 144 w 144"/>
              <a:gd name="T12" fmla="*/ 856 h 8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856">
                <a:moveTo>
                  <a:pt x="144" y="856"/>
                </a:moveTo>
                <a:cubicBezTo>
                  <a:pt x="72" y="715"/>
                  <a:pt x="0" y="575"/>
                  <a:pt x="0" y="432"/>
                </a:cubicBezTo>
                <a:cubicBezTo>
                  <a:pt x="0" y="289"/>
                  <a:pt x="72" y="144"/>
                  <a:pt x="144" y="0"/>
                </a:cubicBezTo>
              </a:path>
            </a:pathLst>
          </a:custGeom>
          <a:noFill/>
          <a:ln w="9525" cmpd="sng">
            <a:solidFill>
              <a:schemeClr val="tx1"/>
            </a:solidFill>
            <a:round/>
            <a:headEnd type="triangle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98" name="Oval 11">
            <a:extLst>
              <a:ext uri="{FF2B5EF4-FFF2-40B4-BE49-F238E27FC236}">
                <a16:creationId xmlns:a16="http://schemas.microsoft.com/office/drawing/2014/main" id="{C7F7046E-4B1D-5741-B36E-0CFEC9CA9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7732" y="4171720"/>
            <a:ext cx="361324" cy="361324"/>
          </a:xfrm>
          <a:prstGeom prst="ellipse">
            <a:avLst/>
          </a:prstGeom>
          <a:solidFill>
            <a:srgbClr val="FFFFFF"/>
          </a:solidFill>
          <a:ln w="38100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/>
                <a:ea typeface="Times New Roman"/>
                <a:cs typeface="Times New Roman"/>
              </a:rPr>
              <a:t>d3</a:t>
            </a:r>
          </a:p>
        </p:txBody>
      </p:sp>
      <p:sp>
        <p:nvSpPr>
          <p:cNvPr id="99" name="Oval 12">
            <a:extLst>
              <a:ext uri="{FF2B5EF4-FFF2-40B4-BE49-F238E27FC236}">
                <a16:creationId xmlns:a16="http://schemas.microsoft.com/office/drawing/2014/main" id="{BAB17A6F-FE29-AB44-A2A8-23B6742756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5878" y="5564254"/>
            <a:ext cx="361324" cy="361324"/>
          </a:xfrm>
          <a:prstGeom prst="ellipse">
            <a:avLst/>
          </a:prstGeom>
          <a:solidFill>
            <a:schemeClr val="bg1"/>
          </a:solidFill>
          <a:ln w="952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/>
                <a:ea typeface="Times New Roman"/>
                <a:cs typeface="Times New Roman"/>
              </a:rPr>
              <a:t>d4</a:t>
            </a:r>
          </a:p>
        </p:txBody>
      </p:sp>
      <p:sp>
        <p:nvSpPr>
          <p:cNvPr id="100" name="Freeform 31">
            <a:extLst>
              <a:ext uri="{FF2B5EF4-FFF2-40B4-BE49-F238E27FC236}">
                <a16:creationId xmlns:a16="http://schemas.microsoft.com/office/drawing/2014/main" id="{320E250A-F51F-AE41-9E71-917A17E020B5}"/>
              </a:ext>
            </a:extLst>
          </p:cNvPr>
          <p:cNvSpPr>
            <a:spLocks/>
          </p:cNvSpPr>
          <p:nvPr/>
        </p:nvSpPr>
        <p:spPr bwMode="auto">
          <a:xfrm rot="6215733" flipV="1">
            <a:off x="4164068" y="3544296"/>
            <a:ext cx="359948" cy="1792513"/>
          </a:xfrm>
          <a:custGeom>
            <a:avLst/>
            <a:gdLst>
              <a:gd name="T0" fmla="*/ 2147483647 w 505"/>
              <a:gd name="T1" fmla="*/ 0 h 1384"/>
              <a:gd name="T2" fmla="*/ 2147483647 w 505"/>
              <a:gd name="T3" fmla="*/ 2147483647 h 1384"/>
              <a:gd name="T4" fmla="*/ 0 w 505"/>
              <a:gd name="T5" fmla="*/ 2147483647 h 1384"/>
              <a:gd name="T6" fmla="*/ 0 60000 65536"/>
              <a:gd name="T7" fmla="*/ 0 60000 65536"/>
              <a:gd name="T8" fmla="*/ 0 60000 65536"/>
              <a:gd name="T9" fmla="*/ 0 w 505"/>
              <a:gd name="T10" fmla="*/ 0 h 1384"/>
              <a:gd name="T11" fmla="*/ 505 w 505"/>
              <a:gd name="T12" fmla="*/ 1384 h 1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05" h="1384">
                <a:moveTo>
                  <a:pt x="392" y="0"/>
                </a:moveTo>
                <a:cubicBezTo>
                  <a:pt x="448" y="252"/>
                  <a:pt x="505" y="505"/>
                  <a:pt x="440" y="736"/>
                </a:cubicBezTo>
                <a:cubicBezTo>
                  <a:pt x="375" y="967"/>
                  <a:pt x="187" y="1175"/>
                  <a:pt x="0" y="1384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triangle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78195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tabLst>
                <a:tab pos="7634288" algn="r"/>
              </a:tabLst>
            </a:pPr>
            <a:r>
              <a:rPr lang="en-US" sz="4000" dirty="0"/>
              <a:t>Synchronous	Asynchronous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02" name="Content Placeholder 4"/>
              <p:cNvSpPr>
                <a:spLocks noGrp="1"/>
              </p:cNvSpPr>
              <p:nvPr>
                <p:ph sz="half" idx="1"/>
              </p:nvPr>
            </p:nvSpPr>
            <p:spPr>
              <a:xfrm>
                <a:off x="628650" y="1146048"/>
                <a:ext cx="3930228" cy="5030915"/>
              </a:xfrm>
            </p:spPr>
            <p:txBody>
              <a:bodyPr>
                <a:normAutofit fontScale="550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=100+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10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14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=1+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0.5</m:t>
                        </m:r>
                        <m:d>
                          <m:dPr>
                            <m:ctrlPr>
                              <a:rPr lang="mr-I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1.75</m:t>
                            </m:r>
                          </m:e>
                        </m:d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+0.5</m:t>
                        </m:r>
                        <m:d>
                          <m:dPr>
                            <m:ctrlPr>
                              <a:rPr lang="mr-I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mr-IN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d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.875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.875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; 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1)=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14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cs-CZ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cs-CZ" i="1" dirty="0" smtClean="0">
                            <a:latin typeface="Cambria Math" panose="02040503050406030204" pitchFamily="18" charset="0"/>
                          </a:rPr>
                          <m:t>21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=100+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1.75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10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1.75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23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 1+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0.2</m:t>
                        </m:r>
                        <m:d>
                          <m:dPr>
                            <m:ctrlPr>
                              <a:rPr lang="mr-I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0.8</m:t>
                        </m:r>
                        <m:d>
                          <m:dPr>
                            <m:ctrlPr>
                              <a:rPr lang="mr-I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; 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23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3,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32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=1+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3,</m:t>
                        </m:r>
                        <m:r>
                          <a:rPr lang="ru-RU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ru-RU" i="1" dirty="0" smtClean="0">
                            <a:latin typeface="Cambria Math" panose="02040503050406030204" pitchFamily="18" charset="0"/>
                          </a:rPr>
                          <m:t>34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=100+0=100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; 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32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5,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52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=1+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5,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54</m:t>
                        </m:r>
                      </m:e>
                    </m:d>
                  </m:oMath>
                </a14:m>
                <a:r>
                  <a:rPr lang="de-DE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=100+0=100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; </m:t>
                    </m:r>
                  </m:oMath>
                </a14:m>
                <a:br>
                  <a:rPr lang="de-DE" i="1" dirty="0">
                    <a:latin typeface="Cambria Math" panose="02040503050406030204" pitchFamily="18" charset="0"/>
                  </a:rPr>
                </a:br>
                <a:r>
                  <a:rPr lang="de-DE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52</m:t>
                    </m:r>
                  </m:oMath>
                </a14:m>
                <a:endParaRPr lang="is-I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de-DE" b="0" i="0" dirty="0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.875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1.75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br>
                  <a:rPr lang="de-DE" i="1" dirty="0">
                    <a:latin typeface="Cambria Math" panose="02040503050406030204" pitchFamily="18" charset="0"/>
                  </a:rPr>
                </a:br>
                <a:r>
                  <a:rPr lang="de-DE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1202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28650" y="1146048"/>
                <a:ext cx="3930228" cy="5030915"/>
              </a:xfrm>
              <a:blipFill>
                <a:blip r:embed="rId3"/>
                <a:stretch>
                  <a:fillRect l="-323" t="-5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784EB2A-46F4-174C-AE26-074F3A66E66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50" y="1146048"/>
                <a:ext cx="4388726" cy="5030915"/>
              </a:xfrm>
            </p:spPr>
            <p:txBody>
              <a:bodyPr>
                <a:normAutofit fontScale="550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=100+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10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14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=1+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0.5</m:t>
                        </m:r>
                        <m:d>
                          <m:dPr>
                            <m:ctrlPr>
                              <a:rPr lang="mr-I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1.75</m:t>
                            </m:r>
                          </m:e>
                        </m:d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0.5</m:t>
                        </m:r>
                        <m:d>
                          <m:dPr>
                            <m:ctrlPr>
                              <a:rPr lang="mr-I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mr-IN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.875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.875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;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14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cs-CZ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cs-CZ" i="1" dirty="0" smtClean="0">
                            <a:latin typeface="Cambria Math" panose="02040503050406030204" pitchFamily="18" charset="0"/>
                          </a:rPr>
                          <m:t>21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=100+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.875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101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.875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23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=1+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0.2</m:t>
                        </m:r>
                        <m:d>
                          <m:dPr>
                            <m:ctrlPr>
                              <a:rPr lang="mr-I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d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0.8</m:t>
                        </m:r>
                        <m:d>
                          <m:dPr>
                            <m:ctrlPr>
                              <a:rPr lang="mr-I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d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;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23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3,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32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=1+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3,</m:t>
                        </m:r>
                        <m:r>
                          <a:rPr lang="ru-RU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ru-RU" i="1" dirty="0" smtClean="0">
                            <a:latin typeface="Cambria Math" panose="02040503050406030204" pitchFamily="18" charset="0"/>
                          </a:rPr>
                          <m:t>34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=100+0=100</m:t>
                    </m:r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 marL="2147888" lvl="1" indent="-220663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;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32</m:t>
                    </m:r>
                  </m:oMath>
                </a14:m>
                <a:endParaRPr lang="en-US" dirty="0"/>
              </a:p>
              <a:p>
                <a:pPr marL="1692275" indent="-219075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5,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52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=1+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endParaRPr lang="en-US" dirty="0"/>
              </a:p>
              <a:p>
                <a:pPr marL="1692275" indent="-219075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5,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54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=100+0=100</m:t>
                    </m:r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 marL="2149475" lvl="1" indent="-219075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;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is-IS" i="1" dirty="0" smtClean="0">
                        <a:latin typeface="Cambria Math" panose="02040503050406030204" pitchFamily="18" charset="0"/>
                      </a:rPr>
                      <m:t>52</m:t>
                    </m:r>
                  </m:oMath>
                </a14:m>
                <a:endParaRPr lang="en-US" dirty="0"/>
              </a:p>
              <a:p>
                <a:pPr marL="1692275" indent="-219075"/>
                <a:endParaRPr lang="en-US" i="1" dirty="0">
                  <a:latin typeface="Cambria Math" panose="02040503050406030204" pitchFamily="18" charset="0"/>
                </a:endParaRPr>
              </a:p>
              <a:p>
                <a:pPr marL="1692275" indent="-219075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⁡(1.875−1.75, 7−5, </m:t>
                    </m:r>
                  </m:oMath>
                </a14:m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        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8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8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de-DE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/>
              </a:p>
              <a:p>
                <a:pPr marL="1300163" indent="-219075"/>
                <a:endParaRPr lang="en-GB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784EB2A-46F4-174C-AE26-074F3A66E6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50" y="1146048"/>
                <a:ext cx="4388726" cy="5030915"/>
              </a:xfrm>
              <a:blipFill>
                <a:blip r:embed="rId4"/>
                <a:stretch>
                  <a:fillRect l="-578" t="-5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41661C-B432-A346-982A-BF7E0C51A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57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151884" y="5610945"/>
                <a:ext cx="1191448" cy="101566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36000" rIns="3600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500" b="0" i="1" dirty="0" smtClean="0">
                          <a:latin typeface="Cambria Math" panose="02040503050406030204" pitchFamily="18" charset="0"/>
                          <a:cs typeface="Times New Roman"/>
                        </a:rPr>
                        <m:t>𝑉</m:t>
                      </m:r>
                      <m:d>
                        <m:dPr>
                          <m:ctrlPr>
                            <a:rPr lang="de-DE" sz="1500" b="0" i="1" dirty="0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de-DE" sz="1500" b="0" i="1" dirty="0" smtClean="0">
                              <a:latin typeface="Cambria Math" panose="02040503050406030204" pitchFamily="18" charset="0"/>
                              <a:cs typeface="Times New Roman"/>
                            </a:rPr>
                            <m:t>𝑑</m:t>
                          </m:r>
                          <m:r>
                            <a:rPr lang="de-DE" sz="1500" b="0" i="1" dirty="0" smtClean="0">
                              <a:latin typeface="Cambria Math" panose="02040503050406030204" pitchFamily="18" charset="0"/>
                              <a:cs typeface="Times New Roman"/>
                            </a:rPr>
                            <m:t>1</m:t>
                          </m:r>
                        </m:e>
                      </m:d>
                      <m:r>
                        <a:rPr lang="de-DE" sz="1500" b="0" i="1" dirty="0" smtClean="0">
                          <a:latin typeface="Cambria Math" panose="02040503050406030204" pitchFamily="18" charset="0"/>
                          <a:cs typeface="Times New Roman"/>
                        </a:rPr>
                        <m:t>=1.75</m:t>
                      </m:r>
                    </m:oMath>
                  </m:oMathPara>
                </a14:m>
                <a:endParaRPr lang="en-US" sz="1500" i="1" dirty="0">
                  <a:cs typeface="Times New Roman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500" i="1" dirty="0">
                          <a:latin typeface="Cambria Math" panose="02040503050406030204" pitchFamily="18" charset="0"/>
                          <a:cs typeface="Times New Roman"/>
                        </a:rPr>
                        <m:t>𝑉</m:t>
                      </m:r>
                      <m:d>
                        <m:dPr>
                          <m:ctrlP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𝑑</m:t>
                          </m:r>
                          <m:r>
                            <a:rPr lang="de-DE" sz="1500" b="0" i="1" dirty="0" smtClean="0">
                              <a:latin typeface="Cambria Math" panose="02040503050406030204" pitchFamily="18" charset="0"/>
                              <a:cs typeface="Times New Roman"/>
                            </a:rPr>
                            <m:t>2</m:t>
                          </m:r>
                        </m:e>
                      </m:d>
                      <m:r>
                        <a:rPr lang="de-DE" sz="1500" i="1" dirty="0"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a:rPr lang="de-DE" sz="1500" b="0" i="1" dirty="0" smtClean="0">
                          <a:latin typeface="Cambria Math" panose="02040503050406030204" pitchFamily="18" charset="0"/>
                          <a:cs typeface="Times New Roman"/>
                        </a:rPr>
                        <m:t>3</m:t>
                      </m:r>
                    </m:oMath>
                  </m:oMathPara>
                </a14:m>
                <a:endParaRPr lang="de-DE" sz="1500" i="1" dirty="0">
                  <a:cs typeface="Times New Roman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500" i="1" dirty="0">
                          <a:latin typeface="Cambria Math" panose="02040503050406030204" pitchFamily="18" charset="0"/>
                          <a:cs typeface="Times New Roman"/>
                        </a:rPr>
                        <m:t>𝑉</m:t>
                      </m:r>
                      <m:d>
                        <m:dPr>
                          <m:ctrlP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𝑑</m:t>
                          </m:r>
                          <m:r>
                            <a:rPr lang="de-DE" sz="1500" b="0" i="1" dirty="0" smtClean="0">
                              <a:latin typeface="Cambria Math" panose="02040503050406030204" pitchFamily="18" charset="0"/>
                              <a:cs typeface="Times New Roman"/>
                            </a:rPr>
                            <m:t>3</m:t>
                          </m:r>
                        </m:e>
                      </m:d>
                      <m:r>
                        <a:rPr lang="de-DE" sz="1500" i="1" dirty="0"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a:rPr lang="de-DE" sz="1500" b="0" i="1" dirty="0" smtClean="0">
                          <a:latin typeface="Cambria Math" panose="02040503050406030204" pitchFamily="18" charset="0"/>
                          <a:cs typeface="Times New Roman"/>
                        </a:rPr>
                        <m:t>3</m:t>
                      </m:r>
                    </m:oMath>
                  </m:oMathPara>
                </a14:m>
                <a:endParaRPr lang="de-DE" sz="1500" i="1" dirty="0">
                  <a:cs typeface="Times New Roman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500" i="1" dirty="0">
                          <a:latin typeface="Cambria Math" panose="02040503050406030204" pitchFamily="18" charset="0"/>
                          <a:cs typeface="Times New Roman"/>
                        </a:rPr>
                        <m:t>𝑉</m:t>
                      </m:r>
                      <m:d>
                        <m:dPr>
                          <m:ctrlP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𝑑</m:t>
                          </m:r>
                          <m:r>
                            <a:rPr lang="de-DE" sz="1500" b="0" i="1" dirty="0" smtClean="0">
                              <a:latin typeface="Cambria Math" panose="02040503050406030204" pitchFamily="18" charset="0"/>
                              <a:cs typeface="Times New Roman"/>
                            </a:rPr>
                            <m:t>5</m:t>
                          </m:r>
                        </m:e>
                      </m:d>
                      <m:r>
                        <a:rPr lang="de-DE" sz="1500" i="1" dirty="0"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a:rPr lang="de-DE" sz="1500" b="0" i="1" dirty="0" smtClean="0">
                          <a:latin typeface="Cambria Math" panose="02040503050406030204" pitchFamily="18" charset="0"/>
                          <a:cs typeface="Times New Roman"/>
                        </a:rPr>
                        <m:t>3</m:t>
                      </m:r>
                    </m:oMath>
                  </m:oMathPara>
                </a14:m>
                <a:endParaRPr lang="de-DE" sz="1500" i="1" dirty="0">
                  <a:cs typeface="Times New Roman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1884" y="5610945"/>
                <a:ext cx="1191448" cy="1015663"/>
              </a:xfrm>
              <a:prstGeom prst="rect">
                <a:avLst/>
              </a:prstGeom>
              <a:blipFill>
                <a:blip r:embed="rId5"/>
                <a:stretch>
                  <a:fillRect l="-20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438AF83A-AE4A-E24E-8F5B-D8985C17CAC1}"/>
                  </a:ext>
                </a:extLst>
              </p:cNvPr>
              <p:cNvSpPr/>
              <p:nvPr/>
            </p:nvSpPr>
            <p:spPr>
              <a:xfrm>
                <a:off x="6462103" y="5610945"/>
                <a:ext cx="1276766" cy="101566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36000" rIns="3600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500" b="0" i="1" dirty="0" smtClean="0">
                          <a:latin typeface="Cambria Math" panose="02040503050406030204" pitchFamily="18" charset="0"/>
                          <a:cs typeface="Times New Roman"/>
                        </a:rPr>
                        <m:t>𝑉</m:t>
                      </m:r>
                      <m:d>
                        <m:dPr>
                          <m:ctrlPr>
                            <a:rPr lang="de-DE" sz="1500" b="0" i="1" dirty="0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de-DE" sz="1500" b="0" i="1" dirty="0" smtClean="0">
                              <a:latin typeface="Cambria Math" panose="02040503050406030204" pitchFamily="18" charset="0"/>
                              <a:cs typeface="Times New Roman"/>
                            </a:rPr>
                            <m:t>𝑑</m:t>
                          </m:r>
                          <m:r>
                            <a:rPr lang="de-DE" sz="1500" b="0" i="1" dirty="0" smtClean="0">
                              <a:latin typeface="Cambria Math" panose="02040503050406030204" pitchFamily="18" charset="0"/>
                              <a:cs typeface="Times New Roman"/>
                            </a:rPr>
                            <m:t>1</m:t>
                          </m:r>
                        </m:e>
                      </m:d>
                      <m:r>
                        <a:rPr lang="de-DE" sz="1500" b="0" i="1" dirty="0" smtClean="0">
                          <a:latin typeface="Cambria Math" panose="02040503050406030204" pitchFamily="18" charset="0"/>
                          <a:cs typeface="Times New Roman"/>
                        </a:rPr>
                        <m:t>=1.75</m:t>
                      </m:r>
                    </m:oMath>
                  </m:oMathPara>
                </a14:m>
                <a:endParaRPr lang="en-US" sz="1500" i="1" dirty="0">
                  <a:cs typeface="Times New Roman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500" i="1" dirty="0">
                          <a:latin typeface="Cambria Math" panose="02040503050406030204" pitchFamily="18" charset="0"/>
                          <a:cs typeface="Times New Roman"/>
                        </a:rPr>
                        <m:t>𝑉</m:t>
                      </m:r>
                      <m:d>
                        <m:dPr>
                          <m:ctrlP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𝑑</m:t>
                          </m:r>
                          <m:r>
                            <a:rPr lang="de-DE" sz="1500" b="0" i="1" dirty="0" smtClean="0">
                              <a:latin typeface="Cambria Math" panose="02040503050406030204" pitchFamily="18" charset="0"/>
                              <a:cs typeface="Times New Roman"/>
                            </a:rPr>
                            <m:t>2</m:t>
                          </m:r>
                        </m:e>
                      </m:d>
                      <m:r>
                        <a:rPr lang="de-DE" sz="1500" i="1" dirty="0"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a:rPr lang="de-DE" sz="1500" b="0" i="1" dirty="0" smtClean="0">
                          <a:latin typeface="Cambria Math" panose="02040503050406030204" pitchFamily="18" charset="0"/>
                          <a:cs typeface="Times New Roman"/>
                        </a:rPr>
                        <m:t>5</m:t>
                      </m:r>
                    </m:oMath>
                  </m:oMathPara>
                </a14:m>
                <a:endParaRPr lang="de-DE" sz="1500" i="1" dirty="0">
                  <a:cs typeface="Times New Roman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500" i="1" dirty="0">
                          <a:latin typeface="Cambria Math" panose="02040503050406030204" pitchFamily="18" charset="0"/>
                          <a:cs typeface="Times New Roman"/>
                        </a:rPr>
                        <m:t>𝑉</m:t>
                      </m:r>
                      <m:d>
                        <m:dPr>
                          <m:ctrlP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𝑑</m:t>
                          </m:r>
                          <m:r>
                            <a:rPr lang="de-DE" sz="1500" b="0" i="1" dirty="0" smtClean="0">
                              <a:latin typeface="Cambria Math" panose="02040503050406030204" pitchFamily="18" charset="0"/>
                              <a:cs typeface="Times New Roman"/>
                            </a:rPr>
                            <m:t>3</m:t>
                          </m:r>
                        </m:e>
                      </m:d>
                      <m:r>
                        <a:rPr lang="de-DE" sz="1500" i="1" dirty="0"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a:rPr lang="de-DE" sz="1500" b="0" i="1" dirty="0" smtClean="0">
                          <a:latin typeface="Cambria Math" panose="02040503050406030204" pitchFamily="18" charset="0"/>
                          <a:cs typeface="Times New Roman"/>
                        </a:rPr>
                        <m:t>6</m:t>
                      </m:r>
                    </m:oMath>
                  </m:oMathPara>
                </a14:m>
                <a:endParaRPr lang="de-DE" sz="1500" i="1" dirty="0">
                  <a:cs typeface="Times New Roman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500" i="1" dirty="0">
                          <a:latin typeface="Cambria Math" panose="02040503050406030204" pitchFamily="18" charset="0"/>
                          <a:cs typeface="Times New Roman"/>
                        </a:rPr>
                        <m:t>𝑉</m:t>
                      </m:r>
                      <m:d>
                        <m:dPr>
                          <m:ctrlP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de-DE" sz="1500" i="1" dirty="0">
                              <a:latin typeface="Cambria Math" panose="02040503050406030204" pitchFamily="18" charset="0"/>
                              <a:cs typeface="Times New Roman"/>
                            </a:rPr>
                            <m:t>𝑑</m:t>
                          </m:r>
                          <m:r>
                            <a:rPr lang="de-DE" sz="1500" b="0" i="1" dirty="0" smtClean="0">
                              <a:latin typeface="Cambria Math" panose="02040503050406030204" pitchFamily="18" charset="0"/>
                              <a:cs typeface="Times New Roman"/>
                            </a:rPr>
                            <m:t>5</m:t>
                          </m:r>
                        </m:e>
                      </m:d>
                      <m:r>
                        <a:rPr lang="de-DE" sz="1500" i="1" dirty="0"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a:rPr lang="de-DE" sz="1500" b="0" i="1" dirty="0" smtClean="0">
                          <a:latin typeface="Cambria Math" panose="02040503050406030204" pitchFamily="18" charset="0"/>
                          <a:cs typeface="Times New Roman"/>
                        </a:rPr>
                        <m:t>6</m:t>
                      </m:r>
                    </m:oMath>
                  </m:oMathPara>
                </a14:m>
                <a:endParaRPr lang="de-DE" sz="1500" i="1" dirty="0">
                  <a:cs typeface="Times New Roman"/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438AF83A-AE4A-E24E-8F5B-D8985C17CA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2103" y="5610945"/>
                <a:ext cx="1276766" cy="10156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066B71B9-4BE9-9F42-AF0F-2AAB0163D09C}"/>
                  </a:ext>
                </a:extLst>
              </p:cNvPr>
              <p:cNvSpPr/>
              <p:nvPr/>
            </p:nvSpPr>
            <p:spPr>
              <a:xfrm>
                <a:off x="3571417" y="265653"/>
                <a:ext cx="1619689" cy="31784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1500" i="1" dirty="0" smtClean="0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sz="1500" i="1" dirty="0">
                          <a:latin typeface="Cambria Math" panose="02040503050406030204" pitchFamily="18" charset="0"/>
                          <a:ea typeface="Times New Roman"/>
                        </a:rPr>
                        <m:t> = 0.2</m:t>
                      </m:r>
                    </m:oMath>
                  </m:oMathPara>
                </a14:m>
                <a:endParaRPr lang="en-US" sz="1500" baseline="-25000" dirty="0">
                  <a:ea typeface="Times New Roman"/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066B71B9-4BE9-9F42-AF0F-2AAB0163D0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417" y="265653"/>
                <a:ext cx="1619689" cy="317844"/>
              </a:xfrm>
              <a:prstGeom prst="rect">
                <a:avLst/>
              </a:prstGeom>
              <a:blipFill>
                <a:blip r:embed="rId7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3D951663-98F2-7147-ABA8-6F48164EE297}"/>
              </a:ext>
            </a:extLst>
          </p:cNvPr>
          <p:cNvGrpSpPr/>
          <p:nvPr/>
        </p:nvGrpSpPr>
        <p:grpSpPr>
          <a:xfrm>
            <a:off x="4459676" y="857583"/>
            <a:ext cx="3026974" cy="1520105"/>
            <a:chOff x="2977853" y="1962156"/>
            <a:chExt cx="3026974" cy="1520105"/>
          </a:xfrm>
        </p:grpSpPr>
        <p:sp>
          <p:nvSpPr>
            <p:cNvPr id="43" name="Content Placeholder 1">
              <a:extLst>
                <a:ext uri="{FF2B5EF4-FFF2-40B4-BE49-F238E27FC236}">
                  <a16:creationId xmlns:a16="http://schemas.microsoft.com/office/drawing/2014/main" id="{8463650F-3D1C-D445-A644-5DE54AA35162}"/>
                </a:ext>
              </a:extLst>
            </p:cNvPr>
            <p:cNvSpPr txBox="1">
              <a:spLocks/>
            </p:cNvSpPr>
            <p:nvPr/>
          </p:nvSpPr>
          <p:spPr>
            <a:xfrm>
              <a:off x="2977853" y="1962156"/>
              <a:ext cx="3026974" cy="1520105"/>
            </a:xfrm>
            <a:prstGeom prst="cloudCallout">
              <a:avLst>
                <a:gd name="adj1" fmla="val -25763"/>
                <a:gd name="adj2" fmla="val 90097"/>
              </a:avLst>
            </a:prstGeom>
            <a:solidFill>
              <a:srgbClr val="C0000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lIns="108000" tIns="45720" rIns="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indent="0">
                <a:buSzPct val="110000"/>
                <a:buFont typeface="Arial" panose="020B0604020202020204" pitchFamily="34" charset="0"/>
                <a:buNone/>
              </a:pPr>
              <a:endParaRPr lang="en-US" sz="1800" dirty="0">
                <a:solidFill>
                  <a:schemeClr val="bg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1A256C18-10CF-7A40-B0A5-EC175B86066B}"/>
                    </a:ext>
                  </a:extLst>
                </p:cNvPr>
                <p:cNvSpPr/>
                <p:nvPr/>
              </p:nvSpPr>
              <p:spPr>
                <a:xfrm>
                  <a:off x="3256493" y="2154583"/>
                  <a:ext cx="2532951" cy="120032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lvl="1" indent="0" algn="ctr">
                    <a:buSzPct val="110000"/>
                    <a:buFont typeface="Arial" panose="020B0604020202020204" pitchFamily="34" charset="0"/>
                    <a:buNone/>
                  </a:pPr>
                  <a:r>
                    <a:rPr lang="en-US" dirty="0">
                      <a:solidFill>
                        <a:schemeClr val="bg1"/>
                      </a:solidFill>
                    </a:rPr>
                    <a:t>How long before </a:t>
                  </a:r>
                  <a14:m>
                    <m:oMath xmlns:m="http://schemas.openxmlformats.org/officeDocument/2006/math">
                      <m:r>
                        <a:rPr lang="en-US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≤ </m:t>
                      </m:r>
                      <m:r>
                        <a:rPr lang="el-GR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𝜂</m:t>
                      </m:r>
                    </m:oMath>
                  </a14:m>
                  <a:r>
                    <a:rPr lang="en-US" dirty="0">
                      <a:solidFill>
                        <a:schemeClr val="bg1"/>
                      </a:solidFill>
                    </a:rPr>
                    <a:t>? </a:t>
                  </a:r>
                </a:p>
                <a:p>
                  <a:pPr marL="0" lvl="1" indent="0" algn="ctr">
                    <a:buSzPct val="110000"/>
                    <a:buFont typeface="Arial" panose="020B0604020202020204" pitchFamily="34" charset="0"/>
                    <a:buNone/>
                  </a:pPr>
                  <a:r>
                    <a:rPr lang="en-US" dirty="0">
                      <a:solidFill>
                        <a:schemeClr val="bg1"/>
                      </a:solidFill>
                    </a:rPr>
                    <a:t>How long, if the “vertical” actions cost 10 instead of 100?</a:t>
                  </a: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1A256C18-10CF-7A40-B0A5-EC175B86066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56493" y="2154583"/>
                  <a:ext cx="2532951" cy="1200329"/>
                </a:xfrm>
                <a:prstGeom prst="rect">
                  <a:avLst/>
                </a:prstGeom>
                <a:blipFill>
                  <a:blip r:embed="rId8"/>
                  <a:stretch>
                    <a:fillRect l="-1493" t="-2105" r="-3483" b="-736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2" name="Freeform 31">
            <a:extLst>
              <a:ext uri="{FF2B5EF4-FFF2-40B4-BE49-F238E27FC236}">
                <a16:creationId xmlns:a16="http://schemas.microsoft.com/office/drawing/2014/main" id="{7E6BA68C-3B73-4445-BA82-CEFAE3F97F17}"/>
              </a:ext>
            </a:extLst>
          </p:cNvPr>
          <p:cNvSpPr>
            <a:spLocks/>
          </p:cNvSpPr>
          <p:nvPr/>
        </p:nvSpPr>
        <p:spPr bwMode="auto">
          <a:xfrm rot="4200000" flipH="1" flipV="1">
            <a:off x="4287622" y="2781344"/>
            <a:ext cx="612062" cy="2271251"/>
          </a:xfrm>
          <a:custGeom>
            <a:avLst/>
            <a:gdLst>
              <a:gd name="T0" fmla="*/ 2147483647 w 505"/>
              <a:gd name="T1" fmla="*/ 0 h 1384"/>
              <a:gd name="T2" fmla="*/ 2147483647 w 505"/>
              <a:gd name="T3" fmla="*/ 2147483647 h 1384"/>
              <a:gd name="T4" fmla="*/ 0 w 505"/>
              <a:gd name="T5" fmla="*/ 2147483647 h 1384"/>
              <a:gd name="T6" fmla="*/ 0 60000 65536"/>
              <a:gd name="T7" fmla="*/ 0 60000 65536"/>
              <a:gd name="T8" fmla="*/ 0 60000 65536"/>
              <a:gd name="T9" fmla="*/ 0 w 505"/>
              <a:gd name="T10" fmla="*/ 0 h 1384"/>
              <a:gd name="T11" fmla="*/ 505 w 505"/>
              <a:gd name="T12" fmla="*/ 1384 h 1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05" h="1384">
                <a:moveTo>
                  <a:pt x="392" y="0"/>
                </a:moveTo>
                <a:cubicBezTo>
                  <a:pt x="448" y="252"/>
                  <a:pt x="505" y="505"/>
                  <a:pt x="440" y="736"/>
                </a:cubicBezTo>
                <a:cubicBezTo>
                  <a:pt x="375" y="967"/>
                  <a:pt x="187" y="1175"/>
                  <a:pt x="0" y="1384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triangle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44" name="Text Box 11">
            <a:extLst>
              <a:ext uri="{FF2B5EF4-FFF2-40B4-BE49-F238E27FC236}">
                <a16:creationId xmlns:a16="http://schemas.microsoft.com/office/drawing/2014/main" id="{3742092A-0611-9C4D-9A61-5021A7AF0C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63" y="5999842"/>
            <a:ext cx="734175" cy="553998"/>
          </a:xfrm>
          <a:prstGeom prst="rect">
            <a:avLst/>
          </a:prstGeom>
          <a:ln/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+mn-lt"/>
                <a:ea typeface="Times New Roman"/>
                <a:cs typeface="Times New Roman"/>
              </a:rPr>
              <a:t>  Goal: </a:t>
            </a:r>
            <a:br>
              <a:rPr lang="en-US" sz="1800" dirty="0">
                <a:latin typeface="+mn-lt"/>
                <a:ea typeface="Times New Roman"/>
                <a:cs typeface="Times New Roman"/>
              </a:rPr>
            </a:br>
            <a:r>
              <a:rPr lang="en-US" sz="1800" i="1" dirty="0">
                <a:latin typeface="+mn-lt"/>
                <a:ea typeface="Times New Roman"/>
                <a:sym typeface="Symbol" charset="0"/>
              </a:rPr>
              <a:t>S</a:t>
            </a:r>
            <a:r>
              <a:rPr lang="en-US" sz="1800" i="1" baseline="-25000" dirty="0">
                <a:latin typeface="+mn-lt"/>
                <a:ea typeface="Times New Roman"/>
                <a:sym typeface="Symbol" charset="0"/>
              </a:rPr>
              <a:t>g</a:t>
            </a:r>
            <a:r>
              <a:rPr lang="en-US" sz="1800" dirty="0">
                <a:latin typeface="+mn-lt"/>
                <a:ea typeface="Times New Roman"/>
                <a:sym typeface="Symbol" charset="0"/>
              </a:rPr>
              <a:t>= {</a:t>
            </a:r>
            <a:r>
              <a:rPr lang="en-US" sz="1800" dirty="0">
                <a:latin typeface="+mn-lt"/>
                <a:ea typeface="Times New Roman"/>
                <a:cs typeface="Calibri"/>
                <a:sym typeface="Symbol" charset="0"/>
              </a:rPr>
              <a:t>d4</a:t>
            </a:r>
            <a:r>
              <a:rPr lang="en-US" sz="1800" dirty="0">
                <a:latin typeface="+mn-lt"/>
                <a:ea typeface="Times New Roman"/>
                <a:cs typeface="Times New Roman"/>
                <a:sym typeface="Symbol" charset="0"/>
              </a:rPr>
              <a:t>}</a:t>
            </a:r>
            <a:endParaRPr lang="en-US" sz="1800" dirty="0">
              <a:latin typeface="+mn-lt"/>
              <a:ea typeface="Times New Roman"/>
              <a:cs typeface="Times New Roman"/>
            </a:endParaRPr>
          </a:p>
        </p:txBody>
      </p:sp>
      <p:sp>
        <p:nvSpPr>
          <p:cNvPr id="45" name="Freeform 37">
            <a:extLst>
              <a:ext uri="{FF2B5EF4-FFF2-40B4-BE49-F238E27FC236}">
                <a16:creationId xmlns:a16="http://schemas.microsoft.com/office/drawing/2014/main" id="{770C5E68-83B5-3845-A5DC-1D21EEE98411}"/>
              </a:ext>
            </a:extLst>
          </p:cNvPr>
          <p:cNvSpPr>
            <a:spLocks/>
          </p:cNvSpPr>
          <p:nvPr/>
        </p:nvSpPr>
        <p:spPr bwMode="auto">
          <a:xfrm>
            <a:off x="3237782" y="4127485"/>
            <a:ext cx="1997317" cy="141769"/>
          </a:xfrm>
          <a:custGeom>
            <a:avLst/>
            <a:gdLst>
              <a:gd name="T0" fmla="*/ 0 w 1592"/>
              <a:gd name="T1" fmla="*/ 2147483647 h 113"/>
              <a:gd name="T2" fmla="*/ 2147483647 w 1592"/>
              <a:gd name="T3" fmla="*/ 2147483647 h 113"/>
              <a:gd name="T4" fmla="*/ 2147483647 w 1592"/>
              <a:gd name="T5" fmla="*/ 2147483647 h 113"/>
              <a:gd name="T6" fmla="*/ 0 60000 65536"/>
              <a:gd name="T7" fmla="*/ 0 60000 65536"/>
              <a:gd name="T8" fmla="*/ 0 60000 65536"/>
              <a:gd name="T9" fmla="*/ 0 w 1592"/>
              <a:gd name="T10" fmla="*/ 0 h 113"/>
              <a:gd name="T11" fmla="*/ 1592 w 1592"/>
              <a:gd name="T12" fmla="*/ 113 h 1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92" h="113">
                <a:moveTo>
                  <a:pt x="0" y="113"/>
                </a:moveTo>
                <a:cubicBezTo>
                  <a:pt x="255" y="57"/>
                  <a:pt x="511" y="2"/>
                  <a:pt x="776" y="1"/>
                </a:cubicBezTo>
                <a:cubicBezTo>
                  <a:pt x="1041" y="0"/>
                  <a:pt x="1316" y="52"/>
                  <a:pt x="1592" y="105"/>
                </a:cubicBezTo>
              </a:path>
            </a:pathLst>
          </a:custGeom>
          <a:noFill/>
          <a:ln w="38100" cmpd="sng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46" name="Freeform 38">
            <a:extLst>
              <a:ext uri="{FF2B5EF4-FFF2-40B4-BE49-F238E27FC236}">
                <a16:creationId xmlns:a16="http://schemas.microsoft.com/office/drawing/2014/main" id="{0CEEBD6E-5A04-4B4F-B699-88856526FA47}"/>
              </a:ext>
            </a:extLst>
          </p:cNvPr>
          <p:cNvSpPr>
            <a:spLocks/>
          </p:cNvSpPr>
          <p:nvPr/>
        </p:nvSpPr>
        <p:spPr bwMode="auto">
          <a:xfrm>
            <a:off x="4318324" y="3924768"/>
            <a:ext cx="1426114" cy="205502"/>
          </a:xfrm>
          <a:custGeom>
            <a:avLst/>
            <a:gdLst>
              <a:gd name="T0" fmla="*/ 0 w 1176"/>
              <a:gd name="T1" fmla="*/ 2147483647 h 288"/>
              <a:gd name="T2" fmla="*/ 2147483647 w 1176"/>
              <a:gd name="T3" fmla="*/ 2147483647 h 288"/>
              <a:gd name="T4" fmla="*/ 2147483647 w 1176"/>
              <a:gd name="T5" fmla="*/ 0 h 288"/>
              <a:gd name="T6" fmla="*/ 0 60000 65536"/>
              <a:gd name="T7" fmla="*/ 0 60000 65536"/>
              <a:gd name="T8" fmla="*/ 0 60000 65536"/>
              <a:gd name="T9" fmla="*/ 0 w 1176"/>
              <a:gd name="T10" fmla="*/ 0 h 288"/>
              <a:gd name="T11" fmla="*/ 1176 w 1176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76" h="288">
                <a:moveTo>
                  <a:pt x="0" y="288"/>
                </a:moveTo>
                <a:cubicBezTo>
                  <a:pt x="234" y="264"/>
                  <a:pt x="468" y="240"/>
                  <a:pt x="664" y="192"/>
                </a:cubicBezTo>
                <a:cubicBezTo>
                  <a:pt x="860" y="144"/>
                  <a:pt x="1018" y="72"/>
                  <a:pt x="1176" y="0"/>
                </a:cubicBezTo>
              </a:path>
            </a:pathLst>
          </a:custGeom>
          <a:noFill/>
          <a:ln w="38100" cmpd="sng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47" name="Arc 46">
            <a:extLst>
              <a:ext uri="{FF2B5EF4-FFF2-40B4-BE49-F238E27FC236}">
                <a16:creationId xmlns:a16="http://schemas.microsoft.com/office/drawing/2014/main" id="{7FF03F17-3D24-F14A-9AB2-E85D23E5E8B8}"/>
              </a:ext>
            </a:extLst>
          </p:cNvPr>
          <p:cNvSpPr/>
          <p:nvPr/>
        </p:nvSpPr>
        <p:spPr bwMode="auto">
          <a:xfrm>
            <a:off x="4671820" y="4052209"/>
            <a:ext cx="90331" cy="178153"/>
          </a:xfrm>
          <a:prstGeom prst="arc">
            <a:avLst>
              <a:gd name="adj1" fmla="val 18495893"/>
              <a:gd name="adj2" fmla="val 2991136"/>
            </a:avLst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48" name="Freeform 40">
            <a:extLst>
              <a:ext uri="{FF2B5EF4-FFF2-40B4-BE49-F238E27FC236}">
                <a16:creationId xmlns:a16="http://schemas.microsoft.com/office/drawing/2014/main" id="{15651B4D-B986-B849-98DF-DBEB54E371D2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5256475" y="4538410"/>
            <a:ext cx="86892" cy="1073936"/>
          </a:xfrm>
          <a:custGeom>
            <a:avLst/>
            <a:gdLst>
              <a:gd name="T0" fmla="*/ 2147483647 w 144"/>
              <a:gd name="T1" fmla="*/ 2147483647 h 856"/>
              <a:gd name="T2" fmla="*/ 0 w 144"/>
              <a:gd name="T3" fmla="*/ 2147483647 h 856"/>
              <a:gd name="T4" fmla="*/ 2147483647 w 144"/>
              <a:gd name="T5" fmla="*/ 0 h 856"/>
              <a:gd name="T6" fmla="*/ 0 60000 65536"/>
              <a:gd name="T7" fmla="*/ 0 60000 65536"/>
              <a:gd name="T8" fmla="*/ 0 60000 65536"/>
              <a:gd name="T9" fmla="*/ 0 w 144"/>
              <a:gd name="T10" fmla="*/ 0 h 856"/>
              <a:gd name="T11" fmla="*/ 144 w 144"/>
              <a:gd name="T12" fmla="*/ 856 h 8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856">
                <a:moveTo>
                  <a:pt x="144" y="856"/>
                </a:moveTo>
                <a:cubicBezTo>
                  <a:pt x="72" y="715"/>
                  <a:pt x="0" y="575"/>
                  <a:pt x="0" y="432"/>
                </a:cubicBezTo>
                <a:cubicBezTo>
                  <a:pt x="0" y="289"/>
                  <a:pt x="72" y="144"/>
                  <a:pt x="144" y="0"/>
                </a:cubicBezTo>
              </a:path>
            </a:pathLst>
          </a:custGeom>
          <a:noFill/>
          <a:ln w="9525" cmpd="sng">
            <a:solidFill>
              <a:schemeClr val="tx1"/>
            </a:solidFill>
            <a:round/>
            <a:headEnd type="triangle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49" name="Freeform 31">
            <a:extLst>
              <a:ext uri="{FF2B5EF4-FFF2-40B4-BE49-F238E27FC236}">
                <a16:creationId xmlns:a16="http://schemas.microsoft.com/office/drawing/2014/main" id="{99C56122-FBE9-744B-B7AE-11B612E61919}"/>
              </a:ext>
            </a:extLst>
          </p:cNvPr>
          <p:cNvSpPr>
            <a:spLocks/>
          </p:cNvSpPr>
          <p:nvPr/>
        </p:nvSpPr>
        <p:spPr bwMode="auto">
          <a:xfrm rot="462874" flipH="1" flipV="1">
            <a:off x="5564708" y="3996394"/>
            <a:ext cx="186486" cy="1609317"/>
          </a:xfrm>
          <a:custGeom>
            <a:avLst/>
            <a:gdLst>
              <a:gd name="T0" fmla="*/ 2147483647 w 505"/>
              <a:gd name="T1" fmla="*/ 0 h 1384"/>
              <a:gd name="T2" fmla="*/ 2147483647 w 505"/>
              <a:gd name="T3" fmla="*/ 2147483647 h 1384"/>
              <a:gd name="T4" fmla="*/ 0 w 505"/>
              <a:gd name="T5" fmla="*/ 2147483647 h 1384"/>
              <a:gd name="T6" fmla="*/ 0 60000 65536"/>
              <a:gd name="T7" fmla="*/ 0 60000 65536"/>
              <a:gd name="T8" fmla="*/ 0 60000 65536"/>
              <a:gd name="T9" fmla="*/ 0 w 505"/>
              <a:gd name="T10" fmla="*/ 0 h 1384"/>
              <a:gd name="T11" fmla="*/ 505 w 505"/>
              <a:gd name="T12" fmla="*/ 1384 h 1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05" h="1384">
                <a:moveTo>
                  <a:pt x="392" y="0"/>
                </a:moveTo>
                <a:cubicBezTo>
                  <a:pt x="448" y="252"/>
                  <a:pt x="505" y="505"/>
                  <a:pt x="440" y="736"/>
                </a:cubicBezTo>
                <a:cubicBezTo>
                  <a:pt x="375" y="967"/>
                  <a:pt x="187" y="1175"/>
                  <a:pt x="0" y="1384"/>
                </a:cubicBezTo>
              </a:path>
            </a:pathLst>
          </a:custGeom>
          <a:noFill/>
          <a:ln w="9525" cmpd="sng">
            <a:solidFill>
              <a:schemeClr val="tx1"/>
            </a:solidFill>
            <a:round/>
            <a:headEnd type="triangle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50" name="Freeform 6">
            <a:extLst>
              <a:ext uri="{FF2B5EF4-FFF2-40B4-BE49-F238E27FC236}">
                <a16:creationId xmlns:a16="http://schemas.microsoft.com/office/drawing/2014/main" id="{7EFE8ABD-23C7-A244-B2EC-DE9BF2A6257F}"/>
              </a:ext>
            </a:extLst>
          </p:cNvPr>
          <p:cNvSpPr>
            <a:spLocks/>
          </p:cNvSpPr>
          <p:nvPr/>
        </p:nvSpPr>
        <p:spPr bwMode="auto">
          <a:xfrm>
            <a:off x="3067012" y="4393974"/>
            <a:ext cx="190699" cy="1083973"/>
          </a:xfrm>
          <a:custGeom>
            <a:avLst/>
            <a:gdLst>
              <a:gd name="T0" fmla="*/ 2147483647 w 144"/>
              <a:gd name="T1" fmla="*/ 2147483647 h 856"/>
              <a:gd name="T2" fmla="*/ 0 w 144"/>
              <a:gd name="T3" fmla="*/ 2147483647 h 856"/>
              <a:gd name="T4" fmla="*/ 2147483647 w 144"/>
              <a:gd name="T5" fmla="*/ 0 h 856"/>
              <a:gd name="T6" fmla="*/ 0 60000 65536"/>
              <a:gd name="T7" fmla="*/ 0 60000 65536"/>
              <a:gd name="T8" fmla="*/ 0 60000 65536"/>
              <a:gd name="T9" fmla="*/ 0 w 144"/>
              <a:gd name="T10" fmla="*/ 0 h 856"/>
              <a:gd name="T11" fmla="*/ 144 w 144"/>
              <a:gd name="T12" fmla="*/ 856 h 8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856">
                <a:moveTo>
                  <a:pt x="144" y="856"/>
                </a:moveTo>
                <a:cubicBezTo>
                  <a:pt x="72" y="715"/>
                  <a:pt x="0" y="575"/>
                  <a:pt x="0" y="432"/>
                </a:cubicBezTo>
                <a:cubicBezTo>
                  <a:pt x="0" y="289"/>
                  <a:pt x="72" y="144"/>
                  <a:pt x="144" y="0"/>
                </a:cubicBezTo>
              </a:path>
            </a:pathLst>
          </a:custGeom>
          <a:noFill/>
          <a:ln w="9525" cmpd="sng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51" name="Oval 11">
            <a:extLst>
              <a:ext uri="{FF2B5EF4-FFF2-40B4-BE49-F238E27FC236}">
                <a16:creationId xmlns:a16="http://schemas.microsoft.com/office/drawing/2014/main" id="{1EE46465-8774-3043-AD5C-1931B1B2D0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7196" y="4040311"/>
            <a:ext cx="361324" cy="361324"/>
          </a:xfrm>
          <a:prstGeom prst="ellipse">
            <a:avLst/>
          </a:prstGeom>
          <a:solidFill>
            <a:srgbClr val="FFFFFF"/>
          </a:solidFill>
          <a:ln w="38100" cmpd="sng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is-IS" dirty="0">
                <a:latin typeface="Calibri"/>
                <a:ea typeface="Times New Roman"/>
                <a:cs typeface="Times New Roman"/>
              </a:rPr>
              <a:t>d2</a:t>
            </a:r>
            <a:endParaRPr lang="en-US" dirty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52" name="Freeform 18">
            <a:extLst>
              <a:ext uri="{FF2B5EF4-FFF2-40B4-BE49-F238E27FC236}">
                <a16:creationId xmlns:a16="http://schemas.microsoft.com/office/drawing/2014/main" id="{80DF46D4-7710-D745-B06F-656561A86E25}"/>
              </a:ext>
            </a:extLst>
          </p:cNvPr>
          <p:cNvSpPr>
            <a:spLocks/>
          </p:cNvSpPr>
          <p:nvPr/>
        </p:nvSpPr>
        <p:spPr bwMode="auto">
          <a:xfrm rot="297626" flipV="1">
            <a:off x="3438401" y="5717179"/>
            <a:ext cx="1795511" cy="194454"/>
          </a:xfrm>
          <a:custGeom>
            <a:avLst/>
            <a:gdLst>
              <a:gd name="T0" fmla="*/ 0 w 1592"/>
              <a:gd name="T1" fmla="*/ 2147483647 h 113"/>
              <a:gd name="T2" fmla="*/ 2147483647 w 1592"/>
              <a:gd name="T3" fmla="*/ 2147483647 h 113"/>
              <a:gd name="T4" fmla="*/ 2147483647 w 1592"/>
              <a:gd name="T5" fmla="*/ 2147483647 h 113"/>
              <a:gd name="T6" fmla="*/ 0 60000 65536"/>
              <a:gd name="T7" fmla="*/ 0 60000 65536"/>
              <a:gd name="T8" fmla="*/ 0 60000 65536"/>
              <a:gd name="T9" fmla="*/ 0 w 1592"/>
              <a:gd name="T10" fmla="*/ 0 h 113"/>
              <a:gd name="T11" fmla="*/ 1592 w 1592"/>
              <a:gd name="T12" fmla="*/ 113 h 1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92" h="113">
                <a:moveTo>
                  <a:pt x="0" y="113"/>
                </a:moveTo>
                <a:cubicBezTo>
                  <a:pt x="255" y="57"/>
                  <a:pt x="511" y="2"/>
                  <a:pt x="776" y="1"/>
                </a:cubicBezTo>
                <a:cubicBezTo>
                  <a:pt x="1041" y="0"/>
                  <a:pt x="1316" y="52"/>
                  <a:pt x="1592" y="105"/>
                </a:cubicBezTo>
              </a:path>
            </a:pathLst>
          </a:custGeom>
          <a:noFill/>
          <a:ln w="38100" cmpd="sng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53" name="Oval 11">
            <a:extLst>
              <a:ext uri="{FF2B5EF4-FFF2-40B4-BE49-F238E27FC236}">
                <a16:creationId xmlns:a16="http://schemas.microsoft.com/office/drawing/2014/main" id="{6D327406-7A7D-9445-8A8D-88416821D2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9420" y="3669066"/>
            <a:ext cx="361324" cy="361324"/>
          </a:xfrm>
          <a:prstGeom prst="ellipse">
            <a:avLst/>
          </a:prstGeom>
          <a:solidFill>
            <a:srgbClr val="FFFFFF"/>
          </a:solidFill>
          <a:ln w="38100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/>
                <a:ea typeface="Times New Roman"/>
                <a:cs typeface="Times New Roman"/>
              </a:rPr>
              <a:t>d5</a:t>
            </a:r>
          </a:p>
        </p:txBody>
      </p:sp>
      <p:sp>
        <p:nvSpPr>
          <p:cNvPr id="54" name="Text Box 11">
            <a:extLst>
              <a:ext uri="{FF2B5EF4-FFF2-40B4-BE49-F238E27FC236}">
                <a16:creationId xmlns:a16="http://schemas.microsoft.com/office/drawing/2014/main" id="{7EF87529-8563-0B4D-94F3-0202DD6723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0283" y="3821426"/>
            <a:ext cx="459444" cy="29188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9900FF"/>
                </a:solidFill>
                <a:latin typeface="Calibri"/>
                <a:ea typeface="Times New Roman"/>
                <a:cs typeface="Times New Roman"/>
              </a:rPr>
              <a:t>c = 1</a:t>
            </a:r>
          </a:p>
        </p:txBody>
      </p:sp>
      <p:sp>
        <p:nvSpPr>
          <p:cNvPr id="55" name="Text Box 11">
            <a:extLst>
              <a:ext uri="{FF2B5EF4-FFF2-40B4-BE49-F238E27FC236}">
                <a16:creationId xmlns:a16="http://schemas.microsoft.com/office/drawing/2014/main" id="{63AE83AC-2598-1344-B720-274825EF5C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9591" y="4799445"/>
            <a:ext cx="706057" cy="29188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9900FF"/>
                </a:solidFill>
                <a:latin typeface="Calibri"/>
                <a:ea typeface="Times New Roman"/>
                <a:cs typeface="Times New Roman"/>
              </a:rPr>
              <a:t>c = 100</a:t>
            </a:r>
          </a:p>
        </p:txBody>
      </p:sp>
      <p:sp>
        <p:nvSpPr>
          <p:cNvPr id="56" name="Text Box 11">
            <a:extLst>
              <a:ext uri="{FF2B5EF4-FFF2-40B4-BE49-F238E27FC236}">
                <a16:creationId xmlns:a16="http://schemas.microsoft.com/office/drawing/2014/main" id="{E7DA0255-4839-4E47-B2C7-695780F904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3122" y="4793160"/>
            <a:ext cx="706057" cy="29188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9900FF"/>
                </a:solidFill>
                <a:latin typeface="Calibri"/>
                <a:ea typeface="Times New Roman"/>
                <a:cs typeface="Times New Roman"/>
              </a:rPr>
              <a:t>c = 100</a:t>
            </a:r>
          </a:p>
        </p:txBody>
      </p:sp>
      <p:sp>
        <p:nvSpPr>
          <p:cNvPr id="57" name="Text Box 11">
            <a:extLst>
              <a:ext uri="{FF2B5EF4-FFF2-40B4-BE49-F238E27FC236}">
                <a16:creationId xmlns:a16="http://schemas.microsoft.com/office/drawing/2014/main" id="{6A098A71-3A29-7840-BF27-D0E75D6130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9189" y="5532341"/>
            <a:ext cx="459444" cy="29188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9900FF"/>
                </a:solidFill>
                <a:latin typeface="Calibri"/>
                <a:ea typeface="Times New Roman"/>
                <a:cs typeface="Times New Roman"/>
              </a:rPr>
              <a:t>c = 1</a:t>
            </a:r>
          </a:p>
        </p:txBody>
      </p:sp>
      <p:sp>
        <p:nvSpPr>
          <p:cNvPr id="58" name="Text Box 11">
            <a:extLst>
              <a:ext uri="{FF2B5EF4-FFF2-40B4-BE49-F238E27FC236}">
                <a16:creationId xmlns:a16="http://schemas.microsoft.com/office/drawing/2014/main" id="{9EF26626-D742-264F-9B7A-8C2F4F78B0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8502" y="3797731"/>
            <a:ext cx="291747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C00000"/>
                </a:solidFill>
                <a:latin typeface="Calibri"/>
                <a:ea typeface="Times New Roman"/>
                <a:cs typeface="Times New Roman"/>
              </a:rPr>
              <a:t>0.2</a:t>
            </a:r>
          </a:p>
        </p:txBody>
      </p:sp>
      <p:sp>
        <p:nvSpPr>
          <p:cNvPr id="59" name="Text Box 11">
            <a:extLst>
              <a:ext uri="{FF2B5EF4-FFF2-40B4-BE49-F238E27FC236}">
                <a16:creationId xmlns:a16="http://schemas.microsoft.com/office/drawing/2014/main" id="{09F076CF-7F48-2843-8E9A-295AF78888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6756" y="4206185"/>
            <a:ext cx="291747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C00000"/>
                </a:solidFill>
                <a:latin typeface="Calibri"/>
                <a:ea typeface="Times New Roman"/>
                <a:cs typeface="Times New Roman"/>
              </a:rPr>
              <a:t>0.8</a:t>
            </a:r>
          </a:p>
        </p:txBody>
      </p:sp>
      <p:sp>
        <p:nvSpPr>
          <p:cNvPr id="60" name="Text Box 11">
            <a:extLst>
              <a:ext uri="{FF2B5EF4-FFF2-40B4-BE49-F238E27FC236}">
                <a16:creationId xmlns:a16="http://schemas.microsoft.com/office/drawing/2014/main" id="{4A39741E-2A3C-2443-A836-58F774E326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8745" y="5834057"/>
            <a:ext cx="291747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C00000"/>
                </a:solidFill>
                <a:latin typeface="Calibri"/>
                <a:ea typeface="Times New Roman"/>
                <a:cs typeface="Times New Roman"/>
              </a:rPr>
              <a:t>0.5</a:t>
            </a:r>
          </a:p>
        </p:txBody>
      </p:sp>
      <p:sp>
        <p:nvSpPr>
          <p:cNvPr id="61" name="Text Box 11">
            <a:extLst>
              <a:ext uri="{FF2B5EF4-FFF2-40B4-BE49-F238E27FC236}">
                <a16:creationId xmlns:a16="http://schemas.microsoft.com/office/drawing/2014/main" id="{A4EB271C-E427-FD46-B3E6-E1D2AA4B29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417" y="5958156"/>
            <a:ext cx="291747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C00000"/>
                </a:solidFill>
                <a:latin typeface="Calibri"/>
                <a:ea typeface="Times New Roman"/>
                <a:cs typeface="Times New Roman"/>
              </a:rPr>
              <a:t>0.5</a:t>
            </a:r>
          </a:p>
        </p:txBody>
      </p:sp>
      <p:sp>
        <p:nvSpPr>
          <p:cNvPr id="62" name="Oval 12">
            <a:extLst>
              <a:ext uri="{FF2B5EF4-FFF2-40B4-BE49-F238E27FC236}">
                <a16:creationId xmlns:a16="http://schemas.microsoft.com/office/drawing/2014/main" id="{2200C4E8-2FEF-CF4D-BC7E-2567D1DD5F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7196" y="5477947"/>
            <a:ext cx="361324" cy="361324"/>
          </a:xfrm>
          <a:prstGeom prst="ellipse">
            <a:avLst/>
          </a:prstGeom>
          <a:solidFill>
            <a:schemeClr val="bg1"/>
          </a:solidFill>
          <a:ln w="38100" cmpd="sng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/>
                <a:ea typeface="Times New Roman"/>
                <a:cs typeface="Times New Roman"/>
              </a:rPr>
              <a:t>d1</a:t>
            </a:r>
          </a:p>
        </p:txBody>
      </p:sp>
      <p:sp>
        <p:nvSpPr>
          <p:cNvPr id="63" name="Text Box 13">
            <a:extLst>
              <a:ext uri="{FF2B5EF4-FFF2-40B4-BE49-F238E27FC236}">
                <a16:creationId xmlns:a16="http://schemas.microsoft.com/office/drawing/2014/main" id="{6C5FB001-3C96-1B47-A6A5-84ACB4207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4564" y="6048681"/>
            <a:ext cx="575479" cy="553998"/>
          </a:xfrm>
          <a:prstGeom prst="rect">
            <a:avLst/>
          </a:prstGeom>
          <a:ln/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+mn-lt"/>
                <a:ea typeface="Times New Roman"/>
                <a:cs typeface="Calibri"/>
                <a:sym typeface="Symbol" charset="0"/>
              </a:rPr>
              <a:t>Start: </a:t>
            </a:r>
            <a:br>
              <a:rPr lang="en-US" sz="1800" dirty="0">
                <a:latin typeface="+mn-lt"/>
                <a:ea typeface="Times New Roman"/>
                <a:cs typeface="Calibri"/>
                <a:sym typeface="Symbol" charset="0"/>
              </a:rPr>
            </a:br>
            <a:r>
              <a:rPr lang="en-US" sz="1800" i="1" dirty="0">
                <a:latin typeface="+mn-lt"/>
                <a:ea typeface="Times New Roman"/>
                <a:sym typeface="Symbol" charset="0"/>
              </a:rPr>
              <a:t>s</a:t>
            </a:r>
            <a:r>
              <a:rPr lang="en-US" sz="1800" baseline="-25000" dirty="0">
                <a:latin typeface="+mn-lt"/>
                <a:ea typeface="Times New Roman"/>
                <a:sym typeface="Symbol" charset="0"/>
              </a:rPr>
              <a:t>0</a:t>
            </a:r>
            <a:r>
              <a:rPr lang="en-US" sz="1800" i="1" dirty="0">
                <a:latin typeface="+mn-lt"/>
                <a:ea typeface="Times New Roman"/>
                <a:sym typeface="Symbol" charset="0"/>
              </a:rPr>
              <a:t>= </a:t>
            </a:r>
            <a:r>
              <a:rPr lang="en-US" sz="1800" dirty="0">
                <a:latin typeface="+mn-lt"/>
                <a:ea typeface="Times New Roman"/>
                <a:cs typeface="Calibri"/>
                <a:sym typeface="Symbol" charset="0"/>
              </a:rPr>
              <a:t>d1</a:t>
            </a:r>
            <a:endParaRPr lang="en-US" sz="1800" dirty="0">
              <a:latin typeface="+mn-lt"/>
              <a:ea typeface="Times New Roman"/>
              <a:cs typeface="Times New Roman"/>
            </a:endParaRPr>
          </a:p>
        </p:txBody>
      </p:sp>
      <p:sp>
        <p:nvSpPr>
          <p:cNvPr id="64" name="Freeform 6">
            <a:extLst>
              <a:ext uri="{FF2B5EF4-FFF2-40B4-BE49-F238E27FC236}">
                <a16:creationId xmlns:a16="http://schemas.microsoft.com/office/drawing/2014/main" id="{7D16827B-3E9B-B447-A774-3F0030F73C21}"/>
              </a:ext>
            </a:extLst>
          </p:cNvPr>
          <p:cNvSpPr>
            <a:spLocks/>
          </p:cNvSpPr>
          <p:nvPr/>
        </p:nvSpPr>
        <p:spPr bwMode="auto">
          <a:xfrm flipH="1" flipV="1">
            <a:off x="3356001" y="4399486"/>
            <a:ext cx="190699" cy="1083973"/>
          </a:xfrm>
          <a:custGeom>
            <a:avLst/>
            <a:gdLst>
              <a:gd name="T0" fmla="*/ 2147483647 w 144"/>
              <a:gd name="T1" fmla="*/ 2147483647 h 856"/>
              <a:gd name="T2" fmla="*/ 0 w 144"/>
              <a:gd name="T3" fmla="*/ 2147483647 h 856"/>
              <a:gd name="T4" fmla="*/ 2147483647 w 144"/>
              <a:gd name="T5" fmla="*/ 0 h 856"/>
              <a:gd name="T6" fmla="*/ 0 60000 65536"/>
              <a:gd name="T7" fmla="*/ 0 60000 65536"/>
              <a:gd name="T8" fmla="*/ 0 60000 65536"/>
              <a:gd name="T9" fmla="*/ 0 w 144"/>
              <a:gd name="T10" fmla="*/ 0 h 856"/>
              <a:gd name="T11" fmla="*/ 144 w 144"/>
              <a:gd name="T12" fmla="*/ 856 h 8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856">
                <a:moveTo>
                  <a:pt x="144" y="856"/>
                </a:moveTo>
                <a:cubicBezTo>
                  <a:pt x="72" y="715"/>
                  <a:pt x="0" y="575"/>
                  <a:pt x="0" y="432"/>
                </a:cubicBezTo>
                <a:cubicBezTo>
                  <a:pt x="0" y="289"/>
                  <a:pt x="72" y="144"/>
                  <a:pt x="144" y="0"/>
                </a:cubicBezTo>
              </a:path>
            </a:pathLst>
          </a:custGeom>
          <a:noFill/>
          <a:ln w="9525" cmpd="sng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  <a:ea typeface="Times New Roman"/>
              <a:cs typeface="Times New Roman"/>
            </a:endParaRPr>
          </a:p>
        </p:txBody>
      </p:sp>
      <p:cxnSp>
        <p:nvCxnSpPr>
          <p:cNvPr id="95" name="Curved Connector 94">
            <a:extLst>
              <a:ext uri="{FF2B5EF4-FFF2-40B4-BE49-F238E27FC236}">
                <a16:creationId xmlns:a16="http://schemas.microsoft.com/office/drawing/2014/main" id="{0113CED4-C851-054D-BCA3-F4CFC5C85EBD}"/>
              </a:ext>
            </a:extLst>
          </p:cNvPr>
          <p:cNvCxnSpPr>
            <a:cxnSpLocks/>
            <a:stCxn id="62" idx="6"/>
            <a:endCxn id="62" idx="4"/>
          </p:cNvCxnSpPr>
          <p:nvPr/>
        </p:nvCxnSpPr>
        <p:spPr>
          <a:xfrm flipH="1">
            <a:off x="3297858" y="5658609"/>
            <a:ext cx="180662" cy="180662"/>
          </a:xfrm>
          <a:prstGeom prst="curvedConnector4">
            <a:avLst>
              <a:gd name="adj1" fmla="val -100000"/>
              <a:gd name="adj2" fmla="val 200000"/>
            </a:avLst>
          </a:prstGeom>
          <a:ln w="12700" cmpd="sng"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Arc 95">
            <a:extLst>
              <a:ext uri="{FF2B5EF4-FFF2-40B4-BE49-F238E27FC236}">
                <a16:creationId xmlns:a16="http://schemas.microsoft.com/office/drawing/2014/main" id="{D8CF27CC-FC76-7542-AD31-937DAA3F4253}"/>
              </a:ext>
            </a:extLst>
          </p:cNvPr>
          <p:cNvSpPr/>
          <p:nvPr/>
        </p:nvSpPr>
        <p:spPr bwMode="auto">
          <a:xfrm rot="356928">
            <a:off x="3485111" y="5582976"/>
            <a:ext cx="289811" cy="289813"/>
          </a:xfrm>
          <a:prstGeom prst="arc">
            <a:avLst>
              <a:gd name="adj1" fmla="val 708330"/>
              <a:gd name="adj2" fmla="val 4251989"/>
            </a:avLst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97" name="Freeform 18">
            <a:extLst>
              <a:ext uri="{FF2B5EF4-FFF2-40B4-BE49-F238E27FC236}">
                <a16:creationId xmlns:a16="http://schemas.microsoft.com/office/drawing/2014/main" id="{8AB7AE75-4258-904F-95A2-67BCF8E14EF5}"/>
              </a:ext>
            </a:extLst>
          </p:cNvPr>
          <p:cNvSpPr>
            <a:spLocks/>
          </p:cNvSpPr>
          <p:nvPr/>
        </p:nvSpPr>
        <p:spPr bwMode="auto">
          <a:xfrm rot="11097626" flipV="1">
            <a:off x="3466907" y="5469847"/>
            <a:ext cx="1795511" cy="194454"/>
          </a:xfrm>
          <a:custGeom>
            <a:avLst/>
            <a:gdLst>
              <a:gd name="T0" fmla="*/ 0 w 1592"/>
              <a:gd name="T1" fmla="*/ 2147483647 h 113"/>
              <a:gd name="T2" fmla="*/ 2147483647 w 1592"/>
              <a:gd name="T3" fmla="*/ 2147483647 h 113"/>
              <a:gd name="T4" fmla="*/ 2147483647 w 1592"/>
              <a:gd name="T5" fmla="*/ 2147483647 h 113"/>
              <a:gd name="T6" fmla="*/ 0 60000 65536"/>
              <a:gd name="T7" fmla="*/ 0 60000 65536"/>
              <a:gd name="T8" fmla="*/ 0 60000 65536"/>
              <a:gd name="T9" fmla="*/ 0 w 1592"/>
              <a:gd name="T10" fmla="*/ 0 h 113"/>
              <a:gd name="T11" fmla="*/ 1592 w 1592"/>
              <a:gd name="T12" fmla="*/ 113 h 1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92" h="113">
                <a:moveTo>
                  <a:pt x="0" y="113"/>
                </a:moveTo>
                <a:cubicBezTo>
                  <a:pt x="255" y="57"/>
                  <a:pt x="511" y="2"/>
                  <a:pt x="776" y="1"/>
                </a:cubicBezTo>
                <a:cubicBezTo>
                  <a:pt x="1041" y="0"/>
                  <a:pt x="1316" y="52"/>
                  <a:pt x="1592" y="105"/>
                </a:cubicBezTo>
              </a:path>
            </a:pathLst>
          </a:custGeom>
          <a:noFill/>
          <a:ln w="38100" cmpd="sng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98" name="Freeform 31">
            <a:extLst>
              <a:ext uri="{FF2B5EF4-FFF2-40B4-BE49-F238E27FC236}">
                <a16:creationId xmlns:a16="http://schemas.microsoft.com/office/drawing/2014/main" id="{F8844013-2DF1-DB43-8045-7A7CE791BA8E}"/>
              </a:ext>
            </a:extLst>
          </p:cNvPr>
          <p:cNvSpPr>
            <a:spLocks/>
          </p:cNvSpPr>
          <p:nvPr/>
        </p:nvSpPr>
        <p:spPr bwMode="auto">
          <a:xfrm rot="11047278" flipH="1" flipV="1">
            <a:off x="5566582" y="4026392"/>
            <a:ext cx="425783" cy="1678168"/>
          </a:xfrm>
          <a:custGeom>
            <a:avLst/>
            <a:gdLst>
              <a:gd name="T0" fmla="*/ 2147483647 w 505"/>
              <a:gd name="T1" fmla="*/ 0 h 1384"/>
              <a:gd name="T2" fmla="*/ 2147483647 w 505"/>
              <a:gd name="T3" fmla="*/ 2147483647 h 1384"/>
              <a:gd name="T4" fmla="*/ 0 w 505"/>
              <a:gd name="T5" fmla="*/ 2147483647 h 1384"/>
              <a:gd name="T6" fmla="*/ 0 60000 65536"/>
              <a:gd name="T7" fmla="*/ 0 60000 65536"/>
              <a:gd name="T8" fmla="*/ 0 60000 65536"/>
              <a:gd name="T9" fmla="*/ 0 w 505"/>
              <a:gd name="T10" fmla="*/ 0 h 1384"/>
              <a:gd name="T11" fmla="*/ 505 w 505"/>
              <a:gd name="T12" fmla="*/ 1384 h 1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05" h="1384">
                <a:moveTo>
                  <a:pt x="392" y="0"/>
                </a:moveTo>
                <a:cubicBezTo>
                  <a:pt x="448" y="252"/>
                  <a:pt x="505" y="505"/>
                  <a:pt x="440" y="736"/>
                </a:cubicBezTo>
                <a:cubicBezTo>
                  <a:pt x="375" y="967"/>
                  <a:pt x="187" y="1175"/>
                  <a:pt x="0" y="1384"/>
                </a:cubicBezTo>
              </a:path>
            </a:pathLst>
          </a:custGeom>
          <a:noFill/>
          <a:ln w="9525" cmpd="sng">
            <a:solidFill>
              <a:schemeClr val="tx1"/>
            </a:solidFill>
            <a:round/>
            <a:headEnd type="triangle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99" name="Freeform 40">
            <a:extLst>
              <a:ext uri="{FF2B5EF4-FFF2-40B4-BE49-F238E27FC236}">
                <a16:creationId xmlns:a16="http://schemas.microsoft.com/office/drawing/2014/main" id="{130D3BA2-31C2-9A4F-90BB-C24C35950834}"/>
              </a:ext>
            </a:extLst>
          </p:cNvPr>
          <p:cNvSpPr>
            <a:spLocks/>
          </p:cNvSpPr>
          <p:nvPr/>
        </p:nvSpPr>
        <p:spPr bwMode="auto">
          <a:xfrm flipH="1">
            <a:off x="5376917" y="4490289"/>
            <a:ext cx="86892" cy="1073936"/>
          </a:xfrm>
          <a:custGeom>
            <a:avLst/>
            <a:gdLst>
              <a:gd name="T0" fmla="*/ 2147483647 w 144"/>
              <a:gd name="T1" fmla="*/ 2147483647 h 856"/>
              <a:gd name="T2" fmla="*/ 0 w 144"/>
              <a:gd name="T3" fmla="*/ 2147483647 h 856"/>
              <a:gd name="T4" fmla="*/ 2147483647 w 144"/>
              <a:gd name="T5" fmla="*/ 0 h 856"/>
              <a:gd name="T6" fmla="*/ 0 60000 65536"/>
              <a:gd name="T7" fmla="*/ 0 60000 65536"/>
              <a:gd name="T8" fmla="*/ 0 60000 65536"/>
              <a:gd name="T9" fmla="*/ 0 w 144"/>
              <a:gd name="T10" fmla="*/ 0 h 856"/>
              <a:gd name="T11" fmla="*/ 144 w 144"/>
              <a:gd name="T12" fmla="*/ 856 h 8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856">
                <a:moveTo>
                  <a:pt x="144" y="856"/>
                </a:moveTo>
                <a:cubicBezTo>
                  <a:pt x="72" y="715"/>
                  <a:pt x="0" y="575"/>
                  <a:pt x="0" y="432"/>
                </a:cubicBezTo>
                <a:cubicBezTo>
                  <a:pt x="0" y="289"/>
                  <a:pt x="72" y="144"/>
                  <a:pt x="144" y="0"/>
                </a:cubicBezTo>
              </a:path>
            </a:pathLst>
          </a:custGeom>
          <a:noFill/>
          <a:ln w="9525" cmpd="sng">
            <a:solidFill>
              <a:schemeClr val="tx1"/>
            </a:solidFill>
            <a:round/>
            <a:headEnd type="triangle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100" name="Oval 11">
            <a:extLst>
              <a:ext uri="{FF2B5EF4-FFF2-40B4-BE49-F238E27FC236}">
                <a16:creationId xmlns:a16="http://schemas.microsoft.com/office/drawing/2014/main" id="{1811A207-6865-2E44-8F9E-ADD1FCB49C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7732" y="4171720"/>
            <a:ext cx="361324" cy="361324"/>
          </a:xfrm>
          <a:prstGeom prst="ellipse">
            <a:avLst/>
          </a:prstGeom>
          <a:solidFill>
            <a:srgbClr val="FFFFFF"/>
          </a:solidFill>
          <a:ln w="38100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/>
                <a:ea typeface="Times New Roman"/>
                <a:cs typeface="Times New Roman"/>
              </a:rPr>
              <a:t>d3</a:t>
            </a:r>
          </a:p>
        </p:txBody>
      </p:sp>
      <p:sp>
        <p:nvSpPr>
          <p:cNvPr id="101" name="Oval 12">
            <a:extLst>
              <a:ext uri="{FF2B5EF4-FFF2-40B4-BE49-F238E27FC236}">
                <a16:creationId xmlns:a16="http://schemas.microsoft.com/office/drawing/2014/main" id="{F1D157AD-F179-BD40-B6BC-80535D9CD3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5878" y="5564254"/>
            <a:ext cx="361324" cy="361324"/>
          </a:xfrm>
          <a:prstGeom prst="ellipse">
            <a:avLst/>
          </a:prstGeom>
          <a:solidFill>
            <a:schemeClr val="bg1"/>
          </a:solidFill>
          <a:ln w="952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/>
                <a:ea typeface="Times New Roman"/>
                <a:cs typeface="Times New Roman"/>
              </a:rPr>
              <a:t>d4</a:t>
            </a:r>
          </a:p>
        </p:txBody>
      </p:sp>
      <p:sp>
        <p:nvSpPr>
          <p:cNvPr id="102" name="Freeform 31">
            <a:extLst>
              <a:ext uri="{FF2B5EF4-FFF2-40B4-BE49-F238E27FC236}">
                <a16:creationId xmlns:a16="http://schemas.microsoft.com/office/drawing/2014/main" id="{3AD1D65F-1CFF-644F-B16B-C7964E33FBEE}"/>
              </a:ext>
            </a:extLst>
          </p:cNvPr>
          <p:cNvSpPr>
            <a:spLocks/>
          </p:cNvSpPr>
          <p:nvPr/>
        </p:nvSpPr>
        <p:spPr bwMode="auto">
          <a:xfrm rot="6215733" flipV="1">
            <a:off x="4164068" y="3544296"/>
            <a:ext cx="359948" cy="1792513"/>
          </a:xfrm>
          <a:custGeom>
            <a:avLst/>
            <a:gdLst>
              <a:gd name="T0" fmla="*/ 2147483647 w 505"/>
              <a:gd name="T1" fmla="*/ 0 h 1384"/>
              <a:gd name="T2" fmla="*/ 2147483647 w 505"/>
              <a:gd name="T3" fmla="*/ 2147483647 h 1384"/>
              <a:gd name="T4" fmla="*/ 0 w 505"/>
              <a:gd name="T5" fmla="*/ 2147483647 h 1384"/>
              <a:gd name="T6" fmla="*/ 0 60000 65536"/>
              <a:gd name="T7" fmla="*/ 0 60000 65536"/>
              <a:gd name="T8" fmla="*/ 0 60000 65536"/>
              <a:gd name="T9" fmla="*/ 0 w 505"/>
              <a:gd name="T10" fmla="*/ 0 h 1384"/>
              <a:gd name="T11" fmla="*/ 505 w 505"/>
              <a:gd name="T12" fmla="*/ 1384 h 1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05" h="1384">
                <a:moveTo>
                  <a:pt x="392" y="0"/>
                </a:moveTo>
                <a:cubicBezTo>
                  <a:pt x="448" y="252"/>
                  <a:pt x="505" y="505"/>
                  <a:pt x="440" y="736"/>
                </a:cubicBezTo>
                <a:cubicBezTo>
                  <a:pt x="375" y="967"/>
                  <a:pt x="187" y="1175"/>
                  <a:pt x="0" y="1384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triangle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09527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226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Policy iteration computes new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in each iteration; computes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More work per iteration than value iteration</a:t>
                </a:r>
              </a:p>
              <a:p>
                <a:pPr lvl="2"/>
                <a:r>
                  <a:rPr lang="en-US" dirty="0"/>
                  <a:t>Needs to solve a set of simultaneous equations</a:t>
                </a:r>
              </a:p>
              <a:p>
                <a:pPr lvl="1"/>
                <a:r>
                  <a:rPr lang="en-US" dirty="0"/>
                  <a:t>Usually converges in a smaller number of iterations</a:t>
                </a:r>
              </a:p>
              <a:p>
                <a:r>
                  <a:rPr lang="en-US" dirty="0"/>
                  <a:t>Value iteration </a:t>
                </a:r>
              </a:p>
              <a:p>
                <a:pPr lvl="1"/>
                <a:r>
                  <a:rPr lang="en-US" dirty="0"/>
                  <a:t>Computes new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in each iteration; chooses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based 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New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is a revised set of heuristic estimates</a:t>
                </a:r>
              </a:p>
              <a:p>
                <a:pPr lvl="2"/>
                <a:r>
                  <a:rPr lang="en-US" dirty="0"/>
                  <a:t>Not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</m:sSup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or any other policy</a:t>
                </a:r>
              </a:p>
              <a:p>
                <a:pPr lvl="1"/>
                <a:r>
                  <a:rPr lang="en-US" dirty="0"/>
                  <a:t>Less work per iteration: does n</a:t>
                </a:r>
                <a:r>
                  <a:rPr lang="fr-FR" dirty="0"/>
                  <a:t>o</a:t>
                </a:r>
                <a:r>
                  <a:rPr lang="en-US" altLang="ja-JP" dirty="0"/>
                  <a:t>t need to solve a set of equations</a:t>
                </a:r>
              </a:p>
              <a:p>
                <a:pPr lvl="1"/>
                <a:r>
                  <a:rPr lang="en-US" dirty="0"/>
                  <a:t>Usually takes more iterations to converge</a:t>
                </a:r>
              </a:p>
              <a:p>
                <a:r>
                  <a:rPr lang="en-US" dirty="0"/>
                  <a:t>At each iteration, both algorithms need to examine the entire state space</a:t>
                </a:r>
              </a:p>
              <a:p>
                <a:pPr lvl="1"/>
                <a:r>
                  <a:rPr lang="en-US" dirty="0"/>
                  <a:t>Number of iterations polynomial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, but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may be quite large</a:t>
                </a:r>
              </a:p>
              <a:p>
                <a:r>
                  <a:rPr lang="en-US" dirty="0"/>
                  <a:t>Next: use search techniques to avoid searching the entire space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222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65" t="-2525" r="-1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BC94C0-CBAB-B044-9316-D32769059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87990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SSPs</a:t>
            </a:r>
          </a:p>
          <a:p>
            <a:r>
              <a:rPr lang="en-US" dirty="0"/>
              <a:t>Solutions, closed solutions, histories</a:t>
            </a:r>
          </a:p>
          <a:p>
            <a:r>
              <a:rPr lang="en-US" dirty="0"/>
              <a:t>Unsafe solutions, acyclic safe solutions, cyclic safe solutions</a:t>
            </a:r>
          </a:p>
          <a:p>
            <a:r>
              <a:rPr lang="en-US" dirty="0"/>
              <a:t>Expected cost, planning as optimization</a:t>
            </a:r>
          </a:p>
          <a:p>
            <a:r>
              <a:rPr lang="en-US" dirty="0"/>
              <a:t>Policy iteration</a:t>
            </a:r>
          </a:p>
          <a:p>
            <a:r>
              <a:rPr lang="en-US" dirty="0"/>
              <a:t>Value iteration (synchronous, asynchronous)</a:t>
            </a:r>
          </a:p>
          <a:p>
            <a:pPr lvl="1"/>
            <a:r>
              <a:rPr lang="en-US" dirty="0"/>
              <a:t>Bellman-update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D0EFE9-4B90-9147-88EA-513C87A82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4687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Markov Property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8DC0E7D-B57B-AD46-869A-6F2CE2DDEDA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Also known as Markov-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/>
                  <a:t> with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de-DE" b="0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 | 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, …, 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de-DE" i="1">
                          <a:latin typeface="Cambria Math" panose="02040503050406030204" pitchFamily="18" charset="0"/>
                        </a:rPr>
                        <m:t>| 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de-DE" i="1">
                          <a:latin typeface="Cambria Math" panose="02040503050406030204" pitchFamily="18" charset="0"/>
                        </a:rPr>
                        <m:t>, …, 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  <a:p>
                <a:pPr lvl="1"/>
                <a:endParaRPr lang="de-DE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de-DE" b="0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 | 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, …, 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 | 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8DC0E7D-B57B-AD46-869A-6F2CE2DDED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746" name="Text Box 3"/>
          <p:cNvSpPr txBox="1">
            <a:spLocks noChangeArrowheads="1"/>
          </p:cNvSpPr>
          <p:nvPr/>
        </p:nvSpPr>
        <p:spPr bwMode="auto">
          <a:xfrm>
            <a:off x="1277155" y="1489165"/>
            <a:ext cx="6589689" cy="1569660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i="0" dirty="0">
                <a:solidFill>
                  <a:schemeClr val="bg1"/>
                </a:solidFill>
                <a:latin typeface="+mn-lt"/>
              </a:rPr>
              <a:t>The transition properties depend only </a:t>
            </a:r>
            <a:br>
              <a:rPr lang="en-US" sz="3200" i="0" dirty="0">
                <a:solidFill>
                  <a:schemeClr val="bg1"/>
                </a:solidFill>
                <a:latin typeface="+mn-lt"/>
              </a:rPr>
            </a:br>
            <a:r>
              <a:rPr lang="en-US" sz="3200" i="0" dirty="0">
                <a:solidFill>
                  <a:schemeClr val="bg1"/>
                </a:solidFill>
                <a:latin typeface="+mn-lt"/>
              </a:rPr>
              <a:t>on the current state, not on previous </a:t>
            </a:r>
            <a:br>
              <a:rPr lang="en-US" sz="3200" i="0" dirty="0">
                <a:solidFill>
                  <a:schemeClr val="bg1"/>
                </a:solidFill>
                <a:latin typeface="+mn-lt"/>
              </a:rPr>
            </a:br>
            <a:r>
              <a:rPr lang="en-US" sz="3200" i="0" dirty="0">
                <a:solidFill>
                  <a:schemeClr val="bg1"/>
                </a:solidFill>
                <a:latin typeface="+mn-lt"/>
              </a:rPr>
              <a:t>history (how that state was reached)</a:t>
            </a:r>
            <a:r>
              <a:rPr lang="en-US" i="0" dirty="0">
                <a:solidFill>
                  <a:schemeClr val="bg1"/>
                </a:solidFill>
                <a:latin typeface="+mn-lt"/>
              </a:rPr>
              <a:t>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E69A6F-CF0C-9142-8CFE-B345C3FEB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95283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939D9-366F-7F42-805E-6D533DA43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B3F8C-1DF6-C44F-A43C-94F139E61C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i="1" dirty="0"/>
              <a:t>Markov decision process (MDP)</a:t>
            </a:r>
          </a:p>
          <a:p>
            <a:pPr lvl="1"/>
            <a:r>
              <a:rPr lang="en-GB" dirty="0"/>
              <a:t>Markov property</a:t>
            </a:r>
          </a:p>
          <a:p>
            <a:pPr lvl="1"/>
            <a:r>
              <a:rPr lang="en-GB" dirty="0"/>
              <a:t>Sequence of actions, history, policy</a:t>
            </a:r>
          </a:p>
          <a:p>
            <a:pPr lvl="1"/>
            <a:r>
              <a:rPr lang="en-GB" dirty="0"/>
              <a:t>Value iteration, policy iteration</a:t>
            </a:r>
          </a:p>
          <a:p>
            <a:pPr marL="0" indent="0">
              <a:buNone/>
            </a:pPr>
            <a:r>
              <a:rPr lang="en-GB" i="1" dirty="0"/>
              <a:t>6.2 Stochastic shortest path problems</a:t>
            </a:r>
          </a:p>
          <a:p>
            <a:pPr lvl="1"/>
            <a:r>
              <a:rPr lang="en-GB" dirty="0"/>
              <a:t>Safe/unsafe policies</a:t>
            </a:r>
          </a:p>
          <a:p>
            <a:pPr lvl="1"/>
            <a:r>
              <a:rPr lang="en-GB" dirty="0"/>
              <a:t>Optimality</a:t>
            </a:r>
          </a:p>
          <a:p>
            <a:pPr lvl="1"/>
            <a:r>
              <a:rPr lang="en-GB" dirty="0"/>
              <a:t>Policy iteration, value iteration</a:t>
            </a:r>
          </a:p>
          <a:p>
            <a:pPr marL="0" indent="0">
              <a:buNone/>
            </a:pPr>
            <a:r>
              <a:rPr lang="en-GB" b="1" i="1" dirty="0">
                <a:solidFill>
                  <a:srgbClr val="C00000"/>
                </a:solidFill>
              </a:rPr>
              <a:t>6.3 Heuristic search algorithms</a:t>
            </a:r>
          </a:p>
          <a:p>
            <a:pPr lvl="1"/>
            <a:r>
              <a:rPr lang="en-GB" dirty="0">
                <a:solidFill>
                  <a:srgbClr val="C00000"/>
                </a:solidFill>
              </a:rPr>
              <a:t>Best-first search</a:t>
            </a:r>
          </a:p>
          <a:p>
            <a:pPr lvl="1"/>
            <a:r>
              <a:rPr lang="en-GB" dirty="0">
                <a:solidFill>
                  <a:srgbClr val="C00000"/>
                </a:solidFill>
              </a:rPr>
              <a:t>Determinisation</a:t>
            </a:r>
          </a:p>
          <a:p>
            <a:pPr marL="0" indent="0">
              <a:buNone/>
            </a:pPr>
            <a:r>
              <a:rPr lang="en-GB" i="1" dirty="0"/>
              <a:t>6.4 Online probabilistic planning</a:t>
            </a:r>
          </a:p>
          <a:p>
            <a:pPr lvl="1"/>
            <a:r>
              <a:rPr lang="en-GB" dirty="0"/>
              <a:t>Lookahead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E0CFDA-EE73-6943-8A96-B6F41ABB7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137261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AO*</a:t>
            </a:r>
            <a:endParaRPr lang="en-US" dirty="0"/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A9176AC9-7D97-E643-B87C-B93329B076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58240"/>
            <a:ext cx="3181683" cy="5018723"/>
          </a:xfrm>
        </p:spPr>
        <p:txBody>
          <a:bodyPr>
            <a:normAutofit/>
          </a:bodyPr>
          <a:lstStyle/>
          <a:p>
            <a:r>
              <a:rPr lang="en-US" sz="2600" dirty="0"/>
              <a:t>Best-first search</a:t>
            </a:r>
            <a:br>
              <a:rPr lang="en-US" sz="2600" dirty="0"/>
            </a:br>
            <a:r>
              <a:rPr lang="en-US" sz="2600" dirty="0"/>
              <a:t>for acyclic domains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913077-BC69-704E-B0EF-309C4BABA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61</a:t>
            </a:fld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 Box 11">
                <a:extLst>
                  <a:ext uri="{FF2B5EF4-FFF2-40B4-BE49-F238E27FC236}">
                    <a16:creationId xmlns:a16="http://schemas.microsoft.com/office/drawing/2014/main" id="{B17ABBB2-3B0F-C541-98EE-D580228CFE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1744" y="3971954"/>
                <a:ext cx="3344570" cy="646331"/>
              </a:xfrm>
              <a:prstGeom prst="rect">
                <a:avLst/>
              </a:prstGeom>
              <a:ln>
                <a:headEnd/>
                <a:tailEnd/>
              </a:ln>
              <a:extLst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 lIns="91440" tIns="45720" rIns="91440" bIns="4572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chemeClr val="bg1"/>
                    </a:solidFill>
                    <a:latin typeface="+mn-lt"/>
                    <a:ea typeface="Times New Roman"/>
                    <a:cs typeface="Times New Roman"/>
                  </a:rPr>
                  <a:t>no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/>
                        <a:cs typeface="Times New Roman"/>
                      </a:rPr>
                      <m:t>𝜋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  <a:latin typeface="+mn-lt"/>
                    <a:ea typeface="Times New Roman"/>
                    <a:cs typeface="Times New Roman"/>
                  </a:rPr>
                  <a:t>-descendants in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/>
                        <a:cs typeface="Times New Roman"/>
                      </a:rPr>
                      <m:t>𝑍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  <a:latin typeface="+mn-lt"/>
                    <a:ea typeface="Times New Roman"/>
                    <a:cs typeface="Times New Roman"/>
                  </a:rPr>
                  <a:t> but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/>
                        <a:cs typeface="Times New Roman"/>
                      </a:rPr>
                      <m:t>𝑠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  <a:latin typeface="+mn-lt"/>
                    <a:ea typeface="Times New Roman"/>
                    <a:cs typeface="Times New Roman"/>
                  </a:rPr>
                  <a:t> itself</a:t>
                </a:r>
              </a:p>
              <a:p>
                <a:r>
                  <a:rPr lang="en-US" sz="1800" dirty="0">
                    <a:solidFill>
                      <a:schemeClr val="bg1"/>
                    </a:solidFill>
                    <a:latin typeface="+mn-lt"/>
                    <a:ea typeface="Times New Roman"/>
                    <a:cs typeface="Times New Roman"/>
                  </a:rPr>
                  <a:t>• ensures bottom-up updates</a:t>
                </a:r>
              </a:p>
            </p:txBody>
          </p:sp>
        </mc:Choice>
        <mc:Fallback>
          <p:sp>
            <p:nvSpPr>
              <p:cNvPr id="44" name="Text Box 11">
                <a:extLst>
                  <a:ext uri="{FF2B5EF4-FFF2-40B4-BE49-F238E27FC236}">
                    <a16:creationId xmlns:a16="http://schemas.microsoft.com/office/drawing/2014/main" id="{B17ABBB2-3B0F-C541-98EE-D580228CFE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1744" y="3971954"/>
                <a:ext cx="3344570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headEnd/>
                <a:tailEnd/>
              </a:ln>
              <a:ex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76FA376-E45E-6940-A834-BFC13EABB748}"/>
                  </a:ext>
                </a:extLst>
              </p:cNvPr>
              <p:cNvSpPr txBox="1"/>
              <p:nvPr/>
            </p:nvSpPr>
            <p:spPr>
              <a:xfrm>
                <a:off x="989846" y="2101421"/>
                <a:ext cx="1843390" cy="369332"/>
              </a:xfrm>
              <a:prstGeom prst="rect">
                <a:avLst/>
              </a:pr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Requires acyclic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76FA376-E45E-6940-A834-BFC13EABB7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846" y="2101421"/>
                <a:ext cx="184339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84D14EE8-3284-8E4D-9370-753636E91DC6}"/>
              </a:ext>
            </a:extLst>
          </p:cNvPr>
          <p:cNvSpPr txBox="1"/>
          <p:nvPr/>
        </p:nvSpPr>
        <p:spPr>
          <a:xfrm>
            <a:off x="1773551" y="2813892"/>
            <a:ext cx="1255472" cy="369332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not in book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 Box 11">
                <a:extLst>
                  <a:ext uri="{FF2B5EF4-FFF2-40B4-BE49-F238E27FC236}">
                    <a16:creationId xmlns:a16="http://schemas.microsoft.com/office/drawing/2014/main" id="{D3F1948F-1A87-6942-8B25-A02284FF20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8650" y="5270905"/>
                <a:ext cx="2453107" cy="369332"/>
              </a:xfrm>
              <a:prstGeom prst="rect">
                <a:avLst/>
              </a:prstGeom>
              <a:ln>
                <a:headEnd/>
                <a:tailEnd/>
              </a:ln>
              <a:extLst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 lIns="91440" tIns="45720" rIns="91440" bIns="4572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chemeClr val="bg1"/>
                    </a:solidFill>
                    <a:latin typeface="+mn-lt"/>
                    <a:ea typeface="Times New Roman"/>
                    <a:cs typeface="Times New Roman"/>
                  </a:rPr>
                  <a:t>the states “just above”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/>
                        <a:cs typeface="Times New Roman"/>
                      </a:rPr>
                      <m:t>𝑠</m:t>
                    </m:r>
                  </m:oMath>
                </a14:m>
                <a:endParaRPr lang="en-US" sz="1800" i="1" dirty="0">
                  <a:solidFill>
                    <a:schemeClr val="bg1"/>
                  </a:solidFill>
                  <a:latin typeface="+mn-lt"/>
                  <a:ea typeface="Times New Roman"/>
                  <a:cs typeface="Times New Roman"/>
                </a:endParaRPr>
              </a:p>
            </p:txBody>
          </p:sp>
        </mc:Choice>
        <mc:Fallback>
          <p:sp>
            <p:nvSpPr>
              <p:cNvPr id="47" name="Text Box 11">
                <a:extLst>
                  <a:ext uri="{FF2B5EF4-FFF2-40B4-BE49-F238E27FC236}">
                    <a16:creationId xmlns:a16="http://schemas.microsoft.com/office/drawing/2014/main" id="{D3F1948F-1A87-6942-8B25-A02284FF20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8650" y="5270905"/>
                <a:ext cx="245310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headEnd/>
                <a:tailEnd/>
              </a:ln>
              <a:ex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>
            <a:extLst>
              <a:ext uri="{FF2B5EF4-FFF2-40B4-BE49-F238E27FC236}">
                <a16:creationId xmlns:a16="http://schemas.microsoft.com/office/drawing/2014/main" id="{DE8902A1-CE88-2F45-9195-91A79992C121}"/>
              </a:ext>
            </a:extLst>
          </p:cNvPr>
          <p:cNvSpPr txBox="1"/>
          <p:nvPr/>
        </p:nvSpPr>
        <p:spPr>
          <a:xfrm>
            <a:off x="3934430" y="5361173"/>
            <a:ext cx="4985572" cy="116955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Bellman-Update(</a:t>
            </a:r>
            <a:r>
              <a:rPr lang="en-GB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every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Applicable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Q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←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cost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)+𝛴</a:t>
            </a:r>
            <a:r>
              <a:rPr lang="en-GB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’∈</a:t>
            </a:r>
            <a:r>
              <a:rPr lang="en-GB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s’|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s,a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’)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← </a:t>
            </a:r>
            <a:r>
              <a:rPr lang="en-GB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min</a:t>
            </a:r>
            <a:r>
              <a:rPr lang="en-GB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sz="14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∈</a:t>
            </a:r>
            <a:r>
              <a:rPr lang="en-GB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Applicable</a:t>
            </a:r>
            <a:r>
              <a:rPr lang="en-GB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Q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𝜋(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← </a:t>
            </a:r>
            <a:r>
              <a:rPr lang="en-GB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argmin</a:t>
            </a:r>
            <a:r>
              <a:rPr lang="en-GB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sz="14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∈</a:t>
            </a:r>
            <a:r>
              <a:rPr lang="en-GB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Applicable</a:t>
            </a:r>
            <a:r>
              <a:rPr lang="en-GB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Q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7" name="Content Placeholder 2">
                <a:extLst>
                  <a:ext uri="{FF2B5EF4-FFF2-40B4-BE49-F238E27FC236}">
                    <a16:creationId xmlns:a16="http://schemas.microsoft.com/office/drawing/2014/main" id="{252AF3DB-79CB-5C48-B6B3-49A132D6E81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38983" y="3662003"/>
                <a:ext cx="4981019" cy="1608902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rtlCol="0">
                <a:sp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2700" indent="0">
                  <a:spcBef>
                    <a:spcPts val="200"/>
                  </a:spcBef>
                  <a:buFont typeface="Arial" panose="020B0604020202020204" pitchFamily="34" charset="0"/>
                  <a:buNone/>
                  <a:tabLst>
                    <a:tab pos="349250" algn="l"/>
                    <a:tab pos="698500" algn="l"/>
                    <a:tab pos="1062038" algn="l"/>
                    <a:tab pos="1411288" algn="l"/>
                    <a:tab pos="1774825" algn="l"/>
                  </a:tabLst>
                </a:pP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AO-Update(</a:t>
                </a:r>
                <a:r>
                  <a:rPr lang="en-US" sz="1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12700" lvl="1" indent="0">
                  <a:spcBef>
                    <a:spcPts val="200"/>
                  </a:spcBef>
                  <a:buFont typeface="Arial" panose="020B0604020202020204" pitchFamily="34" charset="0"/>
                  <a:buNone/>
                  <a:tabLst>
                    <a:tab pos="349250" algn="l"/>
                    <a:tab pos="698500" algn="l"/>
                    <a:tab pos="1062038" algn="l"/>
                    <a:tab pos="1411288" algn="l"/>
                    <a:tab pos="1774825" algn="l"/>
                  </a:tabLst>
                </a:pP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Z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 {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}  // nodes that need updating</a:t>
                </a:r>
              </a:p>
              <a:p>
                <a:pPr marL="12700" lvl="1" indent="0">
                  <a:spcBef>
                    <a:spcPts val="200"/>
                  </a:spcBef>
                  <a:buFont typeface="Arial" panose="020B0604020202020204" pitchFamily="34" charset="0"/>
                  <a:buNone/>
                  <a:tabLst>
                    <a:tab pos="349250" algn="l"/>
                    <a:tab pos="698500" algn="l"/>
                    <a:tab pos="1062038" algn="l"/>
                    <a:tab pos="1411288" algn="l"/>
                    <a:tab pos="1774825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while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Z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≠ ∅ </a:t>
                </a:r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 marL="12700" lvl="2" indent="0">
                  <a:spcBef>
                    <a:spcPts val="200"/>
                  </a:spcBef>
                  <a:buFont typeface="Arial" panose="020B0604020202020204" pitchFamily="34" charset="0"/>
                  <a:buNone/>
                  <a:tabLst>
                    <a:tab pos="349250" algn="l"/>
                    <a:tab pos="698500" algn="l"/>
                    <a:tab pos="1062038" algn="l"/>
                    <a:tab pos="1411288" algn="l"/>
                    <a:tab pos="1774825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select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∈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Z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s.t.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i="1">
                            <a:latin typeface="Courier New" panose="02070309020205020404" pitchFamily="49" charset="0"/>
                            <a:cs typeface="Courier New" panose="02070309020205020404" pitchFamily="49" charset="0"/>
                          </a:rPr>
                          <m:t>γ</m:t>
                        </m:r>
                      </m:e>
                    </m:acc>
                  </m:oMath>
                </a14:m>
                <a:r>
                  <a:rPr lang="el-GR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l-GR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l-GR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lang="el-GR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π</a:t>
                </a:r>
                <a:r>
                  <a:rPr lang="el-GR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l-GR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l-GR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))</a:t>
                </a:r>
                <a:r>
                  <a:rPr lang="de-DE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∩</a:t>
                </a:r>
                <a:r>
                  <a:rPr lang="el-GR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Z</a:t>
                </a:r>
                <a:r>
                  <a:rPr lang="el-GR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{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}</a:t>
                </a:r>
                <a:endPara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12700" lvl="2" indent="0">
                  <a:spcBef>
                    <a:spcPts val="200"/>
                  </a:spcBef>
                  <a:buFont typeface="Arial" panose="020B0604020202020204" pitchFamily="34" charset="0"/>
                  <a:buNone/>
                  <a:tabLst>
                    <a:tab pos="349250" algn="l"/>
                    <a:tab pos="698500" algn="l"/>
                    <a:tab pos="1062038" algn="l"/>
                    <a:tab pos="1411288" algn="l"/>
                    <a:tab pos="1774825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remove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from 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Z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12700" lvl="3" indent="0">
                  <a:spcBef>
                    <a:spcPts val="200"/>
                  </a:spcBef>
                  <a:buFont typeface="Arial" panose="020B0604020202020204" pitchFamily="34" charset="0"/>
                  <a:buNone/>
                  <a:tabLst>
                    <a:tab pos="349250" algn="l"/>
                    <a:tab pos="698500" algn="l"/>
                    <a:tab pos="1062038" algn="l"/>
                    <a:tab pos="1411288" algn="l"/>
                    <a:tab pos="1774825" algn="l"/>
                  </a:tabLst>
                </a:pP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Bellman-Update(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  <a:endParaRPr lang="en-US" sz="1400" dirty="0">
                  <a:latin typeface="Courier New" panose="02070309020205020404" pitchFamily="49" charset="0"/>
                  <a:ea typeface="Times New Roman"/>
                  <a:cs typeface="Courier New" panose="02070309020205020404" pitchFamily="49" charset="0"/>
                </a:endParaRPr>
              </a:p>
              <a:p>
                <a:pPr marL="12700" lvl="3" indent="0">
                  <a:spcBef>
                    <a:spcPts val="200"/>
                  </a:spcBef>
                  <a:buNone/>
                  <a:tabLst>
                    <a:tab pos="349250" algn="l"/>
                    <a:tab pos="698500" algn="l"/>
                    <a:tab pos="1062038" algn="l"/>
                    <a:tab pos="1411288" algn="l"/>
                    <a:tab pos="1774825" algn="l"/>
                  </a:tabLst>
                </a:pPr>
                <a:r>
                  <a:rPr lang="de-DE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l-GR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Z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l-GR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←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l-GR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Z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l-GR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∪</a:t>
                </a:r>
                <a:r>
                  <a:rPr lang="en-US" sz="1400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l-GR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{</a:t>
                </a:r>
                <a:r>
                  <a:rPr lang="el-GR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l-GR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′ ∈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1400" i="1" dirty="0">
                    <a:latin typeface="Courier New" panose="02070309020205020404" pitchFamily="49" charset="0"/>
                    <a:ea typeface="Times New Roman"/>
                    <a:cs typeface="Courier New" panose="02070309020205020404" pitchFamily="49" charset="0"/>
                  </a:rPr>
                  <a:t>Envelope</a:t>
                </a:r>
                <a:r>
                  <a:rPr lang="en-US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l-GR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|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l-GR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l-GR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∈</a:t>
                </a:r>
                <a:r>
                  <a:rPr lang="en-US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l-GR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γ</a:t>
                </a:r>
                <a:r>
                  <a:rPr lang="el-GR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l-GR" sz="1400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l-GR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′,</a:t>
                </a:r>
                <a:r>
                  <a:rPr lang="de-DE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𝜋</a:t>
                </a:r>
                <a:r>
                  <a:rPr lang="el-GR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  <a:r>
                  <a:rPr lang="de-DE" sz="1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}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97" name="Content Placeholder 2">
                <a:extLst>
                  <a:ext uri="{FF2B5EF4-FFF2-40B4-BE49-F238E27FC236}">
                    <a16:creationId xmlns:a16="http://schemas.microsoft.com/office/drawing/2014/main" id="{252AF3DB-79CB-5C48-B6B3-49A132D6E8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8983" y="3662003"/>
                <a:ext cx="4981019" cy="160890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>
            <a:extLst>
              <a:ext uri="{FF2B5EF4-FFF2-40B4-BE49-F238E27FC236}">
                <a16:creationId xmlns:a16="http://schemas.microsoft.com/office/drawing/2014/main" id="{653C607A-09BC-F745-B62F-29D0EDCF68E0}"/>
              </a:ext>
            </a:extLst>
          </p:cNvPr>
          <p:cNvSpPr/>
          <p:nvPr/>
        </p:nvSpPr>
        <p:spPr>
          <a:xfrm>
            <a:off x="3686314" y="1106266"/>
            <a:ext cx="5235618" cy="247760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2700" indent="0">
              <a:spcBef>
                <a:spcPts val="200"/>
              </a:spcBef>
              <a:buNone/>
              <a:tabLst>
                <a:tab pos="349250" algn="l"/>
                <a:tab pos="698500" algn="l"/>
                <a:tab pos="1062038" algn="l"/>
                <a:tab pos="1411288" algn="l"/>
                <a:tab pos="1774825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AO</a:t>
            </a:r>
            <a:r>
              <a:rPr lang="en-US" sz="14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∗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(Σ,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US" sz="14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12700" lvl="1" indent="0">
              <a:spcBef>
                <a:spcPts val="200"/>
              </a:spcBef>
              <a:buNone/>
              <a:tabLst>
                <a:tab pos="349250" algn="l"/>
                <a:tab pos="698500" algn="l"/>
                <a:tab pos="1062038" algn="l"/>
                <a:tab pos="1411288" algn="l"/>
                <a:tab pos="1774825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global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π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∅;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V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Envelope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{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12700" lvl="1" indent="0">
              <a:spcBef>
                <a:spcPts val="200"/>
              </a:spcBef>
              <a:buNone/>
              <a:tabLst>
                <a:tab pos="349250" algn="l"/>
                <a:tab pos="698500" algn="l"/>
                <a:tab pos="1062038" algn="l"/>
                <a:tab pos="1411288" algn="l"/>
                <a:tab pos="1774825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leaves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π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∖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≠ ∅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 marL="12700" lvl="1" indent="0">
              <a:spcBef>
                <a:spcPts val="200"/>
              </a:spcBef>
              <a:buNone/>
              <a:tabLst>
                <a:tab pos="349250" algn="l"/>
                <a:tab pos="698500" algn="l"/>
                <a:tab pos="1062038" algn="l"/>
                <a:tab pos="1411288" algn="l"/>
                <a:tab pos="1774825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select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leaves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π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∖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2700" lvl="2" indent="0">
              <a:spcBef>
                <a:spcPts val="200"/>
              </a:spcBef>
              <a:buNone/>
              <a:tabLst>
                <a:tab pos="349250" algn="l"/>
                <a:tab pos="698500" algn="l"/>
                <a:tab pos="1062038" algn="l"/>
                <a:tab pos="1411288" algn="l"/>
                <a:tab pos="1774825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all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Applicable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 marL="12700" lvl="3" indent="0" defTabSz="744538">
              <a:spcBef>
                <a:spcPts val="200"/>
              </a:spcBef>
              <a:buNone/>
              <a:tabLst>
                <a:tab pos="349250" algn="l"/>
                <a:tab pos="698500" algn="l"/>
                <a:tab pos="1062038" algn="l"/>
                <a:tab pos="1411288" algn="l"/>
                <a:tab pos="1774825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all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′ ∈ 𝛾(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∖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Envelope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12700" lvl="3" indent="0" defTabSz="744538">
              <a:spcBef>
                <a:spcPts val="200"/>
              </a:spcBef>
              <a:buNone/>
              <a:tabLst>
                <a:tab pos="349250" algn="l"/>
                <a:tab pos="698500" algn="l"/>
                <a:tab pos="1062038" algn="l"/>
                <a:tab pos="1411288" algn="l"/>
                <a:tab pos="1774825" algn="l"/>
              </a:tabLst>
            </a:pP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			V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′) 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′)</a:t>
            </a:r>
          </a:p>
          <a:p>
            <a:pPr marL="12700" lvl="3" indent="0" defTabSz="744538">
              <a:spcBef>
                <a:spcPts val="200"/>
              </a:spcBef>
              <a:buNone/>
              <a:tabLst>
                <a:tab pos="349250" algn="l"/>
                <a:tab pos="698500" algn="l"/>
                <a:tab pos="1062038" algn="l"/>
                <a:tab pos="1411288" algn="l"/>
                <a:tab pos="1774825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Add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′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to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Envelope</a:t>
            </a:r>
          </a:p>
          <a:p>
            <a:pPr marL="12700" lvl="2" indent="0">
              <a:spcBef>
                <a:spcPts val="200"/>
              </a:spcBef>
              <a:buNone/>
              <a:tabLst>
                <a:tab pos="349250" algn="l"/>
                <a:tab pos="698500" algn="l"/>
                <a:tab pos="1062038" algn="l"/>
                <a:tab pos="1411288" algn="l"/>
                <a:tab pos="1774825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AO-Update(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12700" lvl="2" indent="0">
              <a:spcBef>
                <a:spcPts val="200"/>
              </a:spcBef>
              <a:buNone/>
              <a:tabLst>
                <a:tab pos="349250" algn="l"/>
                <a:tab pos="698500" algn="l"/>
                <a:tab pos="1062038" algn="l"/>
                <a:tab pos="1411288" algn="l"/>
                <a:tab pos="1774825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π</a:t>
            </a:r>
            <a:endParaRPr lang="en-US" sz="1400" baseline="-25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DEE377D-D2B2-1941-8479-CC4953D9DAC0}"/>
              </a:ext>
            </a:extLst>
          </p:cNvPr>
          <p:cNvCxnSpPr>
            <a:cxnSpLocks/>
            <a:stCxn id="2" idx="3"/>
            <a:endCxn id="15" idx="2"/>
          </p:cNvCxnSpPr>
          <p:nvPr/>
        </p:nvCxnSpPr>
        <p:spPr>
          <a:xfrm flipV="1">
            <a:off x="2833236" y="1356558"/>
            <a:ext cx="1379536" cy="929529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DEDD6A7C-E48E-5242-B952-4BC9C495F035}"/>
              </a:ext>
            </a:extLst>
          </p:cNvPr>
          <p:cNvCxnSpPr>
            <a:cxnSpLocks/>
            <a:stCxn id="39" idx="3"/>
            <a:endCxn id="101" idx="1"/>
          </p:cNvCxnSpPr>
          <p:nvPr/>
        </p:nvCxnSpPr>
        <p:spPr>
          <a:xfrm flipV="1">
            <a:off x="3029023" y="1466501"/>
            <a:ext cx="2531400" cy="1532057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4B0EF833-9A23-A24A-A601-CDFA401FABBE}"/>
              </a:ext>
            </a:extLst>
          </p:cNvPr>
          <p:cNvCxnSpPr>
            <a:cxnSpLocks/>
            <a:stCxn id="44" idx="3"/>
            <a:endCxn id="102" idx="1"/>
          </p:cNvCxnSpPr>
          <p:nvPr/>
        </p:nvCxnSpPr>
        <p:spPr>
          <a:xfrm>
            <a:off x="3686314" y="4295120"/>
            <a:ext cx="2902770" cy="160694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38E26422-BC5E-3842-B8F1-C570D64829B1}"/>
              </a:ext>
            </a:extLst>
          </p:cNvPr>
          <p:cNvSpPr/>
          <p:nvPr/>
        </p:nvSpPr>
        <p:spPr>
          <a:xfrm>
            <a:off x="4088674" y="1160808"/>
            <a:ext cx="248195" cy="19575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E9B8790C-ACFB-5044-AA14-118AA7CC28FB}"/>
              </a:ext>
            </a:extLst>
          </p:cNvPr>
          <p:cNvSpPr/>
          <p:nvPr/>
        </p:nvSpPr>
        <p:spPr>
          <a:xfrm>
            <a:off x="5560423" y="1326271"/>
            <a:ext cx="1494678" cy="28046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B183C197-63F4-3D4E-99BB-76048F8487E5}"/>
              </a:ext>
            </a:extLst>
          </p:cNvPr>
          <p:cNvSpPr/>
          <p:nvPr/>
        </p:nvSpPr>
        <p:spPr>
          <a:xfrm>
            <a:off x="6589084" y="4309149"/>
            <a:ext cx="1926266" cy="293329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4A2D11AE-F14E-A044-9989-23C40398BC7C}"/>
              </a:ext>
            </a:extLst>
          </p:cNvPr>
          <p:cNvSpPr/>
          <p:nvPr/>
        </p:nvSpPr>
        <p:spPr>
          <a:xfrm>
            <a:off x="5560422" y="4979988"/>
            <a:ext cx="3126377" cy="290918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29DA91B1-A687-C945-96F8-087FCCC688AD}"/>
              </a:ext>
            </a:extLst>
          </p:cNvPr>
          <p:cNvCxnSpPr>
            <a:cxnSpLocks/>
            <a:stCxn id="47" idx="3"/>
            <a:endCxn id="103" idx="1"/>
          </p:cNvCxnSpPr>
          <p:nvPr/>
        </p:nvCxnSpPr>
        <p:spPr>
          <a:xfrm flipV="1">
            <a:off x="3081757" y="5125447"/>
            <a:ext cx="2478665" cy="330124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514142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D1E6F5F-6E80-D447-8AB7-BC09B528A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Heuristics through Determinization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D31489-4AE0-974D-BF40-C7933B4210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158240"/>
                <a:ext cx="4871050" cy="5018723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What to use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?</a:t>
                </a:r>
              </a:p>
              <a:p>
                <a:pPr lvl="1"/>
                <a:r>
                  <a:rPr lang="en-US" dirty="0"/>
                  <a:t>One possibility: classical planner</a:t>
                </a:r>
              </a:p>
              <a:p>
                <a:pPr lvl="1"/>
                <a:r>
                  <a:rPr lang="en-US" dirty="0">
                    <a:cs typeface="Times New Roman"/>
                  </a:rPr>
                  <a:t>Need to convert nondeterministic actions into something the classical planner can use</a:t>
                </a:r>
              </a:p>
              <a:p>
                <a:r>
                  <a:rPr lang="en-US" dirty="0">
                    <a:solidFill>
                      <a:schemeClr val="accent1"/>
                    </a:solidFill>
                    <a:cs typeface="Times New Roman"/>
                  </a:rPr>
                  <a:t>Determinize</a:t>
                </a:r>
                <a:r>
                  <a:rPr lang="en-US" i="1" dirty="0">
                    <a:cs typeface="Times New Roman"/>
                  </a:rPr>
                  <a:t> </a:t>
                </a:r>
                <a:r>
                  <a:rPr lang="en-US" dirty="0">
                    <a:cs typeface="Times New Roman"/>
                  </a:rPr>
                  <a:t>the actions</a:t>
                </a:r>
                <a:endParaRPr lang="en-US" i="1" baseline="-25000" dirty="0">
                  <a:cs typeface="Times New Roman"/>
                </a:endParaRPr>
              </a:p>
              <a:p>
                <a:pPr lvl="1"/>
                <a:r>
                  <a:rPr lang="en-US" dirty="0">
                    <a:cs typeface="Times New Roman"/>
                  </a:rPr>
                  <a:t>Suppose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/>
                      </a:rPr>
                      <m:t>𝛾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  <a:cs typeface="Times New Roman"/>
                          </a:rPr>
                          <m:t>𝑠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  <a:cs typeface="Times New Roman"/>
                          </a:rPr>
                          <m:t>,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dirty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Times New Roman"/>
                              </a:rPr>
                              <m:t>𝑠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, …, 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  <a:cs typeface="Times New Roman"/>
                              </a:rPr>
                              <m:t>𝑠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dirty="0">
                  <a:cs typeface="Times New Roman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/>
                      </a:rPr>
                      <m:t>𝐷𝑒𝑡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  <a:cs typeface="Times New Roman"/>
                          </a:rPr>
                          <m:t>𝑠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  <a:cs typeface="Times New Roman"/>
                          </a:rPr>
                          <m:t>,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𝑛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i="0" dirty="0">
                            <a:latin typeface="Cambria Math" panose="02040503050406030204" pitchFamily="18" charset="0"/>
                            <a:cs typeface="Times New Roman"/>
                          </a:rPr>
                          <m:t>actions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 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Times New Roman"/>
                              </a:rPr>
                              <m:t>𝑎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, 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Times New Roman"/>
                              </a:rPr>
                              <m:t>𝑎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, …, 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Times New Roman"/>
                              </a:rPr>
                              <m:t>𝑎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dirty="0">
                  <a:cs typeface="Times New Roman"/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𝛾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𝑑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  <a:cs typeface="Times New Roman"/>
                      </a:rPr>
                      <m:t>𝑠</m:t>
                    </m:r>
                    <m:r>
                      <a:rPr lang="en-US" i="1" dirty="0" err="1">
                        <a:latin typeface="Cambria Math" panose="02040503050406030204" pitchFamily="18" charset="0"/>
                        <a:cs typeface="Times New Roman"/>
                      </a:rPr>
                      <m:t>,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)=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  <a:cs typeface="Times New Roman"/>
                          </a:rPr>
                          <m:t>𝑠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𝑖</m:t>
                        </m:r>
                      </m:sub>
                    </m:sSub>
                  </m:oMath>
                </a14:m>
                <a:endParaRPr lang="en-US" i="1" dirty="0">
                  <a:cs typeface="Times New Roman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/>
                      </a:rPr>
                      <m:t>𝑐𝑜𝑠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𝑡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b="0" i="1" dirty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  <a:cs typeface="Times New Roman"/>
                          </a:rPr>
                          <m:t>𝑠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  <a:cs typeface="Times New Roman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  <a:cs typeface="Times New Roman"/>
                              </a:rPr>
                              <m:t>𝑎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𝑐𝑜𝑠𝑡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  <a:cs typeface="Times New Roman"/>
                          </a:rPr>
                          <m:t>𝑠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  <a:cs typeface="Times New Roman"/>
                          </a:rPr>
                          <m:t>,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</m:d>
                  </m:oMath>
                </a14:m>
                <a:endParaRPr lang="en-US" dirty="0">
                  <a:cs typeface="Times New Roman"/>
                </a:endParaRPr>
              </a:p>
              <a:p>
                <a:r>
                  <a:rPr lang="en-US" dirty="0">
                    <a:cs typeface="Times New Roman"/>
                  </a:rPr>
                  <a:t>Classical domain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 panose="02040503050406030204" pitchFamily="18" charset="0"/>
                            <a:cs typeface="Times New Roman"/>
                          </a:rPr>
                          <m:t>Σ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𝑑</m:t>
                        </m:r>
                      </m:sub>
                    </m:sSub>
                    <m:r>
                      <a:rPr lang="it-IT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it-IT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i="1" dirty="0" err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it-IT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i="1" baseline="-25000" dirty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 dirty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it-IT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i="1" baseline="-25000" dirty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 dirty="0" err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it-IT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t-IT" i="1" baseline="-25000" dirty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 dirty="0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  <m:r>
                              <a:rPr lang="it-IT" i="1" dirty="0" err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endParaRPr lang="it-IT" dirty="0"/>
              </a:p>
              <a:p>
                <a:pPr lvl="1"/>
                <a14:m>
                  <m:oMath xmlns:m="http://schemas.openxmlformats.org/officeDocument/2006/math">
                    <m:r>
                      <a:rPr lang="it-IT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it-IT" dirty="0"/>
                  <a:t> = </a:t>
                </a:r>
                <a:r>
                  <a:rPr lang="it-IT" dirty="0" err="1"/>
                  <a:t>same</a:t>
                </a:r>
                <a:r>
                  <a:rPr lang="it-IT" dirty="0"/>
                  <a:t> </a:t>
                </a:r>
                <a:r>
                  <a:rPr lang="it-IT" dirty="0" err="1"/>
                  <a:t>as</a:t>
                </a:r>
                <a:r>
                  <a:rPr lang="it-IT" dirty="0"/>
                  <a:t>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/>
                        <a:sym typeface="Symbol" charset="0"/>
                      </a:rPr>
                      <m:t></m:t>
                    </m:r>
                  </m:oMath>
                </a14:m>
                <a:endParaRPr lang="it-IT" i="1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  <a:cs typeface="Times New Roman"/>
                      </a:rPr>
                      <m:t>=</m:t>
                    </m:r>
                    <m:nary>
                      <m:naryPr>
                        <m:chr m:val="⋃"/>
                        <m:supHide m:val="on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𝐷𝑒𝑡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  <a:cs typeface="Times New Roman"/>
                              </a:rPr>
                              <m:t>𝑠</m:t>
                            </m:r>
                            <m:r>
                              <a:rPr lang="en-US" i="1" dirty="0" err="1">
                                <a:latin typeface="Cambria Math" panose="02040503050406030204" pitchFamily="18" charset="0"/>
                                <a:cs typeface="Times New Roman"/>
                              </a:rPr>
                              <m:t>,</m:t>
                            </m:r>
                            <m:r>
                              <a:rPr lang="en-US" i="1" dirty="0" err="1">
                                <a:latin typeface="Cambria Math" panose="02040503050406030204" pitchFamily="18" charset="0"/>
                                <a:cs typeface="Times New Roman"/>
                              </a:rPr>
                              <m:t>𝑎</m:t>
                            </m:r>
                          </m:e>
                        </m:d>
                      </m:e>
                    </m:nary>
                  </m:oMath>
                </a14:m>
                <a:endParaRPr lang="en-US" dirty="0">
                  <a:cs typeface="Times New Roman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𝛾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>
                    <a:cs typeface="Times New Roman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 dirty="0">
                            <a:latin typeface="Cambria Math" panose="02040503050406030204" pitchFamily="18" charset="0"/>
                          </a:rPr>
                          <m:t>𝑐𝑜𝑠</m:t>
                        </m:r>
                        <m:r>
                          <a:rPr lang="it-IT" i="1" dirty="0" err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>
                    <a:cs typeface="Times New Roman"/>
                  </a:rPr>
                  <a:t> as above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D31489-4AE0-974D-BF40-C7933B4210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158240"/>
                <a:ext cx="4871050" cy="5018723"/>
              </a:xfrm>
              <a:blipFill>
                <a:blip r:embed="rId2"/>
                <a:stretch>
                  <a:fillRect l="-1563" t="-2020" b="-15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99907B-4E8D-F24E-8970-F89CC5B2F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62</a:t>
            </a:fld>
            <a:endParaRPr lang="en-GB"/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49648E00-AF91-F345-838C-C347CF00C9CA}"/>
              </a:ext>
            </a:extLst>
          </p:cNvPr>
          <p:cNvGrpSpPr/>
          <p:nvPr/>
        </p:nvGrpSpPr>
        <p:grpSpPr>
          <a:xfrm>
            <a:off x="5283616" y="1114256"/>
            <a:ext cx="3793962" cy="2737896"/>
            <a:chOff x="5350038" y="672261"/>
            <a:chExt cx="3793962" cy="2864791"/>
          </a:xfrm>
        </p:grpSpPr>
        <p:sp>
          <p:nvSpPr>
            <p:cNvPr id="36" name="Text Box 46">
              <a:extLst>
                <a:ext uri="{FF2B5EF4-FFF2-40B4-BE49-F238E27FC236}">
                  <a16:creationId xmlns:a16="http://schemas.microsoft.com/office/drawing/2014/main" id="{34A84412-3E14-EF4C-90FA-4C0CA7972E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04250" y="1522723"/>
              <a:ext cx="539750" cy="1603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endParaRPr lang="en-US" sz="18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0A0103E3-FB11-AB49-82FB-4E7760223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6122" y="1252319"/>
              <a:ext cx="2527300" cy="179387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19050" cmpd="sng">
              <a:solidFill>
                <a:srgbClr val="FF2B1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9350803E-BDF1-5449-9812-DFA8E33A0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3382" y="995812"/>
              <a:ext cx="1449822" cy="260031"/>
            </a:xfrm>
            <a:custGeom>
              <a:avLst/>
              <a:gdLst>
                <a:gd name="T0" fmla="*/ 0 w 1176"/>
                <a:gd name="T1" fmla="*/ 2147483647 h 288"/>
                <a:gd name="T2" fmla="*/ 2147483647 w 1176"/>
                <a:gd name="T3" fmla="*/ 2147483647 h 288"/>
                <a:gd name="T4" fmla="*/ 2147483647 w 1176"/>
                <a:gd name="T5" fmla="*/ 0 h 288"/>
                <a:gd name="T6" fmla="*/ 0 60000 65536"/>
                <a:gd name="T7" fmla="*/ 0 60000 65536"/>
                <a:gd name="T8" fmla="*/ 0 60000 65536"/>
                <a:gd name="T9" fmla="*/ 0 w 1176"/>
                <a:gd name="T10" fmla="*/ 0 h 288"/>
                <a:gd name="T11" fmla="*/ 1176 w 1176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76" h="288">
                  <a:moveTo>
                    <a:pt x="0" y="288"/>
                  </a:moveTo>
                  <a:cubicBezTo>
                    <a:pt x="234" y="264"/>
                    <a:pt x="468" y="240"/>
                    <a:pt x="664" y="192"/>
                  </a:cubicBezTo>
                  <a:cubicBezTo>
                    <a:pt x="860" y="144"/>
                    <a:pt x="1018" y="72"/>
                    <a:pt x="1176" y="0"/>
                  </a:cubicBezTo>
                </a:path>
              </a:pathLst>
            </a:custGeom>
            <a:noFill/>
            <a:ln w="19050" cmpd="sng">
              <a:solidFill>
                <a:srgbClr val="FF2B1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39" name="Arc 38">
              <a:extLst>
                <a:ext uri="{FF2B5EF4-FFF2-40B4-BE49-F238E27FC236}">
                  <a16:creationId xmlns:a16="http://schemas.microsoft.com/office/drawing/2014/main" id="{4B293E1A-3F68-A24B-9910-A32599439AFC}"/>
                </a:ext>
              </a:extLst>
            </p:cNvPr>
            <p:cNvSpPr/>
            <p:nvPr/>
          </p:nvSpPr>
          <p:spPr bwMode="auto">
            <a:xfrm>
              <a:off x="7380678" y="1157069"/>
              <a:ext cx="114300" cy="225425"/>
            </a:xfrm>
            <a:prstGeom prst="arc">
              <a:avLst>
                <a:gd name="adj1" fmla="val 18495893"/>
                <a:gd name="adj2" fmla="val 2991136"/>
              </a:avLst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40" name="Freeform 40">
              <a:extLst>
                <a:ext uri="{FF2B5EF4-FFF2-40B4-BE49-F238E27FC236}">
                  <a16:creationId xmlns:a16="http://schemas.microsoft.com/office/drawing/2014/main" id="{BB0B21CA-8CF4-9341-A47C-E4B6D83A4992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8275574" y="1723806"/>
              <a:ext cx="109948" cy="1358900"/>
            </a:xfrm>
            <a:custGeom>
              <a:avLst/>
              <a:gdLst>
                <a:gd name="T0" fmla="*/ 2147483647 w 144"/>
                <a:gd name="T1" fmla="*/ 2147483647 h 856"/>
                <a:gd name="T2" fmla="*/ 0 w 144"/>
                <a:gd name="T3" fmla="*/ 2147483647 h 856"/>
                <a:gd name="T4" fmla="*/ 2147483647 w 144"/>
                <a:gd name="T5" fmla="*/ 0 h 856"/>
                <a:gd name="T6" fmla="*/ 0 60000 65536"/>
                <a:gd name="T7" fmla="*/ 0 60000 65536"/>
                <a:gd name="T8" fmla="*/ 0 60000 65536"/>
                <a:gd name="T9" fmla="*/ 0 w 144"/>
                <a:gd name="T10" fmla="*/ 0 h 856"/>
                <a:gd name="T11" fmla="*/ 144 w 144"/>
                <a:gd name="T12" fmla="*/ 856 h 8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56">
                  <a:moveTo>
                    <a:pt x="144" y="856"/>
                  </a:moveTo>
                  <a:cubicBezTo>
                    <a:pt x="72" y="715"/>
                    <a:pt x="0" y="575"/>
                    <a:pt x="0" y="432"/>
                  </a:cubicBezTo>
                  <a:cubicBezTo>
                    <a:pt x="0" y="289"/>
                    <a:pt x="72" y="144"/>
                    <a:pt x="144" y="0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41" name="Freeform 31">
              <a:extLst>
                <a:ext uri="{FF2B5EF4-FFF2-40B4-BE49-F238E27FC236}">
                  <a16:creationId xmlns:a16="http://schemas.microsoft.com/office/drawing/2014/main" id="{11CCC598-FE77-CD46-827B-E6B82C0681E6}"/>
                </a:ext>
              </a:extLst>
            </p:cNvPr>
            <p:cNvSpPr>
              <a:spLocks/>
            </p:cNvSpPr>
            <p:nvPr/>
          </p:nvSpPr>
          <p:spPr bwMode="auto">
            <a:xfrm rot="720000" flipV="1">
              <a:off x="8433433" y="1074903"/>
              <a:ext cx="280294" cy="2036341"/>
            </a:xfrm>
            <a:custGeom>
              <a:avLst/>
              <a:gdLst>
                <a:gd name="T0" fmla="*/ 2147483647 w 505"/>
                <a:gd name="T1" fmla="*/ 0 h 1384"/>
                <a:gd name="T2" fmla="*/ 2147483647 w 505"/>
                <a:gd name="T3" fmla="*/ 2147483647 h 1384"/>
                <a:gd name="T4" fmla="*/ 0 w 505"/>
                <a:gd name="T5" fmla="*/ 2147483647 h 1384"/>
                <a:gd name="T6" fmla="*/ 0 60000 65536"/>
                <a:gd name="T7" fmla="*/ 0 60000 65536"/>
                <a:gd name="T8" fmla="*/ 0 60000 65536"/>
                <a:gd name="T9" fmla="*/ 0 w 505"/>
                <a:gd name="T10" fmla="*/ 0 h 1384"/>
                <a:gd name="T11" fmla="*/ 505 w 505"/>
                <a:gd name="T12" fmla="*/ 1384 h 1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5" h="1384">
                  <a:moveTo>
                    <a:pt x="392" y="0"/>
                  </a:moveTo>
                  <a:cubicBezTo>
                    <a:pt x="448" y="252"/>
                    <a:pt x="505" y="505"/>
                    <a:pt x="440" y="736"/>
                  </a:cubicBezTo>
                  <a:cubicBezTo>
                    <a:pt x="375" y="967"/>
                    <a:pt x="187" y="1175"/>
                    <a:pt x="0" y="1384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BAD414C9-663E-1442-95C2-D5938DA54C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0038" y="1589519"/>
              <a:ext cx="241300" cy="1371600"/>
            </a:xfrm>
            <a:custGeom>
              <a:avLst/>
              <a:gdLst>
                <a:gd name="T0" fmla="*/ 2147483647 w 144"/>
                <a:gd name="T1" fmla="*/ 2147483647 h 856"/>
                <a:gd name="T2" fmla="*/ 0 w 144"/>
                <a:gd name="T3" fmla="*/ 2147483647 h 856"/>
                <a:gd name="T4" fmla="*/ 2147483647 w 144"/>
                <a:gd name="T5" fmla="*/ 0 h 856"/>
                <a:gd name="T6" fmla="*/ 0 60000 65536"/>
                <a:gd name="T7" fmla="*/ 0 60000 65536"/>
                <a:gd name="T8" fmla="*/ 0 60000 65536"/>
                <a:gd name="T9" fmla="*/ 0 w 144"/>
                <a:gd name="T10" fmla="*/ 0 h 856"/>
                <a:gd name="T11" fmla="*/ 144 w 144"/>
                <a:gd name="T12" fmla="*/ 856 h 8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56">
                  <a:moveTo>
                    <a:pt x="144" y="856"/>
                  </a:moveTo>
                  <a:cubicBezTo>
                    <a:pt x="72" y="715"/>
                    <a:pt x="0" y="575"/>
                    <a:pt x="0" y="432"/>
                  </a:cubicBezTo>
                  <a:cubicBezTo>
                    <a:pt x="0" y="289"/>
                    <a:pt x="72" y="144"/>
                    <a:pt x="144" y="0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43" name="Oval 11">
              <a:extLst>
                <a:ext uri="{FF2B5EF4-FFF2-40B4-BE49-F238E27FC236}">
                  <a16:creationId xmlns:a16="http://schemas.microsoft.com/office/drawing/2014/main" id="{5D748055-E0E6-7E4E-8B6A-2DCF83FD0F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3538" y="1132319"/>
              <a:ext cx="466725" cy="466725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is-IS" dirty="0">
                  <a:latin typeface="Calibri"/>
                  <a:ea typeface="Times New Roman"/>
                  <a:cs typeface="Times New Roman"/>
                </a:rPr>
                <a:t>d2</a:t>
              </a:r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44" name="Freeform 18">
              <a:extLst>
                <a:ext uri="{FF2B5EF4-FFF2-40B4-BE49-F238E27FC236}">
                  <a16:creationId xmlns:a16="http://schemas.microsoft.com/office/drawing/2014/main" id="{6B6F7DED-01CC-E04B-B410-6736CD016D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2428" y="2962094"/>
              <a:ext cx="2468880" cy="204788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19050" cmpd="sng">
              <a:solidFill>
                <a:srgbClr val="FF2B1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45" name="Arc 44">
              <a:extLst>
                <a:ext uri="{FF2B5EF4-FFF2-40B4-BE49-F238E27FC236}">
                  <a16:creationId xmlns:a16="http://schemas.microsoft.com/office/drawing/2014/main" id="{C0C1F0F7-C2A0-D241-BA18-5302F9A359BB}"/>
                </a:ext>
              </a:extLst>
            </p:cNvPr>
            <p:cNvSpPr/>
            <p:nvPr/>
          </p:nvSpPr>
          <p:spPr bwMode="auto">
            <a:xfrm rot="17762162">
              <a:off x="6092350" y="2822557"/>
              <a:ext cx="366712" cy="366713"/>
            </a:xfrm>
            <a:prstGeom prst="arc">
              <a:avLst>
                <a:gd name="adj1" fmla="val 708330"/>
                <a:gd name="adj2" fmla="val 4251989"/>
              </a:avLst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46" name="Oval 12">
              <a:extLst>
                <a:ext uri="{FF2B5EF4-FFF2-40B4-BE49-F238E27FC236}">
                  <a16:creationId xmlns:a16="http://schemas.microsoft.com/office/drawing/2014/main" id="{43B14E86-5BDC-FF48-84EA-51EED63560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81754" y="3070327"/>
              <a:ext cx="466725" cy="46672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Times New Roman"/>
                </a:rPr>
                <a:t>d4</a:t>
              </a:r>
            </a:p>
          </p:txBody>
        </p:sp>
        <p:sp>
          <p:nvSpPr>
            <p:cNvPr id="47" name="Freeform 18">
              <a:extLst>
                <a:ext uri="{FF2B5EF4-FFF2-40B4-BE49-F238E27FC236}">
                  <a16:creationId xmlns:a16="http://schemas.microsoft.com/office/drawing/2014/main" id="{1451824C-1A7B-7348-9C63-C92271532C15}"/>
                </a:ext>
              </a:extLst>
            </p:cNvPr>
            <p:cNvSpPr>
              <a:spLocks/>
            </p:cNvSpPr>
            <p:nvPr/>
          </p:nvSpPr>
          <p:spPr bwMode="auto">
            <a:xfrm rot="20100000" flipV="1">
              <a:off x="5834531" y="2893923"/>
              <a:ext cx="986891" cy="45719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19050" cmpd="sng">
              <a:solidFill>
                <a:srgbClr val="FF2B1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48" name="Oval 11">
              <a:extLst>
                <a:ext uri="{FF2B5EF4-FFF2-40B4-BE49-F238E27FC236}">
                  <a16:creationId xmlns:a16="http://schemas.microsoft.com/office/drawing/2014/main" id="{C2111C66-3127-B741-AD44-C86C4B8A23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00528" y="1259817"/>
              <a:ext cx="466725" cy="466725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Times New Roman"/>
                </a:rPr>
                <a:t>d3</a:t>
              </a:r>
            </a:p>
          </p:txBody>
        </p:sp>
        <p:sp>
          <p:nvSpPr>
            <p:cNvPr id="49" name="Oval 11">
              <a:extLst>
                <a:ext uri="{FF2B5EF4-FFF2-40B4-BE49-F238E27FC236}">
                  <a16:creationId xmlns:a16="http://schemas.microsoft.com/office/drawing/2014/main" id="{EAC28261-9CEC-F841-85FD-A952206F04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72885" y="672261"/>
              <a:ext cx="466725" cy="466725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Times New Roman"/>
                </a:rPr>
                <a:t>d5</a:t>
              </a:r>
            </a:p>
          </p:txBody>
        </p:sp>
        <p:sp>
          <p:nvSpPr>
            <p:cNvPr id="50" name="Freeform 18">
              <a:extLst>
                <a:ext uri="{FF2B5EF4-FFF2-40B4-BE49-F238E27FC236}">
                  <a16:creationId xmlns:a16="http://schemas.microsoft.com/office/drawing/2014/main" id="{63DDB8BF-2299-CC4A-BD87-191353120124}"/>
                </a:ext>
              </a:extLst>
            </p:cNvPr>
            <p:cNvSpPr>
              <a:spLocks/>
            </p:cNvSpPr>
            <p:nvPr/>
          </p:nvSpPr>
          <p:spPr bwMode="auto">
            <a:xfrm rot="1496684">
              <a:off x="7124920" y="2622319"/>
              <a:ext cx="1280160" cy="212238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51" name="Text Box 11">
              <a:extLst>
                <a:ext uri="{FF2B5EF4-FFF2-40B4-BE49-F238E27FC236}">
                  <a16:creationId xmlns:a16="http://schemas.microsoft.com/office/drawing/2014/main" id="{8AC2D6FA-3B75-2647-8EEE-445C1777D0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37889" y="1311018"/>
              <a:ext cx="433938" cy="27699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</a:t>
              </a:r>
            </a:p>
          </p:txBody>
        </p:sp>
        <p:sp>
          <p:nvSpPr>
            <p:cNvPr id="52" name="Text Box 11">
              <a:extLst>
                <a:ext uri="{FF2B5EF4-FFF2-40B4-BE49-F238E27FC236}">
                  <a16:creationId xmlns:a16="http://schemas.microsoft.com/office/drawing/2014/main" id="{F7B629FB-C2AE-CC46-A07F-528B538EEB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64319" y="1957155"/>
              <a:ext cx="720112" cy="27699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 100</a:t>
              </a:r>
            </a:p>
          </p:txBody>
        </p:sp>
        <p:sp>
          <p:nvSpPr>
            <p:cNvPr id="53" name="Text Box 11">
              <a:extLst>
                <a:ext uri="{FF2B5EF4-FFF2-40B4-BE49-F238E27FC236}">
                  <a16:creationId xmlns:a16="http://schemas.microsoft.com/office/drawing/2014/main" id="{1CA6D6A6-AB17-A242-AAE0-34424F98AA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33691" y="2094628"/>
              <a:ext cx="550932" cy="27699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10</a:t>
              </a:r>
            </a:p>
          </p:txBody>
        </p:sp>
        <p:sp>
          <p:nvSpPr>
            <p:cNvPr id="54" name="Text Box 11">
              <a:extLst>
                <a:ext uri="{FF2B5EF4-FFF2-40B4-BE49-F238E27FC236}">
                  <a16:creationId xmlns:a16="http://schemas.microsoft.com/office/drawing/2014/main" id="{843E7194-C868-F148-AB4C-D81938853B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87035" y="3082844"/>
              <a:ext cx="550932" cy="27699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20</a:t>
              </a:r>
            </a:p>
          </p:txBody>
        </p:sp>
        <p:sp>
          <p:nvSpPr>
            <p:cNvPr id="55" name="Text Box 11">
              <a:extLst>
                <a:ext uri="{FF2B5EF4-FFF2-40B4-BE49-F238E27FC236}">
                  <a16:creationId xmlns:a16="http://schemas.microsoft.com/office/drawing/2014/main" id="{24FEB28B-E446-6149-8353-6C9A9D703B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03090" y="2209957"/>
              <a:ext cx="433938" cy="27699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</a:t>
              </a:r>
            </a:p>
          </p:txBody>
        </p:sp>
        <p:sp>
          <p:nvSpPr>
            <p:cNvPr id="56" name="Text Box 11">
              <a:extLst>
                <a:ext uri="{FF2B5EF4-FFF2-40B4-BE49-F238E27FC236}">
                  <a16:creationId xmlns:a16="http://schemas.microsoft.com/office/drawing/2014/main" id="{8E31B6DD-F18A-F145-86B6-5734866D20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9550" y="835066"/>
              <a:ext cx="292260" cy="27699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FF0000"/>
                  </a:solidFill>
                  <a:latin typeface="Calibri"/>
                  <a:ea typeface="Times New Roman"/>
                  <a:cs typeface="Times New Roman"/>
                </a:rPr>
                <a:t>0.2</a:t>
              </a:r>
            </a:p>
          </p:txBody>
        </p:sp>
        <p:sp>
          <p:nvSpPr>
            <p:cNvPr id="57" name="Text Box 11">
              <a:extLst>
                <a:ext uri="{FF2B5EF4-FFF2-40B4-BE49-F238E27FC236}">
                  <a16:creationId xmlns:a16="http://schemas.microsoft.com/office/drawing/2014/main" id="{24C7A8DB-49A6-BD48-9F8F-646268F88C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7339" y="1351901"/>
              <a:ext cx="292260" cy="27699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FF0000"/>
                  </a:solidFill>
                  <a:latin typeface="Calibri"/>
                  <a:ea typeface="Times New Roman"/>
                  <a:cs typeface="Times New Roman"/>
                </a:rPr>
                <a:t>0.8</a:t>
              </a:r>
            </a:p>
          </p:txBody>
        </p:sp>
        <p:sp>
          <p:nvSpPr>
            <p:cNvPr id="58" name="Text Box 11">
              <a:extLst>
                <a:ext uri="{FF2B5EF4-FFF2-40B4-BE49-F238E27FC236}">
                  <a16:creationId xmlns:a16="http://schemas.microsoft.com/office/drawing/2014/main" id="{611E69FE-A384-2D47-8E42-F2858D1D84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47560" y="2587647"/>
              <a:ext cx="292260" cy="27699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FF0000"/>
                  </a:solidFill>
                  <a:latin typeface="Calibri"/>
                  <a:ea typeface="Times New Roman"/>
                  <a:cs typeface="Times New Roman"/>
                </a:rPr>
                <a:t>0.5</a:t>
              </a:r>
            </a:p>
          </p:txBody>
        </p:sp>
        <p:sp>
          <p:nvSpPr>
            <p:cNvPr id="59" name="Text Box 11">
              <a:extLst>
                <a:ext uri="{FF2B5EF4-FFF2-40B4-BE49-F238E27FC236}">
                  <a16:creationId xmlns:a16="http://schemas.microsoft.com/office/drawing/2014/main" id="{E1418703-CDBA-2847-BDB0-48178C31DB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33698" y="3016134"/>
              <a:ext cx="292260" cy="27699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FF0000"/>
                  </a:solidFill>
                  <a:latin typeface="Calibri"/>
                  <a:ea typeface="Times New Roman"/>
                  <a:cs typeface="Times New Roman"/>
                </a:rPr>
                <a:t>0.5</a:t>
              </a:r>
            </a:p>
          </p:txBody>
        </p:sp>
        <p:sp>
          <p:nvSpPr>
            <p:cNvPr id="60" name="Oval 12">
              <a:extLst>
                <a:ext uri="{FF2B5EF4-FFF2-40B4-BE49-F238E27FC236}">
                  <a16:creationId xmlns:a16="http://schemas.microsoft.com/office/drawing/2014/main" id="{FF5FAB40-D902-FA49-A68C-3AFCA4E392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3538" y="2961119"/>
              <a:ext cx="466725" cy="46672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Times New Roman"/>
                </a:rPr>
                <a:t>d1</a:t>
              </a:r>
            </a:p>
          </p:txBody>
        </p:sp>
        <p:sp>
          <p:nvSpPr>
            <p:cNvPr id="61" name="Oval 12">
              <a:extLst>
                <a:ext uri="{FF2B5EF4-FFF2-40B4-BE49-F238E27FC236}">
                  <a16:creationId xmlns:a16="http://schemas.microsoft.com/office/drawing/2014/main" id="{3F7D4005-A98B-BF4C-B382-176B595259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6467" y="2324703"/>
              <a:ext cx="466725" cy="46672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Times New Roman"/>
                </a:rPr>
                <a:t>d6</a:t>
              </a:r>
            </a:p>
          </p:txBody>
        </p:sp>
        <p:sp>
          <p:nvSpPr>
            <p:cNvPr id="96" name="Text Box 11">
              <a:extLst>
                <a:ext uri="{FF2B5EF4-FFF2-40B4-BE49-F238E27FC236}">
                  <a16:creationId xmlns:a16="http://schemas.microsoft.com/office/drawing/2014/main" id="{D5C8B10E-601D-044D-A945-AA13161942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90334" y="917287"/>
              <a:ext cx="418384" cy="27699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chemeClr val="accent1">
                      <a:lumMod val="25000"/>
                    </a:schemeClr>
                  </a:solidFill>
                  <a:latin typeface="Calibri"/>
                  <a:ea typeface="Times New Roman"/>
                  <a:cs typeface="Times New Roman"/>
                </a:rPr>
                <a:t>m23</a:t>
              </a:r>
            </a:p>
          </p:txBody>
        </p:sp>
        <p:sp>
          <p:nvSpPr>
            <p:cNvPr id="98" name="Text Box 11">
              <a:extLst>
                <a:ext uri="{FF2B5EF4-FFF2-40B4-BE49-F238E27FC236}">
                  <a16:creationId xmlns:a16="http://schemas.microsoft.com/office/drawing/2014/main" id="{6C3001AC-F109-544C-9F2E-CB97A812DD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91671" y="1838293"/>
              <a:ext cx="418384" cy="27699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chemeClr val="accent1">
                      <a:lumMod val="25000"/>
                    </a:schemeClr>
                  </a:solidFill>
                  <a:latin typeface="Calibri"/>
                  <a:ea typeface="Times New Roman"/>
                  <a:cs typeface="Times New Roman"/>
                </a:rPr>
                <a:t>m12</a:t>
              </a:r>
            </a:p>
          </p:txBody>
        </p:sp>
        <p:sp>
          <p:nvSpPr>
            <p:cNvPr id="99" name="Text Box 11">
              <a:extLst>
                <a:ext uri="{FF2B5EF4-FFF2-40B4-BE49-F238E27FC236}">
                  <a16:creationId xmlns:a16="http://schemas.microsoft.com/office/drawing/2014/main" id="{8C455231-4314-9B40-9E70-E4AD0C4712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60620" y="3066598"/>
              <a:ext cx="418384" cy="27699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chemeClr val="accent1">
                      <a:lumMod val="25000"/>
                    </a:schemeClr>
                  </a:solidFill>
                  <a:latin typeface="Calibri"/>
                  <a:ea typeface="Times New Roman"/>
                  <a:cs typeface="Times New Roman"/>
                </a:rPr>
                <a:t>m14</a:t>
              </a:r>
            </a:p>
          </p:txBody>
        </p:sp>
        <p:sp>
          <p:nvSpPr>
            <p:cNvPr id="100" name="Text Box 11">
              <a:extLst>
                <a:ext uri="{FF2B5EF4-FFF2-40B4-BE49-F238E27FC236}">
                  <a16:creationId xmlns:a16="http://schemas.microsoft.com/office/drawing/2014/main" id="{DA4DB5EC-6E8D-BB49-866C-3B09938012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55149" y="2574566"/>
              <a:ext cx="418384" cy="27699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chemeClr val="accent1">
                      <a:lumMod val="25000"/>
                    </a:schemeClr>
                  </a:solidFill>
                  <a:latin typeface="Calibri"/>
                  <a:ea typeface="Times New Roman"/>
                  <a:cs typeface="Times New Roman"/>
                </a:rPr>
                <a:t>m64</a:t>
              </a:r>
            </a:p>
          </p:txBody>
        </p:sp>
        <p:sp>
          <p:nvSpPr>
            <p:cNvPr id="101" name="Text Box 11">
              <a:extLst>
                <a:ext uri="{FF2B5EF4-FFF2-40B4-BE49-F238E27FC236}">
                  <a16:creationId xmlns:a16="http://schemas.microsoft.com/office/drawing/2014/main" id="{B00E641A-B473-AB40-8D60-9B01567A20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01817" y="1930971"/>
              <a:ext cx="418384" cy="27699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chemeClr val="accent1">
                      <a:lumMod val="25000"/>
                    </a:schemeClr>
                  </a:solidFill>
                  <a:latin typeface="Calibri"/>
                  <a:ea typeface="Times New Roman"/>
                  <a:cs typeface="Times New Roman"/>
                </a:rPr>
                <a:t>m34</a:t>
              </a:r>
            </a:p>
          </p:txBody>
        </p:sp>
        <p:sp>
          <p:nvSpPr>
            <p:cNvPr id="102" name="Text Box 11">
              <a:extLst>
                <a:ext uri="{FF2B5EF4-FFF2-40B4-BE49-F238E27FC236}">
                  <a16:creationId xmlns:a16="http://schemas.microsoft.com/office/drawing/2014/main" id="{BDDBF411-5D06-3941-805C-A54490FFBD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04250" y="2362729"/>
              <a:ext cx="418384" cy="27699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chemeClr val="accent1">
                      <a:lumMod val="25000"/>
                    </a:schemeClr>
                  </a:solidFill>
                  <a:latin typeface="Calibri"/>
                  <a:ea typeface="Times New Roman"/>
                  <a:cs typeface="Times New Roman"/>
                </a:rPr>
                <a:t>m54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5A8C2D78-B510-F846-AA76-921DB667DE3F}"/>
              </a:ext>
            </a:extLst>
          </p:cNvPr>
          <p:cNvGrpSpPr/>
          <p:nvPr/>
        </p:nvGrpSpPr>
        <p:grpSpPr>
          <a:xfrm>
            <a:off x="5283616" y="3951376"/>
            <a:ext cx="3793962" cy="2674879"/>
            <a:chOff x="5229789" y="3741771"/>
            <a:chExt cx="3793962" cy="2674879"/>
          </a:xfrm>
        </p:grpSpPr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983AAE58-6CF6-BC4C-B12F-64BF9096262A}"/>
                </a:ext>
              </a:extLst>
            </p:cNvPr>
            <p:cNvGrpSpPr/>
            <p:nvPr/>
          </p:nvGrpSpPr>
          <p:grpSpPr>
            <a:xfrm>
              <a:off x="5229789" y="3741771"/>
              <a:ext cx="3793962" cy="2674879"/>
              <a:chOff x="5350038" y="672261"/>
              <a:chExt cx="3793962" cy="2864791"/>
            </a:xfrm>
          </p:grpSpPr>
          <p:sp>
            <p:nvSpPr>
              <p:cNvPr id="105" name="Text Box 46">
                <a:extLst>
                  <a:ext uri="{FF2B5EF4-FFF2-40B4-BE49-F238E27FC236}">
                    <a16:creationId xmlns:a16="http://schemas.microsoft.com/office/drawing/2014/main" id="{0F0CC0C1-D7E5-184B-8C40-DFA03E29D02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04250" y="1522723"/>
                <a:ext cx="539750" cy="16033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endParaRPr lang="en-US" sz="1800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06" name="Freeform 37">
                <a:extLst>
                  <a:ext uri="{FF2B5EF4-FFF2-40B4-BE49-F238E27FC236}">
                    <a16:creationId xmlns:a16="http://schemas.microsoft.com/office/drawing/2014/main" id="{A55C7D0E-12D6-C74A-BF15-E4CDCA05EE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6122" y="1252319"/>
                <a:ext cx="2527300" cy="179387"/>
              </a:xfrm>
              <a:custGeom>
                <a:avLst/>
                <a:gdLst>
                  <a:gd name="T0" fmla="*/ 0 w 1592"/>
                  <a:gd name="T1" fmla="*/ 2147483647 h 113"/>
                  <a:gd name="T2" fmla="*/ 2147483647 w 1592"/>
                  <a:gd name="T3" fmla="*/ 2147483647 h 113"/>
                  <a:gd name="T4" fmla="*/ 2147483647 w 1592"/>
                  <a:gd name="T5" fmla="*/ 2147483647 h 113"/>
                  <a:gd name="T6" fmla="*/ 0 60000 65536"/>
                  <a:gd name="T7" fmla="*/ 0 60000 65536"/>
                  <a:gd name="T8" fmla="*/ 0 60000 65536"/>
                  <a:gd name="T9" fmla="*/ 0 w 1592"/>
                  <a:gd name="T10" fmla="*/ 0 h 113"/>
                  <a:gd name="T11" fmla="*/ 1592 w 1592"/>
                  <a:gd name="T12" fmla="*/ 113 h 1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2" h="113">
                    <a:moveTo>
                      <a:pt x="0" y="113"/>
                    </a:moveTo>
                    <a:cubicBezTo>
                      <a:pt x="255" y="57"/>
                      <a:pt x="511" y="2"/>
                      <a:pt x="776" y="1"/>
                    </a:cubicBezTo>
                    <a:cubicBezTo>
                      <a:pt x="1041" y="0"/>
                      <a:pt x="1316" y="52"/>
                      <a:pt x="1592" y="105"/>
                    </a:cubicBezTo>
                  </a:path>
                </a:pathLst>
              </a:custGeom>
              <a:noFill/>
              <a:ln w="19050" cmpd="sng">
                <a:solidFill>
                  <a:srgbClr val="FF2B1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07" name="Freeform 38">
                <a:extLst>
                  <a:ext uri="{FF2B5EF4-FFF2-40B4-BE49-F238E27FC236}">
                    <a16:creationId xmlns:a16="http://schemas.microsoft.com/office/drawing/2014/main" id="{F2383161-5FC6-EA48-B29C-4B8F1BDF0D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33382" y="995812"/>
                <a:ext cx="1449822" cy="260031"/>
              </a:xfrm>
              <a:custGeom>
                <a:avLst/>
                <a:gdLst>
                  <a:gd name="T0" fmla="*/ 0 w 1176"/>
                  <a:gd name="T1" fmla="*/ 2147483647 h 288"/>
                  <a:gd name="T2" fmla="*/ 2147483647 w 1176"/>
                  <a:gd name="T3" fmla="*/ 2147483647 h 288"/>
                  <a:gd name="T4" fmla="*/ 2147483647 w 1176"/>
                  <a:gd name="T5" fmla="*/ 0 h 288"/>
                  <a:gd name="T6" fmla="*/ 0 60000 65536"/>
                  <a:gd name="T7" fmla="*/ 0 60000 65536"/>
                  <a:gd name="T8" fmla="*/ 0 60000 65536"/>
                  <a:gd name="T9" fmla="*/ 0 w 1176"/>
                  <a:gd name="T10" fmla="*/ 0 h 288"/>
                  <a:gd name="T11" fmla="*/ 1176 w 1176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76" h="288">
                    <a:moveTo>
                      <a:pt x="0" y="288"/>
                    </a:moveTo>
                    <a:cubicBezTo>
                      <a:pt x="234" y="264"/>
                      <a:pt x="468" y="240"/>
                      <a:pt x="664" y="192"/>
                    </a:cubicBezTo>
                    <a:cubicBezTo>
                      <a:pt x="860" y="144"/>
                      <a:pt x="1018" y="72"/>
                      <a:pt x="1176" y="0"/>
                    </a:cubicBezTo>
                  </a:path>
                </a:pathLst>
              </a:custGeom>
              <a:noFill/>
              <a:ln w="19050" cmpd="sng">
                <a:solidFill>
                  <a:srgbClr val="FF2B1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09" name="Freeform 40">
                <a:extLst>
                  <a:ext uri="{FF2B5EF4-FFF2-40B4-BE49-F238E27FC236}">
                    <a16:creationId xmlns:a16="http://schemas.microsoft.com/office/drawing/2014/main" id="{C448F67B-C2D7-2E4F-98F0-C973870338C0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H="1">
                <a:off x="8275574" y="1723806"/>
                <a:ext cx="109948" cy="1358900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10" name="Freeform 31">
                <a:extLst>
                  <a:ext uri="{FF2B5EF4-FFF2-40B4-BE49-F238E27FC236}">
                    <a16:creationId xmlns:a16="http://schemas.microsoft.com/office/drawing/2014/main" id="{D358FE4E-67D4-7F41-9AA7-E409F594B299}"/>
                  </a:ext>
                </a:extLst>
              </p:cNvPr>
              <p:cNvSpPr>
                <a:spLocks/>
              </p:cNvSpPr>
              <p:nvPr/>
            </p:nvSpPr>
            <p:spPr bwMode="auto">
              <a:xfrm rot="720000" flipV="1">
                <a:off x="8433433" y="1074903"/>
                <a:ext cx="280294" cy="2036341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11" name="Freeform 6">
                <a:extLst>
                  <a:ext uri="{FF2B5EF4-FFF2-40B4-BE49-F238E27FC236}">
                    <a16:creationId xmlns:a16="http://schemas.microsoft.com/office/drawing/2014/main" id="{0AB0C77C-95A5-1843-9943-27581ECC1D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50038" y="1589519"/>
                <a:ext cx="241300" cy="1371600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12" name="Oval 11">
                <a:extLst>
                  <a:ext uri="{FF2B5EF4-FFF2-40B4-BE49-F238E27FC236}">
                    <a16:creationId xmlns:a16="http://schemas.microsoft.com/office/drawing/2014/main" id="{4AFD21C5-C97A-4440-9657-F21C988B07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3538" y="1132319"/>
                <a:ext cx="466725" cy="466725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is-IS" dirty="0">
                    <a:latin typeface="Calibri"/>
                    <a:ea typeface="Times New Roman"/>
                    <a:cs typeface="Times New Roman"/>
                  </a:rPr>
                  <a:t>d2</a:t>
                </a:r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13" name="Freeform 18">
                <a:extLst>
                  <a:ext uri="{FF2B5EF4-FFF2-40B4-BE49-F238E27FC236}">
                    <a16:creationId xmlns:a16="http://schemas.microsoft.com/office/drawing/2014/main" id="{5DE5969C-5C82-7341-BD05-5D3556EB11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2428" y="2962094"/>
                <a:ext cx="2468880" cy="204788"/>
              </a:xfrm>
              <a:custGeom>
                <a:avLst/>
                <a:gdLst>
                  <a:gd name="T0" fmla="*/ 0 w 1592"/>
                  <a:gd name="T1" fmla="*/ 2147483647 h 113"/>
                  <a:gd name="T2" fmla="*/ 2147483647 w 1592"/>
                  <a:gd name="T3" fmla="*/ 2147483647 h 113"/>
                  <a:gd name="T4" fmla="*/ 2147483647 w 1592"/>
                  <a:gd name="T5" fmla="*/ 2147483647 h 113"/>
                  <a:gd name="T6" fmla="*/ 0 60000 65536"/>
                  <a:gd name="T7" fmla="*/ 0 60000 65536"/>
                  <a:gd name="T8" fmla="*/ 0 60000 65536"/>
                  <a:gd name="T9" fmla="*/ 0 w 1592"/>
                  <a:gd name="T10" fmla="*/ 0 h 113"/>
                  <a:gd name="T11" fmla="*/ 1592 w 1592"/>
                  <a:gd name="T12" fmla="*/ 113 h 1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2" h="113">
                    <a:moveTo>
                      <a:pt x="0" y="113"/>
                    </a:moveTo>
                    <a:cubicBezTo>
                      <a:pt x="255" y="57"/>
                      <a:pt x="511" y="2"/>
                      <a:pt x="776" y="1"/>
                    </a:cubicBezTo>
                    <a:cubicBezTo>
                      <a:pt x="1041" y="0"/>
                      <a:pt x="1316" y="52"/>
                      <a:pt x="1592" y="105"/>
                    </a:cubicBezTo>
                  </a:path>
                </a:pathLst>
              </a:custGeom>
              <a:noFill/>
              <a:ln w="19050" cmpd="sng">
                <a:solidFill>
                  <a:srgbClr val="FF2B1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15" name="Oval 12">
                <a:extLst>
                  <a:ext uri="{FF2B5EF4-FFF2-40B4-BE49-F238E27FC236}">
                    <a16:creationId xmlns:a16="http://schemas.microsoft.com/office/drawing/2014/main" id="{77123E34-8B20-AB41-92F2-DB4559C1E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81754" y="3070327"/>
                <a:ext cx="466725" cy="46672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d4</a:t>
                </a:r>
              </a:p>
            </p:txBody>
          </p:sp>
          <p:sp>
            <p:nvSpPr>
              <p:cNvPr id="116" name="Freeform 18">
                <a:extLst>
                  <a:ext uri="{FF2B5EF4-FFF2-40B4-BE49-F238E27FC236}">
                    <a16:creationId xmlns:a16="http://schemas.microsoft.com/office/drawing/2014/main" id="{19341147-06FF-6B4F-BDBF-619640D6F375}"/>
                  </a:ext>
                </a:extLst>
              </p:cNvPr>
              <p:cNvSpPr>
                <a:spLocks/>
              </p:cNvSpPr>
              <p:nvPr/>
            </p:nvSpPr>
            <p:spPr bwMode="auto">
              <a:xfrm rot="20100000" flipV="1">
                <a:off x="5834531" y="2893923"/>
                <a:ext cx="986891" cy="45719"/>
              </a:xfrm>
              <a:custGeom>
                <a:avLst/>
                <a:gdLst>
                  <a:gd name="T0" fmla="*/ 0 w 1592"/>
                  <a:gd name="T1" fmla="*/ 2147483647 h 113"/>
                  <a:gd name="T2" fmla="*/ 2147483647 w 1592"/>
                  <a:gd name="T3" fmla="*/ 2147483647 h 113"/>
                  <a:gd name="T4" fmla="*/ 2147483647 w 1592"/>
                  <a:gd name="T5" fmla="*/ 2147483647 h 113"/>
                  <a:gd name="T6" fmla="*/ 0 60000 65536"/>
                  <a:gd name="T7" fmla="*/ 0 60000 65536"/>
                  <a:gd name="T8" fmla="*/ 0 60000 65536"/>
                  <a:gd name="T9" fmla="*/ 0 w 1592"/>
                  <a:gd name="T10" fmla="*/ 0 h 113"/>
                  <a:gd name="T11" fmla="*/ 1592 w 1592"/>
                  <a:gd name="T12" fmla="*/ 113 h 1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2" h="113">
                    <a:moveTo>
                      <a:pt x="0" y="113"/>
                    </a:moveTo>
                    <a:cubicBezTo>
                      <a:pt x="255" y="57"/>
                      <a:pt x="511" y="2"/>
                      <a:pt x="776" y="1"/>
                    </a:cubicBezTo>
                    <a:cubicBezTo>
                      <a:pt x="1041" y="0"/>
                      <a:pt x="1316" y="52"/>
                      <a:pt x="1592" y="105"/>
                    </a:cubicBezTo>
                  </a:path>
                </a:pathLst>
              </a:custGeom>
              <a:noFill/>
              <a:ln w="19050" cmpd="sng">
                <a:solidFill>
                  <a:srgbClr val="FF2B1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17" name="Oval 11">
                <a:extLst>
                  <a:ext uri="{FF2B5EF4-FFF2-40B4-BE49-F238E27FC236}">
                    <a16:creationId xmlns:a16="http://schemas.microsoft.com/office/drawing/2014/main" id="{9BC2114B-F4AB-814E-9C3D-11C567DBB3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00528" y="1259817"/>
                <a:ext cx="466725" cy="466725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d3</a:t>
                </a:r>
              </a:p>
            </p:txBody>
          </p:sp>
          <p:sp>
            <p:nvSpPr>
              <p:cNvPr id="118" name="Oval 11">
                <a:extLst>
                  <a:ext uri="{FF2B5EF4-FFF2-40B4-BE49-F238E27FC236}">
                    <a16:creationId xmlns:a16="http://schemas.microsoft.com/office/drawing/2014/main" id="{84CEEF49-5F0A-6D43-8BE1-D1D6C7E8DC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72885" y="672261"/>
                <a:ext cx="466725" cy="466725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d5</a:t>
                </a:r>
              </a:p>
            </p:txBody>
          </p:sp>
          <p:sp>
            <p:nvSpPr>
              <p:cNvPr id="119" name="Freeform 18">
                <a:extLst>
                  <a:ext uri="{FF2B5EF4-FFF2-40B4-BE49-F238E27FC236}">
                    <a16:creationId xmlns:a16="http://schemas.microsoft.com/office/drawing/2014/main" id="{D91FF75D-88C2-A34E-BA1C-680D7CC9F21C}"/>
                  </a:ext>
                </a:extLst>
              </p:cNvPr>
              <p:cNvSpPr>
                <a:spLocks/>
              </p:cNvSpPr>
              <p:nvPr/>
            </p:nvSpPr>
            <p:spPr bwMode="auto">
              <a:xfrm rot="1496684">
                <a:off x="7124920" y="2622319"/>
                <a:ext cx="1280160" cy="212238"/>
              </a:xfrm>
              <a:custGeom>
                <a:avLst/>
                <a:gdLst>
                  <a:gd name="T0" fmla="*/ 0 w 1592"/>
                  <a:gd name="T1" fmla="*/ 2147483647 h 113"/>
                  <a:gd name="T2" fmla="*/ 2147483647 w 1592"/>
                  <a:gd name="T3" fmla="*/ 2147483647 h 113"/>
                  <a:gd name="T4" fmla="*/ 2147483647 w 1592"/>
                  <a:gd name="T5" fmla="*/ 2147483647 h 113"/>
                  <a:gd name="T6" fmla="*/ 0 60000 65536"/>
                  <a:gd name="T7" fmla="*/ 0 60000 65536"/>
                  <a:gd name="T8" fmla="*/ 0 60000 65536"/>
                  <a:gd name="T9" fmla="*/ 0 w 1592"/>
                  <a:gd name="T10" fmla="*/ 0 h 113"/>
                  <a:gd name="T11" fmla="*/ 1592 w 1592"/>
                  <a:gd name="T12" fmla="*/ 113 h 1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2" h="113">
                    <a:moveTo>
                      <a:pt x="0" y="113"/>
                    </a:moveTo>
                    <a:cubicBezTo>
                      <a:pt x="255" y="57"/>
                      <a:pt x="511" y="2"/>
                      <a:pt x="776" y="1"/>
                    </a:cubicBezTo>
                    <a:cubicBezTo>
                      <a:pt x="1041" y="0"/>
                      <a:pt x="1316" y="52"/>
                      <a:pt x="1592" y="105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20" name="Text Box 11">
                <a:extLst>
                  <a:ext uri="{FF2B5EF4-FFF2-40B4-BE49-F238E27FC236}">
                    <a16:creationId xmlns:a16="http://schemas.microsoft.com/office/drawing/2014/main" id="{6C6631D4-1A27-C84D-9126-6762F715ED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37889" y="1311018"/>
                <a:ext cx="433938" cy="276999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9900FF"/>
                    </a:solidFill>
                    <a:latin typeface="Calibri"/>
                    <a:ea typeface="Times New Roman"/>
                    <a:cs typeface="Times New Roman"/>
                  </a:rPr>
                  <a:t>c = 1</a:t>
                </a:r>
              </a:p>
            </p:txBody>
          </p:sp>
          <p:sp>
            <p:nvSpPr>
              <p:cNvPr id="121" name="Text Box 11">
                <a:extLst>
                  <a:ext uri="{FF2B5EF4-FFF2-40B4-BE49-F238E27FC236}">
                    <a16:creationId xmlns:a16="http://schemas.microsoft.com/office/drawing/2014/main" id="{107800D2-81CB-6D4A-B47B-B85B4B134C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364319" y="1957155"/>
                <a:ext cx="720112" cy="276999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9900FF"/>
                    </a:solidFill>
                    <a:latin typeface="Calibri"/>
                    <a:ea typeface="Times New Roman"/>
                    <a:cs typeface="Times New Roman"/>
                  </a:rPr>
                  <a:t>c =  100</a:t>
                </a:r>
              </a:p>
            </p:txBody>
          </p:sp>
          <p:sp>
            <p:nvSpPr>
              <p:cNvPr id="122" name="Text Box 11">
                <a:extLst>
                  <a:ext uri="{FF2B5EF4-FFF2-40B4-BE49-F238E27FC236}">
                    <a16:creationId xmlns:a16="http://schemas.microsoft.com/office/drawing/2014/main" id="{98623808-5B87-F444-9D43-5757CCE31A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33691" y="2094628"/>
                <a:ext cx="550932" cy="276999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9900FF"/>
                    </a:solidFill>
                    <a:latin typeface="Calibri"/>
                    <a:ea typeface="Times New Roman"/>
                    <a:cs typeface="Times New Roman"/>
                  </a:rPr>
                  <a:t>c = 10</a:t>
                </a:r>
              </a:p>
            </p:txBody>
          </p:sp>
          <p:sp>
            <p:nvSpPr>
              <p:cNvPr id="123" name="Text Box 11">
                <a:extLst>
                  <a:ext uri="{FF2B5EF4-FFF2-40B4-BE49-F238E27FC236}">
                    <a16:creationId xmlns:a16="http://schemas.microsoft.com/office/drawing/2014/main" id="{4C320449-2E83-5C42-825A-7A21AE6828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02243" y="3054125"/>
                <a:ext cx="550932" cy="276999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9900FF"/>
                    </a:solidFill>
                    <a:latin typeface="Calibri"/>
                    <a:ea typeface="Times New Roman"/>
                    <a:cs typeface="Times New Roman"/>
                  </a:rPr>
                  <a:t>c = 20</a:t>
                </a:r>
              </a:p>
            </p:txBody>
          </p:sp>
          <p:sp>
            <p:nvSpPr>
              <p:cNvPr id="124" name="Text Box 11">
                <a:extLst>
                  <a:ext uri="{FF2B5EF4-FFF2-40B4-BE49-F238E27FC236}">
                    <a16:creationId xmlns:a16="http://schemas.microsoft.com/office/drawing/2014/main" id="{E0E21DCC-06EE-314C-97A5-1AB759FCB5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03090" y="2209957"/>
                <a:ext cx="433938" cy="276999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9900FF"/>
                    </a:solidFill>
                    <a:latin typeface="Calibri"/>
                    <a:ea typeface="Times New Roman"/>
                    <a:cs typeface="Times New Roman"/>
                  </a:rPr>
                  <a:t>c = 1</a:t>
                </a:r>
              </a:p>
            </p:txBody>
          </p:sp>
          <p:sp>
            <p:nvSpPr>
              <p:cNvPr id="129" name="Oval 12">
                <a:extLst>
                  <a:ext uri="{FF2B5EF4-FFF2-40B4-BE49-F238E27FC236}">
                    <a16:creationId xmlns:a16="http://schemas.microsoft.com/office/drawing/2014/main" id="{B2395D08-6BE9-3943-85CA-B2558A7F91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3538" y="2961119"/>
                <a:ext cx="466725" cy="46672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d1</a:t>
                </a:r>
              </a:p>
            </p:txBody>
          </p:sp>
          <p:sp>
            <p:nvSpPr>
              <p:cNvPr id="130" name="Oval 12">
                <a:extLst>
                  <a:ext uri="{FF2B5EF4-FFF2-40B4-BE49-F238E27FC236}">
                    <a16:creationId xmlns:a16="http://schemas.microsoft.com/office/drawing/2014/main" id="{3961B41B-D854-DC40-9A3E-A9C7A9EC35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6467" y="2324703"/>
                <a:ext cx="466725" cy="46672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d6</a:t>
                </a:r>
              </a:p>
            </p:txBody>
          </p:sp>
          <p:sp>
            <p:nvSpPr>
              <p:cNvPr id="131" name="Text Box 11">
                <a:extLst>
                  <a:ext uri="{FF2B5EF4-FFF2-40B4-BE49-F238E27FC236}">
                    <a16:creationId xmlns:a16="http://schemas.microsoft.com/office/drawing/2014/main" id="{BDECA29A-DEE6-7A42-AA0F-069F29F0CB3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63082" y="874614"/>
                <a:ext cx="496931" cy="276999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chemeClr val="accent1">
                        <a:lumMod val="25000"/>
                      </a:schemeClr>
                    </a:solidFill>
                    <a:latin typeface="Calibri"/>
                    <a:ea typeface="Times New Roman"/>
                    <a:cs typeface="Times New Roman"/>
                  </a:rPr>
                  <a:t>m23</a:t>
                </a:r>
                <a:r>
                  <a:rPr lang="en-US" sz="1800" baseline="-25000" dirty="0">
                    <a:solidFill>
                      <a:schemeClr val="accent1">
                        <a:lumMod val="25000"/>
                      </a:schemeClr>
                    </a:solidFill>
                    <a:latin typeface="Calibri"/>
                    <a:ea typeface="Times New Roman"/>
                    <a:cs typeface="Times New Roman"/>
                  </a:rPr>
                  <a:t>2</a:t>
                </a:r>
              </a:p>
            </p:txBody>
          </p:sp>
          <p:sp>
            <p:nvSpPr>
              <p:cNvPr id="132" name="Text Box 11">
                <a:extLst>
                  <a:ext uri="{FF2B5EF4-FFF2-40B4-BE49-F238E27FC236}">
                    <a16:creationId xmlns:a16="http://schemas.microsoft.com/office/drawing/2014/main" id="{1D18CBD6-4989-B74D-8C54-8119D39DDAD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91671" y="1838293"/>
                <a:ext cx="418384" cy="276999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chemeClr val="accent1">
                        <a:lumMod val="25000"/>
                      </a:schemeClr>
                    </a:solidFill>
                    <a:latin typeface="Calibri"/>
                    <a:ea typeface="Times New Roman"/>
                    <a:cs typeface="Times New Roman"/>
                  </a:rPr>
                  <a:t>m12</a:t>
                </a:r>
              </a:p>
            </p:txBody>
          </p:sp>
          <p:sp>
            <p:nvSpPr>
              <p:cNvPr id="133" name="Text Box 11">
                <a:extLst>
                  <a:ext uri="{FF2B5EF4-FFF2-40B4-BE49-F238E27FC236}">
                    <a16:creationId xmlns:a16="http://schemas.microsoft.com/office/drawing/2014/main" id="{B3E76565-1659-DC46-9957-426A0E4C56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48954" y="3086590"/>
                <a:ext cx="496931" cy="276999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chemeClr val="accent1">
                        <a:lumMod val="25000"/>
                      </a:schemeClr>
                    </a:solidFill>
                    <a:latin typeface="Calibri"/>
                    <a:ea typeface="Times New Roman"/>
                    <a:cs typeface="Times New Roman"/>
                  </a:rPr>
                  <a:t>m14</a:t>
                </a:r>
                <a:r>
                  <a:rPr lang="en-US" sz="1800" baseline="-25000" dirty="0">
                    <a:solidFill>
                      <a:schemeClr val="accent1">
                        <a:lumMod val="25000"/>
                      </a:schemeClr>
                    </a:solidFill>
                    <a:latin typeface="Calibri"/>
                    <a:ea typeface="Times New Roman"/>
                    <a:cs typeface="Times New Roman"/>
                  </a:rPr>
                  <a:t>1</a:t>
                </a:r>
                <a:endParaRPr lang="en-US" sz="1800" dirty="0">
                  <a:solidFill>
                    <a:schemeClr val="accent1">
                      <a:lumMod val="25000"/>
                    </a:schemeClr>
                  </a:solidFill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34" name="Text Box 11">
                <a:extLst>
                  <a:ext uri="{FF2B5EF4-FFF2-40B4-BE49-F238E27FC236}">
                    <a16:creationId xmlns:a16="http://schemas.microsoft.com/office/drawing/2014/main" id="{66A11E60-3CCE-A74A-9B70-5D669E3B305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55149" y="2574566"/>
                <a:ext cx="418384" cy="276999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chemeClr val="accent1">
                        <a:lumMod val="25000"/>
                      </a:schemeClr>
                    </a:solidFill>
                    <a:latin typeface="Calibri"/>
                    <a:ea typeface="Times New Roman"/>
                    <a:cs typeface="Times New Roman"/>
                  </a:rPr>
                  <a:t>m64</a:t>
                </a:r>
              </a:p>
            </p:txBody>
          </p:sp>
          <p:sp>
            <p:nvSpPr>
              <p:cNvPr id="135" name="Text Box 11">
                <a:extLst>
                  <a:ext uri="{FF2B5EF4-FFF2-40B4-BE49-F238E27FC236}">
                    <a16:creationId xmlns:a16="http://schemas.microsoft.com/office/drawing/2014/main" id="{DFA8C726-67F7-CE4F-9201-34975519A6F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01817" y="1930971"/>
                <a:ext cx="418384" cy="276999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chemeClr val="accent1">
                        <a:lumMod val="25000"/>
                      </a:schemeClr>
                    </a:solidFill>
                    <a:latin typeface="Calibri"/>
                    <a:ea typeface="Times New Roman"/>
                    <a:cs typeface="Times New Roman"/>
                  </a:rPr>
                  <a:t>m34</a:t>
                </a:r>
              </a:p>
            </p:txBody>
          </p:sp>
          <p:sp>
            <p:nvSpPr>
              <p:cNvPr id="136" name="Text Box 11">
                <a:extLst>
                  <a:ext uri="{FF2B5EF4-FFF2-40B4-BE49-F238E27FC236}">
                    <a16:creationId xmlns:a16="http://schemas.microsoft.com/office/drawing/2014/main" id="{AD5479E0-CEC8-5848-BBC5-6810A80EA3D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04250" y="2362729"/>
                <a:ext cx="418384" cy="276999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chemeClr val="accent1">
                        <a:lumMod val="25000"/>
                      </a:schemeClr>
                    </a:solidFill>
                    <a:latin typeface="Calibri"/>
                    <a:ea typeface="Times New Roman"/>
                    <a:cs typeface="Times New Roman"/>
                  </a:rPr>
                  <a:t>m54</a:t>
                </a:r>
              </a:p>
            </p:txBody>
          </p:sp>
        </p:grpSp>
        <p:sp>
          <p:nvSpPr>
            <p:cNvPr id="139" name="Text Box 11">
              <a:extLst>
                <a:ext uri="{FF2B5EF4-FFF2-40B4-BE49-F238E27FC236}">
                  <a16:creationId xmlns:a16="http://schemas.microsoft.com/office/drawing/2014/main" id="{1808ACE8-4E5F-F344-9B7E-D9E8B9CDA9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83832" y="4351321"/>
              <a:ext cx="496931" cy="27699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chemeClr val="accent1">
                      <a:lumMod val="25000"/>
                    </a:schemeClr>
                  </a:solidFill>
                  <a:latin typeface="Calibri"/>
                  <a:ea typeface="Times New Roman"/>
                  <a:cs typeface="Times New Roman"/>
                </a:rPr>
                <a:t>m23</a:t>
              </a:r>
              <a:r>
                <a:rPr lang="en-US" sz="1800" baseline="-25000" dirty="0">
                  <a:solidFill>
                    <a:schemeClr val="accent1">
                      <a:lumMod val="25000"/>
                    </a:schemeClr>
                  </a:solidFill>
                  <a:latin typeface="Calibri"/>
                  <a:ea typeface="Times New Roman"/>
                  <a:cs typeface="Times New Roman"/>
                </a:rPr>
                <a:t>1</a:t>
              </a:r>
              <a:endParaRPr lang="en-US" sz="1800" dirty="0">
                <a:solidFill>
                  <a:schemeClr val="accent1">
                    <a:lumMod val="25000"/>
                  </a:schemeClr>
                </a:solidFill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40" name="Text Box 11">
              <a:extLst>
                <a:ext uri="{FF2B5EF4-FFF2-40B4-BE49-F238E27FC236}">
                  <a16:creationId xmlns:a16="http://schemas.microsoft.com/office/drawing/2014/main" id="{7D6069AD-C74F-6344-B038-A4FDE65B99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33338" y="5522062"/>
              <a:ext cx="496931" cy="27699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chemeClr val="accent1">
                      <a:lumMod val="25000"/>
                    </a:schemeClr>
                  </a:solidFill>
                  <a:latin typeface="Calibri"/>
                  <a:ea typeface="Times New Roman"/>
                  <a:cs typeface="Times New Roman"/>
                </a:rPr>
                <a:t>m14</a:t>
              </a:r>
              <a:r>
                <a:rPr lang="en-US" sz="1800" baseline="-25000" dirty="0">
                  <a:solidFill>
                    <a:schemeClr val="accent1">
                      <a:lumMod val="25000"/>
                    </a:schemeClr>
                  </a:solidFill>
                  <a:latin typeface="Calibri"/>
                  <a:ea typeface="Times New Roman"/>
                  <a:cs typeface="Times New Roman"/>
                </a:rPr>
                <a:t>2</a:t>
              </a:r>
              <a:endParaRPr lang="en-US" sz="1800" dirty="0">
                <a:solidFill>
                  <a:schemeClr val="accent1">
                    <a:lumMod val="25000"/>
                  </a:schemeClr>
                </a:solidFill>
                <a:latin typeface="Calibri"/>
                <a:ea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916662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D1E6F5F-6E80-D447-8AB7-BC09B528A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Heuristics through Determinization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D31489-4AE0-974D-BF40-C7933B4210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158240"/>
                <a:ext cx="4792709" cy="5018723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>
                    <a:cs typeface="Times New Roman"/>
                  </a:rPr>
                  <a:t>Suppose we want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𝑉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𝑠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)</m:t>
                    </m:r>
                  </m:oMath>
                </a14:m>
                <a:endParaRPr lang="en-US" dirty="0">
                  <a:cs typeface="Times New Roman"/>
                </a:endParaRPr>
              </a:p>
              <a:p>
                <a:r>
                  <a:rPr lang="en-US" dirty="0">
                    <a:cs typeface="Times New Roman"/>
                  </a:rPr>
                  <a:t>Call classical planner 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/>
                      </a:rPr>
                      <m:t>(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 dirty="0" err="1">
                            <a:latin typeface="Cambria Math" panose="02040503050406030204" pitchFamily="18" charset="0"/>
                            <a:cs typeface="Times New Roman"/>
                          </a:rPr>
                          <m:t>Σ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𝑑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, 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cs typeface="Times New Roman"/>
                      </a:rPr>
                      <m:t>𝑠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, 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𝑆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𝑔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)</m:t>
                    </m:r>
                  </m:oMath>
                </a14:m>
                <a:r>
                  <a:rPr lang="en-US" dirty="0">
                    <a:cs typeface="Times New Roman"/>
                  </a:rPr>
                  <a:t> </a:t>
                </a:r>
              </a:p>
              <a:p>
                <a:pPr lvl="1"/>
                <a:r>
                  <a:rPr lang="en-US" dirty="0">
                    <a:cs typeface="Times New Roman"/>
                  </a:rPr>
                  <a:t>Get plan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=⟨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1</m:t>
                        </m:r>
                      </m:sub>
                    </m:sSub>
                    <m:r>
                      <a:rPr lang="de-DE" b="0" i="1" dirty="0" smtClean="0">
                        <a:latin typeface="Cambria Math" panose="02040503050406030204" pitchFamily="18" charset="0"/>
                        <a:cs typeface="Times New Roman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 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, …, 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𝑛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⟩ 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Go through states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⟨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𝑠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, 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𝑠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1</m:t>
                        </m:r>
                      </m:sub>
                    </m:sSub>
                    <m:r>
                      <a:rPr lang="de-DE" b="0" i="1" dirty="0" smtClean="0">
                        <a:latin typeface="Cambria Math" panose="02040503050406030204" pitchFamily="18" charset="0"/>
                        <a:cs typeface="Times New Roman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 …, 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  <a:cs typeface="Times New Roman"/>
                          </a:rPr>
                          <m:t>𝑠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𝑛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𝑠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𝑠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,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), 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𝑠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(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𝑠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,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), …</m:t>
                    </m:r>
                  </m:oMath>
                </a14:m>
                <a:endParaRPr lang="en-US" dirty="0">
                  <a:cs typeface="Times New Roman"/>
                </a:endParaRPr>
              </a:p>
              <a:p>
                <a:pPr lvl="1"/>
                <a:r>
                  <a:rPr lang="en-US" dirty="0">
                    <a:cs typeface="Times New Roman"/>
                  </a:rPr>
                  <a:t>Return </a:t>
                </a:r>
                <a:br>
                  <a:rPr lang="en-US" dirty="0">
                    <a:cs typeface="Times New Roman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𝑉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𝑠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𝑐𝑜𝑠𝑡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𝑝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naryPr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𝑖</m:t>
                        </m:r>
                      </m:sub>
                      <m:sup/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𝑐𝑜𝑠𝑡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i="1" dirty="0" err="1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>
                    <a:cs typeface="Times New Roman"/>
                  </a:rPr>
                  <a:t>If the classical planner always returns optimal plans,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𝑉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  <a:cs typeface="Times New Roman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cs typeface="Times New Roman"/>
                  </a:rPr>
                  <a:t> is admissible</a:t>
                </a:r>
              </a:p>
              <a:p>
                <a:r>
                  <a:rPr lang="en-US" dirty="0">
                    <a:cs typeface="Times New Roman"/>
                  </a:rPr>
                  <a:t>Outline of proof:</a:t>
                </a:r>
              </a:p>
              <a:p>
                <a:pPr lvl="1"/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be a safe solution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  <a:cs typeface="Times New Roman"/>
                      </a:rPr>
                      <m:t>Σ</m:t>
                    </m:r>
                  </m:oMath>
                </a14:m>
                <a:endParaRPr lang="en-US" dirty="0">
                  <a:cs typeface="Times New Roman"/>
                </a:endParaRPr>
              </a:p>
              <a:p>
                <a:pPr lvl="1"/>
                <a:r>
                  <a:rPr lang="en-US" dirty="0">
                    <a:cs typeface="Times New Roman"/>
                  </a:rPr>
                  <a:t>Every acyclic execution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>
                    <a:cs typeface="Times New Roman"/>
                  </a:rPr>
                  <a:t> corresponds to a solution plan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𝑝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>
                    <a:cs typeface="Times New Roman"/>
                  </a:rPr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 err="1">
                            <a:latin typeface="Cambria Math" panose="02040503050406030204" pitchFamily="18" charset="0"/>
                            <a:cs typeface="Times New Roman"/>
                          </a:rPr>
                          <m:t>Σ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  <a:cs typeface="Times New Roman"/>
                          </a:rPr>
                          <m:t>𝑑</m:t>
                        </m:r>
                      </m:sub>
                    </m:sSub>
                  </m:oMath>
                </a14:m>
                <a:endParaRPr lang="en-US" i="1" baseline="-25000" dirty="0"/>
              </a:p>
              <a:p>
                <a:pPr lvl="2"/>
                <a:r>
                  <a:rPr lang="en-US" dirty="0">
                    <a:cs typeface="Times New Roman"/>
                  </a:rPr>
                  <a:t>Must have cost ≥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𝑉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  <a:cs typeface="Times New Roman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𝑠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)</m:t>
                    </m:r>
                  </m:oMath>
                </a14:m>
                <a:endParaRPr lang="en-US" dirty="0">
                  <a:cs typeface="Times New Roman"/>
                </a:endParaRPr>
              </a:p>
              <a:p>
                <a:pPr lvl="2"/>
                <a:r>
                  <a:rPr lang="en-US" dirty="0">
                    <a:cs typeface="Times New Roman"/>
                  </a:rPr>
                  <a:t>Otherwise the classical planner would have chosen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𝑝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i="1" dirty="0">
                    <a:cs typeface="Times New Roman"/>
                  </a:rPr>
                  <a:t> </a:t>
                </a:r>
                <a:r>
                  <a:rPr lang="en-US" dirty="0">
                    <a:cs typeface="Times New Roman"/>
                  </a:rPr>
                  <a:t>instead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𝑝</m:t>
                    </m:r>
                  </m:oMath>
                </a14:m>
                <a:endParaRPr lang="en-US" dirty="0">
                  <a:cs typeface="Times New Roman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D31489-4AE0-974D-BF40-C7933B4210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158240"/>
                <a:ext cx="4792709" cy="5018723"/>
              </a:xfrm>
              <a:blipFill>
                <a:blip r:embed="rId2"/>
                <a:stretch>
                  <a:fillRect l="-1055" t="-2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99907B-4E8D-F24E-8970-F89CC5B2F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63</a:t>
            </a:fld>
            <a:endParaRPr lang="en-GB"/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49648E00-AF91-F345-838C-C347CF00C9CA}"/>
              </a:ext>
            </a:extLst>
          </p:cNvPr>
          <p:cNvGrpSpPr/>
          <p:nvPr/>
        </p:nvGrpSpPr>
        <p:grpSpPr>
          <a:xfrm>
            <a:off x="5283616" y="1114256"/>
            <a:ext cx="3793962" cy="2737896"/>
            <a:chOff x="5350038" y="672261"/>
            <a:chExt cx="3793962" cy="2864791"/>
          </a:xfrm>
        </p:grpSpPr>
        <p:sp>
          <p:nvSpPr>
            <p:cNvPr id="36" name="Text Box 46">
              <a:extLst>
                <a:ext uri="{FF2B5EF4-FFF2-40B4-BE49-F238E27FC236}">
                  <a16:creationId xmlns:a16="http://schemas.microsoft.com/office/drawing/2014/main" id="{34A84412-3E14-EF4C-90FA-4C0CA7972E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04250" y="1522723"/>
              <a:ext cx="539750" cy="1603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endParaRPr lang="en-US" sz="18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0A0103E3-FB11-AB49-82FB-4E7760223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6122" y="1252319"/>
              <a:ext cx="2527300" cy="179387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19050" cmpd="sng">
              <a:solidFill>
                <a:srgbClr val="FF2B1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9350803E-BDF1-5449-9812-DFA8E33A0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3382" y="995812"/>
              <a:ext cx="1449822" cy="260031"/>
            </a:xfrm>
            <a:custGeom>
              <a:avLst/>
              <a:gdLst>
                <a:gd name="T0" fmla="*/ 0 w 1176"/>
                <a:gd name="T1" fmla="*/ 2147483647 h 288"/>
                <a:gd name="T2" fmla="*/ 2147483647 w 1176"/>
                <a:gd name="T3" fmla="*/ 2147483647 h 288"/>
                <a:gd name="T4" fmla="*/ 2147483647 w 1176"/>
                <a:gd name="T5" fmla="*/ 0 h 288"/>
                <a:gd name="T6" fmla="*/ 0 60000 65536"/>
                <a:gd name="T7" fmla="*/ 0 60000 65536"/>
                <a:gd name="T8" fmla="*/ 0 60000 65536"/>
                <a:gd name="T9" fmla="*/ 0 w 1176"/>
                <a:gd name="T10" fmla="*/ 0 h 288"/>
                <a:gd name="T11" fmla="*/ 1176 w 1176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76" h="288">
                  <a:moveTo>
                    <a:pt x="0" y="288"/>
                  </a:moveTo>
                  <a:cubicBezTo>
                    <a:pt x="234" y="264"/>
                    <a:pt x="468" y="240"/>
                    <a:pt x="664" y="192"/>
                  </a:cubicBezTo>
                  <a:cubicBezTo>
                    <a:pt x="860" y="144"/>
                    <a:pt x="1018" y="72"/>
                    <a:pt x="1176" y="0"/>
                  </a:cubicBezTo>
                </a:path>
              </a:pathLst>
            </a:custGeom>
            <a:noFill/>
            <a:ln w="19050" cmpd="sng">
              <a:solidFill>
                <a:srgbClr val="FF2B1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39" name="Arc 38">
              <a:extLst>
                <a:ext uri="{FF2B5EF4-FFF2-40B4-BE49-F238E27FC236}">
                  <a16:creationId xmlns:a16="http://schemas.microsoft.com/office/drawing/2014/main" id="{4B293E1A-3F68-A24B-9910-A32599439AFC}"/>
                </a:ext>
              </a:extLst>
            </p:cNvPr>
            <p:cNvSpPr/>
            <p:nvPr/>
          </p:nvSpPr>
          <p:spPr bwMode="auto">
            <a:xfrm>
              <a:off x="7380678" y="1157069"/>
              <a:ext cx="114300" cy="225425"/>
            </a:xfrm>
            <a:prstGeom prst="arc">
              <a:avLst>
                <a:gd name="adj1" fmla="val 18495893"/>
                <a:gd name="adj2" fmla="val 2991136"/>
              </a:avLst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40" name="Freeform 40">
              <a:extLst>
                <a:ext uri="{FF2B5EF4-FFF2-40B4-BE49-F238E27FC236}">
                  <a16:creationId xmlns:a16="http://schemas.microsoft.com/office/drawing/2014/main" id="{BB0B21CA-8CF4-9341-A47C-E4B6D83A4992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8275574" y="1723806"/>
              <a:ext cx="109948" cy="1358900"/>
            </a:xfrm>
            <a:custGeom>
              <a:avLst/>
              <a:gdLst>
                <a:gd name="T0" fmla="*/ 2147483647 w 144"/>
                <a:gd name="T1" fmla="*/ 2147483647 h 856"/>
                <a:gd name="T2" fmla="*/ 0 w 144"/>
                <a:gd name="T3" fmla="*/ 2147483647 h 856"/>
                <a:gd name="T4" fmla="*/ 2147483647 w 144"/>
                <a:gd name="T5" fmla="*/ 0 h 856"/>
                <a:gd name="T6" fmla="*/ 0 60000 65536"/>
                <a:gd name="T7" fmla="*/ 0 60000 65536"/>
                <a:gd name="T8" fmla="*/ 0 60000 65536"/>
                <a:gd name="T9" fmla="*/ 0 w 144"/>
                <a:gd name="T10" fmla="*/ 0 h 856"/>
                <a:gd name="T11" fmla="*/ 144 w 144"/>
                <a:gd name="T12" fmla="*/ 856 h 8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56">
                  <a:moveTo>
                    <a:pt x="144" y="856"/>
                  </a:moveTo>
                  <a:cubicBezTo>
                    <a:pt x="72" y="715"/>
                    <a:pt x="0" y="575"/>
                    <a:pt x="0" y="432"/>
                  </a:cubicBezTo>
                  <a:cubicBezTo>
                    <a:pt x="0" y="289"/>
                    <a:pt x="72" y="144"/>
                    <a:pt x="144" y="0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41" name="Freeform 31">
              <a:extLst>
                <a:ext uri="{FF2B5EF4-FFF2-40B4-BE49-F238E27FC236}">
                  <a16:creationId xmlns:a16="http://schemas.microsoft.com/office/drawing/2014/main" id="{11CCC598-FE77-CD46-827B-E6B82C0681E6}"/>
                </a:ext>
              </a:extLst>
            </p:cNvPr>
            <p:cNvSpPr>
              <a:spLocks/>
            </p:cNvSpPr>
            <p:nvPr/>
          </p:nvSpPr>
          <p:spPr bwMode="auto">
            <a:xfrm rot="720000" flipV="1">
              <a:off x="8433433" y="1074903"/>
              <a:ext cx="280294" cy="2036341"/>
            </a:xfrm>
            <a:custGeom>
              <a:avLst/>
              <a:gdLst>
                <a:gd name="T0" fmla="*/ 2147483647 w 505"/>
                <a:gd name="T1" fmla="*/ 0 h 1384"/>
                <a:gd name="T2" fmla="*/ 2147483647 w 505"/>
                <a:gd name="T3" fmla="*/ 2147483647 h 1384"/>
                <a:gd name="T4" fmla="*/ 0 w 505"/>
                <a:gd name="T5" fmla="*/ 2147483647 h 1384"/>
                <a:gd name="T6" fmla="*/ 0 60000 65536"/>
                <a:gd name="T7" fmla="*/ 0 60000 65536"/>
                <a:gd name="T8" fmla="*/ 0 60000 65536"/>
                <a:gd name="T9" fmla="*/ 0 w 505"/>
                <a:gd name="T10" fmla="*/ 0 h 1384"/>
                <a:gd name="T11" fmla="*/ 505 w 505"/>
                <a:gd name="T12" fmla="*/ 1384 h 1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5" h="1384">
                  <a:moveTo>
                    <a:pt x="392" y="0"/>
                  </a:moveTo>
                  <a:cubicBezTo>
                    <a:pt x="448" y="252"/>
                    <a:pt x="505" y="505"/>
                    <a:pt x="440" y="736"/>
                  </a:cubicBezTo>
                  <a:cubicBezTo>
                    <a:pt x="375" y="967"/>
                    <a:pt x="187" y="1175"/>
                    <a:pt x="0" y="1384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BAD414C9-663E-1442-95C2-D5938DA54C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0038" y="1589519"/>
              <a:ext cx="241300" cy="1371600"/>
            </a:xfrm>
            <a:custGeom>
              <a:avLst/>
              <a:gdLst>
                <a:gd name="T0" fmla="*/ 2147483647 w 144"/>
                <a:gd name="T1" fmla="*/ 2147483647 h 856"/>
                <a:gd name="T2" fmla="*/ 0 w 144"/>
                <a:gd name="T3" fmla="*/ 2147483647 h 856"/>
                <a:gd name="T4" fmla="*/ 2147483647 w 144"/>
                <a:gd name="T5" fmla="*/ 0 h 856"/>
                <a:gd name="T6" fmla="*/ 0 60000 65536"/>
                <a:gd name="T7" fmla="*/ 0 60000 65536"/>
                <a:gd name="T8" fmla="*/ 0 60000 65536"/>
                <a:gd name="T9" fmla="*/ 0 w 144"/>
                <a:gd name="T10" fmla="*/ 0 h 856"/>
                <a:gd name="T11" fmla="*/ 144 w 144"/>
                <a:gd name="T12" fmla="*/ 856 h 8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56">
                  <a:moveTo>
                    <a:pt x="144" y="856"/>
                  </a:moveTo>
                  <a:cubicBezTo>
                    <a:pt x="72" y="715"/>
                    <a:pt x="0" y="575"/>
                    <a:pt x="0" y="432"/>
                  </a:cubicBezTo>
                  <a:cubicBezTo>
                    <a:pt x="0" y="289"/>
                    <a:pt x="72" y="144"/>
                    <a:pt x="144" y="0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43" name="Oval 11">
              <a:extLst>
                <a:ext uri="{FF2B5EF4-FFF2-40B4-BE49-F238E27FC236}">
                  <a16:creationId xmlns:a16="http://schemas.microsoft.com/office/drawing/2014/main" id="{5D748055-E0E6-7E4E-8B6A-2DCF83FD0F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3538" y="1132319"/>
              <a:ext cx="466725" cy="466725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is-IS" dirty="0">
                  <a:latin typeface="Calibri"/>
                  <a:ea typeface="Times New Roman"/>
                  <a:cs typeface="Times New Roman"/>
                </a:rPr>
                <a:t>d2</a:t>
              </a:r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44" name="Freeform 18">
              <a:extLst>
                <a:ext uri="{FF2B5EF4-FFF2-40B4-BE49-F238E27FC236}">
                  <a16:creationId xmlns:a16="http://schemas.microsoft.com/office/drawing/2014/main" id="{6B6F7DED-01CC-E04B-B410-6736CD016D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2428" y="2962094"/>
              <a:ext cx="2468880" cy="204788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19050" cmpd="sng">
              <a:solidFill>
                <a:srgbClr val="FF2B1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45" name="Arc 44">
              <a:extLst>
                <a:ext uri="{FF2B5EF4-FFF2-40B4-BE49-F238E27FC236}">
                  <a16:creationId xmlns:a16="http://schemas.microsoft.com/office/drawing/2014/main" id="{C0C1F0F7-C2A0-D241-BA18-5302F9A359BB}"/>
                </a:ext>
              </a:extLst>
            </p:cNvPr>
            <p:cNvSpPr/>
            <p:nvPr/>
          </p:nvSpPr>
          <p:spPr bwMode="auto">
            <a:xfrm rot="17762162">
              <a:off x="6092350" y="2822557"/>
              <a:ext cx="366712" cy="366713"/>
            </a:xfrm>
            <a:prstGeom prst="arc">
              <a:avLst>
                <a:gd name="adj1" fmla="val 708330"/>
                <a:gd name="adj2" fmla="val 4251989"/>
              </a:avLst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46" name="Oval 12">
              <a:extLst>
                <a:ext uri="{FF2B5EF4-FFF2-40B4-BE49-F238E27FC236}">
                  <a16:creationId xmlns:a16="http://schemas.microsoft.com/office/drawing/2014/main" id="{43B14E86-5BDC-FF48-84EA-51EED63560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81754" y="3070327"/>
              <a:ext cx="466725" cy="46672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Times New Roman"/>
                </a:rPr>
                <a:t>d4</a:t>
              </a:r>
            </a:p>
          </p:txBody>
        </p:sp>
        <p:sp>
          <p:nvSpPr>
            <p:cNvPr id="47" name="Freeform 18">
              <a:extLst>
                <a:ext uri="{FF2B5EF4-FFF2-40B4-BE49-F238E27FC236}">
                  <a16:creationId xmlns:a16="http://schemas.microsoft.com/office/drawing/2014/main" id="{1451824C-1A7B-7348-9C63-C92271532C15}"/>
                </a:ext>
              </a:extLst>
            </p:cNvPr>
            <p:cNvSpPr>
              <a:spLocks/>
            </p:cNvSpPr>
            <p:nvPr/>
          </p:nvSpPr>
          <p:spPr bwMode="auto">
            <a:xfrm rot="20100000" flipV="1">
              <a:off x="5834531" y="2893923"/>
              <a:ext cx="986891" cy="45719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19050" cmpd="sng">
              <a:solidFill>
                <a:srgbClr val="FF2B1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48" name="Oval 11">
              <a:extLst>
                <a:ext uri="{FF2B5EF4-FFF2-40B4-BE49-F238E27FC236}">
                  <a16:creationId xmlns:a16="http://schemas.microsoft.com/office/drawing/2014/main" id="{C2111C66-3127-B741-AD44-C86C4B8A23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00528" y="1259817"/>
              <a:ext cx="466725" cy="466725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Times New Roman"/>
                </a:rPr>
                <a:t>d3</a:t>
              </a:r>
            </a:p>
          </p:txBody>
        </p:sp>
        <p:sp>
          <p:nvSpPr>
            <p:cNvPr id="49" name="Oval 11">
              <a:extLst>
                <a:ext uri="{FF2B5EF4-FFF2-40B4-BE49-F238E27FC236}">
                  <a16:creationId xmlns:a16="http://schemas.microsoft.com/office/drawing/2014/main" id="{EAC28261-9CEC-F841-85FD-A952206F04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72885" y="672261"/>
              <a:ext cx="466725" cy="466725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Times New Roman"/>
                </a:rPr>
                <a:t>d5</a:t>
              </a:r>
            </a:p>
          </p:txBody>
        </p:sp>
        <p:sp>
          <p:nvSpPr>
            <p:cNvPr id="50" name="Freeform 18">
              <a:extLst>
                <a:ext uri="{FF2B5EF4-FFF2-40B4-BE49-F238E27FC236}">
                  <a16:creationId xmlns:a16="http://schemas.microsoft.com/office/drawing/2014/main" id="{63DDB8BF-2299-CC4A-BD87-191353120124}"/>
                </a:ext>
              </a:extLst>
            </p:cNvPr>
            <p:cNvSpPr>
              <a:spLocks/>
            </p:cNvSpPr>
            <p:nvPr/>
          </p:nvSpPr>
          <p:spPr bwMode="auto">
            <a:xfrm rot="1496684">
              <a:off x="7124920" y="2622319"/>
              <a:ext cx="1280160" cy="212238"/>
            </a:xfrm>
            <a:custGeom>
              <a:avLst/>
              <a:gdLst>
                <a:gd name="T0" fmla="*/ 0 w 1592"/>
                <a:gd name="T1" fmla="*/ 2147483647 h 113"/>
                <a:gd name="T2" fmla="*/ 2147483647 w 1592"/>
                <a:gd name="T3" fmla="*/ 2147483647 h 113"/>
                <a:gd name="T4" fmla="*/ 2147483647 w 1592"/>
                <a:gd name="T5" fmla="*/ 2147483647 h 113"/>
                <a:gd name="T6" fmla="*/ 0 60000 65536"/>
                <a:gd name="T7" fmla="*/ 0 60000 65536"/>
                <a:gd name="T8" fmla="*/ 0 60000 65536"/>
                <a:gd name="T9" fmla="*/ 0 w 1592"/>
                <a:gd name="T10" fmla="*/ 0 h 113"/>
                <a:gd name="T11" fmla="*/ 1592 w 1592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2" h="113">
                  <a:moveTo>
                    <a:pt x="0" y="113"/>
                  </a:moveTo>
                  <a:cubicBezTo>
                    <a:pt x="255" y="57"/>
                    <a:pt x="511" y="2"/>
                    <a:pt x="776" y="1"/>
                  </a:cubicBezTo>
                  <a:cubicBezTo>
                    <a:pt x="1041" y="0"/>
                    <a:pt x="1316" y="52"/>
                    <a:pt x="1592" y="105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51" name="Text Box 11">
              <a:extLst>
                <a:ext uri="{FF2B5EF4-FFF2-40B4-BE49-F238E27FC236}">
                  <a16:creationId xmlns:a16="http://schemas.microsoft.com/office/drawing/2014/main" id="{8AC2D6FA-3B75-2647-8EEE-445C1777D0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37889" y="1311018"/>
              <a:ext cx="433938" cy="27699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</a:t>
              </a:r>
            </a:p>
          </p:txBody>
        </p:sp>
        <p:sp>
          <p:nvSpPr>
            <p:cNvPr id="52" name="Text Box 11">
              <a:extLst>
                <a:ext uri="{FF2B5EF4-FFF2-40B4-BE49-F238E27FC236}">
                  <a16:creationId xmlns:a16="http://schemas.microsoft.com/office/drawing/2014/main" id="{F7B629FB-C2AE-CC46-A07F-528B538EEB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64319" y="1957155"/>
              <a:ext cx="720112" cy="27699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 100</a:t>
              </a:r>
            </a:p>
          </p:txBody>
        </p:sp>
        <p:sp>
          <p:nvSpPr>
            <p:cNvPr id="53" name="Text Box 11">
              <a:extLst>
                <a:ext uri="{FF2B5EF4-FFF2-40B4-BE49-F238E27FC236}">
                  <a16:creationId xmlns:a16="http://schemas.microsoft.com/office/drawing/2014/main" id="{1CA6D6A6-AB17-A242-AAE0-34424F98AA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33691" y="2094628"/>
              <a:ext cx="550932" cy="27699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10</a:t>
              </a:r>
            </a:p>
          </p:txBody>
        </p:sp>
        <p:sp>
          <p:nvSpPr>
            <p:cNvPr id="54" name="Text Box 11">
              <a:extLst>
                <a:ext uri="{FF2B5EF4-FFF2-40B4-BE49-F238E27FC236}">
                  <a16:creationId xmlns:a16="http://schemas.microsoft.com/office/drawing/2014/main" id="{843E7194-C868-F148-AB4C-D81938853B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87035" y="3082844"/>
              <a:ext cx="550932" cy="27699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20</a:t>
              </a:r>
            </a:p>
          </p:txBody>
        </p:sp>
        <p:sp>
          <p:nvSpPr>
            <p:cNvPr id="55" name="Text Box 11">
              <a:extLst>
                <a:ext uri="{FF2B5EF4-FFF2-40B4-BE49-F238E27FC236}">
                  <a16:creationId xmlns:a16="http://schemas.microsoft.com/office/drawing/2014/main" id="{24FEB28B-E446-6149-8353-6C9A9D703B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03090" y="2209957"/>
              <a:ext cx="433938" cy="27699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</a:t>
              </a:r>
            </a:p>
          </p:txBody>
        </p:sp>
        <p:sp>
          <p:nvSpPr>
            <p:cNvPr id="56" name="Text Box 11">
              <a:extLst>
                <a:ext uri="{FF2B5EF4-FFF2-40B4-BE49-F238E27FC236}">
                  <a16:creationId xmlns:a16="http://schemas.microsoft.com/office/drawing/2014/main" id="{8E31B6DD-F18A-F145-86B6-5734866D20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9550" y="835066"/>
              <a:ext cx="292260" cy="27699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FF0000"/>
                  </a:solidFill>
                  <a:latin typeface="Calibri"/>
                  <a:ea typeface="Times New Roman"/>
                  <a:cs typeface="Times New Roman"/>
                </a:rPr>
                <a:t>0.2</a:t>
              </a:r>
            </a:p>
          </p:txBody>
        </p:sp>
        <p:sp>
          <p:nvSpPr>
            <p:cNvPr id="57" name="Text Box 11">
              <a:extLst>
                <a:ext uri="{FF2B5EF4-FFF2-40B4-BE49-F238E27FC236}">
                  <a16:creationId xmlns:a16="http://schemas.microsoft.com/office/drawing/2014/main" id="{24C7A8DB-49A6-BD48-9F8F-646268F88C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7339" y="1351901"/>
              <a:ext cx="292260" cy="27699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FF0000"/>
                  </a:solidFill>
                  <a:latin typeface="Calibri"/>
                  <a:ea typeface="Times New Roman"/>
                  <a:cs typeface="Times New Roman"/>
                </a:rPr>
                <a:t>0.8</a:t>
              </a:r>
            </a:p>
          </p:txBody>
        </p:sp>
        <p:sp>
          <p:nvSpPr>
            <p:cNvPr id="58" name="Text Box 11">
              <a:extLst>
                <a:ext uri="{FF2B5EF4-FFF2-40B4-BE49-F238E27FC236}">
                  <a16:creationId xmlns:a16="http://schemas.microsoft.com/office/drawing/2014/main" id="{611E69FE-A384-2D47-8E42-F2858D1D84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47560" y="2587647"/>
              <a:ext cx="292260" cy="27699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FF0000"/>
                  </a:solidFill>
                  <a:latin typeface="Calibri"/>
                  <a:ea typeface="Times New Roman"/>
                  <a:cs typeface="Times New Roman"/>
                </a:rPr>
                <a:t>0.5</a:t>
              </a:r>
            </a:p>
          </p:txBody>
        </p:sp>
        <p:sp>
          <p:nvSpPr>
            <p:cNvPr id="59" name="Text Box 11">
              <a:extLst>
                <a:ext uri="{FF2B5EF4-FFF2-40B4-BE49-F238E27FC236}">
                  <a16:creationId xmlns:a16="http://schemas.microsoft.com/office/drawing/2014/main" id="{E1418703-CDBA-2847-BDB0-48178C31DB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33698" y="3016134"/>
              <a:ext cx="292260" cy="27699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FF0000"/>
                  </a:solidFill>
                  <a:latin typeface="Calibri"/>
                  <a:ea typeface="Times New Roman"/>
                  <a:cs typeface="Times New Roman"/>
                </a:rPr>
                <a:t>0.5</a:t>
              </a:r>
            </a:p>
          </p:txBody>
        </p:sp>
        <p:sp>
          <p:nvSpPr>
            <p:cNvPr id="60" name="Oval 12">
              <a:extLst>
                <a:ext uri="{FF2B5EF4-FFF2-40B4-BE49-F238E27FC236}">
                  <a16:creationId xmlns:a16="http://schemas.microsoft.com/office/drawing/2014/main" id="{FF5FAB40-D902-FA49-A68C-3AFCA4E392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3538" y="2961119"/>
              <a:ext cx="466725" cy="46672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Times New Roman"/>
                </a:rPr>
                <a:t>d1</a:t>
              </a:r>
            </a:p>
          </p:txBody>
        </p:sp>
        <p:sp>
          <p:nvSpPr>
            <p:cNvPr id="61" name="Oval 12">
              <a:extLst>
                <a:ext uri="{FF2B5EF4-FFF2-40B4-BE49-F238E27FC236}">
                  <a16:creationId xmlns:a16="http://schemas.microsoft.com/office/drawing/2014/main" id="{3F7D4005-A98B-BF4C-B382-176B595259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6467" y="2324703"/>
              <a:ext cx="466725" cy="46672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ea typeface="Times New Roman"/>
                  <a:cs typeface="Times New Roman"/>
                </a:rPr>
                <a:t>d6</a:t>
              </a:r>
            </a:p>
          </p:txBody>
        </p:sp>
        <p:sp>
          <p:nvSpPr>
            <p:cNvPr id="96" name="Text Box 11">
              <a:extLst>
                <a:ext uri="{FF2B5EF4-FFF2-40B4-BE49-F238E27FC236}">
                  <a16:creationId xmlns:a16="http://schemas.microsoft.com/office/drawing/2014/main" id="{D5C8B10E-601D-044D-A945-AA13161942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90334" y="917287"/>
              <a:ext cx="418384" cy="27699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chemeClr val="accent1">
                      <a:lumMod val="25000"/>
                    </a:schemeClr>
                  </a:solidFill>
                  <a:latin typeface="Calibri"/>
                  <a:ea typeface="Times New Roman"/>
                  <a:cs typeface="Times New Roman"/>
                </a:rPr>
                <a:t>m23</a:t>
              </a:r>
            </a:p>
          </p:txBody>
        </p:sp>
        <p:sp>
          <p:nvSpPr>
            <p:cNvPr id="98" name="Text Box 11">
              <a:extLst>
                <a:ext uri="{FF2B5EF4-FFF2-40B4-BE49-F238E27FC236}">
                  <a16:creationId xmlns:a16="http://schemas.microsoft.com/office/drawing/2014/main" id="{6C3001AC-F109-544C-9F2E-CB97A812DD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91671" y="1838293"/>
              <a:ext cx="418384" cy="27699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chemeClr val="accent1">
                      <a:lumMod val="25000"/>
                    </a:schemeClr>
                  </a:solidFill>
                  <a:latin typeface="Calibri"/>
                  <a:ea typeface="Times New Roman"/>
                  <a:cs typeface="Times New Roman"/>
                </a:rPr>
                <a:t>m12</a:t>
              </a:r>
            </a:p>
          </p:txBody>
        </p:sp>
        <p:sp>
          <p:nvSpPr>
            <p:cNvPr id="99" name="Text Box 11">
              <a:extLst>
                <a:ext uri="{FF2B5EF4-FFF2-40B4-BE49-F238E27FC236}">
                  <a16:creationId xmlns:a16="http://schemas.microsoft.com/office/drawing/2014/main" id="{8C455231-4314-9B40-9E70-E4AD0C4712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60620" y="3066598"/>
              <a:ext cx="418384" cy="27699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chemeClr val="accent1">
                      <a:lumMod val="25000"/>
                    </a:schemeClr>
                  </a:solidFill>
                  <a:latin typeface="Calibri"/>
                  <a:ea typeface="Times New Roman"/>
                  <a:cs typeface="Times New Roman"/>
                </a:rPr>
                <a:t>m14</a:t>
              </a:r>
            </a:p>
          </p:txBody>
        </p:sp>
        <p:sp>
          <p:nvSpPr>
            <p:cNvPr id="100" name="Text Box 11">
              <a:extLst>
                <a:ext uri="{FF2B5EF4-FFF2-40B4-BE49-F238E27FC236}">
                  <a16:creationId xmlns:a16="http://schemas.microsoft.com/office/drawing/2014/main" id="{DA4DB5EC-6E8D-BB49-866C-3B09938012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55149" y="2574566"/>
              <a:ext cx="418384" cy="27699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chemeClr val="accent1">
                      <a:lumMod val="25000"/>
                    </a:schemeClr>
                  </a:solidFill>
                  <a:latin typeface="Calibri"/>
                  <a:ea typeface="Times New Roman"/>
                  <a:cs typeface="Times New Roman"/>
                </a:rPr>
                <a:t>m64</a:t>
              </a:r>
            </a:p>
          </p:txBody>
        </p:sp>
        <p:sp>
          <p:nvSpPr>
            <p:cNvPr id="101" name="Text Box 11">
              <a:extLst>
                <a:ext uri="{FF2B5EF4-FFF2-40B4-BE49-F238E27FC236}">
                  <a16:creationId xmlns:a16="http://schemas.microsoft.com/office/drawing/2014/main" id="{B00E641A-B473-AB40-8D60-9B01567A20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01817" y="1930971"/>
              <a:ext cx="418384" cy="27699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chemeClr val="accent1">
                      <a:lumMod val="25000"/>
                    </a:schemeClr>
                  </a:solidFill>
                  <a:latin typeface="Calibri"/>
                  <a:ea typeface="Times New Roman"/>
                  <a:cs typeface="Times New Roman"/>
                </a:rPr>
                <a:t>m34</a:t>
              </a:r>
            </a:p>
          </p:txBody>
        </p:sp>
        <p:sp>
          <p:nvSpPr>
            <p:cNvPr id="102" name="Text Box 11">
              <a:extLst>
                <a:ext uri="{FF2B5EF4-FFF2-40B4-BE49-F238E27FC236}">
                  <a16:creationId xmlns:a16="http://schemas.microsoft.com/office/drawing/2014/main" id="{BDDBF411-5D06-3941-805C-A54490FFBD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04250" y="2362729"/>
              <a:ext cx="418384" cy="27699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chemeClr val="accent1">
                      <a:lumMod val="25000"/>
                    </a:schemeClr>
                  </a:solidFill>
                  <a:latin typeface="Calibri"/>
                  <a:ea typeface="Times New Roman"/>
                  <a:cs typeface="Times New Roman"/>
                </a:rPr>
                <a:t>m54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5A8C2D78-B510-F846-AA76-921DB667DE3F}"/>
              </a:ext>
            </a:extLst>
          </p:cNvPr>
          <p:cNvGrpSpPr/>
          <p:nvPr/>
        </p:nvGrpSpPr>
        <p:grpSpPr>
          <a:xfrm>
            <a:off x="5283616" y="3951376"/>
            <a:ext cx="3793962" cy="2674879"/>
            <a:chOff x="5229789" y="3741771"/>
            <a:chExt cx="3793962" cy="2674879"/>
          </a:xfrm>
        </p:grpSpPr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983AAE58-6CF6-BC4C-B12F-64BF9096262A}"/>
                </a:ext>
              </a:extLst>
            </p:cNvPr>
            <p:cNvGrpSpPr/>
            <p:nvPr/>
          </p:nvGrpSpPr>
          <p:grpSpPr>
            <a:xfrm>
              <a:off x="5229789" y="3741771"/>
              <a:ext cx="3793962" cy="2674879"/>
              <a:chOff x="5350038" y="672261"/>
              <a:chExt cx="3793962" cy="2864791"/>
            </a:xfrm>
          </p:grpSpPr>
          <p:sp>
            <p:nvSpPr>
              <p:cNvPr id="105" name="Text Box 46">
                <a:extLst>
                  <a:ext uri="{FF2B5EF4-FFF2-40B4-BE49-F238E27FC236}">
                    <a16:creationId xmlns:a16="http://schemas.microsoft.com/office/drawing/2014/main" id="{0F0CC0C1-D7E5-184B-8C40-DFA03E29D02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04250" y="1522723"/>
                <a:ext cx="539750" cy="16033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endParaRPr lang="en-US" sz="1800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06" name="Freeform 37">
                <a:extLst>
                  <a:ext uri="{FF2B5EF4-FFF2-40B4-BE49-F238E27FC236}">
                    <a16:creationId xmlns:a16="http://schemas.microsoft.com/office/drawing/2014/main" id="{A55C7D0E-12D6-C74A-BF15-E4CDCA05EE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6122" y="1252319"/>
                <a:ext cx="2527300" cy="179387"/>
              </a:xfrm>
              <a:custGeom>
                <a:avLst/>
                <a:gdLst>
                  <a:gd name="T0" fmla="*/ 0 w 1592"/>
                  <a:gd name="T1" fmla="*/ 2147483647 h 113"/>
                  <a:gd name="T2" fmla="*/ 2147483647 w 1592"/>
                  <a:gd name="T3" fmla="*/ 2147483647 h 113"/>
                  <a:gd name="T4" fmla="*/ 2147483647 w 1592"/>
                  <a:gd name="T5" fmla="*/ 2147483647 h 113"/>
                  <a:gd name="T6" fmla="*/ 0 60000 65536"/>
                  <a:gd name="T7" fmla="*/ 0 60000 65536"/>
                  <a:gd name="T8" fmla="*/ 0 60000 65536"/>
                  <a:gd name="T9" fmla="*/ 0 w 1592"/>
                  <a:gd name="T10" fmla="*/ 0 h 113"/>
                  <a:gd name="T11" fmla="*/ 1592 w 1592"/>
                  <a:gd name="T12" fmla="*/ 113 h 1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2" h="113">
                    <a:moveTo>
                      <a:pt x="0" y="113"/>
                    </a:moveTo>
                    <a:cubicBezTo>
                      <a:pt x="255" y="57"/>
                      <a:pt x="511" y="2"/>
                      <a:pt x="776" y="1"/>
                    </a:cubicBezTo>
                    <a:cubicBezTo>
                      <a:pt x="1041" y="0"/>
                      <a:pt x="1316" y="52"/>
                      <a:pt x="1592" y="105"/>
                    </a:cubicBezTo>
                  </a:path>
                </a:pathLst>
              </a:custGeom>
              <a:noFill/>
              <a:ln w="19050" cmpd="sng">
                <a:solidFill>
                  <a:srgbClr val="FF2B1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07" name="Freeform 38">
                <a:extLst>
                  <a:ext uri="{FF2B5EF4-FFF2-40B4-BE49-F238E27FC236}">
                    <a16:creationId xmlns:a16="http://schemas.microsoft.com/office/drawing/2014/main" id="{F2383161-5FC6-EA48-B29C-4B8F1BDF0D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33382" y="995812"/>
                <a:ext cx="1449822" cy="260031"/>
              </a:xfrm>
              <a:custGeom>
                <a:avLst/>
                <a:gdLst>
                  <a:gd name="T0" fmla="*/ 0 w 1176"/>
                  <a:gd name="T1" fmla="*/ 2147483647 h 288"/>
                  <a:gd name="T2" fmla="*/ 2147483647 w 1176"/>
                  <a:gd name="T3" fmla="*/ 2147483647 h 288"/>
                  <a:gd name="T4" fmla="*/ 2147483647 w 1176"/>
                  <a:gd name="T5" fmla="*/ 0 h 288"/>
                  <a:gd name="T6" fmla="*/ 0 60000 65536"/>
                  <a:gd name="T7" fmla="*/ 0 60000 65536"/>
                  <a:gd name="T8" fmla="*/ 0 60000 65536"/>
                  <a:gd name="T9" fmla="*/ 0 w 1176"/>
                  <a:gd name="T10" fmla="*/ 0 h 288"/>
                  <a:gd name="T11" fmla="*/ 1176 w 1176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76" h="288">
                    <a:moveTo>
                      <a:pt x="0" y="288"/>
                    </a:moveTo>
                    <a:cubicBezTo>
                      <a:pt x="234" y="264"/>
                      <a:pt x="468" y="240"/>
                      <a:pt x="664" y="192"/>
                    </a:cubicBezTo>
                    <a:cubicBezTo>
                      <a:pt x="860" y="144"/>
                      <a:pt x="1018" y="72"/>
                      <a:pt x="1176" y="0"/>
                    </a:cubicBezTo>
                  </a:path>
                </a:pathLst>
              </a:custGeom>
              <a:noFill/>
              <a:ln w="19050" cmpd="sng">
                <a:solidFill>
                  <a:srgbClr val="FF2B1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09" name="Freeform 40">
                <a:extLst>
                  <a:ext uri="{FF2B5EF4-FFF2-40B4-BE49-F238E27FC236}">
                    <a16:creationId xmlns:a16="http://schemas.microsoft.com/office/drawing/2014/main" id="{C448F67B-C2D7-2E4F-98F0-C973870338C0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H="1">
                <a:off x="8275574" y="1723806"/>
                <a:ext cx="109948" cy="1358900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10" name="Freeform 31">
                <a:extLst>
                  <a:ext uri="{FF2B5EF4-FFF2-40B4-BE49-F238E27FC236}">
                    <a16:creationId xmlns:a16="http://schemas.microsoft.com/office/drawing/2014/main" id="{D358FE4E-67D4-7F41-9AA7-E409F594B299}"/>
                  </a:ext>
                </a:extLst>
              </p:cNvPr>
              <p:cNvSpPr>
                <a:spLocks/>
              </p:cNvSpPr>
              <p:nvPr/>
            </p:nvSpPr>
            <p:spPr bwMode="auto">
              <a:xfrm rot="720000" flipV="1">
                <a:off x="8433433" y="1074903"/>
                <a:ext cx="280294" cy="2036341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11" name="Freeform 6">
                <a:extLst>
                  <a:ext uri="{FF2B5EF4-FFF2-40B4-BE49-F238E27FC236}">
                    <a16:creationId xmlns:a16="http://schemas.microsoft.com/office/drawing/2014/main" id="{0AB0C77C-95A5-1843-9943-27581ECC1D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50038" y="1589519"/>
                <a:ext cx="241300" cy="1371600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12" name="Oval 11">
                <a:extLst>
                  <a:ext uri="{FF2B5EF4-FFF2-40B4-BE49-F238E27FC236}">
                    <a16:creationId xmlns:a16="http://schemas.microsoft.com/office/drawing/2014/main" id="{4AFD21C5-C97A-4440-9657-F21C988B07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3538" y="1132319"/>
                <a:ext cx="466725" cy="466725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is-IS" dirty="0">
                    <a:latin typeface="Calibri"/>
                    <a:ea typeface="Times New Roman"/>
                    <a:cs typeface="Times New Roman"/>
                  </a:rPr>
                  <a:t>d2</a:t>
                </a:r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13" name="Freeform 18">
                <a:extLst>
                  <a:ext uri="{FF2B5EF4-FFF2-40B4-BE49-F238E27FC236}">
                    <a16:creationId xmlns:a16="http://schemas.microsoft.com/office/drawing/2014/main" id="{5DE5969C-5C82-7341-BD05-5D3556EB11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2428" y="2962094"/>
                <a:ext cx="2468880" cy="204788"/>
              </a:xfrm>
              <a:custGeom>
                <a:avLst/>
                <a:gdLst>
                  <a:gd name="T0" fmla="*/ 0 w 1592"/>
                  <a:gd name="T1" fmla="*/ 2147483647 h 113"/>
                  <a:gd name="T2" fmla="*/ 2147483647 w 1592"/>
                  <a:gd name="T3" fmla="*/ 2147483647 h 113"/>
                  <a:gd name="T4" fmla="*/ 2147483647 w 1592"/>
                  <a:gd name="T5" fmla="*/ 2147483647 h 113"/>
                  <a:gd name="T6" fmla="*/ 0 60000 65536"/>
                  <a:gd name="T7" fmla="*/ 0 60000 65536"/>
                  <a:gd name="T8" fmla="*/ 0 60000 65536"/>
                  <a:gd name="T9" fmla="*/ 0 w 1592"/>
                  <a:gd name="T10" fmla="*/ 0 h 113"/>
                  <a:gd name="T11" fmla="*/ 1592 w 1592"/>
                  <a:gd name="T12" fmla="*/ 113 h 1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2" h="113">
                    <a:moveTo>
                      <a:pt x="0" y="113"/>
                    </a:moveTo>
                    <a:cubicBezTo>
                      <a:pt x="255" y="57"/>
                      <a:pt x="511" y="2"/>
                      <a:pt x="776" y="1"/>
                    </a:cubicBezTo>
                    <a:cubicBezTo>
                      <a:pt x="1041" y="0"/>
                      <a:pt x="1316" y="52"/>
                      <a:pt x="1592" y="105"/>
                    </a:cubicBezTo>
                  </a:path>
                </a:pathLst>
              </a:custGeom>
              <a:noFill/>
              <a:ln w="19050" cmpd="sng">
                <a:solidFill>
                  <a:srgbClr val="FF2B1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15" name="Oval 12">
                <a:extLst>
                  <a:ext uri="{FF2B5EF4-FFF2-40B4-BE49-F238E27FC236}">
                    <a16:creationId xmlns:a16="http://schemas.microsoft.com/office/drawing/2014/main" id="{77123E34-8B20-AB41-92F2-DB4559C1E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81754" y="3070327"/>
                <a:ext cx="466725" cy="46672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d4</a:t>
                </a:r>
              </a:p>
            </p:txBody>
          </p:sp>
          <p:sp>
            <p:nvSpPr>
              <p:cNvPr id="116" name="Freeform 18">
                <a:extLst>
                  <a:ext uri="{FF2B5EF4-FFF2-40B4-BE49-F238E27FC236}">
                    <a16:creationId xmlns:a16="http://schemas.microsoft.com/office/drawing/2014/main" id="{19341147-06FF-6B4F-BDBF-619640D6F375}"/>
                  </a:ext>
                </a:extLst>
              </p:cNvPr>
              <p:cNvSpPr>
                <a:spLocks/>
              </p:cNvSpPr>
              <p:nvPr/>
            </p:nvSpPr>
            <p:spPr bwMode="auto">
              <a:xfrm rot="20100000" flipV="1">
                <a:off x="5834531" y="2893923"/>
                <a:ext cx="986891" cy="45719"/>
              </a:xfrm>
              <a:custGeom>
                <a:avLst/>
                <a:gdLst>
                  <a:gd name="T0" fmla="*/ 0 w 1592"/>
                  <a:gd name="T1" fmla="*/ 2147483647 h 113"/>
                  <a:gd name="T2" fmla="*/ 2147483647 w 1592"/>
                  <a:gd name="T3" fmla="*/ 2147483647 h 113"/>
                  <a:gd name="T4" fmla="*/ 2147483647 w 1592"/>
                  <a:gd name="T5" fmla="*/ 2147483647 h 113"/>
                  <a:gd name="T6" fmla="*/ 0 60000 65536"/>
                  <a:gd name="T7" fmla="*/ 0 60000 65536"/>
                  <a:gd name="T8" fmla="*/ 0 60000 65536"/>
                  <a:gd name="T9" fmla="*/ 0 w 1592"/>
                  <a:gd name="T10" fmla="*/ 0 h 113"/>
                  <a:gd name="T11" fmla="*/ 1592 w 1592"/>
                  <a:gd name="T12" fmla="*/ 113 h 1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2" h="113">
                    <a:moveTo>
                      <a:pt x="0" y="113"/>
                    </a:moveTo>
                    <a:cubicBezTo>
                      <a:pt x="255" y="57"/>
                      <a:pt x="511" y="2"/>
                      <a:pt x="776" y="1"/>
                    </a:cubicBezTo>
                    <a:cubicBezTo>
                      <a:pt x="1041" y="0"/>
                      <a:pt x="1316" y="52"/>
                      <a:pt x="1592" y="105"/>
                    </a:cubicBezTo>
                  </a:path>
                </a:pathLst>
              </a:custGeom>
              <a:noFill/>
              <a:ln w="19050" cmpd="sng">
                <a:solidFill>
                  <a:srgbClr val="FF2B1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17" name="Oval 11">
                <a:extLst>
                  <a:ext uri="{FF2B5EF4-FFF2-40B4-BE49-F238E27FC236}">
                    <a16:creationId xmlns:a16="http://schemas.microsoft.com/office/drawing/2014/main" id="{9BC2114B-F4AB-814E-9C3D-11C567DBB3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00528" y="1259817"/>
                <a:ext cx="466725" cy="466725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d3</a:t>
                </a:r>
              </a:p>
            </p:txBody>
          </p:sp>
          <p:sp>
            <p:nvSpPr>
              <p:cNvPr id="118" name="Oval 11">
                <a:extLst>
                  <a:ext uri="{FF2B5EF4-FFF2-40B4-BE49-F238E27FC236}">
                    <a16:creationId xmlns:a16="http://schemas.microsoft.com/office/drawing/2014/main" id="{84CEEF49-5F0A-6D43-8BE1-D1D6C7E8DC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72885" y="672261"/>
                <a:ext cx="466725" cy="466725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d5</a:t>
                </a:r>
              </a:p>
            </p:txBody>
          </p:sp>
          <p:sp>
            <p:nvSpPr>
              <p:cNvPr id="119" name="Freeform 18">
                <a:extLst>
                  <a:ext uri="{FF2B5EF4-FFF2-40B4-BE49-F238E27FC236}">
                    <a16:creationId xmlns:a16="http://schemas.microsoft.com/office/drawing/2014/main" id="{D91FF75D-88C2-A34E-BA1C-680D7CC9F21C}"/>
                  </a:ext>
                </a:extLst>
              </p:cNvPr>
              <p:cNvSpPr>
                <a:spLocks/>
              </p:cNvSpPr>
              <p:nvPr/>
            </p:nvSpPr>
            <p:spPr bwMode="auto">
              <a:xfrm rot="1496684">
                <a:off x="7124920" y="2622319"/>
                <a:ext cx="1280160" cy="212238"/>
              </a:xfrm>
              <a:custGeom>
                <a:avLst/>
                <a:gdLst>
                  <a:gd name="T0" fmla="*/ 0 w 1592"/>
                  <a:gd name="T1" fmla="*/ 2147483647 h 113"/>
                  <a:gd name="T2" fmla="*/ 2147483647 w 1592"/>
                  <a:gd name="T3" fmla="*/ 2147483647 h 113"/>
                  <a:gd name="T4" fmla="*/ 2147483647 w 1592"/>
                  <a:gd name="T5" fmla="*/ 2147483647 h 113"/>
                  <a:gd name="T6" fmla="*/ 0 60000 65536"/>
                  <a:gd name="T7" fmla="*/ 0 60000 65536"/>
                  <a:gd name="T8" fmla="*/ 0 60000 65536"/>
                  <a:gd name="T9" fmla="*/ 0 w 1592"/>
                  <a:gd name="T10" fmla="*/ 0 h 113"/>
                  <a:gd name="T11" fmla="*/ 1592 w 1592"/>
                  <a:gd name="T12" fmla="*/ 113 h 1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2" h="113">
                    <a:moveTo>
                      <a:pt x="0" y="113"/>
                    </a:moveTo>
                    <a:cubicBezTo>
                      <a:pt x="255" y="57"/>
                      <a:pt x="511" y="2"/>
                      <a:pt x="776" y="1"/>
                    </a:cubicBezTo>
                    <a:cubicBezTo>
                      <a:pt x="1041" y="0"/>
                      <a:pt x="1316" y="52"/>
                      <a:pt x="1592" y="105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20" name="Text Box 11">
                <a:extLst>
                  <a:ext uri="{FF2B5EF4-FFF2-40B4-BE49-F238E27FC236}">
                    <a16:creationId xmlns:a16="http://schemas.microsoft.com/office/drawing/2014/main" id="{6C6631D4-1A27-C84D-9126-6762F715ED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37889" y="1311018"/>
                <a:ext cx="433938" cy="276999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9900FF"/>
                    </a:solidFill>
                    <a:latin typeface="Calibri"/>
                    <a:ea typeface="Times New Roman"/>
                    <a:cs typeface="Times New Roman"/>
                  </a:rPr>
                  <a:t>c = 1</a:t>
                </a:r>
              </a:p>
            </p:txBody>
          </p:sp>
          <p:sp>
            <p:nvSpPr>
              <p:cNvPr id="121" name="Text Box 11">
                <a:extLst>
                  <a:ext uri="{FF2B5EF4-FFF2-40B4-BE49-F238E27FC236}">
                    <a16:creationId xmlns:a16="http://schemas.microsoft.com/office/drawing/2014/main" id="{107800D2-81CB-6D4A-B47B-B85B4B134C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364319" y="1957155"/>
                <a:ext cx="720112" cy="276999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9900FF"/>
                    </a:solidFill>
                    <a:latin typeface="Calibri"/>
                    <a:ea typeface="Times New Roman"/>
                    <a:cs typeface="Times New Roman"/>
                  </a:rPr>
                  <a:t>c =  100</a:t>
                </a:r>
              </a:p>
            </p:txBody>
          </p:sp>
          <p:sp>
            <p:nvSpPr>
              <p:cNvPr id="122" name="Text Box 11">
                <a:extLst>
                  <a:ext uri="{FF2B5EF4-FFF2-40B4-BE49-F238E27FC236}">
                    <a16:creationId xmlns:a16="http://schemas.microsoft.com/office/drawing/2014/main" id="{98623808-5B87-F444-9D43-5757CCE31A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33691" y="2094628"/>
                <a:ext cx="550932" cy="276999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9900FF"/>
                    </a:solidFill>
                    <a:latin typeface="Calibri"/>
                    <a:ea typeface="Times New Roman"/>
                    <a:cs typeface="Times New Roman"/>
                  </a:rPr>
                  <a:t>c = 10</a:t>
                </a:r>
              </a:p>
            </p:txBody>
          </p:sp>
          <p:sp>
            <p:nvSpPr>
              <p:cNvPr id="123" name="Text Box 11">
                <a:extLst>
                  <a:ext uri="{FF2B5EF4-FFF2-40B4-BE49-F238E27FC236}">
                    <a16:creationId xmlns:a16="http://schemas.microsoft.com/office/drawing/2014/main" id="{4C320449-2E83-5C42-825A-7A21AE6828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02243" y="3054125"/>
                <a:ext cx="550932" cy="276999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9900FF"/>
                    </a:solidFill>
                    <a:latin typeface="Calibri"/>
                    <a:ea typeface="Times New Roman"/>
                    <a:cs typeface="Times New Roman"/>
                  </a:rPr>
                  <a:t>c = 20</a:t>
                </a:r>
              </a:p>
            </p:txBody>
          </p:sp>
          <p:sp>
            <p:nvSpPr>
              <p:cNvPr id="124" name="Text Box 11">
                <a:extLst>
                  <a:ext uri="{FF2B5EF4-FFF2-40B4-BE49-F238E27FC236}">
                    <a16:creationId xmlns:a16="http://schemas.microsoft.com/office/drawing/2014/main" id="{E0E21DCC-06EE-314C-97A5-1AB759FCB5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03090" y="2209957"/>
                <a:ext cx="433938" cy="276999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9900FF"/>
                    </a:solidFill>
                    <a:latin typeface="Calibri"/>
                    <a:ea typeface="Times New Roman"/>
                    <a:cs typeface="Times New Roman"/>
                  </a:rPr>
                  <a:t>c = 1</a:t>
                </a:r>
              </a:p>
            </p:txBody>
          </p:sp>
          <p:sp>
            <p:nvSpPr>
              <p:cNvPr id="129" name="Oval 12">
                <a:extLst>
                  <a:ext uri="{FF2B5EF4-FFF2-40B4-BE49-F238E27FC236}">
                    <a16:creationId xmlns:a16="http://schemas.microsoft.com/office/drawing/2014/main" id="{B2395D08-6BE9-3943-85CA-B2558A7F91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3538" y="2961119"/>
                <a:ext cx="466725" cy="46672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d1</a:t>
                </a:r>
              </a:p>
            </p:txBody>
          </p:sp>
          <p:sp>
            <p:nvSpPr>
              <p:cNvPr id="130" name="Oval 12">
                <a:extLst>
                  <a:ext uri="{FF2B5EF4-FFF2-40B4-BE49-F238E27FC236}">
                    <a16:creationId xmlns:a16="http://schemas.microsoft.com/office/drawing/2014/main" id="{3961B41B-D854-DC40-9A3E-A9C7A9EC35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6467" y="2324703"/>
                <a:ext cx="466725" cy="46672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d6</a:t>
                </a:r>
              </a:p>
            </p:txBody>
          </p:sp>
          <p:sp>
            <p:nvSpPr>
              <p:cNvPr id="131" name="Text Box 11">
                <a:extLst>
                  <a:ext uri="{FF2B5EF4-FFF2-40B4-BE49-F238E27FC236}">
                    <a16:creationId xmlns:a16="http://schemas.microsoft.com/office/drawing/2014/main" id="{BDECA29A-DEE6-7A42-AA0F-069F29F0CB3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63082" y="874614"/>
                <a:ext cx="496931" cy="276999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chemeClr val="accent1">
                        <a:lumMod val="25000"/>
                      </a:schemeClr>
                    </a:solidFill>
                    <a:latin typeface="Calibri"/>
                    <a:ea typeface="Times New Roman"/>
                    <a:cs typeface="Times New Roman"/>
                  </a:rPr>
                  <a:t>m23</a:t>
                </a:r>
                <a:r>
                  <a:rPr lang="en-US" sz="1800" baseline="-25000" dirty="0">
                    <a:solidFill>
                      <a:schemeClr val="accent1">
                        <a:lumMod val="25000"/>
                      </a:schemeClr>
                    </a:solidFill>
                    <a:latin typeface="Calibri"/>
                    <a:ea typeface="Times New Roman"/>
                    <a:cs typeface="Times New Roman"/>
                  </a:rPr>
                  <a:t>2</a:t>
                </a:r>
              </a:p>
            </p:txBody>
          </p:sp>
          <p:sp>
            <p:nvSpPr>
              <p:cNvPr id="132" name="Text Box 11">
                <a:extLst>
                  <a:ext uri="{FF2B5EF4-FFF2-40B4-BE49-F238E27FC236}">
                    <a16:creationId xmlns:a16="http://schemas.microsoft.com/office/drawing/2014/main" id="{1D18CBD6-4989-B74D-8C54-8119D39DDAD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91671" y="1838293"/>
                <a:ext cx="418384" cy="276999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chemeClr val="accent1">
                        <a:lumMod val="25000"/>
                      </a:schemeClr>
                    </a:solidFill>
                    <a:latin typeface="Calibri"/>
                    <a:ea typeface="Times New Roman"/>
                    <a:cs typeface="Times New Roman"/>
                  </a:rPr>
                  <a:t>m12</a:t>
                </a:r>
              </a:p>
            </p:txBody>
          </p:sp>
          <p:sp>
            <p:nvSpPr>
              <p:cNvPr id="133" name="Text Box 11">
                <a:extLst>
                  <a:ext uri="{FF2B5EF4-FFF2-40B4-BE49-F238E27FC236}">
                    <a16:creationId xmlns:a16="http://schemas.microsoft.com/office/drawing/2014/main" id="{B3E76565-1659-DC46-9957-426A0E4C56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48954" y="3086590"/>
                <a:ext cx="496931" cy="276999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chemeClr val="accent1">
                        <a:lumMod val="25000"/>
                      </a:schemeClr>
                    </a:solidFill>
                    <a:latin typeface="Calibri"/>
                    <a:ea typeface="Times New Roman"/>
                    <a:cs typeface="Times New Roman"/>
                  </a:rPr>
                  <a:t>m14</a:t>
                </a:r>
                <a:r>
                  <a:rPr lang="en-US" sz="1800" baseline="-25000" dirty="0">
                    <a:solidFill>
                      <a:schemeClr val="accent1">
                        <a:lumMod val="25000"/>
                      </a:schemeClr>
                    </a:solidFill>
                    <a:latin typeface="Calibri"/>
                    <a:ea typeface="Times New Roman"/>
                    <a:cs typeface="Times New Roman"/>
                  </a:rPr>
                  <a:t>1</a:t>
                </a:r>
                <a:endParaRPr lang="en-US" sz="1800" dirty="0">
                  <a:solidFill>
                    <a:schemeClr val="accent1">
                      <a:lumMod val="25000"/>
                    </a:schemeClr>
                  </a:solidFill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34" name="Text Box 11">
                <a:extLst>
                  <a:ext uri="{FF2B5EF4-FFF2-40B4-BE49-F238E27FC236}">
                    <a16:creationId xmlns:a16="http://schemas.microsoft.com/office/drawing/2014/main" id="{66A11E60-3CCE-A74A-9B70-5D669E3B305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55149" y="2574566"/>
                <a:ext cx="418384" cy="276999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chemeClr val="accent1">
                        <a:lumMod val="25000"/>
                      </a:schemeClr>
                    </a:solidFill>
                    <a:latin typeface="Calibri"/>
                    <a:ea typeface="Times New Roman"/>
                    <a:cs typeface="Times New Roman"/>
                  </a:rPr>
                  <a:t>m64</a:t>
                </a:r>
              </a:p>
            </p:txBody>
          </p:sp>
          <p:sp>
            <p:nvSpPr>
              <p:cNvPr id="135" name="Text Box 11">
                <a:extLst>
                  <a:ext uri="{FF2B5EF4-FFF2-40B4-BE49-F238E27FC236}">
                    <a16:creationId xmlns:a16="http://schemas.microsoft.com/office/drawing/2014/main" id="{DFA8C726-67F7-CE4F-9201-34975519A6F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01817" y="1930971"/>
                <a:ext cx="418384" cy="276999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chemeClr val="accent1">
                        <a:lumMod val="25000"/>
                      </a:schemeClr>
                    </a:solidFill>
                    <a:latin typeface="Calibri"/>
                    <a:ea typeface="Times New Roman"/>
                    <a:cs typeface="Times New Roman"/>
                  </a:rPr>
                  <a:t>m34</a:t>
                </a:r>
              </a:p>
            </p:txBody>
          </p:sp>
          <p:sp>
            <p:nvSpPr>
              <p:cNvPr id="136" name="Text Box 11">
                <a:extLst>
                  <a:ext uri="{FF2B5EF4-FFF2-40B4-BE49-F238E27FC236}">
                    <a16:creationId xmlns:a16="http://schemas.microsoft.com/office/drawing/2014/main" id="{AD5479E0-CEC8-5848-BBC5-6810A80EA3D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04250" y="2362729"/>
                <a:ext cx="418384" cy="276999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chemeClr val="accent1">
                        <a:lumMod val="25000"/>
                      </a:schemeClr>
                    </a:solidFill>
                    <a:latin typeface="Calibri"/>
                    <a:ea typeface="Times New Roman"/>
                    <a:cs typeface="Times New Roman"/>
                  </a:rPr>
                  <a:t>m54</a:t>
                </a:r>
              </a:p>
            </p:txBody>
          </p:sp>
        </p:grpSp>
        <p:sp>
          <p:nvSpPr>
            <p:cNvPr id="139" name="Text Box 11">
              <a:extLst>
                <a:ext uri="{FF2B5EF4-FFF2-40B4-BE49-F238E27FC236}">
                  <a16:creationId xmlns:a16="http://schemas.microsoft.com/office/drawing/2014/main" id="{1808ACE8-4E5F-F344-9B7E-D9E8B9CDA9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83832" y="4351321"/>
              <a:ext cx="496931" cy="27699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chemeClr val="accent1">
                      <a:lumMod val="25000"/>
                    </a:schemeClr>
                  </a:solidFill>
                  <a:latin typeface="Calibri"/>
                  <a:ea typeface="Times New Roman"/>
                  <a:cs typeface="Times New Roman"/>
                </a:rPr>
                <a:t>m23</a:t>
              </a:r>
              <a:r>
                <a:rPr lang="en-US" sz="1800" baseline="-25000" dirty="0">
                  <a:solidFill>
                    <a:schemeClr val="accent1">
                      <a:lumMod val="25000"/>
                    </a:schemeClr>
                  </a:solidFill>
                  <a:latin typeface="Calibri"/>
                  <a:ea typeface="Times New Roman"/>
                  <a:cs typeface="Times New Roman"/>
                </a:rPr>
                <a:t>1</a:t>
              </a:r>
              <a:endParaRPr lang="en-US" sz="1800" dirty="0">
                <a:solidFill>
                  <a:schemeClr val="accent1">
                    <a:lumMod val="25000"/>
                  </a:schemeClr>
                </a:solidFill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40" name="Text Box 11">
              <a:extLst>
                <a:ext uri="{FF2B5EF4-FFF2-40B4-BE49-F238E27FC236}">
                  <a16:creationId xmlns:a16="http://schemas.microsoft.com/office/drawing/2014/main" id="{7D6069AD-C74F-6344-B038-A4FDE65B99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33338" y="5522062"/>
              <a:ext cx="496931" cy="27699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chemeClr val="accent1">
                      <a:lumMod val="25000"/>
                    </a:schemeClr>
                  </a:solidFill>
                  <a:latin typeface="Calibri"/>
                  <a:ea typeface="Times New Roman"/>
                  <a:cs typeface="Times New Roman"/>
                </a:rPr>
                <a:t>m14</a:t>
              </a:r>
              <a:r>
                <a:rPr lang="en-US" sz="1800" baseline="-25000" dirty="0">
                  <a:solidFill>
                    <a:schemeClr val="accent1">
                      <a:lumMod val="25000"/>
                    </a:schemeClr>
                  </a:solidFill>
                  <a:latin typeface="Calibri"/>
                  <a:ea typeface="Times New Roman"/>
                  <a:cs typeface="Times New Roman"/>
                </a:rPr>
                <a:t>2</a:t>
              </a:r>
              <a:endParaRPr lang="en-US" sz="1800" dirty="0">
                <a:solidFill>
                  <a:schemeClr val="accent1">
                    <a:lumMod val="25000"/>
                  </a:schemeClr>
                </a:solidFill>
                <a:latin typeface="Calibri"/>
                <a:ea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40909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LAO*</a:t>
            </a: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A9176AC9-7D97-E643-B87C-B93329B076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58240"/>
            <a:ext cx="3181683" cy="5018723"/>
          </a:xfrm>
        </p:spPr>
        <p:txBody>
          <a:bodyPr>
            <a:normAutofit/>
          </a:bodyPr>
          <a:lstStyle/>
          <a:p>
            <a:r>
              <a:rPr lang="en-US" sz="2600" dirty="0"/>
              <a:t>Best-first search</a:t>
            </a:r>
            <a:br>
              <a:rPr lang="en-US" sz="2600" dirty="0"/>
            </a:br>
            <a:r>
              <a:rPr lang="en-US" sz="2600" dirty="0"/>
              <a:t>for both cyclic and acyclic domains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913077-BC69-704E-B0EF-309C4BABA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64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 Box 11">
                <a:extLst>
                  <a:ext uri="{FF2B5EF4-FFF2-40B4-BE49-F238E27FC236}">
                    <a16:creationId xmlns:a16="http://schemas.microsoft.com/office/drawing/2014/main" id="{B17ABBB2-3B0F-C541-98EE-D580228CFE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4855" y="3849983"/>
                <a:ext cx="3209084" cy="369332"/>
              </a:xfrm>
              <a:prstGeom prst="rect">
                <a:avLst/>
              </a:prstGeom>
              <a:ln>
                <a:headEnd/>
                <a:tailEnd/>
              </a:ln>
              <a:extLst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 lIns="91440" tIns="45720" rIns="91440" bIns="4572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chemeClr val="bg1"/>
                    </a:solidFill>
                    <a:latin typeface="+mn-lt"/>
                    <a:ea typeface="Times New Roman"/>
                    <a:cs typeface="Times New Roman"/>
                  </a:rPr>
                  <a:t>all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/>
                        <a:cs typeface="Times New Roman"/>
                      </a:rPr>
                      <m:t>𝜋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  <a:latin typeface="+mn-lt"/>
                    <a:ea typeface="Times New Roman"/>
                    <a:cs typeface="Times New Roman"/>
                  </a:rPr>
                  <a:t>-ancestors of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/>
                        <a:cs typeface="Times New Roman"/>
                      </a:rPr>
                      <m:t>𝑠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  <a:latin typeface="+mn-lt"/>
                    <a:ea typeface="Times New Roman"/>
                    <a:cs typeface="Times New Roman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/>
                        <a:cs typeface="Times New Roman"/>
                      </a:rPr>
                      <m:t>𝐸𝑛𝑣𝑒𝑙𝑜𝑝𝑒</m:t>
                    </m:r>
                  </m:oMath>
                </a14:m>
                <a:endParaRPr lang="en-US" sz="1800" dirty="0">
                  <a:solidFill>
                    <a:schemeClr val="bg1"/>
                  </a:solidFill>
                  <a:latin typeface="+mn-lt"/>
                  <a:ea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44" name="Text Box 11">
                <a:extLst>
                  <a:ext uri="{FF2B5EF4-FFF2-40B4-BE49-F238E27FC236}">
                    <a16:creationId xmlns:a16="http://schemas.microsoft.com/office/drawing/2014/main" id="{B17ABBB2-3B0F-C541-98EE-D580228CFE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4855" y="3849983"/>
                <a:ext cx="3209084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headEnd/>
                <a:tailEnd/>
              </a:ln>
              <a:ex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76FA376-E45E-6940-A834-BFC13EABB748}"/>
                  </a:ext>
                </a:extLst>
              </p:cNvPr>
              <p:cNvSpPr txBox="1"/>
              <p:nvPr/>
            </p:nvSpPr>
            <p:spPr>
              <a:xfrm>
                <a:off x="748763" y="2354866"/>
                <a:ext cx="2521268" cy="369332"/>
              </a:xfrm>
              <a:prstGeom prst="rect">
                <a:avLst/>
              </a:pr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may be cyclic or acyclic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76FA376-E45E-6940-A834-BFC13EABB7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763" y="2354866"/>
                <a:ext cx="252126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84D14EE8-3284-8E4D-9370-753636E91DC6}"/>
              </a:ext>
            </a:extLst>
          </p:cNvPr>
          <p:cNvSpPr txBox="1"/>
          <p:nvPr/>
        </p:nvSpPr>
        <p:spPr>
          <a:xfrm>
            <a:off x="2028403" y="2943118"/>
            <a:ext cx="1255472" cy="369332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not in book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 Box 11">
                <a:extLst>
                  <a:ext uri="{FF2B5EF4-FFF2-40B4-BE49-F238E27FC236}">
                    <a16:creationId xmlns:a16="http://schemas.microsoft.com/office/drawing/2014/main" id="{D3F1948F-1A87-6942-8B25-A02284FF20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8650" y="4730973"/>
                <a:ext cx="3020570" cy="646331"/>
              </a:xfrm>
              <a:prstGeom prst="rect">
                <a:avLst/>
              </a:prstGeom>
              <a:ln>
                <a:headEnd/>
                <a:tailEnd/>
              </a:ln>
              <a:extLst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 lIns="91440" tIns="45720" rIns="91440" bIns="4572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chemeClr val="bg1"/>
                    </a:solidFill>
                    <a:latin typeface="+mn-lt"/>
                    <a:ea typeface="Times New Roman"/>
                    <a:cs typeface="Times New Roman"/>
                  </a:rPr>
                  <a:t>Asynchronous value iteration, </a:t>
                </a:r>
              </a:p>
              <a:p>
                <a:r>
                  <a:rPr lang="en-US" sz="1800" dirty="0">
                    <a:solidFill>
                      <a:schemeClr val="bg1"/>
                    </a:solidFill>
                    <a:latin typeface="+mn-lt"/>
                    <a:ea typeface="Times New Roman"/>
                    <a:cs typeface="Times New Roman"/>
                  </a:rPr>
                  <a:t>restricted to </a:t>
                </a:r>
                <a14:m>
                  <m:oMath xmlns:m="http://schemas.openxmlformats.org/officeDocument/2006/math">
                    <m:r>
                      <a:rPr lang="de-DE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/>
                        <a:cs typeface="Times New Roman"/>
                      </a:rPr>
                      <m:t>𝑍</m:t>
                    </m:r>
                  </m:oMath>
                </a14:m>
                <a:endParaRPr lang="en-US" sz="1800" i="1" dirty="0">
                  <a:solidFill>
                    <a:schemeClr val="bg1"/>
                  </a:solidFill>
                  <a:latin typeface="+mn-lt"/>
                  <a:ea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47" name="Text Box 11">
                <a:extLst>
                  <a:ext uri="{FF2B5EF4-FFF2-40B4-BE49-F238E27FC236}">
                    <a16:creationId xmlns:a16="http://schemas.microsoft.com/office/drawing/2014/main" id="{D3F1948F-1A87-6942-8B25-A02284FF20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8650" y="4730973"/>
                <a:ext cx="3020570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headEnd/>
                <a:tailEnd/>
              </a:ln>
              <a:ex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>
            <a:extLst>
              <a:ext uri="{FF2B5EF4-FFF2-40B4-BE49-F238E27FC236}">
                <a16:creationId xmlns:a16="http://schemas.microsoft.com/office/drawing/2014/main" id="{DE8902A1-CE88-2F45-9195-91A79992C121}"/>
              </a:ext>
            </a:extLst>
          </p:cNvPr>
          <p:cNvSpPr txBox="1"/>
          <p:nvPr/>
        </p:nvSpPr>
        <p:spPr>
          <a:xfrm>
            <a:off x="3982168" y="4730973"/>
            <a:ext cx="4985572" cy="160043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Bellman-Update(</a:t>
            </a:r>
            <a:r>
              <a:rPr lang="en-GB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400" b="1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𝜈</a:t>
            </a:r>
            <a:r>
              <a:rPr lang="en-GB" sz="1400" b="1" i="1" baseline="-2500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old</a:t>
            </a:r>
            <a:r>
              <a:rPr lang="en-GB" sz="1400" b="1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← </a:t>
            </a:r>
            <a:r>
              <a:rPr lang="en-GB" sz="1400" b="1" i="1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GB" sz="1400" b="1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b="1" i="1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b="1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for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every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Applicable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Q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← 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cost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)+𝛴</a:t>
            </a:r>
            <a:r>
              <a:rPr lang="en-GB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’∈</a:t>
            </a:r>
            <a:r>
              <a:rPr lang="en-GB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s’|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s,a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’)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← </a:t>
            </a:r>
            <a:r>
              <a:rPr lang="en-GB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min</a:t>
            </a:r>
            <a:r>
              <a:rPr lang="en-GB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sz="14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∈</a:t>
            </a:r>
            <a:r>
              <a:rPr lang="en-GB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Applicable</a:t>
            </a:r>
            <a:r>
              <a:rPr lang="en-GB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Q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𝜋(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← </a:t>
            </a:r>
            <a:r>
              <a:rPr lang="en-GB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argmin</a:t>
            </a:r>
            <a:r>
              <a:rPr lang="en-GB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sz="14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∈</a:t>
            </a:r>
            <a:r>
              <a:rPr lang="en-GB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Applicable</a:t>
            </a:r>
            <a:r>
              <a:rPr lang="en-GB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GB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Q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5600" algn="l"/>
                <a:tab pos="711200" algn="l"/>
                <a:tab pos="1066800" algn="l"/>
                <a:tab pos="1422400" algn="l"/>
              </a:tabLst>
            </a:pP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400" b="1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GB" sz="140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b="1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GB" sz="1400" b="1" i="1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GB" sz="1400" b="1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b="1" i="1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1400" b="1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)-𝜈</a:t>
            </a:r>
            <a:r>
              <a:rPr lang="en-GB" sz="1400" b="1" i="1" baseline="-25000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old</a:t>
            </a:r>
            <a:r>
              <a:rPr lang="en-GB" sz="1400" b="1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endParaRPr lang="en-GB" sz="1400" b="1" i="1" baseline="-25000" dirty="0">
              <a:solidFill>
                <a:schemeClr val="accent4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7" name="Content Placeholder 2">
            <a:extLst>
              <a:ext uri="{FF2B5EF4-FFF2-40B4-BE49-F238E27FC236}">
                <a16:creationId xmlns:a16="http://schemas.microsoft.com/office/drawing/2014/main" id="{252AF3DB-79CB-5C48-B6B3-49A132D6E813}"/>
              </a:ext>
            </a:extLst>
          </p:cNvPr>
          <p:cNvSpPr txBox="1">
            <a:spLocks/>
          </p:cNvSpPr>
          <p:nvPr/>
        </p:nvSpPr>
        <p:spPr>
          <a:xfrm>
            <a:off x="3986721" y="3262997"/>
            <a:ext cx="4981019" cy="138935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indent="0">
              <a:spcBef>
                <a:spcPts val="200"/>
              </a:spcBef>
              <a:buFont typeface="Arial" panose="020B0604020202020204" pitchFamily="34" charset="0"/>
              <a:buNone/>
              <a:tabLst>
                <a:tab pos="349250" algn="l"/>
                <a:tab pos="698500" algn="l"/>
                <a:tab pos="1062038" algn="l"/>
                <a:tab pos="1411288" algn="l"/>
                <a:tab pos="1774825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LAO-Update(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12700" lvl="1" indent="0">
              <a:spcBef>
                <a:spcPts val="200"/>
              </a:spcBef>
              <a:buNone/>
              <a:tabLst>
                <a:tab pos="349250" algn="l"/>
                <a:tab pos="698500" algn="l"/>
                <a:tab pos="1062038" algn="l"/>
                <a:tab pos="1411288" algn="l"/>
                <a:tab pos="1774825" algn="l"/>
              </a:tabLst>
            </a:pP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Z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{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r>
              <a:rPr 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∪{</a:t>
            </a:r>
            <a:r>
              <a:rPr lang="el-GR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′ ∈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Envelope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l-GR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∈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𝛾</a:t>
            </a:r>
            <a:r>
              <a:rPr 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l-GR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′,</a:t>
            </a: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𝜋</a:t>
            </a:r>
            <a:r>
              <a:rPr 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de-DE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2700" lvl="1" indent="0">
              <a:spcBef>
                <a:spcPts val="200"/>
              </a:spcBef>
              <a:buFont typeface="Arial" panose="020B0604020202020204" pitchFamily="34" charset="0"/>
              <a:buNone/>
              <a:tabLst>
                <a:tab pos="349250" algn="l"/>
                <a:tab pos="698500" algn="l"/>
                <a:tab pos="1062038" algn="l"/>
                <a:tab pos="1411288" algn="l"/>
                <a:tab pos="1774825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loop</a:t>
            </a:r>
          </a:p>
          <a:p>
            <a:pPr marL="12700" lvl="2" indent="0">
              <a:spcBef>
                <a:spcPts val="200"/>
              </a:spcBef>
              <a:buNone/>
              <a:tabLst>
                <a:tab pos="349250" algn="l"/>
                <a:tab pos="698500" algn="l"/>
                <a:tab pos="1062038" algn="l"/>
                <a:tab pos="1411288" algn="l"/>
                <a:tab pos="1774825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de-DE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</a:t>
            </a:r>
            <a:r>
              <a:rPr lang="en-US" sz="1400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l-GR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∈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Z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Bellman-Update(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12700" lvl="2" indent="0">
              <a:spcBef>
                <a:spcPts val="200"/>
              </a:spcBef>
              <a:buNone/>
              <a:tabLst>
                <a:tab pos="349250" algn="l"/>
                <a:tab pos="698500" algn="l"/>
                <a:tab pos="1062038" algn="l"/>
                <a:tab pos="1411288" algn="l"/>
                <a:tab pos="1774825" algn="l"/>
              </a:tabLst>
            </a:pP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leaves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π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changed or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r≤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η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 marL="12700" lvl="2" indent="0">
              <a:spcBef>
                <a:spcPts val="200"/>
              </a:spcBef>
              <a:buNone/>
              <a:tabLst>
                <a:tab pos="349250" algn="l"/>
                <a:tab pos="698500" algn="l"/>
                <a:tab pos="1062038" algn="l"/>
                <a:tab pos="1411288" algn="l"/>
                <a:tab pos="1774825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	break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53C607A-09BC-F745-B62F-29D0EDCF68E0}"/>
              </a:ext>
            </a:extLst>
          </p:cNvPr>
          <p:cNvSpPr/>
          <p:nvPr/>
        </p:nvSpPr>
        <p:spPr>
          <a:xfrm>
            <a:off x="3734052" y="489125"/>
            <a:ext cx="5235618" cy="271869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2700" indent="0">
              <a:spcBef>
                <a:spcPts val="200"/>
              </a:spcBef>
              <a:buNone/>
              <a:tabLst>
                <a:tab pos="349250" algn="l"/>
                <a:tab pos="698500" algn="l"/>
                <a:tab pos="1062038" algn="l"/>
                <a:tab pos="1411288" algn="l"/>
                <a:tab pos="1774825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LAO</a:t>
            </a:r>
            <a:r>
              <a:rPr lang="en-US" sz="14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∗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(Σ,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US" sz="1400" b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12700" lvl="1" indent="0">
              <a:spcBef>
                <a:spcPts val="200"/>
              </a:spcBef>
              <a:buNone/>
              <a:tabLst>
                <a:tab pos="349250" algn="l"/>
                <a:tab pos="698500" algn="l"/>
                <a:tab pos="1062038" algn="l"/>
                <a:tab pos="1411288" algn="l"/>
                <a:tab pos="1774825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global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π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∅;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V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Envelope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{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12700" lvl="1" indent="0">
              <a:spcBef>
                <a:spcPts val="200"/>
              </a:spcBef>
              <a:buNone/>
              <a:tabLst>
                <a:tab pos="349250" algn="l"/>
                <a:tab pos="698500" algn="l"/>
                <a:tab pos="1062038" algn="l"/>
                <a:tab pos="1411288" algn="l"/>
                <a:tab pos="1774825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loop</a:t>
            </a:r>
          </a:p>
          <a:p>
            <a:pPr marL="12700" lvl="1" indent="0">
              <a:spcBef>
                <a:spcPts val="200"/>
              </a:spcBef>
              <a:buNone/>
              <a:tabLst>
                <a:tab pos="349250" algn="l"/>
                <a:tab pos="698500" algn="l"/>
                <a:tab pos="1062038" algn="l"/>
                <a:tab pos="1411288" algn="l"/>
                <a:tab pos="1774825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leaves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π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⊆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≠ ∅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 marL="12700" lvl="1">
              <a:spcBef>
                <a:spcPts val="200"/>
              </a:spcBef>
              <a:tabLst>
                <a:tab pos="349250" algn="l"/>
                <a:tab pos="698500" algn="l"/>
                <a:tab pos="1062038" algn="l"/>
                <a:tab pos="1411288" algn="l"/>
                <a:tab pos="1774825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π</a:t>
            </a:r>
            <a:endParaRPr lang="en-US" sz="1400" baseline="-25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2700" lvl="1" indent="0">
              <a:spcBef>
                <a:spcPts val="200"/>
              </a:spcBef>
              <a:buNone/>
              <a:tabLst>
                <a:tab pos="349250" algn="l"/>
                <a:tab pos="698500" algn="l"/>
                <a:tab pos="1062038" algn="l"/>
                <a:tab pos="1411288" algn="l"/>
                <a:tab pos="1774825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select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leaves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π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∖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2700" lvl="2" indent="0">
              <a:spcBef>
                <a:spcPts val="200"/>
              </a:spcBef>
              <a:buNone/>
              <a:tabLst>
                <a:tab pos="349250" algn="l"/>
                <a:tab pos="698500" algn="l"/>
                <a:tab pos="1062038" algn="l"/>
                <a:tab pos="1411288" algn="l"/>
                <a:tab pos="1774825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all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Applicable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 marL="12700" lvl="3" indent="0" defTabSz="744538">
              <a:spcBef>
                <a:spcPts val="200"/>
              </a:spcBef>
              <a:buNone/>
              <a:tabLst>
                <a:tab pos="349250" algn="l"/>
                <a:tab pos="698500" algn="l"/>
                <a:tab pos="1062038" algn="l"/>
                <a:tab pos="1411288" algn="l"/>
                <a:tab pos="1774825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all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′ ∈ 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γ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∖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Envelope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12700" lvl="3" indent="0" defTabSz="744538">
              <a:spcBef>
                <a:spcPts val="200"/>
              </a:spcBef>
              <a:buNone/>
              <a:tabLst>
                <a:tab pos="349250" algn="l"/>
                <a:tab pos="698500" algn="l"/>
                <a:tab pos="1062038" algn="l"/>
                <a:tab pos="1411288" algn="l"/>
                <a:tab pos="1774825" algn="l"/>
              </a:tabLst>
            </a:pP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			V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′) 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US" sz="1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′); add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′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to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Envelope</a:t>
            </a:r>
          </a:p>
          <a:p>
            <a:pPr marL="12700" lvl="2" indent="0">
              <a:spcBef>
                <a:spcPts val="200"/>
              </a:spcBef>
              <a:buNone/>
              <a:tabLst>
                <a:tab pos="349250" algn="l"/>
                <a:tab pos="698500" algn="l"/>
                <a:tab pos="1062038" algn="l"/>
                <a:tab pos="1411288" algn="l"/>
                <a:tab pos="1774825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LAO-Update(</a:t>
            </a:r>
            <a:r>
              <a:rPr lang="en-US" sz="1400" b="1" i="1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12700" lvl="2" indent="0">
              <a:spcBef>
                <a:spcPts val="200"/>
              </a:spcBef>
              <a:buNone/>
              <a:tabLst>
                <a:tab pos="349250" algn="l"/>
                <a:tab pos="698500" algn="l"/>
                <a:tab pos="1062038" algn="l"/>
                <a:tab pos="1411288" algn="l"/>
                <a:tab pos="1774825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π</a:t>
            </a:r>
            <a:endParaRPr lang="en-US" sz="1400" baseline="-25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DEE377D-D2B2-1941-8479-CC4953D9DAC0}"/>
              </a:ext>
            </a:extLst>
          </p:cNvPr>
          <p:cNvCxnSpPr>
            <a:cxnSpLocks/>
            <a:stCxn id="2" idx="3"/>
            <a:endCxn id="15" idx="2"/>
          </p:cNvCxnSpPr>
          <p:nvPr/>
        </p:nvCxnSpPr>
        <p:spPr>
          <a:xfrm flipV="1">
            <a:off x="3270031" y="739417"/>
            <a:ext cx="1114577" cy="1800115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DEDD6A7C-E48E-5242-B952-4BC9C495F035}"/>
              </a:ext>
            </a:extLst>
          </p:cNvPr>
          <p:cNvCxnSpPr>
            <a:cxnSpLocks/>
            <a:stCxn id="39" idx="3"/>
            <a:endCxn id="101" idx="1"/>
          </p:cNvCxnSpPr>
          <p:nvPr/>
        </p:nvCxnSpPr>
        <p:spPr>
          <a:xfrm flipV="1">
            <a:off x="3283875" y="849360"/>
            <a:ext cx="2324286" cy="2278424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4B0EF833-9A23-A24A-A601-CDFA401FABBE}"/>
              </a:ext>
            </a:extLst>
          </p:cNvPr>
          <p:cNvCxnSpPr>
            <a:cxnSpLocks/>
            <a:stCxn id="44" idx="3"/>
            <a:endCxn id="102" idx="1"/>
          </p:cNvCxnSpPr>
          <p:nvPr/>
        </p:nvCxnSpPr>
        <p:spPr>
          <a:xfrm flipV="1">
            <a:off x="3613939" y="3607806"/>
            <a:ext cx="2317489" cy="426843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38E26422-BC5E-3842-B8F1-C570D64829B1}"/>
              </a:ext>
            </a:extLst>
          </p:cNvPr>
          <p:cNvSpPr/>
          <p:nvPr/>
        </p:nvSpPr>
        <p:spPr>
          <a:xfrm>
            <a:off x="4260510" y="543667"/>
            <a:ext cx="248195" cy="19575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E9B8790C-ACFB-5044-AA14-118AA7CC28FB}"/>
              </a:ext>
            </a:extLst>
          </p:cNvPr>
          <p:cNvSpPr/>
          <p:nvPr/>
        </p:nvSpPr>
        <p:spPr>
          <a:xfrm>
            <a:off x="5608161" y="709130"/>
            <a:ext cx="1494678" cy="28046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B183C197-63F4-3D4E-99BB-76048F8487E5}"/>
              </a:ext>
            </a:extLst>
          </p:cNvPr>
          <p:cNvSpPr/>
          <p:nvPr/>
        </p:nvSpPr>
        <p:spPr>
          <a:xfrm>
            <a:off x="5931428" y="3467013"/>
            <a:ext cx="908996" cy="281586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4A2D11AE-F14E-A044-9989-23C40398BC7C}"/>
              </a:ext>
            </a:extLst>
          </p:cNvPr>
          <p:cNvSpPr/>
          <p:nvPr/>
        </p:nvSpPr>
        <p:spPr>
          <a:xfrm>
            <a:off x="4723579" y="4136679"/>
            <a:ext cx="3839509" cy="460764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29DA91B1-A687-C945-96F8-087FCCC688AD}"/>
              </a:ext>
            </a:extLst>
          </p:cNvPr>
          <p:cNvCxnSpPr>
            <a:cxnSpLocks/>
            <a:stCxn id="47" idx="3"/>
            <a:endCxn id="103" idx="1"/>
          </p:cNvCxnSpPr>
          <p:nvPr/>
        </p:nvCxnSpPr>
        <p:spPr>
          <a:xfrm flipV="1">
            <a:off x="3649220" y="4367061"/>
            <a:ext cx="1074359" cy="687078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Box 11">
            <a:extLst>
              <a:ext uri="{FF2B5EF4-FFF2-40B4-BE49-F238E27FC236}">
                <a16:creationId xmlns:a16="http://schemas.microsoft.com/office/drawing/2014/main" id="{EE702103-B290-E843-884C-87824C3E4A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393" y="5704296"/>
            <a:ext cx="2811236" cy="369332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1" dirty="0">
                <a:solidFill>
                  <a:schemeClr val="accent4"/>
                </a:solidFill>
                <a:latin typeface="+mn-lt"/>
                <a:ea typeface="Times New Roman"/>
                <a:cs typeface="Times New Roman"/>
              </a:rPr>
              <a:t>Different compared to AO*</a:t>
            </a:r>
          </a:p>
        </p:txBody>
      </p:sp>
    </p:spTree>
    <p:extLst>
      <p:ext uri="{BB962C8B-B14F-4D97-AF65-F5344CB8AC3E}">
        <p14:creationId xmlns:p14="http://schemas.microsoft.com/office/powerpoint/2010/main" val="367981952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LAO* Example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7CE96A3A-7B66-E04B-A77D-675E3ACE0BC4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628649" y="1146048"/>
                <a:ext cx="3835765" cy="5030915"/>
              </a:xfrm>
            </p:spPr>
            <p:txBody>
              <a:bodyPr>
                <a:normAutofit fontScale="47500" lnSpcReduction="20000"/>
              </a:bodyPr>
              <a:lstStyle/>
              <a:p>
                <a:pPr marL="0" indent="0">
                  <a:buNone/>
                </a:pPr>
                <a:r>
                  <a:rPr lang="en-US" i="1" dirty="0"/>
                  <a:t>1st iteration of main loop:</a:t>
                </a:r>
              </a:p>
              <a:p>
                <a:r>
                  <a:rPr lang="en-US" dirty="0"/>
                  <a:t>Expand d1: add d2 and d4 to Envelope</a:t>
                </a:r>
              </a:p>
              <a:p>
                <a:r>
                  <a:rPr lang="en-US" dirty="0"/>
                  <a:t>Call LAO-Update(d1)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is empty, so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Iteration 1: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=100+0=100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14)=1+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0.5</m:t>
                        </m:r>
                        <m:d>
                          <m:dPr>
                            <m:ctrlPr>
                              <a:rPr lang="mr-I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mr-IN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0.5</m:t>
                        </m:r>
                        <m:d>
                          <m:dPr>
                            <m:ctrlPr>
                              <a:rPr lang="mr-I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mr-IN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=1;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14;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0=1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Iteration 2: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=100+0=100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14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=1+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0.5</m:t>
                        </m:r>
                        <m:d>
                          <m:dPr>
                            <m:ctrlPr>
                              <a:rPr lang="is-I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s-IS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0.5</m:t>
                        </m:r>
                        <m:d>
                          <m:dPr>
                            <m:ctrlPr>
                              <a:rPr lang="mr-I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mr-IN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.5</m:t>
                    </m:r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.5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;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14;</m:t>
                    </m:r>
                  </m:oMath>
                </a14:m>
                <a:br>
                  <a:rPr lang="de-DE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1.5−1=0.5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457200" lvl="1" indent="0">
                  <a:buNone/>
                </a:pPr>
                <a:r>
                  <a:rPr lang="en-US" dirty="0"/>
                  <a:t>Iteration 3: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=100+0=100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14)=1+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0.5</m:t>
                        </m:r>
                        <m:d>
                          <m:dPr>
                            <m:ctrlPr>
                              <a:rPr lang="mr-I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.5</m:t>
                            </m:r>
                          </m:e>
                        </m:d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0.5</m:t>
                        </m:r>
                        <m:d>
                          <m:dPr>
                            <m:ctrlPr>
                              <a:rPr lang="mr-I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mr-IN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.75</m:t>
                    </m:r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=1.75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14;</m:t>
                    </m:r>
                  </m:oMath>
                </a14:m>
                <a:br>
                  <a:rPr lang="de-DE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=1.75−1.5=0.25 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Iteration 4: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s-IS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=100+0=100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14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=1+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0.5</m:t>
                        </m:r>
                        <m:d>
                          <m:dPr>
                            <m:ctrlPr>
                              <a:rPr lang="mr-I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1.75</m:t>
                            </m:r>
                          </m:e>
                        </m:d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0.5</m:t>
                        </m:r>
                        <m:d>
                          <m:dPr>
                            <m:ctrlPr>
                              <a:rPr lang="mr-I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mr-IN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.825</m:t>
                    </m:r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25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14;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=0.125≤</m:t>
                    </m:r>
                    <m:r>
                      <a:rPr lang="el-GR" i="1" dirty="0" smtClean="0">
                        <a:latin typeface="Cambria Math" panose="02040503050406030204" pitchFamily="18" charset="0"/>
                      </a:rPr>
                      <m:t>𝜂</m:t>
                    </m:r>
                    <m:r>
                      <a:rPr lang="el-GR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LAO-Update returns</a:t>
                </a:r>
                <a:br>
                  <a:rPr lang="en-US" dirty="0"/>
                </a:br>
                <a:endParaRPr lang="en-US" dirty="0"/>
              </a:p>
              <a:p>
                <a:pPr lvl="2"/>
                <a:endParaRPr lang="en-US" dirty="0"/>
              </a:p>
              <a:p>
                <a:endParaRPr lang="en-GB" dirty="0"/>
              </a:p>
            </p:txBody>
          </p:sp>
        </mc:Choice>
        <mc:Fallback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7CE96A3A-7B66-E04B-A77D-675E3ACE0B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28649" y="1146048"/>
                <a:ext cx="3835765" cy="5030915"/>
              </a:xfrm>
              <a:blipFill>
                <a:blip r:embed="rId3"/>
                <a:stretch>
                  <a:fillRect t="-10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A8D85CDD-5AE6-8F4D-B4DF-FD7A58071E75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47500" lnSpcReduction="20000"/>
              </a:bodyPr>
              <a:lstStyle/>
              <a:p>
                <a:pPr marL="0" indent="0">
                  <a:buNone/>
                </a:pPr>
                <a:r>
                  <a:rPr lang="en-US" i="1" dirty="0"/>
                  <a:t>2nd iteration of main loop: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𝑙𝑒𝑎𝑣𝑒𝑠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return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br>
                  <a:rPr lang="en-US" dirty="0"/>
                </a:br>
                <a:br>
                  <a:rPr lang="en-US" dirty="0"/>
                </a:br>
                <a:endParaRPr lang="en-US" dirty="0"/>
              </a:p>
              <a:p>
                <a:endParaRPr lang="en-GB" dirty="0"/>
              </a:p>
            </p:txBody>
          </p:sp>
        </mc:Choice>
        <mc:Fallback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A8D85CDD-5AE6-8F4D-B4DF-FD7A58071E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 l="-326" t="-10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AD330E-4500-5849-AC72-502E2F82F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65</a:t>
            </a:fld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7171716" y="2040126"/>
                <a:ext cx="1458724" cy="63998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i="1" dirty="0" smtClean="0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Times New Roman"/>
                        </a:rPr>
                        <m:t>=0.2</m:t>
                      </m:r>
                    </m:oMath>
                  </m:oMathPara>
                </a14:m>
                <a:endParaRPr lang="en-US" baseline="-25000" dirty="0">
                  <a:latin typeface="Times New Roman" charset="0"/>
                  <a:ea typeface="Times New Roman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dirty="0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  <a:cs typeface="Times New Roman"/>
                            </a:rPr>
                            <m:t>𝑉</m:t>
                          </m:r>
                        </m:e>
                        <m:sub>
                          <m:r>
                            <a:rPr lang="de-DE" b="0" i="1" dirty="0" smtClean="0">
                              <a:latin typeface="Cambria Math" panose="02040503050406030204" pitchFamily="18" charset="0"/>
                              <a:cs typeface="Times New Roman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b="0" i="1" dirty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cs typeface="Times New Roman"/>
                            </a:rPr>
                            <m:t>𝑠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  <a:cs typeface="Times New Roman"/>
                        </a:rPr>
                        <m:t>=0</m:t>
                      </m:r>
                      <m:r>
                        <a:rPr lang="de-DE" b="0" i="1" dirty="0" smtClean="0">
                          <a:latin typeface="Cambria Math" panose="02040503050406030204" pitchFamily="18" charset="0"/>
                          <a:cs typeface="Times New Roman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∀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cs typeface="Times New Roman"/>
                        </a:rPr>
                        <m:t>𝑠</m:t>
                      </m:r>
                    </m:oMath>
                  </m:oMathPara>
                </a14:m>
                <a:endParaRPr lang="en-US" i="1" dirty="0">
                  <a:latin typeface="Times New Roman" charset="0"/>
                  <a:cs typeface="Times New Roman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1716" y="2040126"/>
                <a:ext cx="1458724" cy="639983"/>
              </a:xfrm>
              <a:prstGeom prst="rect">
                <a:avLst/>
              </a:prstGeom>
              <a:blipFill>
                <a:blip r:embed="rId5"/>
                <a:stretch>
                  <a:fillRect b="-57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>
            <a:extLst>
              <a:ext uri="{FF2B5EF4-FFF2-40B4-BE49-F238E27FC236}">
                <a16:creationId xmlns:a16="http://schemas.microsoft.com/office/drawing/2014/main" id="{7BE5898B-9BC5-F944-8E13-717324A9222D}"/>
              </a:ext>
            </a:extLst>
          </p:cNvPr>
          <p:cNvGrpSpPr/>
          <p:nvPr/>
        </p:nvGrpSpPr>
        <p:grpSpPr>
          <a:xfrm>
            <a:off x="3896630" y="2738359"/>
            <a:ext cx="5162595" cy="3862989"/>
            <a:chOff x="3896630" y="2738359"/>
            <a:chExt cx="5162595" cy="3862989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1AA2D0C3-7AF4-9F4C-BDA5-2116241719A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896630" y="2738359"/>
              <a:ext cx="5162595" cy="3862989"/>
              <a:chOff x="424630" y="1518047"/>
              <a:chExt cx="4697482" cy="3514961"/>
            </a:xfrm>
          </p:grpSpPr>
          <p:sp>
            <p:nvSpPr>
              <p:cNvPr id="46" name="Freeform 31">
                <a:extLst>
                  <a:ext uri="{FF2B5EF4-FFF2-40B4-BE49-F238E27FC236}">
                    <a16:creationId xmlns:a16="http://schemas.microsoft.com/office/drawing/2014/main" id="{76DFE76F-F926-3E4E-A32C-A25C5112EA6A}"/>
                  </a:ext>
                </a:extLst>
              </p:cNvPr>
              <p:cNvSpPr>
                <a:spLocks/>
              </p:cNvSpPr>
              <p:nvPr/>
            </p:nvSpPr>
            <p:spPr bwMode="auto">
              <a:xfrm rot="11049090" flipH="1" flipV="1">
                <a:off x="4148184" y="2190483"/>
                <a:ext cx="660198" cy="2126275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none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A0C8F2F9-881A-BA47-B346-83974FC34CCF}"/>
                  </a:ext>
                </a:extLst>
              </p:cNvPr>
              <p:cNvSpPr/>
              <p:nvPr/>
            </p:nvSpPr>
            <p:spPr>
              <a:xfrm>
                <a:off x="4066674" y="2252723"/>
                <a:ext cx="59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C550FCE7-D9DE-914C-844F-854BB27BFC5C}"/>
                  </a:ext>
                </a:extLst>
              </p:cNvPr>
              <p:cNvSpPr/>
              <p:nvPr/>
            </p:nvSpPr>
            <p:spPr>
              <a:xfrm>
                <a:off x="4441353" y="4403587"/>
                <a:ext cx="168088" cy="336058"/>
              </a:xfrm>
              <a:prstGeom prst="rect">
                <a:avLst/>
              </a:prstGeom>
              <a:noFill/>
            </p:spPr>
            <p:txBody>
              <a:bodyPr wrap="none" lIns="91440" tIns="0" rIns="91440" bIns="91440">
                <a:sp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7CBFC912-FB13-AA49-912F-2AF7A076DC16}"/>
                  </a:ext>
                </a:extLst>
              </p:cNvPr>
              <p:cNvSpPr/>
              <p:nvPr/>
            </p:nvSpPr>
            <p:spPr>
              <a:xfrm>
                <a:off x="1149001" y="4506767"/>
                <a:ext cx="59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r"/>
                <a:endParaRPr lang="en-US" dirty="0"/>
              </a:p>
            </p:txBody>
          </p:sp>
          <p:sp>
            <p:nvSpPr>
              <p:cNvPr id="50" name="Text Box 13">
                <a:extLst>
                  <a:ext uri="{FF2B5EF4-FFF2-40B4-BE49-F238E27FC236}">
                    <a16:creationId xmlns:a16="http://schemas.microsoft.com/office/drawing/2014/main" id="{716053D8-0695-564B-A3B2-1263F3BC8A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4630" y="4528921"/>
                <a:ext cx="660190" cy="504087"/>
              </a:xfrm>
              <a:prstGeom prst="rect">
                <a:avLst/>
              </a:prstGeom>
              <a:ln/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latin typeface="+mn-lt"/>
                    <a:ea typeface="Times New Roman"/>
                    <a:cs typeface="Calibri"/>
                    <a:sym typeface="Symbol" charset="0"/>
                  </a:rPr>
                  <a:t>Start: </a:t>
                </a:r>
                <a:br>
                  <a:rPr lang="en-US" sz="1800" dirty="0">
                    <a:latin typeface="+mn-lt"/>
                    <a:ea typeface="Times New Roman"/>
                    <a:cs typeface="Calibri"/>
                    <a:sym typeface="Symbol" charset="0"/>
                  </a:rPr>
                </a:br>
                <a:r>
                  <a:rPr lang="en-US" sz="1800" i="1" dirty="0">
                    <a:latin typeface="+mn-lt"/>
                    <a:ea typeface="Times New Roman"/>
                    <a:sym typeface="Symbol" charset="0"/>
                  </a:rPr>
                  <a:t>s</a:t>
                </a:r>
                <a:r>
                  <a:rPr lang="en-US" sz="1800" baseline="-25000" dirty="0">
                    <a:latin typeface="+mn-lt"/>
                    <a:ea typeface="Times New Roman"/>
                    <a:sym typeface="Symbol" charset="0"/>
                  </a:rPr>
                  <a:t>0</a:t>
                </a:r>
                <a:r>
                  <a:rPr lang="en-US" sz="1800" i="1" dirty="0">
                    <a:latin typeface="+mn-lt"/>
                    <a:ea typeface="Times New Roman"/>
                    <a:sym typeface="Symbol" charset="0"/>
                  </a:rPr>
                  <a:t>= </a:t>
                </a:r>
                <a:r>
                  <a:rPr lang="en-US" sz="1800" dirty="0">
                    <a:latin typeface="+mn-lt"/>
                    <a:ea typeface="Times New Roman"/>
                    <a:cs typeface="Calibri"/>
                    <a:sym typeface="Symbol" charset="0"/>
                  </a:rPr>
                  <a:t>d1</a:t>
                </a:r>
                <a:endParaRPr lang="en-US" sz="1800" dirty="0">
                  <a:latin typeface="+mn-lt"/>
                  <a:ea typeface="Times New Roman"/>
                  <a:cs typeface="Times New Roman"/>
                </a:endParaRP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57525D91-8E2D-B946-AF7E-9F04FAC71571}"/>
                  </a:ext>
                </a:extLst>
              </p:cNvPr>
              <p:cNvSpPr/>
              <p:nvPr/>
            </p:nvSpPr>
            <p:spPr>
              <a:xfrm>
                <a:off x="1028128" y="2019635"/>
                <a:ext cx="59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52" name="Freeform 31">
                <a:extLst>
                  <a:ext uri="{FF2B5EF4-FFF2-40B4-BE49-F238E27FC236}">
                    <a16:creationId xmlns:a16="http://schemas.microsoft.com/office/drawing/2014/main" id="{D7E8A106-7DE4-C34E-9563-8F0D14D8FAA8}"/>
                  </a:ext>
                </a:extLst>
              </p:cNvPr>
              <p:cNvSpPr>
                <a:spLocks/>
              </p:cNvSpPr>
              <p:nvPr/>
            </p:nvSpPr>
            <p:spPr bwMode="auto">
              <a:xfrm rot="4200000" flipH="1" flipV="1">
                <a:off x="2510252" y="617061"/>
                <a:ext cx="776291" cy="2966339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53" name="Text Box 11">
                <a:extLst>
                  <a:ext uri="{FF2B5EF4-FFF2-40B4-BE49-F238E27FC236}">
                    <a16:creationId xmlns:a16="http://schemas.microsoft.com/office/drawing/2014/main" id="{CFCC7288-05D2-D549-A743-B3D62C005C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64150" y="4337866"/>
                <a:ext cx="668031" cy="504087"/>
              </a:xfrm>
              <a:prstGeom prst="rect">
                <a:avLst/>
              </a:prstGeom>
              <a:ln/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+mn-lt"/>
                    <a:ea typeface="Times New Roman"/>
                    <a:cs typeface="Times New Roman"/>
                  </a:rPr>
                  <a:t>  Goal: </a:t>
                </a:r>
              </a:p>
              <a:p>
                <a:r>
                  <a:rPr lang="en-US" sz="1800" i="1" dirty="0">
                    <a:latin typeface="+mn-lt"/>
                    <a:ea typeface="Times New Roman"/>
                    <a:sym typeface="Symbol" charset="0"/>
                  </a:rPr>
                  <a:t>S</a:t>
                </a:r>
                <a:r>
                  <a:rPr lang="en-US" sz="1800" i="1" baseline="-25000" dirty="0">
                    <a:latin typeface="+mn-lt"/>
                    <a:ea typeface="Times New Roman"/>
                    <a:sym typeface="Symbol" charset="0"/>
                  </a:rPr>
                  <a:t>g</a:t>
                </a:r>
                <a:r>
                  <a:rPr lang="en-US" sz="1800" dirty="0">
                    <a:latin typeface="+mn-lt"/>
                    <a:ea typeface="Times New Roman"/>
                    <a:sym typeface="Symbol" charset="0"/>
                  </a:rPr>
                  <a:t>= {</a:t>
                </a:r>
                <a:r>
                  <a:rPr lang="en-US" sz="1800" dirty="0">
                    <a:latin typeface="+mn-lt"/>
                    <a:ea typeface="Times New Roman"/>
                    <a:cs typeface="Calibri"/>
                    <a:sym typeface="Symbol" charset="0"/>
                  </a:rPr>
                  <a:t>d4</a:t>
                </a:r>
                <a:r>
                  <a:rPr lang="en-US" sz="1800" dirty="0">
                    <a:latin typeface="+mn-lt"/>
                    <a:ea typeface="Times New Roman"/>
                    <a:cs typeface="Times New Roman"/>
                    <a:sym typeface="Symbol" charset="0"/>
                  </a:rPr>
                  <a:t>}</a:t>
                </a:r>
                <a:endParaRPr lang="en-US" sz="1800" dirty="0">
                  <a:latin typeface="+mn-lt"/>
                  <a:ea typeface="Times New Roman"/>
                  <a:cs typeface="Times New Roman"/>
                </a:endParaRPr>
              </a:p>
            </p:txBody>
          </p:sp>
          <p:sp>
            <p:nvSpPr>
              <p:cNvPr id="54" name="Freeform 37">
                <a:extLst>
                  <a:ext uri="{FF2B5EF4-FFF2-40B4-BE49-F238E27FC236}">
                    <a16:creationId xmlns:a16="http://schemas.microsoft.com/office/drawing/2014/main" id="{10187B15-8D50-BB44-81BB-54569F0120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5196" y="2381554"/>
                <a:ext cx="2527300" cy="239492"/>
              </a:xfrm>
              <a:custGeom>
                <a:avLst/>
                <a:gdLst>
                  <a:gd name="T0" fmla="*/ 0 w 1592"/>
                  <a:gd name="T1" fmla="*/ 2147483647 h 113"/>
                  <a:gd name="T2" fmla="*/ 2147483647 w 1592"/>
                  <a:gd name="T3" fmla="*/ 2147483647 h 113"/>
                  <a:gd name="T4" fmla="*/ 2147483647 w 1592"/>
                  <a:gd name="T5" fmla="*/ 2147483647 h 113"/>
                  <a:gd name="T6" fmla="*/ 0 60000 65536"/>
                  <a:gd name="T7" fmla="*/ 0 60000 65536"/>
                  <a:gd name="T8" fmla="*/ 0 60000 65536"/>
                  <a:gd name="T9" fmla="*/ 0 w 1592"/>
                  <a:gd name="T10" fmla="*/ 0 h 113"/>
                  <a:gd name="T11" fmla="*/ 1592 w 1592"/>
                  <a:gd name="T12" fmla="*/ 113 h 1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2" h="113">
                    <a:moveTo>
                      <a:pt x="0" y="113"/>
                    </a:moveTo>
                    <a:cubicBezTo>
                      <a:pt x="255" y="57"/>
                      <a:pt x="511" y="2"/>
                      <a:pt x="776" y="1"/>
                    </a:cubicBezTo>
                    <a:cubicBezTo>
                      <a:pt x="1041" y="0"/>
                      <a:pt x="1316" y="52"/>
                      <a:pt x="1592" y="105"/>
                    </a:cubicBezTo>
                  </a:path>
                </a:pathLst>
              </a:custGeom>
              <a:noFill/>
              <a:ln w="9525" cmpd="sng">
                <a:solidFill>
                  <a:srgbClr val="C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55" name="Freeform 38">
                <a:extLst>
                  <a:ext uri="{FF2B5EF4-FFF2-40B4-BE49-F238E27FC236}">
                    <a16:creationId xmlns:a16="http://schemas.microsoft.com/office/drawing/2014/main" id="{2E887A36-59F0-0441-857A-35813841BF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5020" y="2103309"/>
                <a:ext cx="2176032" cy="281769"/>
              </a:xfrm>
              <a:custGeom>
                <a:avLst/>
                <a:gdLst>
                  <a:gd name="T0" fmla="*/ 0 w 1176"/>
                  <a:gd name="T1" fmla="*/ 2147483647 h 288"/>
                  <a:gd name="T2" fmla="*/ 2147483647 w 1176"/>
                  <a:gd name="T3" fmla="*/ 2147483647 h 288"/>
                  <a:gd name="T4" fmla="*/ 2147483647 w 1176"/>
                  <a:gd name="T5" fmla="*/ 0 h 288"/>
                  <a:gd name="T6" fmla="*/ 0 60000 65536"/>
                  <a:gd name="T7" fmla="*/ 0 60000 65536"/>
                  <a:gd name="T8" fmla="*/ 0 60000 65536"/>
                  <a:gd name="T9" fmla="*/ 0 w 1176"/>
                  <a:gd name="T10" fmla="*/ 0 h 288"/>
                  <a:gd name="T11" fmla="*/ 1176 w 1176"/>
                  <a:gd name="T12" fmla="*/ 288 h 2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76" h="288">
                    <a:moveTo>
                      <a:pt x="0" y="288"/>
                    </a:moveTo>
                    <a:cubicBezTo>
                      <a:pt x="234" y="264"/>
                      <a:pt x="468" y="240"/>
                      <a:pt x="664" y="192"/>
                    </a:cubicBezTo>
                    <a:cubicBezTo>
                      <a:pt x="860" y="144"/>
                      <a:pt x="1018" y="72"/>
                      <a:pt x="1176" y="0"/>
                    </a:cubicBezTo>
                  </a:path>
                </a:pathLst>
              </a:custGeom>
              <a:noFill/>
              <a:ln w="9525" cmpd="sng">
                <a:solidFill>
                  <a:srgbClr val="C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56" name="Arc 55">
                <a:extLst>
                  <a:ext uri="{FF2B5EF4-FFF2-40B4-BE49-F238E27FC236}">
                    <a16:creationId xmlns:a16="http://schemas.microsoft.com/office/drawing/2014/main" id="{E8A9B08A-8DEA-7A4E-9E66-DBA750E06A5A}"/>
                  </a:ext>
                </a:extLst>
              </p:cNvPr>
              <p:cNvSpPr/>
              <p:nvPr/>
            </p:nvSpPr>
            <p:spPr bwMode="auto">
              <a:xfrm>
                <a:off x="2953574" y="2286304"/>
                <a:ext cx="114300" cy="225425"/>
              </a:xfrm>
              <a:prstGeom prst="arc">
                <a:avLst>
                  <a:gd name="adj1" fmla="val 18495893"/>
                  <a:gd name="adj2" fmla="val 2991136"/>
                </a:avLst>
              </a:prstGeom>
              <a:noFill/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57" name="Freeform 40">
                <a:extLst>
                  <a:ext uri="{FF2B5EF4-FFF2-40B4-BE49-F238E27FC236}">
                    <a16:creationId xmlns:a16="http://schemas.microsoft.com/office/drawing/2014/main" id="{DF5711D5-4AEF-1D4C-BD59-58AFFA6DA94E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H="1">
                <a:off x="3688744" y="2968900"/>
                <a:ext cx="114570" cy="1275335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58" name="Freeform 6">
                <a:extLst>
                  <a:ext uri="{FF2B5EF4-FFF2-40B4-BE49-F238E27FC236}">
                    <a16:creationId xmlns:a16="http://schemas.microsoft.com/office/drawing/2014/main" id="{CE6F0DFD-DBBD-D143-9070-23E2ABC09C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2934" y="2718754"/>
                <a:ext cx="241300" cy="1371600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59" name="Oval 11">
                <a:extLst>
                  <a:ext uri="{FF2B5EF4-FFF2-40B4-BE49-F238E27FC236}">
                    <a16:creationId xmlns:a16="http://schemas.microsoft.com/office/drawing/2014/main" id="{3DA39382-92D7-9044-830E-9B42087807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6434" y="2271249"/>
                <a:ext cx="457200" cy="457200"/>
              </a:xfrm>
              <a:prstGeom prst="ellipse">
                <a:avLst/>
              </a:prstGeom>
              <a:solidFill>
                <a:srgbClr val="FFFFFF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is-IS" dirty="0">
                    <a:latin typeface="Calibri"/>
                    <a:ea typeface="Times New Roman"/>
                    <a:cs typeface="Times New Roman"/>
                  </a:rPr>
                  <a:t>d2</a:t>
                </a:r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60" name="Freeform 18">
                <a:extLst>
                  <a:ext uri="{FF2B5EF4-FFF2-40B4-BE49-F238E27FC236}">
                    <a16:creationId xmlns:a16="http://schemas.microsoft.com/office/drawing/2014/main" id="{2CBAFD39-191D-A44B-9FB0-2134FDC0B7C6}"/>
                  </a:ext>
                </a:extLst>
              </p:cNvPr>
              <p:cNvSpPr>
                <a:spLocks/>
              </p:cNvSpPr>
              <p:nvPr/>
            </p:nvSpPr>
            <p:spPr bwMode="auto">
              <a:xfrm rot="297626" flipV="1">
                <a:off x="1497828" y="4422980"/>
                <a:ext cx="2154774" cy="270156"/>
              </a:xfrm>
              <a:custGeom>
                <a:avLst/>
                <a:gdLst>
                  <a:gd name="T0" fmla="*/ 0 w 1592"/>
                  <a:gd name="T1" fmla="*/ 2147483647 h 113"/>
                  <a:gd name="T2" fmla="*/ 2147483647 w 1592"/>
                  <a:gd name="T3" fmla="*/ 2147483647 h 113"/>
                  <a:gd name="T4" fmla="*/ 2147483647 w 1592"/>
                  <a:gd name="T5" fmla="*/ 2147483647 h 113"/>
                  <a:gd name="T6" fmla="*/ 0 60000 65536"/>
                  <a:gd name="T7" fmla="*/ 0 60000 65536"/>
                  <a:gd name="T8" fmla="*/ 0 60000 65536"/>
                  <a:gd name="T9" fmla="*/ 0 w 1592"/>
                  <a:gd name="T10" fmla="*/ 0 h 113"/>
                  <a:gd name="T11" fmla="*/ 1592 w 1592"/>
                  <a:gd name="T12" fmla="*/ 113 h 1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2" h="113">
                    <a:moveTo>
                      <a:pt x="0" y="113"/>
                    </a:moveTo>
                    <a:cubicBezTo>
                      <a:pt x="255" y="57"/>
                      <a:pt x="511" y="2"/>
                      <a:pt x="776" y="1"/>
                    </a:cubicBezTo>
                    <a:cubicBezTo>
                      <a:pt x="1041" y="0"/>
                      <a:pt x="1316" y="52"/>
                      <a:pt x="1592" y="105"/>
                    </a:cubicBezTo>
                  </a:path>
                </a:pathLst>
              </a:custGeom>
              <a:noFill/>
              <a:ln w="38100" cmpd="sng">
                <a:solidFill>
                  <a:schemeClr val="accent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61" name="Oval 11">
                <a:extLst>
                  <a:ext uri="{FF2B5EF4-FFF2-40B4-BE49-F238E27FC236}">
                    <a16:creationId xmlns:a16="http://schemas.microsoft.com/office/drawing/2014/main" id="{F601C0C9-50BB-AE46-B8C6-7D60861823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5794" y="1761046"/>
                <a:ext cx="457200" cy="457200"/>
              </a:xfrm>
              <a:prstGeom prst="ellipse">
                <a:avLst/>
              </a:prstGeom>
              <a:solidFill>
                <a:srgbClr val="FFFFFF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d5</a:t>
                </a:r>
              </a:p>
            </p:txBody>
          </p:sp>
          <p:sp>
            <p:nvSpPr>
              <p:cNvPr id="62" name="Text Box 11">
                <a:extLst>
                  <a:ext uri="{FF2B5EF4-FFF2-40B4-BE49-F238E27FC236}">
                    <a16:creationId xmlns:a16="http://schemas.microsoft.com/office/drawing/2014/main" id="{0BC114C0-C762-9E41-9F37-E7FD648B2C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39191" y="2064370"/>
                <a:ext cx="265463" cy="252043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C00000"/>
                    </a:solidFill>
                    <a:latin typeface="Calibri"/>
                    <a:ea typeface="Times New Roman"/>
                    <a:cs typeface="Times New Roman"/>
                  </a:rPr>
                  <a:t>0.2</a:t>
                </a:r>
              </a:p>
            </p:txBody>
          </p:sp>
          <p:sp>
            <p:nvSpPr>
              <p:cNvPr id="63" name="Text Box 11">
                <a:extLst>
                  <a:ext uri="{FF2B5EF4-FFF2-40B4-BE49-F238E27FC236}">
                    <a16:creationId xmlns:a16="http://schemas.microsoft.com/office/drawing/2014/main" id="{DD250306-8704-D944-AE2A-DE2B6EBB24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51701" y="2505406"/>
                <a:ext cx="265463" cy="252043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C00000"/>
                    </a:solidFill>
                    <a:latin typeface="Calibri"/>
                    <a:ea typeface="Times New Roman"/>
                    <a:cs typeface="Times New Roman"/>
                  </a:rPr>
                  <a:t>0.8</a:t>
                </a:r>
              </a:p>
            </p:txBody>
          </p:sp>
          <p:sp>
            <p:nvSpPr>
              <p:cNvPr id="95" name="Text Box 11">
                <a:extLst>
                  <a:ext uri="{FF2B5EF4-FFF2-40B4-BE49-F238E27FC236}">
                    <a16:creationId xmlns:a16="http://schemas.microsoft.com/office/drawing/2014/main" id="{CE484F0F-E656-B74E-A9F2-F1706796B84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96636" y="4562021"/>
                <a:ext cx="265463" cy="252043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C00000"/>
                    </a:solidFill>
                    <a:latin typeface="Calibri"/>
                    <a:ea typeface="Times New Roman"/>
                    <a:cs typeface="Times New Roman"/>
                  </a:rPr>
                  <a:t>0.5</a:t>
                </a:r>
              </a:p>
            </p:txBody>
          </p:sp>
          <p:sp>
            <p:nvSpPr>
              <p:cNvPr id="96" name="Text Box 11">
                <a:extLst>
                  <a:ext uri="{FF2B5EF4-FFF2-40B4-BE49-F238E27FC236}">
                    <a16:creationId xmlns:a16="http://schemas.microsoft.com/office/drawing/2014/main" id="{5C8D8226-A494-504C-A777-E38DB5F59D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40117" y="4719048"/>
                <a:ext cx="265463" cy="252043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rgbClr val="C00000"/>
                    </a:solidFill>
                    <a:latin typeface="Calibri"/>
                    <a:ea typeface="Times New Roman"/>
                    <a:cs typeface="Times New Roman"/>
                  </a:rPr>
                  <a:t>0.5</a:t>
                </a:r>
              </a:p>
            </p:txBody>
          </p:sp>
          <p:sp>
            <p:nvSpPr>
              <p:cNvPr id="97" name="Oval 12">
                <a:extLst>
                  <a:ext uri="{FF2B5EF4-FFF2-40B4-BE49-F238E27FC236}">
                    <a16:creationId xmlns:a16="http://schemas.microsoft.com/office/drawing/2014/main" id="{FA436675-B74F-6B43-A17A-E1D28733B3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6434" y="4090354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d1</a:t>
                </a:r>
              </a:p>
            </p:txBody>
          </p:sp>
          <p:sp>
            <p:nvSpPr>
              <p:cNvPr id="98" name="Freeform 6">
                <a:extLst>
                  <a:ext uri="{FF2B5EF4-FFF2-40B4-BE49-F238E27FC236}">
                    <a16:creationId xmlns:a16="http://schemas.microsoft.com/office/drawing/2014/main" id="{6E6939E2-52E5-4B4E-95FE-5E8242D84DF4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 flipV="1">
                <a:off x="1288605" y="2725729"/>
                <a:ext cx="241300" cy="1371600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cxnSp>
            <p:nvCxnSpPr>
              <p:cNvPr id="99" name="Curved Connector 98">
                <a:extLst>
                  <a:ext uri="{FF2B5EF4-FFF2-40B4-BE49-F238E27FC236}">
                    <a16:creationId xmlns:a16="http://schemas.microsoft.com/office/drawing/2014/main" id="{6002CC15-EB9D-C842-90A3-D3DAFF2D1980}"/>
                  </a:ext>
                </a:extLst>
              </p:cNvPr>
              <p:cNvCxnSpPr/>
              <p:nvPr/>
            </p:nvCxnSpPr>
            <p:spPr>
              <a:xfrm flipH="1">
                <a:off x="1215034" y="4318954"/>
                <a:ext cx="228600" cy="228600"/>
              </a:xfrm>
              <a:prstGeom prst="curvedConnector4">
                <a:avLst>
                  <a:gd name="adj1" fmla="val -100000"/>
                  <a:gd name="adj2" fmla="val 200000"/>
                </a:avLst>
              </a:prstGeom>
              <a:ln w="38100" cmpd="sng">
                <a:solidFill>
                  <a:schemeClr val="accent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" name="Arc 99">
                <a:extLst>
                  <a:ext uri="{FF2B5EF4-FFF2-40B4-BE49-F238E27FC236}">
                    <a16:creationId xmlns:a16="http://schemas.microsoft.com/office/drawing/2014/main" id="{73482CB3-91FC-A846-BBF9-79DBB4987950}"/>
                  </a:ext>
                </a:extLst>
              </p:cNvPr>
              <p:cNvSpPr/>
              <p:nvPr/>
            </p:nvSpPr>
            <p:spPr bwMode="auto">
              <a:xfrm rot="356928">
                <a:off x="1451974" y="4215162"/>
                <a:ext cx="366712" cy="366713"/>
              </a:xfrm>
              <a:prstGeom prst="arc">
                <a:avLst>
                  <a:gd name="adj1" fmla="val 708330"/>
                  <a:gd name="adj2" fmla="val 4251989"/>
                </a:avLst>
              </a:prstGeom>
              <a:noFill/>
              <a:ln w="381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01" name="Freeform 18">
                <a:extLst>
                  <a:ext uri="{FF2B5EF4-FFF2-40B4-BE49-F238E27FC236}">
                    <a16:creationId xmlns:a16="http://schemas.microsoft.com/office/drawing/2014/main" id="{E7B50ECF-E988-7B41-BBD7-5587464207F2}"/>
                  </a:ext>
                </a:extLst>
              </p:cNvPr>
              <p:cNvSpPr>
                <a:spLocks/>
              </p:cNvSpPr>
              <p:nvPr/>
            </p:nvSpPr>
            <p:spPr bwMode="auto">
              <a:xfrm rot="11097626" flipV="1">
                <a:off x="1428940" y="4080105"/>
                <a:ext cx="2271945" cy="246051"/>
              </a:xfrm>
              <a:custGeom>
                <a:avLst/>
                <a:gdLst>
                  <a:gd name="T0" fmla="*/ 0 w 1592"/>
                  <a:gd name="T1" fmla="*/ 2147483647 h 113"/>
                  <a:gd name="T2" fmla="*/ 2147483647 w 1592"/>
                  <a:gd name="T3" fmla="*/ 2147483647 h 113"/>
                  <a:gd name="T4" fmla="*/ 2147483647 w 1592"/>
                  <a:gd name="T5" fmla="*/ 2147483647 h 113"/>
                  <a:gd name="T6" fmla="*/ 0 60000 65536"/>
                  <a:gd name="T7" fmla="*/ 0 60000 65536"/>
                  <a:gd name="T8" fmla="*/ 0 60000 65536"/>
                  <a:gd name="T9" fmla="*/ 0 w 1592"/>
                  <a:gd name="T10" fmla="*/ 0 h 113"/>
                  <a:gd name="T11" fmla="*/ 1592 w 1592"/>
                  <a:gd name="T12" fmla="*/ 113 h 1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2" h="113">
                    <a:moveTo>
                      <a:pt x="0" y="113"/>
                    </a:moveTo>
                    <a:cubicBezTo>
                      <a:pt x="255" y="57"/>
                      <a:pt x="511" y="2"/>
                      <a:pt x="776" y="1"/>
                    </a:cubicBezTo>
                    <a:cubicBezTo>
                      <a:pt x="1041" y="0"/>
                      <a:pt x="1316" y="52"/>
                      <a:pt x="1592" y="105"/>
                    </a:cubicBezTo>
                  </a:path>
                </a:pathLst>
              </a:custGeom>
              <a:noFill/>
              <a:ln w="9525" cmpd="sng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02" name="Freeform 31">
                <a:extLst>
                  <a:ext uri="{FF2B5EF4-FFF2-40B4-BE49-F238E27FC236}">
                    <a16:creationId xmlns:a16="http://schemas.microsoft.com/office/drawing/2014/main" id="{E1E4947F-D4A9-E347-B885-B4B62DBABA5E}"/>
                  </a:ext>
                </a:extLst>
              </p:cNvPr>
              <p:cNvSpPr>
                <a:spLocks/>
              </p:cNvSpPr>
              <p:nvPr/>
            </p:nvSpPr>
            <p:spPr bwMode="auto">
              <a:xfrm rot="10623913" flipH="1" flipV="1">
                <a:off x="4056037" y="2163971"/>
                <a:ext cx="1066075" cy="2187115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03" name="Freeform 40">
                <a:extLst>
                  <a:ext uri="{FF2B5EF4-FFF2-40B4-BE49-F238E27FC236}">
                    <a16:creationId xmlns:a16="http://schemas.microsoft.com/office/drawing/2014/main" id="{2330133A-3F28-534A-BF4B-BE1EC0E21F33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845766" y="2840626"/>
                <a:ext cx="109948" cy="1358900"/>
              </a:xfrm>
              <a:custGeom>
                <a:avLst/>
                <a:gdLst>
                  <a:gd name="T0" fmla="*/ 2147483647 w 144"/>
                  <a:gd name="T1" fmla="*/ 2147483647 h 856"/>
                  <a:gd name="T2" fmla="*/ 0 w 144"/>
                  <a:gd name="T3" fmla="*/ 2147483647 h 856"/>
                  <a:gd name="T4" fmla="*/ 2147483647 w 144"/>
                  <a:gd name="T5" fmla="*/ 0 h 856"/>
                  <a:gd name="T6" fmla="*/ 0 60000 65536"/>
                  <a:gd name="T7" fmla="*/ 0 60000 65536"/>
                  <a:gd name="T8" fmla="*/ 0 60000 65536"/>
                  <a:gd name="T9" fmla="*/ 0 w 144"/>
                  <a:gd name="T10" fmla="*/ 0 h 856"/>
                  <a:gd name="T11" fmla="*/ 144 w 144"/>
                  <a:gd name="T12" fmla="*/ 856 h 8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4" h="856">
                    <a:moveTo>
                      <a:pt x="144" y="856"/>
                    </a:moveTo>
                    <a:cubicBezTo>
                      <a:pt x="72" y="715"/>
                      <a:pt x="0" y="575"/>
                      <a:pt x="0" y="432"/>
                    </a:cubicBezTo>
                    <a:cubicBezTo>
                      <a:pt x="0" y="289"/>
                      <a:pt x="72" y="144"/>
                      <a:pt x="144" y="0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04" name="Oval 11">
                <a:extLst>
                  <a:ext uri="{FF2B5EF4-FFF2-40B4-BE49-F238E27FC236}">
                    <a16:creationId xmlns:a16="http://schemas.microsoft.com/office/drawing/2014/main" id="{D8546C00-E854-0049-BB4D-A377346D21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6253" y="2526517"/>
                <a:ext cx="457200" cy="457200"/>
              </a:xfrm>
              <a:prstGeom prst="ellipse">
                <a:avLst/>
              </a:prstGeom>
              <a:solidFill>
                <a:srgbClr val="FFFFFF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d3</a:t>
                </a:r>
              </a:p>
            </p:txBody>
          </p:sp>
          <p:sp>
            <p:nvSpPr>
              <p:cNvPr id="105" name="Oval 12">
                <a:extLst>
                  <a:ext uri="{FF2B5EF4-FFF2-40B4-BE49-F238E27FC236}">
                    <a16:creationId xmlns:a16="http://schemas.microsoft.com/office/drawing/2014/main" id="{4D1BEBF4-ECEA-EE4E-AA78-0CBBE715FC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54650" y="4199562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Calibri"/>
                    <a:ea typeface="Times New Roman"/>
                    <a:cs typeface="Times New Roman"/>
                  </a:rPr>
                  <a:t>d4</a:t>
                </a:r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D1C1CC1E-9FEF-C844-9301-EA0941BE0852}"/>
                  </a:ext>
                </a:extLst>
              </p:cNvPr>
              <p:cNvSpPr/>
              <p:nvPr/>
            </p:nvSpPr>
            <p:spPr>
              <a:xfrm>
                <a:off x="4486637" y="1518047"/>
                <a:ext cx="59" cy="25204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31">
              <a:extLst>
                <a:ext uri="{FF2B5EF4-FFF2-40B4-BE49-F238E27FC236}">
                  <a16:creationId xmlns:a16="http://schemas.microsoft.com/office/drawing/2014/main" id="{5854E4D2-B244-D245-894F-40647CCB6C35}"/>
                </a:ext>
              </a:extLst>
            </p:cNvPr>
            <p:cNvSpPr>
              <a:spLocks/>
            </p:cNvSpPr>
            <p:nvPr/>
          </p:nvSpPr>
          <p:spPr bwMode="auto">
            <a:xfrm rot="6215733" flipV="1">
              <a:off x="5981535" y="2895684"/>
              <a:ext cx="455459" cy="2458900"/>
            </a:xfrm>
            <a:custGeom>
              <a:avLst/>
              <a:gdLst>
                <a:gd name="T0" fmla="*/ 2147483647 w 505"/>
                <a:gd name="T1" fmla="*/ 0 h 1384"/>
                <a:gd name="T2" fmla="*/ 2147483647 w 505"/>
                <a:gd name="T3" fmla="*/ 2147483647 h 1384"/>
                <a:gd name="T4" fmla="*/ 0 w 505"/>
                <a:gd name="T5" fmla="*/ 2147483647 h 1384"/>
                <a:gd name="T6" fmla="*/ 0 60000 65536"/>
                <a:gd name="T7" fmla="*/ 0 60000 65536"/>
                <a:gd name="T8" fmla="*/ 0 60000 65536"/>
                <a:gd name="T9" fmla="*/ 0 w 505"/>
                <a:gd name="T10" fmla="*/ 0 h 1384"/>
                <a:gd name="T11" fmla="*/ 505 w 505"/>
                <a:gd name="T12" fmla="*/ 1384 h 13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5" h="1384">
                  <a:moveTo>
                    <a:pt x="392" y="0"/>
                  </a:moveTo>
                  <a:cubicBezTo>
                    <a:pt x="448" y="252"/>
                    <a:pt x="505" y="505"/>
                    <a:pt x="440" y="736"/>
                  </a:cubicBezTo>
                  <a:cubicBezTo>
                    <a:pt x="375" y="967"/>
                    <a:pt x="187" y="1175"/>
                    <a:pt x="0" y="1384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 type="triangle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  <a:ea typeface="Times New Roman"/>
                <a:cs typeface="Times New Roman"/>
              </a:endParaRPr>
            </a:p>
          </p:txBody>
        </p:sp>
      </p:grpSp>
      <p:sp>
        <p:nvSpPr>
          <p:cNvPr id="107" name="Text Box 11">
            <a:extLst>
              <a:ext uri="{FF2B5EF4-FFF2-40B4-BE49-F238E27FC236}">
                <a16:creationId xmlns:a16="http://schemas.microsoft.com/office/drawing/2014/main" id="{449ACCA0-1AB0-6446-A346-AAF577ACB1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4204" y="3210198"/>
            <a:ext cx="433938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9900FF"/>
                </a:solidFill>
                <a:latin typeface="Calibri"/>
                <a:ea typeface="Times New Roman"/>
                <a:cs typeface="Times New Roman"/>
              </a:rPr>
              <a:t>c = 1</a:t>
            </a:r>
          </a:p>
        </p:txBody>
      </p:sp>
      <p:sp>
        <p:nvSpPr>
          <p:cNvPr id="108" name="Text Box 11">
            <a:extLst>
              <a:ext uri="{FF2B5EF4-FFF2-40B4-BE49-F238E27FC236}">
                <a16:creationId xmlns:a16="http://schemas.microsoft.com/office/drawing/2014/main" id="{93AB3133-E87D-764D-9422-8B1B1B24BE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3069" y="4496986"/>
            <a:ext cx="667926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9900FF"/>
                </a:solidFill>
                <a:latin typeface="Calibri"/>
                <a:ea typeface="Times New Roman"/>
                <a:cs typeface="Times New Roman"/>
              </a:rPr>
              <a:t>c = 100</a:t>
            </a:r>
          </a:p>
        </p:txBody>
      </p:sp>
      <p:sp>
        <p:nvSpPr>
          <p:cNvPr id="109" name="Text Box 11">
            <a:extLst>
              <a:ext uri="{FF2B5EF4-FFF2-40B4-BE49-F238E27FC236}">
                <a16:creationId xmlns:a16="http://schemas.microsoft.com/office/drawing/2014/main" id="{E18BE5FB-BC89-374B-A9AB-4DF905034B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5981" y="4704714"/>
            <a:ext cx="667926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9900FF"/>
                </a:solidFill>
                <a:latin typeface="Calibri"/>
                <a:ea typeface="Times New Roman"/>
                <a:cs typeface="Times New Roman"/>
              </a:rPr>
              <a:t>c = 100</a:t>
            </a:r>
          </a:p>
        </p:txBody>
      </p:sp>
      <p:sp>
        <p:nvSpPr>
          <p:cNvPr id="110" name="Text Box 11">
            <a:extLst>
              <a:ext uri="{FF2B5EF4-FFF2-40B4-BE49-F238E27FC236}">
                <a16:creationId xmlns:a16="http://schemas.microsoft.com/office/drawing/2014/main" id="{5A7DEA94-0BF0-3742-B6C9-15D43D1FD0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0930" y="5730841"/>
            <a:ext cx="433938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9900FF"/>
                </a:solidFill>
                <a:latin typeface="Calibri"/>
                <a:ea typeface="Times New Roman"/>
                <a:cs typeface="Times New Roman"/>
              </a:rPr>
              <a:t>c = 1</a:t>
            </a:r>
          </a:p>
        </p:txBody>
      </p:sp>
    </p:spTree>
    <p:extLst>
      <p:ext uri="{BB962C8B-B14F-4D97-AF65-F5344CB8AC3E}">
        <p14:creationId xmlns:p14="http://schemas.microsoft.com/office/powerpoint/2010/main" val="164822566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AO*</a:t>
            </a:r>
          </a:p>
          <a:p>
            <a:pPr lvl="1"/>
            <a:r>
              <a:rPr lang="en-US" dirty="0"/>
              <a:t>Acyclic</a:t>
            </a:r>
          </a:p>
          <a:p>
            <a:r>
              <a:rPr lang="en-US" dirty="0"/>
              <a:t>LAO*</a:t>
            </a:r>
          </a:p>
          <a:p>
            <a:pPr lvl="1"/>
            <a:r>
              <a:rPr lang="en-US" dirty="0"/>
              <a:t>(A)cyclic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D0EFE9-4B90-9147-88EA-513C87A82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66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836265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939D9-366F-7F42-805E-6D533DA43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B3F8C-1DF6-C44F-A43C-94F139E61C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i="1" dirty="0"/>
              <a:t>Markov decision process (MDP)</a:t>
            </a:r>
          </a:p>
          <a:p>
            <a:pPr lvl="1"/>
            <a:r>
              <a:rPr lang="en-GB" dirty="0"/>
              <a:t>Markov property</a:t>
            </a:r>
          </a:p>
          <a:p>
            <a:pPr lvl="1"/>
            <a:r>
              <a:rPr lang="en-GB" dirty="0"/>
              <a:t>Sequence of actions, history, policy</a:t>
            </a:r>
          </a:p>
          <a:p>
            <a:pPr lvl="1"/>
            <a:r>
              <a:rPr lang="en-GB" dirty="0"/>
              <a:t>Value iteration, policy iteration</a:t>
            </a:r>
          </a:p>
          <a:p>
            <a:pPr marL="0" indent="0">
              <a:buNone/>
            </a:pPr>
            <a:r>
              <a:rPr lang="en-GB" i="1" dirty="0"/>
              <a:t>6.2 Stochastic shortest path problems</a:t>
            </a:r>
          </a:p>
          <a:p>
            <a:pPr lvl="1"/>
            <a:r>
              <a:rPr lang="en-GB" dirty="0"/>
              <a:t>Safe/unsafe policies</a:t>
            </a:r>
          </a:p>
          <a:p>
            <a:pPr lvl="1"/>
            <a:r>
              <a:rPr lang="en-GB" dirty="0"/>
              <a:t>Optimality</a:t>
            </a:r>
          </a:p>
          <a:p>
            <a:pPr lvl="1"/>
            <a:r>
              <a:rPr lang="en-GB" dirty="0"/>
              <a:t>Policy iteration, value iteration</a:t>
            </a:r>
          </a:p>
          <a:p>
            <a:pPr marL="0" indent="0">
              <a:buNone/>
            </a:pPr>
            <a:r>
              <a:rPr lang="en-GB" i="1" dirty="0"/>
              <a:t>6.3 Heuristic search algorithms</a:t>
            </a:r>
          </a:p>
          <a:p>
            <a:pPr lvl="1"/>
            <a:r>
              <a:rPr lang="en-GB" dirty="0"/>
              <a:t>Best-first search</a:t>
            </a:r>
          </a:p>
          <a:p>
            <a:pPr lvl="1"/>
            <a:r>
              <a:rPr lang="en-GB" dirty="0"/>
              <a:t>Determinisation</a:t>
            </a:r>
          </a:p>
          <a:p>
            <a:pPr marL="0" indent="0">
              <a:buNone/>
            </a:pPr>
            <a:r>
              <a:rPr lang="en-GB" b="1" i="1" dirty="0">
                <a:solidFill>
                  <a:srgbClr val="C00000"/>
                </a:solidFill>
              </a:rPr>
              <a:t>6.4 Online probabilistic planning</a:t>
            </a:r>
          </a:p>
          <a:p>
            <a:pPr lvl="1"/>
            <a:r>
              <a:rPr lang="en-GB" dirty="0">
                <a:solidFill>
                  <a:srgbClr val="C00000"/>
                </a:solidFill>
              </a:rPr>
              <a:t>Lookahead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E0CFDA-EE73-6943-8A96-B6F41ABB7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67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703728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and Acting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Same as in Ch. 2, except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/>
                      </a:rPr>
                      <m:t>=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𝜉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Could use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/>
                      </a:rPr>
                      <m:t>𝑠</m:t>
                    </m:r>
                  </m:oMath>
                </a14:m>
                <a:r>
                  <a:rPr lang="en-US" dirty="0">
                    <a:cs typeface="Times New Roman"/>
                  </a:rPr>
                  <a:t> ← abstraction of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as in Ch. 2</a:t>
                </a:r>
              </a:p>
              <a:p>
                <a:r>
                  <a:rPr lang="en-US" dirty="0"/>
                  <a:t>Could also use </a:t>
                </a:r>
                <a:br>
                  <a:rPr lang="en-US" dirty="0"/>
                </a:br>
                <a:r>
                  <a:rPr lang="en-US" dirty="0">
                    <a:cs typeface="Calibri"/>
                  </a:rPr>
                  <a:t>Run-Lazy-Lookahead </a:t>
                </a:r>
                <a:r>
                  <a:rPr lang="en-US" dirty="0"/>
                  <a:t>or </a:t>
                </a:r>
                <a:br>
                  <a:rPr lang="en-US" dirty="0"/>
                </a:br>
                <a:r>
                  <a:rPr lang="en-US" dirty="0">
                    <a:cs typeface="Calibri"/>
                  </a:rPr>
                  <a:t>Run-Concurrent-Lookahead</a:t>
                </a:r>
              </a:p>
              <a:p>
                <a:r>
                  <a:rPr lang="en-US" kern="0" dirty="0"/>
                  <a:t>What to use for </a:t>
                </a:r>
                <a:r>
                  <a:rPr lang="en-US" kern="0" dirty="0">
                    <a:cs typeface="Calibri"/>
                  </a:rPr>
                  <a:t>Lookahead</a:t>
                </a:r>
                <a:r>
                  <a:rPr lang="en-US" kern="0" dirty="0"/>
                  <a:t>?</a:t>
                </a:r>
              </a:p>
              <a:p>
                <a:pPr lvl="1"/>
                <a:r>
                  <a:rPr lang="en-US" kern="0" dirty="0">
                    <a:latin typeface="Calibri" panose="020F0502020204030204" pitchFamily="34" charset="0"/>
                  </a:rPr>
                  <a:t>AO*</a:t>
                </a:r>
                <a:r>
                  <a:rPr lang="en-US" kern="0" dirty="0"/>
                  <a:t>, </a:t>
                </a:r>
                <a:r>
                  <a:rPr lang="en-US" kern="0" dirty="0">
                    <a:latin typeface="Calibri" panose="020F0502020204030204" pitchFamily="34" charset="0"/>
                  </a:rPr>
                  <a:t>LAO*</a:t>
                </a:r>
                <a:r>
                  <a:rPr lang="en-US" kern="0" dirty="0"/>
                  <a:t>, …</a:t>
                </a:r>
              </a:p>
              <a:p>
                <a:pPr lvl="2"/>
                <a:r>
                  <a:rPr lang="en-US" kern="0" dirty="0"/>
                  <a:t>Modify to search part of the space</a:t>
                </a:r>
              </a:p>
              <a:p>
                <a:pPr lvl="1"/>
                <a:r>
                  <a:rPr lang="en-US" kern="0" dirty="0"/>
                  <a:t>Classical planner running on determinized domain</a:t>
                </a:r>
              </a:p>
              <a:p>
                <a:pPr lvl="1"/>
                <a:r>
                  <a:rPr lang="en-US" kern="0" dirty="0"/>
                  <a:t>Stochastic sampling algorithms</a:t>
                </a:r>
              </a:p>
              <a:p>
                <a:endParaRPr lang="en-US" dirty="0">
                  <a:cs typeface="Calibri"/>
                </a:endParaRP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954" t="-2519" r="-3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3684AFC-EC25-6742-A23F-8EF1D4996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68</a:t>
            </a:fld>
            <a:endParaRPr lang="en-GB"/>
          </a:p>
        </p:txBody>
      </p:sp>
      <p:sp>
        <p:nvSpPr>
          <p:cNvPr id="38" name="Content Placeholder 5">
            <a:extLst>
              <a:ext uri="{FF2B5EF4-FFF2-40B4-BE49-F238E27FC236}">
                <a16:creationId xmlns:a16="http://schemas.microsoft.com/office/drawing/2014/main" id="{ECAD6509-222C-0A49-888C-C5B7DD9D4047}"/>
              </a:ext>
            </a:extLst>
          </p:cNvPr>
          <p:cNvSpPr txBox="1">
            <a:spLocks/>
          </p:cNvSpPr>
          <p:nvPr/>
        </p:nvSpPr>
        <p:spPr bwMode="auto">
          <a:xfrm>
            <a:off x="4382260" y="1166710"/>
            <a:ext cx="4571763" cy="151067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0487" tIns="44450" rIns="90487" bIns="44450" numCol="1" anchor="t" anchorCtr="0" compatLnSpc="1">
            <a:prstTxWarp prst="textNoShape">
              <a:avLst/>
            </a:prstTxWarp>
            <a:spAutoFit/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spcBef>
                <a:spcPts val="200"/>
              </a:spcBef>
              <a:buFont typeface="Webdings" charset="2"/>
              <a:buNone/>
            </a:pPr>
            <a:r>
              <a:rPr lang="en-US" sz="1400" b="1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Run-</a:t>
            </a:r>
            <a:r>
              <a:rPr lang="en-US" sz="1400" b="1" kern="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Lookahead</a:t>
            </a:r>
            <a:r>
              <a:rPr lang="en-US" sz="1400" b="1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(Σ,</a:t>
            </a:r>
            <a:r>
              <a:rPr lang="en-US" sz="1400" b="1" i="1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kern="0" baseline="-25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kern="0" baseline="-25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396875" lvl="1" indent="0">
              <a:spcBef>
                <a:spcPts val="200"/>
              </a:spcBef>
              <a:buFont typeface="Wingdings" charset="2"/>
              <a:buNone/>
            </a:pPr>
            <a:r>
              <a:rPr lang="en-US" sz="1400" i="1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← </a:t>
            </a:r>
            <a:r>
              <a:rPr lang="en-US" sz="1400" i="1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kern="0" baseline="-25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endParaRPr lang="en-US" sz="1400" kern="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96875" lvl="1" indent="0">
              <a:spcBef>
                <a:spcPts val="200"/>
              </a:spcBef>
              <a:buFont typeface="Wingdings" charset="2"/>
              <a:buNone/>
            </a:pPr>
            <a:r>
              <a:rPr lang="en-US" sz="1400" b="1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400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∉ </a:t>
            </a:r>
            <a:r>
              <a:rPr lang="en-US" sz="1400" i="1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kern="0" baseline="-25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and </a:t>
            </a:r>
            <a:r>
              <a:rPr lang="en-US" sz="1400" i="1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Applicable</a:t>
            </a:r>
            <a:r>
              <a:rPr lang="en-US" sz="1400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≠ ∅</a:t>
            </a:r>
            <a:r>
              <a:rPr lang="en-US" sz="1400" kern="0" baseline="-25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400" b="1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 marL="793750" lvl="2" indent="0">
              <a:spcBef>
                <a:spcPts val="200"/>
              </a:spcBef>
              <a:buFont typeface="Lucida Grande"/>
              <a:buNone/>
            </a:pPr>
            <a:r>
              <a:rPr lang="en-US" sz="1400" i="1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←</a:t>
            </a:r>
            <a:r>
              <a:rPr lang="en-US" sz="1400" kern="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Lookahead</a:t>
            </a:r>
            <a:r>
              <a:rPr lang="en-US" sz="1400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kern="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kern="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kern="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θ</a:t>
            </a:r>
            <a:r>
              <a:rPr lang="en-US" sz="1400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 marL="793750" lvl="2" indent="0">
              <a:spcBef>
                <a:spcPts val="200"/>
              </a:spcBef>
              <a:buFont typeface="Lucida Grande"/>
              <a:buNone/>
            </a:pPr>
            <a:r>
              <a:rPr lang="en-US" sz="1400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perform action </a:t>
            </a:r>
            <a:r>
              <a:rPr lang="en-US" sz="1400" i="1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endParaRPr lang="en-US" sz="1400" kern="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793750" lvl="2" indent="0">
              <a:spcBef>
                <a:spcPts val="200"/>
              </a:spcBef>
              <a:buFont typeface="Lucida Grande"/>
              <a:buNone/>
            </a:pPr>
            <a:r>
              <a:rPr lang="en-US" sz="1400" i="1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← observe resulting state </a:t>
            </a:r>
            <a:endParaRPr lang="en-US" sz="1400" kern="0" baseline="-250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D6931C3E-A36F-B844-92E3-2BD3AD769AF6}"/>
              </a:ext>
            </a:extLst>
          </p:cNvPr>
          <p:cNvGrpSpPr/>
          <p:nvPr/>
        </p:nvGrpSpPr>
        <p:grpSpPr>
          <a:xfrm>
            <a:off x="3896630" y="2738359"/>
            <a:ext cx="5162595" cy="3862989"/>
            <a:chOff x="3896630" y="2738359"/>
            <a:chExt cx="5162595" cy="3862989"/>
          </a:xfrm>
        </p:grpSpPr>
        <p:sp>
          <p:nvSpPr>
            <p:cNvPr id="105" name="Text Box 11">
              <a:extLst>
                <a:ext uri="{FF2B5EF4-FFF2-40B4-BE49-F238E27FC236}">
                  <a16:creationId xmlns:a16="http://schemas.microsoft.com/office/drawing/2014/main" id="{081D840C-5AA1-9845-89A2-BCF01FABA1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34204" y="3210198"/>
              <a:ext cx="433938" cy="27699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</a:t>
              </a:r>
            </a:p>
          </p:txBody>
        </p:sp>
        <p:sp>
          <p:nvSpPr>
            <p:cNvPr id="106" name="Text Box 11">
              <a:extLst>
                <a:ext uri="{FF2B5EF4-FFF2-40B4-BE49-F238E27FC236}">
                  <a16:creationId xmlns:a16="http://schemas.microsoft.com/office/drawing/2014/main" id="{E1C06470-C5AF-284E-99F9-C4CEF6EE03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53069" y="4496986"/>
              <a:ext cx="667926" cy="27699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100</a:t>
              </a:r>
            </a:p>
          </p:txBody>
        </p:sp>
        <p:sp>
          <p:nvSpPr>
            <p:cNvPr id="107" name="Text Box 11">
              <a:extLst>
                <a:ext uri="{FF2B5EF4-FFF2-40B4-BE49-F238E27FC236}">
                  <a16:creationId xmlns:a16="http://schemas.microsoft.com/office/drawing/2014/main" id="{4C03F44E-C2F6-8D4F-BBEE-9F71A0D2A3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45981" y="4704714"/>
              <a:ext cx="667926" cy="27699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100</a:t>
              </a:r>
            </a:p>
          </p:txBody>
        </p:sp>
        <p:sp>
          <p:nvSpPr>
            <p:cNvPr id="108" name="Text Box 11">
              <a:extLst>
                <a:ext uri="{FF2B5EF4-FFF2-40B4-BE49-F238E27FC236}">
                  <a16:creationId xmlns:a16="http://schemas.microsoft.com/office/drawing/2014/main" id="{18966512-1CC3-F44A-B38E-E7608FE720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40930" y="5730841"/>
              <a:ext cx="433938" cy="27699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</a:t>
              </a:r>
            </a:p>
          </p:txBody>
        </p: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F6A87231-441A-0741-AE9A-8C8AD2DE423A}"/>
                </a:ext>
              </a:extLst>
            </p:cNvPr>
            <p:cNvGrpSpPr/>
            <p:nvPr/>
          </p:nvGrpSpPr>
          <p:grpSpPr>
            <a:xfrm>
              <a:off x="3896630" y="2738359"/>
              <a:ext cx="5162595" cy="3862989"/>
              <a:chOff x="3896630" y="2738359"/>
              <a:chExt cx="5162595" cy="3862989"/>
            </a:xfrm>
          </p:grpSpPr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05F0C593-EB0A-AE42-888F-DC242D5391B7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896630" y="2738359"/>
                <a:ext cx="5162595" cy="3862989"/>
                <a:chOff x="424630" y="1518047"/>
                <a:chExt cx="4697482" cy="3514961"/>
              </a:xfrm>
            </p:grpSpPr>
            <p:sp>
              <p:nvSpPr>
                <p:cNvPr id="112" name="Freeform 31">
                  <a:extLst>
                    <a:ext uri="{FF2B5EF4-FFF2-40B4-BE49-F238E27FC236}">
                      <a16:creationId xmlns:a16="http://schemas.microsoft.com/office/drawing/2014/main" id="{9E59CE5C-CDC8-A14E-965A-4D80839F2A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1049090" flipH="1" flipV="1">
                  <a:off x="4148184" y="2190483"/>
                  <a:ext cx="660198" cy="2126275"/>
                </a:xfrm>
                <a:custGeom>
                  <a:avLst/>
                  <a:gdLst>
                    <a:gd name="T0" fmla="*/ 2147483647 w 505"/>
                    <a:gd name="T1" fmla="*/ 0 h 1384"/>
                    <a:gd name="T2" fmla="*/ 2147483647 w 505"/>
                    <a:gd name="T3" fmla="*/ 2147483647 h 1384"/>
                    <a:gd name="T4" fmla="*/ 0 w 505"/>
                    <a:gd name="T5" fmla="*/ 2147483647 h 1384"/>
                    <a:gd name="T6" fmla="*/ 0 60000 65536"/>
                    <a:gd name="T7" fmla="*/ 0 60000 65536"/>
                    <a:gd name="T8" fmla="*/ 0 60000 65536"/>
                    <a:gd name="T9" fmla="*/ 0 w 505"/>
                    <a:gd name="T10" fmla="*/ 0 h 1384"/>
                    <a:gd name="T11" fmla="*/ 505 w 505"/>
                    <a:gd name="T12" fmla="*/ 1384 h 13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05" h="1384">
                      <a:moveTo>
                        <a:pt x="392" y="0"/>
                      </a:moveTo>
                      <a:cubicBezTo>
                        <a:pt x="448" y="252"/>
                        <a:pt x="505" y="505"/>
                        <a:pt x="440" y="736"/>
                      </a:cubicBezTo>
                      <a:cubicBezTo>
                        <a:pt x="375" y="967"/>
                        <a:pt x="187" y="1175"/>
                        <a:pt x="0" y="1384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none"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id="{90ED876E-7240-ED4E-B9E4-A072DF244D38}"/>
                    </a:ext>
                  </a:extLst>
                </p:cNvPr>
                <p:cNvSpPr/>
                <p:nvPr/>
              </p:nvSpPr>
              <p:spPr>
                <a:xfrm>
                  <a:off x="4066674" y="2252723"/>
                  <a:ext cx="59" cy="2520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>
                  <a:extLst>
                    <a:ext uri="{FF2B5EF4-FFF2-40B4-BE49-F238E27FC236}">
                      <a16:creationId xmlns:a16="http://schemas.microsoft.com/office/drawing/2014/main" id="{45CC3C21-C29B-7240-9B87-C4E2AD97E0E4}"/>
                    </a:ext>
                  </a:extLst>
                </p:cNvPr>
                <p:cNvSpPr/>
                <p:nvPr/>
              </p:nvSpPr>
              <p:spPr>
                <a:xfrm>
                  <a:off x="4441353" y="4403587"/>
                  <a:ext cx="168088" cy="336058"/>
                </a:xfrm>
                <a:prstGeom prst="rect">
                  <a:avLst/>
                </a:prstGeom>
                <a:noFill/>
              </p:spPr>
              <p:txBody>
                <a:bodyPr wrap="none" lIns="91440" tIns="0" rIns="91440" bIns="91440">
                  <a:sp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E9738A4E-CD8E-D342-B86C-BD2888972A4B}"/>
                    </a:ext>
                  </a:extLst>
                </p:cNvPr>
                <p:cNvSpPr/>
                <p:nvPr/>
              </p:nvSpPr>
              <p:spPr>
                <a:xfrm>
                  <a:off x="1149001" y="4506767"/>
                  <a:ext cx="59" cy="2520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spAutoFit/>
                </a:bodyPr>
                <a:lstStyle/>
                <a:p>
                  <a:pPr algn="r"/>
                  <a:endParaRPr lang="en-US" dirty="0"/>
                </a:p>
              </p:txBody>
            </p:sp>
            <p:sp>
              <p:nvSpPr>
                <p:cNvPr id="116" name="Text Box 13">
                  <a:extLst>
                    <a:ext uri="{FF2B5EF4-FFF2-40B4-BE49-F238E27FC236}">
                      <a16:creationId xmlns:a16="http://schemas.microsoft.com/office/drawing/2014/main" id="{9282127B-5A3D-A845-80F3-04420FE73E3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24630" y="4528921"/>
                  <a:ext cx="660190" cy="504087"/>
                </a:xfrm>
                <a:prstGeom prst="rect">
                  <a:avLst/>
                </a:prstGeom>
                <a:ln/>
                <a:extLs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1800" dirty="0">
                      <a:latin typeface="+mn-lt"/>
                      <a:ea typeface="Times New Roman"/>
                      <a:cs typeface="Calibri"/>
                      <a:sym typeface="Symbol" charset="0"/>
                    </a:rPr>
                    <a:t>Start: </a:t>
                  </a:r>
                  <a:br>
                    <a:rPr lang="en-US" sz="1800" dirty="0">
                      <a:latin typeface="+mn-lt"/>
                      <a:ea typeface="Times New Roman"/>
                      <a:cs typeface="Calibri"/>
                      <a:sym typeface="Symbol" charset="0"/>
                    </a:rPr>
                  </a:br>
                  <a:r>
                    <a:rPr lang="en-US" sz="1800" i="1" dirty="0">
                      <a:latin typeface="+mn-lt"/>
                      <a:ea typeface="Times New Roman"/>
                      <a:sym typeface="Symbol" charset="0"/>
                    </a:rPr>
                    <a:t>s</a:t>
                  </a:r>
                  <a:r>
                    <a:rPr lang="en-US" sz="1800" baseline="-25000" dirty="0">
                      <a:latin typeface="+mn-lt"/>
                      <a:ea typeface="Times New Roman"/>
                      <a:sym typeface="Symbol" charset="0"/>
                    </a:rPr>
                    <a:t>0</a:t>
                  </a:r>
                  <a:r>
                    <a:rPr lang="en-US" sz="1800" i="1" dirty="0">
                      <a:latin typeface="+mn-lt"/>
                      <a:ea typeface="Times New Roman"/>
                      <a:sym typeface="Symbol" charset="0"/>
                    </a:rPr>
                    <a:t>= </a:t>
                  </a:r>
                  <a:r>
                    <a:rPr lang="en-US" sz="1800" dirty="0">
                      <a:latin typeface="+mn-lt"/>
                      <a:ea typeface="Times New Roman"/>
                      <a:cs typeface="Calibri"/>
                      <a:sym typeface="Symbol" charset="0"/>
                    </a:rPr>
                    <a:t>d1</a:t>
                  </a:r>
                  <a:endParaRPr lang="en-US" sz="1800" dirty="0">
                    <a:latin typeface="+mn-lt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17" name="Rectangle 116">
                  <a:extLst>
                    <a:ext uri="{FF2B5EF4-FFF2-40B4-BE49-F238E27FC236}">
                      <a16:creationId xmlns:a16="http://schemas.microsoft.com/office/drawing/2014/main" id="{02A65E3D-4C19-B543-8175-276223F46E09}"/>
                    </a:ext>
                  </a:extLst>
                </p:cNvPr>
                <p:cNvSpPr/>
                <p:nvPr/>
              </p:nvSpPr>
              <p:spPr>
                <a:xfrm>
                  <a:off x="1028128" y="2019635"/>
                  <a:ext cx="59" cy="2520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8" name="Freeform 31">
                  <a:extLst>
                    <a:ext uri="{FF2B5EF4-FFF2-40B4-BE49-F238E27FC236}">
                      <a16:creationId xmlns:a16="http://schemas.microsoft.com/office/drawing/2014/main" id="{AA654A2E-3B1B-014A-952C-35741C6075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4200000" flipH="1" flipV="1">
                  <a:off x="2510252" y="617061"/>
                  <a:ext cx="776291" cy="2966339"/>
                </a:xfrm>
                <a:custGeom>
                  <a:avLst/>
                  <a:gdLst>
                    <a:gd name="T0" fmla="*/ 2147483647 w 505"/>
                    <a:gd name="T1" fmla="*/ 0 h 1384"/>
                    <a:gd name="T2" fmla="*/ 2147483647 w 505"/>
                    <a:gd name="T3" fmla="*/ 2147483647 h 1384"/>
                    <a:gd name="T4" fmla="*/ 0 w 505"/>
                    <a:gd name="T5" fmla="*/ 2147483647 h 1384"/>
                    <a:gd name="T6" fmla="*/ 0 60000 65536"/>
                    <a:gd name="T7" fmla="*/ 0 60000 65536"/>
                    <a:gd name="T8" fmla="*/ 0 60000 65536"/>
                    <a:gd name="T9" fmla="*/ 0 w 505"/>
                    <a:gd name="T10" fmla="*/ 0 h 1384"/>
                    <a:gd name="T11" fmla="*/ 505 w 505"/>
                    <a:gd name="T12" fmla="*/ 1384 h 13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05" h="1384">
                      <a:moveTo>
                        <a:pt x="392" y="0"/>
                      </a:moveTo>
                      <a:cubicBezTo>
                        <a:pt x="448" y="252"/>
                        <a:pt x="505" y="505"/>
                        <a:pt x="440" y="736"/>
                      </a:cubicBezTo>
                      <a:cubicBezTo>
                        <a:pt x="375" y="967"/>
                        <a:pt x="187" y="1175"/>
                        <a:pt x="0" y="1384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triangle"/>
                  <a:tailEnd type="non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19" name="Text Box 11">
                  <a:extLst>
                    <a:ext uri="{FF2B5EF4-FFF2-40B4-BE49-F238E27FC236}">
                      <a16:creationId xmlns:a16="http://schemas.microsoft.com/office/drawing/2014/main" id="{CC4D2166-2C9B-A042-8072-54C5A5975B8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164150" y="4337866"/>
                  <a:ext cx="668031" cy="504087"/>
                </a:xfrm>
                <a:prstGeom prst="rect">
                  <a:avLst/>
                </a:prstGeom>
                <a:ln/>
                <a:extLs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 dirty="0">
                      <a:latin typeface="+mn-lt"/>
                      <a:ea typeface="Times New Roman"/>
                      <a:cs typeface="Times New Roman"/>
                    </a:rPr>
                    <a:t>  Goal: </a:t>
                  </a:r>
                </a:p>
                <a:p>
                  <a:r>
                    <a:rPr lang="en-US" sz="1800" i="1" dirty="0">
                      <a:latin typeface="+mn-lt"/>
                      <a:ea typeface="Times New Roman"/>
                      <a:sym typeface="Symbol" charset="0"/>
                    </a:rPr>
                    <a:t>S</a:t>
                  </a:r>
                  <a:r>
                    <a:rPr lang="en-US" sz="1800" i="1" baseline="-25000" dirty="0">
                      <a:latin typeface="+mn-lt"/>
                      <a:ea typeface="Times New Roman"/>
                      <a:sym typeface="Symbol" charset="0"/>
                    </a:rPr>
                    <a:t>g</a:t>
                  </a:r>
                  <a:r>
                    <a:rPr lang="en-US" sz="1800" dirty="0">
                      <a:latin typeface="+mn-lt"/>
                      <a:ea typeface="Times New Roman"/>
                      <a:sym typeface="Symbol" charset="0"/>
                    </a:rPr>
                    <a:t>= {</a:t>
                  </a:r>
                  <a:r>
                    <a:rPr lang="en-US" sz="1800" dirty="0">
                      <a:latin typeface="+mn-lt"/>
                      <a:ea typeface="Times New Roman"/>
                      <a:cs typeface="Calibri"/>
                      <a:sym typeface="Symbol" charset="0"/>
                    </a:rPr>
                    <a:t>d4</a:t>
                  </a:r>
                  <a:r>
                    <a:rPr lang="en-US" sz="1800" dirty="0">
                      <a:latin typeface="+mn-lt"/>
                      <a:ea typeface="Times New Roman"/>
                      <a:cs typeface="Times New Roman"/>
                      <a:sym typeface="Symbol" charset="0"/>
                    </a:rPr>
                    <a:t>}</a:t>
                  </a:r>
                  <a:endParaRPr lang="en-US" sz="1800" dirty="0">
                    <a:latin typeface="+mn-lt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20" name="Freeform 37">
                  <a:extLst>
                    <a:ext uri="{FF2B5EF4-FFF2-40B4-BE49-F238E27FC236}">
                      <a16:creationId xmlns:a16="http://schemas.microsoft.com/office/drawing/2014/main" id="{9C9B9410-3664-544C-AAF4-C53E8AC444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55196" y="2381554"/>
                  <a:ext cx="2527300" cy="239492"/>
                </a:xfrm>
                <a:custGeom>
                  <a:avLst/>
                  <a:gdLst>
                    <a:gd name="T0" fmla="*/ 0 w 1592"/>
                    <a:gd name="T1" fmla="*/ 2147483647 h 113"/>
                    <a:gd name="T2" fmla="*/ 2147483647 w 1592"/>
                    <a:gd name="T3" fmla="*/ 2147483647 h 113"/>
                    <a:gd name="T4" fmla="*/ 2147483647 w 1592"/>
                    <a:gd name="T5" fmla="*/ 2147483647 h 113"/>
                    <a:gd name="T6" fmla="*/ 0 60000 65536"/>
                    <a:gd name="T7" fmla="*/ 0 60000 65536"/>
                    <a:gd name="T8" fmla="*/ 0 60000 65536"/>
                    <a:gd name="T9" fmla="*/ 0 w 1592"/>
                    <a:gd name="T10" fmla="*/ 0 h 113"/>
                    <a:gd name="T11" fmla="*/ 1592 w 1592"/>
                    <a:gd name="T12" fmla="*/ 113 h 1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92" h="113">
                      <a:moveTo>
                        <a:pt x="0" y="113"/>
                      </a:moveTo>
                      <a:cubicBezTo>
                        <a:pt x="255" y="57"/>
                        <a:pt x="511" y="2"/>
                        <a:pt x="776" y="1"/>
                      </a:cubicBezTo>
                      <a:cubicBezTo>
                        <a:pt x="1041" y="0"/>
                        <a:pt x="1316" y="52"/>
                        <a:pt x="1592" y="105"/>
                      </a:cubicBezTo>
                    </a:path>
                  </a:pathLst>
                </a:custGeom>
                <a:noFill/>
                <a:ln w="9525" cmpd="sng">
                  <a:solidFill>
                    <a:srgbClr val="C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21" name="Freeform 38">
                  <a:extLst>
                    <a:ext uri="{FF2B5EF4-FFF2-40B4-BE49-F238E27FC236}">
                      <a16:creationId xmlns:a16="http://schemas.microsoft.com/office/drawing/2014/main" id="{DD28B5C0-B70D-9C45-BBE2-49B0CB79B2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65020" y="2103309"/>
                  <a:ext cx="2176032" cy="281769"/>
                </a:xfrm>
                <a:custGeom>
                  <a:avLst/>
                  <a:gdLst>
                    <a:gd name="T0" fmla="*/ 0 w 1176"/>
                    <a:gd name="T1" fmla="*/ 2147483647 h 288"/>
                    <a:gd name="T2" fmla="*/ 2147483647 w 1176"/>
                    <a:gd name="T3" fmla="*/ 2147483647 h 288"/>
                    <a:gd name="T4" fmla="*/ 2147483647 w 1176"/>
                    <a:gd name="T5" fmla="*/ 0 h 288"/>
                    <a:gd name="T6" fmla="*/ 0 60000 65536"/>
                    <a:gd name="T7" fmla="*/ 0 60000 65536"/>
                    <a:gd name="T8" fmla="*/ 0 60000 65536"/>
                    <a:gd name="T9" fmla="*/ 0 w 1176"/>
                    <a:gd name="T10" fmla="*/ 0 h 288"/>
                    <a:gd name="T11" fmla="*/ 1176 w 1176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76" h="288">
                      <a:moveTo>
                        <a:pt x="0" y="288"/>
                      </a:moveTo>
                      <a:cubicBezTo>
                        <a:pt x="234" y="264"/>
                        <a:pt x="468" y="240"/>
                        <a:pt x="664" y="192"/>
                      </a:cubicBezTo>
                      <a:cubicBezTo>
                        <a:pt x="860" y="144"/>
                        <a:pt x="1018" y="72"/>
                        <a:pt x="1176" y="0"/>
                      </a:cubicBezTo>
                    </a:path>
                  </a:pathLst>
                </a:custGeom>
                <a:noFill/>
                <a:ln w="9525" cmpd="sng">
                  <a:solidFill>
                    <a:srgbClr val="C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22" name="Arc 121">
                  <a:extLst>
                    <a:ext uri="{FF2B5EF4-FFF2-40B4-BE49-F238E27FC236}">
                      <a16:creationId xmlns:a16="http://schemas.microsoft.com/office/drawing/2014/main" id="{BE9EF993-6254-F042-83D0-3F39EF6027D9}"/>
                    </a:ext>
                  </a:extLst>
                </p:cNvPr>
                <p:cNvSpPr/>
                <p:nvPr/>
              </p:nvSpPr>
              <p:spPr bwMode="auto">
                <a:xfrm>
                  <a:off x="2953574" y="2286304"/>
                  <a:ext cx="114300" cy="225425"/>
                </a:xfrm>
                <a:prstGeom prst="arc">
                  <a:avLst>
                    <a:gd name="adj1" fmla="val 18495893"/>
                    <a:gd name="adj2" fmla="val 2991136"/>
                  </a:avLst>
                </a:prstGeom>
                <a:noFill/>
                <a:ln w="9525" cap="flat" cmpd="sng" algn="ctr">
                  <a:solidFill>
                    <a:srgbClr val="C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23" name="Freeform 40">
                  <a:extLst>
                    <a:ext uri="{FF2B5EF4-FFF2-40B4-BE49-F238E27FC236}">
                      <a16:creationId xmlns:a16="http://schemas.microsoft.com/office/drawing/2014/main" id="{1F51DF67-E906-0941-9D80-BB90043940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 flipH="1">
                  <a:off x="3688744" y="2968900"/>
                  <a:ext cx="114570" cy="1275335"/>
                </a:xfrm>
                <a:custGeom>
                  <a:avLst/>
                  <a:gdLst>
                    <a:gd name="T0" fmla="*/ 2147483647 w 144"/>
                    <a:gd name="T1" fmla="*/ 2147483647 h 856"/>
                    <a:gd name="T2" fmla="*/ 0 w 144"/>
                    <a:gd name="T3" fmla="*/ 2147483647 h 856"/>
                    <a:gd name="T4" fmla="*/ 2147483647 w 144"/>
                    <a:gd name="T5" fmla="*/ 0 h 856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856"/>
                    <a:gd name="T11" fmla="*/ 144 w 144"/>
                    <a:gd name="T12" fmla="*/ 856 h 8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856">
                      <a:moveTo>
                        <a:pt x="144" y="856"/>
                      </a:moveTo>
                      <a:cubicBezTo>
                        <a:pt x="72" y="715"/>
                        <a:pt x="0" y="575"/>
                        <a:pt x="0" y="432"/>
                      </a:cubicBezTo>
                      <a:cubicBezTo>
                        <a:pt x="0" y="289"/>
                        <a:pt x="72" y="144"/>
                        <a:pt x="144" y="0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triangle"/>
                  <a:tailEnd type="non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24" name="Freeform 6">
                  <a:extLst>
                    <a:ext uri="{FF2B5EF4-FFF2-40B4-BE49-F238E27FC236}">
                      <a16:creationId xmlns:a16="http://schemas.microsoft.com/office/drawing/2014/main" id="{DED33FAE-8F0F-4046-9E37-EE721F8608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2934" y="2718754"/>
                  <a:ext cx="241300" cy="1371600"/>
                </a:xfrm>
                <a:custGeom>
                  <a:avLst/>
                  <a:gdLst>
                    <a:gd name="T0" fmla="*/ 2147483647 w 144"/>
                    <a:gd name="T1" fmla="*/ 2147483647 h 856"/>
                    <a:gd name="T2" fmla="*/ 0 w 144"/>
                    <a:gd name="T3" fmla="*/ 2147483647 h 856"/>
                    <a:gd name="T4" fmla="*/ 2147483647 w 144"/>
                    <a:gd name="T5" fmla="*/ 0 h 856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856"/>
                    <a:gd name="T11" fmla="*/ 144 w 144"/>
                    <a:gd name="T12" fmla="*/ 856 h 8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856">
                      <a:moveTo>
                        <a:pt x="144" y="856"/>
                      </a:moveTo>
                      <a:cubicBezTo>
                        <a:pt x="72" y="715"/>
                        <a:pt x="0" y="575"/>
                        <a:pt x="0" y="432"/>
                      </a:cubicBezTo>
                      <a:cubicBezTo>
                        <a:pt x="0" y="289"/>
                        <a:pt x="72" y="144"/>
                        <a:pt x="144" y="0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25" name="Oval 11">
                  <a:extLst>
                    <a:ext uri="{FF2B5EF4-FFF2-40B4-BE49-F238E27FC236}">
                      <a16:creationId xmlns:a16="http://schemas.microsoft.com/office/drawing/2014/main" id="{B20A8F1E-F87E-0F4D-BF0C-983F6AF891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6434" y="2271249"/>
                  <a:ext cx="457200" cy="457200"/>
                </a:xfrm>
                <a:prstGeom prst="ellipse">
                  <a:avLst/>
                </a:prstGeom>
                <a:solidFill>
                  <a:srgbClr val="FFFFFF"/>
                </a:solidFill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is-IS" dirty="0">
                      <a:latin typeface="Calibri"/>
                      <a:ea typeface="Times New Roman"/>
                      <a:cs typeface="Times New Roman"/>
                    </a:rPr>
                    <a:t>d2</a:t>
                  </a:r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26" name="Freeform 18">
                  <a:extLst>
                    <a:ext uri="{FF2B5EF4-FFF2-40B4-BE49-F238E27FC236}">
                      <a16:creationId xmlns:a16="http://schemas.microsoft.com/office/drawing/2014/main" id="{3A00B2C4-F1A2-924B-92A2-7726938CAE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97626" flipV="1">
                  <a:off x="1497828" y="4422980"/>
                  <a:ext cx="2154774" cy="270156"/>
                </a:xfrm>
                <a:custGeom>
                  <a:avLst/>
                  <a:gdLst>
                    <a:gd name="T0" fmla="*/ 0 w 1592"/>
                    <a:gd name="T1" fmla="*/ 2147483647 h 113"/>
                    <a:gd name="T2" fmla="*/ 2147483647 w 1592"/>
                    <a:gd name="T3" fmla="*/ 2147483647 h 113"/>
                    <a:gd name="T4" fmla="*/ 2147483647 w 1592"/>
                    <a:gd name="T5" fmla="*/ 2147483647 h 113"/>
                    <a:gd name="T6" fmla="*/ 0 60000 65536"/>
                    <a:gd name="T7" fmla="*/ 0 60000 65536"/>
                    <a:gd name="T8" fmla="*/ 0 60000 65536"/>
                    <a:gd name="T9" fmla="*/ 0 w 1592"/>
                    <a:gd name="T10" fmla="*/ 0 h 113"/>
                    <a:gd name="T11" fmla="*/ 1592 w 1592"/>
                    <a:gd name="T12" fmla="*/ 113 h 1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92" h="113">
                      <a:moveTo>
                        <a:pt x="0" y="113"/>
                      </a:moveTo>
                      <a:cubicBezTo>
                        <a:pt x="255" y="57"/>
                        <a:pt x="511" y="2"/>
                        <a:pt x="776" y="1"/>
                      </a:cubicBezTo>
                      <a:cubicBezTo>
                        <a:pt x="1041" y="0"/>
                        <a:pt x="1316" y="52"/>
                        <a:pt x="1592" y="105"/>
                      </a:cubicBezTo>
                    </a:path>
                  </a:pathLst>
                </a:custGeom>
                <a:noFill/>
                <a:ln w="9525" cmpd="sng">
                  <a:solidFill>
                    <a:srgbClr val="C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27" name="Oval 11">
                  <a:extLst>
                    <a:ext uri="{FF2B5EF4-FFF2-40B4-BE49-F238E27FC236}">
                      <a16:creationId xmlns:a16="http://schemas.microsoft.com/office/drawing/2014/main" id="{E331D115-BC45-F044-93F0-32D6EB845D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25794" y="1761046"/>
                  <a:ext cx="457200" cy="457200"/>
                </a:xfrm>
                <a:prstGeom prst="ellipse">
                  <a:avLst/>
                </a:prstGeom>
                <a:solidFill>
                  <a:srgbClr val="FFFFFF"/>
                </a:solidFill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dirty="0">
                      <a:latin typeface="Calibri"/>
                      <a:ea typeface="Times New Roman"/>
                      <a:cs typeface="Times New Roman"/>
                    </a:rPr>
                    <a:t>d5</a:t>
                  </a:r>
                </a:p>
              </p:txBody>
            </p:sp>
            <p:sp>
              <p:nvSpPr>
                <p:cNvPr id="128" name="Text Box 11">
                  <a:extLst>
                    <a:ext uri="{FF2B5EF4-FFF2-40B4-BE49-F238E27FC236}">
                      <a16:creationId xmlns:a16="http://schemas.microsoft.com/office/drawing/2014/main" id="{59FFB10F-3D8E-D941-9693-D87B24CB8D5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39191" y="2064370"/>
                  <a:ext cx="265463" cy="252043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 dirty="0">
                      <a:solidFill>
                        <a:srgbClr val="C00000"/>
                      </a:solidFill>
                      <a:latin typeface="Calibri"/>
                      <a:ea typeface="Times New Roman"/>
                      <a:cs typeface="Times New Roman"/>
                    </a:rPr>
                    <a:t>0.2</a:t>
                  </a:r>
                </a:p>
              </p:txBody>
            </p:sp>
            <p:sp>
              <p:nvSpPr>
                <p:cNvPr id="129" name="Text Box 11">
                  <a:extLst>
                    <a:ext uri="{FF2B5EF4-FFF2-40B4-BE49-F238E27FC236}">
                      <a16:creationId xmlns:a16="http://schemas.microsoft.com/office/drawing/2014/main" id="{163C116C-D7C8-6442-A547-641F3EB1BBB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51701" y="2505406"/>
                  <a:ext cx="265463" cy="252043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 dirty="0">
                      <a:solidFill>
                        <a:srgbClr val="C00000"/>
                      </a:solidFill>
                      <a:latin typeface="Calibri"/>
                      <a:ea typeface="Times New Roman"/>
                      <a:cs typeface="Times New Roman"/>
                    </a:rPr>
                    <a:t>0.8</a:t>
                  </a:r>
                </a:p>
              </p:txBody>
            </p:sp>
            <p:sp>
              <p:nvSpPr>
                <p:cNvPr id="130" name="Text Box 11">
                  <a:extLst>
                    <a:ext uri="{FF2B5EF4-FFF2-40B4-BE49-F238E27FC236}">
                      <a16:creationId xmlns:a16="http://schemas.microsoft.com/office/drawing/2014/main" id="{0F2D0F0A-2FB7-1842-9806-0AB5AA88474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96636" y="4562021"/>
                  <a:ext cx="265463" cy="252043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 dirty="0">
                      <a:solidFill>
                        <a:srgbClr val="C00000"/>
                      </a:solidFill>
                      <a:latin typeface="Calibri"/>
                      <a:ea typeface="Times New Roman"/>
                      <a:cs typeface="Times New Roman"/>
                    </a:rPr>
                    <a:t>0.5</a:t>
                  </a:r>
                </a:p>
              </p:txBody>
            </p:sp>
            <p:sp>
              <p:nvSpPr>
                <p:cNvPr id="131" name="Text Box 11">
                  <a:extLst>
                    <a:ext uri="{FF2B5EF4-FFF2-40B4-BE49-F238E27FC236}">
                      <a16:creationId xmlns:a16="http://schemas.microsoft.com/office/drawing/2014/main" id="{AF6775CE-666D-2844-972F-C490A588BF8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540117" y="4719048"/>
                  <a:ext cx="265463" cy="252043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 dirty="0">
                      <a:solidFill>
                        <a:srgbClr val="C00000"/>
                      </a:solidFill>
                      <a:latin typeface="Calibri"/>
                      <a:ea typeface="Times New Roman"/>
                      <a:cs typeface="Times New Roman"/>
                    </a:rPr>
                    <a:t>0.5</a:t>
                  </a:r>
                </a:p>
              </p:txBody>
            </p:sp>
            <p:sp>
              <p:nvSpPr>
                <p:cNvPr id="132" name="Oval 12">
                  <a:extLst>
                    <a:ext uri="{FF2B5EF4-FFF2-40B4-BE49-F238E27FC236}">
                      <a16:creationId xmlns:a16="http://schemas.microsoft.com/office/drawing/2014/main" id="{4B63AA16-0CFF-4A4E-8044-DDA8B28853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6434" y="4090354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dirty="0">
                      <a:latin typeface="Calibri"/>
                      <a:ea typeface="Times New Roman"/>
                      <a:cs typeface="Times New Roman"/>
                    </a:rPr>
                    <a:t>d1</a:t>
                  </a:r>
                </a:p>
              </p:txBody>
            </p:sp>
            <p:sp>
              <p:nvSpPr>
                <p:cNvPr id="133" name="Freeform 6">
                  <a:extLst>
                    <a:ext uri="{FF2B5EF4-FFF2-40B4-BE49-F238E27FC236}">
                      <a16:creationId xmlns:a16="http://schemas.microsoft.com/office/drawing/2014/main" id="{87EA7A25-A4C8-8042-BA32-7C942F8EF2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 flipV="1">
                  <a:off x="1288605" y="2725729"/>
                  <a:ext cx="241300" cy="1371600"/>
                </a:xfrm>
                <a:custGeom>
                  <a:avLst/>
                  <a:gdLst>
                    <a:gd name="T0" fmla="*/ 2147483647 w 144"/>
                    <a:gd name="T1" fmla="*/ 2147483647 h 856"/>
                    <a:gd name="T2" fmla="*/ 0 w 144"/>
                    <a:gd name="T3" fmla="*/ 2147483647 h 856"/>
                    <a:gd name="T4" fmla="*/ 2147483647 w 144"/>
                    <a:gd name="T5" fmla="*/ 0 h 856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856"/>
                    <a:gd name="T11" fmla="*/ 144 w 144"/>
                    <a:gd name="T12" fmla="*/ 856 h 8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856">
                      <a:moveTo>
                        <a:pt x="144" y="856"/>
                      </a:moveTo>
                      <a:cubicBezTo>
                        <a:pt x="72" y="715"/>
                        <a:pt x="0" y="575"/>
                        <a:pt x="0" y="432"/>
                      </a:cubicBezTo>
                      <a:cubicBezTo>
                        <a:pt x="0" y="289"/>
                        <a:pt x="72" y="144"/>
                        <a:pt x="144" y="0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cxnSp>
              <p:nvCxnSpPr>
                <p:cNvPr id="134" name="Curved Connector 133">
                  <a:extLst>
                    <a:ext uri="{FF2B5EF4-FFF2-40B4-BE49-F238E27FC236}">
                      <a16:creationId xmlns:a16="http://schemas.microsoft.com/office/drawing/2014/main" id="{A160ECED-85E9-244B-A47B-C1959F69E48F}"/>
                    </a:ext>
                  </a:extLst>
                </p:cNvPr>
                <p:cNvCxnSpPr/>
                <p:nvPr/>
              </p:nvCxnSpPr>
              <p:spPr>
                <a:xfrm flipH="1">
                  <a:off x="1215034" y="4318954"/>
                  <a:ext cx="228600" cy="228600"/>
                </a:xfrm>
                <a:prstGeom prst="curvedConnector4">
                  <a:avLst>
                    <a:gd name="adj1" fmla="val -100000"/>
                    <a:gd name="adj2" fmla="val 200000"/>
                  </a:avLst>
                </a:prstGeom>
                <a:ln w="9525" cmpd="sng">
                  <a:solidFill>
                    <a:srgbClr val="C00000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5" name="Arc 134">
                  <a:extLst>
                    <a:ext uri="{FF2B5EF4-FFF2-40B4-BE49-F238E27FC236}">
                      <a16:creationId xmlns:a16="http://schemas.microsoft.com/office/drawing/2014/main" id="{0E2D1935-27A3-6C45-823F-41D4812E6DA2}"/>
                    </a:ext>
                  </a:extLst>
                </p:cNvPr>
                <p:cNvSpPr/>
                <p:nvPr/>
              </p:nvSpPr>
              <p:spPr bwMode="auto">
                <a:xfrm rot="356928">
                  <a:off x="1451974" y="4215162"/>
                  <a:ext cx="366712" cy="366713"/>
                </a:xfrm>
                <a:prstGeom prst="arc">
                  <a:avLst>
                    <a:gd name="adj1" fmla="val 708330"/>
                    <a:gd name="adj2" fmla="val 4251989"/>
                  </a:avLst>
                </a:prstGeom>
                <a:noFill/>
                <a:ln w="9525" cap="flat" cmpd="sng" algn="ctr">
                  <a:solidFill>
                    <a:srgbClr val="C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36" name="Freeform 18">
                  <a:extLst>
                    <a:ext uri="{FF2B5EF4-FFF2-40B4-BE49-F238E27FC236}">
                      <a16:creationId xmlns:a16="http://schemas.microsoft.com/office/drawing/2014/main" id="{94E0D2D6-688F-5848-B267-23492CD924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1097626" flipV="1">
                  <a:off x="1428940" y="4080105"/>
                  <a:ext cx="2271945" cy="246051"/>
                </a:xfrm>
                <a:custGeom>
                  <a:avLst/>
                  <a:gdLst>
                    <a:gd name="T0" fmla="*/ 0 w 1592"/>
                    <a:gd name="T1" fmla="*/ 2147483647 h 113"/>
                    <a:gd name="T2" fmla="*/ 2147483647 w 1592"/>
                    <a:gd name="T3" fmla="*/ 2147483647 h 113"/>
                    <a:gd name="T4" fmla="*/ 2147483647 w 1592"/>
                    <a:gd name="T5" fmla="*/ 2147483647 h 113"/>
                    <a:gd name="T6" fmla="*/ 0 60000 65536"/>
                    <a:gd name="T7" fmla="*/ 0 60000 65536"/>
                    <a:gd name="T8" fmla="*/ 0 60000 65536"/>
                    <a:gd name="T9" fmla="*/ 0 w 1592"/>
                    <a:gd name="T10" fmla="*/ 0 h 113"/>
                    <a:gd name="T11" fmla="*/ 1592 w 1592"/>
                    <a:gd name="T12" fmla="*/ 113 h 1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92" h="113">
                      <a:moveTo>
                        <a:pt x="0" y="113"/>
                      </a:moveTo>
                      <a:cubicBezTo>
                        <a:pt x="255" y="57"/>
                        <a:pt x="511" y="2"/>
                        <a:pt x="776" y="1"/>
                      </a:cubicBezTo>
                      <a:cubicBezTo>
                        <a:pt x="1041" y="0"/>
                        <a:pt x="1316" y="52"/>
                        <a:pt x="1592" y="105"/>
                      </a:cubicBezTo>
                    </a:path>
                  </a:pathLst>
                </a:custGeom>
                <a:noFill/>
                <a:ln w="9525" cmpd="sng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37" name="Freeform 31">
                  <a:extLst>
                    <a:ext uri="{FF2B5EF4-FFF2-40B4-BE49-F238E27FC236}">
                      <a16:creationId xmlns:a16="http://schemas.microsoft.com/office/drawing/2014/main" id="{C2EF3CFF-8D7D-AA4B-A47E-5A8A017DDD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623913" flipH="1" flipV="1">
                  <a:off x="4056037" y="2163971"/>
                  <a:ext cx="1066075" cy="2187115"/>
                </a:xfrm>
                <a:custGeom>
                  <a:avLst/>
                  <a:gdLst>
                    <a:gd name="T0" fmla="*/ 2147483647 w 505"/>
                    <a:gd name="T1" fmla="*/ 0 h 1384"/>
                    <a:gd name="T2" fmla="*/ 2147483647 w 505"/>
                    <a:gd name="T3" fmla="*/ 2147483647 h 1384"/>
                    <a:gd name="T4" fmla="*/ 0 w 505"/>
                    <a:gd name="T5" fmla="*/ 2147483647 h 1384"/>
                    <a:gd name="T6" fmla="*/ 0 60000 65536"/>
                    <a:gd name="T7" fmla="*/ 0 60000 65536"/>
                    <a:gd name="T8" fmla="*/ 0 60000 65536"/>
                    <a:gd name="T9" fmla="*/ 0 w 505"/>
                    <a:gd name="T10" fmla="*/ 0 h 1384"/>
                    <a:gd name="T11" fmla="*/ 505 w 505"/>
                    <a:gd name="T12" fmla="*/ 1384 h 13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05" h="1384">
                      <a:moveTo>
                        <a:pt x="392" y="0"/>
                      </a:moveTo>
                      <a:cubicBezTo>
                        <a:pt x="448" y="252"/>
                        <a:pt x="505" y="505"/>
                        <a:pt x="440" y="736"/>
                      </a:cubicBezTo>
                      <a:cubicBezTo>
                        <a:pt x="375" y="967"/>
                        <a:pt x="187" y="1175"/>
                        <a:pt x="0" y="1384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triangle"/>
                  <a:tailEnd type="non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38" name="Freeform 40">
                  <a:extLst>
                    <a:ext uri="{FF2B5EF4-FFF2-40B4-BE49-F238E27FC236}">
                      <a16:creationId xmlns:a16="http://schemas.microsoft.com/office/drawing/2014/main" id="{0E4DE7CF-9917-ED4F-958E-C9CE0F9044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845766" y="2840626"/>
                  <a:ext cx="109948" cy="1358900"/>
                </a:xfrm>
                <a:custGeom>
                  <a:avLst/>
                  <a:gdLst>
                    <a:gd name="T0" fmla="*/ 2147483647 w 144"/>
                    <a:gd name="T1" fmla="*/ 2147483647 h 856"/>
                    <a:gd name="T2" fmla="*/ 0 w 144"/>
                    <a:gd name="T3" fmla="*/ 2147483647 h 856"/>
                    <a:gd name="T4" fmla="*/ 2147483647 w 144"/>
                    <a:gd name="T5" fmla="*/ 0 h 856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856"/>
                    <a:gd name="T11" fmla="*/ 144 w 144"/>
                    <a:gd name="T12" fmla="*/ 856 h 8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856">
                      <a:moveTo>
                        <a:pt x="144" y="856"/>
                      </a:moveTo>
                      <a:cubicBezTo>
                        <a:pt x="72" y="715"/>
                        <a:pt x="0" y="575"/>
                        <a:pt x="0" y="432"/>
                      </a:cubicBezTo>
                      <a:cubicBezTo>
                        <a:pt x="0" y="289"/>
                        <a:pt x="72" y="144"/>
                        <a:pt x="144" y="0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triangle"/>
                  <a:tailEnd type="non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39" name="Oval 11">
                  <a:extLst>
                    <a:ext uri="{FF2B5EF4-FFF2-40B4-BE49-F238E27FC236}">
                      <a16:creationId xmlns:a16="http://schemas.microsoft.com/office/drawing/2014/main" id="{AEFF7039-A5F6-6143-B84F-06A40E49B9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36253" y="2526517"/>
                  <a:ext cx="457200" cy="457200"/>
                </a:xfrm>
                <a:prstGeom prst="ellipse">
                  <a:avLst/>
                </a:prstGeom>
                <a:solidFill>
                  <a:srgbClr val="FFFFFF"/>
                </a:solidFill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dirty="0">
                      <a:latin typeface="Calibri"/>
                      <a:ea typeface="Times New Roman"/>
                      <a:cs typeface="Times New Roman"/>
                    </a:rPr>
                    <a:t>d3</a:t>
                  </a:r>
                </a:p>
              </p:txBody>
            </p:sp>
            <p:sp>
              <p:nvSpPr>
                <p:cNvPr id="140" name="Oval 12">
                  <a:extLst>
                    <a:ext uri="{FF2B5EF4-FFF2-40B4-BE49-F238E27FC236}">
                      <a16:creationId xmlns:a16="http://schemas.microsoft.com/office/drawing/2014/main" id="{9EB9D92F-AD7D-4247-BA91-8944BA4190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54650" y="4199562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dirty="0">
                      <a:latin typeface="Calibri"/>
                      <a:ea typeface="Times New Roman"/>
                      <a:cs typeface="Times New Roman"/>
                    </a:rPr>
                    <a:t>d4</a:t>
                  </a:r>
                </a:p>
              </p:txBody>
            </p:sp>
            <p:sp>
              <p:nvSpPr>
                <p:cNvPr id="141" name="Rectangle 140">
                  <a:extLst>
                    <a:ext uri="{FF2B5EF4-FFF2-40B4-BE49-F238E27FC236}">
                      <a16:creationId xmlns:a16="http://schemas.microsoft.com/office/drawing/2014/main" id="{D6208989-0A58-3441-89E4-4C2EEE2C9507}"/>
                    </a:ext>
                  </a:extLst>
                </p:cNvPr>
                <p:cNvSpPr/>
                <p:nvPr/>
              </p:nvSpPr>
              <p:spPr>
                <a:xfrm>
                  <a:off x="4486637" y="1518047"/>
                  <a:ext cx="59" cy="2520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11" name="Freeform 31">
                <a:extLst>
                  <a:ext uri="{FF2B5EF4-FFF2-40B4-BE49-F238E27FC236}">
                    <a16:creationId xmlns:a16="http://schemas.microsoft.com/office/drawing/2014/main" id="{5B1C0684-37C8-7241-A588-6B3AD9B3F88F}"/>
                  </a:ext>
                </a:extLst>
              </p:cNvPr>
              <p:cNvSpPr>
                <a:spLocks/>
              </p:cNvSpPr>
              <p:nvPr/>
            </p:nvSpPr>
            <p:spPr bwMode="auto">
              <a:xfrm rot="6215733" flipV="1">
                <a:off x="5981535" y="2895684"/>
                <a:ext cx="455459" cy="2458900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3748118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and Acting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If </a:t>
            </a:r>
            <a:r>
              <a:rPr lang="en-US" dirty="0">
                <a:cs typeface="Calibri"/>
              </a:rPr>
              <a:t>Lookahead </a:t>
            </a:r>
            <a:r>
              <a:rPr lang="en-US" dirty="0"/>
              <a:t>= classical planner on </a:t>
            </a:r>
            <a:r>
              <a:rPr lang="en-US" dirty="0">
                <a:cs typeface="Times New Roman"/>
              </a:rPr>
              <a:t>determinized</a:t>
            </a:r>
            <a:r>
              <a:rPr lang="en-US" i="1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domain</a:t>
            </a:r>
          </a:p>
          <a:p>
            <a:pPr marL="457200" lvl="1" indent="0">
              <a:buNone/>
            </a:pPr>
            <a:r>
              <a:rPr lang="en-US" dirty="0">
                <a:cs typeface="Times New Roman"/>
              </a:rPr>
              <a:t>⇒ FS-</a:t>
            </a:r>
            <a:r>
              <a:rPr lang="en-US" dirty="0" err="1">
                <a:cs typeface="Times New Roman"/>
              </a:rPr>
              <a:t>Replan</a:t>
            </a:r>
            <a:r>
              <a:rPr lang="en-US" dirty="0">
                <a:cs typeface="Times New Roman"/>
              </a:rPr>
              <a:t> (Ch. 5)</a:t>
            </a:r>
          </a:p>
          <a:p>
            <a:r>
              <a:rPr lang="en-US" dirty="0">
                <a:cs typeface="Calibri"/>
              </a:rPr>
              <a:t>Problem: Forward-search may choose a plan that depends on low-probability outcome</a:t>
            </a:r>
          </a:p>
          <a:p>
            <a:r>
              <a:rPr lang="en-US" dirty="0">
                <a:cs typeface="Calibri"/>
              </a:rPr>
              <a:t>RFF algorithm (see book) attempts to alleviate this</a:t>
            </a:r>
          </a:p>
          <a:p>
            <a:endParaRPr lang="en-US" dirty="0"/>
          </a:p>
          <a:p>
            <a:endParaRPr lang="en-US" dirty="0">
              <a:cs typeface="Calibri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3684AFC-EC25-6742-A23F-8EF1D4996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69</a:t>
            </a:fld>
            <a:endParaRPr lang="en-GB"/>
          </a:p>
        </p:txBody>
      </p:sp>
      <p:sp>
        <p:nvSpPr>
          <p:cNvPr id="38" name="Content Placeholder 5">
            <a:extLst>
              <a:ext uri="{FF2B5EF4-FFF2-40B4-BE49-F238E27FC236}">
                <a16:creationId xmlns:a16="http://schemas.microsoft.com/office/drawing/2014/main" id="{ECAD6509-222C-0A49-888C-C5B7DD9D4047}"/>
              </a:ext>
            </a:extLst>
          </p:cNvPr>
          <p:cNvSpPr txBox="1">
            <a:spLocks/>
          </p:cNvSpPr>
          <p:nvPr/>
        </p:nvSpPr>
        <p:spPr bwMode="auto">
          <a:xfrm>
            <a:off x="4382260" y="1166710"/>
            <a:ext cx="4571763" cy="151067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0487" tIns="44450" rIns="90487" bIns="44450" numCol="1" anchor="t" anchorCtr="0" compatLnSpc="1">
            <a:prstTxWarp prst="textNoShape">
              <a:avLst/>
            </a:prstTxWarp>
            <a:spAutoFit/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spcBef>
                <a:spcPts val="200"/>
              </a:spcBef>
              <a:buFont typeface="Webdings" charset="2"/>
              <a:buNone/>
            </a:pPr>
            <a:r>
              <a:rPr lang="en-US" sz="1400" b="1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Run-</a:t>
            </a:r>
            <a:r>
              <a:rPr lang="en-US" sz="1400" b="1" kern="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Lookahead</a:t>
            </a:r>
            <a:r>
              <a:rPr lang="en-US" sz="1400" b="1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(Σ,</a:t>
            </a:r>
            <a:r>
              <a:rPr lang="en-US" sz="1400" b="1" i="1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kern="0" baseline="-25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400" b="1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kern="0" baseline="-25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396875" lvl="1" indent="0">
              <a:spcBef>
                <a:spcPts val="200"/>
              </a:spcBef>
              <a:buFont typeface="Wingdings" charset="2"/>
              <a:buNone/>
            </a:pPr>
            <a:r>
              <a:rPr lang="en-US" sz="1400" i="1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← </a:t>
            </a:r>
            <a:r>
              <a:rPr lang="en-US" sz="1400" i="1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kern="0" baseline="-25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endParaRPr lang="en-US" sz="1400" kern="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96875" lvl="1" indent="0">
              <a:spcBef>
                <a:spcPts val="200"/>
              </a:spcBef>
              <a:buFont typeface="Wingdings" charset="2"/>
              <a:buNone/>
            </a:pPr>
            <a:r>
              <a:rPr lang="en-US" sz="1400" b="1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400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∉ </a:t>
            </a:r>
            <a:r>
              <a:rPr lang="en-US" sz="1400" i="1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kern="0" baseline="-25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and </a:t>
            </a:r>
            <a:r>
              <a:rPr lang="en-US" sz="1400" i="1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Applicable</a:t>
            </a:r>
            <a:r>
              <a:rPr lang="en-US" sz="1400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≠ ∅</a:t>
            </a:r>
            <a:r>
              <a:rPr lang="en-US" sz="1400" kern="0" baseline="-25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400" b="1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 marL="793750" lvl="2" indent="0">
              <a:spcBef>
                <a:spcPts val="200"/>
              </a:spcBef>
              <a:buFont typeface="Lucida Grande"/>
              <a:buNone/>
            </a:pPr>
            <a:r>
              <a:rPr lang="en-US" sz="1400" i="1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←</a:t>
            </a:r>
            <a:r>
              <a:rPr lang="en-US" sz="1400" kern="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Lookahead</a:t>
            </a:r>
            <a:r>
              <a:rPr lang="en-US" sz="1400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kern="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kern="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kern="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θ</a:t>
            </a:r>
            <a:r>
              <a:rPr lang="en-US" sz="1400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 marL="793750" lvl="2" indent="0">
              <a:spcBef>
                <a:spcPts val="200"/>
              </a:spcBef>
              <a:buFont typeface="Lucida Grande"/>
              <a:buNone/>
            </a:pPr>
            <a:r>
              <a:rPr lang="en-US" sz="1400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perform action </a:t>
            </a:r>
            <a:r>
              <a:rPr lang="en-US" sz="1400" i="1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endParaRPr lang="en-US" sz="1400" kern="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793750" lvl="2" indent="0">
              <a:spcBef>
                <a:spcPts val="200"/>
              </a:spcBef>
              <a:buFont typeface="Lucida Grande"/>
              <a:buNone/>
            </a:pPr>
            <a:r>
              <a:rPr lang="en-US" sz="1400" i="1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kern="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← observe resulting state </a:t>
            </a:r>
            <a:endParaRPr lang="en-US" sz="1400" kern="0" baseline="-250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D6931C3E-A36F-B844-92E3-2BD3AD769AF6}"/>
              </a:ext>
            </a:extLst>
          </p:cNvPr>
          <p:cNvGrpSpPr/>
          <p:nvPr/>
        </p:nvGrpSpPr>
        <p:grpSpPr>
          <a:xfrm>
            <a:off x="3896630" y="2738359"/>
            <a:ext cx="5162595" cy="3862989"/>
            <a:chOff x="3896630" y="2738359"/>
            <a:chExt cx="5162595" cy="3862989"/>
          </a:xfrm>
        </p:grpSpPr>
        <p:sp>
          <p:nvSpPr>
            <p:cNvPr id="105" name="Text Box 11">
              <a:extLst>
                <a:ext uri="{FF2B5EF4-FFF2-40B4-BE49-F238E27FC236}">
                  <a16:creationId xmlns:a16="http://schemas.microsoft.com/office/drawing/2014/main" id="{081D840C-5AA1-9845-89A2-BCF01FABA1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34204" y="3210198"/>
              <a:ext cx="433938" cy="27699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</a:t>
              </a:r>
            </a:p>
          </p:txBody>
        </p:sp>
        <p:sp>
          <p:nvSpPr>
            <p:cNvPr id="106" name="Text Box 11">
              <a:extLst>
                <a:ext uri="{FF2B5EF4-FFF2-40B4-BE49-F238E27FC236}">
                  <a16:creationId xmlns:a16="http://schemas.microsoft.com/office/drawing/2014/main" id="{E1C06470-C5AF-284E-99F9-C4CEF6EE03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53069" y="4496986"/>
              <a:ext cx="667926" cy="27699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100</a:t>
              </a:r>
            </a:p>
          </p:txBody>
        </p:sp>
        <p:sp>
          <p:nvSpPr>
            <p:cNvPr id="107" name="Text Box 11">
              <a:extLst>
                <a:ext uri="{FF2B5EF4-FFF2-40B4-BE49-F238E27FC236}">
                  <a16:creationId xmlns:a16="http://schemas.microsoft.com/office/drawing/2014/main" id="{4C03F44E-C2F6-8D4F-BBEE-9F71A0D2A3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45981" y="4704714"/>
              <a:ext cx="667926" cy="27699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100</a:t>
              </a:r>
            </a:p>
          </p:txBody>
        </p:sp>
        <p:sp>
          <p:nvSpPr>
            <p:cNvPr id="108" name="Text Box 11">
              <a:extLst>
                <a:ext uri="{FF2B5EF4-FFF2-40B4-BE49-F238E27FC236}">
                  <a16:creationId xmlns:a16="http://schemas.microsoft.com/office/drawing/2014/main" id="{18966512-1CC3-F44A-B38E-E7608FE720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40930" y="5730841"/>
              <a:ext cx="433938" cy="27699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9900FF"/>
                  </a:solidFill>
                  <a:latin typeface="Calibri"/>
                  <a:ea typeface="Times New Roman"/>
                  <a:cs typeface="Times New Roman"/>
                </a:rPr>
                <a:t>c = 1</a:t>
              </a:r>
            </a:p>
          </p:txBody>
        </p: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F6A87231-441A-0741-AE9A-8C8AD2DE423A}"/>
                </a:ext>
              </a:extLst>
            </p:cNvPr>
            <p:cNvGrpSpPr/>
            <p:nvPr/>
          </p:nvGrpSpPr>
          <p:grpSpPr>
            <a:xfrm>
              <a:off x="3896630" y="2738359"/>
              <a:ext cx="5162595" cy="3862989"/>
              <a:chOff x="3896630" y="2738359"/>
              <a:chExt cx="5162595" cy="3862989"/>
            </a:xfrm>
          </p:grpSpPr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05F0C593-EB0A-AE42-888F-DC242D5391B7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896630" y="2738359"/>
                <a:ext cx="5162595" cy="3862989"/>
                <a:chOff x="424630" y="1518047"/>
                <a:chExt cx="4697482" cy="3514961"/>
              </a:xfrm>
            </p:grpSpPr>
            <p:sp>
              <p:nvSpPr>
                <p:cNvPr id="112" name="Freeform 31">
                  <a:extLst>
                    <a:ext uri="{FF2B5EF4-FFF2-40B4-BE49-F238E27FC236}">
                      <a16:creationId xmlns:a16="http://schemas.microsoft.com/office/drawing/2014/main" id="{9E59CE5C-CDC8-A14E-965A-4D80839F2A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1049090" flipH="1" flipV="1">
                  <a:off x="4148184" y="2190483"/>
                  <a:ext cx="660198" cy="2126275"/>
                </a:xfrm>
                <a:custGeom>
                  <a:avLst/>
                  <a:gdLst>
                    <a:gd name="T0" fmla="*/ 2147483647 w 505"/>
                    <a:gd name="T1" fmla="*/ 0 h 1384"/>
                    <a:gd name="T2" fmla="*/ 2147483647 w 505"/>
                    <a:gd name="T3" fmla="*/ 2147483647 h 1384"/>
                    <a:gd name="T4" fmla="*/ 0 w 505"/>
                    <a:gd name="T5" fmla="*/ 2147483647 h 1384"/>
                    <a:gd name="T6" fmla="*/ 0 60000 65536"/>
                    <a:gd name="T7" fmla="*/ 0 60000 65536"/>
                    <a:gd name="T8" fmla="*/ 0 60000 65536"/>
                    <a:gd name="T9" fmla="*/ 0 w 505"/>
                    <a:gd name="T10" fmla="*/ 0 h 1384"/>
                    <a:gd name="T11" fmla="*/ 505 w 505"/>
                    <a:gd name="T12" fmla="*/ 1384 h 13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05" h="1384">
                      <a:moveTo>
                        <a:pt x="392" y="0"/>
                      </a:moveTo>
                      <a:cubicBezTo>
                        <a:pt x="448" y="252"/>
                        <a:pt x="505" y="505"/>
                        <a:pt x="440" y="736"/>
                      </a:cubicBezTo>
                      <a:cubicBezTo>
                        <a:pt x="375" y="967"/>
                        <a:pt x="187" y="1175"/>
                        <a:pt x="0" y="1384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none"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id="{90ED876E-7240-ED4E-B9E4-A072DF244D38}"/>
                    </a:ext>
                  </a:extLst>
                </p:cNvPr>
                <p:cNvSpPr/>
                <p:nvPr/>
              </p:nvSpPr>
              <p:spPr>
                <a:xfrm>
                  <a:off x="4066674" y="2252723"/>
                  <a:ext cx="59" cy="2520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>
                  <a:extLst>
                    <a:ext uri="{FF2B5EF4-FFF2-40B4-BE49-F238E27FC236}">
                      <a16:creationId xmlns:a16="http://schemas.microsoft.com/office/drawing/2014/main" id="{45CC3C21-C29B-7240-9B87-C4E2AD97E0E4}"/>
                    </a:ext>
                  </a:extLst>
                </p:cNvPr>
                <p:cNvSpPr/>
                <p:nvPr/>
              </p:nvSpPr>
              <p:spPr>
                <a:xfrm>
                  <a:off x="4441353" y="4403587"/>
                  <a:ext cx="168088" cy="336058"/>
                </a:xfrm>
                <a:prstGeom prst="rect">
                  <a:avLst/>
                </a:prstGeom>
                <a:noFill/>
              </p:spPr>
              <p:txBody>
                <a:bodyPr wrap="none" lIns="91440" tIns="0" rIns="91440" bIns="91440">
                  <a:sp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E9738A4E-CD8E-D342-B86C-BD2888972A4B}"/>
                    </a:ext>
                  </a:extLst>
                </p:cNvPr>
                <p:cNvSpPr/>
                <p:nvPr/>
              </p:nvSpPr>
              <p:spPr>
                <a:xfrm>
                  <a:off x="1149001" y="4506767"/>
                  <a:ext cx="59" cy="2520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spAutoFit/>
                </a:bodyPr>
                <a:lstStyle/>
                <a:p>
                  <a:pPr algn="r"/>
                  <a:endParaRPr lang="en-US" dirty="0"/>
                </a:p>
              </p:txBody>
            </p:sp>
            <p:sp>
              <p:nvSpPr>
                <p:cNvPr id="116" name="Text Box 13">
                  <a:extLst>
                    <a:ext uri="{FF2B5EF4-FFF2-40B4-BE49-F238E27FC236}">
                      <a16:creationId xmlns:a16="http://schemas.microsoft.com/office/drawing/2014/main" id="{9282127B-5A3D-A845-80F3-04420FE73E3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24630" y="4528921"/>
                  <a:ext cx="660190" cy="504087"/>
                </a:xfrm>
                <a:prstGeom prst="rect">
                  <a:avLst/>
                </a:prstGeom>
                <a:ln/>
                <a:extLs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1800" dirty="0">
                      <a:latin typeface="+mn-lt"/>
                      <a:ea typeface="Times New Roman"/>
                      <a:cs typeface="Calibri"/>
                      <a:sym typeface="Symbol" charset="0"/>
                    </a:rPr>
                    <a:t>Start: </a:t>
                  </a:r>
                  <a:br>
                    <a:rPr lang="en-US" sz="1800" dirty="0">
                      <a:latin typeface="+mn-lt"/>
                      <a:ea typeface="Times New Roman"/>
                      <a:cs typeface="Calibri"/>
                      <a:sym typeface="Symbol" charset="0"/>
                    </a:rPr>
                  </a:br>
                  <a:r>
                    <a:rPr lang="en-US" sz="1800" i="1" dirty="0">
                      <a:latin typeface="+mn-lt"/>
                      <a:ea typeface="Times New Roman"/>
                      <a:sym typeface="Symbol" charset="0"/>
                    </a:rPr>
                    <a:t>s</a:t>
                  </a:r>
                  <a:r>
                    <a:rPr lang="en-US" sz="1800" baseline="-25000" dirty="0">
                      <a:latin typeface="+mn-lt"/>
                      <a:ea typeface="Times New Roman"/>
                      <a:sym typeface="Symbol" charset="0"/>
                    </a:rPr>
                    <a:t>0</a:t>
                  </a:r>
                  <a:r>
                    <a:rPr lang="en-US" sz="1800" i="1" dirty="0">
                      <a:latin typeface="+mn-lt"/>
                      <a:ea typeface="Times New Roman"/>
                      <a:sym typeface="Symbol" charset="0"/>
                    </a:rPr>
                    <a:t>= </a:t>
                  </a:r>
                  <a:r>
                    <a:rPr lang="en-US" sz="1800" dirty="0">
                      <a:latin typeface="+mn-lt"/>
                      <a:ea typeface="Times New Roman"/>
                      <a:cs typeface="Calibri"/>
                      <a:sym typeface="Symbol" charset="0"/>
                    </a:rPr>
                    <a:t>d1</a:t>
                  </a:r>
                  <a:endParaRPr lang="en-US" sz="1800" dirty="0">
                    <a:latin typeface="+mn-lt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17" name="Rectangle 116">
                  <a:extLst>
                    <a:ext uri="{FF2B5EF4-FFF2-40B4-BE49-F238E27FC236}">
                      <a16:creationId xmlns:a16="http://schemas.microsoft.com/office/drawing/2014/main" id="{02A65E3D-4C19-B543-8175-276223F46E09}"/>
                    </a:ext>
                  </a:extLst>
                </p:cNvPr>
                <p:cNvSpPr/>
                <p:nvPr/>
              </p:nvSpPr>
              <p:spPr>
                <a:xfrm>
                  <a:off x="1028128" y="2019635"/>
                  <a:ext cx="59" cy="2520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8" name="Freeform 31">
                  <a:extLst>
                    <a:ext uri="{FF2B5EF4-FFF2-40B4-BE49-F238E27FC236}">
                      <a16:creationId xmlns:a16="http://schemas.microsoft.com/office/drawing/2014/main" id="{AA654A2E-3B1B-014A-952C-35741C6075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4200000" flipH="1" flipV="1">
                  <a:off x="2510252" y="617061"/>
                  <a:ext cx="776291" cy="2966339"/>
                </a:xfrm>
                <a:custGeom>
                  <a:avLst/>
                  <a:gdLst>
                    <a:gd name="T0" fmla="*/ 2147483647 w 505"/>
                    <a:gd name="T1" fmla="*/ 0 h 1384"/>
                    <a:gd name="T2" fmla="*/ 2147483647 w 505"/>
                    <a:gd name="T3" fmla="*/ 2147483647 h 1384"/>
                    <a:gd name="T4" fmla="*/ 0 w 505"/>
                    <a:gd name="T5" fmla="*/ 2147483647 h 1384"/>
                    <a:gd name="T6" fmla="*/ 0 60000 65536"/>
                    <a:gd name="T7" fmla="*/ 0 60000 65536"/>
                    <a:gd name="T8" fmla="*/ 0 60000 65536"/>
                    <a:gd name="T9" fmla="*/ 0 w 505"/>
                    <a:gd name="T10" fmla="*/ 0 h 1384"/>
                    <a:gd name="T11" fmla="*/ 505 w 505"/>
                    <a:gd name="T12" fmla="*/ 1384 h 13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05" h="1384">
                      <a:moveTo>
                        <a:pt x="392" y="0"/>
                      </a:moveTo>
                      <a:cubicBezTo>
                        <a:pt x="448" y="252"/>
                        <a:pt x="505" y="505"/>
                        <a:pt x="440" y="736"/>
                      </a:cubicBezTo>
                      <a:cubicBezTo>
                        <a:pt x="375" y="967"/>
                        <a:pt x="187" y="1175"/>
                        <a:pt x="0" y="1384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triangle"/>
                  <a:tailEnd type="non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19" name="Text Box 11">
                  <a:extLst>
                    <a:ext uri="{FF2B5EF4-FFF2-40B4-BE49-F238E27FC236}">
                      <a16:creationId xmlns:a16="http://schemas.microsoft.com/office/drawing/2014/main" id="{CC4D2166-2C9B-A042-8072-54C5A5975B8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164150" y="4337866"/>
                  <a:ext cx="668031" cy="504087"/>
                </a:xfrm>
                <a:prstGeom prst="rect">
                  <a:avLst/>
                </a:prstGeom>
                <a:ln/>
                <a:extLs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 dirty="0">
                      <a:latin typeface="+mn-lt"/>
                      <a:ea typeface="Times New Roman"/>
                      <a:cs typeface="Times New Roman"/>
                    </a:rPr>
                    <a:t>  Goal: </a:t>
                  </a:r>
                </a:p>
                <a:p>
                  <a:r>
                    <a:rPr lang="en-US" sz="1800" i="1" dirty="0">
                      <a:latin typeface="+mn-lt"/>
                      <a:ea typeface="Times New Roman"/>
                      <a:sym typeface="Symbol" charset="0"/>
                    </a:rPr>
                    <a:t>S</a:t>
                  </a:r>
                  <a:r>
                    <a:rPr lang="en-US" sz="1800" i="1" baseline="-25000" dirty="0">
                      <a:latin typeface="+mn-lt"/>
                      <a:ea typeface="Times New Roman"/>
                      <a:sym typeface="Symbol" charset="0"/>
                    </a:rPr>
                    <a:t>g</a:t>
                  </a:r>
                  <a:r>
                    <a:rPr lang="en-US" sz="1800" dirty="0">
                      <a:latin typeface="+mn-lt"/>
                      <a:ea typeface="Times New Roman"/>
                      <a:sym typeface="Symbol" charset="0"/>
                    </a:rPr>
                    <a:t>= {</a:t>
                  </a:r>
                  <a:r>
                    <a:rPr lang="en-US" sz="1800" dirty="0">
                      <a:latin typeface="+mn-lt"/>
                      <a:ea typeface="Times New Roman"/>
                      <a:cs typeface="Calibri"/>
                      <a:sym typeface="Symbol" charset="0"/>
                    </a:rPr>
                    <a:t>d4</a:t>
                  </a:r>
                  <a:r>
                    <a:rPr lang="en-US" sz="1800" dirty="0">
                      <a:latin typeface="+mn-lt"/>
                      <a:ea typeface="Times New Roman"/>
                      <a:cs typeface="Times New Roman"/>
                      <a:sym typeface="Symbol" charset="0"/>
                    </a:rPr>
                    <a:t>}</a:t>
                  </a:r>
                  <a:endParaRPr lang="en-US" sz="1800" dirty="0">
                    <a:latin typeface="+mn-lt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20" name="Freeform 37">
                  <a:extLst>
                    <a:ext uri="{FF2B5EF4-FFF2-40B4-BE49-F238E27FC236}">
                      <a16:creationId xmlns:a16="http://schemas.microsoft.com/office/drawing/2014/main" id="{9C9B9410-3664-544C-AAF4-C53E8AC444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55196" y="2381554"/>
                  <a:ext cx="2527300" cy="239492"/>
                </a:xfrm>
                <a:custGeom>
                  <a:avLst/>
                  <a:gdLst>
                    <a:gd name="T0" fmla="*/ 0 w 1592"/>
                    <a:gd name="T1" fmla="*/ 2147483647 h 113"/>
                    <a:gd name="T2" fmla="*/ 2147483647 w 1592"/>
                    <a:gd name="T3" fmla="*/ 2147483647 h 113"/>
                    <a:gd name="T4" fmla="*/ 2147483647 w 1592"/>
                    <a:gd name="T5" fmla="*/ 2147483647 h 113"/>
                    <a:gd name="T6" fmla="*/ 0 60000 65536"/>
                    <a:gd name="T7" fmla="*/ 0 60000 65536"/>
                    <a:gd name="T8" fmla="*/ 0 60000 65536"/>
                    <a:gd name="T9" fmla="*/ 0 w 1592"/>
                    <a:gd name="T10" fmla="*/ 0 h 113"/>
                    <a:gd name="T11" fmla="*/ 1592 w 1592"/>
                    <a:gd name="T12" fmla="*/ 113 h 1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92" h="113">
                      <a:moveTo>
                        <a:pt x="0" y="113"/>
                      </a:moveTo>
                      <a:cubicBezTo>
                        <a:pt x="255" y="57"/>
                        <a:pt x="511" y="2"/>
                        <a:pt x="776" y="1"/>
                      </a:cubicBezTo>
                      <a:cubicBezTo>
                        <a:pt x="1041" y="0"/>
                        <a:pt x="1316" y="52"/>
                        <a:pt x="1592" y="105"/>
                      </a:cubicBezTo>
                    </a:path>
                  </a:pathLst>
                </a:custGeom>
                <a:noFill/>
                <a:ln w="9525" cmpd="sng">
                  <a:solidFill>
                    <a:srgbClr val="C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21" name="Freeform 38">
                  <a:extLst>
                    <a:ext uri="{FF2B5EF4-FFF2-40B4-BE49-F238E27FC236}">
                      <a16:creationId xmlns:a16="http://schemas.microsoft.com/office/drawing/2014/main" id="{DD28B5C0-B70D-9C45-BBE2-49B0CB79B2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65020" y="2103309"/>
                  <a:ext cx="2176032" cy="281769"/>
                </a:xfrm>
                <a:custGeom>
                  <a:avLst/>
                  <a:gdLst>
                    <a:gd name="T0" fmla="*/ 0 w 1176"/>
                    <a:gd name="T1" fmla="*/ 2147483647 h 288"/>
                    <a:gd name="T2" fmla="*/ 2147483647 w 1176"/>
                    <a:gd name="T3" fmla="*/ 2147483647 h 288"/>
                    <a:gd name="T4" fmla="*/ 2147483647 w 1176"/>
                    <a:gd name="T5" fmla="*/ 0 h 288"/>
                    <a:gd name="T6" fmla="*/ 0 60000 65536"/>
                    <a:gd name="T7" fmla="*/ 0 60000 65536"/>
                    <a:gd name="T8" fmla="*/ 0 60000 65536"/>
                    <a:gd name="T9" fmla="*/ 0 w 1176"/>
                    <a:gd name="T10" fmla="*/ 0 h 288"/>
                    <a:gd name="T11" fmla="*/ 1176 w 1176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76" h="288">
                      <a:moveTo>
                        <a:pt x="0" y="288"/>
                      </a:moveTo>
                      <a:cubicBezTo>
                        <a:pt x="234" y="264"/>
                        <a:pt x="468" y="240"/>
                        <a:pt x="664" y="192"/>
                      </a:cubicBezTo>
                      <a:cubicBezTo>
                        <a:pt x="860" y="144"/>
                        <a:pt x="1018" y="72"/>
                        <a:pt x="1176" y="0"/>
                      </a:cubicBezTo>
                    </a:path>
                  </a:pathLst>
                </a:custGeom>
                <a:noFill/>
                <a:ln w="9525" cmpd="sng">
                  <a:solidFill>
                    <a:srgbClr val="C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22" name="Arc 121">
                  <a:extLst>
                    <a:ext uri="{FF2B5EF4-FFF2-40B4-BE49-F238E27FC236}">
                      <a16:creationId xmlns:a16="http://schemas.microsoft.com/office/drawing/2014/main" id="{BE9EF993-6254-F042-83D0-3F39EF6027D9}"/>
                    </a:ext>
                  </a:extLst>
                </p:cNvPr>
                <p:cNvSpPr/>
                <p:nvPr/>
              </p:nvSpPr>
              <p:spPr bwMode="auto">
                <a:xfrm>
                  <a:off x="2953574" y="2286304"/>
                  <a:ext cx="114300" cy="225425"/>
                </a:xfrm>
                <a:prstGeom prst="arc">
                  <a:avLst>
                    <a:gd name="adj1" fmla="val 18495893"/>
                    <a:gd name="adj2" fmla="val 2991136"/>
                  </a:avLst>
                </a:prstGeom>
                <a:noFill/>
                <a:ln w="9525" cap="flat" cmpd="sng" algn="ctr">
                  <a:solidFill>
                    <a:srgbClr val="C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23" name="Freeform 40">
                  <a:extLst>
                    <a:ext uri="{FF2B5EF4-FFF2-40B4-BE49-F238E27FC236}">
                      <a16:creationId xmlns:a16="http://schemas.microsoft.com/office/drawing/2014/main" id="{1F51DF67-E906-0941-9D80-BB90043940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 flipH="1">
                  <a:off x="3688744" y="2968900"/>
                  <a:ext cx="114570" cy="1275335"/>
                </a:xfrm>
                <a:custGeom>
                  <a:avLst/>
                  <a:gdLst>
                    <a:gd name="T0" fmla="*/ 2147483647 w 144"/>
                    <a:gd name="T1" fmla="*/ 2147483647 h 856"/>
                    <a:gd name="T2" fmla="*/ 0 w 144"/>
                    <a:gd name="T3" fmla="*/ 2147483647 h 856"/>
                    <a:gd name="T4" fmla="*/ 2147483647 w 144"/>
                    <a:gd name="T5" fmla="*/ 0 h 856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856"/>
                    <a:gd name="T11" fmla="*/ 144 w 144"/>
                    <a:gd name="T12" fmla="*/ 856 h 8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856">
                      <a:moveTo>
                        <a:pt x="144" y="856"/>
                      </a:moveTo>
                      <a:cubicBezTo>
                        <a:pt x="72" y="715"/>
                        <a:pt x="0" y="575"/>
                        <a:pt x="0" y="432"/>
                      </a:cubicBezTo>
                      <a:cubicBezTo>
                        <a:pt x="0" y="289"/>
                        <a:pt x="72" y="144"/>
                        <a:pt x="144" y="0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triangle"/>
                  <a:tailEnd type="non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24" name="Freeform 6">
                  <a:extLst>
                    <a:ext uri="{FF2B5EF4-FFF2-40B4-BE49-F238E27FC236}">
                      <a16:creationId xmlns:a16="http://schemas.microsoft.com/office/drawing/2014/main" id="{DED33FAE-8F0F-4046-9E37-EE721F8608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2934" y="2718754"/>
                  <a:ext cx="241300" cy="1371600"/>
                </a:xfrm>
                <a:custGeom>
                  <a:avLst/>
                  <a:gdLst>
                    <a:gd name="T0" fmla="*/ 2147483647 w 144"/>
                    <a:gd name="T1" fmla="*/ 2147483647 h 856"/>
                    <a:gd name="T2" fmla="*/ 0 w 144"/>
                    <a:gd name="T3" fmla="*/ 2147483647 h 856"/>
                    <a:gd name="T4" fmla="*/ 2147483647 w 144"/>
                    <a:gd name="T5" fmla="*/ 0 h 856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856"/>
                    <a:gd name="T11" fmla="*/ 144 w 144"/>
                    <a:gd name="T12" fmla="*/ 856 h 8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856">
                      <a:moveTo>
                        <a:pt x="144" y="856"/>
                      </a:moveTo>
                      <a:cubicBezTo>
                        <a:pt x="72" y="715"/>
                        <a:pt x="0" y="575"/>
                        <a:pt x="0" y="432"/>
                      </a:cubicBezTo>
                      <a:cubicBezTo>
                        <a:pt x="0" y="289"/>
                        <a:pt x="72" y="144"/>
                        <a:pt x="144" y="0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25" name="Oval 11">
                  <a:extLst>
                    <a:ext uri="{FF2B5EF4-FFF2-40B4-BE49-F238E27FC236}">
                      <a16:creationId xmlns:a16="http://schemas.microsoft.com/office/drawing/2014/main" id="{B20A8F1E-F87E-0F4D-BF0C-983F6AF891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6434" y="2271249"/>
                  <a:ext cx="457200" cy="457200"/>
                </a:xfrm>
                <a:prstGeom prst="ellipse">
                  <a:avLst/>
                </a:prstGeom>
                <a:solidFill>
                  <a:srgbClr val="FFFFFF"/>
                </a:solidFill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is-IS" dirty="0">
                      <a:latin typeface="Calibri"/>
                      <a:ea typeface="Times New Roman"/>
                      <a:cs typeface="Times New Roman"/>
                    </a:rPr>
                    <a:t>d2</a:t>
                  </a:r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26" name="Freeform 18">
                  <a:extLst>
                    <a:ext uri="{FF2B5EF4-FFF2-40B4-BE49-F238E27FC236}">
                      <a16:creationId xmlns:a16="http://schemas.microsoft.com/office/drawing/2014/main" id="{3A00B2C4-F1A2-924B-92A2-7726938CAE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97626" flipV="1">
                  <a:off x="1497828" y="4422980"/>
                  <a:ext cx="2154774" cy="270156"/>
                </a:xfrm>
                <a:custGeom>
                  <a:avLst/>
                  <a:gdLst>
                    <a:gd name="T0" fmla="*/ 0 w 1592"/>
                    <a:gd name="T1" fmla="*/ 2147483647 h 113"/>
                    <a:gd name="T2" fmla="*/ 2147483647 w 1592"/>
                    <a:gd name="T3" fmla="*/ 2147483647 h 113"/>
                    <a:gd name="T4" fmla="*/ 2147483647 w 1592"/>
                    <a:gd name="T5" fmla="*/ 2147483647 h 113"/>
                    <a:gd name="T6" fmla="*/ 0 60000 65536"/>
                    <a:gd name="T7" fmla="*/ 0 60000 65536"/>
                    <a:gd name="T8" fmla="*/ 0 60000 65536"/>
                    <a:gd name="T9" fmla="*/ 0 w 1592"/>
                    <a:gd name="T10" fmla="*/ 0 h 113"/>
                    <a:gd name="T11" fmla="*/ 1592 w 1592"/>
                    <a:gd name="T12" fmla="*/ 113 h 1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92" h="113">
                      <a:moveTo>
                        <a:pt x="0" y="113"/>
                      </a:moveTo>
                      <a:cubicBezTo>
                        <a:pt x="255" y="57"/>
                        <a:pt x="511" y="2"/>
                        <a:pt x="776" y="1"/>
                      </a:cubicBezTo>
                      <a:cubicBezTo>
                        <a:pt x="1041" y="0"/>
                        <a:pt x="1316" y="52"/>
                        <a:pt x="1592" y="105"/>
                      </a:cubicBezTo>
                    </a:path>
                  </a:pathLst>
                </a:custGeom>
                <a:noFill/>
                <a:ln w="9525" cmpd="sng">
                  <a:solidFill>
                    <a:srgbClr val="C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27" name="Oval 11">
                  <a:extLst>
                    <a:ext uri="{FF2B5EF4-FFF2-40B4-BE49-F238E27FC236}">
                      <a16:creationId xmlns:a16="http://schemas.microsoft.com/office/drawing/2014/main" id="{E331D115-BC45-F044-93F0-32D6EB845D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25794" y="1761046"/>
                  <a:ext cx="457200" cy="457200"/>
                </a:xfrm>
                <a:prstGeom prst="ellipse">
                  <a:avLst/>
                </a:prstGeom>
                <a:solidFill>
                  <a:srgbClr val="FFFFFF"/>
                </a:solidFill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dirty="0">
                      <a:latin typeface="Calibri"/>
                      <a:ea typeface="Times New Roman"/>
                      <a:cs typeface="Times New Roman"/>
                    </a:rPr>
                    <a:t>d5</a:t>
                  </a:r>
                </a:p>
              </p:txBody>
            </p:sp>
            <p:sp>
              <p:nvSpPr>
                <p:cNvPr id="128" name="Text Box 11">
                  <a:extLst>
                    <a:ext uri="{FF2B5EF4-FFF2-40B4-BE49-F238E27FC236}">
                      <a16:creationId xmlns:a16="http://schemas.microsoft.com/office/drawing/2014/main" id="{59FFB10F-3D8E-D941-9693-D87B24CB8D5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39191" y="2064370"/>
                  <a:ext cx="265463" cy="252043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 dirty="0">
                      <a:solidFill>
                        <a:srgbClr val="C00000"/>
                      </a:solidFill>
                      <a:latin typeface="Calibri"/>
                      <a:ea typeface="Times New Roman"/>
                      <a:cs typeface="Times New Roman"/>
                    </a:rPr>
                    <a:t>0.2</a:t>
                  </a:r>
                </a:p>
              </p:txBody>
            </p:sp>
            <p:sp>
              <p:nvSpPr>
                <p:cNvPr id="129" name="Text Box 11">
                  <a:extLst>
                    <a:ext uri="{FF2B5EF4-FFF2-40B4-BE49-F238E27FC236}">
                      <a16:creationId xmlns:a16="http://schemas.microsoft.com/office/drawing/2014/main" id="{163C116C-D7C8-6442-A547-641F3EB1BBB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51701" y="2505406"/>
                  <a:ext cx="265463" cy="252043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 dirty="0">
                      <a:solidFill>
                        <a:srgbClr val="C00000"/>
                      </a:solidFill>
                      <a:latin typeface="Calibri"/>
                      <a:ea typeface="Times New Roman"/>
                      <a:cs typeface="Times New Roman"/>
                    </a:rPr>
                    <a:t>0.8</a:t>
                  </a:r>
                </a:p>
              </p:txBody>
            </p:sp>
            <p:sp>
              <p:nvSpPr>
                <p:cNvPr id="130" name="Text Box 11">
                  <a:extLst>
                    <a:ext uri="{FF2B5EF4-FFF2-40B4-BE49-F238E27FC236}">
                      <a16:creationId xmlns:a16="http://schemas.microsoft.com/office/drawing/2014/main" id="{0F2D0F0A-2FB7-1842-9806-0AB5AA88474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96636" y="4562021"/>
                  <a:ext cx="265463" cy="252043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 dirty="0">
                      <a:solidFill>
                        <a:srgbClr val="C00000"/>
                      </a:solidFill>
                      <a:latin typeface="Calibri"/>
                      <a:ea typeface="Times New Roman"/>
                      <a:cs typeface="Times New Roman"/>
                    </a:rPr>
                    <a:t>0.5</a:t>
                  </a:r>
                </a:p>
              </p:txBody>
            </p:sp>
            <p:sp>
              <p:nvSpPr>
                <p:cNvPr id="131" name="Text Box 11">
                  <a:extLst>
                    <a:ext uri="{FF2B5EF4-FFF2-40B4-BE49-F238E27FC236}">
                      <a16:creationId xmlns:a16="http://schemas.microsoft.com/office/drawing/2014/main" id="{AF6775CE-666D-2844-972F-C490A588BF8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540117" y="4719048"/>
                  <a:ext cx="265463" cy="252043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1800" dirty="0">
                      <a:solidFill>
                        <a:srgbClr val="C00000"/>
                      </a:solidFill>
                      <a:latin typeface="Calibri"/>
                      <a:ea typeface="Times New Roman"/>
                      <a:cs typeface="Times New Roman"/>
                    </a:rPr>
                    <a:t>0.5</a:t>
                  </a:r>
                </a:p>
              </p:txBody>
            </p:sp>
            <p:sp>
              <p:nvSpPr>
                <p:cNvPr id="132" name="Oval 12">
                  <a:extLst>
                    <a:ext uri="{FF2B5EF4-FFF2-40B4-BE49-F238E27FC236}">
                      <a16:creationId xmlns:a16="http://schemas.microsoft.com/office/drawing/2014/main" id="{4B63AA16-0CFF-4A4E-8044-DDA8B28853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6434" y="4090354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dirty="0">
                      <a:latin typeface="Calibri"/>
                      <a:ea typeface="Times New Roman"/>
                      <a:cs typeface="Times New Roman"/>
                    </a:rPr>
                    <a:t>d1</a:t>
                  </a:r>
                </a:p>
              </p:txBody>
            </p:sp>
            <p:sp>
              <p:nvSpPr>
                <p:cNvPr id="133" name="Freeform 6">
                  <a:extLst>
                    <a:ext uri="{FF2B5EF4-FFF2-40B4-BE49-F238E27FC236}">
                      <a16:creationId xmlns:a16="http://schemas.microsoft.com/office/drawing/2014/main" id="{87EA7A25-A4C8-8042-BA32-7C942F8EF2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 flipV="1">
                  <a:off x="1288605" y="2725729"/>
                  <a:ext cx="241300" cy="1371600"/>
                </a:xfrm>
                <a:custGeom>
                  <a:avLst/>
                  <a:gdLst>
                    <a:gd name="T0" fmla="*/ 2147483647 w 144"/>
                    <a:gd name="T1" fmla="*/ 2147483647 h 856"/>
                    <a:gd name="T2" fmla="*/ 0 w 144"/>
                    <a:gd name="T3" fmla="*/ 2147483647 h 856"/>
                    <a:gd name="T4" fmla="*/ 2147483647 w 144"/>
                    <a:gd name="T5" fmla="*/ 0 h 856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856"/>
                    <a:gd name="T11" fmla="*/ 144 w 144"/>
                    <a:gd name="T12" fmla="*/ 856 h 8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856">
                      <a:moveTo>
                        <a:pt x="144" y="856"/>
                      </a:moveTo>
                      <a:cubicBezTo>
                        <a:pt x="72" y="715"/>
                        <a:pt x="0" y="575"/>
                        <a:pt x="0" y="432"/>
                      </a:cubicBezTo>
                      <a:cubicBezTo>
                        <a:pt x="0" y="289"/>
                        <a:pt x="72" y="144"/>
                        <a:pt x="144" y="0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cxnSp>
              <p:nvCxnSpPr>
                <p:cNvPr id="134" name="Curved Connector 133">
                  <a:extLst>
                    <a:ext uri="{FF2B5EF4-FFF2-40B4-BE49-F238E27FC236}">
                      <a16:creationId xmlns:a16="http://schemas.microsoft.com/office/drawing/2014/main" id="{A160ECED-85E9-244B-A47B-C1959F69E48F}"/>
                    </a:ext>
                  </a:extLst>
                </p:cNvPr>
                <p:cNvCxnSpPr/>
                <p:nvPr/>
              </p:nvCxnSpPr>
              <p:spPr>
                <a:xfrm flipH="1">
                  <a:off x="1215034" y="4318954"/>
                  <a:ext cx="228600" cy="228600"/>
                </a:xfrm>
                <a:prstGeom prst="curvedConnector4">
                  <a:avLst>
                    <a:gd name="adj1" fmla="val -100000"/>
                    <a:gd name="adj2" fmla="val 200000"/>
                  </a:avLst>
                </a:prstGeom>
                <a:ln w="9525" cmpd="sng">
                  <a:solidFill>
                    <a:srgbClr val="C00000"/>
                  </a:solidFill>
                  <a:tailEnd type="triangl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5" name="Arc 134">
                  <a:extLst>
                    <a:ext uri="{FF2B5EF4-FFF2-40B4-BE49-F238E27FC236}">
                      <a16:creationId xmlns:a16="http://schemas.microsoft.com/office/drawing/2014/main" id="{0E2D1935-27A3-6C45-823F-41D4812E6DA2}"/>
                    </a:ext>
                  </a:extLst>
                </p:cNvPr>
                <p:cNvSpPr/>
                <p:nvPr/>
              </p:nvSpPr>
              <p:spPr bwMode="auto">
                <a:xfrm rot="356928">
                  <a:off x="1451974" y="4215162"/>
                  <a:ext cx="366712" cy="366713"/>
                </a:xfrm>
                <a:prstGeom prst="arc">
                  <a:avLst>
                    <a:gd name="adj1" fmla="val 708330"/>
                    <a:gd name="adj2" fmla="val 4251989"/>
                  </a:avLst>
                </a:prstGeom>
                <a:noFill/>
                <a:ln w="9525" cap="flat" cmpd="sng" algn="ctr">
                  <a:solidFill>
                    <a:srgbClr val="C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36" name="Freeform 18">
                  <a:extLst>
                    <a:ext uri="{FF2B5EF4-FFF2-40B4-BE49-F238E27FC236}">
                      <a16:creationId xmlns:a16="http://schemas.microsoft.com/office/drawing/2014/main" id="{94E0D2D6-688F-5848-B267-23492CD924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1097626" flipV="1">
                  <a:off x="1428940" y="4080105"/>
                  <a:ext cx="2271945" cy="246051"/>
                </a:xfrm>
                <a:custGeom>
                  <a:avLst/>
                  <a:gdLst>
                    <a:gd name="T0" fmla="*/ 0 w 1592"/>
                    <a:gd name="T1" fmla="*/ 2147483647 h 113"/>
                    <a:gd name="T2" fmla="*/ 2147483647 w 1592"/>
                    <a:gd name="T3" fmla="*/ 2147483647 h 113"/>
                    <a:gd name="T4" fmla="*/ 2147483647 w 1592"/>
                    <a:gd name="T5" fmla="*/ 2147483647 h 113"/>
                    <a:gd name="T6" fmla="*/ 0 60000 65536"/>
                    <a:gd name="T7" fmla="*/ 0 60000 65536"/>
                    <a:gd name="T8" fmla="*/ 0 60000 65536"/>
                    <a:gd name="T9" fmla="*/ 0 w 1592"/>
                    <a:gd name="T10" fmla="*/ 0 h 113"/>
                    <a:gd name="T11" fmla="*/ 1592 w 1592"/>
                    <a:gd name="T12" fmla="*/ 113 h 1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92" h="113">
                      <a:moveTo>
                        <a:pt x="0" y="113"/>
                      </a:moveTo>
                      <a:cubicBezTo>
                        <a:pt x="255" y="57"/>
                        <a:pt x="511" y="2"/>
                        <a:pt x="776" y="1"/>
                      </a:cubicBezTo>
                      <a:cubicBezTo>
                        <a:pt x="1041" y="0"/>
                        <a:pt x="1316" y="52"/>
                        <a:pt x="1592" y="105"/>
                      </a:cubicBezTo>
                    </a:path>
                  </a:pathLst>
                </a:custGeom>
                <a:noFill/>
                <a:ln w="9525" cmpd="sng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37" name="Freeform 31">
                  <a:extLst>
                    <a:ext uri="{FF2B5EF4-FFF2-40B4-BE49-F238E27FC236}">
                      <a16:creationId xmlns:a16="http://schemas.microsoft.com/office/drawing/2014/main" id="{C2EF3CFF-8D7D-AA4B-A47E-5A8A017DDD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623913" flipH="1" flipV="1">
                  <a:off x="4056037" y="2163971"/>
                  <a:ext cx="1066075" cy="2187115"/>
                </a:xfrm>
                <a:custGeom>
                  <a:avLst/>
                  <a:gdLst>
                    <a:gd name="T0" fmla="*/ 2147483647 w 505"/>
                    <a:gd name="T1" fmla="*/ 0 h 1384"/>
                    <a:gd name="T2" fmla="*/ 2147483647 w 505"/>
                    <a:gd name="T3" fmla="*/ 2147483647 h 1384"/>
                    <a:gd name="T4" fmla="*/ 0 w 505"/>
                    <a:gd name="T5" fmla="*/ 2147483647 h 1384"/>
                    <a:gd name="T6" fmla="*/ 0 60000 65536"/>
                    <a:gd name="T7" fmla="*/ 0 60000 65536"/>
                    <a:gd name="T8" fmla="*/ 0 60000 65536"/>
                    <a:gd name="T9" fmla="*/ 0 w 505"/>
                    <a:gd name="T10" fmla="*/ 0 h 1384"/>
                    <a:gd name="T11" fmla="*/ 505 w 505"/>
                    <a:gd name="T12" fmla="*/ 1384 h 13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05" h="1384">
                      <a:moveTo>
                        <a:pt x="392" y="0"/>
                      </a:moveTo>
                      <a:cubicBezTo>
                        <a:pt x="448" y="252"/>
                        <a:pt x="505" y="505"/>
                        <a:pt x="440" y="736"/>
                      </a:cubicBezTo>
                      <a:cubicBezTo>
                        <a:pt x="375" y="967"/>
                        <a:pt x="187" y="1175"/>
                        <a:pt x="0" y="1384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triangle"/>
                  <a:tailEnd type="non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38" name="Freeform 40">
                  <a:extLst>
                    <a:ext uri="{FF2B5EF4-FFF2-40B4-BE49-F238E27FC236}">
                      <a16:creationId xmlns:a16="http://schemas.microsoft.com/office/drawing/2014/main" id="{0E4DE7CF-9917-ED4F-958E-C9CE0F9044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845766" y="2840626"/>
                  <a:ext cx="109948" cy="1358900"/>
                </a:xfrm>
                <a:custGeom>
                  <a:avLst/>
                  <a:gdLst>
                    <a:gd name="T0" fmla="*/ 2147483647 w 144"/>
                    <a:gd name="T1" fmla="*/ 2147483647 h 856"/>
                    <a:gd name="T2" fmla="*/ 0 w 144"/>
                    <a:gd name="T3" fmla="*/ 2147483647 h 856"/>
                    <a:gd name="T4" fmla="*/ 2147483647 w 144"/>
                    <a:gd name="T5" fmla="*/ 0 h 856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856"/>
                    <a:gd name="T11" fmla="*/ 144 w 144"/>
                    <a:gd name="T12" fmla="*/ 856 h 8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856">
                      <a:moveTo>
                        <a:pt x="144" y="856"/>
                      </a:moveTo>
                      <a:cubicBezTo>
                        <a:pt x="72" y="715"/>
                        <a:pt x="0" y="575"/>
                        <a:pt x="0" y="432"/>
                      </a:cubicBezTo>
                      <a:cubicBezTo>
                        <a:pt x="0" y="289"/>
                        <a:pt x="72" y="144"/>
                        <a:pt x="144" y="0"/>
                      </a:cubicBezTo>
                    </a:path>
                  </a:pathLst>
                </a:custGeom>
                <a:noFill/>
                <a:ln w="9525" cmpd="sng">
                  <a:solidFill>
                    <a:schemeClr val="tx1"/>
                  </a:solidFill>
                  <a:round/>
                  <a:headEnd type="triangle"/>
                  <a:tailEnd type="non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39" name="Oval 11">
                  <a:extLst>
                    <a:ext uri="{FF2B5EF4-FFF2-40B4-BE49-F238E27FC236}">
                      <a16:creationId xmlns:a16="http://schemas.microsoft.com/office/drawing/2014/main" id="{AEFF7039-A5F6-6143-B84F-06A40E49B9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36253" y="2526517"/>
                  <a:ext cx="457200" cy="457200"/>
                </a:xfrm>
                <a:prstGeom prst="ellipse">
                  <a:avLst/>
                </a:prstGeom>
                <a:solidFill>
                  <a:srgbClr val="FFFFFF"/>
                </a:solidFill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dirty="0">
                      <a:latin typeface="Calibri"/>
                      <a:ea typeface="Times New Roman"/>
                      <a:cs typeface="Times New Roman"/>
                    </a:rPr>
                    <a:t>d3</a:t>
                  </a:r>
                </a:p>
              </p:txBody>
            </p:sp>
            <p:sp>
              <p:nvSpPr>
                <p:cNvPr id="140" name="Oval 12">
                  <a:extLst>
                    <a:ext uri="{FF2B5EF4-FFF2-40B4-BE49-F238E27FC236}">
                      <a16:creationId xmlns:a16="http://schemas.microsoft.com/office/drawing/2014/main" id="{9EB9D92F-AD7D-4247-BA91-8944BA4190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54650" y="4199562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dirty="0">
                      <a:latin typeface="Calibri"/>
                      <a:ea typeface="Times New Roman"/>
                      <a:cs typeface="Times New Roman"/>
                    </a:rPr>
                    <a:t>d4</a:t>
                  </a:r>
                </a:p>
              </p:txBody>
            </p:sp>
            <p:sp>
              <p:nvSpPr>
                <p:cNvPr id="141" name="Rectangle 140">
                  <a:extLst>
                    <a:ext uri="{FF2B5EF4-FFF2-40B4-BE49-F238E27FC236}">
                      <a16:creationId xmlns:a16="http://schemas.microsoft.com/office/drawing/2014/main" id="{D6208989-0A58-3441-89E4-4C2EEE2C9507}"/>
                    </a:ext>
                  </a:extLst>
                </p:cNvPr>
                <p:cNvSpPr/>
                <p:nvPr/>
              </p:nvSpPr>
              <p:spPr>
                <a:xfrm>
                  <a:off x="4486637" y="1518047"/>
                  <a:ext cx="59" cy="2520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sp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11" name="Freeform 31">
                <a:extLst>
                  <a:ext uri="{FF2B5EF4-FFF2-40B4-BE49-F238E27FC236}">
                    <a16:creationId xmlns:a16="http://schemas.microsoft.com/office/drawing/2014/main" id="{5B1C0684-37C8-7241-A588-6B3AD9B3F88F}"/>
                  </a:ext>
                </a:extLst>
              </p:cNvPr>
              <p:cNvSpPr>
                <a:spLocks/>
              </p:cNvSpPr>
              <p:nvPr/>
            </p:nvSpPr>
            <p:spPr bwMode="auto">
              <a:xfrm rot="6215733" flipV="1">
                <a:off x="5981535" y="2895684"/>
                <a:ext cx="455459" cy="2458900"/>
              </a:xfrm>
              <a:custGeom>
                <a:avLst/>
                <a:gdLst>
                  <a:gd name="T0" fmla="*/ 2147483647 w 505"/>
                  <a:gd name="T1" fmla="*/ 0 h 1384"/>
                  <a:gd name="T2" fmla="*/ 2147483647 w 505"/>
                  <a:gd name="T3" fmla="*/ 2147483647 h 1384"/>
                  <a:gd name="T4" fmla="*/ 0 w 505"/>
                  <a:gd name="T5" fmla="*/ 2147483647 h 1384"/>
                  <a:gd name="T6" fmla="*/ 0 60000 65536"/>
                  <a:gd name="T7" fmla="*/ 0 60000 65536"/>
                  <a:gd name="T8" fmla="*/ 0 60000 65536"/>
                  <a:gd name="T9" fmla="*/ 0 w 505"/>
                  <a:gd name="T10" fmla="*/ 0 h 1384"/>
                  <a:gd name="T11" fmla="*/ 505 w 505"/>
                  <a:gd name="T12" fmla="*/ 1384 h 1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5" h="1384">
                    <a:moveTo>
                      <a:pt x="392" y="0"/>
                    </a:moveTo>
                    <a:cubicBezTo>
                      <a:pt x="448" y="252"/>
                      <a:pt x="505" y="505"/>
                      <a:pt x="440" y="736"/>
                    </a:cubicBezTo>
                    <a:cubicBezTo>
                      <a:pt x="375" y="967"/>
                      <a:pt x="187" y="1175"/>
                      <a:pt x="0" y="1384"/>
                    </a:cubicBez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triangle"/>
                <a:tailEnd type="none" w="med" len="med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  <a:ea typeface="Times New Roman"/>
                  <a:cs typeface="Times New Roman"/>
                </a:endParaRPr>
              </a:p>
            </p:txBody>
          </p:sp>
        </p:grp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B8FFBD2B-FFF6-A448-A59F-C48128B3CA21}"/>
              </a:ext>
            </a:extLst>
          </p:cNvPr>
          <p:cNvSpPr/>
          <p:nvPr/>
        </p:nvSpPr>
        <p:spPr>
          <a:xfrm>
            <a:off x="4422448" y="2775630"/>
            <a:ext cx="4532102" cy="203132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FS-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Replan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Σ,</a:t>
            </a:r>
            <a:r>
              <a:rPr lang="en-US" sz="1400" b="1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b="1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𝜋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∅</a:t>
            </a:r>
            <a:endParaRPr lang="en-US" sz="1400" i="1" baseline="-25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∉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and Applicable(s) ≠ ∅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undefined for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𝜋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</a:t>
            </a:r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Forward-Search(</a:t>
            </a:r>
            <a:r>
              <a:rPr lang="en-US" sz="1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Σ</a:t>
            </a:r>
            <a:r>
              <a:rPr lang="en-US" sz="1400" i="1" baseline="-25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1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i="1" baseline="-25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failure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failure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perform action 𝜋</a:t>
            </a:r>
            <a:r>
              <a:rPr lang="en-US" sz="1400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	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observe resulting state</a:t>
            </a:r>
            <a:endParaRPr lang="en-GB" sz="14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893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Sequence of Actions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A697961-1833-8648-B0B6-5ABDCEF1F9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58240"/>
            <a:ext cx="7886700" cy="3189921"/>
          </a:xfrm>
        </p:spPr>
        <p:txBody>
          <a:bodyPr>
            <a:normAutofit/>
          </a:bodyPr>
          <a:lstStyle/>
          <a:p>
            <a:r>
              <a:rPr lang="en-US" dirty="0"/>
              <a:t>In each state, the possible actions </a:t>
            </a:r>
            <a:br>
              <a:rPr lang="en-US" dirty="0"/>
            </a:br>
            <a:r>
              <a:rPr lang="en-US" dirty="0"/>
              <a:t>are </a:t>
            </a:r>
            <a:r>
              <a:rPr lang="en-US" dirty="0">
                <a:solidFill>
                  <a:srgbClr val="C00000"/>
                </a:solidFill>
              </a:rPr>
              <a:t>U</a:t>
            </a:r>
            <a:r>
              <a:rPr lang="en-US" dirty="0"/>
              <a:t>, </a:t>
            </a:r>
            <a:r>
              <a:rPr lang="en-US" dirty="0">
                <a:solidFill>
                  <a:srgbClr val="C00000"/>
                </a:solidFill>
              </a:rPr>
              <a:t>D</a:t>
            </a:r>
            <a:r>
              <a:rPr lang="en-US" dirty="0"/>
              <a:t>, </a:t>
            </a:r>
            <a:r>
              <a:rPr lang="en-US" dirty="0">
                <a:solidFill>
                  <a:srgbClr val="C00000"/>
                </a:solidFill>
              </a:rPr>
              <a:t>R</a:t>
            </a:r>
            <a:r>
              <a:rPr lang="en-US" dirty="0"/>
              <a:t>, and </a:t>
            </a:r>
            <a:r>
              <a:rPr lang="en-US" dirty="0">
                <a:solidFill>
                  <a:srgbClr val="C00000"/>
                </a:solidFill>
              </a:rPr>
              <a:t>L</a:t>
            </a:r>
            <a:r>
              <a:rPr lang="en-US" dirty="0"/>
              <a:t>; </a:t>
            </a:r>
            <a:r>
              <a:rPr lang="en-US" dirty="0">
                <a:solidFill>
                  <a:schemeClr val="accent1"/>
                </a:solidFill>
              </a:rPr>
              <a:t>transition model</a:t>
            </a:r>
            <a:r>
              <a:rPr lang="en-US" dirty="0"/>
              <a:t>:</a:t>
            </a:r>
          </a:p>
          <a:p>
            <a:r>
              <a:rPr lang="en-US" dirty="0"/>
              <a:t>Current position: [3,2]</a:t>
            </a:r>
          </a:p>
          <a:p>
            <a:r>
              <a:rPr lang="en-US" dirty="0"/>
              <a:t>Planned sequence of actions: (U, R)</a:t>
            </a:r>
          </a:p>
        </p:txBody>
      </p:sp>
      <p:grpSp>
        <p:nvGrpSpPr>
          <p:cNvPr id="23554" name="Group 3"/>
          <p:cNvGrpSpPr>
            <a:grpSpLocks/>
          </p:cNvGrpSpPr>
          <p:nvPr/>
        </p:nvGrpSpPr>
        <p:grpSpPr bwMode="auto">
          <a:xfrm>
            <a:off x="910045" y="4165283"/>
            <a:ext cx="2438400" cy="1828800"/>
            <a:chOff x="960" y="1152"/>
            <a:chExt cx="1536" cy="1152"/>
          </a:xfrm>
        </p:grpSpPr>
        <p:sp>
          <p:nvSpPr>
            <p:cNvPr id="23557" name="Rectangle 4"/>
            <p:cNvSpPr>
              <a:spLocks noChangeArrowheads="1"/>
            </p:cNvSpPr>
            <p:nvPr/>
          </p:nvSpPr>
          <p:spPr bwMode="auto">
            <a:xfrm>
              <a:off x="960" y="1152"/>
              <a:ext cx="1536" cy="11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58" name="Line 5"/>
            <p:cNvSpPr>
              <a:spLocks noChangeShapeType="1"/>
            </p:cNvSpPr>
            <p:nvPr/>
          </p:nvSpPr>
          <p:spPr bwMode="auto">
            <a:xfrm>
              <a:off x="1344" y="1152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23559" name="Line 6"/>
            <p:cNvSpPr>
              <a:spLocks noChangeShapeType="1"/>
            </p:cNvSpPr>
            <p:nvPr/>
          </p:nvSpPr>
          <p:spPr bwMode="auto">
            <a:xfrm>
              <a:off x="1728" y="1152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23560" name="Line 7"/>
            <p:cNvSpPr>
              <a:spLocks noChangeShapeType="1"/>
            </p:cNvSpPr>
            <p:nvPr/>
          </p:nvSpPr>
          <p:spPr bwMode="auto">
            <a:xfrm>
              <a:off x="2112" y="1152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23561" name="Line 8"/>
            <p:cNvSpPr>
              <a:spLocks noChangeShapeType="1"/>
            </p:cNvSpPr>
            <p:nvPr/>
          </p:nvSpPr>
          <p:spPr bwMode="auto">
            <a:xfrm>
              <a:off x="960" y="1536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23562" name="Line 9"/>
            <p:cNvSpPr>
              <a:spLocks noChangeShapeType="1"/>
            </p:cNvSpPr>
            <p:nvPr/>
          </p:nvSpPr>
          <p:spPr bwMode="auto">
            <a:xfrm>
              <a:off x="960" y="1920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23563" name="Rectangle 10"/>
            <p:cNvSpPr>
              <a:spLocks noChangeArrowheads="1"/>
            </p:cNvSpPr>
            <p:nvPr/>
          </p:nvSpPr>
          <p:spPr bwMode="auto">
            <a:xfrm>
              <a:off x="1344" y="1536"/>
              <a:ext cx="384" cy="384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555" name="Freeform 11"/>
          <p:cNvSpPr>
            <a:spLocks/>
          </p:cNvSpPr>
          <p:nvPr/>
        </p:nvSpPr>
        <p:spPr bwMode="auto">
          <a:xfrm>
            <a:off x="2281644" y="4927282"/>
            <a:ext cx="304800" cy="304800"/>
          </a:xfrm>
          <a:custGeom>
            <a:avLst/>
            <a:gdLst>
              <a:gd name="T0" fmla="*/ 2147483647 w 192"/>
              <a:gd name="T1" fmla="*/ 0 h 192"/>
              <a:gd name="T2" fmla="*/ 0 w 192"/>
              <a:gd name="T3" fmla="*/ 2147483647 h 192"/>
              <a:gd name="T4" fmla="*/ 2147483647 w 192"/>
              <a:gd name="T5" fmla="*/ 2147483647 h 192"/>
              <a:gd name="T6" fmla="*/ 2147483647 w 192"/>
              <a:gd name="T7" fmla="*/ 2147483647 h 192"/>
              <a:gd name="T8" fmla="*/ 2147483647 w 192"/>
              <a:gd name="T9" fmla="*/ 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2"/>
              <a:gd name="T16" fmla="*/ 0 h 192"/>
              <a:gd name="T17" fmla="*/ 192 w 192"/>
              <a:gd name="T18" fmla="*/ 192 h 1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2" h="192">
                <a:moveTo>
                  <a:pt x="96" y="0"/>
                </a:moveTo>
                <a:lnTo>
                  <a:pt x="0" y="192"/>
                </a:lnTo>
                <a:lnTo>
                  <a:pt x="144" y="192"/>
                </a:lnTo>
                <a:lnTo>
                  <a:pt x="192" y="192"/>
                </a:lnTo>
                <a:lnTo>
                  <a:pt x="96" y="0"/>
                </a:lnTo>
                <a:close/>
              </a:path>
            </a:pathLst>
          </a:cu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de-D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DBDA26-54D7-F945-9AC2-3A7FE4715F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45" t="4804" r="6416" b="13117"/>
          <a:stretch/>
        </p:blipFill>
        <p:spPr>
          <a:xfrm>
            <a:off x="7196001" y="1158238"/>
            <a:ext cx="1319349" cy="1031965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FAD097F-AD3B-A14D-B2EB-5BF76AC098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8846" y="4165280"/>
            <a:ext cx="609600" cy="609600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i="1" dirty="0">
                <a:solidFill>
                  <a:schemeClr val="bg1"/>
                </a:solidFill>
              </a:rPr>
              <a:t>Goal</a:t>
            </a:r>
          </a:p>
        </p:txBody>
      </p:sp>
      <p:sp>
        <p:nvSpPr>
          <p:cNvPr id="20" name="Text Box 18">
            <a:extLst>
              <a:ext uri="{FF2B5EF4-FFF2-40B4-BE49-F238E27FC236}">
                <a16:creationId xmlns:a16="http://schemas.microsoft.com/office/drawing/2014/main" id="{19E092DE-735B-2D4F-B3EF-D761FA971D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038" y="4914220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0">
                <a:latin typeface="+mn-lt"/>
              </a:rPr>
              <a:t>2</a:t>
            </a:r>
          </a:p>
        </p:txBody>
      </p:sp>
      <p:sp>
        <p:nvSpPr>
          <p:cNvPr id="21" name="Text Box 19">
            <a:extLst>
              <a:ext uri="{FF2B5EF4-FFF2-40B4-BE49-F238E27FC236}">
                <a16:creationId xmlns:a16="http://schemas.microsoft.com/office/drawing/2014/main" id="{0128C384-9AF2-6B45-850F-96F4E5843E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038" y="4304620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0">
                <a:latin typeface="+mn-lt"/>
              </a:rPr>
              <a:t>3</a:t>
            </a:r>
          </a:p>
        </p:txBody>
      </p:sp>
      <p:sp>
        <p:nvSpPr>
          <p:cNvPr id="22" name="Text Box 20">
            <a:extLst>
              <a:ext uri="{FF2B5EF4-FFF2-40B4-BE49-F238E27FC236}">
                <a16:creationId xmlns:a16="http://schemas.microsoft.com/office/drawing/2014/main" id="{1CC44805-1184-1643-8984-2D35EE89E3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038" y="5447620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0">
                <a:latin typeface="+mn-lt"/>
              </a:rPr>
              <a:t>1</a:t>
            </a:r>
          </a:p>
        </p:txBody>
      </p:sp>
      <p:sp>
        <p:nvSpPr>
          <p:cNvPr id="23" name="Text Box 21">
            <a:extLst>
              <a:ext uri="{FF2B5EF4-FFF2-40B4-BE49-F238E27FC236}">
                <a16:creationId xmlns:a16="http://schemas.microsoft.com/office/drawing/2014/main" id="{56F8A3E4-A8E3-B646-AD5E-70FB585DD7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4238" y="5981020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0">
                <a:latin typeface="+mn-lt"/>
              </a:rPr>
              <a:t>4</a:t>
            </a:r>
          </a:p>
        </p:txBody>
      </p:sp>
      <p:sp>
        <p:nvSpPr>
          <p:cNvPr id="24" name="Text Box 22">
            <a:extLst>
              <a:ext uri="{FF2B5EF4-FFF2-40B4-BE49-F238E27FC236}">
                <a16:creationId xmlns:a16="http://schemas.microsoft.com/office/drawing/2014/main" id="{F8C81C46-8A42-7241-8314-D853ADCB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4638" y="5981020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0">
                <a:latin typeface="+mn-lt"/>
              </a:rPr>
              <a:t>3</a:t>
            </a:r>
          </a:p>
        </p:txBody>
      </p:sp>
      <p:sp>
        <p:nvSpPr>
          <p:cNvPr id="25" name="Text Box 23">
            <a:extLst>
              <a:ext uri="{FF2B5EF4-FFF2-40B4-BE49-F238E27FC236}">
                <a16:creationId xmlns:a16="http://schemas.microsoft.com/office/drawing/2014/main" id="{C0CE57D8-AE6E-1646-972E-9E9A04B10C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5038" y="5981020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0">
                <a:latin typeface="+mn-lt"/>
              </a:rPr>
              <a:t>2</a:t>
            </a:r>
          </a:p>
        </p:txBody>
      </p:sp>
      <p:sp>
        <p:nvSpPr>
          <p:cNvPr id="26" name="Text Box 24">
            <a:extLst>
              <a:ext uri="{FF2B5EF4-FFF2-40B4-BE49-F238E27FC236}">
                <a16:creationId xmlns:a16="http://schemas.microsoft.com/office/drawing/2014/main" id="{F4500196-2323-5440-A936-E470B66737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438" y="5981020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0" dirty="0">
                <a:latin typeface="+mn-lt"/>
              </a:rPr>
              <a:t>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51E172-DA7F-F449-A2A2-B89E38834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7</a:t>
            </a:fld>
            <a:endParaRPr lang="en-GB"/>
          </a:p>
        </p:txBody>
      </p:sp>
      <p:sp>
        <p:nvSpPr>
          <p:cNvPr id="28" name="Text Box 21">
            <a:extLst>
              <a:ext uri="{FF2B5EF4-FFF2-40B4-BE49-F238E27FC236}">
                <a16:creationId xmlns:a16="http://schemas.microsoft.com/office/drawing/2014/main" id="{AFED3224-B86E-1143-8A78-3894233B7C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1339" y="3936144"/>
            <a:ext cx="665567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0">
                <a:latin typeface="+mn-lt"/>
              </a:rPr>
              <a:t>[3,2]</a:t>
            </a:r>
          </a:p>
        </p:txBody>
      </p:sp>
    </p:spTree>
    <p:extLst>
      <p:ext uri="{BB962C8B-B14F-4D97-AF65-F5344CB8AC3E}">
        <p14:creationId xmlns:p14="http://schemas.microsoft.com/office/powerpoint/2010/main" val="118105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Planning and Acting</a:t>
            </a:r>
          </a:p>
          <a:p>
            <a:pPr lvl="1"/>
            <a:r>
              <a:rPr lang="en-US" dirty="0"/>
              <a:t>Run-</a:t>
            </a:r>
            <a:r>
              <a:rPr lang="en-US" dirty="0" err="1"/>
              <a:t>Lookahead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D0EFE9-4B90-9147-88EA-513C87A82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70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765101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939D9-366F-7F42-805E-6D533DA43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 per the Book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B3F8C-1DF6-C44F-A43C-94F139E61C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i="1" dirty="0"/>
              <a:t>Markov decision problem (MDP)</a:t>
            </a:r>
          </a:p>
          <a:p>
            <a:pPr lvl="1"/>
            <a:r>
              <a:rPr lang="en-GB" dirty="0"/>
              <a:t>Markov property</a:t>
            </a:r>
          </a:p>
          <a:p>
            <a:pPr lvl="1"/>
            <a:r>
              <a:rPr lang="en-GB" dirty="0"/>
              <a:t>Sequence of actions, history, policy</a:t>
            </a:r>
          </a:p>
          <a:p>
            <a:pPr lvl="1"/>
            <a:r>
              <a:rPr lang="en-GB" dirty="0"/>
              <a:t>Value iteration, policy iteration</a:t>
            </a:r>
          </a:p>
          <a:p>
            <a:pPr marL="0" indent="0">
              <a:buNone/>
            </a:pPr>
            <a:r>
              <a:rPr lang="en-GB" i="1" dirty="0"/>
              <a:t>6.2 Stochastic shortest path problems</a:t>
            </a:r>
          </a:p>
          <a:p>
            <a:pPr lvl="1"/>
            <a:r>
              <a:rPr lang="en-GB" dirty="0"/>
              <a:t>Safe/unsafe policies</a:t>
            </a:r>
          </a:p>
          <a:p>
            <a:pPr lvl="1"/>
            <a:r>
              <a:rPr lang="en-GB" dirty="0"/>
              <a:t>Optimality</a:t>
            </a:r>
          </a:p>
          <a:p>
            <a:pPr lvl="1"/>
            <a:r>
              <a:rPr lang="en-GB" dirty="0"/>
              <a:t>Policy iteration, value iteration</a:t>
            </a:r>
          </a:p>
          <a:p>
            <a:pPr marL="0" indent="0">
              <a:buNone/>
            </a:pPr>
            <a:r>
              <a:rPr lang="en-GB" i="1" dirty="0"/>
              <a:t>6.3 Heuristic search algorithms</a:t>
            </a:r>
          </a:p>
          <a:p>
            <a:pPr lvl="1"/>
            <a:r>
              <a:rPr lang="en-GB" dirty="0"/>
              <a:t>Best-first search</a:t>
            </a:r>
          </a:p>
          <a:p>
            <a:pPr lvl="1"/>
            <a:r>
              <a:rPr lang="en-GB" dirty="0"/>
              <a:t>Determinisation</a:t>
            </a:r>
          </a:p>
          <a:p>
            <a:pPr marL="0" indent="0">
              <a:buNone/>
            </a:pPr>
            <a:r>
              <a:rPr lang="en-GB" i="1" dirty="0"/>
              <a:t>6.4 Online probabilistic planning</a:t>
            </a:r>
          </a:p>
          <a:p>
            <a:pPr lvl="1"/>
            <a:r>
              <a:rPr lang="en-GB" dirty="0"/>
              <a:t>Lookahead</a:t>
            </a:r>
          </a:p>
          <a:p>
            <a:pPr lvl="1"/>
            <a:endParaRPr lang="en-GB" dirty="0"/>
          </a:p>
          <a:p>
            <a:pPr marL="0" indent="0" algn="ctr">
              <a:buNone/>
            </a:pPr>
            <a:r>
              <a:rPr lang="en-GB" dirty="0">
                <a:solidFill>
                  <a:srgbClr val="C00000"/>
                </a:solidFill>
              </a:rPr>
              <a:t>⇒ Next: Complex Decision Making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E0CFDA-EE73-6943-8A96-B6F41ABB7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71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79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Sequence of Actions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A697961-1833-8648-B0B6-5ABDCEF1F9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58240"/>
            <a:ext cx="7886700" cy="3189921"/>
          </a:xfrm>
        </p:spPr>
        <p:txBody>
          <a:bodyPr>
            <a:normAutofit/>
          </a:bodyPr>
          <a:lstStyle/>
          <a:p>
            <a:r>
              <a:rPr lang="en-US" dirty="0"/>
              <a:t>In each state, the possible actions </a:t>
            </a:r>
            <a:br>
              <a:rPr lang="en-US" dirty="0"/>
            </a:br>
            <a:r>
              <a:rPr lang="en-US" dirty="0"/>
              <a:t>are </a:t>
            </a:r>
            <a:r>
              <a:rPr lang="en-US" dirty="0">
                <a:solidFill>
                  <a:srgbClr val="C00000"/>
                </a:solidFill>
              </a:rPr>
              <a:t>U</a:t>
            </a:r>
            <a:r>
              <a:rPr lang="en-US" dirty="0"/>
              <a:t>, </a:t>
            </a:r>
            <a:r>
              <a:rPr lang="en-US" dirty="0">
                <a:solidFill>
                  <a:srgbClr val="C00000"/>
                </a:solidFill>
              </a:rPr>
              <a:t>D</a:t>
            </a:r>
            <a:r>
              <a:rPr lang="en-US" dirty="0"/>
              <a:t>, </a:t>
            </a:r>
            <a:r>
              <a:rPr lang="en-US" dirty="0">
                <a:solidFill>
                  <a:srgbClr val="C00000"/>
                </a:solidFill>
              </a:rPr>
              <a:t>R</a:t>
            </a:r>
            <a:r>
              <a:rPr lang="en-US" dirty="0"/>
              <a:t>, and </a:t>
            </a:r>
            <a:r>
              <a:rPr lang="en-US" dirty="0">
                <a:solidFill>
                  <a:srgbClr val="C00000"/>
                </a:solidFill>
              </a:rPr>
              <a:t>L</a:t>
            </a:r>
            <a:r>
              <a:rPr lang="en-US" dirty="0"/>
              <a:t>; </a:t>
            </a:r>
            <a:r>
              <a:rPr lang="en-US" dirty="0">
                <a:solidFill>
                  <a:schemeClr val="accent1"/>
                </a:solidFill>
              </a:rPr>
              <a:t>transition model</a:t>
            </a:r>
            <a:r>
              <a:rPr lang="en-US" dirty="0"/>
              <a:t>:</a:t>
            </a:r>
          </a:p>
          <a:p>
            <a:r>
              <a:rPr lang="en-US" dirty="0"/>
              <a:t>Current position: [3,2]</a:t>
            </a:r>
          </a:p>
          <a:p>
            <a:r>
              <a:rPr lang="en-US" dirty="0"/>
              <a:t>Planned sequence of actions: (U, R)</a:t>
            </a:r>
          </a:p>
          <a:p>
            <a:pPr lvl="1"/>
            <a:r>
              <a:rPr lang="en-US" dirty="0"/>
              <a:t>U is executed</a:t>
            </a:r>
          </a:p>
        </p:txBody>
      </p:sp>
      <p:grpSp>
        <p:nvGrpSpPr>
          <p:cNvPr id="23554" name="Group 3"/>
          <p:cNvGrpSpPr>
            <a:grpSpLocks/>
          </p:cNvGrpSpPr>
          <p:nvPr/>
        </p:nvGrpSpPr>
        <p:grpSpPr bwMode="auto">
          <a:xfrm>
            <a:off x="910045" y="4165283"/>
            <a:ext cx="2438400" cy="1828800"/>
            <a:chOff x="960" y="1152"/>
            <a:chExt cx="1536" cy="1152"/>
          </a:xfrm>
        </p:grpSpPr>
        <p:sp>
          <p:nvSpPr>
            <p:cNvPr id="23557" name="Rectangle 4"/>
            <p:cNvSpPr>
              <a:spLocks noChangeArrowheads="1"/>
            </p:cNvSpPr>
            <p:nvPr/>
          </p:nvSpPr>
          <p:spPr bwMode="auto">
            <a:xfrm>
              <a:off x="960" y="1152"/>
              <a:ext cx="1536" cy="11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58" name="Line 5"/>
            <p:cNvSpPr>
              <a:spLocks noChangeShapeType="1"/>
            </p:cNvSpPr>
            <p:nvPr/>
          </p:nvSpPr>
          <p:spPr bwMode="auto">
            <a:xfrm>
              <a:off x="1344" y="1152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23559" name="Line 6"/>
            <p:cNvSpPr>
              <a:spLocks noChangeShapeType="1"/>
            </p:cNvSpPr>
            <p:nvPr/>
          </p:nvSpPr>
          <p:spPr bwMode="auto">
            <a:xfrm>
              <a:off x="1728" y="1152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23560" name="Line 7"/>
            <p:cNvSpPr>
              <a:spLocks noChangeShapeType="1"/>
            </p:cNvSpPr>
            <p:nvPr/>
          </p:nvSpPr>
          <p:spPr bwMode="auto">
            <a:xfrm>
              <a:off x="2112" y="1152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23561" name="Line 8"/>
            <p:cNvSpPr>
              <a:spLocks noChangeShapeType="1"/>
            </p:cNvSpPr>
            <p:nvPr/>
          </p:nvSpPr>
          <p:spPr bwMode="auto">
            <a:xfrm>
              <a:off x="960" y="1536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23562" name="Line 9"/>
            <p:cNvSpPr>
              <a:spLocks noChangeShapeType="1"/>
            </p:cNvSpPr>
            <p:nvPr/>
          </p:nvSpPr>
          <p:spPr bwMode="auto">
            <a:xfrm>
              <a:off x="960" y="1920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23563" name="Rectangle 10"/>
            <p:cNvSpPr>
              <a:spLocks noChangeArrowheads="1"/>
            </p:cNvSpPr>
            <p:nvPr/>
          </p:nvSpPr>
          <p:spPr bwMode="auto">
            <a:xfrm>
              <a:off x="1344" y="1536"/>
              <a:ext cx="384" cy="384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555" name="Freeform 11"/>
          <p:cNvSpPr>
            <a:spLocks/>
          </p:cNvSpPr>
          <p:nvPr/>
        </p:nvSpPr>
        <p:spPr bwMode="auto">
          <a:xfrm>
            <a:off x="2281644" y="4927282"/>
            <a:ext cx="304800" cy="304800"/>
          </a:xfrm>
          <a:custGeom>
            <a:avLst/>
            <a:gdLst>
              <a:gd name="T0" fmla="*/ 2147483647 w 192"/>
              <a:gd name="T1" fmla="*/ 0 h 192"/>
              <a:gd name="T2" fmla="*/ 0 w 192"/>
              <a:gd name="T3" fmla="*/ 2147483647 h 192"/>
              <a:gd name="T4" fmla="*/ 2147483647 w 192"/>
              <a:gd name="T5" fmla="*/ 2147483647 h 192"/>
              <a:gd name="T6" fmla="*/ 2147483647 w 192"/>
              <a:gd name="T7" fmla="*/ 2147483647 h 192"/>
              <a:gd name="T8" fmla="*/ 2147483647 w 192"/>
              <a:gd name="T9" fmla="*/ 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2"/>
              <a:gd name="T16" fmla="*/ 0 h 192"/>
              <a:gd name="T17" fmla="*/ 192 w 192"/>
              <a:gd name="T18" fmla="*/ 192 h 1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2" h="192">
                <a:moveTo>
                  <a:pt x="96" y="0"/>
                </a:moveTo>
                <a:lnTo>
                  <a:pt x="0" y="192"/>
                </a:lnTo>
                <a:lnTo>
                  <a:pt x="144" y="192"/>
                </a:lnTo>
                <a:lnTo>
                  <a:pt x="192" y="192"/>
                </a:lnTo>
                <a:lnTo>
                  <a:pt x="96" y="0"/>
                </a:lnTo>
                <a:close/>
              </a:path>
            </a:pathLst>
          </a:cu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de-D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DBDA26-54D7-F945-9AC2-3A7FE4715F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45" t="4804" r="6416" b="13117"/>
          <a:stretch/>
        </p:blipFill>
        <p:spPr>
          <a:xfrm>
            <a:off x="7196001" y="1158238"/>
            <a:ext cx="1319349" cy="1031965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FAD097F-AD3B-A14D-B2EB-5BF76AC098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8846" y="4165280"/>
            <a:ext cx="609600" cy="609600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i="1" dirty="0">
                <a:solidFill>
                  <a:schemeClr val="bg1"/>
                </a:solidFill>
              </a:rPr>
              <a:t>Goal</a:t>
            </a:r>
          </a:p>
        </p:txBody>
      </p:sp>
      <p:sp>
        <p:nvSpPr>
          <p:cNvPr id="19" name="Text Box 21">
            <a:extLst>
              <a:ext uri="{FF2B5EF4-FFF2-40B4-BE49-F238E27FC236}">
                <a16:creationId xmlns:a16="http://schemas.microsoft.com/office/drawing/2014/main" id="{247EC1A0-81D3-A646-BC7E-5794B4F85E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1339" y="3936144"/>
            <a:ext cx="665567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0">
                <a:latin typeface="+mn-lt"/>
              </a:rPr>
              <a:t>[3,2]</a:t>
            </a:r>
          </a:p>
        </p:txBody>
      </p:sp>
      <p:sp>
        <p:nvSpPr>
          <p:cNvPr id="16" name="Text Box 26">
            <a:extLst>
              <a:ext uri="{FF2B5EF4-FFF2-40B4-BE49-F238E27FC236}">
                <a16:creationId xmlns:a16="http://schemas.microsoft.com/office/drawing/2014/main" id="{606882F2-25F8-0E4A-BEB6-44FDFB7CE6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5124" y="4712560"/>
            <a:ext cx="665567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0">
                <a:latin typeface="+mn-lt"/>
              </a:rPr>
              <a:t>[4,2]</a:t>
            </a:r>
          </a:p>
        </p:txBody>
      </p:sp>
      <p:sp>
        <p:nvSpPr>
          <p:cNvPr id="17" name="Text Box 27">
            <a:extLst>
              <a:ext uri="{FF2B5EF4-FFF2-40B4-BE49-F238E27FC236}">
                <a16:creationId xmlns:a16="http://schemas.microsoft.com/office/drawing/2014/main" id="{671BFD41-DA73-8E45-AC82-D617504F25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3124" y="4712560"/>
            <a:ext cx="665567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0">
                <a:latin typeface="+mn-lt"/>
              </a:rPr>
              <a:t>[3,3]</a:t>
            </a:r>
          </a:p>
        </p:txBody>
      </p:sp>
      <p:sp>
        <p:nvSpPr>
          <p:cNvPr id="18" name="Text Box 28">
            <a:extLst>
              <a:ext uri="{FF2B5EF4-FFF2-40B4-BE49-F238E27FC236}">
                <a16:creationId xmlns:a16="http://schemas.microsoft.com/office/drawing/2014/main" id="{7DA7EC11-4994-3941-836D-1CDC731011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124" y="4712560"/>
            <a:ext cx="665567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0" dirty="0">
                <a:latin typeface="+mn-lt"/>
              </a:rPr>
              <a:t>[3,2]</a:t>
            </a:r>
          </a:p>
        </p:txBody>
      </p:sp>
      <p:sp>
        <p:nvSpPr>
          <p:cNvPr id="20" name="Line 29">
            <a:extLst>
              <a:ext uri="{FF2B5EF4-FFF2-40B4-BE49-F238E27FC236}">
                <a16:creationId xmlns:a16="http://schemas.microsoft.com/office/drawing/2014/main" id="{CEF72B49-4CAA-B645-95FB-BE622D2D8CE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72124" y="4331560"/>
            <a:ext cx="762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21" name="Line 30">
            <a:extLst>
              <a:ext uri="{FF2B5EF4-FFF2-40B4-BE49-F238E27FC236}">
                <a16:creationId xmlns:a16="http://schemas.microsoft.com/office/drawing/2014/main" id="{7CDF4B26-F47B-284E-B571-2894446D9D5B}"/>
              </a:ext>
            </a:extLst>
          </p:cNvPr>
          <p:cNvSpPr>
            <a:spLocks noChangeShapeType="1"/>
          </p:cNvSpPr>
          <p:nvPr/>
        </p:nvSpPr>
        <p:spPr bwMode="auto">
          <a:xfrm>
            <a:off x="6334124" y="433156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22" name="Line 31">
            <a:extLst>
              <a:ext uri="{FF2B5EF4-FFF2-40B4-BE49-F238E27FC236}">
                <a16:creationId xmlns:a16="http://schemas.microsoft.com/office/drawing/2014/main" id="{BD6E67D0-CAD4-E944-95F6-CEC24EDD7A1C}"/>
              </a:ext>
            </a:extLst>
          </p:cNvPr>
          <p:cNvSpPr>
            <a:spLocks noChangeShapeType="1"/>
          </p:cNvSpPr>
          <p:nvPr/>
        </p:nvSpPr>
        <p:spPr bwMode="auto">
          <a:xfrm>
            <a:off x="6334124" y="4331560"/>
            <a:ext cx="685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23" name="Freeform 11">
            <a:extLst>
              <a:ext uri="{FF2B5EF4-FFF2-40B4-BE49-F238E27FC236}">
                <a16:creationId xmlns:a16="http://schemas.microsoft.com/office/drawing/2014/main" id="{9545B32C-443A-C746-9EE9-5DFAD2499935}"/>
              </a:ext>
            </a:extLst>
          </p:cNvPr>
          <p:cNvSpPr>
            <a:spLocks/>
          </p:cNvSpPr>
          <p:nvPr/>
        </p:nvSpPr>
        <p:spPr bwMode="auto">
          <a:xfrm>
            <a:off x="2275656" y="4350472"/>
            <a:ext cx="304800" cy="304800"/>
          </a:xfrm>
          <a:custGeom>
            <a:avLst/>
            <a:gdLst>
              <a:gd name="T0" fmla="*/ 2147483647 w 192"/>
              <a:gd name="T1" fmla="*/ 0 h 192"/>
              <a:gd name="T2" fmla="*/ 0 w 192"/>
              <a:gd name="T3" fmla="*/ 2147483647 h 192"/>
              <a:gd name="T4" fmla="*/ 2147483647 w 192"/>
              <a:gd name="T5" fmla="*/ 2147483647 h 192"/>
              <a:gd name="T6" fmla="*/ 2147483647 w 192"/>
              <a:gd name="T7" fmla="*/ 2147483647 h 192"/>
              <a:gd name="T8" fmla="*/ 2147483647 w 192"/>
              <a:gd name="T9" fmla="*/ 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2"/>
              <a:gd name="T16" fmla="*/ 0 h 192"/>
              <a:gd name="T17" fmla="*/ 192 w 192"/>
              <a:gd name="T18" fmla="*/ 192 h 1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2" h="192">
                <a:moveTo>
                  <a:pt x="96" y="0"/>
                </a:moveTo>
                <a:lnTo>
                  <a:pt x="0" y="192"/>
                </a:lnTo>
                <a:lnTo>
                  <a:pt x="144" y="192"/>
                </a:lnTo>
                <a:lnTo>
                  <a:pt x="192" y="192"/>
                </a:lnTo>
                <a:lnTo>
                  <a:pt x="96" y="0"/>
                </a:lnTo>
                <a:close/>
              </a:path>
            </a:pathLst>
          </a:cu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de-DE"/>
          </a:p>
        </p:txBody>
      </p:sp>
      <p:sp>
        <p:nvSpPr>
          <p:cNvPr id="24" name="Freeform 11">
            <a:extLst>
              <a:ext uri="{FF2B5EF4-FFF2-40B4-BE49-F238E27FC236}">
                <a16:creationId xmlns:a16="http://schemas.microsoft.com/office/drawing/2014/main" id="{31519ADA-191C-304D-A1D1-373C6DCE477F}"/>
              </a:ext>
            </a:extLst>
          </p:cNvPr>
          <p:cNvSpPr>
            <a:spLocks/>
          </p:cNvSpPr>
          <p:nvPr/>
        </p:nvSpPr>
        <p:spPr bwMode="auto">
          <a:xfrm>
            <a:off x="2891245" y="4927279"/>
            <a:ext cx="304800" cy="304800"/>
          </a:xfrm>
          <a:custGeom>
            <a:avLst/>
            <a:gdLst>
              <a:gd name="T0" fmla="*/ 2147483647 w 192"/>
              <a:gd name="T1" fmla="*/ 0 h 192"/>
              <a:gd name="T2" fmla="*/ 0 w 192"/>
              <a:gd name="T3" fmla="*/ 2147483647 h 192"/>
              <a:gd name="T4" fmla="*/ 2147483647 w 192"/>
              <a:gd name="T5" fmla="*/ 2147483647 h 192"/>
              <a:gd name="T6" fmla="*/ 2147483647 w 192"/>
              <a:gd name="T7" fmla="*/ 2147483647 h 192"/>
              <a:gd name="T8" fmla="*/ 2147483647 w 192"/>
              <a:gd name="T9" fmla="*/ 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2"/>
              <a:gd name="T16" fmla="*/ 0 h 192"/>
              <a:gd name="T17" fmla="*/ 192 w 192"/>
              <a:gd name="T18" fmla="*/ 192 h 1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2" h="192">
                <a:moveTo>
                  <a:pt x="96" y="0"/>
                </a:moveTo>
                <a:lnTo>
                  <a:pt x="0" y="192"/>
                </a:lnTo>
                <a:lnTo>
                  <a:pt x="144" y="192"/>
                </a:lnTo>
                <a:lnTo>
                  <a:pt x="192" y="192"/>
                </a:lnTo>
                <a:lnTo>
                  <a:pt x="96" y="0"/>
                </a:lnTo>
                <a:close/>
              </a:path>
            </a:pathLst>
          </a:cu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de-DE"/>
          </a:p>
        </p:txBody>
      </p:sp>
      <p:sp>
        <p:nvSpPr>
          <p:cNvPr id="25" name="Text Box 18">
            <a:extLst>
              <a:ext uri="{FF2B5EF4-FFF2-40B4-BE49-F238E27FC236}">
                <a16:creationId xmlns:a16="http://schemas.microsoft.com/office/drawing/2014/main" id="{EE942A37-D888-3445-BB1F-3252E21FE6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038" y="4914220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0">
                <a:latin typeface="+mn-lt"/>
              </a:rPr>
              <a:t>2</a:t>
            </a:r>
          </a:p>
        </p:txBody>
      </p:sp>
      <p:sp>
        <p:nvSpPr>
          <p:cNvPr id="26" name="Text Box 19">
            <a:extLst>
              <a:ext uri="{FF2B5EF4-FFF2-40B4-BE49-F238E27FC236}">
                <a16:creationId xmlns:a16="http://schemas.microsoft.com/office/drawing/2014/main" id="{9077DE5A-6ADF-A543-99B8-E907A62BC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038" y="4304620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0">
                <a:latin typeface="+mn-lt"/>
              </a:rPr>
              <a:t>3</a:t>
            </a:r>
          </a:p>
        </p:txBody>
      </p:sp>
      <p:sp>
        <p:nvSpPr>
          <p:cNvPr id="27" name="Text Box 20">
            <a:extLst>
              <a:ext uri="{FF2B5EF4-FFF2-40B4-BE49-F238E27FC236}">
                <a16:creationId xmlns:a16="http://schemas.microsoft.com/office/drawing/2014/main" id="{8C7168D6-D980-6243-ACF8-2368C34425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038" y="5447620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0">
                <a:latin typeface="+mn-lt"/>
              </a:rPr>
              <a:t>1</a:t>
            </a:r>
          </a:p>
        </p:txBody>
      </p:sp>
      <p:sp>
        <p:nvSpPr>
          <p:cNvPr id="28" name="Text Box 21">
            <a:extLst>
              <a:ext uri="{FF2B5EF4-FFF2-40B4-BE49-F238E27FC236}">
                <a16:creationId xmlns:a16="http://schemas.microsoft.com/office/drawing/2014/main" id="{927F9269-B90D-8B4C-9B66-E12E8C832C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4238" y="5981020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0">
                <a:latin typeface="+mn-lt"/>
              </a:rPr>
              <a:t>4</a:t>
            </a:r>
          </a:p>
        </p:txBody>
      </p:sp>
      <p:sp>
        <p:nvSpPr>
          <p:cNvPr id="29" name="Text Box 22">
            <a:extLst>
              <a:ext uri="{FF2B5EF4-FFF2-40B4-BE49-F238E27FC236}">
                <a16:creationId xmlns:a16="http://schemas.microsoft.com/office/drawing/2014/main" id="{B721E485-B8B8-A64B-9E52-07D00D2EC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4638" y="5981020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0">
                <a:latin typeface="+mn-lt"/>
              </a:rPr>
              <a:t>3</a:t>
            </a:r>
          </a:p>
        </p:txBody>
      </p:sp>
      <p:sp>
        <p:nvSpPr>
          <p:cNvPr id="30" name="Text Box 23">
            <a:extLst>
              <a:ext uri="{FF2B5EF4-FFF2-40B4-BE49-F238E27FC236}">
                <a16:creationId xmlns:a16="http://schemas.microsoft.com/office/drawing/2014/main" id="{D7432949-DB18-2744-8C43-C21431563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5038" y="5981020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0">
                <a:latin typeface="+mn-lt"/>
              </a:rPr>
              <a:t>2</a:t>
            </a:r>
          </a:p>
        </p:txBody>
      </p:sp>
      <p:sp>
        <p:nvSpPr>
          <p:cNvPr id="31" name="Text Box 24">
            <a:extLst>
              <a:ext uri="{FF2B5EF4-FFF2-40B4-BE49-F238E27FC236}">
                <a16:creationId xmlns:a16="http://schemas.microsoft.com/office/drawing/2014/main" id="{C877F8D8-7BAC-434F-BF62-C3D0463BC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438" y="5981020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0" dirty="0">
                <a:latin typeface="+mn-lt"/>
              </a:rPr>
              <a:t>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7C8150-3425-0B4C-9336-776EA434B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9476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Sequence of Actions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A697961-1833-8648-B0B6-5ABDCEF1F9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58240"/>
            <a:ext cx="7886700" cy="3189921"/>
          </a:xfrm>
        </p:spPr>
        <p:txBody>
          <a:bodyPr>
            <a:normAutofit/>
          </a:bodyPr>
          <a:lstStyle/>
          <a:p>
            <a:r>
              <a:rPr lang="en-US" dirty="0"/>
              <a:t>In each state, the possible actions </a:t>
            </a:r>
            <a:br>
              <a:rPr lang="en-US" dirty="0"/>
            </a:br>
            <a:r>
              <a:rPr lang="en-US" dirty="0"/>
              <a:t>are </a:t>
            </a:r>
            <a:r>
              <a:rPr lang="en-US" dirty="0">
                <a:solidFill>
                  <a:srgbClr val="C00000"/>
                </a:solidFill>
              </a:rPr>
              <a:t>U</a:t>
            </a:r>
            <a:r>
              <a:rPr lang="en-US" dirty="0"/>
              <a:t>, </a:t>
            </a:r>
            <a:r>
              <a:rPr lang="en-US" dirty="0">
                <a:solidFill>
                  <a:srgbClr val="C00000"/>
                </a:solidFill>
              </a:rPr>
              <a:t>D</a:t>
            </a:r>
            <a:r>
              <a:rPr lang="en-US" dirty="0"/>
              <a:t>, </a:t>
            </a:r>
            <a:r>
              <a:rPr lang="en-US" dirty="0">
                <a:solidFill>
                  <a:srgbClr val="C00000"/>
                </a:solidFill>
              </a:rPr>
              <a:t>R</a:t>
            </a:r>
            <a:r>
              <a:rPr lang="en-US" dirty="0"/>
              <a:t>, and </a:t>
            </a:r>
            <a:r>
              <a:rPr lang="en-US" dirty="0">
                <a:solidFill>
                  <a:srgbClr val="C00000"/>
                </a:solidFill>
              </a:rPr>
              <a:t>L</a:t>
            </a:r>
            <a:r>
              <a:rPr lang="en-US" dirty="0"/>
              <a:t>; </a:t>
            </a:r>
            <a:r>
              <a:rPr lang="en-US" dirty="0">
                <a:solidFill>
                  <a:schemeClr val="accent1"/>
                </a:solidFill>
              </a:rPr>
              <a:t>transition model</a:t>
            </a:r>
            <a:r>
              <a:rPr lang="en-US" dirty="0"/>
              <a:t>:</a:t>
            </a:r>
          </a:p>
          <a:p>
            <a:r>
              <a:rPr lang="en-US" dirty="0"/>
              <a:t>Current position: [3,2]</a:t>
            </a:r>
          </a:p>
          <a:p>
            <a:r>
              <a:rPr lang="en-US" dirty="0"/>
              <a:t>Planned sequence of actions: (U, R)</a:t>
            </a:r>
          </a:p>
          <a:p>
            <a:pPr lvl="1"/>
            <a:r>
              <a:rPr lang="en-US" dirty="0"/>
              <a:t>U has been executed</a:t>
            </a:r>
          </a:p>
          <a:p>
            <a:pPr lvl="1"/>
            <a:r>
              <a:rPr lang="en-US" dirty="0"/>
              <a:t>R is executed</a:t>
            </a:r>
          </a:p>
        </p:txBody>
      </p:sp>
      <p:grpSp>
        <p:nvGrpSpPr>
          <p:cNvPr id="23554" name="Group 3"/>
          <p:cNvGrpSpPr>
            <a:grpSpLocks/>
          </p:cNvGrpSpPr>
          <p:nvPr/>
        </p:nvGrpSpPr>
        <p:grpSpPr bwMode="auto">
          <a:xfrm>
            <a:off x="910045" y="4165283"/>
            <a:ext cx="2438400" cy="1828800"/>
            <a:chOff x="960" y="1152"/>
            <a:chExt cx="1536" cy="1152"/>
          </a:xfrm>
        </p:grpSpPr>
        <p:sp>
          <p:nvSpPr>
            <p:cNvPr id="23557" name="Rectangle 4"/>
            <p:cNvSpPr>
              <a:spLocks noChangeArrowheads="1"/>
            </p:cNvSpPr>
            <p:nvPr/>
          </p:nvSpPr>
          <p:spPr bwMode="auto">
            <a:xfrm>
              <a:off x="960" y="1152"/>
              <a:ext cx="1536" cy="11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58" name="Line 5"/>
            <p:cNvSpPr>
              <a:spLocks noChangeShapeType="1"/>
            </p:cNvSpPr>
            <p:nvPr/>
          </p:nvSpPr>
          <p:spPr bwMode="auto">
            <a:xfrm>
              <a:off x="1344" y="1152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23559" name="Line 6"/>
            <p:cNvSpPr>
              <a:spLocks noChangeShapeType="1"/>
            </p:cNvSpPr>
            <p:nvPr/>
          </p:nvSpPr>
          <p:spPr bwMode="auto">
            <a:xfrm>
              <a:off x="1728" y="1152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23560" name="Line 7"/>
            <p:cNvSpPr>
              <a:spLocks noChangeShapeType="1"/>
            </p:cNvSpPr>
            <p:nvPr/>
          </p:nvSpPr>
          <p:spPr bwMode="auto">
            <a:xfrm>
              <a:off x="2112" y="1152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23561" name="Line 8"/>
            <p:cNvSpPr>
              <a:spLocks noChangeShapeType="1"/>
            </p:cNvSpPr>
            <p:nvPr/>
          </p:nvSpPr>
          <p:spPr bwMode="auto">
            <a:xfrm>
              <a:off x="960" y="1536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23562" name="Line 9"/>
            <p:cNvSpPr>
              <a:spLocks noChangeShapeType="1"/>
            </p:cNvSpPr>
            <p:nvPr/>
          </p:nvSpPr>
          <p:spPr bwMode="auto">
            <a:xfrm>
              <a:off x="960" y="1920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23563" name="Rectangle 10"/>
            <p:cNvSpPr>
              <a:spLocks noChangeArrowheads="1"/>
            </p:cNvSpPr>
            <p:nvPr/>
          </p:nvSpPr>
          <p:spPr bwMode="auto">
            <a:xfrm>
              <a:off x="1344" y="1536"/>
              <a:ext cx="384" cy="384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555" name="Freeform 11"/>
          <p:cNvSpPr>
            <a:spLocks/>
          </p:cNvSpPr>
          <p:nvPr/>
        </p:nvSpPr>
        <p:spPr bwMode="auto">
          <a:xfrm>
            <a:off x="2281644" y="4927282"/>
            <a:ext cx="304800" cy="304800"/>
          </a:xfrm>
          <a:custGeom>
            <a:avLst/>
            <a:gdLst>
              <a:gd name="T0" fmla="*/ 2147483647 w 192"/>
              <a:gd name="T1" fmla="*/ 0 h 192"/>
              <a:gd name="T2" fmla="*/ 0 w 192"/>
              <a:gd name="T3" fmla="*/ 2147483647 h 192"/>
              <a:gd name="T4" fmla="*/ 2147483647 w 192"/>
              <a:gd name="T5" fmla="*/ 2147483647 h 192"/>
              <a:gd name="T6" fmla="*/ 2147483647 w 192"/>
              <a:gd name="T7" fmla="*/ 2147483647 h 192"/>
              <a:gd name="T8" fmla="*/ 2147483647 w 192"/>
              <a:gd name="T9" fmla="*/ 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2"/>
              <a:gd name="T16" fmla="*/ 0 h 192"/>
              <a:gd name="T17" fmla="*/ 192 w 192"/>
              <a:gd name="T18" fmla="*/ 192 h 1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2" h="192">
                <a:moveTo>
                  <a:pt x="96" y="0"/>
                </a:moveTo>
                <a:lnTo>
                  <a:pt x="0" y="192"/>
                </a:lnTo>
                <a:lnTo>
                  <a:pt x="144" y="192"/>
                </a:lnTo>
                <a:lnTo>
                  <a:pt x="192" y="192"/>
                </a:lnTo>
                <a:lnTo>
                  <a:pt x="96" y="0"/>
                </a:lnTo>
                <a:close/>
              </a:path>
            </a:pathLst>
          </a:cu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de-D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DBDA26-54D7-F945-9AC2-3A7FE4715F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45" t="4804" r="6416" b="13117"/>
          <a:stretch/>
        </p:blipFill>
        <p:spPr>
          <a:xfrm>
            <a:off x="7196001" y="1158238"/>
            <a:ext cx="1319349" cy="1031965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FAD097F-AD3B-A14D-B2EB-5BF76AC098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8846" y="4165280"/>
            <a:ext cx="609600" cy="609600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i="1" dirty="0">
                <a:solidFill>
                  <a:schemeClr val="bg1"/>
                </a:solidFill>
              </a:rPr>
              <a:t>Goal</a:t>
            </a:r>
          </a:p>
        </p:txBody>
      </p:sp>
      <p:sp>
        <p:nvSpPr>
          <p:cNvPr id="16" name="Text Box 26">
            <a:extLst>
              <a:ext uri="{FF2B5EF4-FFF2-40B4-BE49-F238E27FC236}">
                <a16:creationId xmlns:a16="http://schemas.microsoft.com/office/drawing/2014/main" id="{606882F2-25F8-0E4A-BEB6-44FDFB7CE6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5124" y="4712560"/>
            <a:ext cx="665567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0">
                <a:latin typeface="+mn-lt"/>
              </a:rPr>
              <a:t>[4,2]</a:t>
            </a:r>
          </a:p>
        </p:txBody>
      </p:sp>
      <p:sp>
        <p:nvSpPr>
          <p:cNvPr id="17" name="Text Box 27">
            <a:extLst>
              <a:ext uri="{FF2B5EF4-FFF2-40B4-BE49-F238E27FC236}">
                <a16:creationId xmlns:a16="http://schemas.microsoft.com/office/drawing/2014/main" id="{671BFD41-DA73-8E45-AC82-D617504F25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3124" y="4712560"/>
            <a:ext cx="665567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0">
                <a:latin typeface="+mn-lt"/>
              </a:rPr>
              <a:t>[3,3]</a:t>
            </a:r>
          </a:p>
        </p:txBody>
      </p:sp>
      <p:sp>
        <p:nvSpPr>
          <p:cNvPr id="18" name="Text Box 28">
            <a:extLst>
              <a:ext uri="{FF2B5EF4-FFF2-40B4-BE49-F238E27FC236}">
                <a16:creationId xmlns:a16="http://schemas.microsoft.com/office/drawing/2014/main" id="{7DA7EC11-4994-3941-836D-1CDC731011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124" y="4712560"/>
            <a:ext cx="665567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0" dirty="0">
                <a:latin typeface="+mn-lt"/>
              </a:rPr>
              <a:t>[3,2]</a:t>
            </a:r>
          </a:p>
        </p:txBody>
      </p:sp>
      <p:sp>
        <p:nvSpPr>
          <p:cNvPr id="20" name="Line 29">
            <a:extLst>
              <a:ext uri="{FF2B5EF4-FFF2-40B4-BE49-F238E27FC236}">
                <a16:creationId xmlns:a16="http://schemas.microsoft.com/office/drawing/2014/main" id="{CEF72B49-4CAA-B645-95FB-BE622D2D8CE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72124" y="4331560"/>
            <a:ext cx="762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21" name="Line 30">
            <a:extLst>
              <a:ext uri="{FF2B5EF4-FFF2-40B4-BE49-F238E27FC236}">
                <a16:creationId xmlns:a16="http://schemas.microsoft.com/office/drawing/2014/main" id="{7CDF4B26-F47B-284E-B571-2894446D9D5B}"/>
              </a:ext>
            </a:extLst>
          </p:cNvPr>
          <p:cNvSpPr>
            <a:spLocks noChangeShapeType="1"/>
          </p:cNvSpPr>
          <p:nvPr/>
        </p:nvSpPr>
        <p:spPr bwMode="auto">
          <a:xfrm>
            <a:off x="6334124" y="433156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22" name="Line 31">
            <a:extLst>
              <a:ext uri="{FF2B5EF4-FFF2-40B4-BE49-F238E27FC236}">
                <a16:creationId xmlns:a16="http://schemas.microsoft.com/office/drawing/2014/main" id="{BD6E67D0-CAD4-E944-95F6-CEC24EDD7A1C}"/>
              </a:ext>
            </a:extLst>
          </p:cNvPr>
          <p:cNvSpPr>
            <a:spLocks noChangeShapeType="1"/>
          </p:cNvSpPr>
          <p:nvPr/>
        </p:nvSpPr>
        <p:spPr bwMode="auto">
          <a:xfrm>
            <a:off x="6334124" y="4331560"/>
            <a:ext cx="685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23" name="Freeform 11">
            <a:extLst>
              <a:ext uri="{FF2B5EF4-FFF2-40B4-BE49-F238E27FC236}">
                <a16:creationId xmlns:a16="http://schemas.microsoft.com/office/drawing/2014/main" id="{9545B32C-443A-C746-9EE9-5DFAD2499935}"/>
              </a:ext>
            </a:extLst>
          </p:cNvPr>
          <p:cNvSpPr>
            <a:spLocks/>
          </p:cNvSpPr>
          <p:nvPr/>
        </p:nvSpPr>
        <p:spPr bwMode="auto">
          <a:xfrm>
            <a:off x="2275656" y="4350472"/>
            <a:ext cx="304800" cy="304800"/>
          </a:xfrm>
          <a:custGeom>
            <a:avLst/>
            <a:gdLst>
              <a:gd name="T0" fmla="*/ 2147483647 w 192"/>
              <a:gd name="T1" fmla="*/ 0 h 192"/>
              <a:gd name="T2" fmla="*/ 0 w 192"/>
              <a:gd name="T3" fmla="*/ 2147483647 h 192"/>
              <a:gd name="T4" fmla="*/ 2147483647 w 192"/>
              <a:gd name="T5" fmla="*/ 2147483647 h 192"/>
              <a:gd name="T6" fmla="*/ 2147483647 w 192"/>
              <a:gd name="T7" fmla="*/ 2147483647 h 192"/>
              <a:gd name="T8" fmla="*/ 2147483647 w 192"/>
              <a:gd name="T9" fmla="*/ 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2"/>
              <a:gd name="T16" fmla="*/ 0 h 192"/>
              <a:gd name="T17" fmla="*/ 192 w 192"/>
              <a:gd name="T18" fmla="*/ 192 h 1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2" h="192">
                <a:moveTo>
                  <a:pt x="96" y="0"/>
                </a:moveTo>
                <a:lnTo>
                  <a:pt x="0" y="192"/>
                </a:lnTo>
                <a:lnTo>
                  <a:pt x="144" y="192"/>
                </a:lnTo>
                <a:lnTo>
                  <a:pt x="192" y="192"/>
                </a:lnTo>
                <a:lnTo>
                  <a:pt x="96" y="0"/>
                </a:lnTo>
                <a:close/>
              </a:path>
            </a:pathLst>
          </a:cu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de-DE"/>
          </a:p>
        </p:txBody>
      </p:sp>
      <p:sp>
        <p:nvSpPr>
          <p:cNvPr id="24" name="Freeform 11">
            <a:extLst>
              <a:ext uri="{FF2B5EF4-FFF2-40B4-BE49-F238E27FC236}">
                <a16:creationId xmlns:a16="http://schemas.microsoft.com/office/drawing/2014/main" id="{31519ADA-191C-304D-A1D1-373C6DCE477F}"/>
              </a:ext>
            </a:extLst>
          </p:cNvPr>
          <p:cNvSpPr>
            <a:spLocks/>
          </p:cNvSpPr>
          <p:nvPr/>
        </p:nvSpPr>
        <p:spPr bwMode="auto">
          <a:xfrm>
            <a:off x="2891245" y="4927279"/>
            <a:ext cx="304800" cy="304800"/>
          </a:xfrm>
          <a:custGeom>
            <a:avLst/>
            <a:gdLst>
              <a:gd name="T0" fmla="*/ 2147483647 w 192"/>
              <a:gd name="T1" fmla="*/ 0 h 192"/>
              <a:gd name="T2" fmla="*/ 0 w 192"/>
              <a:gd name="T3" fmla="*/ 2147483647 h 192"/>
              <a:gd name="T4" fmla="*/ 2147483647 w 192"/>
              <a:gd name="T5" fmla="*/ 2147483647 h 192"/>
              <a:gd name="T6" fmla="*/ 2147483647 w 192"/>
              <a:gd name="T7" fmla="*/ 2147483647 h 192"/>
              <a:gd name="T8" fmla="*/ 2147483647 w 192"/>
              <a:gd name="T9" fmla="*/ 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2"/>
              <a:gd name="T16" fmla="*/ 0 h 192"/>
              <a:gd name="T17" fmla="*/ 192 w 192"/>
              <a:gd name="T18" fmla="*/ 192 h 1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2" h="192">
                <a:moveTo>
                  <a:pt x="96" y="0"/>
                </a:moveTo>
                <a:lnTo>
                  <a:pt x="0" y="192"/>
                </a:lnTo>
                <a:lnTo>
                  <a:pt x="144" y="192"/>
                </a:lnTo>
                <a:lnTo>
                  <a:pt x="192" y="192"/>
                </a:lnTo>
                <a:lnTo>
                  <a:pt x="96" y="0"/>
                </a:lnTo>
                <a:close/>
              </a:path>
            </a:pathLst>
          </a:cu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de-DE"/>
          </a:p>
        </p:txBody>
      </p:sp>
      <p:grpSp>
        <p:nvGrpSpPr>
          <p:cNvPr id="25" name="Group 35">
            <a:extLst>
              <a:ext uri="{FF2B5EF4-FFF2-40B4-BE49-F238E27FC236}">
                <a16:creationId xmlns:a16="http://schemas.microsoft.com/office/drawing/2014/main" id="{E3163E90-41F1-F249-B732-12CDA19F8C00}"/>
              </a:ext>
            </a:extLst>
          </p:cNvPr>
          <p:cNvGrpSpPr>
            <a:grpSpLocks/>
          </p:cNvGrpSpPr>
          <p:nvPr/>
        </p:nvGrpSpPr>
        <p:grpSpPr bwMode="auto">
          <a:xfrm>
            <a:off x="4057649" y="5574620"/>
            <a:ext cx="4475163" cy="400050"/>
            <a:chOff x="2400" y="1920"/>
            <a:chExt cx="2819" cy="252"/>
          </a:xfrm>
        </p:grpSpPr>
        <p:sp>
          <p:nvSpPr>
            <p:cNvPr id="26" name="Text Box 36">
              <a:extLst>
                <a:ext uri="{FF2B5EF4-FFF2-40B4-BE49-F238E27FC236}">
                  <a16:creationId xmlns:a16="http://schemas.microsoft.com/office/drawing/2014/main" id="{E46EDFC6-562E-204D-8568-B3AFC6C27A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0" y="1920"/>
              <a:ext cx="419" cy="2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i="0">
                  <a:latin typeface="+mn-lt"/>
                </a:rPr>
                <a:t>[3,3]</a:t>
              </a:r>
            </a:p>
          </p:txBody>
        </p:sp>
        <p:sp>
          <p:nvSpPr>
            <p:cNvPr id="27" name="Text Box 37">
              <a:extLst>
                <a:ext uri="{FF2B5EF4-FFF2-40B4-BE49-F238E27FC236}">
                  <a16:creationId xmlns:a16="http://schemas.microsoft.com/office/drawing/2014/main" id="{FFAD31E9-05D0-1540-8666-085C569783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1920"/>
              <a:ext cx="419" cy="2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i="0">
                  <a:latin typeface="+mn-lt"/>
                </a:rPr>
                <a:t>[3,2]</a:t>
              </a:r>
            </a:p>
          </p:txBody>
        </p:sp>
        <p:sp>
          <p:nvSpPr>
            <p:cNvPr id="28" name="Text Box 38">
              <a:extLst>
                <a:ext uri="{FF2B5EF4-FFF2-40B4-BE49-F238E27FC236}">
                  <a16:creationId xmlns:a16="http://schemas.microsoft.com/office/drawing/2014/main" id="{0C268DEE-A15F-DC4C-8957-905AC5EC7D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1920"/>
              <a:ext cx="419" cy="2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i="0">
                  <a:latin typeface="+mn-lt"/>
                </a:rPr>
                <a:t>[4,1]</a:t>
              </a:r>
            </a:p>
          </p:txBody>
        </p:sp>
        <p:sp>
          <p:nvSpPr>
            <p:cNvPr id="29" name="Text Box 39">
              <a:extLst>
                <a:ext uri="{FF2B5EF4-FFF2-40B4-BE49-F238E27FC236}">
                  <a16:creationId xmlns:a16="http://schemas.microsoft.com/office/drawing/2014/main" id="{0075B18C-97E5-ED4E-8127-25C3651F8D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0" y="1920"/>
              <a:ext cx="419" cy="2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i="0">
                  <a:latin typeface="+mn-lt"/>
                </a:rPr>
                <a:t>[4,2]</a:t>
              </a:r>
            </a:p>
          </p:txBody>
        </p:sp>
        <p:sp>
          <p:nvSpPr>
            <p:cNvPr id="30" name="Text Box 40">
              <a:extLst>
                <a:ext uri="{FF2B5EF4-FFF2-40B4-BE49-F238E27FC236}">
                  <a16:creationId xmlns:a16="http://schemas.microsoft.com/office/drawing/2014/main" id="{57FF03A4-E17A-A84A-89DB-225753A0E1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0" y="1920"/>
              <a:ext cx="419" cy="2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i="0">
                  <a:solidFill>
                    <a:schemeClr val="accent4"/>
                  </a:solidFill>
                  <a:latin typeface="+mn-lt"/>
                </a:rPr>
                <a:t>[4,3]</a:t>
              </a:r>
            </a:p>
          </p:txBody>
        </p:sp>
        <p:sp>
          <p:nvSpPr>
            <p:cNvPr id="31" name="Text Box 41">
              <a:extLst>
                <a:ext uri="{FF2B5EF4-FFF2-40B4-BE49-F238E27FC236}">
                  <a16:creationId xmlns:a16="http://schemas.microsoft.com/office/drawing/2014/main" id="{15F2E02B-A752-5A4B-A0C0-6A49CE6F81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0" y="1920"/>
              <a:ext cx="419" cy="2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i="0">
                  <a:latin typeface="+mn-lt"/>
                </a:rPr>
                <a:t>[3,1]</a:t>
              </a:r>
            </a:p>
          </p:txBody>
        </p:sp>
      </p:grpSp>
      <p:sp>
        <p:nvSpPr>
          <p:cNvPr id="32" name="Line 42">
            <a:extLst>
              <a:ext uri="{FF2B5EF4-FFF2-40B4-BE49-F238E27FC236}">
                <a16:creationId xmlns:a16="http://schemas.microsoft.com/office/drawing/2014/main" id="{6CF966E2-F51E-B845-B304-82C17234CA32}"/>
              </a:ext>
            </a:extLst>
          </p:cNvPr>
          <p:cNvSpPr>
            <a:spLocks noChangeShapeType="1"/>
          </p:cNvSpPr>
          <p:nvPr/>
        </p:nvSpPr>
        <p:spPr bwMode="auto">
          <a:xfrm>
            <a:off x="5581649" y="5117420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33" name="Line 43">
            <a:extLst>
              <a:ext uri="{FF2B5EF4-FFF2-40B4-BE49-F238E27FC236}">
                <a16:creationId xmlns:a16="http://schemas.microsoft.com/office/drawing/2014/main" id="{FC044408-4D58-624A-B1CF-3CBA4371F83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38649" y="5117420"/>
            <a:ext cx="1143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34" name="Line 44">
            <a:extLst>
              <a:ext uri="{FF2B5EF4-FFF2-40B4-BE49-F238E27FC236}">
                <a16:creationId xmlns:a16="http://schemas.microsoft.com/office/drawing/2014/main" id="{0E85AF8F-BB83-BD4A-AB78-C3C1ED7A36FB}"/>
              </a:ext>
            </a:extLst>
          </p:cNvPr>
          <p:cNvSpPr>
            <a:spLocks noChangeShapeType="1"/>
          </p:cNvSpPr>
          <p:nvPr/>
        </p:nvSpPr>
        <p:spPr bwMode="auto">
          <a:xfrm>
            <a:off x="5581649" y="511742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35" name="Line 45">
            <a:extLst>
              <a:ext uri="{FF2B5EF4-FFF2-40B4-BE49-F238E27FC236}">
                <a16:creationId xmlns:a16="http://schemas.microsoft.com/office/drawing/2014/main" id="{C0C4640F-46D5-3A4A-A86C-3A934E5AA78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62649" y="5117420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36" name="Line 46">
            <a:extLst>
              <a:ext uri="{FF2B5EF4-FFF2-40B4-BE49-F238E27FC236}">
                <a16:creationId xmlns:a16="http://schemas.microsoft.com/office/drawing/2014/main" id="{C3257191-06CC-2F4A-9ADC-4A9BCD8D7CD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76849" y="5117420"/>
            <a:ext cx="1066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37" name="Line 47">
            <a:extLst>
              <a:ext uri="{FF2B5EF4-FFF2-40B4-BE49-F238E27FC236}">
                <a16:creationId xmlns:a16="http://schemas.microsoft.com/office/drawing/2014/main" id="{13DBBDD0-904D-5F47-9F70-C613776AA25E}"/>
              </a:ext>
            </a:extLst>
          </p:cNvPr>
          <p:cNvSpPr>
            <a:spLocks noChangeShapeType="1"/>
          </p:cNvSpPr>
          <p:nvPr/>
        </p:nvSpPr>
        <p:spPr bwMode="auto">
          <a:xfrm>
            <a:off x="6343649" y="5117420"/>
            <a:ext cx="1905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38" name="Line 48">
            <a:extLst>
              <a:ext uri="{FF2B5EF4-FFF2-40B4-BE49-F238E27FC236}">
                <a16:creationId xmlns:a16="http://schemas.microsoft.com/office/drawing/2014/main" id="{DE9BCEE4-0C86-F14B-BC3E-751A862FB3F1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5649" y="5117420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39" name="Line 49">
            <a:extLst>
              <a:ext uri="{FF2B5EF4-FFF2-40B4-BE49-F238E27FC236}">
                <a16:creationId xmlns:a16="http://schemas.microsoft.com/office/drawing/2014/main" id="{74142B45-B327-BE48-920B-47215C159C4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24649" y="5117420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0" name="Line 50">
            <a:extLst>
              <a:ext uri="{FF2B5EF4-FFF2-40B4-BE49-F238E27FC236}">
                <a16:creationId xmlns:a16="http://schemas.microsoft.com/office/drawing/2014/main" id="{C8C97B29-6E3F-114E-BA56-A39CEF1A7D11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5649" y="5117420"/>
            <a:ext cx="1066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1" name="Freeform 11">
            <a:extLst>
              <a:ext uri="{FF2B5EF4-FFF2-40B4-BE49-F238E27FC236}">
                <a16:creationId xmlns:a16="http://schemas.microsoft.com/office/drawing/2014/main" id="{79270452-1562-514A-9FA3-312036E94521}"/>
              </a:ext>
            </a:extLst>
          </p:cNvPr>
          <p:cNvSpPr>
            <a:spLocks/>
          </p:cNvSpPr>
          <p:nvPr/>
        </p:nvSpPr>
        <p:spPr bwMode="auto">
          <a:xfrm>
            <a:off x="2885255" y="4348156"/>
            <a:ext cx="304800" cy="304800"/>
          </a:xfrm>
          <a:custGeom>
            <a:avLst/>
            <a:gdLst>
              <a:gd name="T0" fmla="*/ 2147483647 w 192"/>
              <a:gd name="T1" fmla="*/ 0 h 192"/>
              <a:gd name="T2" fmla="*/ 0 w 192"/>
              <a:gd name="T3" fmla="*/ 2147483647 h 192"/>
              <a:gd name="T4" fmla="*/ 2147483647 w 192"/>
              <a:gd name="T5" fmla="*/ 2147483647 h 192"/>
              <a:gd name="T6" fmla="*/ 2147483647 w 192"/>
              <a:gd name="T7" fmla="*/ 2147483647 h 192"/>
              <a:gd name="T8" fmla="*/ 2147483647 w 192"/>
              <a:gd name="T9" fmla="*/ 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2"/>
              <a:gd name="T16" fmla="*/ 0 h 192"/>
              <a:gd name="T17" fmla="*/ 192 w 192"/>
              <a:gd name="T18" fmla="*/ 192 h 1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2" h="192">
                <a:moveTo>
                  <a:pt x="96" y="0"/>
                </a:moveTo>
                <a:lnTo>
                  <a:pt x="0" y="192"/>
                </a:lnTo>
                <a:lnTo>
                  <a:pt x="144" y="192"/>
                </a:lnTo>
                <a:lnTo>
                  <a:pt x="192" y="192"/>
                </a:lnTo>
                <a:lnTo>
                  <a:pt x="96" y="0"/>
                </a:lnTo>
                <a:close/>
              </a:path>
            </a:pathLst>
          </a:cu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de-DE"/>
          </a:p>
        </p:txBody>
      </p:sp>
      <p:sp>
        <p:nvSpPr>
          <p:cNvPr id="42" name="Freeform 11">
            <a:extLst>
              <a:ext uri="{FF2B5EF4-FFF2-40B4-BE49-F238E27FC236}">
                <a16:creationId xmlns:a16="http://schemas.microsoft.com/office/drawing/2014/main" id="{6CFF4793-A1D9-F846-AC0F-D6E7DD369EF2}"/>
              </a:ext>
            </a:extLst>
          </p:cNvPr>
          <p:cNvSpPr>
            <a:spLocks/>
          </p:cNvSpPr>
          <p:nvPr/>
        </p:nvSpPr>
        <p:spPr bwMode="auto">
          <a:xfrm>
            <a:off x="2275654" y="5535102"/>
            <a:ext cx="304800" cy="304800"/>
          </a:xfrm>
          <a:custGeom>
            <a:avLst/>
            <a:gdLst>
              <a:gd name="T0" fmla="*/ 2147483647 w 192"/>
              <a:gd name="T1" fmla="*/ 0 h 192"/>
              <a:gd name="T2" fmla="*/ 0 w 192"/>
              <a:gd name="T3" fmla="*/ 2147483647 h 192"/>
              <a:gd name="T4" fmla="*/ 2147483647 w 192"/>
              <a:gd name="T5" fmla="*/ 2147483647 h 192"/>
              <a:gd name="T6" fmla="*/ 2147483647 w 192"/>
              <a:gd name="T7" fmla="*/ 2147483647 h 192"/>
              <a:gd name="T8" fmla="*/ 2147483647 w 192"/>
              <a:gd name="T9" fmla="*/ 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2"/>
              <a:gd name="T16" fmla="*/ 0 h 192"/>
              <a:gd name="T17" fmla="*/ 192 w 192"/>
              <a:gd name="T18" fmla="*/ 192 h 1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2" h="192">
                <a:moveTo>
                  <a:pt x="96" y="0"/>
                </a:moveTo>
                <a:lnTo>
                  <a:pt x="0" y="192"/>
                </a:lnTo>
                <a:lnTo>
                  <a:pt x="144" y="192"/>
                </a:lnTo>
                <a:lnTo>
                  <a:pt x="192" y="192"/>
                </a:lnTo>
                <a:lnTo>
                  <a:pt x="96" y="0"/>
                </a:lnTo>
                <a:close/>
              </a:path>
            </a:pathLst>
          </a:cu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de-DE"/>
          </a:p>
        </p:txBody>
      </p:sp>
      <p:sp>
        <p:nvSpPr>
          <p:cNvPr id="43" name="Freeform 11">
            <a:extLst>
              <a:ext uri="{FF2B5EF4-FFF2-40B4-BE49-F238E27FC236}">
                <a16:creationId xmlns:a16="http://schemas.microsoft.com/office/drawing/2014/main" id="{5515A130-AFAC-1340-A5B4-578D29A299E0}"/>
              </a:ext>
            </a:extLst>
          </p:cNvPr>
          <p:cNvSpPr>
            <a:spLocks/>
          </p:cNvSpPr>
          <p:nvPr/>
        </p:nvSpPr>
        <p:spPr bwMode="auto">
          <a:xfrm>
            <a:off x="2885255" y="5535099"/>
            <a:ext cx="304800" cy="304800"/>
          </a:xfrm>
          <a:custGeom>
            <a:avLst/>
            <a:gdLst>
              <a:gd name="T0" fmla="*/ 2147483647 w 192"/>
              <a:gd name="T1" fmla="*/ 0 h 192"/>
              <a:gd name="T2" fmla="*/ 0 w 192"/>
              <a:gd name="T3" fmla="*/ 2147483647 h 192"/>
              <a:gd name="T4" fmla="*/ 2147483647 w 192"/>
              <a:gd name="T5" fmla="*/ 2147483647 h 192"/>
              <a:gd name="T6" fmla="*/ 2147483647 w 192"/>
              <a:gd name="T7" fmla="*/ 2147483647 h 192"/>
              <a:gd name="T8" fmla="*/ 2147483647 w 192"/>
              <a:gd name="T9" fmla="*/ 0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2"/>
              <a:gd name="T16" fmla="*/ 0 h 192"/>
              <a:gd name="T17" fmla="*/ 192 w 192"/>
              <a:gd name="T18" fmla="*/ 192 h 1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2" h="192">
                <a:moveTo>
                  <a:pt x="96" y="0"/>
                </a:moveTo>
                <a:lnTo>
                  <a:pt x="0" y="192"/>
                </a:lnTo>
                <a:lnTo>
                  <a:pt x="144" y="192"/>
                </a:lnTo>
                <a:lnTo>
                  <a:pt x="192" y="192"/>
                </a:lnTo>
                <a:lnTo>
                  <a:pt x="96" y="0"/>
                </a:lnTo>
                <a:close/>
              </a:path>
            </a:pathLst>
          </a:cu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de-DE"/>
          </a:p>
        </p:txBody>
      </p:sp>
      <p:sp>
        <p:nvSpPr>
          <p:cNvPr id="44" name="Text Box 18">
            <a:extLst>
              <a:ext uri="{FF2B5EF4-FFF2-40B4-BE49-F238E27FC236}">
                <a16:creationId xmlns:a16="http://schemas.microsoft.com/office/drawing/2014/main" id="{685C399F-9F40-2E46-83D6-99F1AF5516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038" y="4914220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0">
                <a:latin typeface="+mn-lt"/>
              </a:rPr>
              <a:t>2</a:t>
            </a:r>
          </a:p>
        </p:txBody>
      </p:sp>
      <p:sp>
        <p:nvSpPr>
          <p:cNvPr id="45" name="Text Box 19">
            <a:extLst>
              <a:ext uri="{FF2B5EF4-FFF2-40B4-BE49-F238E27FC236}">
                <a16:creationId xmlns:a16="http://schemas.microsoft.com/office/drawing/2014/main" id="{64475A00-F09D-AE41-A0DA-AE4F495ED0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038" y="4304620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0">
                <a:latin typeface="+mn-lt"/>
              </a:rPr>
              <a:t>3</a:t>
            </a:r>
          </a:p>
        </p:txBody>
      </p:sp>
      <p:sp>
        <p:nvSpPr>
          <p:cNvPr id="46" name="Text Box 20">
            <a:extLst>
              <a:ext uri="{FF2B5EF4-FFF2-40B4-BE49-F238E27FC236}">
                <a16:creationId xmlns:a16="http://schemas.microsoft.com/office/drawing/2014/main" id="{A34E07B2-BEC2-434F-8ABD-0DFF58D213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038" y="5447620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0">
                <a:latin typeface="+mn-lt"/>
              </a:rPr>
              <a:t>1</a:t>
            </a:r>
          </a:p>
        </p:txBody>
      </p:sp>
      <p:sp>
        <p:nvSpPr>
          <p:cNvPr id="47" name="Text Box 21">
            <a:extLst>
              <a:ext uri="{FF2B5EF4-FFF2-40B4-BE49-F238E27FC236}">
                <a16:creationId xmlns:a16="http://schemas.microsoft.com/office/drawing/2014/main" id="{D61C234E-8103-E943-BE4B-DF31C15B6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4238" y="5981020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0">
                <a:latin typeface="+mn-lt"/>
              </a:rPr>
              <a:t>4</a:t>
            </a:r>
          </a:p>
        </p:txBody>
      </p:sp>
      <p:sp>
        <p:nvSpPr>
          <p:cNvPr id="48" name="Text Box 22">
            <a:extLst>
              <a:ext uri="{FF2B5EF4-FFF2-40B4-BE49-F238E27FC236}">
                <a16:creationId xmlns:a16="http://schemas.microsoft.com/office/drawing/2014/main" id="{4F155666-EB02-D44D-B3A2-F9B5E0208B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4638" y="5981020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0">
                <a:latin typeface="+mn-lt"/>
              </a:rPr>
              <a:t>3</a:t>
            </a:r>
          </a:p>
        </p:txBody>
      </p:sp>
      <p:sp>
        <p:nvSpPr>
          <p:cNvPr id="49" name="Text Box 23">
            <a:extLst>
              <a:ext uri="{FF2B5EF4-FFF2-40B4-BE49-F238E27FC236}">
                <a16:creationId xmlns:a16="http://schemas.microsoft.com/office/drawing/2014/main" id="{23511B73-4992-D842-A848-0CFEE2979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5038" y="5981020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0">
                <a:latin typeface="+mn-lt"/>
              </a:rPr>
              <a:t>2</a:t>
            </a:r>
          </a:p>
        </p:txBody>
      </p:sp>
      <p:sp>
        <p:nvSpPr>
          <p:cNvPr id="50" name="Text Box 24">
            <a:extLst>
              <a:ext uri="{FF2B5EF4-FFF2-40B4-BE49-F238E27FC236}">
                <a16:creationId xmlns:a16="http://schemas.microsoft.com/office/drawing/2014/main" id="{0BC04CFA-E576-2C43-A001-4701D1A452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438" y="5981020"/>
            <a:ext cx="32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0" dirty="0">
                <a:latin typeface="+mn-lt"/>
              </a:rPr>
              <a:t>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74BB0E-B994-1443-9698-DF6F5ADF8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9</a:t>
            </a:fld>
            <a:endParaRPr lang="en-GB"/>
          </a:p>
        </p:txBody>
      </p:sp>
      <p:sp>
        <p:nvSpPr>
          <p:cNvPr id="51" name="Text Box 21">
            <a:extLst>
              <a:ext uri="{FF2B5EF4-FFF2-40B4-BE49-F238E27FC236}">
                <a16:creationId xmlns:a16="http://schemas.microsoft.com/office/drawing/2014/main" id="{BECBB2A7-0364-554A-85FC-564D2DC11D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1339" y="3936144"/>
            <a:ext cx="665567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0">
                <a:latin typeface="+mn-lt"/>
              </a:rPr>
              <a:t>[3,2]</a:t>
            </a:r>
          </a:p>
        </p:txBody>
      </p:sp>
    </p:spTree>
    <p:extLst>
      <p:ext uri="{BB962C8B-B14F-4D97-AF65-F5344CB8AC3E}">
        <p14:creationId xmlns:p14="http://schemas.microsoft.com/office/powerpoint/2010/main" val="356029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2667</TotalTime>
  <Words>8492</Words>
  <Application>Microsoft Macintosh PowerPoint</Application>
  <PresentationFormat>On-screen Show (4:3)</PresentationFormat>
  <Paragraphs>1770</Paragraphs>
  <Slides>71</Slides>
  <Notes>46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86" baseType="lpstr">
      <vt:lpstr>ＭＳ Ｐゴシック</vt:lpstr>
      <vt:lpstr>游ゴシック</vt:lpstr>
      <vt:lpstr>Arial</vt:lpstr>
      <vt:lpstr>Calibri</vt:lpstr>
      <vt:lpstr>Calibri Light</vt:lpstr>
      <vt:lpstr>Cambria Math</vt:lpstr>
      <vt:lpstr>Courier New</vt:lpstr>
      <vt:lpstr>Lucida Grande</vt:lpstr>
      <vt:lpstr>Mangal</vt:lpstr>
      <vt:lpstr>Symbol</vt:lpstr>
      <vt:lpstr>Tahoma</vt:lpstr>
      <vt:lpstr>Times New Roman</vt:lpstr>
      <vt:lpstr>Webdings</vt:lpstr>
      <vt:lpstr>Wingdings</vt:lpstr>
      <vt:lpstr>Office Theme</vt:lpstr>
      <vt:lpstr>Advanced Topics Data Science and AI  Automated Planning and Acting</vt:lpstr>
      <vt:lpstr>Content</vt:lpstr>
      <vt:lpstr>Outline</vt:lpstr>
      <vt:lpstr>Acknowledgements</vt:lpstr>
      <vt:lpstr>Simple Robot Navigation Problem</vt:lpstr>
      <vt:lpstr>Markov Property</vt:lpstr>
      <vt:lpstr>Sequence of Actions</vt:lpstr>
      <vt:lpstr>Sequence of Actions</vt:lpstr>
      <vt:lpstr>Sequence of Actions</vt:lpstr>
      <vt:lpstr>Histories</vt:lpstr>
      <vt:lpstr>Probability of Reaching the Goal</vt:lpstr>
      <vt:lpstr>Utility Function</vt:lpstr>
      <vt:lpstr>Utility of an Action Sequence</vt:lpstr>
      <vt:lpstr>Reactive Agent Algorithm</vt:lpstr>
      <vt:lpstr>Policy (Reactive/Closed-loop Strategy)</vt:lpstr>
      <vt:lpstr>MDP</vt:lpstr>
      <vt:lpstr>Additive Utility</vt:lpstr>
      <vt:lpstr>Principle of MEU</vt:lpstr>
      <vt:lpstr>Value Iteration</vt:lpstr>
      <vt:lpstr>Value Iteration</vt:lpstr>
      <vt:lpstr>Value Iteration: Algorithm</vt:lpstr>
      <vt:lpstr>Evolution of Utilities</vt:lpstr>
      <vt:lpstr>Argmax Action</vt:lpstr>
      <vt:lpstr>Effect of Rewards</vt:lpstr>
      <vt:lpstr>Effect of Allowed Error &amp; Discount</vt:lpstr>
      <vt:lpstr>Policy Iteration</vt:lpstr>
      <vt:lpstr>Policy Iteration: Algorithm</vt:lpstr>
      <vt:lpstr>Policy Evaluation</vt:lpstr>
      <vt:lpstr>Asynchronous Policy Iteration</vt:lpstr>
      <vt:lpstr>Intermediate Summary</vt:lpstr>
      <vt:lpstr>Outline</vt:lpstr>
      <vt:lpstr>Acknowledgements</vt:lpstr>
      <vt:lpstr>Probabilistic Planning Domain</vt:lpstr>
      <vt:lpstr>Example</vt:lpstr>
      <vt:lpstr>Policies, Problems, Solutions</vt:lpstr>
      <vt:lpstr>Notation and Terminology</vt:lpstr>
      <vt:lpstr>Dead Ends</vt:lpstr>
      <vt:lpstr>Histories</vt:lpstr>
      <vt:lpstr>Unsafe Solutions</vt:lpstr>
      <vt:lpstr>Unsafe Solutions</vt:lpstr>
      <vt:lpstr>Safe Solutions</vt:lpstr>
      <vt:lpstr>Safe Solutions</vt:lpstr>
      <vt:lpstr>Safe Solutions</vt:lpstr>
      <vt:lpstr>Expected Cost</vt:lpstr>
      <vt:lpstr>Expected Cost</vt:lpstr>
      <vt:lpstr>Example</vt:lpstr>
      <vt:lpstr>Safe Solutions</vt:lpstr>
      <vt:lpstr>Planning as Optimization</vt:lpstr>
      <vt:lpstr>Cost to Go</vt:lpstr>
      <vt:lpstr>Policy Iteration</vt:lpstr>
      <vt:lpstr>Example</vt:lpstr>
      <vt:lpstr>Example</vt:lpstr>
      <vt:lpstr>Value Iteration</vt:lpstr>
      <vt:lpstr>Synchronous Asynchronous</vt:lpstr>
      <vt:lpstr>Synchronous Asynchronous</vt:lpstr>
      <vt:lpstr>Synchronous Asynchronous</vt:lpstr>
      <vt:lpstr>Synchronous Asynchronous</vt:lpstr>
      <vt:lpstr>Discussion</vt:lpstr>
      <vt:lpstr>Summary</vt:lpstr>
      <vt:lpstr>Outline</vt:lpstr>
      <vt:lpstr>AO*</vt:lpstr>
      <vt:lpstr>Heuristics through Determinization</vt:lpstr>
      <vt:lpstr>Heuristics through Determinization</vt:lpstr>
      <vt:lpstr>LAO*</vt:lpstr>
      <vt:lpstr>LAO* Example</vt:lpstr>
      <vt:lpstr>Summary</vt:lpstr>
      <vt:lpstr>Outline</vt:lpstr>
      <vt:lpstr>Planning and Acting</vt:lpstr>
      <vt:lpstr>Planning and Acting</vt:lpstr>
      <vt:lpstr>Summary</vt:lpstr>
      <vt:lpstr>Outline per the Book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100</cp:revision>
  <cp:lastPrinted>2020-06-25T11:47:05Z</cp:lastPrinted>
  <dcterms:created xsi:type="dcterms:W3CDTF">2020-02-28T12:43:09Z</dcterms:created>
  <dcterms:modified xsi:type="dcterms:W3CDTF">2020-06-25T11:48:59Z</dcterms:modified>
</cp:coreProperties>
</file>