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4"/>
  </p:notesMasterIdLst>
  <p:sldIdLst>
    <p:sldId id="256" r:id="rId2"/>
    <p:sldId id="263" r:id="rId3"/>
    <p:sldId id="265" r:id="rId4"/>
    <p:sldId id="266" r:id="rId5"/>
    <p:sldId id="356" r:id="rId6"/>
    <p:sldId id="357" r:id="rId7"/>
    <p:sldId id="259" r:id="rId8"/>
    <p:sldId id="260" r:id="rId9"/>
    <p:sldId id="261" r:id="rId10"/>
    <p:sldId id="358" r:id="rId11"/>
    <p:sldId id="267" r:id="rId12"/>
    <p:sldId id="268" r:id="rId13"/>
    <p:sldId id="372" r:id="rId14"/>
    <p:sldId id="351"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355" r:id="rId35"/>
    <p:sldId id="279" r:id="rId36"/>
    <p:sldId id="283" r:id="rId37"/>
    <p:sldId id="374" r:id="rId38"/>
    <p:sldId id="375" r:id="rId39"/>
    <p:sldId id="376" r:id="rId40"/>
    <p:sldId id="377" r:id="rId41"/>
    <p:sldId id="378" r:id="rId42"/>
    <p:sldId id="288" r:id="rId43"/>
    <p:sldId id="379" r:id="rId44"/>
    <p:sldId id="297" r:id="rId45"/>
    <p:sldId id="298" r:id="rId46"/>
    <p:sldId id="400" r:id="rId47"/>
    <p:sldId id="303" r:id="rId48"/>
    <p:sldId id="380" r:id="rId49"/>
    <p:sldId id="381" r:id="rId50"/>
    <p:sldId id="382" r:id="rId51"/>
    <p:sldId id="383" r:id="rId52"/>
    <p:sldId id="441" r:id="rId53"/>
    <p:sldId id="440" r:id="rId54"/>
    <p:sldId id="439" r:id="rId55"/>
    <p:sldId id="442" r:id="rId56"/>
    <p:sldId id="310" r:id="rId57"/>
    <p:sldId id="384" r:id="rId58"/>
    <p:sldId id="443" r:id="rId59"/>
    <p:sldId id="444" r:id="rId60"/>
    <p:sldId id="385" r:id="rId61"/>
    <p:sldId id="445" r:id="rId62"/>
    <p:sldId id="26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p:restoredTop sz="94714"/>
  </p:normalViewPr>
  <p:slideViewPr>
    <p:cSldViewPr snapToGrid="0" snapToObjects="1">
      <p:cViewPr>
        <p:scale>
          <a:sx n="152" d="100"/>
          <a:sy n="152" d="100"/>
        </p:scale>
        <p:origin x="952" y="14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Product P</c:v>
                </c:pt>
              </c:strCache>
            </c:strRef>
          </c:tx>
          <c:spPr>
            <a:ln w="158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0</c:v>
                </c:pt>
                <c:pt idx="1">
                  <c:v>5</c:v>
                </c:pt>
                <c:pt idx="2">
                  <c:v>10</c:v>
                </c:pt>
                <c:pt idx="3">
                  <c:v>15</c:v>
                </c:pt>
                <c:pt idx="4">
                  <c:v>20</c:v>
                </c:pt>
                <c:pt idx="5">
                  <c:v>25</c:v>
                </c:pt>
              </c:numCache>
            </c:numRef>
          </c:cat>
          <c:val>
            <c:numRef>
              <c:f>Sheet1!$B$2:$B$7</c:f>
              <c:numCache>
                <c:formatCode>General</c:formatCode>
                <c:ptCount val="6"/>
                <c:pt idx="0">
                  <c:v>0</c:v>
                </c:pt>
                <c:pt idx="1">
                  <c:v>0.2</c:v>
                </c:pt>
                <c:pt idx="2">
                  <c:v>0.5</c:v>
                </c:pt>
                <c:pt idx="3">
                  <c:v>0.9</c:v>
                </c:pt>
                <c:pt idx="4">
                  <c:v>1</c:v>
                </c:pt>
              </c:numCache>
            </c:numRef>
          </c:val>
          <c:smooth val="0"/>
          <c:extLst>
            <c:ext xmlns:c16="http://schemas.microsoft.com/office/drawing/2014/chart" uri="{C3380CC4-5D6E-409C-BE32-E72D297353CC}">
              <c16:uniqueId val="{00000000-8DEC-6B40-8539-91FEC2D89258}"/>
            </c:ext>
          </c:extLst>
        </c:ser>
        <c:ser>
          <c:idx val="1"/>
          <c:order val="1"/>
          <c:tx>
            <c:strRef>
              <c:f>Sheet1!$C$1</c:f>
              <c:strCache>
                <c:ptCount val="1"/>
                <c:pt idx="0">
                  <c:v>Product Q</c:v>
                </c:pt>
              </c:strCache>
            </c:strRef>
          </c:tx>
          <c:spPr>
            <a:ln w="15875" cap="rnd">
              <a:solidFill>
                <a:schemeClr val="accent2"/>
              </a:solidFill>
              <a:round/>
            </a:ln>
            <a:effectLst/>
          </c:spPr>
          <c:marker>
            <c:symbol val="square"/>
            <c:size val="5"/>
            <c:spPr>
              <a:solidFill>
                <a:schemeClr val="accent2"/>
              </a:solidFill>
              <a:ln w="9525">
                <a:solidFill>
                  <a:schemeClr val="accent2"/>
                </a:solidFill>
              </a:ln>
              <a:effectLst/>
            </c:spPr>
          </c:marker>
          <c:cat>
            <c:numRef>
              <c:f>Sheet1!$A$2:$A$7</c:f>
              <c:numCache>
                <c:formatCode>General</c:formatCode>
                <c:ptCount val="6"/>
                <c:pt idx="0">
                  <c:v>0</c:v>
                </c:pt>
                <c:pt idx="1">
                  <c:v>5</c:v>
                </c:pt>
                <c:pt idx="2">
                  <c:v>10</c:v>
                </c:pt>
                <c:pt idx="3">
                  <c:v>15</c:v>
                </c:pt>
                <c:pt idx="4">
                  <c:v>20</c:v>
                </c:pt>
                <c:pt idx="5">
                  <c:v>25</c:v>
                </c:pt>
              </c:numCache>
            </c:numRef>
          </c:cat>
          <c:val>
            <c:numRef>
              <c:f>Sheet1!$C$2:$C$7</c:f>
              <c:numCache>
                <c:formatCode>General</c:formatCode>
                <c:ptCount val="6"/>
                <c:pt idx="1">
                  <c:v>0</c:v>
                </c:pt>
                <c:pt idx="2">
                  <c:v>0.1</c:v>
                </c:pt>
                <c:pt idx="3">
                  <c:v>0.6</c:v>
                </c:pt>
                <c:pt idx="4">
                  <c:v>0.9</c:v>
                </c:pt>
                <c:pt idx="5">
                  <c:v>1</c:v>
                </c:pt>
              </c:numCache>
            </c:numRef>
          </c:val>
          <c:smooth val="0"/>
          <c:extLst>
            <c:ext xmlns:c16="http://schemas.microsoft.com/office/drawing/2014/chart" uri="{C3380CC4-5D6E-409C-BE32-E72D297353CC}">
              <c16:uniqueId val="{00000001-8DEC-6B40-8539-91FEC2D89258}"/>
            </c:ext>
          </c:extLst>
        </c:ser>
        <c:dLbls>
          <c:showLegendKey val="0"/>
          <c:showVal val="0"/>
          <c:showCatName val="0"/>
          <c:showSerName val="0"/>
          <c:showPercent val="0"/>
          <c:showBubbleSize val="0"/>
        </c:dLbls>
        <c:marker val="1"/>
        <c:smooth val="0"/>
        <c:axId val="175085311"/>
        <c:axId val="175086991"/>
      </c:lineChart>
      <c:catAx>
        <c:axId val="1750853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Profit ($millions)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086991"/>
        <c:crosses val="autoZero"/>
        <c:auto val="1"/>
        <c:lblAlgn val="ctr"/>
        <c:lblOffset val="100"/>
        <c:noMultiLvlLbl val="0"/>
      </c:catAx>
      <c:valAx>
        <c:axId val="175086991"/>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Cumulative</a:t>
                </a:r>
                <a:r>
                  <a:rPr lang="en-GB" baseline="0" dirty="0"/>
                  <a:t> probability</a:t>
                </a:r>
                <a:endParaRPr lang="en-GB"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085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01/06/2021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9F9A0A-8ECF-1A48-859C-740EB83EE2E9}" type="slidenum">
              <a:rPr lang="de-DE" sz="1200"/>
              <a:pPr/>
              <a:t>17</a:t>
            </a:fld>
            <a:endParaRPr lang="de-DE"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8485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18</a:t>
            </a:fld>
            <a:endParaRPr lang="de-DE" sz="1200"/>
          </a:p>
        </p:txBody>
      </p:sp>
      <p:sp>
        <p:nvSpPr>
          <p:cNvPr id="44034"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dirty="0"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dirty="0"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dirty="0"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1129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19</a:t>
            </a:fld>
            <a:endParaRPr lang="de-DE"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8467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20</a:t>
            </a:fld>
            <a:endParaRPr lang="de-DE"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00503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21</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7872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22</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94362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23</a:t>
            </a:fld>
            <a:endParaRPr lang="de-DE"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t>
            </a:r>
            <a:r>
              <a:rPr lang="en-GB" sz="1200" kern="1200" dirty="0" err="1">
                <a:solidFill>
                  <a:schemeClr val="tx1"/>
                </a:solidFill>
                <a:effectLst/>
                <a:latin typeface="+mn-lt"/>
                <a:ea typeface="+mn-ea"/>
                <a:cs typeface="+mn-cs"/>
              </a:rPr>
              <a:t>asssets</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27646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24</a:t>
            </a:fld>
            <a:endParaRPr lang="de-DE"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2352158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25</a:t>
            </a:fld>
            <a:endParaRPr lang="de-DE"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distance from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safety issues arising from local topography and weather conditions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35283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398EE69-630A-2547-86F7-D22C55F841D7}" type="slidenum">
              <a:rPr lang="de-DE" sz="1200"/>
              <a:pPr/>
              <a:t>26</a:t>
            </a:fld>
            <a:endParaRPr lang="de-DE"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 does not strictly dominate C (and D)</a:t>
            </a:r>
          </a:p>
          <a:p>
            <a:pPr eaLnBrk="1" hangingPunct="1"/>
            <a:r>
              <a:rPr lang="en-US" dirty="0">
                <a:ea typeface="ＭＳ Ｐゴシック" charset="0"/>
                <a:cs typeface="ＭＳ Ｐゴシック" charset="0"/>
              </a:rPr>
              <a:t>Seldom unique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cf. skylines</a:t>
            </a:r>
          </a:p>
          <a:p>
            <a:pPr eaLnBrk="1" hangingPunct="1"/>
            <a:r>
              <a:rPr lang="en-US" dirty="0">
                <a:ea typeface="ＭＳ Ｐゴシック" charset="0"/>
                <a:cs typeface="ＭＳ Ｐゴシック" charset="0"/>
              </a:rPr>
              <a:t>Strict dominance in uncertain case even less likely </a:t>
            </a:r>
            <a:r>
              <a:rPr lang="en-GB" dirty="0"/>
              <a:t>➝</a:t>
            </a:r>
            <a:r>
              <a:rPr lang="en-US" dirty="0">
                <a:ea typeface="ＭＳ Ｐゴシック" charset="0"/>
                <a:cs typeface="ＭＳ Ｐゴシック" charset="0"/>
              </a:rPr>
              <a:t> stochastic dominance</a:t>
            </a:r>
          </a:p>
        </p:txBody>
      </p:sp>
    </p:spTree>
    <p:extLst>
      <p:ext uri="{BB962C8B-B14F-4D97-AF65-F5344CB8AC3E}">
        <p14:creationId xmlns:p14="http://schemas.microsoft.com/office/powerpoint/2010/main" val="278257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18E2AE7-4B3C-4D40-BEA6-246677812FB9}" type="slidenum">
              <a:rPr lang="de-DE" sz="1200"/>
              <a:pPr/>
              <a:t>7</a:t>
            </a:fld>
            <a:endParaRPr lang="de-DE"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5214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27</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First-order vs. second-order dominance</a:t>
            </a:r>
          </a:p>
          <a:p>
            <a:pPr eaLnBrk="1" hangingPunct="1"/>
            <a:r>
              <a:rPr lang="en-US" dirty="0">
                <a:ea typeface="ＭＳ Ｐゴシック" charset="0"/>
                <a:cs typeface="ＭＳ Ｐゴシック" charset="0"/>
              </a:rPr>
              <a:t>S1 stochastically dominates S2: negative cost, so lower is better</a:t>
            </a:r>
          </a:p>
        </p:txBody>
      </p:sp>
    </p:spTree>
    <p:extLst>
      <p:ext uri="{BB962C8B-B14F-4D97-AF65-F5344CB8AC3E}">
        <p14:creationId xmlns:p14="http://schemas.microsoft.com/office/powerpoint/2010/main" val="3323166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Product P first-order stochastically dominates product Q</a:t>
            </a:r>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414066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29</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71786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Bayesian networks that decompose the joint probability of several random variables</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30</a:t>
            </a:fld>
            <a:endParaRPr lang="en-GB"/>
          </a:p>
        </p:txBody>
      </p:sp>
    </p:spTree>
    <p:extLst>
      <p:ext uri="{BB962C8B-B14F-4D97-AF65-F5344CB8AC3E}">
        <p14:creationId xmlns:p14="http://schemas.microsoft.com/office/powerpoint/2010/main" val="3754680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31</a:t>
            </a:fld>
            <a:endParaRPr lang="de-DE"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a:t>
            </a:r>
            <a:r>
              <a:rPr lang="en-GB" sz="1200" kern="1200" dirty="0" err="1">
                <a:solidFill>
                  <a:schemeClr val="tx1"/>
                </a:solidFill>
                <a:effectLst/>
                <a:latin typeface="+mn-lt"/>
                <a:ea typeface="+mn-ea"/>
                <a:cs typeface="+mn-cs"/>
              </a:rPr>
              <a:t>tradeoff</a:t>
            </a:r>
            <a:r>
              <a:rPr lang="en-GB" sz="1200" kern="1200" dirty="0">
                <a:solidFill>
                  <a:schemeClr val="tx1"/>
                </a:solidFill>
                <a:effectLst/>
                <a:latin typeface="+mn-lt"/>
                <a:ea typeface="+mn-ea"/>
                <a:cs typeface="+mn-cs"/>
              </a:rPr>
              <a:t>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7899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768E2-258F-584B-9D53-9AD444A1464E}" type="slidenum">
              <a:rPr lang="de-DE" sz="1200"/>
              <a:pPr/>
              <a:t>32</a:t>
            </a:fld>
            <a:endParaRPr lang="de-DE"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t>UI extension of PI</a:t>
            </a:r>
          </a:p>
          <a:p>
            <a:pPr eaLnBrk="1" hangingPunct="1"/>
            <a:r>
              <a:rPr lang="en-GB" dirty="0"/>
              <a:t>Routine procedures and software packages for generating preference tests to identify various canonical families of utility functions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696384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35</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96854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4913241-B813-CC4F-974C-C0D4EDFE77DC}" type="slidenum">
              <a:rPr lang="de-DE" sz="1200"/>
              <a:pPr/>
              <a:t>36</a:t>
            </a:fld>
            <a:endParaRPr lang="de-DE"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Example: Hidden Markov Model (HMM)</a:t>
            </a:r>
          </a:p>
        </p:txBody>
      </p:sp>
    </p:spTree>
    <p:extLst>
      <p:ext uri="{BB962C8B-B14F-4D97-AF65-F5344CB8AC3E}">
        <p14:creationId xmlns:p14="http://schemas.microsoft.com/office/powerpoint/2010/main" val="2941323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37</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6083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38</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237245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DED3A-3112-5F41-A61A-3DE39D0B93E6}" type="slidenum">
              <a:rPr lang="de-DE" sz="1200"/>
              <a:pPr/>
              <a:t>8</a:t>
            </a:fld>
            <a:endParaRPr lang="de-DE"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1182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39</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3274044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40</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1137041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41</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639833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15E7BD0-5663-9943-BCF9-B8F14611D399}" type="slidenum">
              <a:rPr lang="de-DE" sz="1200"/>
              <a:pPr/>
              <a:t>42</a:t>
            </a:fld>
            <a:endParaRPr lang="de-DE"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9879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43</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0000"/>
                </a:solidFill>
                <a:latin typeface="Tahoma" charset="0"/>
              </a:rPr>
              <a:t>only if the sequence is executed blindly! </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62951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748CFF2-CE41-224B-B3DA-E61D0D81CBEF}" type="slidenum">
              <a:rPr lang="de-DE" sz="1200"/>
              <a:pPr/>
              <a:t>44</a:t>
            </a:fld>
            <a:endParaRPr lang="de-DE"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72124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5DD9BDB-8C85-F24D-A7DC-8D26FFAC07A9}" type="slidenum">
              <a:rPr lang="de-DE" sz="1200"/>
              <a:pPr/>
              <a:t>45</a:t>
            </a:fld>
            <a:endParaRPr lang="de-DE"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48768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2310139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47</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1657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48</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Requires utilities of states</a:t>
            </a:r>
          </a:p>
        </p:txBody>
      </p:sp>
    </p:spTree>
    <p:extLst>
      <p:ext uri="{BB962C8B-B14F-4D97-AF65-F5344CB8AC3E}">
        <p14:creationId xmlns:p14="http://schemas.microsoft.com/office/powerpoint/2010/main" val="392793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1F97C9-EF75-464F-AEFA-E783A4C3F5F1}" type="slidenum">
              <a:rPr lang="de-DE" sz="1200"/>
              <a:pPr/>
              <a:t>9</a:t>
            </a:fld>
            <a:endParaRPr lang="de-DE"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72978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49</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0455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50</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57270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52</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7428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53</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6227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54</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4738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55</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247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56</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31897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58</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263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59</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08450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1F97C9-EF75-464F-AEFA-E783A4C3F5F1}" type="slidenum">
              <a:rPr lang="de-DE" sz="1200"/>
              <a:pPr/>
              <a:t>10</a:t>
            </a:fld>
            <a:endParaRPr lang="de-DE"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7171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EEB86C-A0EA-CA46-9F26-CA2C8A4193F6}" type="slidenum">
              <a:rPr lang="de-DE" sz="1200"/>
              <a:pPr/>
              <a:t>11</a:t>
            </a:fld>
            <a:endParaRPr lang="de-DE"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2433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3D9E02-9BE9-8443-9212-53AB5312A376}" type="slidenum">
              <a:rPr lang="de-DE" sz="1200"/>
              <a:pPr/>
              <a:t>12</a:t>
            </a:fld>
            <a:endParaRPr lang="de-DE"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441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15</a:t>
            </a:fld>
            <a:endParaRPr lang="de-DE"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Think of the set of outcomes for each action as a </a:t>
            </a:r>
            <a:r>
              <a:rPr lang="en-GB" sz="1200" b="1" kern="1200" dirty="0">
                <a:solidFill>
                  <a:schemeClr val="tx1"/>
                </a:solidFill>
                <a:effectLst/>
                <a:latin typeface="+mn-lt"/>
                <a:ea typeface="+mn-ea"/>
                <a:cs typeface="+mn-cs"/>
              </a:rPr>
              <a:t>lottery</a:t>
            </a:r>
            <a:r>
              <a:rPr lang="en-GB" sz="1200" kern="1200" dirty="0">
                <a:solidFill>
                  <a:schemeClr val="tx1"/>
                </a:solidFill>
                <a:effectLst/>
                <a:latin typeface="+mn-lt"/>
                <a:ea typeface="+mn-ea"/>
                <a:cs typeface="+mn-cs"/>
              </a:rPr>
              <a:t>—think of each action as a ticket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40767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16</a:t>
            </a:fld>
            <a:endParaRPr lang="de-DE"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0205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0.png"/><Relationship Id="rId21"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12.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50.png"/><Relationship Id="rId3" Type="http://schemas.openxmlformats.org/officeDocument/2006/relationships/image" Target="../media/image350.png"/><Relationship Id="rId7" Type="http://schemas.openxmlformats.org/officeDocument/2006/relationships/image" Target="../media/image390.png"/><Relationship Id="rId12" Type="http://schemas.openxmlformats.org/officeDocument/2006/relationships/image" Target="../media/image440.png"/><Relationship Id="rId17" Type="http://schemas.openxmlformats.org/officeDocument/2006/relationships/image" Target="../media/image490.png"/><Relationship Id="rId2" Type="http://schemas.openxmlformats.org/officeDocument/2006/relationships/notesSlide" Target="../notesSlides/notesSlide11.xml"/><Relationship Id="rId16" Type="http://schemas.openxmlformats.org/officeDocument/2006/relationships/image" Target="../media/image480.png"/><Relationship Id="rId1" Type="http://schemas.openxmlformats.org/officeDocument/2006/relationships/slideLayout" Target="../slideLayouts/slideLayout4.xml"/><Relationship Id="rId6" Type="http://schemas.openxmlformats.org/officeDocument/2006/relationships/image" Target="../media/image380.png"/><Relationship Id="rId11" Type="http://schemas.openxmlformats.org/officeDocument/2006/relationships/image" Target="../media/image430.png"/><Relationship Id="rId5" Type="http://schemas.openxmlformats.org/officeDocument/2006/relationships/image" Target="../media/image370.png"/><Relationship Id="rId15" Type="http://schemas.openxmlformats.org/officeDocument/2006/relationships/image" Target="../media/image470.png"/><Relationship Id="rId10" Type="http://schemas.openxmlformats.org/officeDocument/2006/relationships/image" Target="../media/image420.png"/><Relationship Id="rId4" Type="http://schemas.openxmlformats.org/officeDocument/2006/relationships/image" Target="../media/image360.png"/><Relationship Id="rId9" Type="http://schemas.openxmlformats.org/officeDocument/2006/relationships/image" Target="../media/image412.png"/><Relationship Id="rId14" Type="http://schemas.openxmlformats.org/officeDocument/2006/relationships/image" Target="../media/image460.png"/></Relationships>
</file>

<file path=ppt/slides/_rels/slide1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s://people.duke.edu/~dgraham/ECO_463/Handouts/StochasticDominance.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39.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hyperlink" Target="https://people.duke.edu/~dgraham/ECO_463/Handouts/StochasticDominance.pdf" TargetMode="External"/><Relationship Id="rId4" Type="http://schemas.openxmlformats.org/officeDocument/2006/relationships/hyperlink" Target="https://www.vosesoftware.com/riskwiki/Stochasticdominancetests.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aima.cs.berkeley.edu/" TargetMode="External"/><Relationship Id="rId1" Type="http://schemas.openxmlformats.org/officeDocument/2006/relationships/slideLayout" Target="../slideLayouts/slideLayout2.xml"/><Relationship Id="rId5" Type="http://schemas.openxmlformats.org/officeDocument/2006/relationships/hyperlink" Target="http://www.laas.fr/planning" TargetMode="Externa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1.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5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2.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400" dirty="0"/>
              <a:t>Advanced Topics Data Science and AI </a:t>
            </a:r>
            <a:br>
              <a:rPr lang="en-GB" sz="4400" dirty="0"/>
            </a:br>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Standard Decision Making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4114800" y="2452689"/>
            <a:ext cx="1524000" cy="1550988"/>
            <a:chOff x="2592" y="1344"/>
            <a:chExt cx="960" cy="977"/>
          </a:xfrm>
        </p:grpSpPr>
        <p:sp>
          <p:nvSpPr>
            <p:cNvPr id="26642" name="Rectangle 28"/>
            <p:cNvSpPr>
              <a:spLocks noChangeArrowheads="1"/>
            </p:cNvSpPr>
            <p:nvPr/>
          </p:nvSpPr>
          <p:spPr bwMode="auto">
            <a:xfrm>
              <a:off x="3360" y="2112"/>
              <a:ext cx="192" cy="192"/>
            </a:xfrm>
            <a:prstGeom prst="rect">
              <a:avLst/>
            </a:prstGeom>
            <a:solidFill>
              <a:schemeClr val="accent4"/>
            </a:solidFill>
            <a:ln w="9525">
              <a:solidFill>
                <a:schemeClr val="tx1"/>
              </a:solidFill>
              <a:miter lim="800000"/>
              <a:headEnd/>
              <a:tailEnd/>
            </a:ln>
          </p:spPr>
          <p:txBody>
            <a:bodyPr wrap="none" anchor="ctr"/>
            <a:lstStyle/>
            <a:p>
              <a:endParaRPr lang="en-US"/>
            </a:p>
          </p:txBody>
        </p:sp>
        <p:sp>
          <p:nvSpPr>
            <p:cNvPr id="26643" name="Line 29"/>
            <p:cNvSpPr>
              <a:spLocks noChangeShapeType="1"/>
            </p:cNvSpPr>
            <p:nvPr/>
          </p:nvSpPr>
          <p:spPr bwMode="auto">
            <a:xfrm>
              <a:off x="2592" y="1344"/>
              <a:ext cx="874"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4" name="Text Box 30"/>
                <p:cNvSpPr txBox="1">
                  <a:spLocks noChangeArrowheads="1"/>
                </p:cNvSpPr>
                <p:nvPr/>
              </p:nvSpPr>
              <p:spPr bwMode="auto">
                <a:xfrm>
                  <a:off x="3040" y="2069"/>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𝑎</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6644" name="Text Box 30"/>
                <p:cNvSpPr txBox="1">
                  <a:spLocks noRot="1" noChangeAspect="1" noMove="1" noResize="1" noEditPoints="1" noAdjustHandles="1" noChangeArrowheads="1" noChangeShapeType="1" noTextEdit="1"/>
                </p:cNvSpPr>
                <p:nvPr/>
              </p:nvSpPr>
              <p:spPr bwMode="auto">
                <a:xfrm>
                  <a:off x="3040" y="2069"/>
                  <a:ext cx="326"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8" name="Group 31"/>
          <p:cNvGrpSpPr>
            <a:grpSpLocks/>
          </p:cNvGrpSpPr>
          <p:nvPr/>
        </p:nvGrpSpPr>
        <p:grpSpPr bwMode="auto">
          <a:xfrm>
            <a:off x="2895600" y="3976690"/>
            <a:ext cx="3200400" cy="1570038"/>
            <a:chOff x="1824" y="2304"/>
            <a:chExt cx="2016" cy="989"/>
          </a:xfrm>
        </p:grpSpPr>
        <p:sp>
          <p:nvSpPr>
            <p:cNvPr id="26638" name="Line 32"/>
            <p:cNvSpPr>
              <a:spLocks noChangeShapeType="1"/>
            </p:cNvSpPr>
            <p:nvPr/>
          </p:nvSpPr>
          <p:spPr bwMode="auto">
            <a:xfrm flipH="1">
              <a:off x="1824" y="2304"/>
              <a:ext cx="1632"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639" name="Oval 33"/>
            <p:cNvSpPr>
              <a:spLocks noChangeArrowheads="1"/>
            </p:cNvSpPr>
            <p:nvPr/>
          </p:nvSpPr>
          <p:spPr bwMode="auto">
            <a:xfrm>
              <a:off x="3648" y="30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40" name="Line 34"/>
            <p:cNvSpPr>
              <a:spLocks noChangeShapeType="1"/>
            </p:cNvSpPr>
            <p:nvPr/>
          </p:nvSpPr>
          <p:spPr bwMode="auto">
            <a:xfrm>
              <a:off x="3456" y="2304"/>
              <a:ext cx="28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1" name="Text Box 35"/>
                <p:cNvSpPr txBox="1">
                  <a:spLocks noChangeArrowheads="1"/>
                </p:cNvSpPr>
                <p:nvPr/>
              </p:nvSpPr>
              <p:spPr bwMode="auto">
                <a:xfrm>
                  <a:off x="3341" y="3041"/>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4</m:t>
                            </m:r>
                          </m:sub>
                        </m:sSub>
                      </m:oMath>
                    </m:oMathPara>
                  </a14:m>
                  <a:endParaRPr lang="en-US" sz="2000" i="0" dirty="0"/>
                </a:p>
              </p:txBody>
            </p:sp>
          </mc:Choice>
          <mc:Fallback xmlns="">
            <p:sp>
              <p:nvSpPr>
                <p:cNvPr id="26641" name="Text Box 35"/>
                <p:cNvSpPr txBox="1">
                  <a:spLocks noRot="1" noChangeAspect="1" noMove="1" noResize="1" noEditPoints="1" noAdjustHandles="1" noChangeArrowheads="1" noChangeShapeType="1" noTextEdit="1"/>
                </p:cNvSpPr>
                <p:nvPr/>
              </p:nvSpPr>
              <p:spPr bwMode="auto">
                <a:xfrm>
                  <a:off x="3341" y="3041"/>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9" name="Group 36"/>
          <p:cNvGrpSpPr>
            <a:grpSpLocks/>
          </p:cNvGrpSpPr>
          <p:nvPr/>
        </p:nvGrpSpPr>
        <p:grpSpPr bwMode="auto">
          <a:xfrm>
            <a:off x="3014344" y="4852986"/>
            <a:ext cx="2974975" cy="500061"/>
            <a:chOff x="1853" y="3264"/>
            <a:chExt cx="1874" cy="315"/>
          </a:xfrm>
        </p:grpSpPr>
        <mc:AlternateContent xmlns:mc="http://schemas.openxmlformats.org/markup-compatibility/2006" xmlns:a14="http://schemas.microsoft.com/office/drawing/2010/main">
          <mc:Choice Requires="a14">
            <p:sp>
              <p:nvSpPr>
                <p:cNvPr id="26636" name="Text Box 37"/>
                <p:cNvSpPr txBox="1">
                  <a:spLocks noChangeArrowheads="1"/>
                </p:cNvSpPr>
                <p:nvPr/>
              </p:nvSpPr>
              <p:spPr bwMode="auto">
                <a:xfrm>
                  <a:off x="1853" y="3327"/>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𝟐</m:t>
                        </m:r>
                      </m:oMath>
                    </m:oMathPara>
                  </a14:m>
                  <a:endParaRPr lang="en-US" sz="2000" b="1" i="0" dirty="0">
                    <a:solidFill>
                      <a:srgbClr val="0066CC"/>
                    </a:solidFill>
                  </a:endParaRPr>
                </a:p>
              </p:txBody>
            </p:sp>
          </mc:Choice>
          <mc:Fallback xmlns="">
            <p:sp>
              <p:nvSpPr>
                <p:cNvPr id="26636" name="Text Box 37"/>
                <p:cNvSpPr txBox="1">
                  <a:spLocks noRot="1" noChangeAspect="1" noMove="1" noResize="1" noEditPoints="1" noAdjustHandles="1" noChangeArrowheads="1" noChangeShapeType="1" noTextEdit="1"/>
                </p:cNvSpPr>
                <p:nvPr/>
              </p:nvSpPr>
              <p:spPr bwMode="auto">
                <a:xfrm>
                  <a:off x="1853" y="3327"/>
                  <a:ext cx="415"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37" name="Text Box 38"/>
                <p:cNvSpPr txBox="1">
                  <a:spLocks noChangeArrowheads="1"/>
                </p:cNvSpPr>
                <p:nvPr/>
              </p:nvSpPr>
              <p:spPr bwMode="auto">
                <a:xfrm>
                  <a:off x="3312" y="3264"/>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𝟖</m:t>
                        </m:r>
                      </m:oMath>
                    </m:oMathPara>
                  </a14:m>
                  <a:endParaRPr lang="en-US" sz="2000" b="1" i="0" dirty="0">
                    <a:solidFill>
                      <a:srgbClr val="0066CC"/>
                    </a:solidFill>
                  </a:endParaRPr>
                </a:p>
              </p:txBody>
            </p:sp>
          </mc:Choice>
          <mc:Fallback xmlns="">
            <p:sp>
              <p:nvSpPr>
                <p:cNvPr id="26637" name="Text Box 38"/>
                <p:cNvSpPr txBox="1">
                  <a:spLocks noRot="1" noChangeAspect="1" noMove="1" noResize="1" noEditPoints="1" noAdjustHandles="1" noChangeArrowheads="1" noChangeShapeType="1" noTextEdit="1"/>
                </p:cNvSpPr>
                <p:nvPr/>
              </p:nvSpPr>
              <p:spPr bwMode="auto">
                <a:xfrm>
                  <a:off x="3312" y="3264"/>
                  <a:ext cx="415"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8199" name="Text Box 39"/>
              <p:cNvSpPr txBox="1">
                <a:spLocks noChangeArrowheads="1"/>
              </p:cNvSpPr>
              <p:nvPr/>
            </p:nvSpPr>
            <p:spPr bwMode="auto">
              <a:xfrm>
                <a:off x="5661660" y="5805482"/>
                <a:ext cx="562975"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4"/>
                          </a:solidFill>
                          <a:latin typeface="Cambria Math" panose="02040503050406030204" pitchFamily="18" charset="0"/>
                        </a:rPr>
                        <m:t>𝟖𝟎</m:t>
                      </m:r>
                    </m:oMath>
                  </m:oMathPara>
                </a14:m>
                <a:endParaRPr lang="en-US" sz="2000" b="1" i="0" dirty="0">
                  <a:solidFill>
                    <a:schemeClr val="accent4"/>
                  </a:solidFill>
                </a:endParaRPr>
              </a:p>
            </p:txBody>
          </p:sp>
        </mc:Choice>
        <mc:Fallback xmlns="">
          <p:sp>
            <p:nvSpPr>
              <p:cNvPr id="348199" name="Text Box 39"/>
              <p:cNvSpPr txBox="1">
                <a:spLocks noRot="1" noChangeAspect="1" noMove="1" noResize="1" noEditPoints="1" noAdjustHandles="1" noChangeArrowheads="1" noChangeShapeType="1" noTextEdit="1"/>
              </p:cNvSpPr>
              <p:nvPr/>
            </p:nvSpPr>
            <p:spPr bwMode="auto">
              <a:xfrm>
                <a:off x="5661660" y="5805482"/>
                <a:ext cx="562975" cy="400110"/>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6635" name="Rectangle 41"/>
          <p:cNvSpPr>
            <a:spLocks noGrp="1" noChangeArrowheads="1"/>
          </p:cNvSpPr>
          <p:nvPr>
            <p:ph type="title"/>
          </p:nvPr>
        </p:nvSpPr>
        <p:spPr/>
        <p:txBody>
          <a:bodyPr/>
          <a:lstStyle/>
          <a:p>
            <a:r>
              <a:rPr lang="en-US" dirty="0"/>
              <a:t>Introducing Action Costs</a:t>
            </a:r>
          </a:p>
        </p:txBody>
      </p:sp>
      <p:grpSp>
        <p:nvGrpSpPr>
          <p:cNvPr id="42" name="Group 2">
            <a:extLst>
              <a:ext uri="{FF2B5EF4-FFF2-40B4-BE49-F238E27FC236}">
                <a16:creationId xmlns:a16="http://schemas.microsoft.com/office/drawing/2014/main" id="{8CB25B88-8541-6246-92A4-81BEC710E9CD}"/>
              </a:ext>
            </a:extLst>
          </p:cNvPr>
          <p:cNvGrpSpPr>
            <a:grpSpLocks/>
          </p:cNvGrpSpPr>
          <p:nvPr/>
        </p:nvGrpSpPr>
        <p:grpSpPr bwMode="auto">
          <a:xfrm>
            <a:off x="3429000" y="1995490"/>
            <a:ext cx="838200" cy="457200"/>
            <a:chOff x="2160" y="1056"/>
            <a:chExt cx="528" cy="288"/>
          </a:xfrm>
        </p:grpSpPr>
        <p:sp>
          <p:nvSpPr>
            <p:cNvPr id="43" name="Oval 3">
              <a:extLst>
                <a:ext uri="{FF2B5EF4-FFF2-40B4-BE49-F238E27FC236}">
                  <a16:creationId xmlns:a16="http://schemas.microsoft.com/office/drawing/2014/main" id="{2D8CF485-B29A-A146-BB69-F047CAC11484}"/>
                </a:ext>
              </a:extLst>
            </p:cNvPr>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44" name="Text Box 4">
                  <a:extLst>
                    <a:ext uri="{FF2B5EF4-FFF2-40B4-BE49-F238E27FC236}">
                      <a16:creationId xmlns:a16="http://schemas.microsoft.com/office/drawing/2014/main" id="{C8DE7007-2BD0-8F41-A5B0-91D9293FB2DA}"/>
                    </a:ext>
                  </a:extLst>
                </p:cNvPr>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44" name="Text Box 4">
                  <a:extLst>
                    <a:ext uri="{FF2B5EF4-FFF2-40B4-BE49-F238E27FC236}">
                      <a16:creationId xmlns:a16="http://schemas.microsoft.com/office/drawing/2014/main" id="{C8DE7007-2BD0-8F41-A5B0-91D9293FB2DA}"/>
                    </a:ext>
                  </a:extLst>
                </p:cNvPr>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5" name="Group 5">
            <a:extLst>
              <a:ext uri="{FF2B5EF4-FFF2-40B4-BE49-F238E27FC236}">
                <a16:creationId xmlns:a16="http://schemas.microsoft.com/office/drawing/2014/main" id="{07E4E4DF-AFA7-6B42-B52D-7D26C22FC50D}"/>
              </a:ext>
            </a:extLst>
          </p:cNvPr>
          <p:cNvGrpSpPr>
            <a:grpSpLocks/>
          </p:cNvGrpSpPr>
          <p:nvPr/>
        </p:nvGrpSpPr>
        <p:grpSpPr bwMode="auto">
          <a:xfrm>
            <a:off x="1066800" y="3976687"/>
            <a:ext cx="3200400" cy="1543049"/>
            <a:chOff x="672" y="2304"/>
            <a:chExt cx="2016" cy="972"/>
          </a:xfrm>
        </p:grpSpPr>
        <p:sp>
          <p:nvSpPr>
            <p:cNvPr id="46" name="Oval 6">
              <a:extLst>
                <a:ext uri="{FF2B5EF4-FFF2-40B4-BE49-F238E27FC236}">
                  <a16:creationId xmlns:a16="http://schemas.microsoft.com/office/drawing/2014/main" id="{E5529FDF-ECA9-8345-9FD6-EAC38FFAEBFB}"/>
                </a:ext>
              </a:extLst>
            </p:cNvPr>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7" name="Oval 7">
              <a:extLst>
                <a:ext uri="{FF2B5EF4-FFF2-40B4-BE49-F238E27FC236}">
                  <a16:creationId xmlns:a16="http://schemas.microsoft.com/office/drawing/2014/main" id="{3A21E2BC-A69D-8A4F-9D68-125D0176B7BC}"/>
                </a:ext>
              </a:extLst>
            </p:cNvPr>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8" name="Oval 8">
              <a:extLst>
                <a:ext uri="{FF2B5EF4-FFF2-40B4-BE49-F238E27FC236}">
                  <a16:creationId xmlns:a16="http://schemas.microsoft.com/office/drawing/2014/main" id="{A3EF97D0-8EA3-9647-B12F-EC304B0CD963}"/>
                </a:ext>
              </a:extLst>
            </p:cNvPr>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9" name="Line 9">
              <a:extLst>
                <a:ext uri="{FF2B5EF4-FFF2-40B4-BE49-F238E27FC236}">
                  <a16:creationId xmlns:a16="http://schemas.microsoft.com/office/drawing/2014/main" id="{8DC36B4B-97CC-ED41-8704-E819441B936C}"/>
                </a:ext>
              </a:extLst>
            </p:cNvPr>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0" name="Line 10">
              <a:extLst>
                <a:ext uri="{FF2B5EF4-FFF2-40B4-BE49-F238E27FC236}">
                  <a16:creationId xmlns:a16="http://schemas.microsoft.com/office/drawing/2014/main" id="{3AD40DEB-EBE9-C647-BF0F-723F4AD418D7}"/>
                </a:ext>
              </a:extLst>
            </p:cNvPr>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1" name="Line 11">
              <a:extLst>
                <a:ext uri="{FF2B5EF4-FFF2-40B4-BE49-F238E27FC236}">
                  <a16:creationId xmlns:a16="http://schemas.microsoft.com/office/drawing/2014/main" id="{EB855504-AF2A-AD47-8334-3B6BDB6929C3}"/>
                </a:ext>
              </a:extLst>
            </p:cNvPr>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2" name="Text Box 12">
                  <a:extLst>
                    <a:ext uri="{FF2B5EF4-FFF2-40B4-BE49-F238E27FC236}">
                      <a16:creationId xmlns:a16="http://schemas.microsoft.com/office/drawing/2014/main" id="{E7FDADE3-8D3F-1D46-91EC-075EF6153F5E}"/>
                    </a:ext>
                  </a:extLst>
                </p:cNvPr>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52" name="Text Box 12">
                  <a:extLst>
                    <a:ext uri="{FF2B5EF4-FFF2-40B4-BE49-F238E27FC236}">
                      <a16:creationId xmlns:a16="http://schemas.microsoft.com/office/drawing/2014/main" id="{E7FDADE3-8D3F-1D46-91EC-075EF6153F5E}"/>
                    </a:ext>
                  </a:extLst>
                </p:cNvPr>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13">
                  <a:extLst>
                    <a:ext uri="{FF2B5EF4-FFF2-40B4-BE49-F238E27FC236}">
                      <a16:creationId xmlns:a16="http://schemas.microsoft.com/office/drawing/2014/main" id="{C2508267-EFF0-BE48-9A55-1502947284E4}"/>
                    </a:ext>
                  </a:extLst>
                </p:cNvPr>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53" name="Text Box 13">
                  <a:extLst>
                    <a:ext uri="{FF2B5EF4-FFF2-40B4-BE49-F238E27FC236}">
                      <a16:creationId xmlns:a16="http://schemas.microsoft.com/office/drawing/2014/main" id="{C2508267-EFF0-BE48-9A55-1502947284E4}"/>
                    </a:ext>
                  </a:extLst>
                </p:cNvPr>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 Box 14">
                  <a:extLst>
                    <a:ext uri="{FF2B5EF4-FFF2-40B4-BE49-F238E27FC236}">
                      <a16:creationId xmlns:a16="http://schemas.microsoft.com/office/drawing/2014/main" id="{858E582B-990C-1C4A-96C1-1CBE3BF02547}"/>
                    </a:ext>
                  </a:extLst>
                </p:cNvPr>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54" name="Text Box 14">
                  <a:extLst>
                    <a:ext uri="{FF2B5EF4-FFF2-40B4-BE49-F238E27FC236}">
                      <a16:creationId xmlns:a16="http://schemas.microsoft.com/office/drawing/2014/main" id="{858E582B-990C-1C4A-96C1-1CBE3BF02547}"/>
                    </a:ext>
                  </a:extLst>
                </p:cNvPr>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5" name="Group 15">
            <a:extLst>
              <a:ext uri="{FF2B5EF4-FFF2-40B4-BE49-F238E27FC236}">
                <a16:creationId xmlns:a16="http://schemas.microsoft.com/office/drawing/2014/main" id="{555E7E53-EF5A-6244-8E9F-A90CC02738DE}"/>
              </a:ext>
            </a:extLst>
          </p:cNvPr>
          <p:cNvGrpSpPr>
            <a:grpSpLocks/>
          </p:cNvGrpSpPr>
          <p:nvPr/>
        </p:nvGrpSpPr>
        <p:grpSpPr bwMode="auto">
          <a:xfrm>
            <a:off x="2193925" y="2452688"/>
            <a:ext cx="1920875" cy="1554162"/>
            <a:chOff x="1382" y="1344"/>
            <a:chExt cx="1210" cy="979"/>
          </a:xfrm>
        </p:grpSpPr>
        <p:sp>
          <p:nvSpPr>
            <p:cNvPr id="56" name="Rectangle 16">
              <a:extLst>
                <a:ext uri="{FF2B5EF4-FFF2-40B4-BE49-F238E27FC236}">
                  <a16:creationId xmlns:a16="http://schemas.microsoft.com/office/drawing/2014/main" id="{338D3BA6-CEB6-C34B-AA05-BCDE1418E1C1}"/>
                </a:ext>
              </a:extLst>
            </p:cNvPr>
            <p:cNvSpPr>
              <a:spLocks noChangeArrowheads="1"/>
            </p:cNvSpPr>
            <p:nvPr/>
          </p:nvSpPr>
          <p:spPr bwMode="auto">
            <a:xfrm>
              <a:off x="1728" y="2112"/>
              <a:ext cx="192" cy="192"/>
            </a:xfrm>
            <a:prstGeom prst="rect">
              <a:avLst/>
            </a:prstGeom>
            <a:solidFill>
              <a:srgbClr val="C00000"/>
            </a:solidFill>
            <a:ln w="9525">
              <a:solidFill>
                <a:schemeClr val="tx1"/>
              </a:solidFill>
              <a:miter lim="800000"/>
              <a:headEnd/>
              <a:tailEnd/>
            </a:ln>
          </p:spPr>
          <p:txBody>
            <a:bodyPr wrap="none" anchor="ctr"/>
            <a:lstStyle/>
            <a:p>
              <a:endParaRPr lang="en-US" sz="2000">
                <a:solidFill>
                  <a:srgbClr val="C00000"/>
                </a:solidFill>
              </a:endParaRPr>
            </a:p>
          </p:txBody>
        </p:sp>
        <p:sp>
          <p:nvSpPr>
            <p:cNvPr id="57" name="Line 17">
              <a:extLst>
                <a:ext uri="{FF2B5EF4-FFF2-40B4-BE49-F238E27FC236}">
                  <a16:creationId xmlns:a16="http://schemas.microsoft.com/office/drawing/2014/main" id="{14BCF6F9-85C3-5F42-BBD5-C533BE8896D5}"/>
                </a:ext>
              </a:extLst>
            </p:cNvPr>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8" name="Text Box 18">
                  <a:extLst>
                    <a:ext uri="{FF2B5EF4-FFF2-40B4-BE49-F238E27FC236}">
                      <a16:creationId xmlns:a16="http://schemas.microsoft.com/office/drawing/2014/main" id="{F3C129D1-531A-E246-9D3E-DF9B07A85644}"/>
                    </a:ext>
                  </a:extLst>
                </p:cNvPr>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58" name="Text Box 18">
                  <a:extLst>
                    <a:ext uri="{FF2B5EF4-FFF2-40B4-BE49-F238E27FC236}">
                      <a16:creationId xmlns:a16="http://schemas.microsoft.com/office/drawing/2014/main" id="{F3C129D1-531A-E246-9D3E-DF9B07A85644}"/>
                    </a:ext>
                  </a:extLst>
                </p:cNvPr>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9" name="Group 19">
            <a:extLst>
              <a:ext uri="{FF2B5EF4-FFF2-40B4-BE49-F238E27FC236}">
                <a16:creationId xmlns:a16="http://schemas.microsoft.com/office/drawing/2014/main" id="{46C86BBD-8B25-3646-B9EF-7856668A3149}"/>
              </a:ext>
            </a:extLst>
          </p:cNvPr>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60" name="Text Box 20">
                  <a:extLst>
                    <a:ext uri="{FF2B5EF4-FFF2-40B4-BE49-F238E27FC236}">
                      <a16:creationId xmlns:a16="http://schemas.microsoft.com/office/drawing/2014/main" id="{4BD52D57-84B5-7448-8FA6-66609964B5E7}"/>
                    </a:ext>
                  </a:extLst>
                </p:cNvPr>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60" name="Text Box 20">
                  <a:extLst>
                    <a:ext uri="{FF2B5EF4-FFF2-40B4-BE49-F238E27FC236}">
                      <a16:creationId xmlns:a16="http://schemas.microsoft.com/office/drawing/2014/main" id="{4BD52D57-84B5-7448-8FA6-66609964B5E7}"/>
                    </a:ext>
                  </a:extLst>
                </p:cNvPr>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 Box 21">
                  <a:extLst>
                    <a:ext uri="{FF2B5EF4-FFF2-40B4-BE49-F238E27FC236}">
                      <a16:creationId xmlns:a16="http://schemas.microsoft.com/office/drawing/2014/main" id="{5632B560-4402-8D43-8712-45D4F610A602}"/>
                    </a:ext>
                  </a:extLst>
                </p:cNvPr>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61" name="Text Box 21">
                  <a:extLst>
                    <a:ext uri="{FF2B5EF4-FFF2-40B4-BE49-F238E27FC236}">
                      <a16:creationId xmlns:a16="http://schemas.microsoft.com/office/drawing/2014/main" id="{5632B560-4402-8D43-8712-45D4F610A602}"/>
                    </a:ext>
                  </a:extLst>
                </p:cNvPr>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 Box 22">
                  <a:extLst>
                    <a:ext uri="{FF2B5EF4-FFF2-40B4-BE49-F238E27FC236}">
                      <a16:creationId xmlns:a16="http://schemas.microsoft.com/office/drawing/2014/main" id="{E8B0D6FD-5460-F54F-ADA7-C4C12E708B87}"/>
                    </a:ext>
                  </a:extLst>
                </p:cNvPr>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62" name="Text Box 22">
                  <a:extLst>
                    <a:ext uri="{FF2B5EF4-FFF2-40B4-BE49-F238E27FC236}">
                      <a16:creationId xmlns:a16="http://schemas.microsoft.com/office/drawing/2014/main" id="{E8B0D6FD-5460-F54F-ADA7-C4C12E708B87}"/>
                    </a:ext>
                  </a:extLst>
                </p:cNvPr>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3" name="Group 23">
            <a:extLst>
              <a:ext uri="{FF2B5EF4-FFF2-40B4-BE49-F238E27FC236}">
                <a16:creationId xmlns:a16="http://schemas.microsoft.com/office/drawing/2014/main" id="{B9C2E5E3-2CC4-D64E-997F-73BE74A6F8F7}"/>
              </a:ext>
            </a:extLst>
          </p:cNvPr>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64" name="Text Box 24">
                  <a:extLst>
                    <a:ext uri="{FF2B5EF4-FFF2-40B4-BE49-F238E27FC236}">
                      <a16:creationId xmlns:a16="http://schemas.microsoft.com/office/drawing/2014/main" id="{1AA05CC6-AFA7-9945-BEF6-6C4FB6D6B5BF}"/>
                    </a:ext>
                  </a:extLst>
                </p:cNvPr>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64" name="Text Box 24">
                  <a:extLst>
                    <a:ext uri="{FF2B5EF4-FFF2-40B4-BE49-F238E27FC236}">
                      <a16:creationId xmlns:a16="http://schemas.microsoft.com/office/drawing/2014/main" id="{1AA05CC6-AFA7-9945-BEF6-6C4FB6D6B5BF}"/>
                    </a:ext>
                  </a:extLst>
                </p:cNvPr>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 Box 25">
                  <a:extLst>
                    <a:ext uri="{FF2B5EF4-FFF2-40B4-BE49-F238E27FC236}">
                      <a16:creationId xmlns:a16="http://schemas.microsoft.com/office/drawing/2014/main" id="{028CEDDB-5C73-C146-B8D4-BF52CC76C689}"/>
                    </a:ext>
                  </a:extLst>
                </p:cNvPr>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𝟓</m:t>
                        </m:r>
                        <m:r>
                          <a:rPr lang="en-US" sz="2000" b="1" i="1" dirty="0" smtClean="0">
                            <a:solidFill>
                              <a:schemeClr val="accent4"/>
                            </a:solidFill>
                            <a:latin typeface="Cambria Math" panose="02040503050406030204" pitchFamily="18" charset="0"/>
                          </a:rPr>
                          <m:t>𝟎</m:t>
                        </m:r>
                      </m:oMath>
                    </m:oMathPara>
                  </a14:m>
                  <a:endParaRPr lang="en-US" sz="2000" b="1" i="0" dirty="0">
                    <a:solidFill>
                      <a:srgbClr val="C00000"/>
                    </a:solidFill>
                    <a:latin typeface="+mn-lt"/>
                  </a:endParaRPr>
                </a:p>
              </p:txBody>
            </p:sp>
          </mc:Choice>
          <mc:Fallback xmlns="">
            <p:sp>
              <p:nvSpPr>
                <p:cNvPr id="65" name="Text Box 25">
                  <a:extLst>
                    <a:ext uri="{FF2B5EF4-FFF2-40B4-BE49-F238E27FC236}">
                      <a16:creationId xmlns:a16="http://schemas.microsoft.com/office/drawing/2014/main" id="{028CEDDB-5C73-C146-B8D4-BF52CC76C689}"/>
                    </a:ext>
                  </a:extLst>
                </p:cNvPr>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 Box 26">
                  <a:extLst>
                    <a:ext uri="{FF2B5EF4-FFF2-40B4-BE49-F238E27FC236}">
                      <a16:creationId xmlns:a16="http://schemas.microsoft.com/office/drawing/2014/main" id="{D8982F76-E2D6-CE4C-A8A4-7C9DA6913F3F}"/>
                    </a:ext>
                  </a:extLst>
                </p:cNvPr>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66" name="Text Box 26">
                  <a:extLst>
                    <a:ext uri="{FF2B5EF4-FFF2-40B4-BE49-F238E27FC236}">
                      <a16:creationId xmlns:a16="http://schemas.microsoft.com/office/drawing/2014/main" id="{D8982F76-E2D6-CE4C-A8A4-7C9DA6913F3F}"/>
                    </a:ext>
                  </a:extLst>
                </p:cNvPr>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 Box 27">
                <a:extLst>
                  <a:ext uri="{FF2B5EF4-FFF2-40B4-BE49-F238E27FC236}">
                    <a16:creationId xmlns:a16="http://schemas.microsoft.com/office/drawing/2014/main" id="{9C54D770-B0E6-F649-AD2D-0408C01E924C}"/>
                  </a:ext>
                </a:extLst>
              </p:cNvPr>
              <p:cNvSpPr txBox="1">
                <a:spLocks noChangeArrowheads="1"/>
              </p:cNvSpPr>
              <p:nvPr/>
            </p:nvSpPr>
            <p:spPr bwMode="auto">
              <a:xfrm>
                <a:off x="5122863" y="1928666"/>
                <a:ext cx="3528979"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r>
                  <a:rPr lang="en-US" sz="2000" dirty="0">
                    <a:solidFill>
                      <a:schemeClr val="tx1"/>
                    </a:solidFill>
                  </a:rPr>
                  <a:t> </a:t>
                </a:r>
                <a14:m>
                  <m:oMath xmlns:m="http://schemas.openxmlformats.org/officeDocument/2006/math">
                    <m:sSub>
                      <m:sSubPr>
                        <m:ctrlPr>
                          <a:rPr lang="de-DE" sz="2000" i="1" dirty="0">
                            <a:solidFill>
                              <a:schemeClr val="tx1"/>
                            </a:solidFill>
                            <a:latin typeface="Cambria Math" panose="02040503050406030204" pitchFamily="18" charset="0"/>
                          </a:rPr>
                        </m:ctrlPr>
                      </m:sSubPr>
                      <m:e>
                        <m:r>
                          <a:rPr lang="en-US" sz="2000" dirty="0">
                            <a:solidFill>
                              <a:schemeClr val="tx1"/>
                            </a:solidFill>
                            <a:latin typeface="Cambria Math" panose="02040503050406030204" pitchFamily="18" charset="0"/>
                          </a:rPr>
                          <m:t>𝑈</m:t>
                        </m:r>
                      </m:e>
                      <m:sub>
                        <m:r>
                          <a:rPr lang="de-DE" sz="2000" b="0" i="1" dirty="0" smtClean="0">
                            <a:solidFill>
                              <a:schemeClr val="tx1"/>
                            </a:solidFill>
                            <a:latin typeface="Cambria Math" panose="02040503050406030204" pitchFamily="18" charset="0"/>
                          </a:rPr>
                          <m:t>2</m:t>
                        </m:r>
                      </m:sub>
                    </m:sSub>
                    <m:d>
                      <m:dPr>
                        <m:ctrlPr>
                          <a:rPr lang="en-US" sz="2000" i="1" dirty="0">
                            <a:solidFill>
                              <a:schemeClr val="tx1"/>
                            </a:solidFill>
                            <a:latin typeface="Cambria Math" panose="02040503050406030204" pitchFamily="18" charset="0"/>
                          </a:rPr>
                        </m:ctrlPr>
                      </m:dPr>
                      <m:e>
                        <m:sSub>
                          <m:sSubPr>
                            <m:ctrlPr>
                              <a:rPr lang="de-DE" sz="2000" i="1" dirty="0">
                                <a:solidFill>
                                  <a:schemeClr val="tx1"/>
                                </a:solidFill>
                                <a:latin typeface="Cambria Math" panose="02040503050406030204" pitchFamily="18" charset="0"/>
                              </a:rPr>
                            </m:ctrlPr>
                          </m:sSubPr>
                          <m:e>
                            <m:r>
                              <a:rPr lang="de-DE" sz="2000" dirty="0">
                                <a:solidFill>
                                  <a:schemeClr val="tx1"/>
                                </a:solidFill>
                                <a:latin typeface="Cambria Math" panose="02040503050406030204" pitchFamily="18" charset="0"/>
                              </a:rPr>
                              <m:t>𝑠</m:t>
                            </m:r>
                          </m:e>
                          <m:sub>
                            <m:r>
                              <a:rPr lang="en-US" sz="2000" dirty="0">
                                <a:solidFill>
                                  <a:schemeClr val="tx1"/>
                                </a:solidFill>
                                <a:latin typeface="Cambria Math" panose="02040503050406030204" pitchFamily="18" charset="0"/>
                              </a:rPr>
                              <m:t>0</m:t>
                            </m:r>
                          </m:sub>
                        </m:sSub>
                      </m:e>
                    </m:d>
                    <m:r>
                      <a:rPr lang="en-US" sz="2000" dirty="0">
                        <a:solidFill>
                          <a:schemeClr val="tx1"/>
                        </a:solidFill>
                        <a:latin typeface="Cambria Math" panose="02040503050406030204" pitchFamily="18" charset="0"/>
                      </a:rPr>
                      <m:t>=</m:t>
                    </m:r>
                    <m:r>
                      <a:rPr lang="de-DE" sz="2000" b="0" i="1" dirty="0" smtClean="0">
                        <a:solidFill>
                          <a:schemeClr val="tx1"/>
                        </a:solidFill>
                        <a:latin typeface="Cambria Math" panose="02040503050406030204" pitchFamily="18" charset="0"/>
                      </a:rPr>
                      <m:t>74</m:t>
                    </m:r>
                    <m:r>
                      <a:rPr lang="de-DE" sz="2000" b="0" i="1" dirty="0" smtClean="0">
                        <a:solidFill>
                          <a:schemeClr val="accent4"/>
                        </a:solidFill>
                        <a:latin typeface="Cambria Math" panose="02040503050406030204" pitchFamily="18" charset="0"/>
                      </a:rPr>
                      <m:t>−25</m:t>
                    </m:r>
                  </m:oMath>
                </a14:m>
                <a:endParaRPr lang="de-DE" sz="2000" dirty="0">
                  <a:solidFill>
                    <a:schemeClr val="accent4"/>
                  </a:solidFill>
                  <a:latin typeface="Cambria Math" panose="02040503050406030204" pitchFamily="18" charset="0"/>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𝑈</m:t>
                    </m:r>
                    <m:d>
                      <m:dPr>
                        <m:ctrlPr>
                          <a:rPr lang="en-US" sz="2000" b="0" i="1" dirty="0" smtClean="0">
                            <a:latin typeface="Cambria Math" panose="02040503050406030204" pitchFamily="18" charset="0"/>
                          </a:rPr>
                        </m:ctrlPr>
                      </m:dPr>
                      <m:e>
                        <m:sSub>
                          <m:sSubPr>
                            <m:ctrlPr>
                              <a:rPr lang="de-DE" sz="2000" i="1" dirty="0">
                                <a:latin typeface="Cambria Math" panose="02040503050406030204" pitchFamily="18" charset="0"/>
                              </a:rPr>
                            </m:ctrlPr>
                          </m:sSubPr>
                          <m:e>
                            <m:r>
                              <a:rPr lang="de-DE" sz="2000" dirty="0">
                                <a:latin typeface="Cambria Math" panose="02040503050406030204" pitchFamily="18" charset="0"/>
                              </a:rPr>
                              <m:t>𝑠</m:t>
                            </m:r>
                          </m:e>
                          <m:sub>
                            <m:r>
                              <a:rPr lang="en-US" sz="2000" dirty="0">
                                <a:latin typeface="Cambria Math" panose="02040503050406030204" pitchFamily="18" charset="0"/>
                              </a:rPr>
                              <m:t>0</m:t>
                            </m:r>
                          </m:sub>
                        </m:sSub>
                      </m:e>
                    </m:d>
                    <m:r>
                      <a:rPr lang="de-DE" sz="2000" b="0" i="1" dirty="0" smtClean="0">
                        <a:latin typeface="Cambria Math" panose="02040503050406030204" pitchFamily="18" charset="0"/>
                      </a:rPr>
                      <m:t>  </m:t>
                    </m:r>
                    <m:r>
                      <a:rPr lang="en-US" sz="2000" b="0" i="1" dirty="0" smtClean="0">
                        <a:latin typeface="Cambria Math" panose="02040503050406030204" pitchFamily="18" charset="0"/>
                      </a:rPr>
                      <m:t>=</m:t>
                    </m:r>
                    <m:r>
                      <m:rPr>
                        <m:sty m:val="p"/>
                      </m:rPr>
                      <a:rPr lang="de-DE" sz="2000" b="0" i="0" dirty="0" smtClean="0">
                        <a:latin typeface="Cambria Math" panose="02040503050406030204" pitchFamily="18" charset="0"/>
                      </a:rPr>
                      <m:t>max</m:t>
                    </m:r>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1</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2</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oMath>
                </a14:m>
                <a:endParaRPr lang="de-DE" sz="2000" b="0" dirty="0">
                  <a:solidFill>
                    <a:srgbClr val="C00000"/>
                  </a:solidFill>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m:t>
                    </m:r>
                    <m:r>
                      <a:rPr lang="de-DE" sz="2000" b="0" i="1" dirty="0" smtClean="0">
                        <a:solidFill>
                          <a:srgbClr val="C00000"/>
                        </a:solidFill>
                        <a:latin typeface="Cambria Math" panose="02040503050406030204" pitchFamily="18" charset="0"/>
                      </a:rPr>
                      <m:t>57</m:t>
                    </m:r>
                  </m:oMath>
                </a14:m>
                <a:endParaRPr lang="en-US" sz="2000" i="0" dirty="0">
                  <a:latin typeface="+mn-lt"/>
                </a:endParaRPr>
              </a:p>
            </p:txBody>
          </p:sp>
        </mc:Choice>
        <mc:Fallback xmlns="">
          <p:sp>
            <p:nvSpPr>
              <p:cNvPr id="67" name="Text Box 27">
                <a:extLst>
                  <a:ext uri="{FF2B5EF4-FFF2-40B4-BE49-F238E27FC236}">
                    <a16:creationId xmlns:a16="http://schemas.microsoft.com/office/drawing/2014/main" id="{9C54D770-B0E6-F649-AD2D-0408C01E924C}"/>
                  </a:ext>
                </a:extLst>
              </p:cNvPr>
              <p:cNvSpPr txBox="1">
                <a:spLocks noRot="1" noChangeAspect="1" noMove="1" noResize="1" noEditPoints="1" noAdjustHandles="1" noChangeArrowheads="1" noChangeShapeType="1" noTextEdit="1"/>
              </p:cNvSpPr>
              <p:nvPr/>
            </p:nvSpPr>
            <p:spPr bwMode="auto">
              <a:xfrm>
                <a:off x="5122863" y="1928666"/>
                <a:ext cx="3528979" cy="1015663"/>
              </a:xfrm>
              <a:prstGeom prst="rect">
                <a:avLst/>
              </a:prstGeom>
              <a:blipFill>
                <a:blip r:embed="rId1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3F14CA-40AE-7845-AC23-C444F3BDD4AC}"/>
                  </a:ext>
                </a:extLst>
              </p:cNvPr>
              <p:cNvSpPr/>
              <p:nvPr/>
            </p:nvSpPr>
            <p:spPr>
              <a:xfrm>
                <a:off x="5160963" y="1598761"/>
                <a:ext cx="20308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solidFill>
                                <a:schemeClr val="tx1"/>
                              </a:solidFill>
                              <a:latin typeface="Cambria Math" panose="02040503050406030204" pitchFamily="18" charset="0"/>
                            </a:rPr>
                          </m:ctrlPr>
                        </m:sSubPr>
                        <m:e>
                          <m:r>
                            <a:rPr lang="en-US" sz="2000" dirty="0">
                              <a:solidFill>
                                <a:schemeClr val="tx1"/>
                              </a:solidFill>
                              <a:latin typeface="Cambria Math" panose="02040503050406030204" pitchFamily="18" charset="0"/>
                            </a:rPr>
                            <m:t>𝑈</m:t>
                          </m:r>
                        </m:e>
                        <m:sub>
                          <m:r>
                            <a:rPr lang="de-DE" sz="2000" i="1" dirty="0">
                              <a:solidFill>
                                <a:schemeClr val="tx1"/>
                              </a:solidFill>
                              <a:latin typeface="Cambria Math" panose="02040503050406030204" pitchFamily="18" charset="0"/>
                            </a:rPr>
                            <m:t>1</m:t>
                          </m:r>
                        </m:sub>
                      </m:sSub>
                      <m:d>
                        <m:dPr>
                          <m:ctrlPr>
                            <a:rPr lang="en-US" sz="2000" i="1" dirty="0">
                              <a:solidFill>
                                <a:schemeClr val="tx1"/>
                              </a:solidFill>
                              <a:latin typeface="Cambria Math" panose="02040503050406030204" pitchFamily="18" charset="0"/>
                            </a:rPr>
                          </m:ctrlPr>
                        </m:dPr>
                        <m:e>
                          <m:sSub>
                            <m:sSubPr>
                              <m:ctrlPr>
                                <a:rPr lang="de-DE" sz="2000" i="1" dirty="0">
                                  <a:solidFill>
                                    <a:schemeClr val="tx1"/>
                                  </a:solidFill>
                                  <a:latin typeface="Cambria Math" panose="02040503050406030204" pitchFamily="18" charset="0"/>
                                </a:rPr>
                              </m:ctrlPr>
                            </m:sSubPr>
                            <m:e>
                              <m:r>
                                <a:rPr lang="de-DE" sz="2000" dirty="0">
                                  <a:solidFill>
                                    <a:schemeClr val="tx1"/>
                                  </a:solidFill>
                                  <a:latin typeface="Cambria Math" panose="02040503050406030204" pitchFamily="18" charset="0"/>
                                </a:rPr>
                                <m:t>𝑠</m:t>
                              </m:r>
                            </m:e>
                            <m:sub>
                              <m:r>
                                <a:rPr lang="en-US" sz="2000" dirty="0">
                                  <a:solidFill>
                                    <a:schemeClr val="tx1"/>
                                  </a:solidFill>
                                  <a:latin typeface="Cambria Math" panose="02040503050406030204" pitchFamily="18" charset="0"/>
                                </a:rPr>
                                <m:t>0</m:t>
                              </m:r>
                            </m:sub>
                          </m:sSub>
                        </m:e>
                      </m:d>
                      <m:r>
                        <a:rPr lang="en-US" sz="2000" dirty="0">
                          <a:solidFill>
                            <a:schemeClr val="tx1"/>
                          </a:solidFill>
                          <a:latin typeface="Cambria Math" panose="02040503050406030204" pitchFamily="18" charset="0"/>
                        </a:rPr>
                        <m:t>=</m:t>
                      </m:r>
                      <m:r>
                        <a:rPr lang="de-DE" sz="2000" i="1" dirty="0">
                          <a:solidFill>
                            <a:schemeClr val="tx1"/>
                          </a:solidFill>
                          <a:latin typeface="Cambria Math" panose="02040503050406030204" pitchFamily="18" charset="0"/>
                        </a:rPr>
                        <m:t>62</m:t>
                      </m:r>
                      <m:r>
                        <a:rPr lang="de-DE" sz="2000" b="0" i="1" dirty="0" smtClean="0">
                          <a:solidFill>
                            <a:srgbClr val="C00000"/>
                          </a:solidFill>
                          <a:latin typeface="Cambria Math" panose="02040503050406030204" pitchFamily="18" charset="0"/>
                        </a:rPr>
                        <m:t>−5</m:t>
                      </m:r>
                    </m:oMath>
                  </m:oMathPara>
                </a14:m>
                <a:endParaRPr lang="en-GB" sz="2000" dirty="0"/>
              </a:p>
            </p:txBody>
          </p:sp>
        </mc:Choice>
        <mc:Fallback xmlns="">
          <p:sp>
            <p:nvSpPr>
              <p:cNvPr id="2" name="Rectangle 1">
                <a:extLst>
                  <a:ext uri="{FF2B5EF4-FFF2-40B4-BE49-F238E27FC236}">
                    <a16:creationId xmlns:a16="http://schemas.microsoft.com/office/drawing/2014/main" id="{533F14CA-40AE-7845-AC23-C444F3BDD4AC}"/>
                  </a:ext>
                </a:extLst>
              </p:cNvPr>
              <p:cNvSpPr>
                <a:spLocks noRot="1" noChangeAspect="1" noMove="1" noResize="1" noEditPoints="1" noAdjustHandles="1" noChangeArrowheads="1" noChangeShapeType="1" noTextEdit="1"/>
              </p:cNvSpPr>
              <p:nvPr/>
            </p:nvSpPr>
            <p:spPr>
              <a:xfrm>
                <a:off x="5160963" y="1598761"/>
                <a:ext cx="2030812" cy="400110"/>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 Box 41">
                <a:extLst>
                  <a:ext uri="{FF2B5EF4-FFF2-40B4-BE49-F238E27FC236}">
                    <a16:creationId xmlns:a16="http://schemas.microsoft.com/office/drawing/2014/main" id="{F9AD5F08-C85D-5547-90AD-AEBD835EF670}"/>
                  </a:ext>
                </a:extLst>
              </p:cNvPr>
              <p:cNvSpPr txBox="1">
                <a:spLocks noChangeArrowheads="1"/>
              </p:cNvSpPr>
              <p:nvPr/>
            </p:nvSpPr>
            <p:spPr bwMode="auto">
              <a:xfrm>
                <a:off x="3048000" y="3810000"/>
                <a:ext cx="590226"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−5</m:t>
                      </m:r>
                    </m:oMath>
                  </m:oMathPara>
                </a14:m>
                <a:endParaRPr lang="en-US" sz="2000" i="0" dirty="0">
                  <a:solidFill>
                    <a:srgbClr val="800000"/>
                  </a:solidFill>
                </a:endParaRPr>
              </a:p>
            </p:txBody>
          </p:sp>
        </mc:Choice>
        <mc:Fallback xmlns="">
          <p:sp>
            <p:nvSpPr>
              <p:cNvPr id="68" name="Text Box 41">
                <a:extLst>
                  <a:ext uri="{FF2B5EF4-FFF2-40B4-BE49-F238E27FC236}">
                    <a16:creationId xmlns:a16="http://schemas.microsoft.com/office/drawing/2014/main" id="{F9AD5F08-C85D-5547-90AD-AEBD835EF670}"/>
                  </a:ext>
                </a:extLst>
              </p:cNvPr>
              <p:cNvSpPr txBox="1">
                <a:spLocks noRot="1" noChangeAspect="1" noMove="1" noResize="1" noEditPoints="1" noAdjustHandles="1" noChangeArrowheads="1" noChangeShapeType="1" noTextEdit="1"/>
              </p:cNvSpPr>
              <p:nvPr/>
            </p:nvSpPr>
            <p:spPr bwMode="auto">
              <a:xfrm>
                <a:off x="3048000" y="3810000"/>
                <a:ext cx="590226" cy="400110"/>
              </a:xfrm>
              <a:prstGeom prst="rect">
                <a:avLst/>
              </a:prstGeom>
              <a:blipFill>
                <a:blip r:embed="rId2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 Box 42">
                <a:extLst>
                  <a:ext uri="{FF2B5EF4-FFF2-40B4-BE49-F238E27FC236}">
                    <a16:creationId xmlns:a16="http://schemas.microsoft.com/office/drawing/2014/main" id="{A03EA1E2-80D8-964B-9963-238E217769F1}"/>
                  </a:ext>
                </a:extLst>
              </p:cNvPr>
              <p:cNvSpPr txBox="1">
                <a:spLocks noChangeArrowheads="1"/>
              </p:cNvSpPr>
              <p:nvPr/>
            </p:nvSpPr>
            <p:spPr bwMode="auto">
              <a:xfrm>
                <a:off x="5638800" y="3810000"/>
                <a:ext cx="732893"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accent4"/>
                          </a:solidFill>
                          <a:latin typeface="Cambria Math" panose="02040503050406030204" pitchFamily="18" charset="0"/>
                        </a:rPr>
                        <m:t>−25</m:t>
                      </m:r>
                    </m:oMath>
                  </m:oMathPara>
                </a14:m>
                <a:endParaRPr lang="en-US" sz="2000" i="0" dirty="0">
                  <a:solidFill>
                    <a:schemeClr val="accent4"/>
                  </a:solidFill>
                </a:endParaRPr>
              </a:p>
            </p:txBody>
          </p:sp>
        </mc:Choice>
        <mc:Fallback xmlns="">
          <p:sp>
            <p:nvSpPr>
              <p:cNvPr id="69" name="Text Box 42">
                <a:extLst>
                  <a:ext uri="{FF2B5EF4-FFF2-40B4-BE49-F238E27FC236}">
                    <a16:creationId xmlns:a16="http://schemas.microsoft.com/office/drawing/2014/main" id="{A03EA1E2-80D8-964B-9963-238E217769F1}"/>
                  </a:ext>
                </a:extLst>
              </p:cNvPr>
              <p:cNvSpPr txBox="1">
                <a:spLocks noRot="1" noChangeAspect="1" noMove="1" noResize="1" noEditPoints="1" noAdjustHandles="1" noChangeArrowheads="1" noChangeShapeType="1" noTextEdit="1"/>
              </p:cNvSpPr>
              <p:nvPr/>
            </p:nvSpPr>
            <p:spPr bwMode="auto">
              <a:xfrm>
                <a:off x="5638800" y="3810000"/>
                <a:ext cx="732893" cy="400110"/>
              </a:xfrm>
              <a:prstGeom prst="rect">
                <a:avLst/>
              </a:prstGeom>
              <a:blipFill>
                <a:blip r:embed="rId2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F9CD0AA-DB29-5B43-974F-CF0ED0738362}"/>
              </a:ext>
            </a:extLst>
          </p:cNvPr>
          <p:cNvSpPr>
            <a:spLocks noGrp="1"/>
          </p:cNvSpPr>
          <p:nvPr>
            <p:ph type="sldNum" sz="quarter" idx="12"/>
          </p:nvPr>
        </p:nvSpPr>
        <p:spPr/>
        <p:txBody>
          <a:bodyPr/>
          <a:lstStyle/>
          <a:p>
            <a:fld id="{67C9959E-8E6B-B04C-9955-EA096F41CA7A}" type="slidenum">
              <a:rPr lang="en-GB" smtClean="0"/>
              <a:t>10</a:t>
            </a:fld>
            <a:endParaRPr lang="en-GB"/>
          </a:p>
        </p:txBody>
      </p:sp>
    </p:spTree>
    <p:extLst>
      <p:ext uri="{BB962C8B-B14F-4D97-AF65-F5344CB8AC3E}">
        <p14:creationId xmlns:p14="http://schemas.microsoft.com/office/powerpoint/2010/main" val="336323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a:t>MEU Principle</a:t>
            </a:r>
            <a:endParaRPr lang="en-US" dirty="0"/>
          </a:p>
        </p:txBody>
      </p:sp>
      <p:sp>
        <p:nvSpPr>
          <p:cNvPr id="30722" name="Rectangle 3"/>
          <p:cNvSpPr>
            <a:spLocks noGrp="1" noChangeArrowheads="1"/>
          </p:cNvSpPr>
          <p:nvPr>
            <p:ph idx="1"/>
          </p:nvPr>
        </p:nvSpPr>
        <p:spPr/>
        <p:txBody>
          <a:bodyPr/>
          <a:lstStyle/>
          <a:p>
            <a:r>
              <a:rPr lang="en-US" dirty="0"/>
              <a:t>A </a:t>
            </a:r>
            <a:r>
              <a:rPr lang="en-US" dirty="0">
                <a:solidFill>
                  <a:schemeClr val="accent1"/>
                </a:solidFill>
              </a:rPr>
              <a:t>rational agent</a:t>
            </a:r>
            <a:r>
              <a:rPr lang="en-US" dirty="0"/>
              <a:t> should choose the action that maximizes agent’s expected utility</a:t>
            </a:r>
          </a:p>
          <a:p>
            <a:r>
              <a:rPr lang="en-US" dirty="0"/>
              <a:t>This is the basis of the field of </a:t>
            </a:r>
            <a:r>
              <a:rPr lang="en-US" dirty="0">
                <a:solidFill>
                  <a:schemeClr val="accent1"/>
                </a:solidFill>
              </a:rPr>
              <a:t>decision theory</a:t>
            </a:r>
          </a:p>
          <a:p>
            <a:r>
              <a:rPr lang="en-US" dirty="0"/>
              <a:t>The MEU principle provides a </a:t>
            </a:r>
            <a:r>
              <a:rPr lang="en-US" dirty="0">
                <a:solidFill>
                  <a:schemeClr val="accent1"/>
                </a:solidFill>
              </a:rPr>
              <a:t>normative criterion</a:t>
            </a:r>
            <a:r>
              <a:rPr lang="en-US" dirty="0"/>
              <a:t> for rational choice of action </a:t>
            </a:r>
          </a:p>
          <a:p>
            <a:endParaRPr lang="en-US" dirty="0"/>
          </a:p>
          <a:p>
            <a:pPr marL="0" indent="0" algn="ctr">
              <a:buNone/>
            </a:pPr>
            <a:r>
              <a:rPr lang="en-US" sz="4800" dirty="0">
                <a:solidFill>
                  <a:srgbClr val="C00000"/>
                </a:solidFill>
              </a:rPr>
              <a:t>AI is solved!!!</a:t>
            </a:r>
          </a:p>
        </p:txBody>
      </p:sp>
      <p:sp>
        <p:nvSpPr>
          <p:cNvPr id="2" name="Slide Number Placeholder 1">
            <a:extLst>
              <a:ext uri="{FF2B5EF4-FFF2-40B4-BE49-F238E27FC236}">
                <a16:creationId xmlns:a16="http://schemas.microsoft.com/office/drawing/2014/main" id="{B3F38CBA-E03B-6248-B005-3F58D18C48BF}"/>
              </a:ext>
            </a:extLst>
          </p:cNvPr>
          <p:cNvSpPr>
            <a:spLocks noGrp="1"/>
          </p:cNvSpPr>
          <p:nvPr>
            <p:ph type="sldNum" sz="quarter" idx="12"/>
          </p:nvPr>
        </p:nvSpPr>
        <p:spPr/>
        <p:txBody>
          <a:bodyPr/>
          <a:lstStyle/>
          <a:p>
            <a:fld id="{67C9959E-8E6B-B04C-9955-EA096F41CA7A}" type="slidenum">
              <a:rPr lang="en-GB" smtClean="0"/>
              <a:t>11</a:t>
            </a:fld>
            <a:endParaRPr lang="en-GB"/>
          </a:p>
        </p:txBody>
      </p:sp>
    </p:spTree>
    <p:extLst>
      <p:ext uri="{BB962C8B-B14F-4D97-AF65-F5344CB8AC3E}">
        <p14:creationId xmlns:p14="http://schemas.microsoft.com/office/powerpoint/2010/main" val="276339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a:t>Not quite…</a:t>
            </a:r>
          </a:p>
        </p:txBody>
      </p:sp>
      <p:sp>
        <p:nvSpPr>
          <p:cNvPr id="351235" name="Rectangle 3"/>
          <p:cNvSpPr>
            <a:spLocks noGrp="1" noChangeArrowheads="1"/>
          </p:cNvSpPr>
          <p:nvPr>
            <p:ph type="body" idx="1"/>
          </p:nvPr>
        </p:nvSpPr>
        <p:spPr/>
        <p:txBody>
          <a:bodyPr>
            <a:normAutofit/>
          </a:bodyPr>
          <a:lstStyle/>
          <a:p>
            <a:r>
              <a:rPr lang="en-US" dirty="0"/>
              <a:t>Must have </a:t>
            </a:r>
            <a:r>
              <a:rPr lang="en-US" dirty="0">
                <a:solidFill>
                  <a:schemeClr val="accent1"/>
                </a:solidFill>
              </a:rPr>
              <a:t>complete</a:t>
            </a:r>
            <a:r>
              <a:rPr lang="en-US" dirty="0"/>
              <a:t> model of:</a:t>
            </a:r>
          </a:p>
          <a:p>
            <a:pPr lvl="1"/>
            <a:r>
              <a:rPr lang="en-US" dirty="0"/>
              <a:t>Actions</a:t>
            </a:r>
          </a:p>
          <a:p>
            <a:pPr lvl="1"/>
            <a:r>
              <a:rPr lang="en-US" dirty="0"/>
              <a:t>Utilities</a:t>
            </a:r>
          </a:p>
          <a:p>
            <a:pPr lvl="1"/>
            <a:r>
              <a:rPr lang="en-US" dirty="0"/>
              <a:t>States</a:t>
            </a:r>
          </a:p>
          <a:p>
            <a:r>
              <a:rPr lang="en-US" dirty="0"/>
              <a:t>Even if you have a complete model, it might be computationally </a:t>
            </a:r>
            <a:r>
              <a:rPr lang="en-US" dirty="0">
                <a:solidFill>
                  <a:schemeClr val="accent1"/>
                </a:solidFill>
              </a:rPr>
              <a:t>intractable</a:t>
            </a:r>
          </a:p>
          <a:p>
            <a:r>
              <a:rPr lang="en-US" dirty="0"/>
              <a:t>In fact, a truly rational agent takes into account the utility of reasoning as well – </a:t>
            </a:r>
            <a:r>
              <a:rPr lang="en-US" dirty="0">
                <a:solidFill>
                  <a:schemeClr val="accent1"/>
                </a:solidFill>
              </a:rPr>
              <a:t>bounded rationality</a:t>
            </a:r>
          </a:p>
          <a:p>
            <a:r>
              <a:rPr lang="en-US" dirty="0"/>
              <a:t>Nevertheless, great progress has been made in this area, and we are able to solve much more complex decision-theoretic problems than ever before</a:t>
            </a:r>
          </a:p>
        </p:txBody>
      </p:sp>
      <p:sp>
        <p:nvSpPr>
          <p:cNvPr id="2" name="Slide Number Placeholder 1">
            <a:extLst>
              <a:ext uri="{FF2B5EF4-FFF2-40B4-BE49-F238E27FC236}">
                <a16:creationId xmlns:a16="http://schemas.microsoft.com/office/drawing/2014/main" id="{FF46E393-2D85-D340-AB43-B9297FA1932D}"/>
              </a:ext>
            </a:extLst>
          </p:cNvPr>
          <p:cNvSpPr>
            <a:spLocks noGrp="1"/>
          </p:cNvSpPr>
          <p:nvPr>
            <p:ph type="sldNum" sz="quarter" idx="12"/>
          </p:nvPr>
        </p:nvSpPr>
        <p:spPr/>
        <p:txBody>
          <a:bodyPr/>
          <a:lstStyle/>
          <a:p>
            <a:fld id="{67C9959E-8E6B-B04C-9955-EA096F41CA7A}" type="slidenum">
              <a:rPr lang="en-GB" smtClean="0"/>
              <a:t>12</a:t>
            </a:fld>
            <a:endParaRPr lang="en-GB"/>
          </a:p>
        </p:txBody>
      </p:sp>
    </p:spTree>
    <p:extLst>
      <p:ext uri="{BB962C8B-B14F-4D97-AF65-F5344CB8AC3E}">
        <p14:creationId xmlns:p14="http://schemas.microsoft.com/office/powerpoint/2010/main" val="176454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fontScale="92500" lnSpcReduction="20000"/>
          </a:bodyPr>
          <a:lstStyle/>
          <a:p>
            <a:r>
              <a:rPr lang="en-GB" dirty="0"/>
              <a:t>Agent can perform actions in an environment</a:t>
            </a:r>
          </a:p>
          <a:p>
            <a:pPr lvl="1"/>
            <a:r>
              <a:rPr lang="en-GB" dirty="0"/>
              <a:t>Environment</a:t>
            </a:r>
          </a:p>
          <a:p>
            <a:pPr lvl="2"/>
            <a:r>
              <a:rPr lang="en-GB" dirty="0"/>
              <a:t>Time: episodic or sequential</a:t>
            </a:r>
          </a:p>
          <a:p>
            <a:pPr lvl="3"/>
            <a:r>
              <a:rPr lang="en-GB" dirty="0"/>
              <a:t>Episodic: Next episode does not depend on the previous episode</a:t>
            </a:r>
          </a:p>
          <a:p>
            <a:pPr lvl="3"/>
            <a:r>
              <a:rPr lang="en-GB" dirty="0"/>
              <a:t>Sequential: Next episode depends on previous episodes</a:t>
            </a:r>
          </a:p>
          <a:p>
            <a:pPr lvl="2"/>
            <a:r>
              <a:rPr lang="en-GB" dirty="0"/>
              <a:t>Non-deterministic</a:t>
            </a:r>
          </a:p>
          <a:p>
            <a:pPr lvl="3"/>
            <a:r>
              <a:rPr lang="en-GB" dirty="0"/>
              <a:t>Outcomes of actions not unique</a:t>
            </a:r>
          </a:p>
          <a:p>
            <a:pPr lvl="3"/>
            <a:r>
              <a:rPr lang="en-GB" dirty="0"/>
              <a:t>Associated with probabilities (➝ </a:t>
            </a:r>
            <a:r>
              <a:rPr lang="en-GB" dirty="0">
                <a:solidFill>
                  <a:schemeClr val="accent1"/>
                </a:solidFill>
              </a:rPr>
              <a:t>probabilistic</a:t>
            </a:r>
            <a:r>
              <a:rPr lang="en-GB" dirty="0"/>
              <a:t> model)</a:t>
            </a:r>
          </a:p>
          <a:p>
            <a:pPr lvl="2"/>
            <a:r>
              <a:rPr lang="en-GB" dirty="0"/>
              <a:t>Partially observable</a:t>
            </a:r>
          </a:p>
          <a:p>
            <a:pPr lvl="3"/>
            <a:r>
              <a:rPr lang="en-GB" dirty="0"/>
              <a:t>Latent, i.e., not observable, random variables</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12"/>
          </p:nvPr>
        </p:nvSpPr>
        <p:spPr/>
        <p:txBody>
          <a:bodyPr/>
          <a:lstStyle/>
          <a:p>
            <a:fld id="{67C9959E-8E6B-B04C-9955-EA096F41CA7A}" type="slidenum">
              <a:rPr lang="en-GB" smtClean="0"/>
              <a:t>13</a:t>
            </a:fld>
            <a:endParaRPr lang="en-GB"/>
          </a:p>
        </p:txBody>
      </p:sp>
    </p:spTree>
    <p:extLst>
      <p:ext uri="{BB962C8B-B14F-4D97-AF65-F5344CB8AC3E}">
        <p14:creationId xmlns:p14="http://schemas.microsoft.com/office/powerpoint/2010/main" val="55987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rgbClr val="C00000"/>
                </a:solidFill>
              </a:rPr>
              <a:t>Utility Theory – mainly Ch. 16.1-16.4</a:t>
            </a:r>
          </a:p>
          <a:p>
            <a:pPr lvl="1"/>
            <a:r>
              <a:rPr lang="en-GB" dirty="0">
                <a:solidFill>
                  <a:srgbClr val="C00000"/>
                </a:solidFill>
              </a:rPr>
              <a:t>Preferences</a:t>
            </a:r>
          </a:p>
          <a:p>
            <a:pPr lvl="1"/>
            <a:r>
              <a:rPr lang="en-GB" dirty="0">
                <a:solidFill>
                  <a:srgbClr val="C00000"/>
                </a:solidFill>
              </a:rPr>
              <a:t>Utilities</a:t>
            </a:r>
          </a:p>
          <a:p>
            <a:pPr lvl="1"/>
            <a:r>
              <a:rPr lang="en-GB" dirty="0">
                <a:solidFill>
                  <a:srgbClr val="C00000"/>
                </a:solidFill>
              </a:rPr>
              <a:t>Dominance</a:t>
            </a:r>
          </a:p>
          <a:p>
            <a:pPr lvl="1"/>
            <a:r>
              <a:rPr lang="en-GB" dirty="0">
                <a:solidFill>
                  <a:srgbClr val="C00000"/>
                </a:solidFill>
              </a:rPr>
              <a:t>Preference structure</a:t>
            </a:r>
          </a:p>
          <a:p>
            <a:pPr marL="0" indent="0">
              <a:buNone/>
            </a:pPr>
            <a:r>
              <a:rPr lang="en-GB" i="1" dirty="0"/>
              <a:t>Markov Decision Process (MDP)</a:t>
            </a:r>
          </a:p>
          <a:p>
            <a:pPr lvl="1"/>
            <a:r>
              <a:rPr lang="en-GB" dirty="0"/>
              <a:t>Markov property</a:t>
            </a:r>
          </a:p>
          <a:p>
            <a:pPr lvl="1"/>
            <a:r>
              <a:rPr lang="en-GB" dirty="0"/>
              <a:t>Sequence of actions, history, policy</a:t>
            </a:r>
          </a:p>
          <a:p>
            <a:pPr lvl="1"/>
            <a:r>
              <a:rPr lang="en-GB" dirty="0"/>
              <a:t>Value iteration, policy iteration</a:t>
            </a:r>
          </a:p>
          <a:p>
            <a:pPr lvl="1"/>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14</a:t>
            </a:fld>
            <a:endParaRPr lang="en-GB"/>
          </a:p>
        </p:txBody>
      </p:sp>
    </p:spTree>
    <p:extLst>
      <p:ext uri="{BB962C8B-B14F-4D97-AF65-F5344CB8AC3E}">
        <p14:creationId xmlns:p14="http://schemas.microsoft.com/office/powerpoint/2010/main" val="338146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de-DE"/>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dirty="0" smtClean="0">
                        <a:latin typeface="Cambria Math" panose="02040503050406030204" pitchFamily="18" charset="0"/>
                      </a:rPr>
                      <m:t>𝐿</m:t>
                    </m:r>
                    <m:r>
                      <a:rPr lang="en-GB" i="1" dirty="0" smtClean="0">
                        <a:latin typeface="Cambria Math" panose="02040503050406030204" pitchFamily="18" charset="0"/>
                      </a:rPr>
                      <m:t>=</m:t>
                    </m:r>
                    <m:d>
                      <m:dPr>
                        <m:begChr m:val="["/>
                        <m:endChr m:val="]"/>
                        <m:ctrlPr>
                          <a:rPr lang="en-GB" b="0" i="1" dirty="0" smtClean="0">
                            <a:latin typeface="Cambria Math" panose="02040503050406030204" pitchFamily="18" charset="0"/>
                          </a:rPr>
                        </m:ctrlPr>
                      </m:dPr>
                      <m:e>
                        <m:r>
                          <a:rPr lang="de-DE" b="0" i="1" dirty="0" smtClean="0">
                            <a:latin typeface="Cambria Math" panose="02040503050406030204" pitchFamily="18" charset="0"/>
                          </a:rPr>
                          <m:t>𝑝</m:t>
                        </m:r>
                        <m:r>
                          <a:rPr lang="de-DE" b="0" i="1" dirty="0" smtClean="0">
                            <a:latin typeface="Cambria Math" panose="02040503050406030204" pitchFamily="18" charset="0"/>
                          </a:rPr>
                          <m:t>,</m:t>
                        </m:r>
                        <m:r>
                          <a:rPr lang="de-DE" b="0" i="1" dirty="0" smtClean="0">
                            <a:latin typeface="Cambria Math" panose="02040503050406030204" pitchFamily="18" charset="0"/>
                          </a:rPr>
                          <m:t>𝐴</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m:t>
                            </m:r>
                            <m:r>
                              <a:rPr lang="de-DE" b="0" i="1" dirty="0" smtClean="0">
                                <a:latin typeface="Cambria Math" panose="02040503050406030204" pitchFamily="18" charset="0"/>
                              </a:rPr>
                              <m:t>𝑝</m:t>
                            </m:r>
                          </m:e>
                        </m:d>
                        <m:r>
                          <a:rPr lang="de-DE" b="0" i="1" dirty="0" smtClean="0">
                            <a:latin typeface="Cambria Math" panose="02040503050406030204" pitchFamily="18" charset="0"/>
                          </a:rPr>
                          <m:t>, </m:t>
                        </m:r>
                        <m:r>
                          <a:rPr lang="de-DE" b="0" i="1" dirty="0" smtClean="0">
                            <a:latin typeface="Cambria Math" panose="02040503050406030204" pitchFamily="18" charset="0"/>
                          </a:rPr>
                          <m:t>𝐵</m:t>
                        </m:r>
                      </m:e>
                    </m:d>
                  </m:oMath>
                </a14:m>
                <a:endParaRPr lang="en-GB" dirty="0"/>
              </a:p>
              <a:p>
                <a:pPr lvl="1"/>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dirty="0">
                            <a:latin typeface="Cambria Math" panose="02040503050406030204" pitchFamily="18" charset="0"/>
                          </a:rPr>
                        </m:ctrlPr>
                      </m:dPr>
                      <m:e>
                        <m:r>
                          <a:rPr lang="de-DE" b="0" i="1" dirty="0" smtClean="0">
                            <a:latin typeface="Cambria Math" panose="02040503050406030204" pitchFamily="18" charset="0"/>
                          </a:rPr>
                          <m:t>1</m:t>
                        </m:r>
                        <m:r>
                          <a:rPr lang="de-DE" i="1" dirty="0">
                            <a:latin typeface="Cambria Math" panose="02040503050406030204" pitchFamily="18" charset="0"/>
                          </a:rPr>
                          <m:t>,</m:t>
                        </m:r>
                        <m:r>
                          <a:rPr lang="de-DE" b="0" i="1" dirty="0" smtClean="0">
                            <a:latin typeface="Cambria Math" panose="02040503050406030204" pitchFamily="18" charset="0"/>
                          </a:rPr>
                          <m:t>𝑅</m:t>
                        </m:r>
                        <m:r>
                          <a:rPr lang="de-DE" i="1" dirty="0">
                            <a:latin typeface="Cambria Math" panose="02040503050406030204" pitchFamily="18" charset="0"/>
                          </a:rPr>
                          <m:t>;</m:t>
                        </m:r>
                        <m:r>
                          <a:rPr lang="de-DE" b="0" i="1" dirty="0" smtClean="0">
                            <a:latin typeface="Cambria Math" panose="02040503050406030204" pitchFamily="18" charset="0"/>
                          </a:rPr>
                          <m:t>0</m:t>
                        </m:r>
                        <m:r>
                          <a:rPr lang="de-DE" i="1" dirty="0">
                            <a:latin typeface="Cambria Math" panose="02040503050406030204" pitchFamily="18" charset="0"/>
                          </a:rPr>
                          <m:t>, </m:t>
                        </m:r>
                        <m:r>
                          <m:rPr>
                            <m:nor/>
                          </m:rPr>
                          <a:rPr lang="de-DE" b="0" i="0" dirty="0" smtClean="0">
                            <a:latin typeface="Cambria Math" panose="02040503050406030204" pitchFamily="18" charset="0"/>
                          </a:rPr>
                          <m:t>not</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𝑅</m:t>
                        </m:r>
                      </m:e>
                    </m:d>
                  </m:oMath>
                </a14:m>
                <a:endParaRPr lang="de-DE" b="0" dirty="0"/>
              </a:p>
              <a:p>
                <a:pPr lvl="1"/>
                <a:r>
                  <a:rPr lang="en-GB" dirty="0"/>
                  <a:t>More than two outcomes: </a:t>
                </a:r>
              </a:p>
              <a:p>
                <a:pPr lvl="2"/>
                <a14:m>
                  <m:oMath xmlns:m="http://schemas.openxmlformats.org/officeDocument/2006/math">
                    <m:r>
                      <a:rPr lang="de-DE" i="1" dirty="0">
                        <a:latin typeface="Cambria Math" panose="02040503050406030204" pitchFamily="18" charset="0"/>
                      </a:rPr>
                      <m:t>𝐿</m:t>
                    </m:r>
                    <m:r>
                      <a:rPr lang="de-DE" i="1" dirty="0">
                        <a:latin typeface="Cambria Math" panose="02040503050406030204" pitchFamily="18" charset="0"/>
                      </a:rPr>
                      <m:t>=</m:t>
                    </m:r>
                    <m:d>
                      <m:dPr>
                        <m:begChr m:val="["/>
                        <m:endChr m:val="]"/>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2</m:t>
                            </m:r>
                          </m:sub>
                        </m:sSub>
                        <m:r>
                          <a:rPr lang="de-DE" i="1" dirty="0">
                            <a:latin typeface="Cambria Math" panose="02040503050406030204" pitchFamily="18" charset="0"/>
                          </a:rPr>
                          <m:t>; </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𝑛</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𝑛</m:t>
                            </m:r>
                          </m:sub>
                        </m:sSub>
                      </m:e>
                    </m:d>
                    <m:r>
                      <a:rPr lang="de-DE" i="1" dirty="0">
                        <a:latin typeface="Cambria Math" panose="02040503050406030204" pitchFamily="18" charset="0"/>
                      </a:rPr>
                      <m:t>, </m:t>
                    </m:r>
                    <m:nary>
                      <m:naryPr>
                        <m:chr m:val="∑"/>
                        <m:ctrlPr>
                          <a:rPr lang="de-DE" i="1" dirty="0">
                            <a:latin typeface="Cambria Math" panose="02040503050406030204" pitchFamily="18" charset="0"/>
                          </a:rPr>
                        </m:ctrlPr>
                      </m:naryPr>
                      <m:sub>
                        <m:r>
                          <m:rPr>
                            <m:brk m:alnAt="23"/>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𝑖</m:t>
                            </m:r>
                          </m:sub>
                        </m:sSub>
                      </m:e>
                    </m:nary>
                    <m:r>
                      <a:rPr lang="de-DE" i="1" dirty="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dirty="0">
                        <a:latin typeface="Cambria Math" panose="02040503050406030204" pitchFamily="18" charset="0"/>
                      </a:rPr>
                      <m:t>𝐴</m:t>
                    </m:r>
                  </m:oMath>
                </a14:m>
                <a:r>
                  <a:rPr lang="en-GB" dirty="0"/>
                  <a:t> preferred to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de-DE" b="0" i="1" dirty="0" smtClean="0">
                        <a:latin typeface="Cambria Math" panose="02040503050406030204" pitchFamily="18" charset="0"/>
                      </a:rPr>
                      <m:t>𝐵</m:t>
                    </m:r>
                  </m:oMath>
                </a14:m>
                <a:r>
                  <a:rPr lang="en-GB" dirty="0"/>
                  <a:t> not preferred to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47" t="-1768" b="-1768"/>
                </a:stretch>
              </a:blipFill>
            </p:spPr>
            <p:txBody>
              <a:bodyPr/>
              <a:lstStyle/>
              <a:p>
                <a:r>
                  <a:rPr lang="en-GB">
                    <a:noFill/>
                  </a:rPr>
                  <a:t> </a:t>
                </a:r>
              </a:p>
            </p:txBody>
          </p:sp>
        </mc:Fallback>
      </mc:AlternateContent>
      <p:sp>
        <p:nvSpPr>
          <p:cNvPr id="36868" name="Text Box 6"/>
          <p:cNvSpPr txBox="1">
            <a:spLocks noChangeArrowheads="1"/>
          </p:cNvSpPr>
          <p:nvPr/>
        </p:nvSpPr>
        <p:spPr bwMode="auto">
          <a:xfrm>
            <a:off x="5203825" y="4716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US"/>
          </a:p>
        </p:txBody>
      </p:sp>
      <p:sp>
        <p:nvSpPr>
          <p:cNvPr id="36869" name="Text Box 7"/>
          <p:cNvSpPr txBox="1">
            <a:spLocks noChangeArrowheads="1"/>
          </p:cNvSpPr>
          <p:nvPr/>
        </p:nvSpPr>
        <p:spPr bwMode="auto">
          <a:xfrm>
            <a:off x="5394325" y="45434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a:p>
        </p:txBody>
      </p:sp>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12"/>
          </p:nvPr>
        </p:nvSpPr>
        <p:spPr/>
        <p:txBody>
          <a:bodyPr/>
          <a:lstStyle/>
          <a:p>
            <a:fld id="{67C9959E-8E6B-B04C-9955-EA096F41CA7A}" type="slidenum">
              <a:rPr lang="en-GB" smtClean="0"/>
              <a:t>15</a:t>
            </a:fld>
            <a:endParaRPr lang="en-GB"/>
          </a:p>
        </p:txBody>
      </p:sp>
    </p:spTree>
    <p:extLst>
      <p:ext uri="{BB962C8B-B14F-4D97-AF65-F5344CB8AC3E}">
        <p14:creationId xmlns:p14="http://schemas.microsoft.com/office/powerpoint/2010/main" val="273149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de-DE"/>
              <a:t>Rational preferences</a:t>
            </a:r>
          </a:p>
        </p:txBody>
      </p:sp>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dirty="0"/>
              <a:t>Idea: preferences of a rational agent must obey constraints</a:t>
            </a:r>
          </a:p>
          <a:p>
            <a:r>
              <a:rPr lang="en-GB" dirty="0"/>
              <a:t>Rational preferences ⇒ behaviour describable as maximisation of expected utility</a:t>
            </a:r>
          </a:p>
          <a:p>
            <a:endParaRPr lang="en-GB" dirty="0"/>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12"/>
          </p:nvPr>
        </p:nvSpPr>
        <p:spPr/>
        <p:txBody>
          <a:bodyPr/>
          <a:lstStyle/>
          <a:p>
            <a:fld id="{67C9959E-8E6B-B04C-9955-EA096F41CA7A}" type="slidenum">
              <a:rPr lang="en-GB" smtClean="0"/>
              <a:t>16</a:t>
            </a:fld>
            <a:endParaRPr lang="en-GB"/>
          </a:p>
        </p:txBody>
      </p:sp>
    </p:spTree>
    <p:extLst>
      <p:ext uri="{BB962C8B-B14F-4D97-AF65-F5344CB8AC3E}">
        <p14:creationId xmlns:p14="http://schemas.microsoft.com/office/powerpoint/2010/main" val="104379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de-DE"/>
              <a:t>Rational preferences contd.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C2C963E-03ED-034F-8C3C-59F13368F7AF}"/>
                  </a:ext>
                </a:extLst>
              </p:cNvPr>
              <p:cNvSpPr>
                <a:spLocks noGrp="1"/>
              </p:cNvSpPr>
              <p:nvPr>
                <p:ph idx="1"/>
              </p:nvPr>
            </p:nvSpPr>
            <p:spPr/>
            <p:txBody>
              <a:bodyPr>
                <a:normAutofit/>
              </a:bodyPr>
              <a:lstStyle/>
              <a:p>
                <a:r>
                  <a:rPr lang="en-GB" dirty="0"/>
                  <a:t>Violating constraints leads to self-evident irrationality</a:t>
                </a:r>
              </a:p>
              <a:p>
                <a:r>
                  <a:rPr lang="en-GB" dirty="0"/>
                  <a:t>Example</a:t>
                </a:r>
              </a:p>
              <a:p>
                <a:pPr lvl="1"/>
                <a:r>
                  <a:rPr lang="en-GB" dirty="0"/>
                  <a:t>An agent with intransitive preferences can be induced to give away all its money</a:t>
                </a:r>
              </a:p>
              <a:p>
                <a:pPr lvl="1"/>
                <a:endParaRPr lang="en-GB" dirty="0"/>
              </a:p>
              <a:p>
                <a:pPr lvl="1"/>
                <a:r>
                  <a:rPr lang="en-GB" dirty="0"/>
                  <a:t>If </a:t>
                </a:r>
                <a14:m>
                  <m:oMath xmlns:m="http://schemas.openxmlformats.org/officeDocument/2006/math">
                    <m:r>
                      <a:rPr lang="en-GB" b="0" i="1" smtClean="0">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smtClean="0">
                        <a:latin typeface="Cambria Math" panose="02040503050406030204" pitchFamily="18" charset="0"/>
                        <a:ea typeface="Cambria Math" panose="02040503050406030204" pitchFamily="18" charset="0"/>
                      </a:rPr>
                      <m:t>𝐶</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𝐵</m:t>
                    </m:r>
                  </m:oMath>
                </a14:m>
                <a:endParaRPr lang="en-GB" dirty="0"/>
              </a:p>
              <a:p>
                <a:pPr lvl="1"/>
                <a:r>
                  <a:rPr lang="en-GB" dirty="0"/>
                  <a:t>If </a:t>
                </a:r>
                <a14:m>
                  <m:oMath xmlns:m="http://schemas.openxmlformats.org/officeDocument/2006/math">
                    <m:r>
                      <a:rPr lang="de-DE" b="0"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b="0" i="1" smtClean="0">
                        <a:latin typeface="Cambria Math" panose="02040503050406030204" pitchFamily="18" charset="0"/>
                        <a:ea typeface="Cambria Math" panose="02040503050406030204" pitchFamily="18" charset="0"/>
                      </a:rPr>
                      <m:t>𝐵</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pPr lvl="1"/>
                <a:r>
                  <a:rPr lang="en-GB" dirty="0"/>
                  <a:t>If </a:t>
                </a:r>
                <a14:m>
                  <m:oMath xmlns:m="http://schemas.openxmlformats.org/officeDocument/2006/math">
                    <m:r>
                      <a:rPr lang="de-DE" b="0" i="1" smtClean="0">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𝐶</m:t>
                    </m:r>
                  </m:oMath>
                </a14:m>
                <a:endParaRPr lang="en-GB" dirty="0"/>
              </a:p>
            </p:txBody>
          </p:sp>
        </mc:Choice>
        <mc:Fallback xmlns="">
          <p:sp>
            <p:nvSpPr>
              <p:cNvPr id="4" name="Content Placeholder 3">
                <a:extLst>
                  <a:ext uri="{FF2B5EF4-FFF2-40B4-BE49-F238E27FC236}">
                    <a16:creationId xmlns:a16="http://schemas.microsoft.com/office/drawing/2014/main" id="{DC2C963E-03ED-034F-8C3C-59F13368F7AF}"/>
                  </a:ext>
                </a:extLst>
              </p:cNvPr>
              <p:cNvSpPr>
                <a:spLocks noGrp="1" noRot="1" noChangeAspect="1" noMove="1" noResize="1" noEditPoints="1" noAdjustHandles="1" noChangeArrowheads="1" noChangeShapeType="1" noTextEdit="1"/>
              </p:cNvSpPr>
              <p:nvPr>
                <p:ph idx="1"/>
              </p:nvPr>
            </p:nvSpPr>
            <p:spPr>
              <a:blipFill>
                <a:blip r:embed="rId3"/>
                <a:stretch>
                  <a:fillRect l="-1447" t="-1768" r="-1447"/>
                </a:stretch>
              </a:blipFill>
            </p:spPr>
            <p:txBody>
              <a:bodyPr/>
              <a:lstStyle/>
              <a:p>
                <a:r>
                  <a:rPr lang="en-GB">
                    <a:noFill/>
                  </a:rPr>
                  <a:t> </a:t>
                </a:r>
              </a:p>
            </p:txBody>
          </p:sp>
        </mc:Fallback>
      </mc:AlternateContent>
      <p:pic>
        <p:nvPicPr>
          <p:cNvPr id="40962" name="Picture 1027" descr="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342" t="34273" r="5460" b="12356"/>
          <a:stretch/>
        </p:blipFill>
        <p:spPr bwMode="auto">
          <a:xfrm>
            <a:off x="6216286" y="3721142"/>
            <a:ext cx="2299064" cy="22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BD21B54-C8B6-F344-AAD3-3721003533B4}"/>
              </a:ext>
            </a:extLst>
          </p:cNvPr>
          <p:cNvSpPr>
            <a:spLocks noGrp="1"/>
          </p:cNvSpPr>
          <p:nvPr>
            <p:ph type="sldNum" sz="quarter" idx="12"/>
          </p:nvPr>
        </p:nvSpPr>
        <p:spPr/>
        <p:txBody>
          <a:bodyPr/>
          <a:lstStyle/>
          <a:p>
            <a:fld id="{67C9959E-8E6B-B04C-9955-EA096F41CA7A}" type="slidenum">
              <a:rPr lang="en-GB" smtClean="0"/>
              <a:t>17</a:t>
            </a:fld>
            <a:endParaRPr lang="en-GB"/>
          </a:p>
        </p:txBody>
      </p:sp>
    </p:spTree>
    <p:extLst>
      <p:ext uri="{BB962C8B-B14F-4D97-AF65-F5344CB8AC3E}">
        <p14:creationId xmlns:p14="http://schemas.microsoft.com/office/powerpoint/2010/main" val="3139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sz="half" idx="1"/>
              </p:nvPr>
            </p:nvSpPr>
            <p:spPr/>
            <p:txBody>
              <a:bodyPr numCol="1">
                <a:normAutofit fontScale="70000" lnSpcReduction="20000"/>
              </a:bodyPr>
              <a:lstStyle/>
              <a:p>
                <a:pPr marL="514350" indent="-514350">
                  <a:buFont typeface="+mj-lt"/>
                  <a:buAutoNum type="arabicPeriod"/>
                </a:pPr>
                <a:r>
                  <a:rPr lang="en-GB" dirty="0"/>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rPr>
                          <m:t>~</m:t>
                        </m:r>
                        <m:r>
                          <a:rPr lang="en-GB" i="1" smtClean="0">
                            <a:latin typeface="Cambria Math" panose="02040503050406030204" pitchFamily="18" charset="0"/>
                          </a:rPr>
                          <m:t>𝐵</m:t>
                        </m:r>
                      </m:e>
                    </m:d>
                  </m:oMath>
                </a14:m>
                <a:endParaRPr lang="en-GB" dirty="0"/>
              </a:p>
              <a:p>
                <a:pPr lvl="1"/>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t>Transitivity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oMath>
                </a14:m>
                <a:br>
                  <a:rPr lang="de-DE" b="0" i="1" dirty="0">
                    <a:latin typeface="Cambria Math" panose="02040503050406030204" pitchFamily="18" charset="0"/>
                    <a:sym typeface="Symbol" charset="0"/>
                  </a:rPr>
                </a:br>
                <a14:m>
                  <m:oMath xmlns:m="http://schemas.openxmlformats.org/officeDocument/2006/math">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oMath>
                </a14:m>
                <a:br>
                  <a:rPr lang="de-DE" i="1" dirty="0">
                    <a:latin typeface="Cambria Math" panose="02040503050406030204" pitchFamily="18" charset="0"/>
                    <a:sym typeface="Symbol" charset="0"/>
                  </a:rPr>
                </a:br>
                <a14:m>
                  <m:oMath xmlns:m="http://schemas.openxmlformats.org/officeDocument/2006/math">
                    <m:r>
                      <a:rPr lang="en-GB" b="0"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1"/>
                <a:r>
                  <a:rPr lang="en-GB" dirty="0">
                    <a:sym typeface="Symbol" charset="0"/>
                  </a:rPr>
                  <a:t>Also holds if replacing </a:t>
                </a:r>
                <a14:m>
                  <m:oMath xmlns:m="http://schemas.openxmlformats.org/officeDocument/2006/math">
                    <m:r>
                      <a:rPr lang="en-GB" i="1" smtClean="0">
                        <a:latin typeface="Cambria Math" panose="02040503050406030204" pitchFamily="18" charset="0"/>
                        <a:sym typeface="Symbol" charset="0"/>
                      </a:rPr>
                      <m:t>~ </m:t>
                    </m:r>
                  </m:oMath>
                </a14:m>
                <a:r>
                  <a:rPr lang="en-GB" dirty="0">
                    <a:sym typeface="Symbol" charset="0"/>
                  </a:rPr>
                  <a:t>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 </m:t>
                    </m:r>
                  </m:oMath>
                </a14:m>
                <a:br>
                  <a:rPr lang="de-DE" i="1" dirty="0">
                    <a:latin typeface="Cambria Math" panose="02040503050406030204" pitchFamily="18" charset="0"/>
                    <a:sym typeface="Symbol" charset="0"/>
                  </a:rPr>
                </a:br>
                <a14:m>
                  <m:oMath xmlns:m="http://schemas.openxmlformats.org/officeDocument/2006/math">
                    <m:r>
                      <a:rPr lang="de-DE" b="0"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de-DE" b="0" i="1" smtClean="0">
                        <a:latin typeface="Cambria Math" panose="02040503050406030204" pitchFamily="18" charset="0"/>
                        <a:sym typeface="Symbol" charset="0"/>
                      </a:rPr>
                      <m:t> </m:t>
                    </m:r>
                    <m:r>
                      <a:rPr lang="en-GB" i="1">
                        <a:latin typeface="Cambria Math" panose="02040503050406030204" pitchFamily="18" charset="0"/>
                        <a:sym typeface="Symbol" charset="0"/>
                      </a:rPr>
                      <m:t></m:t>
                    </m:r>
                  </m:oMath>
                </a14:m>
                <a:br>
                  <a:rPr lang="de-DE" i="1" dirty="0">
                    <a:latin typeface="Cambria Math" panose="02040503050406030204" pitchFamily="18" charset="0"/>
                    <a:sym typeface="Symbol" charset="0"/>
                  </a:rPr>
                </a:br>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de-DE" b="0" i="1" smtClean="0">
                        <a:latin typeface="Cambria Math" panose="02040503050406030204" pitchFamily="18" charset="0"/>
                        <a:sym typeface="Symbol" charset="0"/>
                      </a:rPr>
                      <m:t>)</m:t>
                    </m:r>
                  </m:oMath>
                </a14:m>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sz="half" idx="1"/>
              </p:nvPr>
            </p:nvSpPr>
            <p:spPr>
              <a:blipFill>
                <a:blip r:embed="rId3"/>
                <a:stretch>
                  <a:fillRect l="-1629" t="-2015" b="-2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2C1FD3B-FBA0-0D4F-BAB4-91CFCB575F9E}"/>
                  </a:ext>
                </a:extLst>
              </p:cNvPr>
              <p:cNvSpPr>
                <a:spLocks noGrp="1"/>
              </p:cNvSpPr>
              <p:nvPr>
                <p:ph sz="half" idx="2"/>
              </p:nvPr>
            </p:nvSpPr>
            <p:spPr>
              <a:xfrm>
                <a:off x="4629149" y="1146048"/>
                <a:ext cx="4410347" cy="5030915"/>
              </a:xfrm>
            </p:spPr>
            <p:txBody>
              <a:bodyPr>
                <a:normAutofit fontScale="70000" lnSpcReduction="20000"/>
              </a:bodyPr>
              <a:lstStyle/>
              <a:p>
                <a:pPr marL="514350" indent="-514350">
                  <a:buFont typeface="+mj-lt"/>
                  <a:buAutoNum type="arabicPeriod" startAt="6"/>
                </a:pPr>
                <a:r>
                  <a:rPr lang="en-GB" dirty="0">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sym typeface="Symbol" charset="0"/>
                      </a:rPr>
                      <m:t>~ </m:t>
                    </m:r>
                  </m:oMath>
                </a14:m>
                <a:br>
                  <a:rPr lang="de-DE" i="1" dirty="0">
                    <a:latin typeface="Cambria Math" panose="02040503050406030204" pitchFamily="18" charset="0"/>
                    <a:sym typeface="Symbol" charset="0"/>
                  </a:rPr>
                </a:br>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p>
            </p:txBody>
          </p:sp>
        </mc:Choice>
        <mc:Fallback xmlns="">
          <p:sp>
            <p:nvSpPr>
              <p:cNvPr id="7" name="Content Placeholder 6">
                <a:extLst>
                  <a:ext uri="{FF2B5EF4-FFF2-40B4-BE49-F238E27FC236}">
                    <a16:creationId xmlns:a16="http://schemas.microsoft.com/office/drawing/2014/main" id="{52C1FD3B-FBA0-0D4F-BAB4-91CFCB575F9E}"/>
                  </a:ext>
                </a:extLst>
              </p:cNvPr>
              <p:cNvSpPr>
                <a:spLocks noGrp="1" noRot="1" noChangeAspect="1" noMove="1" noResize="1" noEditPoints="1" noAdjustHandles="1" noChangeArrowheads="1" noChangeShapeType="1" noTextEdit="1"/>
              </p:cNvSpPr>
              <p:nvPr>
                <p:ph sz="half" idx="2"/>
              </p:nvPr>
            </p:nvSpPr>
            <p:spPr>
              <a:xfrm>
                <a:off x="4629149" y="1146048"/>
                <a:ext cx="4410347" cy="5030915"/>
              </a:xfrm>
              <a:blipFill>
                <a:blip r:embed="rId4"/>
                <a:stretch>
                  <a:fillRect l="-1146" t="-2015"/>
                </a:stretch>
              </a:blipFill>
            </p:spPr>
            <p:txBody>
              <a:bodyPr/>
              <a:lstStyle/>
              <a:p>
                <a:r>
                  <a:rPr lang="en-GB">
                    <a:noFill/>
                  </a:rPr>
                  <a:t> </a:t>
                </a:r>
              </a:p>
            </p:txBody>
          </p:sp>
        </mc:Fallback>
      </mc:AlternateContent>
      <p:sp>
        <p:nvSpPr>
          <p:cNvPr id="43011" name="Text Box 4"/>
          <p:cNvSpPr txBox="1">
            <a:spLocks noChangeArrowheads="1"/>
          </p:cNvSpPr>
          <p:nvPr/>
        </p:nvSpPr>
        <p:spPr bwMode="auto">
          <a:xfrm>
            <a:off x="4201636" y="6016869"/>
            <a:ext cx="4463466" cy="369332"/>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GB" sz="1800" i="0" dirty="0">
                <a:solidFill>
                  <a:schemeClr val="bg1"/>
                </a:solidFill>
                <a:latin typeface="+mn-lt"/>
              </a:rPr>
              <a:t>Decomposability: There is no fun in gambling.</a:t>
            </a:r>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12"/>
          </p:nvPr>
        </p:nvSpPr>
        <p:spPr/>
        <p:txBody>
          <a:bodyPr/>
          <a:lstStyle/>
          <a:p>
            <a:fld id="{67C9959E-8E6B-B04C-9955-EA096F41CA7A}" type="slidenum">
              <a:rPr lang="en-GB" smtClean="0"/>
              <a:t>18</a:t>
            </a:fld>
            <a:endParaRPr lang="en-GB"/>
          </a:p>
        </p:txBody>
      </p:sp>
      <p:grpSp>
        <p:nvGrpSpPr>
          <p:cNvPr id="15" name="Group 14">
            <a:extLst>
              <a:ext uri="{FF2B5EF4-FFF2-40B4-BE49-F238E27FC236}">
                <a16:creationId xmlns:a16="http://schemas.microsoft.com/office/drawing/2014/main" id="{9985D3D3-2E9A-EB4A-AF1F-5703514169BF}"/>
              </a:ext>
            </a:extLst>
          </p:cNvPr>
          <p:cNvGrpSpPr/>
          <p:nvPr/>
        </p:nvGrpSpPr>
        <p:grpSpPr>
          <a:xfrm>
            <a:off x="5369721" y="2116611"/>
            <a:ext cx="2977719" cy="1925276"/>
            <a:chOff x="5724415" y="2140507"/>
            <a:chExt cx="2977719" cy="1925276"/>
          </a:xfrm>
        </p:grpSpPr>
        <p:cxnSp>
          <p:nvCxnSpPr>
            <p:cNvPr id="11" name="Straight Connector 10">
              <a:extLst>
                <a:ext uri="{FF2B5EF4-FFF2-40B4-BE49-F238E27FC236}">
                  <a16:creationId xmlns:a16="http://schemas.microsoft.com/office/drawing/2014/main" id="{5BD9E3DD-3C7F-4F43-81E6-1ED06E27BD68}"/>
                </a:ext>
              </a:extLst>
            </p:cNvPr>
            <p:cNvCxnSpPr>
              <a:cxnSpLocks/>
            </p:cNvCxnSpPr>
            <p:nvPr/>
          </p:nvCxnSpPr>
          <p:spPr>
            <a:xfrm>
              <a:off x="5724415" y="2847703"/>
              <a:ext cx="2609688" cy="1042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E0972-A4C2-654E-B1EC-5CF2725BE534}"/>
                </a:ext>
              </a:extLst>
            </p:cNvPr>
            <p:cNvCxnSpPr>
              <a:cxnSpLocks/>
            </p:cNvCxnSpPr>
            <p:nvPr/>
          </p:nvCxnSpPr>
          <p:spPr>
            <a:xfrm flipV="1">
              <a:off x="5724415" y="2307703"/>
              <a:ext cx="13032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AFF2DD-7D64-5840-B284-917144D2B784}"/>
                </a:ext>
              </a:extLst>
            </p:cNvPr>
            <p:cNvCxnSpPr>
              <a:cxnSpLocks/>
            </p:cNvCxnSpPr>
            <p:nvPr/>
          </p:nvCxnSpPr>
          <p:spPr>
            <a:xfrm flipV="1">
              <a:off x="7027615" y="2824767"/>
              <a:ext cx="13032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2F10CE-CD4C-6749-95A6-1D4B667FE41B}"/>
                    </a:ext>
                  </a:extLst>
                </p:cNvPr>
                <p:cNvSpPr txBox="1"/>
                <p:nvPr/>
              </p:nvSpPr>
              <p:spPr>
                <a:xfrm>
                  <a:off x="6983056" y="2140507"/>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𝐴</m:t>
                        </m:r>
                      </m:oMath>
                    </m:oMathPara>
                  </a14:m>
                  <a:endParaRPr lang="en-GB" sz="1600" dirty="0"/>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140507"/>
                  <a:ext cx="362983"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569853-4633-4C4C-A544-A58994A4D07E}"/>
                    </a:ext>
                  </a:extLst>
                </p:cNvPr>
                <p:cNvSpPr txBox="1"/>
                <p:nvPr/>
              </p:nvSpPr>
              <p:spPr>
                <a:xfrm>
                  <a:off x="8330815" y="2658521"/>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𝐵</m:t>
                        </m:r>
                      </m:oMath>
                    </m:oMathPara>
                  </a14:m>
                  <a:endParaRPr lang="en-GB" sz="1600" dirty="0"/>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330815" y="2658521"/>
                  <a:ext cx="371319" cy="33855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456077-438E-CC44-8466-A47CE28F644E}"/>
                    </a:ext>
                  </a:extLst>
                </p:cNvPr>
                <p:cNvSpPr txBox="1"/>
                <p:nvPr/>
              </p:nvSpPr>
              <p:spPr>
                <a:xfrm>
                  <a:off x="8330815" y="372722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𝐶</m:t>
                        </m:r>
                      </m:oMath>
                    </m:oMathPara>
                  </a14:m>
                  <a:endParaRPr lang="en-GB" sz="1600" dirty="0"/>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330815" y="3727229"/>
                  <a:ext cx="362022" cy="33855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C5781F-2304-B842-9BD9-68BF4DF1DCE4}"/>
                    </a:ext>
                  </a:extLst>
                </p:cNvPr>
                <p:cNvSpPr txBox="1"/>
                <p:nvPr/>
              </p:nvSpPr>
              <p:spPr>
                <a:xfrm>
                  <a:off x="6067893" y="2249565"/>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𝑝</m:t>
                        </m:r>
                      </m:oMath>
                    </m:oMathPara>
                  </a14:m>
                  <a:endParaRPr lang="en-GB" sz="1600" dirty="0"/>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249565"/>
                  <a:ext cx="347466" cy="33855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3CA69D-6230-4849-9CB4-E6D57DA9734A}"/>
                    </a:ext>
                  </a:extLst>
                </p:cNvPr>
                <p:cNvSpPr txBox="1"/>
                <p:nvPr/>
              </p:nvSpPr>
              <p:spPr>
                <a:xfrm>
                  <a:off x="5860564" y="3076509"/>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1−</m:t>
                        </m:r>
                        <m:r>
                          <a:rPr lang="en-GB" sz="1600" i="1">
                            <a:latin typeface="Cambria Math" panose="02040503050406030204" pitchFamily="18" charset="0"/>
                            <a:sym typeface="Symbol" charset="0"/>
                          </a:rPr>
                          <m:t>𝑝</m:t>
                        </m:r>
                      </m:oMath>
                    </m:oMathPara>
                  </a14:m>
                  <a:endParaRPr lang="en-GB" sz="1600" dirty="0"/>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076509"/>
                  <a:ext cx="706347" cy="33855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3EA81F-2766-134C-BE3B-96BC79A3B7CF}"/>
                    </a:ext>
                  </a:extLst>
                </p:cNvPr>
                <p:cNvSpPr txBox="1"/>
                <p:nvPr/>
              </p:nvSpPr>
              <p:spPr>
                <a:xfrm>
                  <a:off x="7390244" y="2767761"/>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2767761"/>
                  <a:ext cx="347979" cy="338554"/>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474DD8-C5F2-FA4C-AEF5-580418673DBB}"/>
                    </a:ext>
                  </a:extLst>
                </p:cNvPr>
                <p:cNvSpPr txBox="1"/>
                <p:nvPr/>
              </p:nvSpPr>
              <p:spPr>
                <a:xfrm>
                  <a:off x="7182915" y="3594705"/>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1−</m:t>
                        </m:r>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594705"/>
                  <a:ext cx="706860" cy="338554"/>
                </a:xfrm>
                <a:prstGeom prst="rect">
                  <a:avLst/>
                </a:prstGeom>
                <a:blipFill>
                  <a:blip r:embed="rId11"/>
                  <a:stretch>
                    <a:fillRect/>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58B1BE07-589D-B14E-9BA4-FD3B58F26843}"/>
              </a:ext>
            </a:extLst>
          </p:cNvPr>
          <p:cNvGrpSpPr/>
          <p:nvPr/>
        </p:nvGrpSpPr>
        <p:grpSpPr>
          <a:xfrm>
            <a:off x="5369721" y="4231059"/>
            <a:ext cx="2140041" cy="1576724"/>
            <a:chOff x="5724415" y="2091149"/>
            <a:chExt cx="2140041" cy="1576724"/>
          </a:xfrm>
        </p:grpSpPr>
        <p:cxnSp>
          <p:nvCxnSpPr>
            <p:cNvPr id="29" name="Straight Connector 28">
              <a:extLst>
                <a:ext uri="{FF2B5EF4-FFF2-40B4-BE49-F238E27FC236}">
                  <a16:creationId xmlns:a16="http://schemas.microsoft.com/office/drawing/2014/main" id="{7394C9D9-43DB-2C40-B954-04921C6DD9C0}"/>
                </a:ext>
              </a:extLst>
            </p:cNvPr>
            <p:cNvCxnSpPr>
              <a:cxnSpLocks/>
            </p:cNvCxnSpPr>
            <p:nvPr/>
          </p:nvCxnSpPr>
          <p:spPr>
            <a:xfrm>
              <a:off x="5724415" y="2847703"/>
              <a:ext cx="18000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0508B4-478B-C341-AA12-E2F47681A5D6}"/>
                </a:ext>
              </a:extLst>
            </p:cNvPr>
            <p:cNvCxnSpPr>
              <a:cxnSpLocks/>
            </p:cNvCxnSpPr>
            <p:nvPr/>
          </p:nvCxnSpPr>
          <p:spPr>
            <a:xfrm flipV="1">
              <a:off x="5724415" y="2307703"/>
              <a:ext cx="18000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665EE4-C1BC-4143-9BC6-8D0C892FE9BE}"/>
                </a:ext>
              </a:extLst>
            </p:cNvPr>
            <p:cNvCxnSpPr>
              <a:cxnSpLocks/>
            </p:cNvCxnSpPr>
            <p:nvPr/>
          </p:nvCxnSpPr>
          <p:spPr>
            <a:xfrm flipV="1">
              <a:off x="5753505" y="2843187"/>
              <a:ext cx="1800000" cy="1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6830732-CFF7-324E-AD30-4AD1F652FA75}"/>
                    </a:ext>
                  </a:extLst>
                </p:cNvPr>
                <p:cNvSpPr txBox="1"/>
                <p:nvPr/>
              </p:nvSpPr>
              <p:spPr>
                <a:xfrm>
                  <a:off x="7493137" y="2127635"/>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𝐴</m:t>
                        </m:r>
                      </m:oMath>
                    </m:oMathPara>
                  </a14:m>
                  <a:endParaRPr lang="en-GB" sz="1600" dirty="0"/>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93137" y="2127635"/>
                  <a:ext cx="362983" cy="338554"/>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64A734F-E7F8-DB4F-B52F-5AAB411B49F1}"/>
                    </a:ext>
                  </a:extLst>
                </p:cNvPr>
                <p:cNvSpPr txBox="1"/>
                <p:nvPr/>
              </p:nvSpPr>
              <p:spPr>
                <a:xfrm>
                  <a:off x="7493137" y="2658521"/>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𝐵</m:t>
                        </m:r>
                      </m:oMath>
                    </m:oMathPara>
                  </a14:m>
                  <a:endParaRPr lang="en-GB" sz="1600" dirty="0"/>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93137" y="2658521"/>
                  <a:ext cx="371319" cy="3385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C8469B-E109-BF41-B324-EDAF4BACEFFF}"/>
                    </a:ext>
                  </a:extLst>
                </p:cNvPr>
                <p:cNvSpPr txBox="1"/>
                <p:nvPr/>
              </p:nvSpPr>
              <p:spPr>
                <a:xfrm>
                  <a:off x="7493265" y="3243864"/>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𝐶</m:t>
                        </m:r>
                      </m:oMath>
                    </m:oMathPara>
                  </a14:m>
                  <a:endParaRPr lang="en-GB" sz="1600" dirty="0"/>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93265" y="3243864"/>
                  <a:ext cx="362022" cy="33855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F4B6913-47B3-CD4C-B565-57584E0282DE}"/>
                    </a:ext>
                  </a:extLst>
                </p:cNvPr>
                <p:cNvSpPr txBox="1"/>
                <p:nvPr/>
              </p:nvSpPr>
              <p:spPr>
                <a:xfrm>
                  <a:off x="6916742" y="2091149"/>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𝑝</m:t>
                        </m:r>
                      </m:oMath>
                    </m:oMathPara>
                  </a14:m>
                  <a:endParaRPr lang="en-GB" sz="1600" dirty="0"/>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091149"/>
                  <a:ext cx="347466" cy="33855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4BFEBB-8EA6-1E40-A903-6E6F8FF79C79}"/>
                    </a:ext>
                  </a:extLst>
                </p:cNvPr>
                <p:cNvSpPr txBox="1"/>
                <p:nvPr/>
              </p:nvSpPr>
              <p:spPr>
                <a:xfrm>
                  <a:off x="6538123" y="2527514"/>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b="0" i="1" smtClean="0">
                                <a:latin typeface="Cambria Math" panose="02040503050406030204" pitchFamily="18" charset="0"/>
                                <a:sym typeface="Symbol" charset="0"/>
                              </a:rPr>
                            </m:ctrlPr>
                          </m:dPr>
                          <m:e>
                            <m:r>
                              <a:rPr lang="de-DE" sz="1600" b="0" i="1" smtClean="0">
                                <a:latin typeface="Cambria Math" panose="02040503050406030204" pitchFamily="18" charset="0"/>
                                <a:sym typeface="Symbol" charset="0"/>
                              </a:rPr>
                              <m:t>1−</m:t>
                            </m:r>
                            <m:r>
                              <a:rPr lang="en-GB" sz="1600" i="1">
                                <a:latin typeface="Cambria Math" panose="02040503050406030204" pitchFamily="18" charset="0"/>
                                <a:sym typeface="Symbol" charset="0"/>
                              </a:rPr>
                              <m:t>𝑝</m:t>
                            </m:r>
                          </m:e>
                        </m:d>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538123" y="2527514"/>
                  <a:ext cx="993477" cy="338554"/>
                </a:xfrm>
                <a:prstGeom prst="rect">
                  <a:avLst/>
                </a:prstGeom>
                <a:blipFill>
                  <a:blip r:embed="rId16"/>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4636623-8DA0-CD48-AC8A-3BC19737156E}"/>
                    </a:ext>
                  </a:extLst>
                </p:cNvPr>
                <p:cNvSpPr txBox="1"/>
                <p:nvPr/>
              </p:nvSpPr>
              <p:spPr>
                <a:xfrm>
                  <a:off x="5941806" y="3329319"/>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i="1" smtClean="0">
                                <a:latin typeface="Cambria Math" panose="02040503050406030204" pitchFamily="18" charset="0"/>
                                <a:sym typeface="Symbol" charset="0"/>
                              </a:rPr>
                            </m:ctrlPr>
                          </m:dPr>
                          <m:e>
                            <m:r>
                              <a:rPr lang="de-DE" sz="1600" i="1">
                                <a:latin typeface="Cambria Math" panose="02040503050406030204" pitchFamily="18" charset="0"/>
                                <a:sym typeface="Symbol" charset="0"/>
                              </a:rPr>
                              <m:t>1−</m:t>
                            </m:r>
                            <m:r>
                              <a:rPr lang="en-GB" sz="1600" i="1">
                                <a:latin typeface="Cambria Math" panose="02040503050406030204" pitchFamily="18" charset="0"/>
                                <a:sym typeface="Symbol" charset="0"/>
                              </a:rPr>
                              <m:t>𝑝</m:t>
                            </m:r>
                          </m:e>
                        </m:d>
                        <m:d>
                          <m:dPr>
                            <m:ctrlPr>
                              <a:rPr lang="de-DE" sz="1600" b="0" i="1" smtClean="0">
                                <a:latin typeface="Cambria Math" panose="02040503050406030204" pitchFamily="18" charset="0"/>
                                <a:sym typeface="Symbol" charset="0"/>
                              </a:rPr>
                            </m:ctrlPr>
                          </m:dPr>
                          <m:e>
                            <m:r>
                              <a:rPr lang="de-DE" sz="1600" b="0" i="1" smtClean="0">
                                <a:latin typeface="Cambria Math" panose="02040503050406030204" pitchFamily="18" charset="0"/>
                                <a:sym typeface="Symbol" charset="0"/>
                              </a:rPr>
                              <m:t>1−</m:t>
                            </m:r>
                            <m:r>
                              <a:rPr lang="de-DE" sz="1600" b="0" i="1" smtClean="0">
                                <a:latin typeface="Cambria Math" panose="02040503050406030204" pitchFamily="18" charset="0"/>
                                <a:sym typeface="Symbol" charset="0"/>
                              </a:rPr>
                              <m:t>𝑞</m:t>
                            </m:r>
                          </m:e>
                        </m:d>
                      </m:oMath>
                    </m:oMathPara>
                  </a14:m>
                  <a:endParaRPr lang="en-GB" sz="1600" dirty="0"/>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329319"/>
                  <a:ext cx="1522661" cy="338554"/>
                </a:xfrm>
                <a:prstGeom prst="rect">
                  <a:avLst/>
                </a:prstGeom>
                <a:blipFill>
                  <a:blip r:embed="rId17"/>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395031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rmAutofit fontScale="92500" lnSpcReduction="20000"/>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lvl="1"/>
                <a:endParaRPr lang="en-GB" dirty="0"/>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𝑛</m:t>
                                  </m:r>
                                </m:sub>
                              </m:sSub>
                            </m:e>
                          </m:d>
                        </m:e>
                      </m:d>
                      <m:r>
                        <a:rPr lang="en-GB" b="0" i="1" smtClean="0">
                          <a:latin typeface="Cambria Math" panose="02040503050406030204" pitchFamily="18" charset="0"/>
                          <a:ea typeface="Cambria Math" panose="02040503050406030204" pitchFamily="18" charset="0"/>
                        </a:rPr>
                        <m:t>= </m:t>
                      </m:r>
                      <m:nary>
                        <m:naryPr>
                          <m:chr m:val="∑"/>
                          <m:supHide m:val="on"/>
                          <m:ctrlPr>
                            <a:rPr lang="en-GB" b="0"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𝑖</m:t>
                          </m:r>
                        </m:sub>
                        <m:sup/>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𝑖</m:t>
                                  </m:r>
                                </m:sub>
                              </m:sSub>
                            </m:e>
                          </m:d>
                        </m:e>
                      </m:nary>
                    </m:oMath>
                  </m:oMathPara>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a:p>
                <a:r>
                  <a:rPr lang="en-GB" dirty="0">
                    <a:ea typeface="Cambria Math" panose="02040503050406030204" pitchFamily="18" charset="0"/>
                  </a:rPr>
                  <a:t>Note: an agent can be entirely rational (consistent with MEU) without ever representing or manipulating utilities and probabilities</a:t>
                </a:r>
              </a:p>
              <a:p>
                <a:pPr lvl="1"/>
                <a:r>
                  <a:rPr lang="en-GB" dirty="0">
                    <a:ea typeface="Cambria Math" panose="02040503050406030204" pitchFamily="18" charset="0"/>
                  </a:rPr>
                  <a:t>E.g., a lookup table for perfect </a:t>
                </a:r>
                <a:r>
                  <a:rPr lang="en-GB" dirty="0" err="1">
                    <a:ea typeface="Cambria Math" panose="02040503050406030204" pitchFamily="18" charset="0"/>
                  </a:rPr>
                  <a:t>tictactoe</a:t>
                </a:r>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286" t="-3030" r="-64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12"/>
          </p:nvPr>
        </p:nvSpPr>
        <p:spPr/>
        <p:txBody>
          <a:bodyPr/>
          <a:lstStyle/>
          <a:p>
            <a:fld id="{67C9959E-8E6B-B04C-9955-EA096F41CA7A}" type="slidenum">
              <a:rPr lang="en-GB" smtClean="0"/>
              <a:pPr/>
              <a:t>19</a:t>
            </a:fld>
            <a:endParaRPr lang="en-GB"/>
          </a:p>
        </p:txBody>
      </p:sp>
    </p:spTree>
    <p:extLst>
      <p:ext uri="{BB962C8B-B14F-4D97-AF65-F5344CB8AC3E}">
        <p14:creationId xmlns:p14="http://schemas.microsoft.com/office/powerpoint/2010/main" val="37774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254094" cy="5018723"/>
          </a:xfrm>
        </p:spPr>
        <p:txBody>
          <a:bodyPr numCol="2" spcCol="180000">
            <a:normAutofit/>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01638" indent="-401638">
              <a:buFont typeface="+mj-lt"/>
              <a:buAutoNum type="arabicPeriod"/>
            </a:pPr>
            <a:r>
              <a:rPr lang="en-GB" dirty="0">
                <a:solidFill>
                  <a:srgbClr val="C00000"/>
                </a:solidFill>
              </a:rPr>
              <a:t> </a:t>
            </a:r>
            <a:r>
              <a:rPr lang="en-GB" b="1" dirty="0">
                <a:solidFill>
                  <a:srgbClr val="C00000"/>
                </a:solidFill>
              </a:rPr>
              <a:t>Standard</a:t>
            </a:r>
            <a:r>
              <a:rPr lang="en-GB" dirty="0">
                <a:solidFill>
                  <a:srgbClr val="C00000"/>
                </a:solidFill>
              </a:rPr>
              <a:t> Decision</a:t>
            </a:r>
            <a:br>
              <a:rPr lang="en-GB" dirty="0">
                <a:solidFill>
                  <a:srgbClr val="C00000"/>
                </a:solidFill>
              </a:rPr>
            </a:br>
            <a:r>
              <a:rPr lang="en-GB" dirty="0">
                <a:solidFill>
                  <a:srgbClr val="C00000"/>
                </a:solidFill>
              </a:rPr>
              <a:t> Making</a:t>
            </a:r>
          </a:p>
          <a:p>
            <a:pPr marL="914400" lvl="1" indent="-457200">
              <a:buFont typeface="+mj-lt"/>
              <a:buAutoNum type="alphaLcPeriod"/>
            </a:pPr>
            <a:r>
              <a:rPr lang="en-GB" dirty="0">
                <a:solidFill>
                  <a:srgbClr val="C00000"/>
                </a:solidFill>
              </a:rPr>
              <a:t>Utility Theory</a:t>
            </a:r>
          </a:p>
          <a:p>
            <a:pPr marL="914400" lvl="1" indent="-457200">
              <a:buFont typeface="+mj-lt"/>
              <a:buAutoNum type="alphaLcPeriod"/>
            </a:pPr>
            <a:r>
              <a:rPr lang="en-GB" dirty="0">
                <a:solidFill>
                  <a:srgbClr val="C00000"/>
                </a:solidFill>
              </a:rPr>
              <a:t>Markov Decision Process (MDP)</a:t>
            </a:r>
          </a:p>
          <a:p>
            <a:pPr marL="457200" indent="-457200">
              <a:buFont typeface="+mj-lt"/>
              <a:buAutoNum type="arabicPeriod"/>
            </a:pPr>
            <a:r>
              <a:rPr lang="en-GB" dirty="0"/>
              <a:t>Planning and Acting with </a:t>
            </a:r>
            <a:r>
              <a:rPr lang="en-GB" b="1" dirty="0"/>
              <a:t>Probabilistic</a:t>
            </a:r>
            <a:r>
              <a:rPr lang="en-GB" dirty="0"/>
              <a:t> Models</a:t>
            </a:r>
          </a:p>
          <a:p>
            <a:pPr marL="401638" indent="-401638">
              <a:buFont typeface="+mj-lt"/>
              <a:buAutoNum type="arabicPeriod"/>
            </a:pPr>
            <a:r>
              <a:rPr lang="en-GB" dirty="0"/>
              <a:t> </a:t>
            </a:r>
            <a:r>
              <a:rPr lang="en-GB" b="1" dirty="0"/>
              <a:t>Advanced </a:t>
            </a:r>
            <a:r>
              <a:rPr lang="en-GB" dirty="0"/>
              <a:t>Decision</a:t>
            </a:r>
            <a:br>
              <a:rPr lang="en-GB" dirty="0"/>
            </a:br>
            <a:r>
              <a:rPr lang="en-GB" dirty="0"/>
              <a:t> Making</a:t>
            </a:r>
          </a:p>
          <a:p>
            <a:pPr marL="401638" indent="-401638">
              <a:buFont typeface="+mj-lt"/>
              <a:buAutoNum type="arabicPeriod"/>
            </a:pPr>
            <a:r>
              <a:rPr lang="en-GB" dirty="0"/>
              <a:t> </a:t>
            </a:r>
            <a:r>
              <a:rPr lang="en-GB" b="1" dirty="0"/>
              <a:t>Human-aware</a:t>
            </a:r>
            <a:r>
              <a:rPr lang="en-GB" dirty="0"/>
              <a:t> Planning</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a:xfrm>
                <a:off x="628650" y="1158240"/>
                <a:ext cx="8032024" cy="5018723"/>
              </a:xfrm>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dirty="0"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dirty="0"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dirty="0" smtClean="0">
                            <a:latin typeface="Cambria Math" panose="02040503050406030204" pitchFamily="18" charset="0"/>
                          </a:rPr>
                        </m:ctrlPr>
                      </m:dPr>
                      <m:e>
                        <m:r>
                          <a:rPr lang="de-DE" dirty="0" smtClean="0">
                            <a:latin typeface="Cambria Math" panose="02040503050406030204" pitchFamily="18" charset="0"/>
                          </a:rPr>
                          <m:t>1−</m:t>
                        </m:r>
                        <m:r>
                          <a:rPr lang="en-GB" dirty="0">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dirty="0">
                        <a:latin typeface="Cambria Math" panose="02040503050406030204" pitchFamily="18" charset="0"/>
                      </a:rPr>
                      <m:t>𝑝</m:t>
                    </m:r>
                  </m:oMath>
                </a14:m>
                <a:r>
                  <a:rPr lang="en-GB" dirty="0"/>
                  <a:t> until </a:t>
                </a:r>
                <a14:m>
                  <m:oMath xmlns:m="http://schemas.openxmlformats.org/officeDocument/2006/math">
                    <m:r>
                      <a:rPr lang="en-GB" dirty="0">
                        <a:latin typeface="Cambria Math" panose="02040503050406030204" pitchFamily="18" charset="0"/>
                      </a:rPr>
                      <m:t>𝐴</m:t>
                    </m:r>
                    <m:r>
                      <a:rPr lang="en-GB"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xfrm>
                <a:off x="628650" y="1158240"/>
                <a:ext cx="8032024" cy="5018723"/>
              </a:xfrm>
              <a:blipFill>
                <a:blip r:embed="rId3"/>
                <a:stretch>
                  <a:fillRect l="-1422" t="-1768" r="-110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12"/>
          </p:nvPr>
        </p:nvSpPr>
        <p:spPr/>
        <p:txBody>
          <a:bodyPr/>
          <a:lstStyle/>
          <a:p>
            <a:fld id="{67C9959E-8E6B-B04C-9955-EA096F41CA7A}" type="slidenum">
              <a:rPr lang="en-GB" smtClean="0"/>
              <a:pPr/>
              <a:t>20</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1810843" y="5068047"/>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66979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ea typeface="Cambria Math" panose="02040503050406030204" pitchFamily="18" charset="0"/>
                            </a:rPr>
                            <m:t>~    </m:t>
                          </m:r>
                          <m:r>
                            <a:rPr lang="de-DE" sz="1600" b="0" i="1" smtClean="0">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669799" cy="338554"/>
                  </a:xfrm>
                  <a:prstGeom prst="rect">
                    <a:avLst/>
                  </a:prstGeom>
                  <a:blipFill>
                    <a:blip r:embed="rId4"/>
                    <a:stretch>
                      <a:fillRect b="-11111"/>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736849" y="5061180"/>
                <a:ext cx="1635250"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736849" y="5477878"/>
                <a:ext cx="1635250"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dirty="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dirty="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dirty="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0.999999</m:t>
                        </m:r>
                      </m:oMath>
                    </m:oMathPara>
                  </a14:m>
                  <a:endParaRPr lang="en-GB" sz="1600" dirty="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0.000001</m:t>
                        </m:r>
                      </m:oMath>
                    </m:oMathPara>
                  </a14:m>
                  <a:endParaRPr lang="en-GB" sz="1600" dirty="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68321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de-DE" dirty="0"/>
              <a:t>Utility </a:t>
            </a:r>
            <a:r>
              <a:rPr lang="de-DE" dirty="0" err="1"/>
              <a:t>Scales</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lnSpcReduction="10000"/>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dirty="0" smtClean="0">
                        <a:latin typeface="Cambria Math" panose="02040503050406030204" pitchFamily="18" charset="0"/>
                      </a:rPr>
                      <m:t>𝐿</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Behaviour is </a:t>
                </a:r>
                <a:r>
                  <a:rPr lang="en-GB" dirty="0">
                    <a:solidFill>
                      <a:schemeClr val="accent1"/>
                    </a:solidFill>
                    <a:ea typeface="Cambria Math" panose="02040503050406030204" pitchFamily="18" charset="0"/>
                  </a:rPr>
                  <a:t>invariant</a:t>
                </a:r>
                <a:r>
                  <a:rPr lang="en-GB" dirty="0">
                    <a:ea typeface="Cambria Math" panose="02040503050406030204" pitchFamily="18" charset="0"/>
                  </a:rPr>
                  <a:t> </a:t>
                </a:r>
                <a:r>
                  <a:rPr lang="en-GB" dirty="0" err="1">
                    <a:ea typeface="Cambria Math" panose="02040503050406030204" pitchFamily="18" charset="0"/>
                  </a:rPr>
                  <a:t>w.r.t</a:t>
                </a:r>
                <a:r>
                  <a:rPr lang="en-GB" dirty="0">
                    <a:ea typeface="Cambria Math" panose="02040503050406030204" pitchFamily="18" charset="0"/>
                  </a:rPr>
                  <a:t>. positive linear transformation</a:t>
                </a:r>
                <a:endParaRPr lang="de-DE"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2</m:t>
                          </m:r>
                        </m:sub>
                      </m:sSub>
                    </m:oMath>
                  </m:oMathPara>
                </a14:m>
                <a:endParaRPr lang="en-GB" dirty="0">
                  <a:ea typeface="Cambria Math" panose="02040503050406030204" pitchFamily="18" charset="0"/>
                </a:endParaRPr>
              </a:p>
              <a:p>
                <a:pPr lvl="1"/>
                <a:r>
                  <a:rPr lang="en-GB" dirty="0">
                    <a:ea typeface="Cambria Math" panose="02040503050406030204" pitchFamily="18" charset="0"/>
                  </a:rPr>
                  <a:t>No unique utility function;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oMath>
                </a14:m>
                <a:r>
                  <a:rPr lang="en-GB" dirty="0">
                    <a:ea typeface="Cambria Math" panose="02040503050406030204" pitchFamily="18" charset="0"/>
                  </a:rPr>
                  <a:t> and </a:t>
                </a:r>
                <a14:m>
                  <m:oMath xmlns:m="http://schemas.openxmlformats.org/officeDocument/2006/math">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oMath>
                </a14:m>
                <a:r>
                  <a:rPr lang="en-GB" dirty="0">
                    <a:ea typeface="Cambria Math" panose="02040503050406030204" pitchFamily="18" charset="0"/>
                  </a:rPr>
                  <a:t> yield same behaviour</a:t>
                </a:r>
              </a:p>
              <a:p>
                <a:endParaRPr lang="en-GB" b="0" dirty="0">
                  <a:ea typeface="Cambria Math" panose="02040503050406030204" pitchFamily="18" charset="0"/>
                </a:endParaRPr>
              </a:p>
              <a:p>
                <a:endParaRPr lang="en-GB" dirty="0">
                  <a:ea typeface="Cambria Math" panose="02040503050406030204" pitchFamily="18" charset="0"/>
                </a:endParaRPr>
              </a:p>
              <a:p>
                <a:pPr lvl="1"/>
                <a:endParaRPr lang="en-GB" b="0" dirty="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47" t="-252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21</a:t>
            </a:fld>
            <a:endParaRPr lang="en-GB"/>
          </a:p>
        </p:txBody>
      </p:sp>
    </p:spTree>
    <p:extLst>
      <p:ext uri="{BB962C8B-B14F-4D97-AF65-F5344CB8AC3E}">
        <p14:creationId xmlns:p14="http://schemas.microsoft.com/office/powerpoint/2010/main" val="607520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Ordinal Utility Functions</a:t>
            </a:r>
          </a:p>
        </p:txBody>
      </p:sp>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a:t>
            </a:r>
          </a:p>
          <a:p>
            <a:pPr lvl="1"/>
            <a:r>
              <a:rPr lang="en-GB" b="0">
                <a:ea typeface="Cambria Math" panose="02040503050406030204" pitchFamily="18" charset="0"/>
              </a:rPr>
              <a:t>Or</a:t>
            </a:r>
            <a:r>
              <a:rPr lang="en-GB">
                <a:ea typeface="Cambria Math" panose="02040503050406030204" pitchFamily="18" charset="0"/>
              </a:rPr>
              <a:t>dinal utility function also called </a:t>
            </a:r>
            <a:r>
              <a:rPr lang="en-GB">
                <a:solidFill>
                  <a:schemeClr val="accent1"/>
                </a:solidFill>
                <a:ea typeface="Cambria Math" panose="02040503050406030204" pitchFamily="18" charset="0"/>
              </a:rPr>
              <a:t>value function</a:t>
            </a:r>
          </a:p>
          <a:p>
            <a:pPr lvl="1"/>
            <a:r>
              <a:rPr lang="en-GB"/>
              <a:t>Provides a ranking of alternatives (states), but not a meaningful metric scale </a:t>
            </a:r>
            <a:r>
              <a:rPr lang="en-GB">
                <a:ea typeface="Cambria Math" panose="02040503050406030204" pitchFamily="18" charset="0"/>
              </a:rPr>
              <a:t>(numbers do not matter)</a:t>
            </a:r>
          </a:p>
          <a:p>
            <a:pPr lvl="1"/>
            <a:endParaRPr lang="en-GB" b="0">
              <a:solidFill>
                <a:schemeClr val="accent1"/>
              </a:solidFill>
              <a:ea typeface="Cambria Math" panose="02040503050406030204" pitchFamily="18" charset="0"/>
            </a:endParaRP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22</a:t>
            </a:fld>
            <a:endParaRPr lang="en-GB"/>
          </a:p>
        </p:txBody>
      </p:sp>
    </p:spTree>
    <p:extLst>
      <p:ext uri="{BB962C8B-B14F-4D97-AF65-F5344CB8AC3E}">
        <p14:creationId xmlns:p14="http://schemas.microsoft.com/office/powerpoint/2010/main" val="2052761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en-GB" dirty="0"/>
                  <a:t>Money does </a:t>
                </a:r>
                <a:r>
                  <a:rPr lang="en-GB" dirty="0">
                    <a:solidFill>
                      <a:srgbClr val="C00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𝑛</m:t>
                        </m:r>
                      </m:sub>
                    </m:sSub>
                  </m:oMath>
                </a14:m>
                <a:r>
                  <a:rPr lang="en-GB" dirty="0"/>
                  <a:t>: state of possessing total wealth $n</a:t>
                </a:r>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447" t="-1768" r="-16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12"/>
          </p:nvPr>
        </p:nvSpPr>
        <p:spPr/>
        <p:txBody>
          <a:bodyPr/>
          <a:lstStyle/>
          <a:p>
            <a:fld id="{67C9959E-8E6B-B04C-9955-EA096F41CA7A}" type="slidenum">
              <a:rPr lang="en-GB" smtClean="0"/>
              <a:pPr/>
              <a:t>23</a:t>
            </a:fld>
            <a:endParaRPr lang="en-GB"/>
          </a:p>
        </p:txBody>
      </p:sp>
      <p:pic>
        <p:nvPicPr>
          <p:cNvPr id="51202" name="Picture 1027" descr="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2987" t="50114" r="23160" b="4928"/>
          <a:stretch/>
        </p:blipFill>
        <p:spPr bwMode="auto">
          <a:xfrm>
            <a:off x="4349931" y="4392573"/>
            <a:ext cx="3814354" cy="21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70984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12"/>
          </p:nvPr>
        </p:nvSpPr>
        <p:spPr/>
        <p:txBody>
          <a:bodyPr/>
          <a:lstStyle/>
          <a:p>
            <a:fld id="{67C9959E-8E6B-B04C-9955-EA096F41CA7A}" type="slidenum">
              <a:rPr lang="en-GB" smtClean="0"/>
              <a:pPr/>
              <a:t>24</a:t>
            </a:fld>
            <a:endParaRPr lang="en-GB"/>
          </a:p>
        </p:txBody>
      </p:sp>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3"/>
          <a:stretch>
            <a:fillRect/>
          </a:stretch>
        </p:blipFill>
        <p:spPr>
          <a:xfrm>
            <a:off x="4529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6209214" y="3021869"/>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7C14E5-D7CD-6248-8BEF-CBD3025E5209}"/>
              </a:ext>
            </a:extLst>
          </p:cNvPr>
          <p:cNvSpPr/>
          <p:nvPr/>
        </p:nvSpPr>
        <p:spPr>
          <a:xfrm>
            <a:off x="4606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C00000"/>
                    </a:solidFill>
                  </a:rPr>
                  <a:t>Risk-seeking</a:t>
                </a:r>
                <a:endParaRPr lang="de-DE" i="1" dirty="0">
                  <a:solidFill>
                    <a:srgbClr val="C00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4"/>
                <a:stretch>
                  <a:fillRect l="-1447" t="-1768" b="-1263"/>
                </a:stretch>
              </a:blipFill>
            </p:spPr>
            <p:txBody>
              <a:bodyPr/>
              <a:lstStyle/>
              <a:p>
                <a:r>
                  <a:rPr lang="en-GB">
                    <a:noFill/>
                  </a:rPr>
                  <a:t> </a:t>
                </a:r>
              </a:p>
            </p:txBody>
          </p:sp>
        </mc:Fallback>
      </mc:AlternateContent>
    </p:spTree>
    <p:extLst>
      <p:ext uri="{BB962C8B-B14F-4D97-AF65-F5344CB8AC3E}">
        <p14:creationId xmlns:p14="http://schemas.microsoft.com/office/powerpoint/2010/main" val="1726781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dirty="0"/>
              <a:t>Multi-attribute Utility Theory</a:t>
            </a:r>
          </a:p>
        </p:txBody>
      </p:sp>
      <p:sp>
        <p:nvSpPr>
          <p:cNvPr id="57346" name="Rectangle 3"/>
          <p:cNvSpPr>
            <a:spLocks noGrp="1" noChangeArrowheads="1"/>
          </p:cNvSpPr>
          <p:nvPr>
            <p:ph type="body" idx="1"/>
          </p:nvPr>
        </p:nvSpPr>
        <p:spPr/>
        <p:txBody>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We will look at </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1"/>
                </a:solidFill>
              </a:rPr>
              <a:t>Strict dominance </a:t>
            </a:r>
          </a:p>
          <a:p>
            <a:pPr lvl="2"/>
            <a:r>
              <a:rPr lang="en-GB" dirty="0">
                <a:solidFill>
                  <a:schemeClr val="accent1"/>
                </a:solidFill>
              </a:rPr>
              <a:t>Stochastic dominance</a:t>
            </a:r>
          </a:p>
          <a:p>
            <a:pPr lvl="1"/>
            <a:r>
              <a:rPr lang="en-GB" dirty="0"/>
              <a:t>Cases in which the utilities of attribute combinations can be specified very concisely</a:t>
            </a:r>
          </a:p>
          <a:p>
            <a:endParaRPr lang="en-US" dirty="0"/>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12"/>
          </p:nvPr>
        </p:nvSpPr>
        <p:spPr/>
        <p:txBody>
          <a:bodyPr/>
          <a:lstStyle/>
          <a:p>
            <a:fld id="{67C9959E-8E6B-B04C-9955-EA096F41CA7A}" type="slidenum">
              <a:rPr lang="en-GB" smtClean="0"/>
              <a:pPr/>
              <a:t>25</a:t>
            </a:fld>
            <a:endParaRPr lang="en-GB"/>
          </a:p>
        </p:txBody>
      </p:sp>
    </p:spTree>
    <p:extLst>
      <p:ext uri="{BB962C8B-B14F-4D97-AF65-F5344CB8AC3E}">
        <p14:creationId xmlns:p14="http://schemas.microsoft.com/office/powerpoint/2010/main" val="3947321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GB" dirty="0"/>
              <a:t>Strict Dominance</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8402C93E-4018-D143-8202-ED6BD70C7609}"/>
                  </a:ext>
                </a:extLst>
              </p:cNvPr>
              <p:cNvSpPr>
                <a:spLocks noGrp="1"/>
              </p:cNvSpPr>
              <p:nvPr>
                <p:ph idx="1"/>
              </p:nvPr>
            </p:nvSpPr>
            <p:spPr/>
            <p:txBody>
              <a:bodyPr/>
              <a:lstStyle/>
              <a:p>
                <a:r>
                  <a:rPr lang="en-GB" dirty="0"/>
                  <a:t>Typically define attributes such that </a:t>
                </a:r>
                <a14:m>
                  <m:oMath xmlns:m="http://schemas.openxmlformats.org/officeDocument/2006/math">
                    <m:r>
                      <a:rPr lang="en-GB" i="1" smtClean="0">
                        <a:latin typeface="Cambria Math" panose="02040503050406030204" pitchFamily="18" charset="0"/>
                      </a:rPr>
                      <m:t>𝑈</m:t>
                    </m:r>
                  </m:oMath>
                </a14:m>
                <a:r>
                  <a:rPr lang="en-GB" dirty="0"/>
                  <a:t> is monotonic in each dimension</a:t>
                </a:r>
              </a:p>
              <a:p>
                <a:r>
                  <a:rPr lang="en-GB" dirty="0">
                    <a:solidFill>
                      <a:schemeClr val="accent1"/>
                    </a:solidFill>
                  </a:rPr>
                  <a:t>Strict dominance</a:t>
                </a:r>
              </a:p>
              <a:p>
                <a:pPr lvl="1"/>
                <a:r>
                  <a:rPr lang="en-GB" dirty="0"/>
                  <a:t>Choice </a:t>
                </a:r>
                <a14:m>
                  <m:oMath xmlns:m="http://schemas.openxmlformats.org/officeDocument/2006/math">
                    <m:r>
                      <a:rPr lang="en-GB" i="1" smtClean="0">
                        <a:latin typeface="Cambria Math" panose="02040503050406030204" pitchFamily="18" charset="0"/>
                      </a:rPr>
                      <m:t>𝐵</m:t>
                    </m:r>
                  </m:oMath>
                </a14:m>
                <a:r>
                  <a:rPr lang="en-GB" dirty="0"/>
                  <a:t> strictly dominates choice </a:t>
                </a:r>
                <a14:m>
                  <m:oMath xmlns:m="http://schemas.openxmlformats.org/officeDocument/2006/math">
                    <m:r>
                      <a:rPr lang="en-GB" i="1" smtClean="0">
                        <a:latin typeface="Cambria Math" panose="02040503050406030204" pitchFamily="18" charset="0"/>
                      </a:rPr>
                      <m:t>𝐴</m:t>
                    </m:r>
                  </m:oMath>
                </a14:m>
                <a:r>
                  <a:rPr lang="en-GB" dirty="0"/>
                  <a:t> iff</a:t>
                </a:r>
              </a:p>
              <a:p>
                <a:pPr marL="457200" lvl="1" indent="0" algn="ctr">
                  <a:buNone/>
                </a:pPr>
                <a14:m>
                  <m:oMath xmlns:m="http://schemas.openxmlformats.org/officeDocument/2006/math">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 (and hence </a:t>
                </a:r>
                <a14:m>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a:t>
                </a:r>
              </a:p>
            </p:txBody>
          </p:sp>
        </mc:Choice>
        <mc:Fallback>
          <p:sp>
            <p:nvSpPr>
              <p:cNvPr id="5" name="Content Placeholder 4">
                <a:extLst>
                  <a:ext uri="{FF2B5EF4-FFF2-40B4-BE49-F238E27FC236}">
                    <a16:creationId xmlns:a16="http://schemas.microsoft.com/office/drawing/2014/main" id="{8402C93E-4018-D143-8202-ED6BD70C7609}"/>
                  </a:ext>
                </a:extLst>
              </p:cNvPr>
              <p:cNvSpPr>
                <a:spLocks noGrp="1" noRot="1" noChangeAspect="1" noMove="1" noResize="1" noEditPoints="1" noAdjustHandles="1" noChangeArrowheads="1" noChangeShapeType="1" noTextEdit="1"/>
              </p:cNvSpPr>
              <p:nvPr>
                <p:ph idx="1"/>
              </p:nvPr>
            </p:nvSpPr>
            <p:spPr>
              <a:blipFill>
                <a:blip r:embed="rId3"/>
                <a:stretch>
                  <a:fillRect l="-1447" t="-1768" r="-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096507A-02BA-5641-9CBD-7B8A95D5583C}"/>
              </a:ext>
            </a:extLst>
          </p:cNvPr>
          <p:cNvSpPr>
            <a:spLocks noGrp="1"/>
          </p:cNvSpPr>
          <p:nvPr>
            <p:ph type="sldNum" sz="quarter" idx="12"/>
          </p:nvPr>
        </p:nvSpPr>
        <p:spPr/>
        <p:txBody>
          <a:bodyPr/>
          <a:lstStyle/>
          <a:p>
            <a:fld id="{67C9959E-8E6B-B04C-9955-EA096F41CA7A}" type="slidenum">
              <a:rPr lang="en-GB" smtClean="0"/>
              <a:pPr/>
              <a:t>26</a:t>
            </a:fld>
            <a:endParaRPr lang="en-GB"/>
          </a:p>
        </p:txBody>
      </p:sp>
      <p:pic>
        <p:nvPicPr>
          <p:cNvPr id="59394" name="Picture 3" descr="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416" t="31671" r="1902" b="1977"/>
          <a:stretch/>
        </p:blipFill>
        <p:spPr bwMode="auto">
          <a:xfrm>
            <a:off x="875210" y="3345884"/>
            <a:ext cx="7393579" cy="301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4720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GB" dirty="0"/>
              <a:t>Stochastic Dominance</a:t>
            </a:r>
          </a:p>
        </p:txBody>
      </p:sp>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27</a:t>
            </a:fld>
            <a:endParaRPr lang="en-GB"/>
          </a:p>
        </p:txBody>
      </p:sp>
      <p:sp>
        <p:nvSpPr>
          <p:cNvPr id="8" name="Rectangle 7">
            <a:extLst>
              <a:ext uri="{FF2B5EF4-FFF2-40B4-BE49-F238E27FC236}">
                <a16:creationId xmlns:a16="http://schemas.microsoft.com/office/drawing/2014/main" id="{9360F24B-5254-924F-82FD-4703EC4540D4}"/>
              </a:ext>
            </a:extLst>
          </p:cNvPr>
          <p:cNvSpPr/>
          <p:nvPr/>
        </p:nvSpPr>
        <p:spPr>
          <a:xfrm>
            <a:off x="2006600" y="6408108"/>
            <a:ext cx="5130800" cy="261610"/>
          </a:xfrm>
          <a:prstGeom prst="rect">
            <a:avLst/>
          </a:prstGeom>
        </p:spPr>
        <p:txBody>
          <a:bodyPr wrap="square">
            <a:spAutoFit/>
          </a:bodyPr>
          <a:lstStyle/>
          <a:p>
            <a:pPr algn="ctr"/>
            <a:r>
              <a:rPr lang="en-GB" sz="1050" dirty="0">
                <a:solidFill>
                  <a:schemeClr val="accent3"/>
                </a:solidFill>
                <a:hlinkClick r:id="rId3">
                  <a:extLst>
                    <a:ext uri="{A12FA001-AC4F-418D-AE19-62706E023703}">
                      <ahyp:hlinkClr xmlns:ahyp="http://schemas.microsoft.com/office/drawing/2018/hyperlinkcolor" val="tx"/>
                    </a:ext>
                  </a:extLst>
                </a:hlinkClick>
              </a:rPr>
              <a:t>https://people.duke.edu/~dgraham/ECO_463/Handouts/StochasticDominance.pdf</a:t>
            </a:r>
            <a:r>
              <a:rPr lang="en-GB" sz="1050" dirty="0">
                <a:solidFill>
                  <a:schemeClr val="accent3"/>
                </a:solidFill>
              </a:rPr>
              <a:t> </a:t>
            </a:r>
          </a:p>
        </p:txBody>
      </p:sp>
      <p:grpSp>
        <p:nvGrpSpPr>
          <p:cNvPr id="19" name="Group 18">
            <a:extLst>
              <a:ext uri="{FF2B5EF4-FFF2-40B4-BE49-F238E27FC236}">
                <a16:creationId xmlns:a16="http://schemas.microsoft.com/office/drawing/2014/main" id="{CA2689DE-B7FA-0B4F-ADAC-358797A16B05}"/>
              </a:ext>
            </a:extLst>
          </p:cNvPr>
          <p:cNvGrpSpPr/>
          <p:nvPr/>
        </p:nvGrpSpPr>
        <p:grpSpPr>
          <a:xfrm>
            <a:off x="800100" y="3876763"/>
            <a:ext cx="7543800" cy="2599508"/>
            <a:chOff x="800100" y="3756843"/>
            <a:chExt cx="7543800" cy="2599508"/>
          </a:xfrm>
        </p:grpSpPr>
        <p:pic>
          <p:nvPicPr>
            <p:cNvPr id="61442" name="Picture 3" descr="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2052" b="45815"/>
            <a:stretch/>
          </p:blipFill>
          <p:spPr bwMode="auto">
            <a:xfrm>
              <a:off x="800100" y="3756843"/>
              <a:ext cx="7543800" cy="2599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4">
              <a:extLst>
                <a:ext uri="{FF2B5EF4-FFF2-40B4-BE49-F238E27FC236}">
                  <a16:creationId xmlns:a16="http://schemas.microsoft.com/office/drawing/2014/main" id="{BD161A22-93B7-8C42-8796-71F292D56685}"/>
                </a:ext>
              </a:extLst>
            </p:cNvPr>
            <p:cNvSpPr/>
            <p:nvPr/>
          </p:nvSpPr>
          <p:spPr>
            <a:xfrm>
              <a:off x="2206625" y="4222453"/>
              <a:ext cx="1816100" cy="1727497"/>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27497">
                  <a:moveTo>
                    <a:pt x="0" y="1724322"/>
                  </a:moveTo>
                  <a:cubicBezTo>
                    <a:pt x="43921" y="1722205"/>
                    <a:pt x="87842" y="1720089"/>
                    <a:pt x="127000" y="1708447"/>
                  </a:cubicBezTo>
                  <a:cubicBezTo>
                    <a:pt x="166158" y="1696805"/>
                    <a:pt x="201083" y="1680930"/>
                    <a:pt x="234950" y="1654472"/>
                  </a:cubicBezTo>
                  <a:cubicBezTo>
                    <a:pt x="268817" y="1628014"/>
                    <a:pt x="310621" y="1572980"/>
                    <a:pt x="330200" y="1549697"/>
                  </a:cubicBezTo>
                  <a:cubicBezTo>
                    <a:pt x="349779" y="1526414"/>
                    <a:pt x="337608" y="1540701"/>
                    <a:pt x="352425" y="1514772"/>
                  </a:cubicBezTo>
                  <a:cubicBezTo>
                    <a:pt x="367242" y="1488843"/>
                    <a:pt x="394229" y="1450743"/>
                    <a:pt x="419100" y="1394122"/>
                  </a:cubicBezTo>
                  <a:cubicBezTo>
                    <a:pt x="443971" y="1337501"/>
                    <a:pt x="474663" y="1258655"/>
                    <a:pt x="501650" y="1175047"/>
                  </a:cubicBezTo>
                  <a:cubicBezTo>
                    <a:pt x="528637" y="1091439"/>
                    <a:pt x="550333" y="1003068"/>
                    <a:pt x="581025" y="892472"/>
                  </a:cubicBezTo>
                  <a:cubicBezTo>
                    <a:pt x="611717" y="781876"/>
                    <a:pt x="650875" y="631593"/>
                    <a:pt x="685800" y="511472"/>
                  </a:cubicBezTo>
                  <a:cubicBezTo>
                    <a:pt x="720725" y="391351"/>
                    <a:pt x="762529" y="248476"/>
                    <a:pt x="790575" y="171747"/>
                  </a:cubicBezTo>
                  <a:cubicBezTo>
                    <a:pt x="818621" y="95018"/>
                    <a:pt x="837671" y="77555"/>
                    <a:pt x="854075" y="51097"/>
                  </a:cubicBezTo>
                  <a:cubicBezTo>
                    <a:pt x="870479" y="24639"/>
                    <a:pt x="878417" y="21464"/>
                    <a:pt x="889000" y="12997"/>
                  </a:cubicBezTo>
                  <a:cubicBezTo>
                    <a:pt x="899583" y="4530"/>
                    <a:pt x="905404" y="826"/>
                    <a:pt x="917575" y="297"/>
                  </a:cubicBezTo>
                  <a:cubicBezTo>
                    <a:pt x="929746" y="-232"/>
                    <a:pt x="947738" y="-1291"/>
                    <a:pt x="962025" y="9822"/>
                  </a:cubicBezTo>
                  <a:cubicBezTo>
                    <a:pt x="976313" y="20934"/>
                    <a:pt x="989013" y="42630"/>
                    <a:pt x="1003300" y="66972"/>
                  </a:cubicBezTo>
                  <a:cubicBezTo>
                    <a:pt x="1017587" y="91314"/>
                    <a:pt x="1028700" y="108776"/>
                    <a:pt x="1047750" y="155872"/>
                  </a:cubicBezTo>
                  <a:cubicBezTo>
                    <a:pt x="1066800" y="202968"/>
                    <a:pt x="1094846" y="275993"/>
                    <a:pt x="1117600" y="349547"/>
                  </a:cubicBezTo>
                  <a:cubicBezTo>
                    <a:pt x="1140354" y="423101"/>
                    <a:pt x="1157817" y="500360"/>
                    <a:pt x="1184275" y="597197"/>
                  </a:cubicBezTo>
                  <a:cubicBezTo>
                    <a:pt x="1210733" y="694034"/>
                    <a:pt x="1247775" y="831618"/>
                    <a:pt x="1276350" y="930572"/>
                  </a:cubicBezTo>
                  <a:cubicBezTo>
                    <a:pt x="1304925" y="1029526"/>
                    <a:pt x="1331383" y="1118955"/>
                    <a:pt x="1355725" y="1190922"/>
                  </a:cubicBezTo>
                  <a:cubicBezTo>
                    <a:pt x="1380067" y="1262889"/>
                    <a:pt x="1400175" y="1311572"/>
                    <a:pt x="1422400" y="1362372"/>
                  </a:cubicBezTo>
                  <a:cubicBezTo>
                    <a:pt x="1444625" y="1413172"/>
                    <a:pt x="1466321" y="1456035"/>
                    <a:pt x="1489075" y="1495722"/>
                  </a:cubicBezTo>
                  <a:cubicBezTo>
                    <a:pt x="1511829" y="1535409"/>
                    <a:pt x="1538817" y="1575626"/>
                    <a:pt x="1558925" y="1600497"/>
                  </a:cubicBezTo>
                  <a:cubicBezTo>
                    <a:pt x="1579033" y="1625368"/>
                    <a:pt x="1590146" y="1631189"/>
                    <a:pt x="1609725" y="1644947"/>
                  </a:cubicBezTo>
                  <a:cubicBezTo>
                    <a:pt x="1629304" y="1658705"/>
                    <a:pt x="1652588" y="1670876"/>
                    <a:pt x="1676400" y="1683047"/>
                  </a:cubicBezTo>
                  <a:cubicBezTo>
                    <a:pt x="1700213" y="1695218"/>
                    <a:pt x="1729317" y="1710564"/>
                    <a:pt x="1752600" y="1717972"/>
                  </a:cubicBezTo>
                  <a:cubicBezTo>
                    <a:pt x="1775883" y="1725380"/>
                    <a:pt x="1795991" y="1726438"/>
                    <a:pt x="1816100" y="172749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ECB676E-C267-7C4C-AFF6-646E15AF27EF}"/>
                </a:ext>
              </a:extLst>
            </p:cNvPr>
            <p:cNvSpPr/>
            <p:nvPr/>
          </p:nvSpPr>
          <p:spPr>
            <a:xfrm>
              <a:off x="2035175" y="3973836"/>
              <a:ext cx="1987550" cy="1982464"/>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761239 w 1816100"/>
                <a:gd name="connsiteY10" fmla="*/ 40005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917575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810233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1003300 w 1816100"/>
                <a:gd name="connsiteY14" fmla="*/ 68614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90156 w 1816100"/>
                <a:gd name="connsiteY14" fmla="*/ 112980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93263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84559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8199 h 1731374"/>
                <a:gd name="connsiteX1" fmla="*/ 127000 w 1816100"/>
                <a:gd name="connsiteY1" fmla="*/ 1712324 h 1731374"/>
                <a:gd name="connsiteX2" fmla="*/ 234950 w 1816100"/>
                <a:gd name="connsiteY2" fmla="*/ 1658349 h 1731374"/>
                <a:gd name="connsiteX3" fmla="*/ 324398 w 1816100"/>
                <a:gd name="connsiteY3" fmla="*/ 1556347 h 1731374"/>
                <a:gd name="connsiteX4" fmla="*/ 349524 w 1816100"/>
                <a:gd name="connsiteY4" fmla="*/ 1510331 h 1731374"/>
                <a:gd name="connsiteX5" fmla="*/ 407495 w 1816100"/>
                <a:gd name="connsiteY5" fmla="*/ 1378589 h 1731374"/>
                <a:gd name="connsiteX6" fmla="*/ 472639 w 1816100"/>
                <a:gd name="connsiteY6" fmla="*/ 1151196 h 1731374"/>
                <a:gd name="connsiteX7" fmla="*/ 543310 w 1816100"/>
                <a:gd name="connsiteY7" fmla="*/ 854756 h 1731374"/>
                <a:gd name="connsiteX8" fmla="*/ 619074 w 1816100"/>
                <a:gd name="connsiteY8" fmla="*/ 498712 h 1731374"/>
                <a:gd name="connsiteX9" fmla="*/ 712245 w 1816100"/>
                <a:gd name="connsiteY9" fmla="*/ 150668 h 1731374"/>
                <a:gd name="connsiteX10" fmla="*/ 761239 w 1816100"/>
                <a:gd name="connsiteY10" fmla="*/ 43882 h 1731374"/>
                <a:gd name="connsiteX11" fmla="*/ 784559 w 1816100"/>
                <a:gd name="connsiteY11" fmla="*/ 11328 h 1731374"/>
                <a:gd name="connsiteX12" fmla="*/ 818937 w 1816100"/>
                <a:gd name="connsiteY12" fmla="*/ 1401 h 1731374"/>
                <a:gd name="connsiteX13" fmla="*/ 854684 w 1816100"/>
                <a:gd name="connsiteY13" fmla="*/ 38655 h 1731374"/>
                <a:gd name="connsiteX14" fmla="*/ 890156 w 1816100"/>
                <a:gd name="connsiteY14" fmla="*/ 115215 h 1731374"/>
                <a:gd name="connsiteX15" fmla="*/ 925904 w 1816100"/>
                <a:gd name="connsiteY15" fmla="*/ 212433 h 1731374"/>
                <a:gd name="connsiteX16" fmla="*/ 966742 w 1816100"/>
                <a:gd name="connsiteY16" fmla="*/ 395017 h 1731374"/>
                <a:gd name="connsiteX17" fmla="*/ 1027614 w 1816100"/>
                <a:gd name="connsiteY17" fmla="*/ 667623 h 1731374"/>
                <a:gd name="connsiteX18" fmla="*/ 1105184 w 1816100"/>
                <a:gd name="connsiteY18" fmla="*/ 1014862 h 1731374"/>
                <a:gd name="connsiteX19" fmla="*/ 1196163 w 1816100"/>
                <a:gd name="connsiteY19" fmla="*/ 1341761 h 1731374"/>
                <a:gd name="connsiteX20" fmla="*/ 1271542 w 1816100"/>
                <a:gd name="connsiteY20" fmla="*/ 1532621 h 1731374"/>
                <a:gd name="connsiteX21" fmla="*/ 1335316 w 1816100"/>
                <a:gd name="connsiteY21" fmla="*/ 1627151 h 1731374"/>
                <a:gd name="connsiteX22" fmla="*/ 1437078 w 1816100"/>
                <a:gd name="connsiteY22" fmla="*/ 1701424 h 1731374"/>
                <a:gd name="connsiteX23" fmla="*/ 1513988 w 1816100"/>
                <a:gd name="connsiteY23" fmla="*/ 1718145 h 1731374"/>
                <a:gd name="connsiteX24" fmla="*/ 1621279 w 1816100"/>
                <a:gd name="connsiteY24" fmla="*/ 1725744 h 1731374"/>
                <a:gd name="connsiteX25" fmla="*/ 1749699 w 1816100"/>
                <a:gd name="connsiteY25" fmla="*/ 1730168 h 1731374"/>
                <a:gd name="connsiteX26" fmla="*/ 1816100 w 1816100"/>
                <a:gd name="connsiteY26" fmla="*/ 1731374 h 17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31374">
                  <a:moveTo>
                    <a:pt x="0" y="1728199"/>
                  </a:moveTo>
                  <a:cubicBezTo>
                    <a:pt x="43921" y="1726082"/>
                    <a:pt x="87842" y="1723966"/>
                    <a:pt x="127000" y="1712324"/>
                  </a:cubicBezTo>
                  <a:cubicBezTo>
                    <a:pt x="166158" y="1700682"/>
                    <a:pt x="202050" y="1684345"/>
                    <a:pt x="234950" y="1658349"/>
                  </a:cubicBezTo>
                  <a:cubicBezTo>
                    <a:pt x="267850" y="1632353"/>
                    <a:pt x="305302" y="1581017"/>
                    <a:pt x="324398" y="1556347"/>
                  </a:cubicBezTo>
                  <a:cubicBezTo>
                    <a:pt x="343494" y="1531677"/>
                    <a:pt x="335675" y="1539957"/>
                    <a:pt x="349524" y="1510331"/>
                  </a:cubicBezTo>
                  <a:cubicBezTo>
                    <a:pt x="363373" y="1480705"/>
                    <a:pt x="386976" y="1438445"/>
                    <a:pt x="407495" y="1378589"/>
                  </a:cubicBezTo>
                  <a:cubicBezTo>
                    <a:pt x="428014" y="1318733"/>
                    <a:pt x="450003" y="1238502"/>
                    <a:pt x="472639" y="1151196"/>
                  </a:cubicBezTo>
                  <a:cubicBezTo>
                    <a:pt x="495275" y="1063891"/>
                    <a:pt x="518904" y="963503"/>
                    <a:pt x="543310" y="854756"/>
                  </a:cubicBezTo>
                  <a:cubicBezTo>
                    <a:pt x="567716" y="746009"/>
                    <a:pt x="590918" y="616060"/>
                    <a:pt x="619074" y="498712"/>
                  </a:cubicBezTo>
                  <a:cubicBezTo>
                    <a:pt x="647230" y="381364"/>
                    <a:pt x="688551" y="226473"/>
                    <a:pt x="712245" y="150668"/>
                  </a:cubicBezTo>
                  <a:cubicBezTo>
                    <a:pt x="735939" y="74863"/>
                    <a:pt x="749187" y="67105"/>
                    <a:pt x="761239" y="43882"/>
                  </a:cubicBezTo>
                  <a:cubicBezTo>
                    <a:pt x="773291" y="20659"/>
                    <a:pt x="774943" y="18408"/>
                    <a:pt x="784559" y="11328"/>
                  </a:cubicBezTo>
                  <a:cubicBezTo>
                    <a:pt x="794175" y="4248"/>
                    <a:pt x="807249" y="-3154"/>
                    <a:pt x="818937" y="1401"/>
                  </a:cubicBezTo>
                  <a:cubicBezTo>
                    <a:pt x="830625" y="5956"/>
                    <a:pt x="842814" y="19686"/>
                    <a:pt x="854684" y="38655"/>
                  </a:cubicBezTo>
                  <a:cubicBezTo>
                    <a:pt x="866554" y="57624"/>
                    <a:pt x="878286" y="86252"/>
                    <a:pt x="890156" y="115215"/>
                  </a:cubicBezTo>
                  <a:cubicBezTo>
                    <a:pt x="902026" y="144178"/>
                    <a:pt x="913140" y="165799"/>
                    <a:pt x="925904" y="212433"/>
                  </a:cubicBezTo>
                  <a:cubicBezTo>
                    <a:pt x="938668" y="259067"/>
                    <a:pt x="949790" y="319152"/>
                    <a:pt x="966742" y="395017"/>
                  </a:cubicBezTo>
                  <a:lnTo>
                    <a:pt x="1027614" y="667623"/>
                  </a:lnTo>
                  <a:cubicBezTo>
                    <a:pt x="1050688" y="770931"/>
                    <a:pt x="1077092" y="902506"/>
                    <a:pt x="1105184" y="1014862"/>
                  </a:cubicBezTo>
                  <a:cubicBezTo>
                    <a:pt x="1133276" y="1127218"/>
                    <a:pt x="1168437" y="1255468"/>
                    <a:pt x="1196163" y="1341761"/>
                  </a:cubicBezTo>
                  <a:cubicBezTo>
                    <a:pt x="1223889" y="1428054"/>
                    <a:pt x="1248350" y="1485056"/>
                    <a:pt x="1271542" y="1532621"/>
                  </a:cubicBezTo>
                  <a:cubicBezTo>
                    <a:pt x="1294734" y="1580186"/>
                    <a:pt x="1307727" y="1599017"/>
                    <a:pt x="1335316" y="1627151"/>
                  </a:cubicBezTo>
                  <a:cubicBezTo>
                    <a:pt x="1362905" y="1655285"/>
                    <a:pt x="1407299" y="1686258"/>
                    <a:pt x="1437078" y="1701424"/>
                  </a:cubicBezTo>
                  <a:cubicBezTo>
                    <a:pt x="1466857" y="1716590"/>
                    <a:pt x="1483288" y="1714092"/>
                    <a:pt x="1513988" y="1718145"/>
                  </a:cubicBezTo>
                  <a:cubicBezTo>
                    <a:pt x="1544688" y="1722198"/>
                    <a:pt x="1581994" y="1723740"/>
                    <a:pt x="1621279" y="1725744"/>
                  </a:cubicBezTo>
                  <a:cubicBezTo>
                    <a:pt x="1660564" y="1727748"/>
                    <a:pt x="1717229" y="1729230"/>
                    <a:pt x="1749699" y="1730168"/>
                  </a:cubicBezTo>
                  <a:cubicBezTo>
                    <a:pt x="1782169" y="1731106"/>
                    <a:pt x="1795991" y="1730315"/>
                    <a:pt x="1816100" y="173137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5AC9CFD-DFE0-5540-95DA-CDEDB4417354}"/>
                </a:ext>
              </a:extLst>
            </p:cNvPr>
            <p:cNvCxnSpPr/>
            <p:nvPr/>
          </p:nvCxnSpPr>
          <p:spPr>
            <a:xfrm>
              <a:off x="4070350" y="5224487"/>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6B0149-978C-5A40-994C-8E381F062B6C}"/>
                </a:ext>
              </a:extLst>
            </p:cNvPr>
            <p:cNvCxnSpPr/>
            <p:nvPr/>
          </p:nvCxnSpPr>
          <p:spPr>
            <a:xfrm>
              <a:off x="4070350" y="5086350"/>
              <a:ext cx="2476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171384-77C0-B744-8850-20BE6219B396}"/>
                </a:ext>
              </a:extLst>
            </p:cNvPr>
            <p:cNvCxnSpPr/>
            <p:nvPr/>
          </p:nvCxnSpPr>
          <p:spPr>
            <a:xfrm>
              <a:off x="7392031" y="5056130"/>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D0DBA4-5C92-C74A-904C-BFED146A5D21}"/>
                </a:ext>
              </a:extLst>
            </p:cNvPr>
            <p:cNvCxnSpPr/>
            <p:nvPr/>
          </p:nvCxnSpPr>
          <p:spPr>
            <a:xfrm>
              <a:off x="7392031" y="4915608"/>
              <a:ext cx="2476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45596361-7F14-1E49-BA6B-1550F7058B6B}"/>
                </a:ext>
              </a:extLst>
            </p:cNvPr>
            <p:cNvSpPr/>
            <p:nvPr/>
          </p:nvSpPr>
          <p:spPr>
            <a:xfrm>
              <a:off x="6024282" y="3872753"/>
              <a:ext cx="1520414" cy="2076226"/>
            </a:xfrm>
            <a:custGeom>
              <a:avLst/>
              <a:gdLst>
                <a:gd name="connsiteX0" fmla="*/ 0 w 1520414"/>
                <a:gd name="connsiteY0" fmla="*/ 2076226 h 2076226"/>
                <a:gd name="connsiteX1" fmla="*/ 172123 w 1520414"/>
                <a:gd name="connsiteY1" fmla="*/ 2061882 h 2076226"/>
                <a:gd name="connsiteX2" fmla="*/ 301214 w 1520414"/>
                <a:gd name="connsiteY2" fmla="*/ 1997336 h 2076226"/>
                <a:gd name="connsiteX3" fmla="*/ 412377 w 1520414"/>
                <a:gd name="connsiteY3" fmla="*/ 1893346 h 2076226"/>
                <a:gd name="connsiteX4" fmla="*/ 512782 w 1520414"/>
                <a:gd name="connsiteY4" fmla="*/ 1731981 h 2076226"/>
                <a:gd name="connsiteX5" fmla="*/ 638287 w 1520414"/>
                <a:gd name="connsiteY5" fmla="*/ 1448696 h 2076226"/>
                <a:gd name="connsiteX6" fmla="*/ 742278 w 1520414"/>
                <a:gd name="connsiteY6" fmla="*/ 1161826 h 2076226"/>
                <a:gd name="connsiteX7" fmla="*/ 831925 w 1520414"/>
                <a:gd name="connsiteY7" fmla="*/ 892885 h 2076226"/>
                <a:gd name="connsiteX8" fmla="*/ 943087 w 1520414"/>
                <a:gd name="connsiteY8" fmla="*/ 588085 h 2076226"/>
                <a:gd name="connsiteX9" fmla="*/ 1029149 w 1520414"/>
                <a:gd name="connsiteY9" fmla="*/ 380103 h 2076226"/>
                <a:gd name="connsiteX10" fmla="*/ 1140311 w 1520414"/>
                <a:gd name="connsiteY10" fmla="*/ 207981 h 2076226"/>
                <a:gd name="connsiteX11" fmla="*/ 1276574 w 1520414"/>
                <a:gd name="connsiteY11" fmla="*/ 78889 h 2076226"/>
                <a:gd name="connsiteX12" fmla="*/ 1394909 w 1520414"/>
                <a:gd name="connsiteY12" fmla="*/ 28687 h 2076226"/>
                <a:gd name="connsiteX13" fmla="*/ 1520414 w 1520414"/>
                <a:gd name="connsiteY13" fmla="*/ 0 h 20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414" h="2076226">
                  <a:moveTo>
                    <a:pt x="0" y="2076226"/>
                  </a:moveTo>
                  <a:cubicBezTo>
                    <a:pt x="60960" y="2075628"/>
                    <a:pt x="121921" y="2075030"/>
                    <a:pt x="172123" y="2061882"/>
                  </a:cubicBezTo>
                  <a:cubicBezTo>
                    <a:pt x="222325" y="2048734"/>
                    <a:pt x="261172" y="2025425"/>
                    <a:pt x="301214" y="1997336"/>
                  </a:cubicBezTo>
                  <a:cubicBezTo>
                    <a:pt x="341256" y="1969247"/>
                    <a:pt x="377116" y="1937572"/>
                    <a:pt x="412377" y="1893346"/>
                  </a:cubicBezTo>
                  <a:cubicBezTo>
                    <a:pt x="447638" y="1849120"/>
                    <a:pt x="475130" y="1806089"/>
                    <a:pt x="512782" y="1731981"/>
                  </a:cubicBezTo>
                  <a:cubicBezTo>
                    <a:pt x="550434" y="1657873"/>
                    <a:pt x="600038" y="1543722"/>
                    <a:pt x="638287" y="1448696"/>
                  </a:cubicBezTo>
                  <a:cubicBezTo>
                    <a:pt x="676536" y="1353670"/>
                    <a:pt x="710005" y="1254461"/>
                    <a:pt x="742278" y="1161826"/>
                  </a:cubicBezTo>
                  <a:cubicBezTo>
                    <a:pt x="774551" y="1069191"/>
                    <a:pt x="798457" y="988508"/>
                    <a:pt x="831925" y="892885"/>
                  </a:cubicBezTo>
                  <a:cubicBezTo>
                    <a:pt x="865393" y="797262"/>
                    <a:pt x="910216" y="673549"/>
                    <a:pt x="943087" y="588085"/>
                  </a:cubicBezTo>
                  <a:cubicBezTo>
                    <a:pt x="975958" y="502621"/>
                    <a:pt x="996278" y="443454"/>
                    <a:pt x="1029149" y="380103"/>
                  </a:cubicBezTo>
                  <a:cubicBezTo>
                    <a:pt x="1062020" y="316752"/>
                    <a:pt x="1099074" y="258183"/>
                    <a:pt x="1140311" y="207981"/>
                  </a:cubicBezTo>
                  <a:cubicBezTo>
                    <a:pt x="1181548" y="157779"/>
                    <a:pt x="1234141" y="108771"/>
                    <a:pt x="1276574" y="78889"/>
                  </a:cubicBezTo>
                  <a:cubicBezTo>
                    <a:pt x="1319007" y="49007"/>
                    <a:pt x="1354269" y="41835"/>
                    <a:pt x="1394909" y="28687"/>
                  </a:cubicBezTo>
                  <a:cubicBezTo>
                    <a:pt x="1435549" y="15539"/>
                    <a:pt x="1477981" y="7769"/>
                    <a:pt x="1520414"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4D0F35F2-24B8-7843-867E-BFA58B0F7768}"/>
                </a:ext>
              </a:extLst>
            </p:cNvPr>
            <p:cNvSpPr/>
            <p:nvPr/>
          </p:nvSpPr>
          <p:spPr>
            <a:xfrm>
              <a:off x="5916706" y="3872753"/>
              <a:ext cx="1316019" cy="2079812"/>
            </a:xfrm>
            <a:custGeom>
              <a:avLst/>
              <a:gdLst>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43492 w 1316019"/>
                <a:gd name="connsiteY10" fmla="*/ 132678 h 2079812"/>
                <a:gd name="connsiteX11" fmla="*/ 1190513 w 1316019"/>
                <a:gd name="connsiteY11" fmla="*/ 35859 h 2079812"/>
                <a:gd name="connsiteX12" fmla="*/ 1316019 w 1316019"/>
                <a:gd name="connsiteY12" fmla="*/ 0 h 2079812"/>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50663 w 1316019"/>
                <a:gd name="connsiteY10" fmla="*/ 139850 h 2079812"/>
                <a:gd name="connsiteX11" fmla="*/ 1190513 w 1316019"/>
                <a:gd name="connsiteY11" fmla="*/ 35859 h 2079812"/>
                <a:gd name="connsiteX12" fmla="*/ 1316019 w 1316019"/>
                <a:gd name="connsiteY12" fmla="*/ 0 h 20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6019" h="2079812">
                  <a:moveTo>
                    <a:pt x="0" y="2079812"/>
                  </a:moveTo>
                  <a:cubicBezTo>
                    <a:pt x="36157" y="2078616"/>
                    <a:pt x="72315" y="2077421"/>
                    <a:pt x="107576" y="2069054"/>
                  </a:cubicBezTo>
                  <a:cubicBezTo>
                    <a:pt x="142837" y="2060687"/>
                    <a:pt x="181685" y="2045745"/>
                    <a:pt x="211567" y="2029609"/>
                  </a:cubicBezTo>
                  <a:cubicBezTo>
                    <a:pt x="241449" y="2013473"/>
                    <a:pt x="257585" y="2003910"/>
                    <a:pt x="286870" y="1972235"/>
                  </a:cubicBezTo>
                  <a:cubicBezTo>
                    <a:pt x="316155" y="1940560"/>
                    <a:pt x="358588" y="1886772"/>
                    <a:pt x="387275" y="1839558"/>
                  </a:cubicBezTo>
                  <a:cubicBezTo>
                    <a:pt x="415962" y="1792344"/>
                    <a:pt x="433294" y="1748716"/>
                    <a:pt x="458993" y="1688951"/>
                  </a:cubicBezTo>
                  <a:cubicBezTo>
                    <a:pt x="484692" y="1629186"/>
                    <a:pt x="503219" y="1594522"/>
                    <a:pt x="541468" y="1480969"/>
                  </a:cubicBezTo>
                  <a:cubicBezTo>
                    <a:pt x="579717" y="1367416"/>
                    <a:pt x="643666" y="1154056"/>
                    <a:pt x="688489" y="1007633"/>
                  </a:cubicBezTo>
                  <a:cubicBezTo>
                    <a:pt x="733313" y="861209"/>
                    <a:pt x="770367" y="716579"/>
                    <a:pt x="810409" y="602428"/>
                  </a:cubicBezTo>
                  <a:cubicBezTo>
                    <a:pt x="850451" y="488277"/>
                    <a:pt x="888701" y="399825"/>
                    <a:pt x="928743" y="322729"/>
                  </a:cubicBezTo>
                  <a:cubicBezTo>
                    <a:pt x="968785" y="245633"/>
                    <a:pt x="1007035" y="187662"/>
                    <a:pt x="1050663" y="139850"/>
                  </a:cubicBezTo>
                  <a:cubicBezTo>
                    <a:pt x="1094291" y="92038"/>
                    <a:pt x="1146287" y="59167"/>
                    <a:pt x="1190513" y="35859"/>
                  </a:cubicBezTo>
                  <a:cubicBezTo>
                    <a:pt x="1234739" y="12551"/>
                    <a:pt x="1275976" y="6873"/>
                    <a:pt x="1316019"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628650" y="1158240"/>
                <a:ext cx="7886700" cy="2934384"/>
              </a:xfrm>
            </p:spPr>
            <p:txBody>
              <a:bodyPr>
                <a:normAutofit fontScale="77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first-order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oMath>
                  </m:oMathPara>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b="0" i="1" dirty="0" smtClean="0">
                        <a:latin typeface="Cambria Math" panose="02040503050406030204" pitchFamily="18" charset="0"/>
                      </a:rPr>
                      <m:t>&gt;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de-DE" b="0" i="1" dirty="0" smtClean="0">
                                <a:latin typeface="Cambria Math" panose="02040503050406030204" pitchFamily="18" charset="0"/>
                              </a:rPr>
                              <m:t>2</m:t>
                            </m:r>
                          </m:sub>
                        </m:sSub>
                      </m:sub>
                    </m:sSub>
                  </m:oMath>
                </a14:m>
                <a:r>
                  <a:rPr lang="en-GB" dirty="0"/>
                  <a:t> (</a:t>
                </a:r>
                <a14:m>
                  <m:oMath xmlns:m="http://schemas.openxmlformats.org/officeDocument/2006/math">
                    <m:r>
                      <a:rPr lang="en-GB" i="1" dirty="0" smtClean="0">
                        <a:latin typeface="Cambria Math" panose="02040503050406030204" pitchFamily="18" charset="0"/>
                      </a:rPr>
                      <m:t>𝐸</m:t>
                    </m:r>
                  </m:oMath>
                </a14:m>
                <a:r>
                  <a:rPr lang="en-GB" dirty="0"/>
                  <a:t> referring to expected value)</a:t>
                </a:r>
              </a:p>
              <a:p>
                <a:pPr lvl="2"/>
                <a:r>
                  <a:rPr lang="en-GB" dirty="0"/>
                  <a:t>The reverse is not necessarily true</a:t>
                </a:r>
              </a:p>
              <a:p>
                <a:pPr lvl="1"/>
                <a:r>
                  <a:rPr lang="en-GB" dirty="0"/>
                  <a:t>Does not imply that every possible return of the superior distribution is larger than every possible return of the inferior distribution</a:t>
                </a:r>
              </a:p>
              <a:p>
                <a:r>
                  <a:rPr lang="en-GB" dirty="0"/>
                  <a:t>Example:</a:t>
                </a:r>
              </a:p>
              <a:p>
                <a:pPr lvl="1"/>
                <a:r>
                  <a:rPr lang="en-GB" dirty="0"/>
                  <a:t>As we have </a:t>
                </a:r>
                <a:r>
                  <a:rPr lang="en-GB" i="1" dirty="0"/>
                  <a:t>negative cost</a:t>
                </a:r>
                <a:r>
                  <a:rPr lang="en-GB" dirty="0"/>
                  <a:t>s, S2 dominates S1 with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2</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1</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oMath>
                </a14:m>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628650" y="1158240"/>
                <a:ext cx="7886700" cy="2934384"/>
              </a:xfrm>
              <a:blipFill>
                <a:blip r:embed="rId5"/>
                <a:stretch>
                  <a:fillRect l="-804" t="-3879" r="-482"/>
                </a:stretch>
              </a:blipFill>
            </p:spPr>
            <p:txBody>
              <a:bodyPr/>
              <a:lstStyle/>
              <a:p>
                <a:r>
                  <a:rPr lang="en-GB">
                    <a:noFill/>
                  </a:rPr>
                  <a:t> </a:t>
                </a:r>
              </a:p>
            </p:txBody>
          </p:sp>
        </mc:Fallback>
      </mc:AlternateContent>
    </p:spTree>
    <p:extLst>
      <p:ext uri="{BB962C8B-B14F-4D97-AF65-F5344CB8AC3E}">
        <p14:creationId xmlns:p14="http://schemas.microsoft.com/office/powerpoint/2010/main" val="28154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p:cNvSpPr>
            <a:spLocks noGrp="1"/>
          </p:cNvSpPr>
          <p:nvPr>
            <p:ph type="title"/>
          </p:nvPr>
        </p:nvSpPr>
        <p:spPr/>
        <p:txBody>
          <a:bodyPr/>
          <a:lstStyle/>
          <a:p>
            <a:r>
              <a:rPr lang="en-US" dirty="0"/>
              <a:t>Example</a:t>
            </a:r>
          </a:p>
        </p:txBody>
      </p:sp>
      <p:sp>
        <p:nvSpPr>
          <p:cNvPr id="7" name="Content Placeholder 6">
            <a:extLst>
              <a:ext uri="{FF2B5EF4-FFF2-40B4-BE49-F238E27FC236}">
                <a16:creationId xmlns:a16="http://schemas.microsoft.com/office/drawing/2014/main" id="{6EAF04A4-B35E-1B46-9F62-0840B26CBFCE}"/>
              </a:ext>
            </a:extLst>
          </p:cNvPr>
          <p:cNvSpPr>
            <a:spLocks noGrp="1"/>
          </p:cNvSpPr>
          <p:nvPr>
            <p:ph sz="half" idx="1"/>
          </p:nvPr>
        </p:nvSpPr>
        <p:spPr/>
        <p:txBody>
          <a:bodyPr>
            <a:normAutofit/>
          </a:bodyPr>
          <a:lstStyle/>
          <a:p>
            <a:r>
              <a:rPr lang="en-GB" dirty="0"/>
              <a:t>Product P</a:t>
            </a:r>
          </a:p>
          <a:p>
            <a:endParaRPr lang="en-GB" dirty="0"/>
          </a:p>
          <a:p>
            <a:endParaRPr lang="en-GB" dirty="0"/>
          </a:p>
          <a:p>
            <a:endParaRPr lang="en-GB" dirty="0"/>
          </a:p>
          <a:p>
            <a:endParaRPr lang="en-GB" dirty="0"/>
          </a:p>
          <a:p>
            <a:r>
              <a:rPr lang="en-GB" dirty="0"/>
              <a:t>Product Q</a:t>
            </a:r>
          </a:p>
          <a:p>
            <a:endParaRPr lang="en-GB" dirty="0"/>
          </a:p>
        </p:txBody>
      </p:sp>
      <p:sp>
        <p:nvSpPr>
          <p:cNvPr id="2" name="Slide Number Placeholder 1">
            <a:extLst>
              <a:ext uri="{FF2B5EF4-FFF2-40B4-BE49-F238E27FC236}">
                <a16:creationId xmlns:a16="http://schemas.microsoft.com/office/drawing/2014/main" id="{FD81538C-E6EB-8E4A-A7C2-E4E0456D106F}"/>
              </a:ext>
            </a:extLst>
          </p:cNvPr>
          <p:cNvSpPr>
            <a:spLocks noGrp="1"/>
          </p:cNvSpPr>
          <p:nvPr>
            <p:ph type="sldNum" sz="quarter" idx="12"/>
          </p:nvPr>
        </p:nvSpPr>
        <p:spPr/>
        <p:txBody>
          <a:bodyPr/>
          <a:lstStyle/>
          <a:p>
            <a:fld id="{67C9959E-8E6B-B04C-9955-EA096F41CA7A}" type="slidenum">
              <a:rPr lang="en-GB" smtClean="0"/>
              <a:pPr/>
              <a:t>28</a:t>
            </a:fld>
            <a:endParaRPr lang="en-GB"/>
          </a:p>
        </p:txBody>
      </p:sp>
      <p:graphicFrame>
        <p:nvGraphicFramePr>
          <p:cNvPr id="11" name="Content Placeholder 5">
            <a:extLst>
              <a:ext uri="{FF2B5EF4-FFF2-40B4-BE49-F238E27FC236}">
                <a16:creationId xmlns:a16="http://schemas.microsoft.com/office/drawing/2014/main" id="{E81E7F5A-C930-354E-8B1E-A8FDDE90CF2B}"/>
              </a:ext>
            </a:extLst>
          </p:cNvPr>
          <p:cNvGraphicFramePr>
            <a:graphicFrameLocks/>
          </p:cNvGraphicFramePr>
          <p:nvPr>
            <p:extLst/>
          </p:nvPr>
        </p:nvGraphicFramePr>
        <p:xfrm>
          <a:off x="946150" y="1628775"/>
          <a:ext cx="2875344" cy="185420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0.2</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0.3</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0.4</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0.1</a:t>
                      </a:r>
                    </a:p>
                  </a:txBody>
                  <a:tcPr/>
                </a:tc>
                <a:extLst>
                  <a:ext uri="{0D108BD9-81ED-4DB2-BD59-A6C34878D82A}">
                    <a16:rowId xmlns:a16="http://schemas.microsoft.com/office/drawing/2014/main" val="813768591"/>
                  </a:ext>
                </a:extLst>
              </a:tr>
            </a:tbl>
          </a:graphicData>
        </a:graphic>
      </p:graphicFrame>
      <p:graphicFrame>
        <p:nvGraphicFramePr>
          <p:cNvPr id="9" name="Content Placeholder 5">
            <a:extLst>
              <a:ext uri="{FF2B5EF4-FFF2-40B4-BE49-F238E27FC236}">
                <a16:creationId xmlns:a16="http://schemas.microsoft.com/office/drawing/2014/main" id="{3B28AC9C-CB47-134F-BC18-EB145AA0542C}"/>
              </a:ext>
            </a:extLst>
          </p:cNvPr>
          <p:cNvGraphicFramePr>
            <a:graphicFrameLocks/>
          </p:cNvGraphicFramePr>
          <p:nvPr>
            <p:extLst>
              <p:ext uri="{D42A27DB-BD31-4B8C-83A1-F6EECF244321}">
                <p14:modId xmlns:p14="http://schemas.microsoft.com/office/powerpoint/2010/main" val="1584757287"/>
              </p:ext>
            </p:extLst>
          </p:nvPr>
        </p:nvGraphicFramePr>
        <p:xfrm>
          <a:off x="969582" y="4159886"/>
          <a:ext cx="2875344" cy="2225040"/>
        </p:xfrm>
        <a:graphic>
          <a:graphicData uri="http://schemas.openxmlformats.org/drawingml/2006/table">
            <a:tbl>
              <a:tblPr firstRow="1" bandRow="1">
                <a:tableStyleId>{21E4AEA4-8DFA-4A89-87EB-49C32662AFE0}</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0.0</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0.1</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0.5</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0.3</a:t>
                      </a:r>
                    </a:p>
                  </a:txBody>
                  <a:tcPr/>
                </a:tc>
                <a:extLst>
                  <a:ext uri="{0D108BD9-81ED-4DB2-BD59-A6C34878D82A}">
                    <a16:rowId xmlns:a16="http://schemas.microsoft.com/office/drawing/2014/main" val="813768591"/>
                  </a:ext>
                </a:extLst>
              </a:tr>
              <a:tr h="370840">
                <a:tc>
                  <a:txBody>
                    <a:bodyPr/>
                    <a:lstStyle/>
                    <a:p>
                      <a:r>
                        <a:rPr lang="en-GB" dirty="0"/>
                        <a:t>20 to under 25</a:t>
                      </a:r>
                    </a:p>
                  </a:txBody>
                  <a:tcPr/>
                </a:tc>
                <a:tc>
                  <a:txBody>
                    <a:bodyPr/>
                    <a:lstStyle/>
                    <a:p>
                      <a:r>
                        <a:rPr lang="en-GB" dirty="0"/>
                        <a:t>0.1</a:t>
                      </a:r>
                    </a:p>
                  </a:txBody>
                  <a:tcPr/>
                </a:tc>
                <a:extLst>
                  <a:ext uri="{0D108BD9-81ED-4DB2-BD59-A6C34878D82A}">
                    <a16:rowId xmlns:a16="http://schemas.microsoft.com/office/drawing/2014/main" val="1578347097"/>
                  </a:ext>
                </a:extLst>
              </a:tr>
            </a:tbl>
          </a:graphicData>
        </a:graphic>
      </p:graphicFrame>
      <p:sp>
        <p:nvSpPr>
          <p:cNvPr id="3" name="TextBox 2">
            <a:extLst>
              <a:ext uri="{FF2B5EF4-FFF2-40B4-BE49-F238E27FC236}">
                <a16:creationId xmlns:a16="http://schemas.microsoft.com/office/drawing/2014/main" id="{D47901A0-A0E6-E440-840B-FC2AC9FC453A}"/>
              </a:ext>
            </a:extLst>
          </p:cNvPr>
          <p:cNvSpPr txBox="1"/>
          <p:nvPr/>
        </p:nvSpPr>
        <p:spPr>
          <a:xfrm>
            <a:off x="4617356" y="5730240"/>
            <a:ext cx="3909788" cy="369332"/>
          </a:xfrm>
          <a:prstGeom prst="rect">
            <a:avLst/>
          </a:prstGeom>
          <a:noFill/>
        </p:spPr>
        <p:txBody>
          <a:bodyPr wrap="none" rtlCol="0">
            <a:spAutoFit/>
          </a:bodyPr>
          <a:lstStyle/>
          <a:p>
            <a:r>
              <a:rPr lang="en-GB" dirty="0"/>
              <a:t>P first-order stochastically dominates Q</a:t>
            </a:r>
          </a:p>
        </p:txBody>
      </p:sp>
      <p:graphicFrame>
        <p:nvGraphicFramePr>
          <p:cNvPr id="4" name="Chart 3">
            <a:extLst>
              <a:ext uri="{FF2B5EF4-FFF2-40B4-BE49-F238E27FC236}">
                <a16:creationId xmlns:a16="http://schemas.microsoft.com/office/drawing/2014/main" id="{591543C8-1127-8E45-8E8B-74C2E634F83B}"/>
              </a:ext>
            </a:extLst>
          </p:cNvPr>
          <p:cNvGraphicFramePr/>
          <p:nvPr>
            <p:extLst>
              <p:ext uri="{D42A27DB-BD31-4B8C-83A1-F6EECF244321}">
                <p14:modId xmlns:p14="http://schemas.microsoft.com/office/powerpoint/2010/main" val="1941012633"/>
              </p:ext>
            </p:extLst>
          </p:nvPr>
        </p:nvGraphicFramePr>
        <p:xfrm>
          <a:off x="4283075" y="1506584"/>
          <a:ext cx="4373245" cy="38847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332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GB" dirty="0"/>
              <a:t>Stochastic Dominance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628650" y="1158240"/>
                <a:ext cx="7886700" cy="2907757"/>
              </a:xfrm>
            </p:spPr>
            <p:txBody>
              <a:bodyPr>
                <a:normAutofit fontScale="77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second-order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 </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i="1"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oMath>
                  </m:oMathPara>
                </a14:m>
                <a:endParaRPr lang="en-GB" dirty="0"/>
              </a:p>
              <a:p>
                <a:pPr lvl="1"/>
                <a:r>
                  <a:rPr lang="en-GB" dirty="0"/>
                  <a:t>Or: </a:t>
                </a:r>
                <a14:m>
                  <m:oMath xmlns:m="http://schemas.openxmlformats.org/officeDocument/2006/math">
                    <m:r>
                      <a:rPr lang="de-DE" b="0" i="1" smtClean="0">
                        <a:latin typeface="Cambria Math" panose="02040503050406030204" pitchFamily="18" charset="0"/>
                        <a:ea typeface="Cambria Math" panose="02040503050406030204" pitchFamily="18" charset="0"/>
                      </a:rPr>
                      <m:t>𝐷</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r>
                      <a:rPr lang="de-DE" b="0" i="0"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b="0" i="1" smtClean="0">
                        <a:latin typeface="Cambria Math" panose="02040503050406030204" pitchFamily="18" charset="0"/>
                        <a:ea typeface="Cambria Math" panose="02040503050406030204" pitchFamily="18" charset="0"/>
                      </a:rPr>
                      <m:t>≥0</m:t>
                    </m:r>
                  </m:oMath>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sub>
                    </m:sSub>
                  </m:oMath>
                </a14:m>
                <a:r>
                  <a:rPr lang="en-GB" dirty="0"/>
                  <a:t> (</a:t>
                </a:r>
                <a14:m>
                  <m:oMath xmlns:m="http://schemas.openxmlformats.org/officeDocument/2006/math">
                    <m:r>
                      <a:rPr lang="en-GB" i="1" dirty="0">
                        <a:latin typeface="Cambria Math" panose="02040503050406030204" pitchFamily="18" charset="0"/>
                      </a:rPr>
                      <m:t>𝐸</m:t>
                    </m:r>
                  </m:oMath>
                </a14:m>
                <a:r>
                  <a:rPr lang="en-GB" dirty="0"/>
                  <a:t> referring to expected value)</a:t>
                </a:r>
              </a:p>
              <a:p>
                <a:r>
                  <a:rPr lang="en-GB" dirty="0"/>
                  <a:t>Example:</a:t>
                </a:r>
              </a:p>
              <a:p>
                <a:pPr lvl="1">
                  <a:tabLst>
                    <a:tab pos="4445000" algn="l"/>
                  </a:tabLst>
                </a:pPr>
                <a:r>
                  <a:rPr lang="en-GB" dirty="0"/>
                  <a:t>Second-order stochastic dominance</a:t>
                </a:r>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628650" y="1158240"/>
                <a:ext cx="7886700" cy="2907757"/>
              </a:xfrm>
              <a:blipFill>
                <a:blip r:embed="rId3"/>
                <a:stretch>
                  <a:fillRect l="-804" t="-31304" b="-1217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29</a:t>
            </a:fld>
            <a:endParaRPr lang="en-GB"/>
          </a:p>
        </p:txBody>
      </p:sp>
      <p:sp>
        <p:nvSpPr>
          <p:cNvPr id="5" name="Rectangle 4">
            <a:extLst>
              <a:ext uri="{FF2B5EF4-FFF2-40B4-BE49-F238E27FC236}">
                <a16:creationId xmlns:a16="http://schemas.microsoft.com/office/drawing/2014/main" id="{C7B794F6-B9C9-9447-9E87-1B120BB37B05}"/>
              </a:ext>
            </a:extLst>
          </p:cNvPr>
          <p:cNvSpPr/>
          <p:nvPr/>
        </p:nvSpPr>
        <p:spPr>
          <a:xfrm>
            <a:off x="2128058" y="6411955"/>
            <a:ext cx="4822017" cy="253916"/>
          </a:xfrm>
          <a:prstGeom prst="rect">
            <a:avLst/>
          </a:prstGeom>
        </p:spPr>
        <p:txBody>
          <a:bodyPr wrap="square">
            <a:spAutoFit/>
          </a:bodyPr>
          <a:lstStyle/>
          <a:p>
            <a:pPr algn="ctr"/>
            <a:r>
              <a:rPr lang="en-GB" sz="1050" dirty="0">
                <a:solidFill>
                  <a:schemeClr val="accent3"/>
                </a:solidFill>
              </a:rPr>
              <a:t>Figures: </a:t>
            </a:r>
            <a:r>
              <a:rPr lang="en-GB" sz="1050" dirty="0">
                <a:solidFill>
                  <a:schemeClr val="accent3"/>
                </a:solidFill>
                <a:hlinkClick r:id="rId4">
                  <a:extLst>
                    <a:ext uri="{A12FA001-AC4F-418D-AE19-62706E023703}">
                      <ahyp:hlinkClr xmlns:ahyp="http://schemas.microsoft.com/office/drawing/2018/hyperlinkcolor" val="tx"/>
                    </a:ext>
                  </a:extLst>
                </a:hlinkClick>
              </a:rPr>
              <a:t>https://www.vosesoftware.com/riskwiki/Stochasticdominancetests.php</a:t>
            </a:r>
            <a:r>
              <a:rPr lang="en-GB" sz="1050" dirty="0">
                <a:solidFill>
                  <a:schemeClr val="accent3"/>
                </a:solidFill>
              </a:rPr>
              <a:t> (t=z)</a:t>
            </a:r>
          </a:p>
        </p:txBody>
      </p:sp>
      <p:sp>
        <p:nvSpPr>
          <p:cNvPr id="9" name="Rectangle 8">
            <a:extLst>
              <a:ext uri="{FF2B5EF4-FFF2-40B4-BE49-F238E27FC236}">
                <a16:creationId xmlns:a16="http://schemas.microsoft.com/office/drawing/2014/main" id="{E96DFD3D-41AF-6843-949B-29209EDF137E}"/>
              </a:ext>
            </a:extLst>
          </p:cNvPr>
          <p:cNvSpPr/>
          <p:nvPr/>
        </p:nvSpPr>
        <p:spPr>
          <a:xfrm>
            <a:off x="2006600" y="6225545"/>
            <a:ext cx="5130800" cy="261610"/>
          </a:xfrm>
          <a:prstGeom prst="rect">
            <a:avLst/>
          </a:prstGeom>
        </p:spPr>
        <p:txBody>
          <a:bodyPr wrap="square">
            <a:spAutoFit/>
          </a:bodyPr>
          <a:lstStyle/>
          <a:p>
            <a:pPr algn="ctr"/>
            <a:r>
              <a:rPr lang="en-GB" sz="1050" dirty="0">
                <a:solidFill>
                  <a:schemeClr val="accent3"/>
                </a:solidFill>
                <a:hlinkClick r:id="rId5">
                  <a:extLst>
                    <a:ext uri="{A12FA001-AC4F-418D-AE19-62706E023703}">
                      <ahyp:hlinkClr xmlns:ahyp="http://schemas.microsoft.com/office/drawing/2018/hyperlinkcolor" val="tx"/>
                    </a:ext>
                  </a:extLst>
                </a:hlinkClick>
              </a:rPr>
              <a:t>https://people.duke.edu/~dgraham/ECO_463/Handouts/StochasticDominance.pdf</a:t>
            </a:r>
            <a:r>
              <a:rPr lang="en-GB" sz="1050" dirty="0">
                <a:solidFill>
                  <a:schemeClr val="accent3"/>
                </a:solidFill>
              </a:rPr>
              <a:t> </a:t>
            </a:r>
          </a:p>
        </p:txBody>
      </p:sp>
      <p:sp>
        <p:nvSpPr>
          <p:cNvPr id="7" name="Rectangle 6">
            <a:extLst>
              <a:ext uri="{FF2B5EF4-FFF2-40B4-BE49-F238E27FC236}">
                <a16:creationId xmlns:a16="http://schemas.microsoft.com/office/drawing/2014/main" id="{F00C03A2-6203-8142-9B3D-6E141BB86A33}"/>
              </a:ext>
            </a:extLst>
          </p:cNvPr>
          <p:cNvSpPr/>
          <p:nvPr/>
        </p:nvSpPr>
        <p:spPr>
          <a:xfrm>
            <a:off x="5324475" y="3543289"/>
            <a:ext cx="1838965" cy="369332"/>
          </a:xfrm>
          <a:prstGeom prst="rect">
            <a:avLst/>
          </a:prstGeom>
        </p:spPr>
        <p:txBody>
          <a:bodyPr wrap="none">
            <a:spAutoFit/>
          </a:bodyPr>
          <a:lstStyle/>
          <a:p>
            <a:pPr marL="279400" lvl="1" indent="-279400">
              <a:buFont typeface="Arial" panose="020B0604020202020204" pitchFamily="34" charset="0"/>
              <a:buChar char="•"/>
              <a:tabLst>
                <a:tab pos="4445000" algn="l"/>
              </a:tabLst>
            </a:pPr>
            <a:r>
              <a:rPr lang="en-GB" dirty="0"/>
              <a:t>No dominance</a:t>
            </a:r>
          </a:p>
        </p:txBody>
      </p:sp>
      <p:grpSp>
        <p:nvGrpSpPr>
          <p:cNvPr id="14" name="Group 13">
            <a:extLst>
              <a:ext uri="{FF2B5EF4-FFF2-40B4-BE49-F238E27FC236}">
                <a16:creationId xmlns:a16="http://schemas.microsoft.com/office/drawing/2014/main" id="{5B144042-DC2F-E94F-8561-D78F2D557807}"/>
              </a:ext>
            </a:extLst>
          </p:cNvPr>
          <p:cNvGrpSpPr/>
          <p:nvPr/>
        </p:nvGrpSpPr>
        <p:grpSpPr>
          <a:xfrm>
            <a:off x="1320800" y="4065997"/>
            <a:ext cx="3251200" cy="1981200"/>
            <a:chOff x="1320800" y="4065997"/>
            <a:chExt cx="3251200" cy="1981200"/>
          </a:xfrm>
        </p:grpSpPr>
        <p:pic>
          <p:nvPicPr>
            <p:cNvPr id="2" name="Picture 1">
              <a:extLst>
                <a:ext uri="{FF2B5EF4-FFF2-40B4-BE49-F238E27FC236}">
                  <a16:creationId xmlns:a16="http://schemas.microsoft.com/office/drawing/2014/main" id="{5FE4D3A1-5904-9344-AFD1-B781DABC0E3E}"/>
                </a:ext>
              </a:extLst>
            </p:cNvPr>
            <p:cNvPicPr>
              <a:picLocks noChangeAspect="1"/>
            </p:cNvPicPr>
            <p:nvPr/>
          </p:nvPicPr>
          <p:blipFill>
            <a:blip r:embed="rId6"/>
            <a:stretch>
              <a:fillRect/>
            </a:stretch>
          </p:blipFill>
          <p:spPr>
            <a:xfrm>
              <a:off x="1320800" y="4065997"/>
              <a:ext cx="3251200" cy="1981200"/>
            </a:xfrm>
            <a:prstGeom prst="rect">
              <a:avLst/>
            </a:prstGeom>
          </p:spPr>
        </p:pic>
        <p:sp>
          <p:nvSpPr>
            <p:cNvPr id="8" name="TextBox 7">
              <a:extLst>
                <a:ext uri="{FF2B5EF4-FFF2-40B4-BE49-F238E27FC236}">
                  <a16:creationId xmlns:a16="http://schemas.microsoft.com/office/drawing/2014/main" id="{9076FB73-5698-1D47-A0CC-81433B16B639}"/>
                </a:ext>
              </a:extLst>
            </p:cNvPr>
            <p:cNvSpPr txBox="1"/>
            <p:nvPr/>
          </p:nvSpPr>
          <p:spPr>
            <a:xfrm>
              <a:off x="4475110" y="4767486"/>
              <a:ext cx="46601" cy="211203"/>
            </a:xfrm>
            <a:prstGeom prst="rect">
              <a:avLst/>
            </a:prstGeom>
            <a:solidFill>
              <a:schemeClr val="bg1"/>
            </a:solidFill>
          </p:spPr>
          <p:txBody>
            <a:bodyPr wrap="none" lIns="7200" tIns="36000" rIns="7200" bIns="36000" rtlCol="0">
              <a:spAutoFit/>
            </a:bodyPr>
            <a:lstStyle/>
            <a:p>
              <a:r>
                <a:rPr lang="en-GB" sz="900" dirty="0">
                  <a:latin typeface="Helvetica Light" panose="020B0403020202020204" pitchFamily="34" charset="0"/>
                </a:rPr>
                <a:t>t</a:t>
              </a:r>
            </a:p>
          </p:txBody>
        </p:sp>
        <p:sp>
          <p:nvSpPr>
            <p:cNvPr id="12" name="TextBox 11">
              <a:extLst>
                <a:ext uri="{FF2B5EF4-FFF2-40B4-BE49-F238E27FC236}">
                  <a16:creationId xmlns:a16="http://schemas.microsoft.com/office/drawing/2014/main" id="{6CEE4BCF-0B7D-8148-887A-D56EAAE301DB}"/>
                </a:ext>
              </a:extLst>
            </p:cNvPr>
            <p:cNvSpPr txBox="1"/>
            <p:nvPr/>
          </p:nvSpPr>
          <p:spPr>
            <a:xfrm>
              <a:off x="3937168" y="4562605"/>
              <a:ext cx="35380" cy="92333"/>
            </a:xfrm>
            <a:prstGeom prst="rect">
              <a:avLst/>
            </a:prstGeom>
            <a:solidFill>
              <a:schemeClr val="bg1"/>
            </a:solidFill>
          </p:spPr>
          <p:txBody>
            <a:bodyPr wrap="none" lIns="7200" tIns="0" rIns="7200" bIns="0" rtlCol="0">
              <a:spAutoFit/>
            </a:bodyPr>
            <a:lstStyle/>
            <a:p>
              <a:r>
                <a:rPr lang="en-GB" sz="600" dirty="0">
                  <a:latin typeface="Helvetica Light" panose="020B0403020202020204" pitchFamily="34" charset="0"/>
                </a:rPr>
                <a:t>t</a:t>
              </a:r>
            </a:p>
          </p:txBody>
        </p:sp>
      </p:grpSp>
      <p:grpSp>
        <p:nvGrpSpPr>
          <p:cNvPr id="10" name="Group 9">
            <a:extLst>
              <a:ext uri="{FF2B5EF4-FFF2-40B4-BE49-F238E27FC236}">
                <a16:creationId xmlns:a16="http://schemas.microsoft.com/office/drawing/2014/main" id="{2314BD54-CAD2-594C-9795-CE5A3965AE6A}"/>
              </a:ext>
            </a:extLst>
          </p:cNvPr>
          <p:cNvGrpSpPr/>
          <p:nvPr/>
        </p:nvGrpSpPr>
        <p:grpSpPr>
          <a:xfrm>
            <a:off x="5324475" y="4081721"/>
            <a:ext cx="3251200" cy="1981200"/>
            <a:chOff x="5324475" y="4081721"/>
            <a:chExt cx="3251200" cy="1981200"/>
          </a:xfrm>
        </p:grpSpPr>
        <p:pic>
          <p:nvPicPr>
            <p:cNvPr id="4" name="Picture 3">
              <a:extLst>
                <a:ext uri="{FF2B5EF4-FFF2-40B4-BE49-F238E27FC236}">
                  <a16:creationId xmlns:a16="http://schemas.microsoft.com/office/drawing/2014/main" id="{A5CE40DA-89D4-B34C-BB46-84CE26267E1A}"/>
                </a:ext>
              </a:extLst>
            </p:cNvPr>
            <p:cNvPicPr>
              <a:picLocks noChangeAspect="1"/>
            </p:cNvPicPr>
            <p:nvPr/>
          </p:nvPicPr>
          <p:blipFill>
            <a:blip r:embed="rId7"/>
            <a:stretch>
              <a:fillRect/>
            </a:stretch>
          </p:blipFill>
          <p:spPr>
            <a:xfrm>
              <a:off x="5324475" y="4081721"/>
              <a:ext cx="3251200" cy="1981200"/>
            </a:xfrm>
            <a:prstGeom prst="rect">
              <a:avLst/>
            </a:prstGeom>
          </p:spPr>
        </p:pic>
        <p:sp>
          <p:nvSpPr>
            <p:cNvPr id="11" name="TextBox 10">
              <a:extLst>
                <a:ext uri="{FF2B5EF4-FFF2-40B4-BE49-F238E27FC236}">
                  <a16:creationId xmlns:a16="http://schemas.microsoft.com/office/drawing/2014/main" id="{E300DCB1-64F6-8847-9B43-9FC957E023D5}"/>
                </a:ext>
              </a:extLst>
            </p:cNvPr>
            <p:cNvSpPr txBox="1"/>
            <p:nvPr/>
          </p:nvSpPr>
          <p:spPr>
            <a:xfrm>
              <a:off x="8468749" y="4786615"/>
              <a:ext cx="46601" cy="211203"/>
            </a:xfrm>
            <a:prstGeom prst="rect">
              <a:avLst/>
            </a:prstGeom>
            <a:solidFill>
              <a:schemeClr val="bg1"/>
            </a:solidFill>
          </p:spPr>
          <p:txBody>
            <a:bodyPr wrap="none" lIns="7200" tIns="36000" rIns="7200" bIns="36000" rtlCol="0">
              <a:spAutoFit/>
            </a:bodyPr>
            <a:lstStyle/>
            <a:p>
              <a:r>
                <a:rPr lang="en-GB" sz="900" dirty="0">
                  <a:latin typeface="Helvetica Light" panose="020B0403020202020204" pitchFamily="34" charset="0"/>
                </a:rPr>
                <a:t>t</a:t>
              </a:r>
            </a:p>
          </p:txBody>
        </p:sp>
        <p:sp>
          <p:nvSpPr>
            <p:cNvPr id="13" name="TextBox 12">
              <a:extLst>
                <a:ext uri="{FF2B5EF4-FFF2-40B4-BE49-F238E27FC236}">
                  <a16:creationId xmlns:a16="http://schemas.microsoft.com/office/drawing/2014/main" id="{4192FE59-B3F5-7143-89C1-34B2467B6F1B}"/>
                </a:ext>
              </a:extLst>
            </p:cNvPr>
            <p:cNvSpPr txBox="1"/>
            <p:nvPr/>
          </p:nvSpPr>
          <p:spPr>
            <a:xfrm>
              <a:off x="7886448" y="4622588"/>
              <a:ext cx="35380" cy="92333"/>
            </a:xfrm>
            <a:prstGeom prst="rect">
              <a:avLst/>
            </a:prstGeom>
            <a:solidFill>
              <a:schemeClr val="bg1"/>
            </a:solidFill>
          </p:spPr>
          <p:txBody>
            <a:bodyPr wrap="none" lIns="7200" tIns="0" rIns="7200" bIns="0" rtlCol="0">
              <a:spAutoFit/>
            </a:bodyPr>
            <a:lstStyle/>
            <a:p>
              <a:r>
                <a:rPr lang="en-GB" sz="600" dirty="0">
                  <a:latin typeface="Helvetica Light" panose="020B0403020202020204" pitchFamily="34" charset="0"/>
                </a:rPr>
                <a:t>t</a:t>
              </a:r>
            </a:p>
          </p:txBody>
        </p:sp>
      </p:grpSp>
    </p:spTree>
    <p:extLst>
      <p:ext uri="{BB962C8B-B14F-4D97-AF65-F5344CB8AC3E}">
        <p14:creationId xmlns:p14="http://schemas.microsoft.com/office/powerpoint/2010/main" val="39154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8BF1-1A80-0D4C-B5AA-A480AEE7635E}"/>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2A00F8CA-A838-9046-A106-43E3445142F0}"/>
              </a:ext>
            </a:extLst>
          </p:cNvPr>
          <p:cNvSpPr>
            <a:spLocks noGrp="1"/>
          </p:cNvSpPr>
          <p:nvPr>
            <p:ph idx="1"/>
          </p:nvPr>
        </p:nvSpPr>
        <p:spPr/>
        <p:txBody>
          <a:bodyPr>
            <a:normAutofit/>
          </a:bodyPr>
          <a:lstStyle/>
          <a:p>
            <a:r>
              <a:rPr lang="en-GB" dirty="0"/>
              <a:t>We now switch from </a:t>
            </a:r>
          </a:p>
          <a:p>
            <a:pPr lvl="1"/>
            <a:r>
              <a:rPr lang="en-GB" dirty="0"/>
              <a:t>Automated Planning and Acting</a:t>
            </a:r>
          </a:p>
          <a:p>
            <a:pPr lvl="2"/>
            <a:r>
              <a:rPr lang="en-GB" dirty="0"/>
              <a:t>Malik </a:t>
            </a:r>
            <a:r>
              <a:rPr lang="en-GB" dirty="0" err="1"/>
              <a:t>Ghallab</a:t>
            </a:r>
            <a:r>
              <a:rPr lang="en-GB" dirty="0"/>
              <a:t>, Dana Nau, Paolo </a:t>
            </a:r>
            <a:r>
              <a:rPr lang="en-GB" dirty="0" err="1"/>
              <a:t>Traverso</a:t>
            </a:r>
            <a:endParaRPr lang="en-GB" dirty="0"/>
          </a:p>
          <a:p>
            <a:pPr lvl="2"/>
            <a:r>
              <a:rPr lang="en-GB" dirty="0"/>
              <a:t>Main source</a:t>
            </a:r>
          </a:p>
          <a:p>
            <a:pPr lvl="2"/>
            <a:endParaRPr lang="en-GB" dirty="0"/>
          </a:p>
          <a:p>
            <a:r>
              <a:rPr lang="en-GB" dirty="0"/>
              <a:t>to</a:t>
            </a:r>
          </a:p>
          <a:p>
            <a:pPr lvl="1"/>
            <a:r>
              <a:rPr lang="en-GB" dirty="0"/>
              <a:t>Artificial Intelligence: </a:t>
            </a:r>
            <a:br>
              <a:rPr lang="en-GB" dirty="0"/>
            </a:br>
            <a:r>
              <a:rPr lang="en-GB" dirty="0"/>
              <a:t>A Modern Approach (3</a:t>
            </a:r>
            <a:r>
              <a:rPr lang="en-GB" baseline="30000" dirty="0"/>
              <a:t>rd</a:t>
            </a:r>
            <a:r>
              <a:rPr lang="en-GB" dirty="0"/>
              <a:t> ed.)</a:t>
            </a:r>
          </a:p>
          <a:p>
            <a:pPr lvl="2"/>
            <a:r>
              <a:rPr lang="en-GB" dirty="0"/>
              <a:t>Stuart Russell, Peter </a:t>
            </a:r>
            <a:r>
              <a:rPr lang="en-GB" dirty="0" err="1"/>
              <a:t>Norvig</a:t>
            </a:r>
            <a:endParaRPr lang="en-GB" dirty="0"/>
          </a:p>
          <a:p>
            <a:pPr lvl="2"/>
            <a:r>
              <a:rPr lang="en-GB" dirty="0"/>
              <a:t>Decision theory</a:t>
            </a:r>
          </a:p>
          <a:p>
            <a:pPr lvl="3"/>
            <a:r>
              <a:rPr lang="en-GB" dirty="0"/>
              <a:t>Ch. 16 + 17</a:t>
            </a:r>
          </a:p>
        </p:txBody>
      </p:sp>
      <p:sp>
        <p:nvSpPr>
          <p:cNvPr id="4" name="Slide Number Placeholder 3">
            <a:extLst>
              <a:ext uri="{FF2B5EF4-FFF2-40B4-BE49-F238E27FC236}">
                <a16:creationId xmlns:a16="http://schemas.microsoft.com/office/drawing/2014/main" id="{3989E997-A8D9-3740-ADA3-81CC39A038EA}"/>
              </a:ext>
            </a:extLst>
          </p:cNvPr>
          <p:cNvSpPr>
            <a:spLocks noGrp="1"/>
          </p:cNvSpPr>
          <p:nvPr>
            <p:ph type="sldNum" sz="quarter" idx="12"/>
          </p:nvPr>
        </p:nvSpPr>
        <p:spPr/>
        <p:txBody>
          <a:bodyPr/>
          <a:lstStyle/>
          <a:p>
            <a:fld id="{67C9959E-8E6B-B04C-9955-EA096F41CA7A}" type="slidenum">
              <a:rPr lang="en-GB" smtClean="0"/>
              <a:t>3</a:t>
            </a:fld>
            <a:endParaRPr lang="en-GB"/>
          </a:p>
        </p:txBody>
      </p:sp>
      <p:sp>
        <p:nvSpPr>
          <p:cNvPr id="5" name="Rectangle 5">
            <a:extLst>
              <a:ext uri="{FF2B5EF4-FFF2-40B4-BE49-F238E27FC236}">
                <a16:creationId xmlns:a16="http://schemas.microsoft.com/office/drawing/2014/main" id="{4C8A8D32-683D-4649-8568-1EB9AF6BCAC1}"/>
              </a:ext>
            </a:extLst>
          </p:cNvPr>
          <p:cNvSpPr>
            <a:spLocks noChangeArrowheads="1"/>
          </p:cNvSpPr>
          <p:nvPr/>
        </p:nvSpPr>
        <p:spPr bwMode="auto">
          <a:xfrm>
            <a:off x="4598794" y="6400413"/>
            <a:ext cx="19796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de-DE" sz="1200" i="0" dirty="0">
                <a:hlinkClick r:id="rId2"/>
              </a:rPr>
              <a:t>http://aima.cs.berkeley.edu</a:t>
            </a:r>
            <a:r>
              <a:rPr lang="de-DE" sz="1200" i="0" dirty="0"/>
              <a:t> </a:t>
            </a:r>
          </a:p>
        </p:txBody>
      </p:sp>
      <p:pic>
        <p:nvPicPr>
          <p:cNvPr id="6" name="Bild 3" descr="ShowCover.asp.jpeg">
            <a:extLst>
              <a:ext uri="{FF2B5EF4-FFF2-40B4-BE49-F238E27FC236}">
                <a16:creationId xmlns:a16="http://schemas.microsoft.com/office/drawing/2014/main" id="{D90AF899-831C-3E4C-B598-0BB41367B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668" y="3886460"/>
            <a:ext cx="1836572" cy="2380197"/>
          </a:xfrm>
          <a:prstGeom prst="rect">
            <a:avLst/>
          </a:prstGeom>
        </p:spPr>
      </p:pic>
      <p:pic>
        <p:nvPicPr>
          <p:cNvPr id="7" name="Picture 6" descr="cover after folding.pdf">
            <a:extLst>
              <a:ext uri="{FF2B5EF4-FFF2-40B4-BE49-F238E27FC236}">
                <a16:creationId xmlns:a16="http://schemas.microsoft.com/office/drawing/2014/main" id="{87149D55-8D13-3946-B608-7D2190FD1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668" y="1158240"/>
            <a:ext cx="1836000" cy="2642840"/>
          </a:xfrm>
          <a:prstGeom prst="rect">
            <a:avLst/>
          </a:prstGeom>
        </p:spPr>
      </p:pic>
      <p:sp>
        <p:nvSpPr>
          <p:cNvPr id="8" name="Rectangle 3">
            <a:extLst>
              <a:ext uri="{FF2B5EF4-FFF2-40B4-BE49-F238E27FC236}">
                <a16:creationId xmlns:a16="http://schemas.microsoft.com/office/drawing/2014/main" id="{ED507CD0-7A41-A04C-A272-33DF15994B97}"/>
              </a:ext>
            </a:extLst>
          </p:cNvPr>
          <p:cNvSpPr txBox="1">
            <a:spLocks noChangeArrowheads="1"/>
          </p:cNvSpPr>
          <p:nvPr/>
        </p:nvSpPr>
        <p:spPr bwMode="auto">
          <a:xfrm>
            <a:off x="2694751" y="640169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solidFill>
                <a:ea typeface="ＭＳ Ｐゴシック" charset="0"/>
                <a:cs typeface="ＭＳ Ｐゴシック" charset="0"/>
                <a:hlinkClick r:id="rId5"/>
              </a:rPr>
              <a:t>http://www.laas.fr/planning</a:t>
            </a:r>
            <a:r>
              <a:rPr lang="en-US" sz="1200" dirty="0">
                <a:solidFill>
                  <a:schemeClr val="bg1"/>
                </a:solidFill>
                <a:ea typeface="ＭＳ Ｐゴシック" charset="0"/>
                <a:cs typeface="ＭＳ Ｐゴシック" charset="0"/>
              </a:rPr>
              <a:t> </a:t>
            </a:r>
          </a:p>
        </p:txBody>
      </p:sp>
      <p:sp>
        <p:nvSpPr>
          <p:cNvPr id="9" name="TextBox 8">
            <a:extLst>
              <a:ext uri="{FF2B5EF4-FFF2-40B4-BE49-F238E27FC236}">
                <a16:creationId xmlns:a16="http://schemas.microsoft.com/office/drawing/2014/main" id="{A1F3AFB8-ABF4-A24F-A61B-334281A5D0FE}"/>
              </a:ext>
            </a:extLst>
          </p:cNvPr>
          <p:cNvSpPr txBox="1"/>
          <p:nvPr/>
        </p:nvSpPr>
        <p:spPr>
          <a:xfrm>
            <a:off x="950866" y="5430275"/>
            <a:ext cx="490129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The first half of this lecture covers utility theory, which is also part of the module Intelligent Agents.</a:t>
            </a:r>
          </a:p>
        </p:txBody>
      </p:sp>
    </p:spTree>
    <p:extLst>
      <p:ext uri="{BB962C8B-B14F-4D97-AF65-F5344CB8AC3E}">
        <p14:creationId xmlns:p14="http://schemas.microsoft.com/office/powerpoint/2010/main" val="1305174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dirty="0"/>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rmAutofit fontScale="92500" lnSpcReduction="10000"/>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𝑛</m:t>
                            </m:r>
                          </m:sub>
                        </m:sSub>
                      </m:e>
                    </m:d>
                  </m:oMath>
                </a14:m>
                <a:r>
                  <a:rPr lang="en-GB" dirty="0"/>
                  <a:t>, we need </a:t>
                </a:r>
                <a14:m>
                  <m:oMath xmlns:m="http://schemas.openxmlformats.org/officeDocument/2006/math">
                    <m:sSup>
                      <m:sSupPr>
                        <m:ctrlPr>
                          <a:rPr lang="en-GB" b="0"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𝑑</m:t>
                        </m:r>
                      </m:e>
                      <m:sup>
                        <m:r>
                          <a:rPr lang="en-GB" b="0" i="1" smtClean="0">
                            <a:solidFill>
                              <a:srgbClr val="C00000"/>
                            </a:solidFill>
                            <a:latin typeface="Cambria Math" panose="02040503050406030204" pitchFamily="18" charset="0"/>
                          </a:rPr>
                          <m:t>𝑛</m:t>
                        </m:r>
                      </m:sup>
                    </m:sSup>
                  </m:oMath>
                </a14:m>
                <a:r>
                  <a:rPr lang="en-GB" dirty="0">
                    <a:solidFill>
                      <a:srgbClr val="C00000"/>
                    </a:solidFill>
                  </a:rPr>
                  <a:t> </a:t>
                </a:r>
                <a:r>
                  <a:rPr lang="en-GB" dirty="0"/>
                  <a:t>values in the worst case</a:t>
                </a:r>
              </a:p>
              <a:p>
                <a:pPr lvl="1"/>
                <a14:m>
                  <m:oMath xmlns:m="http://schemas.openxmlformats.org/officeDocument/2006/math">
                    <m:r>
                      <a:rPr lang="en-GB" i="1">
                        <a:latin typeface="Cambria Math" panose="02040503050406030204" pitchFamily="18" charset="0"/>
                      </a:rPr>
                      <m:t>𝑛</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GB" i="1" dirty="0" smtClean="0">
                                  <a:latin typeface="Cambria Math" panose="02040503050406030204" pitchFamily="18" charset="0"/>
                                </a:rPr>
                                <m:t>1</m:t>
                              </m:r>
                            </m:sub>
                          </m:sSub>
                          <m:r>
                            <a:rPr lang="en-GB"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𝑛</m:t>
                              </m:r>
                            </m:sub>
                          </m:sSub>
                        </m:e>
                      </m:d>
                      <m:r>
                        <a:rPr lang="en-GB" i="1" dirty="0">
                          <a:latin typeface="Cambria Math" panose="02040503050406030204" pitchFamily="18" charset="0"/>
                        </a:rPr>
                        <m:t>=</m:t>
                      </m:r>
                      <m:r>
                        <a:rPr lang="en-GB" i="1" dirty="0">
                          <a:latin typeface="Cambria Math" panose="02040503050406030204" pitchFamily="18" charset="0"/>
                        </a:rPr>
                        <m:t>𝐹</m:t>
                      </m:r>
                      <m:d>
                        <m:dPr>
                          <m:begChr m:val="["/>
                          <m:endChr m:val="]"/>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a:latin typeface="Cambria Math" panose="02040503050406030204" pitchFamily="18" charset="0"/>
                                </a:rPr>
                                <m:t>𝑓</m:t>
                              </m:r>
                            </m:e>
                            <m:sub>
                              <m:r>
                                <a:rPr lang="de-DE" b="0" i="1" dirty="0" smtClean="0">
                                  <a:latin typeface="Cambria Math" panose="02040503050406030204" pitchFamily="18" charset="0"/>
                                </a:rPr>
                                <m:t>1</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GB" i="1" dirty="0">
                                      <a:latin typeface="Cambria Math" panose="02040503050406030204" pitchFamily="18" charset="0"/>
                                    </a:rPr>
                                    <m:t>1</m:t>
                                  </m:r>
                                </m:sub>
                              </m:sSub>
                            </m:e>
                          </m:d>
                          <m:r>
                            <a:rPr lang="en-GB"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𝑛</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𝑛</m:t>
                                  </m:r>
                                </m:sub>
                              </m:sSub>
                            </m:e>
                          </m:d>
                        </m:e>
                      </m:d>
                    </m:oMath>
                  </m:oMathPara>
                </a14:m>
                <a:endParaRPr lang="en-GB" dirty="0"/>
              </a:p>
              <a:p>
                <a:pPr lvl="2"/>
                <a:r>
                  <a:rPr lang="en-GB" dirty="0"/>
                  <a:t>where </a:t>
                </a:r>
                <a14:m>
                  <m:oMath xmlns:m="http://schemas.openxmlformats.org/officeDocument/2006/math">
                    <m:r>
                      <a:rPr lang="en-GB" i="1" dirty="0" smtClean="0">
                        <a:latin typeface="Cambria Math" panose="02040503050406030204" pitchFamily="18" charset="0"/>
                      </a:rPr>
                      <m:t>𝐹</m:t>
                    </m:r>
                  </m:oMath>
                </a14:m>
                <a:r>
                  <a:rPr lang="en-GB" dirty="0"/>
                  <a:t> is hopefully a simple function such as 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286" t="-2273" r="-1768" b="-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12"/>
          </p:nvPr>
        </p:nvSpPr>
        <p:spPr/>
        <p:txBody>
          <a:bodyPr/>
          <a:lstStyle/>
          <a:p>
            <a:fld id="{67C9959E-8E6B-B04C-9955-EA096F41CA7A}" type="slidenum">
              <a:rPr lang="en-GB" smtClean="0"/>
              <a:t>30</a:t>
            </a:fld>
            <a:endParaRPr lang="en-GB"/>
          </a:p>
        </p:txBody>
      </p:sp>
    </p:spTree>
    <p:extLst>
      <p:ext uri="{BB962C8B-B14F-4D97-AF65-F5344CB8AC3E}">
        <p14:creationId xmlns:p14="http://schemas.microsoft.com/office/powerpoint/2010/main" val="276266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fontScale="90000"/>
          </a:bodyPr>
          <a:lstStyle/>
          <a:p>
            <a:r>
              <a:rPr lang="de-DE"/>
              <a:t>Preference structure: Deterministic</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fontScale="92500" lnSpcReduction="20000"/>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oMath>
                </a14:m>
                <a:r>
                  <a:rPr lang="en-GB" dirty="0"/>
                  <a:t> and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2</m:t>
                        </m:r>
                      </m:sub>
                    </m:sSub>
                  </m:oMath>
                </a14:m>
                <a:r>
                  <a:rPr lang="en-GB" dirty="0"/>
                  <a:t> </a:t>
                </a:r>
                <a:r>
                  <a:rPr lang="en-GB" dirty="0">
                    <a:solidFill>
                      <a:schemeClr val="accent1"/>
                    </a:solidFill>
                  </a:rPr>
                  <a:t>preferentially independent</a:t>
                </a:r>
                <a:r>
                  <a:rPr lang="en-GB" dirty="0"/>
                  <a:t> (PI) of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3</m:t>
                        </m:r>
                      </m:sub>
                    </m:sSub>
                  </m:oMath>
                </a14:m>
                <a:r>
                  <a:rPr lang="en-GB" dirty="0"/>
                  <a:t> iff</a:t>
                </a:r>
              </a:p>
              <a:p>
                <a:pPr lvl="1"/>
                <a:r>
                  <a:rPr lang="en-GB" dirty="0"/>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3</m:t>
                            </m:r>
                          </m:sub>
                        </m:sSub>
                      </m:e>
                    </m:d>
                  </m:oMath>
                </a14:m>
                <a:r>
                  <a:rPr lang="en-GB" dirty="0"/>
                  <a:t> and </a:t>
                </a:r>
                <a14:m>
                  <m:oMath xmlns:m="http://schemas.openxmlformats.org/officeDocument/2006/math">
                    <m:d>
                      <m:dPr>
                        <m:begChr m:val="⟨"/>
                        <m:endChr m:val="⟩"/>
                        <m:ctrlPr>
                          <a:rPr lang="en-GB" i="1">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𝑟</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𝑟</m:t>
                            </m:r>
                          </m:e>
                          <m:sub>
                            <m:r>
                              <a:rPr lang="de-DE" i="1">
                                <a:latin typeface="Cambria Math" panose="02040503050406030204" pitchFamily="18" charset="0"/>
                              </a:rPr>
                              <m:t>2</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𝑟</m:t>
                            </m:r>
                          </m:e>
                          <m:sub>
                            <m:r>
                              <a:rPr lang="de-DE" i="1">
                                <a:latin typeface="Cambria Math" panose="02040503050406030204" pitchFamily="18" charset="0"/>
                              </a:rPr>
                              <m:t>3</m:t>
                            </m:r>
                          </m:sub>
                        </m:sSub>
                      </m:e>
                    </m:d>
                  </m:oMath>
                </a14:m>
                <a:r>
                  <a:rPr lang="en-GB" dirty="0"/>
                  <a:t> does not depend on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𝑟</m:t>
                        </m:r>
                      </m:e>
                      <m:sub>
                        <m:r>
                          <a:rPr lang="de-DE" i="1">
                            <a:latin typeface="Cambria Math" panose="02040503050406030204" pitchFamily="18" charset="0"/>
                          </a:rPr>
                          <m:t>3</m:t>
                        </m:r>
                      </m:sub>
                    </m:sSub>
                  </m:oMath>
                </a14:m>
                <a:endParaRPr lang="en-GB" dirty="0"/>
              </a:p>
              <a:p>
                <a:pPr lvl="1"/>
                <a:r>
                  <a:rPr lang="en-GB" dirty="0"/>
                  <a:t>E.g., </a:t>
                </a:r>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𝑁𝑜𝑖𝑠𝑒</m:t>
                        </m:r>
                        <m:r>
                          <a:rPr lang="de-DE" b="0" i="1" smtClean="0">
                            <a:latin typeface="Cambria Math" panose="02040503050406030204" pitchFamily="18" charset="0"/>
                          </a:rPr>
                          <m:t>, </m:t>
                        </m:r>
                        <m:r>
                          <a:rPr lang="de-DE" b="0" i="1" smtClean="0">
                            <a:latin typeface="Cambria Math" panose="02040503050406030204" pitchFamily="18" charset="0"/>
                          </a:rPr>
                          <m:t>𝐶𝑜𝑠𝑡</m:t>
                        </m:r>
                        <m:r>
                          <a:rPr lang="de-DE" b="0" i="1" smtClean="0">
                            <a:latin typeface="Cambria Math" panose="02040503050406030204" pitchFamily="18" charset="0"/>
                          </a:rPr>
                          <m:t>, </m:t>
                        </m:r>
                        <m:r>
                          <a:rPr lang="de-DE" b="0" i="1" smtClean="0">
                            <a:latin typeface="Cambria Math" panose="02040503050406030204" pitchFamily="18" charset="0"/>
                          </a:rPr>
                          <m:t>𝑆𝑎𝑓𝑒𝑡𝑦</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20,000 </m:t>
                        </m:r>
                        <m:r>
                          <a:rPr lang="de-DE" b="0" i="1" smtClean="0">
                            <a:latin typeface="Cambria Math" panose="02040503050406030204" pitchFamily="18" charset="0"/>
                          </a:rPr>
                          <m:t>𝑠𝑢𝑓𝑓𝑒𝑟</m:t>
                        </m:r>
                        <m:r>
                          <a:rPr lang="de-DE" i="1">
                            <a:latin typeface="Cambria Math" panose="02040503050406030204" pitchFamily="18" charset="0"/>
                          </a:rPr>
                          <m:t>, </m:t>
                        </m:r>
                        <m:r>
                          <a:rPr lang="de-DE" b="0" i="1" smtClean="0">
                            <a:latin typeface="Cambria Math" panose="02040503050406030204" pitchFamily="18" charset="0"/>
                          </a:rPr>
                          <m:t>$4.6 </m:t>
                        </m:r>
                        <m:r>
                          <a:rPr lang="de-DE" b="0" i="1" smtClean="0">
                            <a:latin typeface="Cambria Math" panose="02040503050406030204" pitchFamily="18" charset="0"/>
                          </a:rPr>
                          <m:t>𝑏𝑖𝑙𝑙𝑖𝑜𝑛</m:t>
                        </m:r>
                        <m:r>
                          <a:rPr lang="de-DE" i="1">
                            <a:latin typeface="Cambria Math" panose="02040503050406030204" pitchFamily="18" charset="0"/>
                          </a:rPr>
                          <m:t>, </m:t>
                        </m:r>
                        <m:r>
                          <a:rPr lang="de-DE" b="0" i="1" smtClean="0">
                            <a:latin typeface="Cambria Math" panose="02040503050406030204" pitchFamily="18" charset="0"/>
                          </a:rPr>
                          <m:t>0.06 </m:t>
                        </m:r>
                        <m:r>
                          <a:rPr lang="de-DE" b="0" i="1" smtClean="0">
                            <a:latin typeface="Cambria Math" panose="02040503050406030204" pitchFamily="18" charset="0"/>
                          </a:rPr>
                          <m:t>𝑑𝑒𝑎𝑡h𝑠</m:t>
                        </m:r>
                        <m:r>
                          <a:rPr lang="de-DE" b="0" i="1" smtClean="0">
                            <a:latin typeface="Cambria Math" panose="02040503050406030204" pitchFamily="18" charset="0"/>
                          </a:rPr>
                          <m:t>/</m:t>
                        </m:r>
                        <m:r>
                          <a:rPr lang="de-DE" b="0" i="1" smtClean="0">
                            <a:latin typeface="Cambria Math" panose="02040503050406030204" pitchFamily="18" charset="0"/>
                          </a:rPr>
                          <m:t>𝑚𝑜𝑛𝑡h</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7</m:t>
                        </m:r>
                        <m:r>
                          <a:rPr lang="de-DE" i="1">
                            <a:latin typeface="Cambria Math" panose="02040503050406030204" pitchFamily="18" charset="0"/>
                          </a:rPr>
                          <m:t>0,000 </m:t>
                        </m:r>
                        <m:r>
                          <a:rPr lang="de-DE" i="1">
                            <a:latin typeface="Cambria Math" panose="02040503050406030204" pitchFamily="18" charset="0"/>
                          </a:rPr>
                          <m:t>𝑠𝑢𝑓𝑓𝑒𝑟</m:t>
                        </m:r>
                        <m:r>
                          <a:rPr lang="de-DE" i="1">
                            <a:latin typeface="Cambria Math" panose="02040503050406030204" pitchFamily="18" charset="0"/>
                          </a:rPr>
                          <m:t>, $4.2 </m:t>
                        </m:r>
                        <m:r>
                          <a:rPr lang="de-DE" i="1">
                            <a:latin typeface="Cambria Math" panose="02040503050406030204" pitchFamily="18" charset="0"/>
                          </a:rPr>
                          <m:t>𝑏𝑖𝑙𝑙𝑖𝑜𝑛</m:t>
                        </m:r>
                        <m:r>
                          <a:rPr lang="de-DE" i="1">
                            <a:latin typeface="Cambria Math" panose="02040503050406030204" pitchFamily="18" charset="0"/>
                          </a:rPr>
                          <m:t>, 0.06 </m:t>
                        </m:r>
                        <m:r>
                          <a:rPr lang="de-DE" i="1">
                            <a:latin typeface="Cambria Math" panose="02040503050406030204" pitchFamily="18" charset="0"/>
                          </a:rPr>
                          <m:t>𝑑𝑒𝑎𝑡h𝑠</m:t>
                        </m:r>
                        <m:r>
                          <a:rPr lang="de-DE" i="1">
                            <a:latin typeface="Cambria Math" panose="02040503050406030204" pitchFamily="18" charset="0"/>
                          </a:rPr>
                          <m:t>/</m:t>
                        </m:r>
                        <m:r>
                          <a:rPr lang="de-DE" i="1">
                            <a:latin typeface="Cambria Math" panose="02040503050406030204" pitchFamily="18" charset="0"/>
                          </a:rPr>
                          <m:t>𝑚𝑜𝑛𝑡h</m:t>
                        </m:r>
                      </m:e>
                    </m:d>
                  </m:oMath>
                </a14:m>
                <a:endParaRPr lang="en-GB" dirty="0"/>
              </a:p>
              <a:p>
                <a:r>
                  <a:rPr lang="en-GB" dirty="0"/>
                  <a:t>Theorem (Leontief, 1947)</a:t>
                </a:r>
              </a:p>
              <a:p>
                <a:pPr lvl="1"/>
                <a:r>
                  <a:rPr lang="en-GB" dirty="0"/>
                  <a:t>If every pair of attributes is PI of its complement, then every subset of attributes is PI of its complement</a:t>
                </a:r>
              </a:p>
              <a:p>
                <a:pPr lvl="2"/>
                <a:r>
                  <a:rPr lang="en-GB" dirty="0"/>
                  <a:t>Called </a:t>
                </a:r>
                <a:r>
                  <a:rPr lang="en-GB" dirty="0">
                    <a:solidFill>
                      <a:schemeClr val="accent1"/>
                    </a:solidFill>
                  </a:rPr>
                  <a:t>mutual PI (MPI)</a:t>
                </a:r>
              </a:p>
              <a:p>
                <a:r>
                  <a:rPr lang="en-GB" dirty="0"/>
                  <a:t>Theorem (Debreu, 1960):</a:t>
                </a:r>
              </a:p>
              <a:p>
                <a:pPr lvl="1"/>
                <a:r>
                  <a:rPr lang="en-GB" dirty="0"/>
                  <a:t>MPI ⇒ ∃ </a:t>
                </a:r>
                <a:r>
                  <a:rPr lang="en-GB" i="1" dirty="0"/>
                  <a:t>additive</a:t>
                </a:r>
                <a:r>
                  <a:rPr lang="en-GB" dirty="0"/>
                  <a:t> value function </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𝑛</m:t>
                              </m:r>
                            </m:sub>
                          </m:sSub>
                        </m:e>
                      </m:d>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𝑖</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𝑖</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en-GB" i="1" dirty="0" smtClean="0">
                        <a:latin typeface="Cambria Math" panose="02040503050406030204" pitchFamily="18" charset="0"/>
                      </a:rPr>
                      <m:t>𝑛</m:t>
                    </m:r>
                  </m:oMath>
                </a14:m>
                <a:r>
                  <a:rPr lang="en-GB" dirty="0"/>
                  <a:t> single-attribute functions</a:t>
                </a:r>
              </a:p>
              <a:p>
                <a:pPr lvl="1"/>
                <a:r>
                  <a:rPr lang="en-GB" dirty="0"/>
                  <a:t>Often a good approximation</a:t>
                </a:r>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286" t="-3030" b="-2171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12"/>
          </p:nvPr>
        </p:nvSpPr>
        <p:spPr/>
        <p:txBody>
          <a:bodyPr/>
          <a:lstStyle/>
          <a:p>
            <a:fld id="{67C9959E-8E6B-B04C-9955-EA096F41CA7A}" type="slidenum">
              <a:rPr lang="en-GB" smtClean="0"/>
              <a:pPr/>
              <a:t>31</a:t>
            </a:fld>
            <a:endParaRPr lang="en-GB"/>
          </a:p>
        </p:txBody>
      </p:sp>
    </p:spTree>
    <p:extLst>
      <p:ext uri="{BB962C8B-B14F-4D97-AF65-F5344CB8AC3E}">
        <p14:creationId xmlns:p14="http://schemas.microsoft.com/office/powerpoint/2010/main" val="4292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de-DE"/>
              <a:t>Preference structure: Stochastic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DEF197C-D2C9-554E-9CF0-31F831DEF9E2}"/>
                  </a:ext>
                </a:extLst>
              </p:cNvPr>
              <p:cNvSpPr>
                <a:spLocks noGrp="1"/>
              </p:cNvSpPr>
              <p:nvPr>
                <p:ph idx="1"/>
              </p:nvPr>
            </p:nvSpPr>
            <p:spPr/>
            <p:txBody>
              <a:bodyPr/>
              <a:lstStyle/>
              <a:p>
                <a:r>
                  <a:rPr lang="en-GB" dirty="0"/>
                  <a:t>Need to consider preferences over lotteries</a:t>
                </a:r>
              </a:p>
              <a:p>
                <a14:m>
                  <m:oMath xmlns:m="http://schemas.openxmlformats.org/officeDocument/2006/math">
                    <m:r>
                      <a:rPr lang="de-DE" b="0" i="1" smtClean="0">
                        <a:latin typeface="Cambria Math" panose="02040503050406030204" pitchFamily="18" charset="0"/>
                      </a:rPr>
                      <m:t>𝑅</m:t>
                    </m:r>
                  </m:oMath>
                </a14:m>
                <a:r>
                  <a:rPr lang="en-GB" dirty="0"/>
                  <a:t> is </a:t>
                </a:r>
                <a:r>
                  <a:rPr lang="en-GB" dirty="0">
                    <a:solidFill>
                      <a:schemeClr val="accent1"/>
                    </a:solidFill>
                  </a:rPr>
                  <a:t>utility-independent</a:t>
                </a:r>
                <a:r>
                  <a:rPr lang="en-GB" dirty="0"/>
                  <a:t> (UI) of </a:t>
                </a:r>
                <a14:m>
                  <m:oMath xmlns:m="http://schemas.openxmlformats.org/officeDocument/2006/math">
                    <m:r>
                      <a:rPr lang="de-DE" b="0" i="1" dirty="0" smtClean="0">
                        <a:latin typeface="Cambria Math" panose="02040503050406030204" pitchFamily="18" charset="0"/>
                      </a:rPr>
                      <m:t>𝑆</m:t>
                    </m:r>
                  </m:oMath>
                </a14:m>
                <a:r>
                  <a:rPr lang="en-GB" dirty="0"/>
                  <a:t> iff</a:t>
                </a:r>
              </a:p>
              <a:p>
                <a:pPr lvl="1"/>
                <a:r>
                  <a:rPr lang="en-GB" dirty="0"/>
                  <a:t>Preferences over lotteries in </a:t>
                </a:r>
                <a14:m>
                  <m:oMath xmlns:m="http://schemas.openxmlformats.org/officeDocument/2006/math">
                    <m:r>
                      <a:rPr lang="de-DE" b="0" i="1" smtClean="0">
                        <a:latin typeface="Cambria Math" panose="02040503050406030204" pitchFamily="18" charset="0"/>
                      </a:rPr>
                      <m:t>𝑅</m:t>
                    </m:r>
                  </m:oMath>
                </a14:m>
                <a:r>
                  <a:rPr lang="en-GB" dirty="0"/>
                  <a:t> do not depend on </a:t>
                </a:r>
                <a14:m>
                  <m:oMath xmlns:m="http://schemas.openxmlformats.org/officeDocument/2006/math">
                    <m:r>
                      <a:rPr lang="de-DE" b="0" i="1" dirty="0" smtClean="0">
                        <a:latin typeface="Cambria Math" panose="02040503050406030204" pitchFamily="18" charset="0"/>
                      </a:rPr>
                      <m:t>𝑠</m:t>
                    </m:r>
                  </m:oMath>
                </a14:m>
                <a:endParaRPr lang="en-GB" dirty="0"/>
              </a:p>
              <a:p>
                <a:r>
                  <a:rPr lang="en-GB" dirty="0"/>
                  <a:t>Mutual UI (Keeney, 1974): each subset is UI of its complement ⇒ ∃ </a:t>
                </a:r>
                <a:r>
                  <a:rPr lang="en-GB" i="1" dirty="0"/>
                  <a:t>multiplicative</a:t>
                </a:r>
                <a:r>
                  <a:rPr lang="en-GB" dirty="0"/>
                  <a:t> utility function</a:t>
                </a:r>
              </a:p>
              <a:p>
                <a:pPr lvl="1"/>
                <a:r>
                  <a:rPr lang="en-GB" dirty="0"/>
                  <a:t>For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=3</m:t>
                    </m:r>
                  </m:oMath>
                </a14:m>
                <a:r>
                  <a:rPr lang="en-GB" dirty="0"/>
                  <a: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Para>
                </a14:m>
                <a:endParaRPr lang="en-GB" dirty="0"/>
              </a:p>
              <a:p>
                <a:pPr lvl="1"/>
                <a:r>
                  <a:rPr lang="en-GB" dirty="0"/>
                  <a:t>I.e., requires only </a:t>
                </a:r>
                <a14:m>
                  <m:oMath xmlns:m="http://schemas.openxmlformats.org/officeDocument/2006/math">
                    <m:r>
                      <a:rPr lang="en-GB" i="1" dirty="0" smtClean="0">
                        <a:latin typeface="Cambria Math" panose="02040503050406030204" pitchFamily="18" charset="0"/>
                      </a:rPr>
                      <m:t>𝑛</m:t>
                    </m:r>
                  </m:oMath>
                </a14:m>
                <a:r>
                  <a:rPr lang="en-GB" dirty="0"/>
                  <a:t> single-attribute utility functions and </a:t>
                </a:r>
                <a14:m>
                  <m:oMath xmlns:m="http://schemas.openxmlformats.org/officeDocument/2006/math">
                    <m:r>
                      <a:rPr lang="en-GB" i="1" dirty="0" smtClean="0">
                        <a:latin typeface="Cambria Math" panose="02040503050406030204" pitchFamily="18" charset="0"/>
                      </a:rPr>
                      <m:t>𝑛</m:t>
                    </m:r>
                  </m:oMath>
                </a14:m>
                <a:r>
                  <a:rPr lang="en-GB" dirty="0"/>
                  <a:t> constants</a:t>
                </a:r>
              </a:p>
              <a:p>
                <a:pPr lvl="1"/>
                <a:endParaRPr lang="en-GB" dirty="0"/>
              </a:p>
              <a:p>
                <a:endParaRPr lang="en-GB" dirty="0"/>
              </a:p>
            </p:txBody>
          </p:sp>
        </mc:Choice>
        <mc:Fallback xmlns="">
          <p:sp>
            <p:nvSpPr>
              <p:cNvPr id="6" name="Content Placeholder 5">
                <a:extLst>
                  <a:ext uri="{FF2B5EF4-FFF2-40B4-BE49-F238E27FC236}">
                    <a16:creationId xmlns:a16="http://schemas.microsoft.com/office/drawing/2014/main" id="{4DEF197C-D2C9-554E-9CF0-31F831DEF9E2}"/>
                  </a:ext>
                </a:extLst>
              </p:cNvPr>
              <p:cNvSpPr>
                <a:spLocks noGrp="1" noRot="1" noChangeAspect="1" noMove="1" noResize="1" noEditPoints="1" noAdjustHandles="1" noChangeArrowheads="1" noChangeShapeType="1" noTextEdit="1"/>
              </p:cNvSpPr>
              <p:nvPr>
                <p:ph idx="1"/>
              </p:nvPr>
            </p:nvSpPr>
            <p:spPr>
              <a:blipFill>
                <a:blip r:embed="rId3"/>
                <a:stretch>
                  <a:fillRect l="-1447" t="-1768" r="-32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D33C1EF-A195-CF4D-A541-EE034E73B8EF}"/>
              </a:ext>
            </a:extLst>
          </p:cNvPr>
          <p:cNvSpPr>
            <a:spLocks noGrp="1"/>
          </p:cNvSpPr>
          <p:nvPr>
            <p:ph type="sldNum" sz="quarter" idx="12"/>
          </p:nvPr>
        </p:nvSpPr>
        <p:spPr/>
        <p:txBody>
          <a:bodyPr/>
          <a:lstStyle/>
          <a:p>
            <a:fld id="{67C9959E-8E6B-B04C-9955-EA096F41CA7A}" type="slidenum">
              <a:rPr lang="en-GB" smtClean="0"/>
              <a:pPr/>
              <a:t>32</a:t>
            </a:fld>
            <a:endParaRPr lang="en-GB"/>
          </a:p>
        </p:txBody>
      </p:sp>
    </p:spTree>
    <p:extLst>
      <p:ext uri="{BB962C8B-B14F-4D97-AF65-F5344CB8AC3E}">
        <p14:creationId xmlns:p14="http://schemas.microsoft.com/office/powerpoint/2010/main" val="40306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normAutofit/>
          </a:bodyPr>
          <a:lstStyle/>
          <a:p>
            <a:r>
              <a:rPr lang="en-GB" dirty="0"/>
              <a:t>Intermediate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lnSpcReduction="10000"/>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Dominance</a:t>
            </a:r>
          </a:p>
          <a:p>
            <a:pPr lvl="1"/>
            <a:r>
              <a:rPr lang="en-GB" dirty="0"/>
              <a:t>Strict dominance</a:t>
            </a:r>
          </a:p>
          <a:p>
            <a:pPr lvl="1"/>
            <a:r>
              <a:rPr lang="en-GB" dirty="0"/>
              <a:t>First-order + second-order stochastic dominance</a:t>
            </a:r>
          </a:p>
          <a:p>
            <a:r>
              <a:rPr lang="en-GB" dirty="0"/>
              <a:t>Preference structure</a:t>
            </a:r>
          </a:p>
          <a:p>
            <a:pPr lvl="1"/>
            <a:r>
              <a:rPr lang="en-GB" dirty="0"/>
              <a:t>(Mutual) preferential independence</a:t>
            </a:r>
          </a:p>
          <a:p>
            <a:pPr lvl="1"/>
            <a:r>
              <a:rPr lang="en-GB" dirty="0"/>
              <a:t>(Mutual) utility independence</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12"/>
          </p:nvPr>
        </p:nvSpPr>
        <p:spPr/>
        <p:txBody>
          <a:bodyPr/>
          <a:lstStyle/>
          <a:p>
            <a:fld id="{67C9959E-8E6B-B04C-9955-EA096F41CA7A}" type="slidenum">
              <a:rPr lang="en-GB" smtClean="0"/>
              <a:t>33</a:t>
            </a:fld>
            <a:endParaRPr lang="en-GB"/>
          </a:p>
        </p:txBody>
      </p:sp>
    </p:spTree>
    <p:extLst>
      <p:ext uri="{BB962C8B-B14F-4D97-AF65-F5344CB8AC3E}">
        <p14:creationId xmlns:p14="http://schemas.microsoft.com/office/powerpoint/2010/main" val="171024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a:xfrm>
            <a:off x="628650" y="1158240"/>
            <a:ext cx="7886700" cy="5018723"/>
          </a:xfrm>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Dominance</a:t>
            </a:r>
          </a:p>
          <a:p>
            <a:pPr lvl="1"/>
            <a:r>
              <a:rPr lang="en-GB" dirty="0"/>
              <a:t>Preference structure</a:t>
            </a:r>
          </a:p>
          <a:p>
            <a:pPr marL="0" indent="0">
              <a:buNone/>
            </a:pPr>
            <a:r>
              <a:rPr lang="en-GB" b="1" i="1" dirty="0">
                <a:solidFill>
                  <a:srgbClr val="C00000"/>
                </a:solidFill>
              </a:rPr>
              <a:t>Markov Decision Process (MDP) – Ch. 17.1-17.3</a:t>
            </a:r>
          </a:p>
          <a:p>
            <a:pPr lvl="1"/>
            <a:r>
              <a:rPr lang="en-GB" dirty="0">
                <a:solidFill>
                  <a:srgbClr val="C00000"/>
                </a:solidFill>
              </a:rPr>
              <a:t>Markov property</a:t>
            </a:r>
          </a:p>
          <a:p>
            <a:pPr lvl="1"/>
            <a:r>
              <a:rPr lang="en-GB" dirty="0">
                <a:solidFill>
                  <a:srgbClr val="C00000"/>
                </a:solidFill>
              </a:rPr>
              <a:t>Sequence of actions, history, policy</a:t>
            </a:r>
          </a:p>
          <a:p>
            <a:pPr lvl="1"/>
            <a:r>
              <a:rPr lang="en-GB" dirty="0">
                <a:solidFill>
                  <a:srgbClr val="C00000"/>
                </a:solidFill>
              </a:rPr>
              <a:t>Value iteration, policy iteration</a:t>
            </a:r>
          </a:p>
          <a:p>
            <a:pPr lvl="1"/>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34</a:t>
            </a:fld>
            <a:endParaRPr lang="en-GB"/>
          </a:p>
        </p:txBody>
      </p:sp>
    </p:spTree>
    <p:extLst>
      <p:ext uri="{BB962C8B-B14F-4D97-AF65-F5344CB8AC3E}">
        <p14:creationId xmlns:p14="http://schemas.microsoft.com/office/powerpoint/2010/main" val="4089418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Simple Robot Navigation Problem</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0"/>
            <a:ext cx="7886700" cy="3189921"/>
          </a:xfrm>
        </p:spPr>
        <p:txBody>
          <a:bodyPr>
            <a:normAutofit fontScale="92500" lnSpcReduction="20000"/>
          </a:bodyPr>
          <a:lstStyle/>
          <a:p>
            <a:r>
              <a:rPr lang="en-US" dirty="0"/>
              <a:t>In each state, the possible actions are </a:t>
            </a:r>
            <a:r>
              <a:rPr lang="en-US" dirty="0">
                <a:solidFill>
                  <a:srgbClr val="C00000"/>
                </a:solidFill>
              </a:rPr>
              <a:t>U</a:t>
            </a:r>
            <a:r>
              <a:rPr lang="en-US" dirty="0"/>
              <a:t>, </a:t>
            </a:r>
            <a:r>
              <a:rPr lang="en-US" dirty="0">
                <a:solidFill>
                  <a:srgbClr val="C00000"/>
                </a:solidFill>
              </a:rPr>
              <a:t>D</a:t>
            </a:r>
            <a:r>
              <a:rPr lang="en-US" dirty="0"/>
              <a:t>, </a:t>
            </a:r>
            <a:r>
              <a:rPr lang="en-US" dirty="0">
                <a:solidFill>
                  <a:srgbClr val="C00000"/>
                </a:solidFill>
              </a:rPr>
              <a:t>R</a:t>
            </a:r>
            <a:r>
              <a:rPr lang="en-US" dirty="0"/>
              <a:t>, and </a:t>
            </a:r>
            <a:r>
              <a:rPr lang="en-US" dirty="0">
                <a:solidFill>
                  <a:srgbClr val="C00000"/>
                </a:solidFill>
              </a:rPr>
              <a:t>L</a:t>
            </a:r>
          </a:p>
          <a:p>
            <a:r>
              <a:rPr lang="en-US" dirty="0"/>
              <a:t>The effect of </a:t>
            </a:r>
            <a:r>
              <a:rPr lang="en-US" dirty="0">
                <a:solidFill>
                  <a:srgbClr val="C00000"/>
                </a:solidFill>
              </a:rPr>
              <a:t>U</a:t>
            </a:r>
            <a:r>
              <a:rPr lang="en-US" dirty="0"/>
              <a:t> is as follows (</a:t>
            </a:r>
            <a:r>
              <a:rPr lang="en-US" dirty="0">
                <a:solidFill>
                  <a:schemeClr val="accent1"/>
                </a:solidFill>
              </a:rPr>
              <a:t>transition model</a:t>
            </a:r>
            <a:r>
              <a:rPr lang="en-US" dirty="0"/>
              <a:t>):</a:t>
            </a:r>
          </a:p>
          <a:p>
            <a:pPr lvl="1"/>
            <a:r>
              <a:rPr lang="en-US" dirty="0"/>
              <a:t>With probability 0.8, move up one square </a:t>
            </a:r>
          </a:p>
          <a:p>
            <a:pPr lvl="2"/>
            <a:r>
              <a:rPr lang="en-US" dirty="0"/>
              <a:t>If already in top row or blocked, no move</a:t>
            </a:r>
          </a:p>
          <a:p>
            <a:pPr lvl="1"/>
            <a:r>
              <a:rPr lang="en-US" dirty="0"/>
              <a:t>With probability 0.1, move right one square </a:t>
            </a:r>
          </a:p>
          <a:p>
            <a:pPr lvl="2"/>
            <a:r>
              <a:rPr lang="en-US" dirty="0"/>
              <a:t>If already in rightmost row or blocked, no move</a:t>
            </a:r>
          </a:p>
          <a:p>
            <a:pPr lvl="1"/>
            <a:r>
              <a:rPr lang="en-US" dirty="0"/>
              <a:t>With probability 0.1, move left one square</a:t>
            </a:r>
          </a:p>
          <a:p>
            <a:pPr lvl="2"/>
            <a:r>
              <a:rPr lang="en-US" dirty="0"/>
              <a:t>If already in leftmost row or blocked, no move</a:t>
            </a:r>
          </a:p>
          <a:p>
            <a:r>
              <a:rPr lang="en-US" dirty="0"/>
              <a:t>Same transition model holds for </a:t>
            </a:r>
            <a:r>
              <a:rPr lang="en-US" dirty="0">
                <a:solidFill>
                  <a:srgbClr val="C00000"/>
                </a:solidFill>
              </a:rPr>
              <a:t>D</a:t>
            </a:r>
            <a:r>
              <a:rPr lang="en-US" dirty="0"/>
              <a:t>, </a:t>
            </a:r>
            <a:r>
              <a:rPr lang="en-US" dirty="0">
                <a:solidFill>
                  <a:srgbClr val="C00000"/>
                </a:solidFill>
              </a:rPr>
              <a:t>R</a:t>
            </a:r>
            <a:r>
              <a:rPr lang="en-US" dirty="0"/>
              <a:t>, and </a:t>
            </a:r>
            <a:r>
              <a:rPr lang="en-US" dirty="0">
                <a:solidFill>
                  <a:srgbClr val="C00000"/>
                </a:solidFill>
              </a:rPr>
              <a:t>L</a:t>
            </a:r>
            <a:r>
              <a:rPr lang="en-US" dirty="0"/>
              <a:t> and their respective directions</a:t>
            </a:r>
            <a:endParaRPr lang="en-US" dirty="0">
              <a:solidFill>
                <a:srgbClr val="C00000"/>
              </a:solidFill>
            </a:endParaRPr>
          </a:p>
        </p:txBody>
      </p:sp>
      <p:grpSp>
        <p:nvGrpSpPr>
          <p:cNvPr id="23554" name="Group 3"/>
          <p:cNvGrpSpPr>
            <a:grpSpLocks/>
          </p:cNvGrpSpPr>
          <p:nvPr/>
        </p:nvGrpSpPr>
        <p:grpSpPr bwMode="auto">
          <a:xfrm>
            <a:off x="3352800" y="434816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3505200" y="571976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srcRect l="5545" t="4804" r="6416" b="13117"/>
          <a:stretch/>
        </p:blipFill>
        <p:spPr>
          <a:xfrm>
            <a:off x="7196001" y="2237217"/>
            <a:ext cx="1319349" cy="1031965"/>
          </a:xfrm>
          <a:prstGeom prst="rect">
            <a:avLst/>
          </a:prstGeom>
        </p:spPr>
      </p:pic>
      <p:sp>
        <p:nvSpPr>
          <p:cNvPr id="14" name="Rectangle 13">
            <a:extLst>
              <a:ext uri="{FF2B5EF4-FFF2-40B4-BE49-F238E27FC236}">
                <a16:creationId xmlns:a16="http://schemas.microsoft.com/office/drawing/2014/main" id="{CD109584-BDE1-BE46-8519-4AF4DCD77F06}"/>
              </a:ext>
            </a:extLst>
          </p:cNvPr>
          <p:cNvSpPr>
            <a:spLocks noChangeArrowheads="1"/>
          </p:cNvSpPr>
          <p:nvPr/>
        </p:nvSpPr>
        <p:spPr bwMode="auto">
          <a:xfrm>
            <a:off x="5181601" y="4348160"/>
            <a:ext cx="609600" cy="609600"/>
          </a:xfrm>
          <a:prstGeom prst="rect">
            <a:avLst/>
          </a:prstGeom>
          <a:solidFill>
            <a:schemeClr val="accent4"/>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3" name="Slide Number Placeholder 2">
            <a:extLst>
              <a:ext uri="{FF2B5EF4-FFF2-40B4-BE49-F238E27FC236}">
                <a16:creationId xmlns:a16="http://schemas.microsoft.com/office/drawing/2014/main" id="{02AD143A-357E-2441-BC71-AA7DD62AF469}"/>
              </a:ext>
            </a:extLst>
          </p:cNvPr>
          <p:cNvSpPr>
            <a:spLocks noGrp="1"/>
          </p:cNvSpPr>
          <p:nvPr>
            <p:ph type="sldNum" sz="quarter" idx="12"/>
          </p:nvPr>
        </p:nvSpPr>
        <p:spPr/>
        <p:txBody>
          <a:bodyPr/>
          <a:lstStyle/>
          <a:p>
            <a:fld id="{67C9959E-8E6B-B04C-9955-EA096F41CA7A}" type="slidenum">
              <a:rPr lang="en-GB" smtClean="0"/>
              <a:t>35</a:t>
            </a:fld>
            <a:endParaRPr lang="en-GB"/>
          </a:p>
        </p:txBody>
      </p:sp>
    </p:spTree>
    <p:extLst>
      <p:ext uri="{BB962C8B-B14F-4D97-AF65-F5344CB8AC3E}">
        <p14:creationId xmlns:p14="http://schemas.microsoft.com/office/powerpoint/2010/main" val="3558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n-US" dirty="0"/>
              <a:t>Markov Property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8DC0E7D-B57B-AD46-869A-6F2CE2DDEDA2}"/>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r>
                  <a:rPr lang="en-GB" dirty="0"/>
                  <a:t>Also known as Markov-</a:t>
                </a:r>
                <a14:m>
                  <m:oMath xmlns:m="http://schemas.openxmlformats.org/officeDocument/2006/math">
                    <m:r>
                      <a:rPr lang="en-GB" i="1" dirty="0" smtClean="0">
                        <a:latin typeface="Cambria Math" panose="02040503050406030204" pitchFamily="18" charset="0"/>
                      </a:rPr>
                      <m:t>𝑘</m:t>
                    </m:r>
                  </m:oMath>
                </a14:m>
                <a:r>
                  <a:rPr lang="en-GB" dirty="0"/>
                  <a:t> with </a:t>
                </a: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=1</m:t>
                    </m:r>
                  </m:oMath>
                </a14:m>
                <a:endParaRPr lang="en-GB" dirty="0"/>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𝑡</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𝑃</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𝑡</m:t>
                          </m:r>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𝑡</m:t>
                          </m:r>
                        </m:sub>
                      </m:sSub>
                      <m:r>
                        <a:rPr lang="de-DE" i="1">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𝑘</m:t>
                          </m:r>
                          <m:r>
                            <a:rPr lang="de-DE" b="0" i="1" smtClean="0">
                              <a:latin typeface="Cambria Math" panose="02040503050406030204" pitchFamily="18" charset="0"/>
                            </a:rPr>
                            <m:t>+1</m:t>
                          </m:r>
                        </m:sub>
                      </m:sSub>
                      <m:r>
                        <a:rPr lang="de-DE" b="0" i="1" smtClean="0">
                          <a:latin typeface="Cambria Math" panose="02040503050406030204" pitchFamily="18" charset="0"/>
                        </a:rPr>
                        <m:t>)</m:t>
                      </m:r>
                    </m:oMath>
                  </m:oMathPara>
                </a14:m>
                <a:endParaRPr lang="en-GB" dirty="0"/>
              </a:p>
              <a:p>
                <a:pPr lvl="1"/>
                <a:endParaRPr lang="de-DE"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rPr>
                      <m:t>=1</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𝑡</m:t>
                              </m:r>
                            </m:sub>
                          </m:sSub>
                          <m:r>
                            <a:rPr lang="de-DE" i="1">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sub>
                          </m:sSub>
                        </m:e>
                      </m:d>
                    </m:oMath>
                  </m:oMathPara>
                </a14:m>
                <a:endParaRPr lang="en-GB" dirty="0"/>
              </a:p>
            </p:txBody>
          </p:sp>
        </mc:Choice>
        <mc:Fallback xmlns="">
          <p:sp>
            <p:nvSpPr>
              <p:cNvPr id="5" name="Content Placeholder 4">
                <a:extLst>
                  <a:ext uri="{FF2B5EF4-FFF2-40B4-BE49-F238E27FC236}">
                    <a16:creationId xmlns:a16="http://schemas.microsoft.com/office/drawing/2014/main" id="{18DC0E7D-B57B-AD46-869A-6F2CE2DDEDA2}"/>
                  </a:ext>
                </a:extLst>
              </p:cNvPr>
              <p:cNvSpPr>
                <a:spLocks noGrp="1" noRot="1" noChangeAspect="1" noMove="1" noResize="1" noEditPoints="1" noAdjustHandles="1" noChangeArrowheads="1" noChangeShapeType="1" noTextEdit="1"/>
              </p:cNvSpPr>
              <p:nvPr>
                <p:ph idx="1"/>
              </p:nvPr>
            </p:nvSpPr>
            <p:spPr>
              <a:blipFill>
                <a:blip r:embed="rId3"/>
                <a:stretch>
                  <a:fillRect l="-1447"/>
                </a:stretch>
              </a:blipFill>
            </p:spPr>
            <p:txBody>
              <a:bodyPr/>
              <a:lstStyle/>
              <a:p>
                <a:r>
                  <a:rPr lang="en-GB">
                    <a:noFill/>
                  </a:rPr>
                  <a:t> </a:t>
                </a:r>
              </a:p>
            </p:txBody>
          </p:sp>
        </mc:Fallback>
      </mc:AlternateContent>
      <p:sp>
        <p:nvSpPr>
          <p:cNvPr id="31746" name="Text Box 3"/>
          <p:cNvSpPr txBox="1">
            <a:spLocks noChangeArrowheads="1"/>
          </p:cNvSpPr>
          <p:nvPr/>
        </p:nvSpPr>
        <p:spPr bwMode="auto">
          <a:xfrm>
            <a:off x="1277155" y="1489165"/>
            <a:ext cx="6589689" cy="156966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3200" i="0" dirty="0">
                <a:solidFill>
                  <a:schemeClr val="bg1"/>
                </a:solidFill>
                <a:latin typeface="+mn-lt"/>
              </a:rPr>
              <a:t>The transition properties depend only </a:t>
            </a:r>
            <a:br>
              <a:rPr lang="en-US" sz="3200" i="0" dirty="0">
                <a:solidFill>
                  <a:schemeClr val="bg1"/>
                </a:solidFill>
                <a:latin typeface="+mn-lt"/>
              </a:rPr>
            </a:br>
            <a:r>
              <a:rPr lang="en-US" sz="3200" i="0" dirty="0">
                <a:solidFill>
                  <a:schemeClr val="bg1"/>
                </a:solidFill>
                <a:latin typeface="+mn-lt"/>
              </a:rPr>
              <a:t>on the current state, not on previous </a:t>
            </a:r>
            <a:br>
              <a:rPr lang="en-US" sz="3200" i="0" dirty="0">
                <a:solidFill>
                  <a:schemeClr val="bg1"/>
                </a:solidFill>
                <a:latin typeface="+mn-lt"/>
              </a:rPr>
            </a:br>
            <a:r>
              <a:rPr lang="en-US" sz="3200" i="0" dirty="0">
                <a:solidFill>
                  <a:schemeClr val="bg1"/>
                </a:solidFill>
                <a:latin typeface="+mn-lt"/>
              </a:rPr>
              <a:t>history (how that state was reached)</a:t>
            </a:r>
            <a:r>
              <a:rPr lang="en-US" i="0" dirty="0">
                <a:solidFill>
                  <a:schemeClr val="bg1"/>
                </a:solidFill>
                <a:latin typeface="+mn-lt"/>
              </a:rPr>
              <a:t>.</a:t>
            </a:r>
          </a:p>
        </p:txBody>
      </p:sp>
      <p:sp>
        <p:nvSpPr>
          <p:cNvPr id="2" name="Slide Number Placeholder 1">
            <a:extLst>
              <a:ext uri="{FF2B5EF4-FFF2-40B4-BE49-F238E27FC236}">
                <a16:creationId xmlns:a16="http://schemas.microsoft.com/office/drawing/2014/main" id="{89E69A6F-CF0C-9142-8CFE-B345C3FEBA3F}"/>
              </a:ext>
            </a:extLst>
          </p:cNvPr>
          <p:cNvSpPr>
            <a:spLocks noGrp="1"/>
          </p:cNvSpPr>
          <p:nvPr>
            <p:ph type="sldNum" sz="quarter" idx="12"/>
          </p:nvPr>
        </p:nvSpPr>
        <p:spPr/>
        <p:txBody>
          <a:bodyPr/>
          <a:lstStyle/>
          <a:p>
            <a:fld id="{67C9959E-8E6B-B04C-9955-EA096F41CA7A}" type="slidenum">
              <a:rPr lang="en-GB" smtClean="0"/>
              <a:t>36</a:t>
            </a:fld>
            <a:endParaRPr lang="en-GB"/>
          </a:p>
        </p:txBody>
      </p:sp>
    </p:spTree>
    <p:extLst>
      <p:ext uri="{BB962C8B-B14F-4D97-AF65-F5344CB8AC3E}">
        <p14:creationId xmlns:p14="http://schemas.microsoft.com/office/powerpoint/2010/main" val="4179313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0"/>
            <a:ext cx="7886700" cy="3189921"/>
          </a:xfrm>
        </p:spPr>
        <p:txBody>
          <a:bodyPr>
            <a:normAutofit/>
          </a:bodyPr>
          <a:lstStyle/>
          <a:p>
            <a:r>
              <a:rPr lang="en-US" dirty="0"/>
              <a:t>In each state, the possible actions </a:t>
            </a:r>
            <a:br>
              <a:rPr lang="en-US" dirty="0"/>
            </a:br>
            <a:r>
              <a:rPr lang="en-US" dirty="0"/>
              <a:t>are </a:t>
            </a:r>
            <a:r>
              <a:rPr lang="en-US" dirty="0">
                <a:solidFill>
                  <a:srgbClr val="C00000"/>
                </a:solidFill>
              </a:rPr>
              <a:t>U</a:t>
            </a:r>
            <a:r>
              <a:rPr lang="en-US" dirty="0"/>
              <a:t>, </a:t>
            </a:r>
            <a:r>
              <a:rPr lang="en-US" dirty="0">
                <a:solidFill>
                  <a:srgbClr val="C00000"/>
                </a:solidFill>
              </a:rPr>
              <a:t>D</a:t>
            </a:r>
            <a:r>
              <a:rPr lang="en-US" dirty="0"/>
              <a:t>, </a:t>
            </a:r>
            <a:r>
              <a:rPr lang="en-US" dirty="0">
                <a:solidFill>
                  <a:srgbClr val="C00000"/>
                </a:solidFill>
              </a:rPr>
              <a:t>R</a:t>
            </a:r>
            <a:r>
              <a:rPr lang="en-US" dirty="0"/>
              <a:t>, and </a:t>
            </a:r>
            <a:r>
              <a:rPr lang="en-US" dirty="0">
                <a:solidFill>
                  <a:srgbClr val="C00000"/>
                </a:solidFill>
              </a:rPr>
              <a:t>L</a:t>
            </a:r>
            <a:r>
              <a:rPr lang="en-US" dirty="0"/>
              <a:t>; </a:t>
            </a:r>
            <a:r>
              <a:rPr lang="en-US" dirty="0">
                <a:solidFill>
                  <a:schemeClr val="accent1"/>
                </a:solidFill>
              </a:rPr>
              <a:t>transition model</a:t>
            </a:r>
            <a:r>
              <a:rPr lang="en-US" dirty="0"/>
              <a:t>:</a:t>
            </a:r>
          </a:p>
          <a:p>
            <a:r>
              <a:rPr lang="en-US" dirty="0"/>
              <a:t>Current position: [3,2]</a:t>
            </a:r>
          </a:p>
          <a:p>
            <a:r>
              <a:rPr lang="en-US" dirty="0"/>
              <a:t>Planned sequence of actions: (U, R)</a:t>
            </a:r>
          </a:p>
        </p:txBody>
      </p:sp>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srcRect l="5545" t="4804" r="6416" b="13117"/>
          <a:stretch/>
        </p:blipFill>
        <p:spPr>
          <a:xfrm>
            <a:off x="7196001" y="1158238"/>
            <a:ext cx="1319349" cy="1031965"/>
          </a:xfrm>
          <a:prstGeom prst="rect">
            <a:avLst/>
          </a:prstGeom>
          <a:ln w="28575">
            <a:solidFill>
              <a:schemeClr val="accent1"/>
            </a:solidFill>
          </a:ln>
        </p:spPr>
      </p:pic>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4"/>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20" name="Text Box 18">
            <a:extLst>
              <a:ext uri="{FF2B5EF4-FFF2-40B4-BE49-F238E27FC236}">
                <a16:creationId xmlns:a16="http://schemas.microsoft.com/office/drawing/2014/main" id="{19E092DE-735B-2D4F-B3EF-D761FA971DA2}"/>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1" name="Text Box 19">
            <a:extLst>
              <a:ext uri="{FF2B5EF4-FFF2-40B4-BE49-F238E27FC236}">
                <a16:creationId xmlns:a16="http://schemas.microsoft.com/office/drawing/2014/main" id="{0128C384-9AF2-6B45-850F-96F4E5843E46}"/>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2" name="Text Box 20">
            <a:extLst>
              <a:ext uri="{FF2B5EF4-FFF2-40B4-BE49-F238E27FC236}">
                <a16:creationId xmlns:a16="http://schemas.microsoft.com/office/drawing/2014/main" id="{1CC44805-1184-1643-8984-2D35EE89E368}"/>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23" name="Text Box 21">
            <a:extLst>
              <a:ext uri="{FF2B5EF4-FFF2-40B4-BE49-F238E27FC236}">
                <a16:creationId xmlns:a16="http://schemas.microsoft.com/office/drawing/2014/main" id="{56F8A3E4-A8E3-B646-AD5E-70FB585DD7AF}"/>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24" name="Text Box 22">
            <a:extLst>
              <a:ext uri="{FF2B5EF4-FFF2-40B4-BE49-F238E27FC236}">
                <a16:creationId xmlns:a16="http://schemas.microsoft.com/office/drawing/2014/main" id="{F8C81C46-8A42-7241-8314-D853ADCB33EE}"/>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5" name="Text Box 23">
            <a:extLst>
              <a:ext uri="{FF2B5EF4-FFF2-40B4-BE49-F238E27FC236}">
                <a16:creationId xmlns:a16="http://schemas.microsoft.com/office/drawing/2014/main" id="{C0CE57D8-AE6E-1646-972E-9E9A04B10CBB}"/>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6" name="Text Box 24">
            <a:extLst>
              <a:ext uri="{FF2B5EF4-FFF2-40B4-BE49-F238E27FC236}">
                <a16:creationId xmlns:a16="http://schemas.microsoft.com/office/drawing/2014/main" id="{F4500196-2323-5440-A936-E470B6673704}"/>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7" name="Slide Number Placeholder 6">
            <a:extLst>
              <a:ext uri="{FF2B5EF4-FFF2-40B4-BE49-F238E27FC236}">
                <a16:creationId xmlns:a16="http://schemas.microsoft.com/office/drawing/2014/main" id="{6C51E172-DA7F-F449-A2A2-B89E38834927}"/>
              </a:ext>
            </a:extLst>
          </p:cNvPr>
          <p:cNvSpPr>
            <a:spLocks noGrp="1"/>
          </p:cNvSpPr>
          <p:nvPr>
            <p:ph type="sldNum" sz="quarter" idx="12"/>
          </p:nvPr>
        </p:nvSpPr>
        <p:spPr/>
        <p:txBody>
          <a:bodyPr/>
          <a:lstStyle/>
          <a:p>
            <a:fld id="{67C9959E-8E6B-B04C-9955-EA096F41CA7A}" type="slidenum">
              <a:rPr lang="en-GB" smtClean="0"/>
              <a:t>37</a:t>
            </a:fld>
            <a:endParaRPr lang="en-GB"/>
          </a:p>
        </p:txBody>
      </p:sp>
      <p:sp>
        <p:nvSpPr>
          <p:cNvPr id="28" name="Text Box 21">
            <a:extLst>
              <a:ext uri="{FF2B5EF4-FFF2-40B4-BE49-F238E27FC236}">
                <a16:creationId xmlns:a16="http://schemas.microsoft.com/office/drawing/2014/main" id="{AFED3224-B86E-1143-8A78-3894233B7C90}"/>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Tree>
    <p:extLst>
      <p:ext uri="{BB962C8B-B14F-4D97-AF65-F5344CB8AC3E}">
        <p14:creationId xmlns:p14="http://schemas.microsoft.com/office/powerpoint/2010/main" val="167235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0"/>
            <a:ext cx="7886700" cy="3189921"/>
          </a:xfrm>
        </p:spPr>
        <p:txBody>
          <a:bodyPr>
            <a:normAutofit/>
          </a:bodyPr>
          <a:lstStyle/>
          <a:p>
            <a:r>
              <a:rPr lang="en-US" dirty="0"/>
              <a:t>In each state, the possible actions </a:t>
            </a:r>
            <a:br>
              <a:rPr lang="en-US" dirty="0"/>
            </a:br>
            <a:r>
              <a:rPr lang="en-US" dirty="0"/>
              <a:t>are </a:t>
            </a:r>
            <a:r>
              <a:rPr lang="en-US" dirty="0">
                <a:solidFill>
                  <a:srgbClr val="C00000"/>
                </a:solidFill>
              </a:rPr>
              <a:t>U</a:t>
            </a:r>
            <a:r>
              <a:rPr lang="en-US" dirty="0"/>
              <a:t>, </a:t>
            </a:r>
            <a:r>
              <a:rPr lang="en-US" dirty="0">
                <a:solidFill>
                  <a:srgbClr val="C00000"/>
                </a:solidFill>
              </a:rPr>
              <a:t>D</a:t>
            </a:r>
            <a:r>
              <a:rPr lang="en-US" dirty="0"/>
              <a:t>, </a:t>
            </a:r>
            <a:r>
              <a:rPr lang="en-US" dirty="0">
                <a:solidFill>
                  <a:srgbClr val="C00000"/>
                </a:solidFill>
              </a:rPr>
              <a:t>R</a:t>
            </a:r>
            <a:r>
              <a:rPr lang="en-US" dirty="0"/>
              <a:t>, and </a:t>
            </a:r>
            <a:r>
              <a:rPr lang="en-US" dirty="0">
                <a:solidFill>
                  <a:srgbClr val="C00000"/>
                </a:solidFill>
              </a:rPr>
              <a:t>L</a:t>
            </a:r>
            <a:r>
              <a:rPr lang="en-US" dirty="0"/>
              <a:t>; </a:t>
            </a:r>
            <a:r>
              <a:rPr lang="en-US" dirty="0">
                <a:solidFill>
                  <a:schemeClr val="accent1"/>
                </a:solidFill>
              </a:rPr>
              <a:t>transition model</a:t>
            </a:r>
            <a:r>
              <a:rPr lang="en-US" dirty="0"/>
              <a:t>:</a:t>
            </a:r>
          </a:p>
          <a:p>
            <a:r>
              <a:rPr lang="en-US" dirty="0"/>
              <a:t>Current position: [3,2]</a:t>
            </a:r>
          </a:p>
          <a:p>
            <a:r>
              <a:rPr lang="en-US" dirty="0"/>
              <a:t>Planned sequence of actions: (U, R)</a:t>
            </a:r>
          </a:p>
          <a:p>
            <a:pPr lvl="1"/>
            <a:r>
              <a:rPr lang="en-US" dirty="0"/>
              <a:t>U is executed</a:t>
            </a:r>
          </a:p>
        </p:txBody>
      </p:sp>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srcRect l="5545" t="4804" r="6416" b="13117"/>
          <a:stretch/>
        </p:blipFill>
        <p:spPr>
          <a:xfrm>
            <a:off x="7196001" y="1158238"/>
            <a:ext cx="1319349" cy="1031965"/>
          </a:xfrm>
          <a:prstGeom prst="rect">
            <a:avLst/>
          </a:prstGeom>
          <a:ln w="28575">
            <a:solidFill>
              <a:schemeClr val="accent1"/>
            </a:solidFill>
          </a:ln>
        </p:spPr>
      </p:pic>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4"/>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19" name="Text Box 21">
            <a:extLst>
              <a:ext uri="{FF2B5EF4-FFF2-40B4-BE49-F238E27FC236}">
                <a16:creationId xmlns:a16="http://schemas.microsoft.com/office/drawing/2014/main" id="{247EC1A0-81D3-A646-BC7E-5794B4F85EBD}"/>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5" name="Text Box 18">
            <a:extLst>
              <a:ext uri="{FF2B5EF4-FFF2-40B4-BE49-F238E27FC236}">
                <a16:creationId xmlns:a16="http://schemas.microsoft.com/office/drawing/2014/main" id="{EE942A37-D888-3445-BB1F-3252E21FE62B}"/>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6" name="Text Box 19">
            <a:extLst>
              <a:ext uri="{FF2B5EF4-FFF2-40B4-BE49-F238E27FC236}">
                <a16:creationId xmlns:a16="http://schemas.microsoft.com/office/drawing/2014/main" id="{9077DE5A-6ADF-A543-99B8-E907A62BC150}"/>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7" name="Text Box 20">
            <a:extLst>
              <a:ext uri="{FF2B5EF4-FFF2-40B4-BE49-F238E27FC236}">
                <a16:creationId xmlns:a16="http://schemas.microsoft.com/office/drawing/2014/main" id="{8C7168D6-D980-6243-ACF8-2368C34425A6}"/>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28" name="Text Box 21">
            <a:extLst>
              <a:ext uri="{FF2B5EF4-FFF2-40B4-BE49-F238E27FC236}">
                <a16:creationId xmlns:a16="http://schemas.microsoft.com/office/drawing/2014/main" id="{927F9269-B90D-8B4C-9B66-E12E8C832C30}"/>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29" name="Text Box 22">
            <a:extLst>
              <a:ext uri="{FF2B5EF4-FFF2-40B4-BE49-F238E27FC236}">
                <a16:creationId xmlns:a16="http://schemas.microsoft.com/office/drawing/2014/main" id="{B721E485-B8B8-A64B-9E52-07D00D2ECD74}"/>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0" name="Text Box 23">
            <a:extLst>
              <a:ext uri="{FF2B5EF4-FFF2-40B4-BE49-F238E27FC236}">
                <a16:creationId xmlns:a16="http://schemas.microsoft.com/office/drawing/2014/main" id="{D7432949-DB18-2744-8C43-C21431563C5D}"/>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1" name="Text Box 24">
            <a:extLst>
              <a:ext uri="{FF2B5EF4-FFF2-40B4-BE49-F238E27FC236}">
                <a16:creationId xmlns:a16="http://schemas.microsoft.com/office/drawing/2014/main" id="{C877F8D8-7BAC-434F-BF62-C3D0463BC906}"/>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3" name="Slide Number Placeholder 2">
            <a:extLst>
              <a:ext uri="{FF2B5EF4-FFF2-40B4-BE49-F238E27FC236}">
                <a16:creationId xmlns:a16="http://schemas.microsoft.com/office/drawing/2014/main" id="{3F7C8150-3425-0B4C-9336-776EA434B616}"/>
              </a:ext>
            </a:extLst>
          </p:cNvPr>
          <p:cNvSpPr>
            <a:spLocks noGrp="1"/>
          </p:cNvSpPr>
          <p:nvPr>
            <p:ph type="sldNum" sz="quarter" idx="12"/>
          </p:nvPr>
        </p:nvSpPr>
        <p:spPr/>
        <p:txBody>
          <a:bodyPr/>
          <a:lstStyle/>
          <a:p>
            <a:fld id="{67C9959E-8E6B-B04C-9955-EA096F41CA7A}" type="slidenum">
              <a:rPr lang="en-GB" smtClean="0"/>
              <a:t>38</a:t>
            </a:fld>
            <a:endParaRPr lang="en-GB"/>
          </a:p>
        </p:txBody>
      </p:sp>
    </p:spTree>
    <p:extLst>
      <p:ext uri="{BB962C8B-B14F-4D97-AF65-F5344CB8AC3E}">
        <p14:creationId xmlns:p14="http://schemas.microsoft.com/office/powerpoint/2010/main" val="32401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0"/>
            <a:ext cx="7886700" cy="3189921"/>
          </a:xfrm>
        </p:spPr>
        <p:txBody>
          <a:bodyPr>
            <a:normAutofit/>
          </a:bodyPr>
          <a:lstStyle/>
          <a:p>
            <a:r>
              <a:rPr lang="en-US" dirty="0"/>
              <a:t>In each state, the possible actions </a:t>
            </a:r>
            <a:br>
              <a:rPr lang="en-US" dirty="0"/>
            </a:br>
            <a:r>
              <a:rPr lang="en-US" dirty="0"/>
              <a:t>are </a:t>
            </a:r>
            <a:r>
              <a:rPr lang="en-US" dirty="0">
                <a:solidFill>
                  <a:srgbClr val="C00000"/>
                </a:solidFill>
              </a:rPr>
              <a:t>U</a:t>
            </a:r>
            <a:r>
              <a:rPr lang="en-US" dirty="0"/>
              <a:t>, </a:t>
            </a:r>
            <a:r>
              <a:rPr lang="en-US" dirty="0">
                <a:solidFill>
                  <a:srgbClr val="C00000"/>
                </a:solidFill>
              </a:rPr>
              <a:t>D</a:t>
            </a:r>
            <a:r>
              <a:rPr lang="en-US" dirty="0"/>
              <a:t>, </a:t>
            </a:r>
            <a:r>
              <a:rPr lang="en-US" dirty="0">
                <a:solidFill>
                  <a:srgbClr val="C00000"/>
                </a:solidFill>
              </a:rPr>
              <a:t>R</a:t>
            </a:r>
            <a:r>
              <a:rPr lang="en-US" dirty="0"/>
              <a:t>, and </a:t>
            </a:r>
            <a:r>
              <a:rPr lang="en-US" dirty="0">
                <a:solidFill>
                  <a:srgbClr val="C00000"/>
                </a:solidFill>
              </a:rPr>
              <a:t>L</a:t>
            </a:r>
            <a:r>
              <a:rPr lang="en-US" dirty="0"/>
              <a:t>; </a:t>
            </a:r>
            <a:r>
              <a:rPr lang="en-US" dirty="0">
                <a:solidFill>
                  <a:schemeClr val="accent1"/>
                </a:solidFill>
              </a:rPr>
              <a:t>transition model</a:t>
            </a:r>
            <a:r>
              <a:rPr lang="en-US" dirty="0"/>
              <a:t>:</a:t>
            </a:r>
          </a:p>
          <a:p>
            <a:r>
              <a:rPr lang="en-US" dirty="0"/>
              <a:t>Current position: [3,2]</a:t>
            </a:r>
          </a:p>
          <a:p>
            <a:r>
              <a:rPr lang="en-US" dirty="0"/>
              <a:t>Planned sequence of actions: (U, R)</a:t>
            </a:r>
          </a:p>
          <a:p>
            <a:pPr lvl="1"/>
            <a:r>
              <a:rPr lang="en-US" dirty="0"/>
              <a:t>U has been executed</a:t>
            </a:r>
          </a:p>
          <a:p>
            <a:pPr lvl="1"/>
            <a:r>
              <a:rPr lang="en-US" dirty="0"/>
              <a:t>R is executed</a:t>
            </a:r>
          </a:p>
        </p:txBody>
      </p:sp>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srcRect l="5545" t="4804" r="6416" b="13117"/>
          <a:stretch/>
        </p:blipFill>
        <p:spPr>
          <a:xfrm>
            <a:off x="7196001" y="1158238"/>
            <a:ext cx="1319349" cy="1031965"/>
          </a:xfrm>
          <a:prstGeom prst="rect">
            <a:avLst/>
          </a:prstGeom>
          <a:ln w="28575">
            <a:solidFill>
              <a:schemeClr val="accent1"/>
            </a:solidFill>
          </a:ln>
        </p:spPr>
      </p:pic>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4"/>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solidFill>
                    <a:schemeClr val="accent4"/>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4" name="Text Box 18">
            <a:extLst>
              <a:ext uri="{FF2B5EF4-FFF2-40B4-BE49-F238E27FC236}">
                <a16:creationId xmlns:a16="http://schemas.microsoft.com/office/drawing/2014/main" id="{685C399F-9F40-2E46-83D6-99F1AF551609}"/>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5" name="Text Box 19">
            <a:extLst>
              <a:ext uri="{FF2B5EF4-FFF2-40B4-BE49-F238E27FC236}">
                <a16:creationId xmlns:a16="http://schemas.microsoft.com/office/drawing/2014/main" id="{64475A00-F09D-AE41-A0DA-AE4F495ED087}"/>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6" name="Text Box 20">
            <a:extLst>
              <a:ext uri="{FF2B5EF4-FFF2-40B4-BE49-F238E27FC236}">
                <a16:creationId xmlns:a16="http://schemas.microsoft.com/office/drawing/2014/main" id="{A34E07B2-BEC2-434F-8ABD-0DFF58D213B1}"/>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47" name="Text Box 21">
            <a:extLst>
              <a:ext uri="{FF2B5EF4-FFF2-40B4-BE49-F238E27FC236}">
                <a16:creationId xmlns:a16="http://schemas.microsoft.com/office/drawing/2014/main" id="{D61C234E-8103-E943-BE4B-DF31C15B683E}"/>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48" name="Text Box 22">
            <a:extLst>
              <a:ext uri="{FF2B5EF4-FFF2-40B4-BE49-F238E27FC236}">
                <a16:creationId xmlns:a16="http://schemas.microsoft.com/office/drawing/2014/main" id="{4F155666-EB02-D44D-B3A2-F9B5E0208B02}"/>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9" name="Text Box 23">
            <a:extLst>
              <a:ext uri="{FF2B5EF4-FFF2-40B4-BE49-F238E27FC236}">
                <a16:creationId xmlns:a16="http://schemas.microsoft.com/office/drawing/2014/main" id="{23511B73-4992-D842-A848-0CFEE29796DA}"/>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50" name="Text Box 24">
            <a:extLst>
              <a:ext uri="{FF2B5EF4-FFF2-40B4-BE49-F238E27FC236}">
                <a16:creationId xmlns:a16="http://schemas.microsoft.com/office/drawing/2014/main" id="{0BC04CFA-E576-2C43-A001-4701D1A4528E}"/>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3" name="Slide Number Placeholder 2">
            <a:extLst>
              <a:ext uri="{FF2B5EF4-FFF2-40B4-BE49-F238E27FC236}">
                <a16:creationId xmlns:a16="http://schemas.microsoft.com/office/drawing/2014/main" id="{0874BB0E-B994-1443-9698-DF6F5ADF8E50}"/>
              </a:ext>
            </a:extLst>
          </p:cNvPr>
          <p:cNvSpPr>
            <a:spLocks noGrp="1"/>
          </p:cNvSpPr>
          <p:nvPr>
            <p:ph type="sldNum" sz="quarter" idx="12"/>
          </p:nvPr>
        </p:nvSpPr>
        <p:spPr/>
        <p:txBody>
          <a:bodyPr/>
          <a:lstStyle/>
          <a:p>
            <a:fld id="{67C9959E-8E6B-B04C-9955-EA096F41CA7A}" type="slidenum">
              <a:rPr lang="en-GB" smtClean="0"/>
              <a:t>39</a:t>
            </a:fld>
            <a:endParaRPr lang="en-GB"/>
          </a:p>
        </p:txBody>
      </p:sp>
      <p:sp>
        <p:nvSpPr>
          <p:cNvPr id="51" name="Text Box 21">
            <a:extLst>
              <a:ext uri="{FF2B5EF4-FFF2-40B4-BE49-F238E27FC236}">
                <a16:creationId xmlns:a16="http://schemas.microsoft.com/office/drawing/2014/main" id="{BECBB2A7-0364-554A-85FC-564D2DC11D4C}"/>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Tree>
    <p:extLst>
      <p:ext uri="{BB962C8B-B14F-4D97-AF65-F5344CB8AC3E}">
        <p14:creationId xmlns:p14="http://schemas.microsoft.com/office/powerpoint/2010/main" val="20917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a:xfrm>
            <a:off x="628650" y="1158241"/>
            <a:ext cx="7886700" cy="1135379"/>
          </a:xfrm>
        </p:spPr>
        <p:txBody>
          <a:bodyPr>
            <a:normAutofit fontScale="92500" lnSpcReduction="20000"/>
          </a:bodyPr>
          <a:lstStyle/>
          <a:p>
            <a:r>
              <a:rPr lang="en-US" dirty="0"/>
              <a:t>Material from </a:t>
            </a:r>
            <a:r>
              <a:rPr lang="en-US" dirty="0" err="1"/>
              <a:t>Lise</a:t>
            </a:r>
            <a:r>
              <a:rPr lang="en-US" dirty="0"/>
              <a:t> </a:t>
            </a:r>
            <a:r>
              <a:rPr lang="en-US" dirty="0" err="1"/>
              <a:t>Getoor</a:t>
            </a:r>
            <a:r>
              <a:rPr lang="en-US" dirty="0"/>
              <a:t>, Jean-Claude </a:t>
            </a:r>
            <a:r>
              <a:rPr lang="en-US" dirty="0" err="1"/>
              <a:t>Latombe</a:t>
            </a:r>
            <a:r>
              <a:rPr lang="en-US" dirty="0"/>
              <a:t>, Daphne Koller, and Stuart Russell</a:t>
            </a:r>
          </a:p>
          <a:p>
            <a:r>
              <a:rPr lang="en-US" dirty="0"/>
              <a:t>Compiled by Ralf </a:t>
            </a:r>
            <a:r>
              <a:rPr lang="en-US" dirty="0" err="1"/>
              <a:t>Möller</a:t>
            </a:r>
            <a:endParaRPr lang="en-GB"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4</a:t>
            </a:fld>
            <a:endParaRPr lang="en-GB"/>
          </a:p>
        </p:txBody>
      </p:sp>
      <p:pic>
        <p:nvPicPr>
          <p:cNvPr id="5" name="Picture 4">
            <a:extLst>
              <a:ext uri="{FF2B5EF4-FFF2-40B4-BE49-F238E27FC236}">
                <a16:creationId xmlns:a16="http://schemas.microsoft.com/office/drawing/2014/main" id="{70C875B0-004D-DA45-98BB-B945EAE6DA84}"/>
              </a:ext>
            </a:extLst>
          </p:cNvPr>
          <p:cNvPicPr>
            <a:picLocks noChangeAspect="1"/>
          </p:cNvPicPr>
          <p:nvPr/>
        </p:nvPicPr>
        <p:blipFill>
          <a:blip r:embed="rId2"/>
          <a:stretch>
            <a:fillRect/>
          </a:stretch>
        </p:blipFill>
        <p:spPr>
          <a:xfrm>
            <a:off x="2251710" y="2448790"/>
            <a:ext cx="4693920" cy="3515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17752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Histories</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0"/>
            <a:ext cx="7886700" cy="3189921"/>
          </a:xfrm>
        </p:spPr>
        <p:txBody>
          <a:bodyPr>
            <a:normAutofit/>
          </a:bodyPr>
          <a:lstStyle/>
          <a:p>
            <a:r>
              <a:rPr lang="en-US" dirty="0"/>
              <a:t>In each state, the possible actions </a:t>
            </a:r>
            <a:br>
              <a:rPr lang="en-US" dirty="0"/>
            </a:br>
            <a:r>
              <a:rPr lang="en-US" dirty="0"/>
              <a:t>are </a:t>
            </a:r>
            <a:r>
              <a:rPr lang="en-US" dirty="0">
                <a:solidFill>
                  <a:srgbClr val="C00000"/>
                </a:solidFill>
              </a:rPr>
              <a:t>U</a:t>
            </a:r>
            <a:r>
              <a:rPr lang="en-US" dirty="0"/>
              <a:t>, </a:t>
            </a:r>
            <a:r>
              <a:rPr lang="en-US" dirty="0">
                <a:solidFill>
                  <a:srgbClr val="C00000"/>
                </a:solidFill>
              </a:rPr>
              <a:t>D</a:t>
            </a:r>
            <a:r>
              <a:rPr lang="en-US" dirty="0"/>
              <a:t>, </a:t>
            </a:r>
            <a:r>
              <a:rPr lang="en-US" dirty="0">
                <a:solidFill>
                  <a:srgbClr val="C00000"/>
                </a:solidFill>
              </a:rPr>
              <a:t>R</a:t>
            </a:r>
            <a:r>
              <a:rPr lang="en-US" dirty="0"/>
              <a:t>, and </a:t>
            </a:r>
            <a:r>
              <a:rPr lang="en-US" dirty="0">
                <a:solidFill>
                  <a:srgbClr val="C00000"/>
                </a:solidFill>
              </a:rPr>
              <a:t>L</a:t>
            </a:r>
            <a:r>
              <a:rPr lang="en-US" dirty="0"/>
              <a:t>; </a:t>
            </a:r>
            <a:r>
              <a:rPr lang="en-US" dirty="0">
                <a:solidFill>
                  <a:schemeClr val="accent1"/>
                </a:solidFill>
              </a:rPr>
              <a:t>transition model</a:t>
            </a:r>
            <a:r>
              <a:rPr lang="en-US" dirty="0"/>
              <a:t>:</a:t>
            </a:r>
          </a:p>
          <a:p>
            <a:r>
              <a:rPr lang="en-US" dirty="0"/>
              <a:t>Current position: [3,2]</a:t>
            </a:r>
          </a:p>
          <a:p>
            <a:r>
              <a:rPr lang="en-US" dirty="0"/>
              <a:t>Planned sequence of actions: (U, R)</a:t>
            </a:r>
          </a:p>
          <a:p>
            <a:pPr lvl="1"/>
            <a:r>
              <a:rPr lang="en-US" dirty="0"/>
              <a:t>U has been executed</a:t>
            </a:r>
          </a:p>
          <a:p>
            <a:pPr lvl="1"/>
            <a:r>
              <a:rPr lang="en-US" dirty="0"/>
              <a:t>R is executed</a:t>
            </a:r>
          </a:p>
        </p:txBody>
      </p:sp>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srcRect l="5545" t="4804" r="6416" b="13117"/>
          <a:stretch/>
        </p:blipFill>
        <p:spPr>
          <a:xfrm>
            <a:off x="7196001" y="1158238"/>
            <a:ext cx="1319349" cy="1031965"/>
          </a:xfrm>
          <a:prstGeom prst="rect">
            <a:avLst/>
          </a:prstGeom>
          <a:ln w="28575">
            <a:solidFill>
              <a:schemeClr val="accent1"/>
            </a:solidFill>
          </a:ln>
        </p:spPr>
      </p:pic>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4"/>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solidFill>
                    <a:schemeClr val="accent4"/>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3" name="Rectangle 2">
            <a:extLst>
              <a:ext uri="{FF2B5EF4-FFF2-40B4-BE49-F238E27FC236}">
                <a16:creationId xmlns:a16="http://schemas.microsoft.com/office/drawing/2014/main" id="{C7F18BE9-3E5B-6C4F-82CF-144B025D0F5F}"/>
              </a:ext>
            </a:extLst>
          </p:cNvPr>
          <p:cNvSpPr/>
          <p:nvPr/>
        </p:nvSpPr>
        <p:spPr>
          <a:xfrm>
            <a:off x="4057649" y="3009713"/>
            <a:ext cx="49149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2700" lvl="1"/>
            <a:r>
              <a:rPr lang="en-US" sz="2400" dirty="0"/>
              <a:t>9 possible sequences of states, called </a:t>
            </a:r>
            <a:r>
              <a:rPr lang="en-US" sz="2400" dirty="0">
                <a:solidFill>
                  <a:schemeClr val="accent4"/>
                </a:solidFill>
              </a:rPr>
              <a:t>histories</a:t>
            </a:r>
            <a:r>
              <a:rPr lang="en-US" sz="2400" dirty="0"/>
              <a:t>, and 6 possible final states</a:t>
            </a:r>
          </a:p>
        </p:txBody>
      </p:sp>
      <p:sp>
        <p:nvSpPr>
          <p:cNvPr id="44" name="Text Box 18">
            <a:extLst>
              <a:ext uri="{FF2B5EF4-FFF2-40B4-BE49-F238E27FC236}">
                <a16:creationId xmlns:a16="http://schemas.microsoft.com/office/drawing/2014/main" id="{C392A0F0-9554-4547-8703-F540C2E87427}"/>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5" name="Text Box 19">
            <a:extLst>
              <a:ext uri="{FF2B5EF4-FFF2-40B4-BE49-F238E27FC236}">
                <a16:creationId xmlns:a16="http://schemas.microsoft.com/office/drawing/2014/main" id="{C7925828-4613-4349-9792-F85E2496FD47}"/>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6" name="Text Box 20">
            <a:extLst>
              <a:ext uri="{FF2B5EF4-FFF2-40B4-BE49-F238E27FC236}">
                <a16:creationId xmlns:a16="http://schemas.microsoft.com/office/drawing/2014/main" id="{903B87BE-EC8A-E946-9C8F-2DA8D58A11A1}"/>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47" name="Text Box 21">
            <a:extLst>
              <a:ext uri="{FF2B5EF4-FFF2-40B4-BE49-F238E27FC236}">
                <a16:creationId xmlns:a16="http://schemas.microsoft.com/office/drawing/2014/main" id="{0F2AA092-DC79-EA41-86FF-CAAC65BA06D4}"/>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Tahoma" charset="0"/>
              </a:rPr>
              <a:t>4</a:t>
            </a:r>
          </a:p>
        </p:txBody>
      </p:sp>
      <p:sp>
        <p:nvSpPr>
          <p:cNvPr id="48" name="Text Box 22">
            <a:extLst>
              <a:ext uri="{FF2B5EF4-FFF2-40B4-BE49-F238E27FC236}">
                <a16:creationId xmlns:a16="http://schemas.microsoft.com/office/drawing/2014/main" id="{5EDE4AEA-3774-A34A-A30A-656235E08ADE}"/>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Tahoma" charset="0"/>
              </a:rPr>
              <a:t>3</a:t>
            </a:r>
          </a:p>
        </p:txBody>
      </p:sp>
      <p:sp>
        <p:nvSpPr>
          <p:cNvPr id="49" name="Text Box 23">
            <a:extLst>
              <a:ext uri="{FF2B5EF4-FFF2-40B4-BE49-F238E27FC236}">
                <a16:creationId xmlns:a16="http://schemas.microsoft.com/office/drawing/2014/main" id="{AC88FE2B-2458-2046-82D3-0D7D167ECFA8}"/>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Tahoma" charset="0"/>
              </a:rPr>
              <a:t>2</a:t>
            </a:r>
          </a:p>
        </p:txBody>
      </p:sp>
      <p:sp>
        <p:nvSpPr>
          <p:cNvPr id="50" name="Text Box 24">
            <a:extLst>
              <a:ext uri="{FF2B5EF4-FFF2-40B4-BE49-F238E27FC236}">
                <a16:creationId xmlns:a16="http://schemas.microsoft.com/office/drawing/2014/main" id="{3A897FB0-4D4C-674C-9420-016224B94D71}"/>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Tahoma" charset="0"/>
              </a:rPr>
              <a:t>1</a:t>
            </a:r>
          </a:p>
        </p:txBody>
      </p:sp>
      <p:sp>
        <p:nvSpPr>
          <p:cNvPr id="4" name="Slide Number Placeholder 3">
            <a:extLst>
              <a:ext uri="{FF2B5EF4-FFF2-40B4-BE49-F238E27FC236}">
                <a16:creationId xmlns:a16="http://schemas.microsoft.com/office/drawing/2014/main" id="{2A881EE3-A7FE-9A40-A669-C4258CA1F882}"/>
              </a:ext>
            </a:extLst>
          </p:cNvPr>
          <p:cNvSpPr>
            <a:spLocks noGrp="1"/>
          </p:cNvSpPr>
          <p:nvPr>
            <p:ph type="sldNum" sz="quarter" idx="12"/>
          </p:nvPr>
        </p:nvSpPr>
        <p:spPr/>
        <p:txBody>
          <a:bodyPr/>
          <a:lstStyle/>
          <a:p>
            <a:fld id="{67C9959E-8E6B-B04C-9955-EA096F41CA7A}" type="slidenum">
              <a:rPr lang="en-GB" smtClean="0"/>
              <a:t>40</a:t>
            </a:fld>
            <a:endParaRPr lang="en-GB"/>
          </a:p>
        </p:txBody>
      </p:sp>
      <p:sp>
        <p:nvSpPr>
          <p:cNvPr id="52" name="Text Box 21">
            <a:extLst>
              <a:ext uri="{FF2B5EF4-FFF2-40B4-BE49-F238E27FC236}">
                <a16:creationId xmlns:a16="http://schemas.microsoft.com/office/drawing/2014/main" id="{1CBE0572-879E-9E4A-A46F-285A62BE815C}"/>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Tree>
    <p:extLst>
      <p:ext uri="{BB962C8B-B14F-4D97-AF65-F5344CB8AC3E}">
        <p14:creationId xmlns:p14="http://schemas.microsoft.com/office/powerpoint/2010/main" val="16545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Probability of Reaching the Goal</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0"/>
            <a:ext cx="7886700" cy="3189921"/>
          </a:xfrm>
        </p:spPr>
        <p:txBody>
          <a:bodyPr>
            <a:normAutofit/>
          </a:bodyPr>
          <a:lstStyle/>
          <a:p>
            <a:r>
              <a:rPr lang="en-US" dirty="0"/>
              <a:t>In each state, the possible actions </a:t>
            </a:r>
            <a:br>
              <a:rPr lang="en-US" dirty="0"/>
            </a:br>
            <a:r>
              <a:rPr lang="en-US" dirty="0"/>
              <a:t>are U, D, R, and L; transition model:</a:t>
            </a:r>
          </a:p>
        </p:txBody>
      </p:sp>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srcRect l="5545" t="4804" r="6416" b="13117"/>
          <a:stretch/>
        </p:blipFill>
        <p:spPr>
          <a:xfrm>
            <a:off x="7196001" y="1158238"/>
            <a:ext cx="1319349" cy="1031965"/>
          </a:xfrm>
          <a:prstGeom prst="rect">
            <a:avLst/>
          </a:prstGeom>
          <a:ln w="28575">
            <a:solidFill>
              <a:schemeClr val="tx1"/>
            </a:solidFill>
          </a:ln>
        </p:spPr>
      </p:pic>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4"/>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rgbClr val="C00000"/>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solidFill>
                    <a:schemeClr val="accent4"/>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828800" cy="457200"/>
          </a:xfrm>
          <a:prstGeom prst="line">
            <a:avLst/>
          </a:prstGeom>
          <a:noFill/>
          <a:ln w="9525">
            <a:solidFill>
              <a:srgbClr val="C00000"/>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2" name="Text Box 18">
            <a:extLst>
              <a:ext uri="{FF2B5EF4-FFF2-40B4-BE49-F238E27FC236}">
                <a16:creationId xmlns:a16="http://schemas.microsoft.com/office/drawing/2014/main" id="{6E72CC6F-73BB-F148-A571-3C2F57021D07}"/>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53" name="Text Box 19">
            <a:extLst>
              <a:ext uri="{FF2B5EF4-FFF2-40B4-BE49-F238E27FC236}">
                <a16:creationId xmlns:a16="http://schemas.microsoft.com/office/drawing/2014/main" id="{C708768D-6A16-2842-BFE1-875EF88876AA}"/>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54" name="Text Box 20">
            <a:extLst>
              <a:ext uri="{FF2B5EF4-FFF2-40B4-BE49-F238E27FC236}">
                <a16:creationId xmlns:a16="http://schemas.microsoft.com/office/drawing/2014/main" id="{D12E4EBA-4FAA-CD43-8CD1-7BCB27BCDF61}"/>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55" name="Text Box 21">
            <a:extLst>
              <a:ext uri="{FF2B5EF4-FFF2-40B4-BE49-F238E27FC236}">
                <a16:creationId xmlns:a16="http://schemas.microsoft.com/office/drawing/2014/main" id="{F9E0BB38-FBB6-B64F-A267-85758CC202E6}"/>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56" name="Text Box 22">
            <a:extLst>
              <a:ext uri="{FF2B5EF4-FFF2-40B4-BE49-F238E27FC236}">
                <a16:creationId xmlns:a16="http://schemas.microsoft.com/office/drawing/2014/main" id="{21A91F6E-0C87-3A4E-8A59-95FA4CDD2216}"/>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57" name="Text Box 23">
            <a:extLst>
              <a:ext uri="{FF2B5EF4-FFF2-40B4-BE49-F238E27FC236}">
                <a16:creationId xmlns:a16="http://schemas.microsoft.com/office/drawing/2014/main" id="{96AA3701-48D8-4A45-8298-EE689B53E2CC}"/>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58" name="Text Box 24">
            <a:extLst>
              <a:ext uri="{FF2B5EF4-FFF2-40B4-BE49-F238E27FC236}">
                <a16:creationId xmlns:a16="http://schemas.microsoft.com/office/drawing/2014/main" id="{30E487B7-0EA2-F74F-ADB3-D8C24ACF2E08}"/>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0A36D2-9F93-294D-815B-590A4BA50451}"/>
                  </a:ext>
                </a:extLst>
              </p:cNvPr>
              <p:cNvSpPr/>
              <p:nvPr/>
            </p:nvSpPr>
            <p:spPr>
              <a:xfrm>
                <a:off x="781400" y="2084042"/>
                <a:ext cx="8076498" cy="2031325"/>
              </a:xfrm>
              <a:prstGeom prst="rect">
                <a:avLst/>
              </a:prstGeom>
            </p:spPr>
            <p:txBody>
              <a:bodyPr wrap="square">
                <a:spAutoFit/>
              </a:bodyPr>
              <a:lstStyle/>
              <a:p>
                <a:r>
                  <a:rPr lang="de-DE" dirty="0"/>
                  <a:t> </a:t>
                </a:r>
                <a14:m>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oMath>
                </a14:m>
                <a:endParaRPr lang="de-DE"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4,3</m:t>
                              </m:r>
                            </m:e>
                          </m:d>
                          <m:r>
                            <a:rPr lang="de-DE" i="1">
                              <a:solidFill>
                                <a:srgbClr val="C00000"/>
                              </a:solidFill>
                              <a:latin typeface="Cambria Math" panose="02040503050406030204" pitchFamily="18" charset="0"/>
                            </a:rPr>
                            <m:t> | </m:t>
                          </m:r>
                          <m:r>
                            <a:rPr lang="de-DE" i="1">
                              <a:solidFill>
                                <a:srgbClr val="C00000"/>
                              </a:solidFill>
                              <a:latin typeface="Cambria Math" panose="02040503050406030204" pitchFamily="18" charset="0"/>
                            </a:rPr>
                            <m:t>𝑅</m:t>
                          </m:r>
                          <m:r>
                            <a:rPr lang="de-DE" i="1">
                              <a:solidFill>
                                <a:srgbClr val="C00000"/>
                              </a:solidFill>
                              <a:latin typeface="Cambria Math" panose="02040503050406030204" pitchFamily="18" charset="0"/>
                            </a:rPr>
                            <m:t>.</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3,3</m:t>
                              </m:r>
                            </m:e>
                          </m:d>
                        </m:e>
                      </m:d>
                      <m:r>
                        <a:rPr lang="de-DE" i="1">
                          <a:latin typeface="Cambria Math" panose="02040503050406030204" pitchFamily="18" charset="0"/>
                          <a:ea typeface="Cambria Math" panose="02040503050406030204" pitchFamily="18" charset="0"/>
                        </a:rPr>
                        <m:t>∙</m:t>
                      </m:r>
                      <m:r>
                        <a:rPr lang="de-DE" i="1" smtClean="0">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d>
                            <m:dPr>
                              <m:begChr m:val="["/>
                              <m:endChr m:val="]"/>
                              <m:ctrlPr>
                                <a:rPr lang="de-DE" i="1">
                                  <a:solidFill>
                                    <a:srgbClr val="C00000"/>
                                  </a:solidFill>
                                  <a:latin typeface="Cambria Math" panose="02040503050406030204" pitchFamily="18" charset="0"/>
                                </a:rPr>
                              </m:ctrlPr>
                            </m:dPr>
                            <m:e>
                              <m:r>
                                <a:rPr lang="de-DE" b="0" i="1" smtClean="0">
                                  <a:solidFill>
                                    <a:srgbClr val="C00000"/>
                                  </a:solidFill>
                                  <a:latin typeface="Cambria Math" panose="02040503050406030204" pitchFamily="18" charset="0"/>
                                </a:rPr>
                                <m:t>3</m:t>
                              </m:r>
                              <m:r>
                                <a:rPr lang="de-DE" i="1">
                                  <a:solidFill>
                                    <a:srgbClr val="C00000"/>
                                  </a:solidFill>
                                  <a:latin typeface="Cambria Math" panose="02040503050406030204" pitchFamily="18" charset="0"/>
                                </a:rPr>
                                <m:t>,3</m:t>
                              </m:r>
                            </m:e>
                          </m:d>
                          <m:r>
                            <a:rPr lang="de-DE" i="1">
                              <a:solidFill>
                                <a:srgbClr val="C00000"/>
                              </a:solidFill>
                              <a:latin typeface="Cambria Math" panose="02040503050406030204" pitchFamily="18" charset="0"/>
                            </a:rPr>
                            <m:t> | </m:t>
                          </m:r>
                          <m:r>
                            <a:rPr lang="de-DE" b="0" i="1" smtClean="0">
                              <a:solidFill>
                                <a:srgbClr val="C00000"/>
                              </a:solidFill>
                              <a:latin typeface="Cambria Math" panose="02040503050406030204" pitchFamily="18" charset="0"/>
                            </a:rPr>
                            <m:t>𝑈</m:t>
                          </m:r>
                          <m:r>
                            <a:rPr lang="de-DE" i="1">
                              <a:solidFill>
                                <a:srgbClr val="C00000"/>
                              </a:solidFill>
                              <a:latin typeface="Cambria Math" panose="02040503050406030204" pitchFamily="18" charset="0"/>
                            </a:rPr>
                            <m:t>.</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3,</m:t>
                              </m:r>
                              <m:r>
                                <a:rPr lang="de-DE" b="0" i="1" smtClean="0">
                                  <a:solidFill>
                                    <a:srgbClr val="C00000"/>
                                  </a:solidFill>
                                  <a:latin typeface="Cambria Math" panose="02040503050406030204" pitchFamily="18" charset="0"/>
                                </a:rPr>
                                <m:t>2</m:t>
                              </m:r>
                            </m:e>
                          </m:d>
                        </m:e>
                      </m:d>
                      <m:r>
                        <a:rPr lang="de-DE" b="0" i="1" smtClean="0">
                          <a:latin typeface="Cambria Math" panose="02040503050406030204" pitchFamily="18" charset="0"/>
                        </a:rPr>
                        <m:t>+</m:t>
                      </m:r>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4,3</m:t>
                              </m:r>
                            </m:e>
                          </m:d>
                          <m:r>
                            <a:rPr lang="de-DE" i="1">
                              <a:solidFill>
                                <a:schemeClr val="accent1"/>
                              </a:solidFill>
                              <a:latin typeface="Cambria Math" panose="02040503050406030204" pitchFamily="18" charset="0"/>
                            </a:rPr>
                            <m:t> | </m:t>
                          </m:r>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rPr>
                            <m:t>.</m:t>
                          </m:r>
                          <m:d>
                            <m:dPr>
                              <m:begChr m:val="["/>
                              <m:endChr m:val="]"/>
                              <m:ctrlPr>
                                <a:rPr lang="de-DE" i="1">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4</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2</m:t>
                              </m:r>
                            </m:e>
                          </m:d>
                        </m:e>
                      </m:d>
                      <m:r>
                        <a:rPr lang="de-DE" i="1" smtClean="0">
                          <a:solidFill>
                            <a:schemeClr val="tx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d>
                            <m:dPr>
                              <m:begChr m:val="["/>
                              <m:endChr m:val="]"/>
                              <m:ctrlPr>
                                <a:rPr lang="de-DE" i="1">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4</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2</m:t>
                              </m:r>
                            </m:e>
                          </m:d>
                          <m:r>
                            <a:rPr lang="de-DE" i="1">
                              <a:solidFill>
                                <a:schemeClr val="accent1"/>
                              </a:solidFill>
                              <a:latin typeface="Cambria Math" panose="02040503050406030204" pitchFamily="18" charset="0"/>
                            </a:rPr>
                            <m:t> | </m:t>
                          </m:r>
                          <m:r>
                            <a:rPr lang="de-DE" i="1">
                              <a:solidFill>
                                <a:schemeClr val="accent1"/>
                              </a:solidFill>
                              <a:latin typeface="Cambria Math" panose="02040503050406030204" pitchFamily="18" charset="0"/>
                            </a:rPr>
                            <m:t>𝑈</m:t>
                          </m:r>
                          <m:r>
                            <a:rPr lang="de-DE" i="1">
                              <a:solidFill>
                                <a:schemeClr val="accent1"/>
                              </a:solidFill>
                              <a:latin typeface="Cambria Math" panose="02040503050406030204" pitchFamily="18" charset="0"/>
                            </a:rPr>
                            <m:t>.</m:t>
                          </m:r>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3,2</m:t>
                              </m:r>
                            </m:e>
                          </m:d>
                        </m:e>
                      </m:d>
                    </m:oMath>
                  </m:oMathPara>
                </a14:m>
                <a:endParaRPr lang="de-DE" i="1" dirty="0">
                  <a:solidFill>
                    <a:schemeClr val="accent1"/>
                  </a:solidFill>
                  <a:latin typeface="Cambria Math" panose="02040503050406030204" pitchFamily="18" charset="0"/>
                </a:endParaRPr>
              </a:p>
              <a:p>
                <a:endParaRPr lang="de-DE" i="1" dirty="0">
                  <a:solidFill>
                    <a:schemeClr val="accent1"/>
                  </a:solidFill>
                  <a:latin typeface="Cambria Math" panose="02040503050406030204" pitchFamily="18" charset="0"/>
                </a:endParaRPr>
              </a:p>
              <a:p>
                <a:r>
                  <a:rPr lang="de-DE" dirty="0">
                    <a:solidFill>
                      <a:srgbClr val="C00000"/>
                    </a:solidFill>
                  </a:rPr>
                  <a:t> </a:t>
                </a:r>
                <a14:m>
                  <m:oMath xmlns:m="http://schemas.openxmlformats.org/officeDocument/2006/math">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4,3</m:t>
                            </m:r>
                          </m:e>
                        </m:d>
                        <m:r>
                          <a:rPr lang="de-DE" i="1">
                            <a:solidFill>
                              <a:srgbClr val="C00000"/>
                            </a:solidFill>
                            <a:latin typeface="Cambria Math" panose="02040503050406030204" pitchFamily="18" charset="0"/>
                          </a:rPr>
                          <m:t> | </m:t>
                        </m:r>
                        <m:r>
                          <a:rPr lang="de-DE" i="1">
                            <a:solidFill>
                              <a:srgbClr val="C00000"/>
                            </a:solidFill>
                            <a:latin typeface="Cambria Math" panose="02040503050406030204" pitchFamily="18" charset="0"/>
                          </a:rPr>
                          <m:t>𝑅</m:t>
                        </m:r>
                        <m:r>
                          <a:rPr lang="de-DE" i="1">
                            <a:solidFill>
                              <a:srgbClr val="C00000"/>
                            </a:solidFill>
                            <a:latin typeface="Cambria Math" panose="02040503050406030204" pitchFamily="18" charset="0"/>
                          </a:rPr>
                          <m:t>.</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3,3</m:t>
                            </m:r>
                          </m:e>
                        </m:d>
                      </m:e>
                    </m:d>
                    <m:r>
                      <a:rPr lang="de-DE" b="0" i="1" smtClean="0">
                        <a:latin typeface="Cambria Math" panose="02040503050406030204" pitchFamily="18" charset="0"/>
                        <a:ea typeface="Cambria Math" panose="02040503050406030204" pitchFamily="18" charset="0"/>
                      </a:rPr>
                      <m:t>=0.8</m:t>
                    </m:r>
                  </m:oMath>
                </a14:m>
                <a:r>
                  <a:rPr lang="en-GB" dirty="0"/>
                  <a:t>	</a:t>
                </a:r>
                <a14:m>
                  <m:oMath xmlns:m="http://schemas.openxmlformats.org/officeDocument/2006/math">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3,3</m:t>
                            </m:r>
                          </m:e>
                        </m:d>
                        <m:r>
                          <a:rPr lang="de-DE" i="1">
                            <a:solidFill>
                              <a:srgbClr val="C00000"/>
                            </a:solidFill>
                            <a:latin typeface="Cambria Math" panose="02040503050406030204" pitchFamily="18" charset="0"/>
                          </a:rPr>
                          <m:t> | </m:t>
                        </m:r>
                        <m:r>
                          <a:rPr lang="de-DE" i="1">
                            <a:solidFill>
                              <a:srgbClr val="C00000"/>
                            </a:solidFill>
                            <a:latin typeface="Cambria Math" panose="02040503050406030204" pitchFamily="18" charset="0"/>
                          </a:rPr>
                          <m:t>𝑈</m:t>
                        </m:r>
                        <m:r>
                          <a:rPr lang="de-DE" i="1">
                            <a:solidFill>
                              <a:srgbClr val="C00000"/>
                            </a:solidFill>
                            <a:latin typeface="Cambria Math" panose="02040503050406030204" pitchFamily="18" charset="0"/>
                          </a:rPr>
                          <m:t>.</m:t>
                        </m:r>
                        <m:d>
                          <m:dPr>
                            <m:begChr m:val="["/>
                            <m:endChr m:val="]"/>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3,2</m:t>
                            </m:r>
                          </m:e>
                        </m:d>
                      </m:e>
                    </m:d>
                    <m:r>
                      <a:rPr lang="de-DE" b="0" i="0" smtClean="0">
                        <a:solidFill>
                          <a:schemeClr val="tx1"/>
                        </a:solidFill>
                        <a:latin typeface="Cambria Math" panose="02040503050406030204" pitchFamily="18" charset="0"/>
                      </a:rPr>
                      <m:t>=0.8</m:t>
                    </m:r>
                  </m:oMath>
                </a14:m>
                <a:endParaRPr lang="en-GB" dirty="0"/>
              </a:p>
              <a:p>
                <a:r>
                  <a:rPr lang="de-DE" dirty="0">
                    <a:solidFill>
                      <a:schemeClr val="accent1"/>
                    </a:solidFill>
                  </a:rPr>
                  <a:t> </a:t>
                </a:r>
                <a14:m>
                  <m:oMath xmlns:m="http://schemas.openxmlformats.org/officeDocument/2006/math">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4,3</m:t>
                            </m:r>
                          </m:e>
                        </m:d>
                        <m:r>
                          <a:rPr lang="de-DE" i="1">
                            <a:solidFill>
                              <a:schemeClr val="accent1"/>
                            </a:solidFill>
                            <a:latin typeface="Cambria Math" panose="02040503050406030204" pitchFamily="18" charset="0"/>
                          </a:rPr>
                          <m:t> | </m:t>
                        </m:r>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rPr>
                          <m:t>.</m:t>
                        </m:r>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4,2</m:t>
                            </m:r>
                          </m:e>
                        </m:d>
                      </m:e>
                    </m:d>
                    <m:r>
                      <a:rPr lang="de-DE" b="0" i="1" smtClean="0">
                        <a:solidFill>
                          <a:schemeClr val="tx1"/>
                        </a:solidFill>
                        <a:latin typeface="Cambria Math" panose="02040503050406030204" pitchFamily="18" charset="0"/>
                      </a:rPr>
                      <m:t>=0.1</m:t>
                    </m:r>
                  </m:oMath>
                </a14:m>
                <a:r>
                  <a:rPr lang="en-GB" dirty="0"/>
                  <a:t>	</a:t>
                </a:r>
                <a14:m>
                  <m:oMath xmlns:m="http://schemas.openxmlformats.org/officeDocument/2006/math">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4,2</m:t>
                            </m:r>
                          </m:e>
                        </m:d>
                        <m:r>
                          <a:rPr lang="de-DE" i="1">
                            <a:solidFill>
                              <a:schemeClr val="accent1"/>
                            </a:solidFill>
                            <a:latin typeface="Cambria Math" panose="02040503050406030204" pitchFamily="18" charset="0"/>
                          </a:rPr>
                          <m:t> | </m:t>
                        </m:r>
                        <m:r>
                          <a:rPr lang="de-DE" i="1">
                            <a:solidFill>
                              <a:schemeClr val="accent1"/>
                            </a:solidFill>
                            <a:latin typeface="Cambria Math" panose="02040503050406030204" pitchFamily="18" charset="0"/>
                          </a:rPr>
                          <m:t>𝑈</m:t>
                        </m:r>
                        <m:r>
                          <a:rPr lang="de-DE" i="1">
                            <a:solidFill>
                              <a:schemeClr val="accent1"/>
                            </a:solidFill>
                            <a:latin typeface="Cambria Math" panose="02040503050406030204" pitchFamily="18" charset="0"/>
                          </a:rPr>
                          <m:t>.</m:t>
                        </m:r>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3,2</m:t>
                            </m:r>
                          </m:e>
                        </m:d>
                      </m:e>
                    </m:d>
                    <m:r>
                      <a:rPr lang="de-DE" b="0" i="0" smtClean="0">
                        <a:solidFill>
                          <a:schemeClr val="tx1"/>
                        </a:solidFill>
                        <a:latin typeface="Cambria Math" panose="02040503050406030204" pitchFamily="18" charset="0"/>
                      </a:rPr>
                      <m:t>=0.1</m:t>
                    </m:r>
                  </m:oMath>
                </a14:m>
                <a:endParaRPr lang="de-DE" b="0" dirty="0">
                  <a:solidFill>
                    <a:schemeClr val="tx1"/>
                  </a:solidFill>
                </a:endParaRPr>
              </a:p>
              <a:p>
                <a:endParaRPr lang="de-DE" dirty="0"/>
              </a:p>
              <a:p>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r>
                      <a:rPr lang="de-DE" b="0" i="1" smtClean="0">
                        <a:latin typeface="Cambria Math" panose="02040503050406030204" pitchFamily="18" charset="0"/>
                      </a:rPr>
                      <m:t>0.8</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0.8+0.1</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0.1=0.65</m:t>
                    </m:r>
                  </m:oMath>
                </a14:m>
                <a:endParaRPr lang="de-DE" i="1" dirty="0">
                  <a:latin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530A36D2-9F93-294D-815B-590A4BA50451}"/>
                  </a:ext>
                </a:extLst>
              </p:cNvPr>
              <p:cNvSpPr>
                <a:spLocks noRot="1" noChangeAspect="1" noMove="1" noResize="1" noEditPoints="1" noAdjustHandles="1" noChangeArrowheads="1" noChangeShapeType="1" noTextEdit="1"/>
              </p:cNvSpPr>
              <p:nvPr/>
            </p:nvSpPr>
            <p:spPr>
              <a:xfrm>
                <a:off x="781400" y="2084042"/>
                <a:ext cx="8076498" cy="2031325"/>
              </a:xfrm>
              <a:prstGeom prst="rect">
                <a:avLst/>
              </a:prstGeom>
              <a:blipFill>
                <a:blip r:embed="rId4"/>
                <a:stretch>
                  <a:fillRect b="-1242"/>
                </a:stretch>
              </a:blipFill>
            </p:spPr>
            <p:txBody>
              <a:bodyPr/>
              <a:lstStyle/>
              <a:p>
                <a:r>
                  <a:rPr lang="en-GB">
                    <a:noFill/>
                  </a:rPr>
                  <a:t> </a:t>
                </a:r>
              </a:p>
            </p:txBody>
          </p:sp>
        </mc:Fallback>
      </mc:AlternateContent>
      <p:sp>
        <p:nvSpPr>
          <p:cNvPr id="64" name="Text Box 26">
            <a:extLst>
              <a:ext uri="{FF2B5EF4-FFF2-40B4-BE49-F238E27FC236}">
                <a16:creationId xmlns:a16="http://schemas.microsoft.com/office/drawing/2014/main" id="{C59F01C4-694E-DF48-BD09-8B8504B33E8B}"/>
              </a:ext>
            </a:extLst>
          </p:cNvPr>
          <p:cNvSpPr txBox="1">
            <a:spLocks noChangeArrowheads="1"/>
          </p:cNvSpPr>
          <p:nvPr/>
        </p:nvSpPr>
        <p:spPr bwMode="auto">
          <a:xfrm>
            <a:off x="6053596" y="2894199"/>
            <a:ext cx="2957052"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importance of Markov property in this derivation</a:t>
            </a:r>
          </a:p>
        </p:txBody>
      </p:sp>
      <p:sp>
        <p:nvSpPr>
          <p:cNvPr id="5" name="Slide Number Placeholder 4">
            <a:extLst>
              <a:ext uri="{FF2B5EF4-FFF2-40B4-BE49-F238E27FC236}">
                <a16:creationId xmlns:a16="http://schemas.microsoft.com/office/drawing/2014/main" id="{FBE8B827-6DF3-534E-87AE-E52ADB38CF5C}"/>
              </a:ext>
            </a:extLst>
          </p:cNvPr>
          <p:cNvSpPr>
            <a:spLocks noGrp="1"/>
          </p:cNvSpPr>
          <p:nvPr>
            <p:ph type="sldNum" sz="quarter" idx="12"/>
          </p:nvPr>
        </p:nvSpPr>
        <p:spPr/>
        <p:txBody>
          <a:bodyPr/>
          <a:lstStyle/>
          <a:p>
            <a:fld id="{67C9959E-8E6B-B04C-9955-EA096F41CA7A}" type="slidenum">
              <a:rPr lang="en-GB" smtClean="0"/>
              <a:t>41</a:t>
            </a:fld>
            <a:endParaRPr lang="en-GB"/>
          </a:p>
        </p:txBody>
      </p:sp>
      <p:sp>
        <p:nvSpPr>
          <p:cNvPr id="66" name="Text Box 21">
            <a:extLst>
              <a:ext uri="{FF2B5EF4-FFF2-40B4-BE49-F238E27FC236}">
                <a16:creationId xmlns:a16="http://schemas.microsoft.com/office/drawing/2014/main" id="{2727BE9F-3ADC-0344-8CF3-4457908620C5}"/>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Tree>
    <p:extLst>
      <p:ext uri="{BB962C8B-B14F-4D97-AF65-F5344CB8AC3E}">
        <p14:creationId xmlns:p14="http://schemas.microsoft.com/office/powerpoint/2010/main" val="31706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a:t>Utility Function</a:t>
            </a:r>
          </a:p>
        </p:txBody>
      </p:sp>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66E6050B-DDA9-9546-989A-68885A3A0D73}"/>
                  </a:ext>
                </a:extLst>
              </p:cNvPr>
              <p:cNvSpPr>
                <a:spLocks noGrp="1"/>
              </p:cNvSpPr>
              <p:nvPr>
                <p:ph idx="1"/>
              </p:nvPr>
            </p:nvSpPr>
            <p:spPr>
              <a:xfrm>
                <a:off x="628650" y="1158240"/>
                <a:ext cx="7886700" cy="5018723"/>
              </a:xfrm>
            </p:spPr>
            <p:txBody>
              <a:bodyPr>
                <a:normAutofit/>
              </a:bodyPr>
              <a:lstStyle/>
              <a:p>
                <a:r>
                  <a:rPr lang="en-GB" dirty="0"/>
                  <a:t>[4,3] : </a:t>
                </a:r>
                <a:r>
                  <a:rPr lang="en-GB" dirty="0">
                    <a:solidFill>
                      <a:schemeClr val="accent4"/>
                    </a:solidFill>
                  </a:rPr>
                  <a:t>power supply</a:t>
                </a:r>
              </a:p>
              <a:p>
                <a:r>
                  <a:rPr lang="en-GB" dirty="0"/>
                  <a:t>[4,2] : </a:t>
                </a:r>
                <a:r>
                  <a:rPr lang="en-GB" dirty="0">
                    <a:solidFill>
                      <a:srgbClr val="C00000"/>
                    </a:solidFill>
                  </a:rPr>
                  <a:t>sand area</a:t>
                </a:r>
                <a:r>
                  <a:rPr lang="en-GB" dirty="0"/>
                  <a:t> the robot cannot escape</a:t>
                </a:r>
              </a:p>
              <a:p>
                <a:r>
                  <a:rPr lang="en-GB" dirty="0">
                    <a:solidFill>
                      <a:schemeClr val="accent4"/>
                    </a:solidFill>
                  </a:rPr>
                  <a:t>Goal</a:t>
                </a:r>
                <a:r>
                  <a:rPr lang="en-GB" dirty="0"/>
                  <a:t>: robot needs to recharge its batteries</a:t>
                </a:r>
              </a:p>
              <a:p>
                <a:r>
                  <a:rPr lang="en-GB" dirty="0"/>
                  <a:t>[4,3] and [4,2] are terminal states</a:t>
                </a:r>
              </a:p>
              <a:p>
                <a:r>
                  <a:rPr lang="en-GB" dirty="0"/>
                  <a:t>In this example, we define the </a:t>
                </a:r>
                <a:r>
                  <a:rPr lang="en-GB" dirty="0">
                    <a:solidFill>
                      <a:schemeClr val="accent1"/>
                    </a:solidFill>
                  </a:rPr>
                  <a:t>utility of a history</a:t>
                </a:r>
                <a:r>
                  <a:rPr lang="en-GB" dirty="0"/>
                  <a:t> by </a:t>
                </a:r>
              </a:p>
              <a:p>
                <a:pPr marL="3200400" lvl="1" indent="-180975"/>
                <a:r>
                  <a:rPr lang="en-GB" dirty="0"/>
                  <a:t>the utility of the last state (+1 or –1) minus </a:t>
                </a:r>
                <a14:m>
                  <m:oMath xmlns:m="http://schemas.openxmlformats.org/officeDocument/2006/math">
                    <m:r>
                      <a:rPr lang="de-DE" b="0" i="0" dirty="0" smtClean="0">
                        <a:latin typeface="Cambria Math" panose="02040503050406030204" pitchFamily="18" charset="0"/>
                      </a:rPr>
                      <m:t>0.04</m:t>
                    </m:r>
                    <m:r>
                      <a:rPr lang="de-DE" b="0" i="1" dirty="0" smtClean="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𝑛</m:t>
                    </m:r>
                  </m:oMath>
                </a14:m>
                <a:r>
                  <a:rPr lang="en-GB" dirty="0"/>
                  <a:t> </a:t>
                </a:r>
              </a:p>
              <a:p>
                <a:pPr marL="3657600" lvl="2" indent="-180975"/>
                <a14:m>
                  <m:oMath xmlns:m="http://schemas.openxmlformats.org/officeDocument/2006/math">
                    <m:r>
                      <a:rPr lang="en-GB" i="1" dirty="0" smtClean="0">
                        <a:latin typeface="Cambria Math" panose="02040503050406030204" pitchFamily="18" charset="0"/>
                      </a:rPr>
                      <m:t>𝑛</m:t>
                    </m:r>
                  </m:oMath>
                </a14:m>
                <a:r>
                  <a:rPr lang="en-GB" dirty="0"/>
                  <a:t> is the number of moves</a:t>
                </a:r>
              </a:p>
              <a:p>
                <a:pPr marL="3657600" lvl="2" indent="-180975"/>
                <a:r>
                  <a:rPr lang="en-GB" dirty="0"/>
                  <a:t>I.e., each move costs </a:t>
                </a:r>
                <a14:m>
                  <m:oMath xmlns:m="http://schemas.openxmlformats.org/officeDocument/2006/math">
                    <m:r>
                      <a:rPr lang="de-DE" dirty="0">
                        <a:latin typeface="Cambria Math" panose="02040503050406030204" pitchFamily="18" charset="0"/>
                      </a:rPr>
                      <m:t>0.04</m:t>
                    </m:r>
                  </m:oMath>
                </a14:m>
                <a:r>
                  <a:rPr lang="en-GB" dirty="0"/>
                  <a:t>, which provides an incentive to reach the goal fast</a:t>
                </a:r>
              </a:p>
              <a:p>
                <a:endParaRPr lang="en-GB" dirty="0"/>
              </a:p>
              <a:p>
                <a:endParaRPr lang="en-GB" dirty="0"/>
              </a:p>
              <a:p>
                <a:endParaRPr lang="en-GB" dirty="0"/>
              </a:p>
            </p:txBody>
          </p:sp>
        </mc:Choice>
        <mc:Fallback>
          <p:sp>
            <p:nvSpPr>
              <p:cNvPr id="2" name="Content Placeholder 1">
                <a:extLst>
                  <a:ext uri="{FF2B5EF4-FFF2-40B4-BE49-F238E27FC236}">
                    <a16:creationId xmlns:a16="http://schemas.microsoft.com/office/drawing/2014/main" id="{66E6050B-DDA9-9546-989A-68885A3A0D73}"/>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447" t="-1768" r="-1125"/>
                </a:stretch>
              </a:blipFill>
            </p:spPr>
            <p:txBody>
              <a:bodyPr/>
              <a:lstStyle/>
              <a:p>
                <a:r>
                  <a:rPr lang="en-GB">
                    <a:noFill/>
                  </a:rPr>
                  <a:t> </a:t>
                </a:r>
              </a:p>
            </p:txBody>
          </p:sp>
        </mc:Fallback>
      </mc:AlternateContent>
      <p:grpSp>
        <p:nvGrpSpPr>
          <p:cNvPr id="32" name="Group 3">
            <a:extLst>
              <a:ext uri="{FF2B5EF4-FFF2-40B4-BE49-F238E27FC236}">
                <a16:creationId xmlns:a16="http://schemas.microsoft.com/office/drawing/2014/main" id="{32F6061C-BAE7-7C46-B85B-E6D67847F813}"/>
              </a:ext>
            </a:extLst>
          </p:cNvPr>
          <p:cNvGrpSpPr>
            <a:grpSpLocks/>
          </p:cNvGrpSpPr>
          <p:nvPr/>
        </p:nvGrpSpPr>
        <p:grpSpPr bwMode="auto">
          <a:xfrm>
            <a:off x="910045" y="4165283"/>
            <a:ext cx="2438400" cy="1828800"/>
            <a:chOff x="960" y="1152"/>
            <a:chExt cx="1536" cy="1152"/>
          </a:xfrm>
        </p:grpSpPr>
        <p:sp>
          <p:nvSpPr>
            <p:cNvPr id="33" name="Rectangle 4">
              <a:extLst>
                <a:ext uri="{FF2B5EF4-FFF2-40B4-BE49-F238E27FC236}">
                  <a16:creationId xmlns:a16="http://schemas.microsoft.com/office/drawing/2014/main" id="{DEC34965-B1FB-1F4D-A8B6-00B0892EC1A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 name="Line 5">
              <a:extLst>
                <a:ext uri="{FF2B5EF4-FFF2-40B4-BE49-F238E27FC236}">
                  <a16:creationId xmlns:a16="http://schemas.microsoft.com/office/drawing/2014/main" id="{4DA61669-F964-1647-852E-63588705B65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5" name="Line 6">
              <a:extLst>
                <a:ext uri="{FF2B5EF4-FFF2-40B4-BE49-F238E27FC236}">
                  <a16:creationId xmlns:a16="http://schemas.microsoft.com/office/drawing/2014/main" id="{4B362E64-0AB1-A845-B608-D2CC3FC4B84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6" name="Line 7">
              <a:extLst>
                <a:ext uri="{FF2B5EF4-FFF2-40B4-BE49-F238E27FC236}">
                  <a16:creationId xmlns:a16="http://schemas.microsoft.com/office/drawing/2014/main" id="{2F664E24-7658-BC42-BDE8-DF9CB0B2CA78}"/>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7" name="Line 8">
              <a:extLst>
                <a:ext uri="{FF2B5EF4-FFF2-40B4-BE49-F238E27FC236}">
                  <a16:creationId xmlns:a16="http://schemas.microsoft.com/office/drawing/2014/main" id="{5A59A9E5-BCC7-764E-97A1-7B58545CAA8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8" name="Line 9">
              <a:extLst>
                <a:ext uri="{FF2B5EF4-FFF2-40B4-BE49-F238E27FC236}">
                  <a16:creationId xmlns:a16="http://schemas.microsoft.com/office/drawing/2014/main" id="{97F3E883-B19B-7D4B-8D5F-60213FF9E1D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9" name="Rectangle 10">
              <a:extLst>
                <a:ext uri="{FF2B5EF4-FFF2-40B4-BE49-F238E27FC236}">
                  <a16:creationId xmlns:a16="http://schemas.microsoft.com/office/drawing/2014/main" id="{447AF1B1-F828-594E-9D7A-C7E89A465296}"/>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41" name="Rectangle 40">
            <a:extLst>
              <a:ext uri="{FF2B5EF4-FFF2-40B4-BE49-F238E27FC236}">
                <a16:creationId xmlns:a16="http://schemas.microsoft.com/office/drawing/2014/main" id="{6F8F5015-379C-FE4D-8BD0-28ACAA15050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42" name="Text Box 18">
            <a:extLst>
              <a:ext uri="{FF2B5EF4-FFF2-40B4-BE49-F238E27FC236}">
                <a16:creationId xmlns:a16="http://schemas.microsoft.com/office/drawing/2014/main" id="{E674BFF4-A7C8-BC49-9EE3-29AC253CBFE7}"/>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3" name="Text Box 19">
            <a:extLst>
              <a:ext uri="{FF2B5EF4-FFF2-40B4-BE49-F238E27FC236}">
                <a16:creationId xmlns:a16="http://schemas.microsoft.com/office/drawing/2014/main" id="{4D88B532-5378-6F42-B137-CF5CCCF454D3}"/>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4" name="Text Box 20">
            <a:extLst>
              <a:ext uri="{FF2B5EF4-FFF2-40B4-BE49-F238E27FC236}">
                <a16:creationId xmlns:a16="http://schemas.microsoft.com/office/drawing/2014/main" id="{1233C5DA-2532-B848-8061-EB188975E134}"/>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45" name="Text Box 21">
            <a:extLst>
              <a:ext uri="{FF2B5EF4-FFF2-40B4-BE49-F238E27FC236}">
                <a16:creationId xmlns:a16="http://schemas.microsoft.com/office/drawing/2014/main" id="{657EBA1A-2A60-104F-84E7-7D6589715AAE}"/>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46" name="Text Box 22">
            <a:extLst>
              <a:ext uri="{FF2B5EF4-FFF2-40B4-BE49-F238E27FC236}">
                <a16:creationId xmlns:a16="http://schemas.microsoft.com/office/drawing/2014/main" id="{E77B4AC6-5576-7E45-911C-A9983D78859E}"/>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7" name="Text Box 23">
            <a:extLst>
              <a:ext uri="{FF2B5EF4-FFF2-40B4-BE49-F238E27FC236}">
                <a16:creationId xmlns:a16="http://schemas.microsoft.com/office/drawing/2014/main" id="{23303361-D044-E749-82BD-2CEE5E160A6E}"/>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8" name="Text Box 24">
            <a:extLst>
              <a:ext uri="{FF2B5EF4-FFF2-40B4-BE49-F238E27FC236}">
                <a16:creationId xmlns:a16="http://schemas.microsoft.com/office/drawing/2014/main" id="{F46531AB-4D09-B449-8545-79847F8FD6A9}"/>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9" name="Rectangle 48">
            <a:extLst>
              <a:ext uri="{FF2B5EF4-FFF2-40B4-BE49-F238E27FC236}">
                <a16:creationId xmlns:a16="http://schemas.microsoft.com/office/drawing/2014/main" id="{42E3E9EF-1E2A-264E-987E-EAF87B61D4B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5" name="Slide Number Placeholder 4">
            <a:extLst>
              <a:ext uri="{FF2B5EF4-FFF2-40B4-BE49-F238E27FC236}">
                <a16:creationId xmlns:a16="http://schemas.microsoft.com/office/drawing/2014/main" id="{E5E5855E-3C14-9445-B752-33DBEAC9BC9A}"/>
              </a:ext>
            </a:extLst>
          </p:cNvPr>
          <p:cNvSpPr>
            <a:spLocks noGrp="1"/>
          </p:cNvSpPr>
          <p:nvPr>
            <p:ph type="sldNum" sz="quarter" idx="12"/>
          </p:nvPr>
        </p:nvSpPr>
        <p:spPr/>
        <p:txBody>
          <a:bodyPr/>
          <a:lstStyle/>
          <a:p>
            <a:fld id="{67C9959E-8E6B-B04C-9955-EA096F41CA7A}" type="slidenum">
              <a:rPr lang="en-GB" smtClean="0"/>
              <a:t>42</a:t>
            </a:fld>
            <a:endParaRPr lang="en-GB"/>
          </a:p>
        </p:txBody>
      </p:sp>
    </p:spTree>
    <p:extLst>
      <p:ext uri="{BB962C8B-B14F-4D97-AF65-F5344CB8AC3E}">
        <p14:creationId xmlns:p14="http://schemas.microsoft.com/office/powerpoint/2010/main" val="9242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Utility of an Action Sequence</a:t>
            </a:r>
          </a:p>
        </p:txBody>
      </p:sp>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a:xfrm>
                <a:off x="628650" y="1158241"/>
                <a:ext cx="7886700" cy="2933654"/>
              </a:xfrm>
            </p:spPr>
            <p:txBody>
              <a:bodyPr>
                <a:normAutofit fontScale="92500" lnSpcReduction="20000"/>
              </a:bodyPr>
              <a:lstStyle/>
              <a:p>
                <a:r>
                  <a:rPr lang="en-US" dirty="0"/>
                  <a:t>Consider the action sequence (U,R) from [3,2]</a:t>
                </a:r>
              </a:p>
              <a:p>
                <a:r>
                  <a:rPr lang="en-US" dirty="0"/>
                  <a:t>A run produces one among 7 possible histories, each with some probability</a:t>
                </a:r>
              </a:p>
              <a:p>
                <a:r>
                  <a:rPr lang="en-US" dirty="0">
                    <a:solidFill>
                      <a:schemeClr val="accent1"/>
                    </a:solidFill>
                  </a:rPr>
                  <a:t>Utility of the sequence</a:t>
                </a:r>
                <a:r>
                  <a:rPr lang="en-US" dirty="0"/>
                  <a:t> is the expected utility of histories </a:t>
                </a:r>
                <a14:m>
                  <m:oMath xmlns:m="http://schemas.openxmlformats.org/officeDocument/2006/math">
                    <m:r>
                      <a:rPr lang="de-DE" i="1">
                        <a:latin typeface="Cambria Math" panose="02040503050406030204" pitchFamily="18" charset="0"/>
                      </a:rPr>
                      <m:t>h</m:t>
                    </m:r>
                  </m:oMath>
                </a14:m>
                <a:r>
                  <a:rPr lang="en-US" dirty="0"/>
                  <a:t>:</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h</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h</m:t>
                              </m:r>
                            </m:sub>
                          </m:sSub>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e>
                      </m:nary>
                    </m:oMath>
                  </m:oMathPara>
                </a14:m>
                <a:endParaRPr lang="en-US" dirty="0"/>
              </a:p>
              <a:p>
                <a:r>
                  <a:rPr lang="en-US" dirty="0">
                    <a:solidFill>
                      <a:schemeClr val="accent1"/>
                    </a:solidFill>
                  </a:rPr>
                  <a:t>Optimal</a:t>
                </a:r>
                <a:r>
                  <a:rPr lang="en-US" dirty="0"/>
                  <a:t> sequence = the one with maximum utility</a:t>
                </a:r>
              </a:p>
            </p:txBody>
          </p:sp>
        </mc:Choice>
        <mc:Fallback>
          <p:sp>
            <p:nvSpPr>
              <p:cNvPr id="2" name="Content Placeholder 1">
                <a:extLst>
                  <a:ext uri="{FF2B5EF4-FFF2-40B4-BE49-F238E27FC236}">
                    <a16:creationId xmlns:a16="http://schemas.microsoft.com/office/drawing/2014/main" id="{9A697961-1833-8648-B0B6-5ABDCEF1F93C}"/>
                  </a:ext>
                </a:extLst>
              </p:cNvPr>
              <p:cNvSpPr>
                <a:spLocks noGrp="1" noRot="1" noChangeAspect="1" noMove="1" noResize="1" noEditPoints="1" noAdjustHandles="1" noChangeArrowheads="1" noChangeShapeType="1" noTextEdit="1"/>
              </p:cNvSpPr>
              <p:nvPr>
                <p:ph idx="1"/>
              </p:nvPr>
            </p:nvSpPr>
            <p:spPr>
              <a:xfrm>
                <a:off x="628650" y="1158241"/>
                <a:ext cx="7886700" cy="2933654"/>
              </a:xfrm>
              <a:blipFill>
                <a:blip r:embed="rId3"/>
                <a:stretch>
                  <a:fillRect l="-1286" t="-5172" b="-54310"/>
                </a:stretch>
              </a:blipFill>
            </p:spPr>
            <p:txBody>
              <a:bodyPr/>
              <a:lstStyle/>
              <a:p>
                <a:r>
                  <a:rPr lang="en-GB">
                    <a:noFill/>
                  </a:rPr>
                  <a:t> </a:t>
                </a:r>
              </a:p>
            </p:txBody>
          </p:sp>
        </mc:Fallback>
      </mc:AlternateContent>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C00000"/>
                </a:solidFill>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C00000"/>
                  </a:solidFill>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solidFill>
                    <a:schemeClr val="accent4"/>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grpSp>
        <p:nvGrpSpPr>
          <p:cNvPr id="59" name="Group 3">
            <a:extLst>
              <a:ext uri="{FF2B5EF4-FFF2-40B4-BE49-F238E27FC236}">
                <a16:creationId xmlns:a16="http://schemas.microsoft.com/office/drawing/2014/main" id="{1B21F831-2EE0-5745-951F-59B3F5F8CF12}"/>
              </a:ext>
            </a:extLst>
          </p:cNvPr>
          <p:cNvGrpSpPr>
            <a:grpSpLocks/>
          </p:cNvGrpSpPr>
          <p:nvPr/>
        </p:nvGrpSpPr>
        <p:grpSpPr bwMode="auto">
          <a:xfrm>
            <a:off x="910045" y="4165283"/>
            <a:ext cx="2438400" cy="1828800"/>
            <a:chOff x="960" y="1152"/>
            <a:chExt cx="1536" cy="1152"/>
          </a:xfrm>
        </p:grpSpPr>
        <p:sp>
          <p:nvSpPr>
            <p:cNvPr id="60" name="Rectangle 4">
              <a:extLst>
                <a:ext uri="{FF2B5EF4-FFF2-40B4-BE49-F238E27FC236}">
                  <a16:creationId xmlns:a16="http://schemas.microsoft.com/office/drawing/2014/main" id="{7DE19143-BA98-6441-8B35-0DC01443E59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 name="Line 5">
              <a:extLst>
                <a:ext uri="{FF2B5EF4-FFF2-40B4-BE49-F238E27FC236}">
                  <a16:creationId xmlns:a16="http://schemas.microsoft.com/office/drawing/2014/main" id="{4FC814DA-411A-3A40-BDE1-F4A0ED6C17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2" name="Line 6">
              <a:extLst>
                <a:ext uri="{FF2B5EF4-FFF2-40B4-BE49-F238E27FC236}">
                  <a16:creationId xmlns:a16="http://schemas.microsoft.com/office/drawing/2014/main" id="{2701EE05-BC46-AC4A-850C-F269CAA8671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3" name="Line 7">
              <a:extLst>
                <a:ext uri="{FF2B5EF4-FFF2-40B4-BE49-F238E27FC236}">
                  <a16:creationId xmlns:a16="http://schemas.microsoft.com/office/drawing/2014/main" id="{9C7814C3-E780-9249-8097-73BE6E6E9C4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5" name="Line 8">
              <a:extLst>
                <a:ext uri="{FF2B5EF4-FFF2-40B4-BE49-F238E27FC236}">
                  <a16:creationId xmlns:a16="http://schemas.microsoft.com/office/drawing/2014/main" id="{78CDD63D-7E05-EC44-8E8F-152DB0AA1A1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66" name="Line 9">
              <a:extLst>
                <a:ext uri="{FF2B5EF4-FFF2-40B4-BE49-F238E27FC236}">
                  <a16:creationId xmlns:a16="http://schemas.microsoft.com/office/drawing/2014/main" id="{A3651A7A-6C59-0248-88B4-13399DFA225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7" name="Rectangle 10">
              <a:extLst>
                <a:ext uri="{FF2B5EF4-FFF2-40B4-BE49-F238E27FC236}">
                  <a16:creationId xmlns:a16="http://schemas.microsoft.com/office/drawing/2014/main" id="{5F22E7DD-3104-F945-9093-821494A9F53A}"/>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68" name="Rectangle 67">
            <a:extLst>
              <a:ext uri="{FF2B5EF4-FFF2-40B4-BE49-F238E27FC236}">
                <a16:creationId xmlns:a16="http://schemas.microsoft.com/office/drawing/2014/main" id="{2F35E5F9-F4B5-B749-9005-39624D4F9D9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69" name="Text Box 18">
            <a:extLst>
              <a:ext uri="{FF2B5EF4-FFF2-40B4-BE49-F238E27FC236}">
                <a16:creationId xmlns:a16="http://schemas.microsoft.com/office/drawing/2014/main" id="{70D99A07-132F-C64F-9C0F-541F9A56F195}"/>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70" name="Text Box 19">
            <a:extLst>
              <a:ext uri="{FF2B5EF4-FFF2-40B4-BE49-F238E27FC236}">
                <a16:creationId xmlns:a16="http://schemas.microsoft.com/office/drawing/2014/main" id="{5DD2D9F7-CBF4-4946-AA19-AA3DEFA68E0E}"/>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71" name="Text Box 20">
            <a:extLst>
              <a:ext uri="{FF2B5EF4-FFF2-40B4-BE49-F238E27FC236}">
                <a16:creationId xmlns:a16="http://schemas.microsoft.com/office/drawing/2014/main" id="{8E2682EA-AB68-0246-A9D7-A9B64AFDBE22}"/>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72" name="Text Box 21">
            <a:extLst>
              <a:ext uri="{FF2B5EF4-FFF2-40B4-BE49-F238E27FC236}">
                <a16:creationId xmlns:a16="http://schemas.microsoft.com/office/drawing/2014/main" id="{8E4742A1-8E5D-154A-A5BF-307121DEAB7B}"/>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73" name="Text Box 22">
            <a:extLst>
              <a:ext uri="{FF2B5EF4-FFF2-40B4-BE49-F238E27FC236}">
                <a16:creationId xmlns:a16="http://schemas.microsoft.com/office/drawing/2014/main" id="{DA5BEBEE-A672-0649-83E2-9B258B862368}"/>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74" name="Text Box 23">
            <a:extLst>
              <a:ext uri="{FF2B5EF4-FFF2-40B4-BE49-F238E27FC236}">
                <a16:creationId xmlns:a16="http://schemas.microsoft.com/office/drawing/2014/main" id="{BD556541-8492-FA4D-ADD3-1D9FC578E95F}"/>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75" name="Text Box 24">
            <a:extLst>
              <a:ext uri="{FF2B5EF4-FFF2-40B4-BE49-F238E27FC236}">
                <a16:creationId xmlns:a16="http://schemas.microsoft.com/office/drawing/2014/main" id="{4FED8AFD-1530-F947-96E3-9BB39B16F5CF}"/>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76" name="Rectangle 75">
            <a:extLst>
              <a:ext uri="{FF2B5EF4-FFF2-40B4-BE49-F238E27FC236}">
                <a16:creationId xmlns:a16="http://schemas.microsoft.com/office/drawing/2014/main" id="{FC4BE18C-2A29-2A4B-BF88-CF42793A340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77" name="Freeform 11">
            <a:extLst>
              <a:ext uri="{FF2B5EF4-FFF2-40B4-BE49-F238E27FC236}">
                <a16:creationId xmlns:a16="http://schemas.microsoft.com/office/drawing/2014/main" id="{26088CB9-669F-7040-A201-399D6AD88B3D}"/>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78" name="Group 77">
            <a:extLst>
              <a:ext uri="{FF2B5EF4-FFF2-40B4-BE49-F238E27FC236}">
                <a16:creationId xmlns:a16="http://schemas.microsoft.com/office/drawing/2014/main" id="{424F80E0-63B8-3F41-9E6F-E0538A1544D8}"/>
              </a:ext>
            </a:extLst>
          </p:cNvPr>
          <p:cNvGrpSpPr/>
          <p:nvPr/>
        </p:nvGrpSpPr>
        <p:grpSpPr>
          <a:xfrm>
            <a:off x="6915423" y="2461577"/>
            <a:ext cx="1954258" cy="986609"/>
            <a:chOff x="6603208" y="1136821"/>
            <a:chExt cx="1954258" cy="986609"/>
          </a:xfrm>
        </p:grpSpPr>
        <p:sp>
          <p:nvSpPr>
            <p:cNvPr id="79" name="Text Box 19">
              <a:extLst>
                <a:ext uri="{FF2B5EF4-FFF2-40B4-BE49-F238E27FC236}">
                  <a16:creationId xmlns:a16="http://schemas.microsoft.com/office/drawing/2014/main" id="{664DC451-2CEE-BB42-B825-47982CA423A6}"/>
                </a:ext>
              </a:extLst>
            </p:cNvPr>
            <p:cNvSpPr txBox="1">
              <a:spLocks noChangeArrowheads="1"/>
            </p:cNvSpPr>
            <p:nvPr/>
          </p:nvSpPr>
          <p:spPr bwMode="auto">
            <a:xfrm>
              <a:off x="6603208" y="1136821"/>
              <a:ext cx="1954258" cy="986609"/>
            </a:xfrm>
            <a:prstGeom prst="cloudCallout">
              <a:avLst>
                <a:gd name="adj1" fmla="val -54483"/>
                <a:gd name="adj2" fmla="val 61643"/>
              </a:avLst>
            </a:prstGeom>
            <a:solidFill>
              <a:srgbClr val="C0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mn-lt"/>
              </a:endParaRPr>
            </a:p>
          </p:txBody>
        </p:sp>
        <p:sp>
          <p:nvSpPr>
            <p:cNvPr id="80" name="Rectangle 79">
              <a:extLst>
                <a:ext uri="{FF2B5EF4-FFF2-40B4-BE49-F238E27FC236}">
                  <a16:creationId xmlns:a16="http://schemas.microsoft.com/office/drawing/2014/main" id="{0296B19A-14A0-C848-B728-DF1EB68DD2E6}"/>
                </a:ext>
              </a:extLst>
            </p:cNvPr>
            <p:cNvSpPr/>
            <p:nvPr/>
          </p:nvSpPr>
          <p:spPr>
            <a:xfrm>
              <a:off x="6647056" y="1168460"/>
              <a:ext cx="1814310" cy="923330"/>
            </a:xfrm>
            <a:prstGeom prst="rect">
              <a:avLst/>
            </a:prstGeom>
          </p:spPr>
          <p:txBody>
            <a:bodyPr wrap="square">
              <a:spAutoFit/>
            </a:bodyPr>
            <a:lstStyle/>
            <a:p>
              <a:pPr algn="ctr"/>
              <a:r>
                <a:rPr lang="en-US" dirty="0">
                  <a:solidFill>
                    <a:schemeClr val="bg1"/>
                  </a:solidFill>
                </a:rPr>
                <a:t>Is the optimal sequence what we want?</a:t>
              </a:r>
            </a:p>
          </p:txBody>
        </p:sp>
      </p:grpSp>
      <p:sp>
        <p:nvSpPr>
          <p:cNvPr id="3" name="Slide Number Placeholder 2">
            <a:extLst>
              <a:ext uri="{FF2B5EF4-FFF2-40B4-BE49-F238E27FC236}">
                <a16:creationId xmlns:a16="http://schemas.microsoft.com/office/drawing/2014/main" id="{95DF35AF-CF0D-294D-BACB-E7201F7D45C8}"/>
              </a:ext>
            </a:extLst>
          </p:cNvPr>
          <p:cNvSpPr>
            <a:spLocks noGrp="1"/>
          </p:cNvSpPr>
          <p:nvPr>
            <p:ph type="sldNum" sz="quarter" idx="12"/>
          </p:nvPr>
        </p:nvSpPr>
        <p:spPr/>
        <p:txBody>
          <a:bodyPr/>
          <a:lstStyle/>
          <a:p>
            <a:fld id="{67C9959E-8E6B-B04C-9955-EA096F41CA7A}" type="slidenum">
              <a:rPr lang="en-GB" smtClean="0"/>
              <a:t>43</a:t>
            </a:fld>
            <a:endParaRPr lang="en-GB"/>
          </a:p>
        </p:txBody>
      </p:sp>
      <p:sp>
        <p:nvSpPr>
          <p:cNvPr id="81" name="Text Box 21">
            <a:extLst>
              <a:ext uri="{FF2B5EF4-FFF2-40B4-BE49-F238E27FC236}">
                <a16:creationId xmlns:a16="http://schemas.microsoft.com/office/drawing/2014/main" id="{28E33771-9484-0640-8DD7-6511B1FB4629}"/>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Tree>
    <p:extLst>
      <p:ext uri="{BB962C8B-B14F-4D97-AF65-F5344CB8AC3E}">
        <p14:creationId xmlns:p14="http://schemas.microsoft.com/office/powerpoint/2010/main" val="4063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52885-D6C1-314A-82A0-88D616FCAC02}"/>
              </a:ext>
            </a:extLst>
          </p:cNvPr>
          <p:cNvSpPr txBox="1"/>
          <p:nvPr/>
        </p:nvSpPr>
        <p:spPr>
          <a:xfrm>
            <a:off x="4349931" y="1158240"/>
            <a:ext cx="4590869"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 ← sensed state</a:t>
            </a:r>
            <a:endParaRPr lang="en-GB"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if</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 is terminal </a:t>
            </a:r>
            <a:r>
              <a:rPr lang="en-GB"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exit</a:t>
            </a:r>
            <a:r>
              <a:rPr lang="en-GB"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a</a:t>
            </a:r>
            <a:r>
              <a:rPr lang="en-GB" dirty="0">
                <a:latin typeface="Courier New" panose="02070309020205020404" pitchFamily="49" charset="0"/>
                <a:cs typeface="Courier New" panose="02070309020205020404" pitchFamily="49" charset="0"/>
              </a:rPr>
              <a:t> ← choose action (given </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perform </a:t>
            </a:r>
            <a:r>
              <a:rPr lang="en-GB" i="1" dirty="0">
                <a:latin typeface="Courier New" panose="02070309020205020404" pitchFamily="49" charset="0"/>
                <a:cs typeface="Courier New" panose="02070309020205020404" pitchFamily="49" charset="0"/>
              </a:rPr>
              <a:t>a</a:t>
            </a:r>
          </a:p>
        </p:txBody>
      </p:sp>
      <p:sp>
        <p:nvSpPr>
          <p:cNvPr id="385031" name="Rectangle 7"/>
          <p:cNvSpPr>
            <a:spLocks noGrp="1" noChangeArrowheads="1"/>
          </p:cNvSpPr>
          <p:nvPr>
            <p:ph type="title"/>
          </p:nvPr>
        </p:nvSpPr>
        <p:spPr/>
        <p:txBody>
          <a:bodyPr/>
          <a:lstStyle/>
          <a:p>
            <a:r>
              <a:rPr lang="en-US"/>
              <a:t>Reactive Agent Algorithm</a:t>
            </a:r>
          </a:p>
        </p:txBody>
      </p:sp>
      <p:grpSp>
        <p:nvGrpSpPr>
          <p:cNvPr id="4" name="Group 3">
            <a:extLst>
              <a:ext uri="{FF2B5EF4-FFF2-40B4-BE49-F238E27FC236}">
                <a16:creationId xmlns:a16="http://schemas.microsoft.com/office/drawing/2014/main" id="{D6D007F8-61E0-BA41-AF4E-52CC4801A36C}"/>
              </a:ext>
            </a:extLst>
          </p:cNvPr>
          <p:cNvGrpSpPr/>
          <p:nvPr/>
        </p:nvGrpSpPr>
        <p:grpSpPr>
          <a:xfrm>
            <a:off x="1202053" y="1741729"/>
            <a:ext cx="6191251" cy="996950"/>
            <a:chOff x="1202053" y="1741729"/>
            <a:chExt cx="6191251" cy="996950"/>
          </a:xfrm>
        </p:grpSpPr>
        <p:grpSp>
          <p:nvGrpSpPr>
            <p:cNvPr id="2" name="Group 2"/>
            <p:cNvGrpSpPr>
              <a:grpSpLocks/>
            </p:cNvGrpSpPr>
            <p:nvPr/>
          </p:nvGrpSpPr>
          <p:grpSpPr bwMode="auto">
            <a:xfrm>
              <a:off x="1202053" y="1741729"/>
              <a:ext cx="6191251" cy="996950"/>
              <a:chOff x="-753" y="417"/>
              <a:chExt cx="3900" cy="628"/>
            </a:xfrm>
          </p:grpSpPr>
          <p:sp>
            <p:nvSpPr>
              <p:cNvPr id="60420" name="Oval 3"/>
              <p:cNvSpPr>
                <a:spLocks noChangeArrowheads="1"/>
              </p:cNvSpPr>
              <p:nvPr/>
            </p:nvSpPr>
            <p:spPr bwMode="auto">
              <a:xfrm>
                <a:off x="2056" y="417"/>
                <a:ext cx="1091" cy="175"/>
              </a:xfrm>
              <a:prstGeom prst="rect">
                <a:avLst/>
              </a:prstGeom>
              <a:noFill/>
              <a:ln w="28575">
                <a:solidFill>
                  <a:schemeClr val="accent4"/>
                </a:solidFill>
                <a:round/>
                <a:headEnd/>
                <a:tailEnd/>
              </a:ln>
            </p:spPr>
            <p:txBody>
              <a:bodyPr wrap="none" anchor="ctr"/>
              <a:lstStyle/>
              <a:p>
                <a:endParaRPr lang="en-US"/>
              </a:p>
            </p:txBody>
          </p:sp>
          <p:sp>
            <p:nvSpPr>
              <p:cNvPr id="60422" name="Text Box 5"/>
              <p:cNvSpPr txBox="1">
                <a:spLocks noChangeArrowheads="1"/>
              </p:cNvSpPr>
              <p:nvPr/>
            </p:nvSpPr>
            <p:spPr bwMode="auto">
              <a:xfrm>
                <a:off x="-753" y="522"/>
                <a:ext cx="1413" cy="523"/>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4"/>
              </a:lnRef>
              <a:fillRef idx="3">
                <a:schemeClr val="accent4"/>
              </a:fillRef>
              <a:effectRef idx="3">
                <a:schemeClr val="accent4"/>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i="0" dirty="0">
                    <a:solidFill>
                      <a:schemeClr val="bg1"/>
                    </a:solidFill>
                    <a:latin typeface="+mn-lt"/>
                  </a:rPr>
                  <a:t>Accessible or</a:t>
                </a:r>
              </a:p>
              <a:p>
                <a:pPr algn="ctr" eaLnBrk="1" hangingPunct="1"/>
                <a:r>
                  <a:rPr lang="en-US" i="0" dirty="0">
                    <a:solidFill>
                      <a:schemeClr val="bg1"/>
                    </a:solidFill>
                    <a:latin typeface="+mn-lt"/>
                  </a:rPr>
                  <a:t>observable state</a:t>
                </a:r>
              </a:p>
            </p:txBody>
          </p:sp>
        </p:grpSp>
        <p:cxnSp>
          <p:nvCxnSpPr>
            <p:cNvPr id="6" name="Straight Arrow Connector 5">
              <a:extLst>
                <a:ext uri="{FF2B5EF4-FFF2-40B4-BE49-F238E27FC236}">
                  <a16:creationId xmlns:a16="http://schemas.microsoft.com/office/drawing/2014/main" id="{B475C237-987E-6841-8C5F-2720820E6EFF}"/>
                </a:ext>
              </a:extLst>
            </p:cNvPr>
            <p:cNvCxnSpPr>
              <a:cxnSpLocks/>
              <a:stCxn id="60422" idx="3"/>
              <a:endCxn id="60420" idx="1"/>
            </p:cNvCxnSpPr>
            <p:nvPr/>
          </p:nvCxnSpPr>
          <p:spPr>
            <a:xfrm flipV="1">
              <a:off x="3445191" y="1880636"/>
              <a:ext cx="2216150" cy="44291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3">
            <a:extLst>
              <a:ext uri="{FF2B5EF4-FFF2-40B4-BE49-F238E27FC236}">
                <a16:creationId xmlns:a16="http://schemas.microsoft.com/office/drawing/2014/main" id="{DEDB306A-1059-E545-A863-829E5F2EB681}"/>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sp>
        <p:nvSpPr>
          <p:cNvPr id="9" name="Slide Number Placeholder 8">
            <a:extLst>
              <a:ext uri="{FF2B5EF4-FFF2-40B4-BE49-F238E27FC236}">
                <a16:creationId xmlns:a16="http://schemas.microsoft.com/office/drawing/2014/main" id="{23461985-6916-D644-8F93-44D94F4935CA}"/>
              </a:ext>
            </a:extLst>
          </p:cNvPr>
          <p:cNvSpPr>
            <a:spLocks noGrp="1"/>
          </p:cNvSpPr>
          <p:nvPr>
            <p:ph type="sldNum" sz="quarter" idx="12"/>
          </p:nvPr>
        </p:nvSpPr>
        <p:spPr/>
        <p:txBody>
          <a:bodyPr/>
          <a:lstStyle/>
          <a:p>
            <a:fld id="{67C9959E-8E6B-B04C-9955-EA096F41CA7A}" type="slidenum">
              <a:rPr lang="en-GB" smtClean="0"/>
              <a:t>44</a:t>
            </a:fld>
            <a:endParaRPr lang="en-GB"/>
          </a:p>
        </p:txBody>
      </p:sp>
      <p:pic>
        <p:nvPicPr>
          <p:cNvPr id="3" name="Picture 2">
            <a:extLst>
              <a:ext uri="{FF2B5EF4-FFF2-40B4-BE49-F238E27FC236}">
                <a16:creationId xmlns:a16="http://schemas.microsoft.com/office/drawing/2014/main" id="{AB14D9C5-AB95-F843-B8B5-2E70DDC1AE3A}"/>
              </a:ext>
            </a:extLst>
          </p:cNvPr>
          <p:cNvPicPr>
            <a:picLocks noChangeAspect="1"/>
          </p:cNvPicPr>
          <p:nvPr/>
        </p:nvPicPr>
        <p:blipFill>
          <a:blip r:embed="rId3"/>
          <a:stretch>
            <a:fillRect/>
          </a:stretch>
        </p:blipFill>
        <p:spPr>
          <a:xfrm>
            <a:off x="2153862" y="3328472"/>
            <a:ext cx="4798808" cy="3064618"/>
          </a:xfrm>
          <a:prstGeom prst="rect">
            <a:avLst/>
          </a:prstGeom>
        </p:spPr>
      </p:pic>
    </p:spTree>
    <p:extLst>
      <p:ext uri="{BB962C8B-B14F-4D97-AF65-F5344CB8AC3E}">
        <p14:creationId xmlns:p14="http://schemas.microsoft.com/office/powerpoint/2010/main" val="4099423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28650" y="260986"/>
            <a:ext cx="8147050" cy="717866"/>
          </a:xfrm>
        </p:spPr>
        <p:txBody>
          <a:bodyPr>
            <a:normAutofit fontScale="90000"/>
          </a:bodyPr>
          <a:lstStyle/>
          <a:p>
            <a:r>
              <a:rPr lang="en-US" dirty="0"/>
              <a:t>Policy (Reactive/Closed-loop Strategy)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400AF-4D6C-E742-AC89-10E6F0B6496E}"/>
                  </a:ext>
                </a:extLst>
              </p:cNvPr>
              <p:cNvSpPr>
                <a:spLocks noGrp="1"/>
              </p:cNvSpPr>
              <p:nvPr>
                <p:ph idx="1"/>
              </p:nvPr>
            </p:nvSpPr>
            <p:spPr>
              <a:xfrm>
                <a:off x="628649" y="1158240"/>
                <a:ext cx="4387487" cy="3007037"/>
              </a:xfrm>
            </p:spPr>
            <p:txBody>
              <a:bodyPr>
                <a:normAutofit fontScale="92500"/>
              </a:bodyPr>
              <a:lstStyle/>
              <a:p>
                <a:r>
                  <a:rPr lang="en-GB" dirty="0">
                    <a:solidFill>
                      <a:schemeClr val="accent1"/>
                    </a:solidFill>
                  </a:rPr>
                  <a:t>Policy </a:t>
                </a:r>
                <a14:m>
                  <m:oMath xmlns:m="http://schemas.openxmlformats.org/officeDocument/2006/math">
                    <m:r>
                      <a:rPr lang="en-GB" i="1" dirty="0" smtClean="0">
                        <a:solidFill>
                          <a:schemeClr val="accent1"/>
                        </a:solidFill>
                        <a:latin typeface="Cambria Math" panose="02040503050406030204" pitchFamily="18" charset="0"/>
                        <a:ea typeface="Cambria Math" panose="02040503050406030204" pitchFamily="18" charset="0"/>
                      </a:rPr>
                      <m:t>𝜋</m:t>
                    </m:r>
                  </m:oMath>
                </a14:m>
                <a:r>
                  <a:rPr lang="en-GB" dirty="0">
                    <a:solidFill>
                      <a:schemeClr val="accent1"/>
                    </a:solidFill>
                  </a:rPr>
                  <a:t> </a:t>
                </a:r>
              </a:p>
              <a:p>
                <a:pPr lvl="1"/>
                <a:r>
                  <a:rPr lang="en-GB" dirty="0"/>
                  <a:t>Complete mapping from states to actions</a:t>
                </a:r>
              </a:p>
              <a:p>
                <a:r>
                  <a:rPr lang="en-GB" dirty="0">
                    <a:solidFill>
                      <a:schemeClr val="accent1"/>
                    </a:solidFill>
                  </a:rPr>
                  <a:t>Optimal policy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𝜋</m:t>
                        </m:r>
                      </m:e>
                      <m:sup>
                        <m:r>
                          <a:rPr lang="de-DE" b="0" i="1" dirty="0" smtClean="0">
                            <a:solidFill>
                              <a:schemeClr val="accent1"/>
                            </a:solidFill>
                            <a:latin typeface="Cambria Math" panose="02040503050406030204" pitchFamily="18" charset="0"/>
                            <a:ea typeface="Cambria Math" panose="02040503050406030204" pitchFamily="18" charset="0"/>
                          </a:rPr>
                          <m:t>∗</m:t>
                        </m:r>
                      </m:sup>
                    </m:sSup>
                  </m:oMath>
                </a14:m>
                <a:r>
                  <a:rPr lang="en-GB" dirty="0">
                    <a:solidFill>
                      <a:schemeClr val="accent1"/>
                    </a:solidFill>
                  </a:rPr>
                  <a:t> </a:t>
                </a:r>
              </a:p>
              <a:p>
                <a:pPr lvl="1"/>
                <a:r>
                  <a:rPr lang="en-GB" dirty="0"/>
                  <a:t>Always yields a history (ending at terminal state) with maximum expected utility</a:t>
                </a:r>
              </a:p>
              <a:p>
                <a:pPr lvl="2"/>
                <a:r>
                  <a:rPr lang="en-GB" dirty="0"/>
                  <a:t>Due to Markov property</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7EB400AF-4D6C-E742-AC89-10E6F0B6496E}"/>
                  </a:ext>
                </a:extLst>
              </p:cNvPr>
              <p:cNvSpPr>
                <a:spLocks noGrp="1" noRot="1" noChangeAspect="1" noMove="1" noResize="1" noEditPoints="1" noAdjustHandles="1" noChangeArrowheads="1" noChangeShapeType="1" noTextEdit="1"/>
              </p:cNvSpPr>
              <p:nvPr>
                <p:ph idx="1"/>
              </p:nvPr>
            </p:nvSpPr>
            <p:spPr>
              <a:xfrm>
                <a:off x="628649" y="1158240"/>
                <a:ext cx="4387487" cy="3007037"/>
              </a:xfrm>
              <a:blipFill>
                <a:blip r:embed="rId3"/>
                <a:stretch>
                  <a:fillRect l="-2017" t="-2521" r="-2594"/>
                </a:stretch>
              </a:blipFill>
            </p:spPr>
            <p:txBody>
              <a:bodyPr/>
              <a:lstStyle/>
              <a:p>
                <a:r>
                  <a:rPr lang="en-GB">
                    <a:noFill/>
                  </a:rPr>
                  <a:t> </a:t>
                </a:r>
              </a:p>
            </p:txBody>
          </p:sp>
        </mc:Fallback>
      </mc:AlternateContent>
      <p:grpSp>
        <p:nvGrpSpPr>
          <p:cNvPr id="32" name="Group 3">
            <a:extLst>
              <a:ext uri="{FF2B5EF4-FFF2-40B4-BE49-F238E27FC236}">
                <a16:creationId xmlns:a16="http://schemas.microsoft.com/office/drawing/2014/main" id="{7604959D-728A-2A46-9F0C-36C29471D360}"/>
              </a:ext>
            </a:extLst>
          </p:cNvPr>
          <p:cNvGrpSpPr>
            <a:grpSpLocks/>
          </p:cNvGrpSpPr>
          <p:nvPr/>
        </p:nvGrpSpPr>
        <p:grpSpPr bwMode="auto">
          <a:xfrm>
            <a:off x="910045" y="4165283"/>
            <a:ext cx="2438400" cy="1828800"/>
            <a:chOff x="960" y="1152"/>
            <a:chExt cx="1536" cy="1152"/>
          </a:xfrm>
        </p:grpSpPr>
        <p:sp>
          <p:nvSpPr>
            <p:cNvPr id="33" name="Rectangle 4">
              <a:extLst>
                <a:ext uri="{FF2B5EF4-FFF2-40B4-BE49-F238E27FC236}">
                  <a16:creationId xmlns:a16="http://schemas.microsoft.com/office/drawing/2014/main" id="{3ABA4EC4-E49E-C143-A44E-69E2C630CD7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 name="Line 5">
              <a:extLst>
                <a:ext uri="{FF2B5EF4-FFF2-40B4-BE49-F238E27FC236}">
                  <a16:creationId xmlns:a16="http://schemas.microsoft.com/office/drawing/2014/main" id="{2117C24C-C3F6-F242-8360-8ED8010BEC7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5" name="Line 6">
              <a:extLst>
                <a:ext uri="{FF2B5EF4-FFF2-40B4-BE49-F238E27FC236}">
                  <a16:creationId xmlns:a16="http://schemas.microsoft.com/office/drawing/2014/main" id="{99C9FD60-0C8F-304C-817C-DFD33A3FB2C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6" name="Line 7">
              <a:extLst>
                <a:ext uri="{FF2B5EF4-FFF2-40B4-BE49-F238E27FC236}">
                  <a16:creationId xmlns:a16="http://schemas.microsoft.com/office/drawing/2014/main" id="{2B01BD40-F7D9-1A4C-BBE2-D588519CC60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7" name="Line 8">
              <a:extLst>
                <a:ext uri="{FF2B5EF4-FFF2-40B4-BE49-F238E27FC236}">
                  <a16:creationId xmlns:a16="http://schemas.microsoft.com/office/drawing/2014/main" id="{69AEF212-AE70-994B-8536-F3D06D78364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8" name="Line 9">
              <a:extLst>
                <a:ext uri="{FF2B5EF4-FFF2-40B4-BE49-F238E27FC236}">
                  <a16:creationId xmlns:a16="http://schemas.microsoft.com/office/drawing/2014/main" id="{E943B641-6B11-374D-B4F3-CB36972DF0E3}"/>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9" name="Rectangle 10">
              <a:extLst>
                <a:ext uri="{FF2B5EF4-FFF2-40B4-BE49-F238E27FC236}">
                  <a16:creationId xmlns:a16="http://schemas.microsoft.com/office/drawing/2014/main" id="{69928ECE-B113-F643-A496-0F82BC259D3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40" name="Rectangle 39">
            <a:extLst>
              <a:ext uri="{FF2B5EF4-FFF2-40B4-BE49-F238E27FC236}">
                <a16:creationId xmlns:a16="http://schemas.microsoft.com/office/drawing/2014/main" id="{A9C30FDA-F15F-664B-8418-C2907DE766E3}"/>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41" name="Text Box 18">
            <a:extLst>
              <a:ext uri="{FF2B5EF4-FFF2-40B4-BE49-F238E27FC236}">
                <a16:creationId xmlns:a16="http://schemas.microsoft.com/office/drawing/2014/main" id="{75AF240B-2B6A-5D4B-B2AB-84F72A9DE599}"/>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2" name="Text Box 19">
            <a:extLst>
              <a:ext uri="{FF2B5EF4-FFF2-40B4-BE49-F238E27FC236}">
                <a16:creationId xmlns:a16="http://schemas.microsoft.com/office/drawing/2014/main" id="{473E4FB2-8F7B-5440-B061-5627ECD93DE3}"/>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3" name="Text Box 20">
            <a:extLst>
              <a:ext uri="{FF2B5EF4-FFF2-40B4-BE49-F238E27FC236}">
                <a16:creationId xmlns:a16="http://schemas.microsoft.com/office/drawing/2014/main" id="{C9843170-4624-AF42-978F-FA6B44F1F366}"/>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44" name="Text Box 21">
            <a:extLst>
              <a:ext uri="{FF2B5EF4-FFF2-40B4-BE49-F238E27FC236}">
                <a16:creationId xmlns:a16="http://schemas.microsoft.com/office/drawing/2014/main" id="{1BAA05C4-57BD-1142-8193-A8908CF2DEF5}"/>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45" name="Text Box 22">
            <a:extLst>
              <a:ext uri="{FF2B5EF4-FFF2-40B4-BE49-F238E27FC236}">
                <a16:creationId xmlns:a16="http://schemas.microsoft.com/office/drawing/2014/main" id="{3C358DBF-B39B-8A45-8AEE-2989F4DC83ED}"/>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46" name="Text Box 23">
            <a:extLst>
              <a:ext uri="{FF2B5EF4-FFF2-40B4-BE49-F238E27FC236}">
                <a16:creationId xmlns:a16="http://schemas.microsoft.com/office/drawing/2014/main" id="{C8558F0C-8114-B34C-B7DD-6785711277C5}"/>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7" name="Text Box 24">
            <a:extLst>
              <a:ext uri="{FF2B5EF4-FFF2-40B4-BE49-F238E27FC236}">
                <a16:creationId xmlns:a16="http://schemas.microsoft.com/office/drawing/2014/main" id="{B7313F98-B1BC-D34E-9670-B5A9477C7116}"/>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8" name="Rectangle 47">
            <a:extLst>
              <a:ext uri="{FF2B5EF4-FFF2-40B4-BE49-F238E27FC236}">
                <a16:creationId xmlns:a16="http://schemas.microsoft.com/office/drawing/2014/main" id="{4D9AACBE-BB63-D943-8F8D-6A2401122DC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50" name="Line 22">
            <a:extLst>
              <a:ext uri="{FF2B5EF4-FFF2-40B4-BE49-F238E27FC236}">
                <a16:creationId xmlns:a16="http://schemas.microsoft.com/office/drawing/2014/main" id="{14AAF863-70B7-CF41-9D22-37FB3FCBFE1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1" name="Line 23">
            <a:extLst>
              <a:ext uri="{FF2B5EF4-FFF2-40B4-BE49-F238E27FC236}">
                <a16:creationId xmlns:a16="http://schemas.microsoft.com/office/drawing/2014/main" id="{9CAE76C8-79DB-B844-AD7A-AC577575040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2" name="Line 24">
            <a:extLst>
              <a:ext uri="{FF2B5EF4-FFF2-40B4-BE49-F238E27FC236}">
                <a16:creationId xmlns:a16="http://schemas.microsoft.com/office/drawing/2014/main" id="{A1933C19-AB06-9142-83D1-8B1DF784B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3" name="Line 25">
            <a:extLst>
              <a:ext uri="{FF2B5EF4-FFF2-40B4-BE49-F238E27FC236}">
                <a16:creationId xmlns:a16="http://schemas.microsoft.com/office/drawing/2014/main" id="{DF35EF5C-9960-EE4E-B9EA-69052B01730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4" name="Line 26">
            <a:extLst>
              <a:ext uri="{FF2B5EF4-FFF2-40B4-BE49-F238E27FC236}">
                <a16:creationId xmlns:a16="http://schemas.microsoft.com/office/drawing/2014/main" id="{CE814597-B433-B24E-A2EC-C65DAF8F8EE3}"/>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5" name="Line 27">
            <a:extLst>
              <a:ext uri="{FF2B5EF4-FFF2-40B4-BE49-F238E27FC236}">
                <a16:creationId xmlns:a16="http://schemas.microsoft.com/office/drawing/2014/main" id="{E2E6EA6B-AA44-B042-9AFA-AC1C787BE2C2}"/>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6" name="Line 28">
            <a:extLst>
              <a:ext uri="{FF2B5EF4-FFF2-40B4-BE49-F238E27FC236}">
                <a16:creationId xmlns:a16="http://schemas.microsoft.com/office/drawing/2014/main" id="{6E76AD3E-EBD0-6F44-AE6E-1AF92BB38CDB}"/>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7" name="Line 29">
            <a:extLst>
              <a:ext uri="{FF2B5EF4-FFF2-40B4-BE49-F238E27FC236}">
                <a16:creationId xmlns:a16="http://schemas.microsoft.com/office/drawing/2014/main" id="{83B7E29A-5366-724A-B7A1-BC1E3BF8EC96}"/>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8" name="Line 30">
            <a:extLst>
              <a:ext uri="{FF2B5EF4-FFF2-40B4-BE49-F238E27FC236}">
                <a16:creationId xmlns:a16="http://schemas.microsoft.com/office/drawing/2014/main" id="{4EF8B579-3018-5447-A28D-DF3254950B0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60" name="TextBox 59">
            <a:extLst>
              <a:ext uri="{FF2B5EF4-FFF2-40B4-BE49-F238E27FC236}">
                <a16:creationId xmlns:a16="http://schemas.microsoft.com/office/drawing/2014/main" id="{1FDC75E6-AD0F-8F45-84CD-07E90DDEDA43}"/>
              </a:ext>
            </a:extLst>
          </p:cNvPr>
          <p:cNvSpPr txBox="1"/>
          <p:nvPr/>
        </p:nvSpPr>
        <p:spPr>
          <a:xfrm>
            <a:off x="5146766" y="1158240"/>
            <a:ext cx="3794034"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b="1" dirty="0">
                <a:latin typeface="Courier New" panose="02070309020205020404" pitchFamily="49" charset="0"/>
                <a:cs typeface="Courier New" panose="02070309020205020404" pitchFamily="49" charset="0"/>
              </a:rPr>
              <a:t>Act()</a:t>
            </a:r>
            <a:endParaRPr lang="en-GB"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 ← sensed state</a:t>
            </a:r>
            <a:endParaRPr lang="en-GB"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if</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 is terminal </a:t>
            </a:r>
            <a:r>
              <a:rPr lang="en-GB"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exit</a:t>
            </a:r>
            <a:r>
              <a:rPr lang="en-GB"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a</a:t>
            </a:r>
            <a:r>
              <a:rPr lang="en-GB" dirty="0">
                <a:latin typeface="Courier New" panose="02070309020205020404" pitchFamily="49" charset="0"/>
                <a:cs typeface="Courier New" panose="02070309020205020404" pitchFamily="49" charset="0"/>
              </a:rPr>
              <a:t> ← </a:t>
            </a:r>
            <a:r>
              <a:rPr lang="en-GB" dirty="0">
                <a:solidFill>
                  <a:schemeClr val="accent4"/>
                </a:solidFill>
                <a:latin typeface="Courier New" panose="02070309020205020404" pitchFamily="49" charset="0"/>
                <a:cs typeface="Courier New" panose="02070309020205020404" pitchFamily="49" charset="0"/>
              </a:rPr>
              <a:t>𝜋(</a:t>
            </a:r>
            <a:r>
              <a:rPr lang="en-GB" i="1" dirty="0">
                <a:solidFill>
                  <a:schemeClr val="accent4"/>
                </a:solidFill>
                <a:latin typeface="Courier New" panose="02070309020205020404" pitchFamily="49" charset="0"/>
                <a:cs typeface="Courier New" panose="02070309020205020404" pitchFamily="49" charset="0"/>
              </a:rPr>
              <a:t>s</a:t>
            </a:r>
            <a:r>
              <a:rPr lang="en-GB" dirty="0">
                <a:solidFill>
                  <a:schemeClr val="accent4"/>
                </a:solidFill>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perform </a:t>
            </a:r>
            <a:r>
              <a:rPr lang="en-GB" i="1" dirty="0">
                <a:latin typeface="Courier New" panose="02070309020205020404" pitchFamily="49" charset="0"/>
                <a:cs typeface="Courier New" panose="02070309020205020404" pitchFamily="49" charset="0"/>
              </a:rPr>
              <a:t>a</a:t>
            </a:r>
          </a:p>
        </p:txBody>
      </p:sp>
      <p:sp>
        <p:nvSpPr>
          <p:cNvPr id="62" name="Text Box 36">
            <a:extLst>
              <a:ext uri="{FF2B5EF4-FFF2-40B4-BE49-F238E27FC236}">
                <a16:creationId xmlns:a16="http://schemas.microsoft.com/office/drawing/2014/main" id="{5227994C-2CBF-2742-A526-0A8720903A31}"/>
              </a:ext>
            </a:extLst>
          </p:cNvPr>
          <p:cNvSpPr txBox="1">
            <a:spLocks noChangeArrowheads="1"/>
          </p:cNvSpPr>
          <p:nvPr/>
        </p:nvSpPr>
        <p:spPr bwMode="auto">
          <a:xfrm>
            <a:off x="4702175" y="3704455"/>
            <a:ext cx="3685814" cy="120032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i="0" dirty="0">
                <a:solidFill>
                  <a:schemeClr val="bg1"/>
                </a:solidFill>
                <a:latin typeface="+mn-lt"/>
              </a:rPr>
              <a:t>Note that [3,2] is a “dangerous” state that the optimal policy tries to avoid</a:t>
            </a:r>
          </a:p>
        </p:txBody>
      </p:sp>
      <p:cxnSp>
        <p:nvCxnSpPr>
          <p:cNvPr id="5" name="Straight Arrow Connector 4">
            <a:extLst>
              <a:ext uri="{FF2B5EF4-FFF2-40B4-BE49-F238E27FC236}">
                <a16:creationId xmlns:a16="http://schemas.microsoft.com/office/drawing/2014/main" id="{A3AA827C-83E2-0E4A-B1A9-9395DE387759}"/>
              </a:ext>
            </a:extLst>
          </p:cNvPr>
          <p:cNvCxnSpPr>
            <a:cxnSpLocks/>
            <a:stCxn id="62" idx="1"/>
            <a:endCxn id="55" idx="0"/>
          </p:cNvCxnSpPr>
          <p:nvPr/>
        </p:nvCxnSpPr>
        <p:spPr>
          <a:xfrm flipH="1">
            <a:off x="2400300" y="4304620"/>
            <a:ext cx="2301875" cy="94447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4BB740F-1EAA-674D-A2FB-F344075D047C}"/>
              </a:ext>
            </a:extLst>
          </p:cNvPr>
          <p:cNvCxnSpPr>
            <a:cxnSpLocks/>
            <a:stCxn id="62" idx="1"/>
            <a:endCxn id="57" idx="0"/>
          </p:cNvCxnSpPr>
          <p:nvPr/>
        </p:nvCxnSpPr>
        <p:spPr>
          <a:xfrm flipH="1">
            <a:off x="2552700" y="4304620"/>
            <a:ext cx="2149475" cy="140167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 Box 36">
                <a:extLst>
                  <a:ext uri="{FF2B5EF4-FFF2-40B4-BE49-F238E27FC236}">
                    <a16:creationId xmlns:a16="http://schemas.microsoft.com/office/drawing/2014/main" id="{073400D9-AC5C-704B-B719-80F344C6C1B2}"/>
                  </a:ext>
                </a:extLst>
              </p:cNvPr>
              <p:cNvSpPr txBox="1">
                <a:spLocks noChangeArrowheads="1"/>
              </p:cNvSpPr>
              <p:nvPr/>
            </p:nvSpPr>
            <p:spPr bwMode="auto">
              <a:xfrm>
                <a:off x="3449637" y="5348460"/>
                <a:ext cx="5533231"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i="0" dirty="0">
                    <a:solidFill>
                      <a:schemeClr val="bg1"/>
                    </a:solidFill>
                    <a:latin typeface="+mn-lt"/>
                  </a:rPr>
                  <a:t>How to compute </a:t>
                </a:r>
                <a14:m>
                  <m:oMath xmlns:m="http://schemas.openxmlformats.org/officeDocument/2006/math">
                    <m:sSup>
                      <m:sSupPr>
                        <m:ctrlPr>
                          <a:rPr lang="de-DE" i="1" dirty="0">
                            <a:solidFill>
                              <a:schemeClr val="bg1"/>
                            </a:solidFill>
                            <a:latin typeface="Cambria Math" panose="02040503050406030204" pitchFamily="18" charset="0"/>
                            <a:ea typeface="Cambria Math" panose="02040503050406030204" pitchFamily="18" charset="0"/>
                          </a:rPr>
                        </m:ctrlPr>
                      </m:sSupPr>
                      <m:e>
                        <m:r>
                          <a:rPr lang="en-GB" dirty="0">
                            <a:solidFill>
                              <a:schemeClr val="bg1"/>
                            </a:solidFill>
                            <a:latin typeface="Cambria Math" panose="02040503050406030204" pitchFamily="18" charset="0"/>
                            <a:ea typeface="Cambria Math" panose="02040503050406030204" pitchFamily="18" charset="0"/>
                          </a:rPr>
                          <m:t>𝜋</m:t>
                        </m:r>
                      </m:e>
                      <m:sup>
                        <m:r>
                          <a:rPr lang="de-DE" dirty="0">
                            <a:solidFill>
                              <a:schemeClr val="bg1"/>
                            </a:solidFill>
                            <a:latin typeface="Cambria Math" panose="02040503050406030204" pitchFamily="18" charset="0"/>
                            <a:ea typeface="Cambria Math" panose="02040503050406030204" pitchFamily="18" charset="0"/>
                          </a:rPr>
                          <m:t>∗</m:t>
                        </m:r>
                      </m:sup>
                    </m:sSup>
                  </m:oMath>
                </a14:m>
                <a:r>
                  <a:rPr lang="en-US" i="0" dirty="0">
                    <a:solidFill>
                      <a:schemeClr val="bg1"/>
                    </a:solidFill>
                    <a:latin typeface="+mn-lt"/>
                  </a:rPr>
                  <a:t>?</a:t>
                </a:r>
              </a:p>
              <a:p>
                <a:pPr algn="ctr"/>
                <a:r>
                  <a:rPr lang="en-US" i="0" dirty="0">
                    <a:solidFill>
                      <a:schemeClr val="bg1"/>
                    </a:solidFill>
                    <a:latin typeface="+mn-lt"/>
                  </a:rPr>
                  <a:t>Solving a </a:t>
                </a:r>
                <a:r>
                  <a:rPr lang="en-US" i="0" dirty="0">
                    <a:solidFill>
                      <a:schemeClr val="accent4"/>
                    </a:solidFill>
                    <a:latin typeface="+mn-lt"/>
                  </a:rPr>
                  <a:t>Markov Decision Process</a:t>
                </a:r>
                <a:r>
                  <a:rPr lang="en-US" i="0" dirty="0">
                    <a:solidFill>
                      <a:schemeClr val="bg1"/>
                    </a:solidFill>
                    <a:latin typeface="+mn-lt"/>
                  </a:rPr>
                  <a:t> (MDP)</a:t>
                </a:r>
              </a:p>
            </p:txBody>
          </p:sp>
        </mc:Choice>
        <mc:Fallback xmlns="">
          <p:sp>
            <p:nvSpPr>
              <p:cNvPr id="86" name="Text Box 36">
                <a:extLst>
                  <a:ext uri="{FF2B5EF4-FFF2-40B4-BE49-F238E27FC236}">
                    <a16:creationId xmlns:a16="http://schemas.microsoft.com/office/drawing/2014/main" id="{073400D9-AC5C-704B-B719-80F344C6C1B2}"/>
                  </a:ext>
                </a:extLst>
              </p:cNvPr>
              <p:cNvSpPr txBox="1">
                <a:spLocks noRot="1" noChangeAspect="1" noMove="1" noResize="1" noEditPoints="1" noAdjustHandles="1" noChangeArrowheads="1" noChangeShapeType="1" noTextEdit="1"/>
              </p:cNvSpPr>
              <p:nvPr/>
            </p:nvSpPr>
            <p:spPr bwMode="auto">
              <a:xfrm>
                <a:off x="3449637" y="5348460"/>
                <a:ext cx="5533231" cy="830997"/>
              </a:xfrm>
              <a:prstGeom prst="rect">
                <a:avLst/>
              </a:prstGeom>
              <a:blipFill>
                <a:blip r:embed="rId4"/>
                <a:stretch>
                  <a:fillRect/>
                </a:stretch>
              </a:blipFill>
              <a:ln>
                <a:headEnd/>
                <a:tailEnd/>
              </a:ln>
            </p:spPr>
            <p:txBody>
              <a:bodyPr/>
              <a:lstStyle/>
              <a:p>
                <a:r>
                  <a:rPr lang="en-GB">
                    <a:noFill/>
                  </a:rPr>
                  <a:t> </a:t>
                </a:r>
              </a:p>
            </p:txBody>
          </p:sp>
        </mc:Fallback>
      </mc:AlternateContent>
      <p:sp>
        <p:nvSpPr>
          <p:cNvPr id="18" name="Slide Number Placeholder 17">
            <a:extLst>
              <a:ext uri="{FF2B5EF4-FFF2-40B4-BE49-F238E27FC236}">
                <a16:creationId xmlns:a16="http://schemas.microsoft.com/office/drawing/2014/main" id="{7AA8EDED-81B2-264D-A7C9-54DD03B99CF2}"/>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2185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MDP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81CD62C-7D0F-1943-B672-1873041CCCFF}"/>
                  </a:ext>
                </a:extLst>
              </p:cNvPr>
              <p:cNvSpPr>
                <a:spLocks noGrp="1"/>
              </p:cNvSpPr>
              <p:nvPr>
                <p:ph idx="1"/>
              </p:nvPr>
            </p:nvSpPr>
            <p:spPr>
              <a:xfrm>
                <a:off x="628650" y="1158240"/>
                <a:ext cx="7886700" cy="2933655"/>
              </a:xfrm>
            </p:spPr>
            <p:txBody>
              <a:bodyPr>
                <a:normAutofit fontScale="92500" lnSpcReduction="10000"/>
              </a:bodyPr>
              <a:lstStyle/>
              <a:p>
                <a:r>
                  <a:rPr lang="en-GB" i="1" dirty="0"/>
                  <a:t>Sequential</a:t>
                </a:r>
                <a:r>
                  <a:rPr lang="en-GB" dirty="0"/>
                  <a:t> decision problem for a </a:t>
                </a:r>
                <a:r>
                  <a:rPr lang="en-GB" dirty="0">
                    <a:solidFill>
                      <a:schemeClr val="accent1"/>
                    </a:solidFill>
                  </a:rPr>
                  <a:t>fully observable</a:t>
                </a:r>
                <a:r>
                  <a:rPr lang="en-GB" dirty="0"/>
                  <a:t>, </a:t>
                </a:r>
                <a:r>
                  <a:rPr lang="en-GB" dirty="0">
                    <a:solidFill>
                      <a:schemeClr val="accent1"/>
                    </a:solidFill>
                  </a:rPr>
                  <a:t>stochastic</a:t>
                </a:r>
                <a:r>
                  <a:rPr lang="en-GB" dirty="0"/>
                  <a:t> environment with a </a:t>
                </a:r>
                <a:r>
                  <a:rPr lang="en-GB" dirty="0">
                    <a:solidFill>
                      <a:schemeClr val="accent1"/>
                    </a:solidFill>
                  </a:rPr>
                  <a:t>Markovian transition model </a:t>
                </a:r>
                <a:r>
                  <a:rPr lang="en-GB" dirty="0"/>
                  <a:t>and </a:t>
                </a:r>
                <a:r>
                  <a:rPr lang="en-GB" dirty="0">
                    <a:solidFill>
                      <a:schemeClr val="accent1"/>
                    </a:solidFill>
                  </a:rPr>
                  <a:t>additive rewards </a:t>
                </a:r>
                <a:r>
                  <a:rPr lang="en-GB" dirty="0"/>
                  <a:t>(next slide)</a:t>
                </a:r>
              </a:p>
              <a:p>
                <a:r>
                  <a:rPr lang="en-GB" dirty="0"/>
                  <a:t>Components</a:t>
                </a:r>
              </a:p>
              <a:p>
                <a:pPr lvl="1"/>
                <a:r>
                  <a:rPr lang="en-GB" dirty="0"/>
                  <a:t>a set of states </a:t>
                </a:r>
                <a14:m>
                  <m:oMath xmlns:m="http://schemas.openxmlformats.org/officeDocument/2006/math">
                    <m:r>
                      <a:rPr lang="en-GB" i="1" dirty="0" smtClean="0">
                        <a:latin typeface="Cambria Math" panose="02040503050406030204" pitchFamily="18" charset="0"/>
                      </a:rPr>
                      <m:t>𝑆</m:t>
                    </m:r>
                  </m:oMath>
                </a14:m>
                <a:r>
                  <a:rPr lang="en-GB" dirty="0"/>
                  <a:t> (with an initial state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a:t>
                </a:r>
              </a:p>
              <a:p>
                <a:pPr lvl="1"/>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 in each state</a:t>
                </a:r>
              </a:p>
              <a:p>
                <a:pPr lvl="1"/>
                <a:r>
                  <a:rPr lang="en-GB" dirty="0"/>
                  <a:t>a transition model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1"/>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endParaRPr lang="en-GB" dirty="0"/>
              </a:p>
            </p:txBody>
          </p:sp>
        </mc:Choice>
        <mc:Fallback>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idx="1"/>
              </p:nvPr>
            </p:nvSpPr>
            <p:spPr>
              <a:xfrm>
                <a:off x="628650" y="1158240"/>
                <a:ext cx="7886700" cy="2933655"/>
              </a:xfrm>
              <a:blipFill>
                <a:blip r:embed="rId3"/>
                <a:stretch>
                  <a:fillRect l="-1286" t="-3879" b="-43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00E285A-5AB2-354A-9688-B461D919FCFB}"/>
              </a:ext>
            </a:extLst>
          </p:cNvPr>
          <p:cNvSpPr>
            <a:spLocks noGrp="1"/>
          </p:cNvSpPr>
          <p:nvPr>
            <p:ph type="sldNum" sz="quarter" idx="12"/>
          </p:nvPr>
        </p:nvSpPr>
        <p:spPr/>
        <p:txBody>
          <a:bodyPr/>
          <a:lstStyle/>
          <a:p>
            <a:fld id="{67C9959E-8E6B-B04C-9955-EA096F41CA7A}" type="slidenum">
              <a:rPr lang="en-GB" smtClean="0"/>
              <a:t>46</a:t>
            </a:fld>
            <a:endParaRPr lang="en-GB"/>
          </a:p>
        </p:txBody>
      </p:sp>
      <p:grpSp>
        <p:nvGrpSpPr>
          <p:cNvPr id="8" name="Group 3">
            <a:extLst>
              <a:ext uri="{FF2B5EF4-FFF2-40B4-BE49-F238E27FC236}">
                <a16:creationId xmlns:a16="http://schemas.microsoft.com/office/drawing/2014/main" id="{386A9099-EDE4-3B40-BE7C-F9096D9A7B9E}"/>
              </a:ext>
            </a:extLst>
          </p:cNvPr>
          <p:cNvGrpSpPr>
            <a:grpSpLocks/>
          </p:cNvGrpSpPr>
          <p:nvPr/>
        </p:nvGrpSpPr>
        <p:grpSpPr bwMode="auto">
          <a:xfrm>
            <a:off x="910045" y="4165283"/>
            <a:ext cx="2438400" cy="1828800"/>
            <a:chOff x="960" y="1152"/>
            <a:chExt cx="1536" cy="1152"/>
          </a:xfrm>
        </p:grpSpPr>
        <p:sp>
          <p:nvSpPr>
            <p:cNvPr id="9" name="Rectangle 4">
              <a:extLst>
                <a:ext uri="{FF2B5EF4-FFF2-40B4-BE49-F238E27FC236}">
                  <a16:creationId xmlns:a16="http://schemas.microsoft.com/office/drawing/2014/main" id="{7103BFE3-99A1-6047-BECB-5A49B5F373E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Line 5">
              <a:extLst>
                <a:ext uri="{FF2B5EF4-FFF2-40B4-BE49-F238E27FC236}">
                  <a16:creationId xmlns:a16="http://schemas.microsoft.com/office/drawing/2014/main" id="{A0E74EAD-FFEE-FF45-A8F2-127AEC68B0E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1" name="Line 6">
              <a:extLst>
                <a:ext uri="{FF2B5EF4-FFF2-40B4-BE49-F238E27FC236}">
                  <a16:creationId xmlns:a16="http://schemas.microsoft.com/office/drawing/2014/main" id="{A557C0AA-C488-1444-88D4-45C682A558D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 name="Line 7">
              <a:extLst>
                <a:ext uri="{FF2B5EF4-FFF2-40B4-BE49-F238E27FC236}">
                  <a16:creationId xmlns:a16="http://schemas.microsoft.com/office/drawing/2014/main" id="{D2FB8F4C-BDB8-ED49-8B61-36B1DECCF095}"/>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 name="Line 8">
              <a:extLst>
                <a:ext uri="{FF2B5EF4-FFF2-40B4-BE49-F238E27FC236}">
                  <a16:creationId xmlns:a16="http://schemas.microsoft.com/office/drawing/2014/main" id="{DA72763B-3054-2C46-8BBA-4FF585737D7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4" name="Line 9">
              <a:extLst>
                <a:ext uri="{FF2B5EF4-FFF2-40B4-BE49-F238E27FC236}">
                  <a16:creationId xmlns:a16="http://schemas.microsoft.com/office/drawing/2014/main" id="{AFF69B6F-9FD7-4F40-AFB8-3E29A41FB2E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 name="Rectangle 10">
              <a:extLst>
                <a:ext uri="{FF2B5EF4-FFF2-40B4-BE49-F238E27FC236}">
                  <a16:creationId xmlns:a16="http://schemas.microsoft.com/office/drawing/2014/main" id="{CEB7BFF4-73FE-1349-9AE4-06BED4A9FF01}"/>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6" name="Rectangle 15">
            <a:extLst>
              <a:ext uri="{FF2B5EF4-FFF2-40B4-BE49-F238E27FC236}">
                <a16:creationId xmlns:a16="http://schemas.microsoft.com/office/drawing/2014/main" id="{3E1EE416-81C0-A247-9A95-EE0F229171F8}"/>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7" name="Text Box 18">
            <a:extLst>
              <a:ext uri="{FF2B5EF4-FFF2-40B4-BE49-F238E27FC236}">
                <a16:creationId xmlns:a16="http://schemas.microsoft.com/office/drawing/2014/main" id="{F66B2C80-3869-6F4C-9824-EE26037B53FF}"/>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8" name="Text Box 19">
            <a:extLst>
              <a:ext uri="{FF2B5EF4-FFF2-40B4-BE49-F238E27FC236}">
                <a16:creationId xmlns:a16="http://schemas.microsoft.com/office/drawing/2014/main" id="{F0D56BF0-C479-6349-860B-1690672BC539}"/>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9" name="Text Box 20">
            <a:extLst>
              <a:ext uri="{FF2B5EF4-FFF2-40B4-BE49-F238E27FC236}">
                <a16:creationId xmlns:a16="http://schemas.microsoft.com/office/drawing/2014/main" id="{52D3ED85-E635-BE4F-B68D-C30C434B4C9C}"/>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20" name="Text Box 21">
            <a:extLst>
              <a:ext uri="{FF2B5EF4-FFF2-40B4-BE49-F238E27FC236}">
                <a16:creationId xmlns:a16="http://schemas.microsoft.com/office/drawing/2014/main" id="{00136D84-CC0E-8649-873A-CE583C239455}"/>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21" name="Text Box 22">
            <a:extLst>
              <a:ext uri="{FF2B5EF4-FFF2-40B4-BE49-F238E27FC236}">
                <a16:creationId xmlns:a16="http://schemas.microsoft.com/office/drawing/2014/main" id="{32DF7633-A422-A94D-8D78-6941F8D1158A}"/>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2" name="Text Box 23">
            <a:extLst>
              <a:ext uri="{FF2B5EF4-FFF2-40B4-BE49-F238E27FC236}">
                <a16:creationId xmlns:a16="http://schemas.microsoft.com/office/drawing/2014/main" id="{640BAF06-6725-AC46-99C9-921BC36E307D}"/>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3" name="Text Box 24">
            <a:extLst>
              <a:ext uri="{FF2B5EF4-FFF2-40B4-BE49-F238E27FC236}">
                <a16:creationId xmlns:a16="http://schemas.microsoft.com/office/drawing/2014/main" id="{19467F49-791C-324D-AB40-0FFC519A8592}"/>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4" name="Rectangle 23">
            <a:extLst>
              <a:ext uri="{FF2B5EF4-FFF2-40B4-BE49-F238E27FC236}">
                <a16:creationId xmlns:a16="http://schemas.microsoft.com/office/drawing/2014/main" id="{ADA697C6-8C22-3847-96F1-1F873DB59723}"/>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pic>
        <p:nvPicPr>
          <p:cNvPr id="25" name="Picture 24">
            <a:extLst>
              <a:ext uri="{FF2B5EF4-FFF2-40B4-BE49-F238E27FC236}">
                <a16:creationId xmlns:a16="http://schemas.microsoft.com/office/drawing/2014/main" id="{683554E3-3AC5-A948-AC9D-E131E2AE09C4}"/>
              </a:ext>
            </a:extLst>
          </p:cNvPr>
          <p:cNvPicPr>
            <a:picLocks noChangeAspect="1"/>
          </p:cNvPicPr>
          <p:nvPr/>
        </p:nvPicPr>
        <p:blipFill rotWithShape="1">
          <a:blip r:embed="rId4"/>
          <a:srcRect l="5545" t="4804" r="6416" b="13117"/>
          <a:stretch/>
        </p:blipFill>
        <p:spPr>
          <a:xfrm>
            <a:off x="6336218" y="4596674"/>
            <a:ext cx="1319349" cy="1031965"/>
          </a:xfrm>
          <a:prstGeom prst="rect">
            <a:avLst/>
          </a:prstGeom>
          <a:ln w="28575">
            <a:solidFill>
              <a:schemeClr val="tx1"/>
            </a:solidFill>
          </a:ln>
        </p:spPr>
      </p:pic>
      <p:sp>
        <p:nvSpPr>
          <p:cNvPr id="26" name="Freeform 11">
            <a:extLst>
              <a:ext uri="{FF2B5EF4-FFF2-40B4-BE49-F238E27FC236}">
                <a16:creationId xmlns:a16="http://schemas.microsoft.com/office/drawing/2014/main" id="{A289FB59-ADD6-9B4F-A88C-BDB8A76F662E}"/>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7" name="TextBox 26">
            <a:extLst>
              <a:ext uri="{FF2B5EF4-FFF2-40B4-BE49-F238E27FC236}">
                <a16:creationId xmlns:a16="http://schemas.microsoft.com/office/drawing/2014/main" id="{4888FACF-66DB-574B-9D44-747AAB798536}"/>
              </a:ext>
            </a:extLst>
          </p:cNvPr>
          <p:cNvSpPr txBox="1"/>
          <p:nvPr/>
        </p:nvSpPr>
        <p:spPr>
          <a:xfrm>
            <a:off x="4331326" y="4895014"/>
            <a:ext cx="1022011"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3734367" y="5535099"/>
                <a:ext cx="2215928" cy="369332"/>
              </a:xfrm>
              <a:prstGeom prst="rect">
                <a:avLst/>
              </a:prstGeom>
            </p:spPr>
            <p:txBody>
              <a:bodyPr wrap="none">
                <a:spAutoFit/>
              </a:bodyPr>
              <a:lstStyle/>
              <a:p>
                <a:r>
                  <a:rPr lang="en-GB" dirty="0">
                    <a:solidFill>
                      <a:srgbClr val="C00000"/>
                    </a:solidFill>
                  </a:rPr>
                  <a:t>each move costs </a:t>
                </a:r>
                <a14:m>
                  <m:oMath xmlns:m="http://schemas.openxmlformats.org/officeDocument/2006/math">
                    <m:r>
                      <a:rPr lang="de-DE" dirty="0">
                        <a:solidFill>
                          <a:srgbClr val="C00000"/>
                        </a:solidFill>
                        <a:latin typeface="Cambria Math" panose="02040503050406030204" pitchFamily="18" charset="0"/>
                      </a:rPr>
                      <m:t>0.04</m:t>
                    </m:r>
                  </m:oMath>
                </a14:m>
                <a:endParaRPr lang="en-GB" dirty="0">
                  <a:solidFill>
                    <a:srgbClr val="C00000"/>
                  </a:solidFill>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3734367" y="5535099"/>
                <a:ext cx="2215928" cy="369332"/>
              </a:xfrm>
              <a:prstGeom prst="rect">
                <a:avLst/>
              </a:prstGeom>
              <a:blipFill>
                <a:blip r:embed="rId5"/>
                <a:stretch>
                  <a:fillRect l="-2273" t="-6667" b="-23333"/>
                </a:stretch>
              </a:blipFill>
            </p:spPr>
            <p:txBody>
              <a:bodyPr/>
              <a:lstStyle/>
              <a:p>
                <a:r>
                  <a:rPr lang="en-GB">
                    <a:noFill/>
                  </a:rPr>
                  <a:t> </a:t>
                </a:r>
              </a:p>
            </p:txBody>
          </p:sp>
        </mc:Fallback>
      </mc:AlternateContent>
    </p:spTree>
    <p:extLst>
      <p:ext uri="{BB962C8B-B14F-4D97-AF65-F5344CB8AC3E}">
        <p14:creationId xmlns:p14="http://schemas.microsoft.com/office/powerpoint/2010/main" val="185055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Additive Utility</a:t>
            </a:r>
          </a:p>
        </p:txBody>
      </p:sp>
      <mc:AlternateContent xmlns:mc="http://schemas.openxmlformats.org/markup-compatibility/2006">
        <mc:Choice xmlns:a14="http://schemas.microsoft.com/office/drawing/2010/main" Requires="a14">
          <p:sp>
            <p:nvSpPr>
              <p:cNvPr id="72706" name="Rectangle 3"/>
              <p:cNvSpPr>
                <a:spLocks noGrp="1" noChangeArrowheads="1"/>
              </p:cNvSpPr>
              <p:nvPr>
                <p:ph idx="1"/>
              </p:nvPr>
            </p:nvSpPr>
            <p:spPr>
              <a:xfrm>
                <a:off x="628649" y="1158240"/>
                <a:ext cx="8384721" cy="5198111"/>
              </a:xfrm>
            </p:spPr>
            <p:txBody>
              <a:bodyPr>
                <a:normAutofit lnSpcReduction="10000"/>
              </a:bodyPr>
              <a:lstStyle/>
              <a:p>
                <a:r>
                  <a:rPr lang="en-GB" dirty="0"/>
                  <a:t>History </a:t>
                </a:r>
                <a14:m>
                  <m:oMath xmlns:m="http://schemas.openxmlformats.org/officeDocument/2006/math">
                    <m:r>
                      <a:rPr lang="en-GB" i="1" smtClean="0">
                        <a:latin typeface="Cambria Math" panose="02040503050406030204" pitchFamily="18" charset="0"/>
                      </a:rPr>
                      <m:t>𝐻</m:t>
                    </m:r>
                    <m:r>
                      <a:rPr lang="en-GB" i="1" smtClean="0">
                        <a:latin typeface="Cambria Math" panose="02040503050406030204" pitchFamily="18" charset="0"/>
                      </a:rPr>
                      <m:t> = (</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0</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𝑛</m:t>
                        </m:r>
                      </m:sub>
                    </m:sSub>
                    <m:r>
                      <a:rPr lang="en-GB" i="1" smtClean="0">
                        <a:latin typeface="Cambria Math" panose="02040503050406030204" pitchFamily="18" charset="0"/>
                      </a:rPr>
                      <m:t>)</m:t>
                    </m:r>
                  </m:oMath>
                </a14:m>
                <a:endParaRPr lang="en-GB" dirty="0"/>
              </a:p>
              <a:p>
                <a:r>
                  <a:rPr lang="en-GB" dirty="0"/>
                  <a:t>In each state </a:t>
                </a:r>
                <a14:m>
                  <m:oMath xmlns:m="http://schemas.openxmlformats.org/officeDocument/2006/math">
                    <m:r>
                      <a:rPr lang="en-GB" i="1">
                        <a:latin typeface="Cambria Math" panose="02040503050406030204" pitchFamily="18" charset="0"/>
                      </a:rPr>
                      <m:t>𝑠</m:t>
                    </m:r>
                  </m:oMath>
                </a14:m>
                <a:r>
                  <a:rPr lang="en-GB" dirty="0"/>
                  <a:t>, agent receives </a:t>
                </a:r>
                <a:r>
                  <a:rPr lang="en-GB" dirty="0">
                    <a:solidFill>
                      <a:schemeClr val="accent1"/>
                    </a:solidFill>
                  </a:rPr>
                  <a:t>reward</a:t>
                </a:r>
                <a:r>
                  <a:rPr lang="en-GB" dirty="0"/>
                  <a:t> </a:t>
                </a:r>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Utility of </a:t>
                </a:r>
                <a14:m>
                  <m:oMath xmlns:m="http://schemas.openxmlformats.org/officeDocument/2006/math">
                    <m:r>
                      <a:rPr lang="en-GB" i="1" smtClean="0">
                        <a:latin typeface="Cambria Math" panose="02040503050406030204" pitchFamily="18" charset="0"/>
                      </a:rPr>
                      <m:t>𝐻</m:t>
                    </m:r>
                  </m:oMath>
                </a14:m>
                <a:r>
                  <a:rPr lang="en-GB" dirty="0"/>
                  <a:t> is </a:t>
                </a:r>
                <a:r>
                  <a:rPr lang="en-GB" dirty="0">
                    <a:solidFill>
                      <a:schemeClr val="accent1"/>
                    </a:solidFill>
                  </a:rPr>
                  <a:t>additive</a:t>
                </a:r>
                <a:r>
                  <a:rPr lang="en-GB" dirty="0"/>
                  <a:t> iff </a:t>
                </a:r>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rPr>
                        <m:t>𝑈</m:t>
                      </m:r>
                      <m:d>
                        <m:dPr>
                          <m:ctrlPr>
                            <a:rPr lang="en-GB" sz="240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0</m:t>
                              </m:r>
                            </m:sub>
                          </m:sSub>
                          <m:r>
                            <a:rPr lang="en-GB" sz="240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1</m:t>
                              </m:r>
                            </m:sub>
                          </m:sSub>
                          <m:r>
                            <a:rPr lang="en-GB" sz="240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𝑛</m:t>
                              </m:r>
                            </m:sub>
                          </m:sSub>
                        </m:e>
                      </m:d>
                      <m:r>
                        <a:rPr lang="en-GB" sz="2400" i="1" smtClean="0">
                          <a:latin typeface="Cambria Math" panose="02040503050406030204" pitchFamily="18" charset="0"/>
                        </a:rPr>
                        <m:t>=</m:t>
                      </m:r>
                      <m:r>
                        <a:rPr lang="en-GB" sz="2400" i="1" smtClean="0">
                          <a:latin typeface="Cambria Math" panose="02040503050406030204" pitchFamily="18" charset="0"/>
                        </a:rPr>
                        <m:t>𝑅</m:t>
                      </m:r>
                      <m:d>
                        <m:dPr>
                          <m:ctrlPr>
                            <a:rPr lang="en-GB" sz="240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𝑠</m:t>
                              </m:r>
                            </m:e>
                            <m:sub>
                              <m:r>
                                <a:rPr lang="en-GB" sz="2400" i="1" smtClean="0">
                                  <a:latin typeface="Cambria Math" panose="02040503050406030204" pitchFamily="18" charset="0"/>
                                </a:rPr>
                                <m:t>0</m:t>
                              </m:r>
                            </m:sub>
                          </m:sSub>
                        </m:e>
                      </m:d>
                      <m:r>
                        <a:rPr lang="en-GB" sz="2400" i="1" smtClean="0">
                          <a:latin typeface="Cambria Math" panose="02040503050406030204" pitchFamily="18" charset="0"/>
                        </a:rPr>
                        <m:t> + </m:t>
                      </m:r>
                      <m:r>
                        <a:rPr lang="en-GB" sz="2400" i="1" smtClean="0">
                          <a:latin typeface="Cambria Math" panose="02040503050406030204" pitchFamily="18" charset="0"/>
                        </a:rPr>
                        <m:t>𝑈</m:t>
                      </m:r>
                      <m:d>
                        <m:dPr>
                          <m:ctrlPr>
                            <a:rPr lang="en-GB" sz="240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1</m:t>
                              </m:r>
                            </m:sub>
                          </m:sSub>
                          <m:r>
                            <a:rPr lang="en-GB" sz="240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𝑛</m:t>
                              </m:r>
                            </m:sub>
                          </m:sSub>
                        </m:e>
                      </m:d>
                      <m:r>
                        <a:rPr lang="en-GB" sz="2400" i="1" smtClean="0">
                          <a:latin typeface="Cambria Math" panose="02040503050406030204" pitchFamily="18" charset="0"/>
                        </a:rPr>
                        <m:t>=</m:t>
                      </m:r>
                      <m:nary>
                        <m:naryPr>
                          <m:chr m:val="∑"/>
                          <m:limLoc m:val="subSup"/>
                          <m:ctrlPr>
                            <a:rPr lang="en-GB" sz="2400" i="1" smtClean="0">
                              <a:latin typeface="Cambria Math" panose="02040503050406030204" pitchFamily="18" charset="0"/>
                            </a:rPr>
                          </m:ctrlPr>
                        </m:naryPr>
                        <m:sub>
                          <m:r>
                            <m:rPr>
                              <m:brk m:alnAt="25"/>
                            </m:rPr>
                            <a:rPr lang="en-GB" sz="2400" b="0" i="1" smtClean="0">
                              <a:latin typeface="Cambria Math" panose="02040503050406030204" pitchFamily="18" charset="0"/>
                            </a:rPr>
                            <m:t>𝑖</m:t>
                          </m:r>
                          <m:r>
                            <a:rPr lang="en-GB" sz="2400" b="0" i="1" smtClean="0">
                              <a:latin typeface="Cambria Math" panose="02040503050406030204" pitchFamily="18" charset="0"/>
                            </a:rPr>
                            <m:t>=0</m:t>
                          </m:r>
                        </m:sub>
                        <m:sup>
                          <m:r>
                            <a:rPr lang="en-GB" sz="2400" b="0" i="1" smtClean="0">
                              <a:latin typeface="Cambria Math" panose="02040503050406030204" pitchFamily="18" charset="0"/>
                            </a:rPr>
                            <m:t>𝑛</m:t>
                          </m:r>
                        </m:sup>
                        <m:e>
                          <m:r>
                            <a:rPr lang="en-GB" sz="2400" b="0" i="1" smtClean="0">
                              <a:latin typeface="Cambria Math" panose="02040503050406030204" pitchFamily="18" charset="0"/>
                            </a:rPr>
                            <m:t>𝑅</m:t>
                          </m:r>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𝑠</m:t>
                                  </m:r>
                                </m:e>
                                <m:sub>
                                  <m:r>
                                    <a:rPr lang="en-GB" sz="2400" b="0" i="1" smtClean="0">
                                      <a:latin typeface="Cambria Math" panose="02040503050406030204" pitchFamily="18" charset="0"/>
                                    </a:rPr>
                                    <m:t>𝑖</m:t>
                                  </m:r>
                                </m:sub>
                              </m:sSub>
                            </m:e>
                          </m:d>
                        </m:e>
                      </m:nary>
                    </m:oMath>
                  </m:oMathPara>
                </a14:m>
                <a:endParaRPr lang="en-GB" sz="2400" dirty="0"/>
              </a:p>
              <a:p>
                <a:pPr lvl="1"/>
                <a:r>
                  <a:rPr lang="en-GB" dirty="0">
                    <a:solidFill>
                      <a:schemeClr val="accent1"/>
                    </a:solidFill>
                  </a:rPr>
                  <a:t>Discount</a:t>
                </a:r>
                <a:r>
                  <a:rPr lang="en-GB" dirty="0"/>
                  <a: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∈]0,1]</m:t>
                    </m:r>
                  </m:oMath>
                </a14:m>
                <a:r>
                  <a:rPr lang="en-GB" dirty="0"/>
                  <a:t>: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e>
                    </m:d>
                    <m:r>
                      <a:rPr lang="en-GB" b="0" i="1" smtClean="0">
                        <a:latin typeface="Cambria Math" panose="02040503050406030204" pitchFamily="18" charset="0"/>
                      </a:rPr>
                      <m:t>=</m:t>
                    </m:r>
                    <m:nary>
                      <m:naryPr>
                        <m:chr m:val="∑"/>
                        <m:limLoc m:val="subSup"/>
                        <m:ctrlPr>
                          <a:rPr lang="en-GB" i="1">
                            <a:latin typeface="Cambria Math" panose="02040503050406030204" pitchFamily="18" charset="0"/>
                          </a:rPr>
                        </m:ctrlPr>
                      </m:naryPr>
                      <m:sub>
                        <m:r>
                          <m:rPr>
                            <m:brk m:alnAt="25"/>
                          </m:rPr>
                          <a:rPr lang="en-GB" i="1">
                            <a:latin typeface="Cambria Math" panose="02040503050406030204" pitchFamily="18" charset="0"/>
                          </a:rPr>
                          <m:t>𝑖</m:t>
                        </m:r>
                        <m:r>
                          <a:rPr lang="en-GB" i="1">
                            <a:latin typeface="Cambria Math" panose="02040503050406030204" pitchFamily="18" charset="0"/>
                          </a:rPr>
                          <m:t>=0</m:t>
                        </m:r>
                      </m:sub>
                      <m:sup>
                        <m:r>
                          <a:rPr lang="en-GB" i="1">
                            <a:latin typeface="Cambria Math" panose="02040503050406030204" pitchFamily="18" charset="0"/>
                          </a:rPr>
                          <m:t>𝑛</m:t>
                        </m:r>
                      </m:sup>
                      <m:e>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b="0" i="1" smtClean="0">
                                <a:latin typeface="Cambria Math" panose="02040503050406030204" pitchFamily="18" charset="0"/>
                                <a:ea typeface="Cambria Math" panose="02040503050406030204" pitchFamily="18" charset="0"/>
                              </a:rPr>
                              <m:t>𝑖</m:t>
                            </m:r>
                          </m:sup>
                        </m:sSup>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e>
                    </m:nary>
                  </m:oMath>
                </a14:m>
                <a:endParaRPr lang="en-GB" dirty="0"/>
              </a:p>
              <a:p>
                <a:pPr lvl="2"/>
                <a:r>
                  <a:rPr lang="en-GB" dirty="0"/>
                  <a:t>Close to 0: future rewards insignificant</a:t>
                </a:r>
              </a:p>
              <a:p>
                <a:pPr lvl="2"/>
                <a:r>
                  <a:rPr lang="en-GB" dirty="0"/>
                  <a:t>Corresponds to an interest rate of </a:t>
                </a:r>
                <a14:m>
                  <m:oMath xmlns:m="http://schemas.openxmlformats.org/officeDocument/2006/math">
                    <m:f>
                      <m:fPr>
                        <m:type m:val="skw"/>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𝛾</m:t>
                        </m:r>
                      </m:num>
                      <m:den>
                        <m:r>
                          <a:rPr lang="en-GB" i="1">
                            <a:latin typeface="Cambria Math" panose="02040503050406030204" pitchFamily="18" charset="0"/>
                            <a:ea typeface="Cambria Math" panose="02040503050406030204" pitchFamily="18" charset="0"/>
                          </a:rPr>
                          <m:t>𝛾</m:t>
                        </m:r>
                      </m:den>
                    </m:f>
                  </m:oMath>
                </a14:m>
                <a:endParaRPr lang="en-GB" dirty="0"/>
              </a:p>
              <a:p>
                <a:pPr marL="3122613" indent="-233363"/>
                <a:r>
                  <a:rPr lang="en-GB" dirty="0"/>
                  <a:t>Robot navigation example:</a:t>
                </a:r>
              </a:p>
              <a:p>
                <a:pPr marL="3579813" lvl="1" indent="-233363"/>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smtClean="0">
                                <a:latin typeface="Cambria Math" panose="02040503050406030204" pitchFamily="18" charset="0"/>
                              </a:rPr>
                              <m:t>𝑛</m:t>
                            </m:r>
                          </m:sub>
                        </m:sSub>
                      </m:e>
                    </m:d>
                    <m:r>
                      <a:rPr lang="en-GB" i="1" smtClean="0">
                        <a:latin typeface="Cambria Math" panose="02040503050406030204" pitchFamily="18" charset="0"/>
                      </a:rPr>
                      <m:t>=+1</m:t>
                    </m:r>
                  </m:oMath>
                </a14:m>
                <a:r>
                  <a:rPr lang="en-GB" dirty="0"/>
                  <a:t> if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𝑛</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4,3</m:t>
                        </m:r>
                      </m:e>
                    </m:d>
                  </m:oMath>
                </a14:m>
                <a:endParaRPr lang="en-GB" i="1" dirty="0">
                  <a:latin typeface="Cambria Math" panose="02040503050406030204" pitchFamily="18" charset="0"/>
                </a:endParaRPr>
              </a:p>
              <a:p>
                <a:pPr marL="3579813" lvl="1" indent="-233363"/>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𝑛</m:t>
                            </m:r>
                          </m:sub>
                        </m:sSub>
                      </m:e>
                    </m:d>
                    <m:r>
                      <a:rPr lang="en-GB" i="1">
                        <a:latin typeface="Cambria Math" panose="02040503050406030204" pitchFamily="18" charset="0"/>
                      </a:rPr>
                      <m:t>=</m:t>
                    </m:r>
                    <m:r>
                      <a:rPr lang="en-GB" b="0" i="1" smtClean="0">
                        <a:latin typeface="Cambria Math" panose="02040503050406030204" pitchFamily="18" charset="0"/>
                      </a:rPr>
                      <m:t>−</m:t>
                    </m:r>
                    <m:r>
                      <a:rPr lang="en-GB" i="1">
                        <a:latin typeface="Cambria Math" panose="02040503050406030204" pitchFamily="18" charset="0"/>
                      </a:rPr>
                      <m:t>1</m:t>
                    </m:r>
                  </m:oMath>
                </a14:m>
                <a:r>
                  <a:rPr lang="en-GB" dirty="0"/>
                  <a:t> if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4,</m:t>
                        </m:r>
                        <m:r>
                          <a:rPr lang="en-GB" b="0" i="1" smtClean="0">
                            <a:latin typeface="Cambria Math" panose="02040503050406030204" pitchFamily="18" charset="0"/>
                          </a:rPr>
                          <m:t>2</m:t>
                        </m:r>
                      </m:e>
                    </m:d>
                  </m:oMath>
                </a14:m>
                <a:endParaRPr lang="en-GB" i="1" dirty="0">
                  <a:latin typeface="Cambria Math" panose="02040503050406030204" pitchFamily="18" charset="0"/>
                </a:endParaRPr>
              </a:p>
              <a:p>
                <a:pPr marL="3579813" lvl="1" indent="-233363"/>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smtClean="0">
                        <a:latin typeface="Cambria Math" panose="02040503050406030204" pitchFamily="18" charset="0"/>
                      </a:rPr>
                      <m:t>−0.04</m:t>
                    </m:r>
                  </m:oMath>
                </a14:m>
                <a:r>
                  <a:rPr lang="en-GB" dirty="0"/>
                  <a:t> if </a:t>
                </a:r>
                <a14:m>
                  <m:oMath xmlns:m="http://schemas.openxmlformats.org/officeDocument/2006/math">
                    <m:r>
                      <a:rPr lang="en-GB" i="1" smtClean="0">
                        <a:latin typeface="Cambria Math" panose="02040503050406030204" pitchFamily="18" charset="0"/>
                      </a:rPr>
                      <m:t>𝑖</m:t>
                    </m:r>
                    <m:r>
                      <a:rPr lang="en-GB" i="1">
                        <a:latin typeface="Cambria Math" panose="02040503050406030204" pitchFamily="18" charset="0"/>
                      </a:rPr>
                      <m:t>=0, …, </m:t>
                    </m:r>
                    <m:r>
                      <a:rPr lang="en-GB" i="1" smtClean="0">
                        <a:latin typeface="Cambria Math" panose="02040503050406030204" pitchFamily="18" charset="0"/>
                      </a:rPr>
                      <m:t>𝑛</m:t>
                    </m:r>
                    <m:r>
                      <a:rPr lang="en-GB" i="1" smtClean="0">
                        <a:latin typeface="Cambria Math" panose="02040503050406030204" pitchFamily="18" charset="0"/>
                      </a:rPr>
                      <m:t>−1</m:t>
                    </m:r>
                  </m:oMath>
                </a14:m>
                <a:endParaRPr lang="en-GB" dirty="0"/>
              </a:p>
              <a:p>
                <a:pPr marL="3579813" lvl="1" indent="-233363"/>
                <a14:m>
                  <m:oMath xmlns:m="http://schemas.openxmlformats.org/officeDocument/2006/math">
                    <m:r>
                      <a:rPr lang="en-GB" i="1">
                        <a:latin typeface="Cambria Math" panose="02040503050406030204" pitchFamily="18" charset="0"/>
                        <a:ea typeface="Cambria Math" panose="02040503050406030204" pitchFamily="18" charset="0"/>
                      </a:rPr>
                      <m:t>𝛾</m:t>
                    </m:r>
                    <m:r>
                      <a:rPr lang="en-GB" b="0" i="1" smtClean="0">
                        <a:latin typeface="Cambria Math" panose="02040503050406030204" pitchFamily="18" charset="0"/>
                        <a:ea typeface="Cambria Math" panose="02040503050406030204" pitchFamily="18" charset="0"/>
                      </a:rPr>
                      <m:t>=1</m:t>
                    </m:r>
                  </m:oMath>
                </a14:m>
                <a:endParaRPr lang="en-GB" dirty="0"/>
              </a:p>
            </p:txBody>
          </p:sp>
        </mc:Choice>
        <mc:Fallback>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198111"/>
              </a:xfrm>
              <a:blipFill>
                <a:blip r:embed="rId3"/>
                <a:stretch>
                  <a:fillRect l="-1208" t="-243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47</a:t>
            </a:fld>
            <a:endParaRPr lang="en-GB"/>
          </a:p>
        </p:txBody>
      </p:sp>
      <p:grpSp>
        <p:nvGrpSpPr>
          <p:cNvPr id="8" name="Group 3">
            <a:extLst>
              <a:ext uri="{FF2B5EF4-FFF2-40B4-BE49-F238E27FC236}">
                <a16:creationId xmlns:a16="http://schemas.microsoft.com/office/drawing/2014/main" id="{84A09A7D-0F14-E64A-8FD9-32F630A52F50}"/>
              </a:ext>
            </a:extLst>
          </p:cNvPr>
          <p:cNvGrpSpPr>
            <a:grpSpLocks/>
          </p:cNvGrpSpPr>
          <p:nvPr/>
        </p:nvGrpSpPr>
        <p:grpSpPr bwMode="auto">
          <a:xfrm>
            <a:off x="910045" y="4165283"/>
            <a:ext cx="2438400" cy="1828800"/>
            <a:chOff x="960" y="1152"/>
            <a:chExt cx="1536" cy="1152"/>
          </a:xfrm>
        </p:grpSpPr>
        <p:sp>
          <p:nvSpPr>
            <p:cNvPr id="9" name="Rectangle 4">
              <a:extLst>
                <a:ext uri="{FF2B5EF4-FFF2-40B4-BE49-F238E27FC236}">
                  <a16:creationId xmlns:a16="http://schemas.microsoft.com/office/drawing/2014/main" id="{D7226B96-D89E-E04D-9D97-FF5CBB4BC01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Line 5">
              <a:extLst>
                <a:ext uri="{FF2B5EF4-FFF2-40B4-BE49-F238E27FC236}">
                  <a16:creationId xmlns:a16="http://schemas.microsoft.com/office/drawing/2014/main" id="{DE8C25BD-4B51-4849-9E78-63C80B87C30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1" name="Line 6">
              <a:extLst>
                <a:ext uri="{FF2B5EF4-FFF2-40B4-BE49-F238E27FC236}">
                  <a16:creationId xmlns:a16="http://schemas.microsoft.com/office/drawing/2014/main" id="{E3A633BC-5DAC-4042-8EC8-1294E0BB8FAC}"/>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 name="Line 7">
              <a:extLst>
                <a:ext uri="{FF2B5EF4-FFF2-40B4-BE49-F238E27FC236}">
                  <a16:creationId xmlns:a16="http://schemas.microsoft.com/office/drawing/2014/main" id="{C351D895-28B8-1D4A-B272-70CC6496EF0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 name="Line 8">
              <a:extLst>
                <a:ext uri="{FF2B5EF4-FFF2-40B4-BE49-F238E27FC236}">
                  <a16:creationId xmlns:a16="http://schemas.microsoft.com/office/drawing/2014/main" id="{DEACA22E-9FA4-0F4C-9DFF-EBDAC5359940}"/>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4" name="Line 9">
              <a:extLst>
                <a:ext uri="{FF2B5EF4-FFF2-40B4-BE49-F238E27FC236}">
                  <a16:creationId xmlns:a16="http://schemas.microsoft.com/office/drawing/2014/main" id="{2C0B382D-9941-F94D-B0D3-336F108120D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 name="Rectangle 10">
              <a:extLst>
                <a:ext uri="{FF2B5EF4-FFF2-40B4-BE49-F238E27FC236}">
                  <a16:creationId xmlns:a16="http://schemas.microsoft.com/office/drawing/2014/main" id="{07680F34-6BBB-4D46-B67F-FD90266D9442}"/>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6" name="Rectangle 15">
            <a:extLst>
              <a:ext uri="{FF2B5EF4-FFF2-40B4-BE49-F238E27FC236}">
                <a16:creationId xmlns:a16="http://schemas.microsoft.com/office/drawing/2014/main" id="{125CD510-EC13-CF4B-82CD-C9974A94D4E7}"/>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7" name="Text Box 18">
            <a:extLst>
              <a:ext uri="{FF2B5EF4-FFF2-40B4-BE49-F238E27FC236}">
                <a16:creationId xmlns:a16="http://schemas.microsoft.com/office/drawing/2014/main" id="{3B1BD527-EA9B-AB4E-B313-189D98470A06}"/>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8" name="Text Box 19">
            <a:extLst>
              <a:ext uri="{FF2B5EF4-FFF2-40B4-BE49-F238E27FC236}">
                <a16:creationId xmlns:a16="http://schemas.microsoft.com/office/drawing/2014/main" id="{B1458073-F00E-E74C-95BA-9EBE850BE8B4}"/>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9" name="Text Box 20">
            <a:extLst>
              <a:ext uri="{FF2B5EF4-FFF2-40B4-BE49-F238E27FC236}">
                <a16:creationId xmlns:a16="http://schemas.microsoft.com/office/drawing/2014/main" id="{7A3DBDF7-EC53-4E40-886D-5EC495898F45}"/>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20" name="Text Box 21">
            <a:extLst>
              <a:ext uri="{FF2B5EF4-FFF2-40B4-BE49-F238E27FC236}">
                <a16:creationId xmlns:a16="http://schemas.microsoft.com/office/drawing/2014/main" id="{778CFA0D-A6FB-DF4D-9CE2-D22782789A91}"/>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21" name="Text Box 22">
            <a:extLst>
              <a:ext uri="{FF2B5EF4-FFF2-40B4-BE49-F238E27FC236}">
                <a16:creationId xmlns:a16="http://schemas.microsoft.com/office/drawing/2014/main" id="{8E800B0A-5A57-964B-A6F7-EC3D585BDBEE}"/>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2" name="Text Box 23">
            <a:extLst>
              <a:ext uri="{FF2B5EF4-FFF2-40B4-BE49-F238E27FC236}">
                <a16:creationId xmlns:a16="http://schemas.microsoft.com/office/drawing/2014/main" id="{E7273332-8512-3749-B9E7-734CB87FDFA8}"/>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3" name="Text Box 24">
            <a:extLst>
              <a:ext uri="{FF2B5EF4-FFF2-40B4-BE49-F238E27FC236}">
                <a16:creationId xmlns:a16="http://schemas.microsoft.com/office/drawing/2014/main" id="{343BB760-00F6-CB43-8991-2CF29A0E985F}"/>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4" name="Rectangle 23">
            <a:extLst>
              <a:ext uri="{FF2B5EF4-FFF2-40B4-BE49-F238E27FC236}">
                <a16:creationId xmlns:a16="http://schemas.microsoft.com/office/drawing/2014/main" id="{3D45C2FD-90CD-5647-99EA-C7AB2438E53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Tree>
    <p:extLst>
      <p:ext uri="{BB962C8B-B14F-4D97-AF65-F5344CB8AC3E}">
        <p14:creationId xmlns:p14="http://schemas.microsoft.com/office/powerpoint/2010/main" val="17373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70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Principle of MEU</a:t>
            </a:r>
          </a:p>
        </p:txBody>
      </p:sp>
      <mc:AlternateContent xmlns:mc="http://schemas.openxmlformats.org/markup-compatibility/2006">
        <mc:Choice xmlns:a14="http://schemas.microsoft.com/office/drawing/2010/main" Requires="a14">
          <p:sp>
            <p:nvSpPr>
              <p:cNvPr id="72706" name="Rectangle 3"/>
              <p:cNvSpPr>
                <a:spLocks noGrp="1" noChangeArrowheads="1"/>
              </p:cNvSpPr>
              <p:nvPr>
                <p:ph idx="1"/>
              </p:nvPr>
            </p:nvSpPr>
            <p:spPr>
              <a:xfrm>
                <a:off x="628649" y="1158240"/>
                <a:ext cx="8384721" cy="5434149"/>
              </a:xfrm>
            </p:spPr>
            <p:txBody>
              <a:bodyPr>
                <a:normAutofit/>
              </a:bodyPr>
              <a:lstStyle/>
              <a:p>
                <a:r>
                  <a:rPr lang="en-GB" dirty="0"/>
                  <a:t>History </a:t>
                </a:r>
                <a14:m>
                  <m:oMath xmlns:m="http://schemas.openxmlformats.org/officeDocument/2006/math">
                    <m:r>
                      <a:rPr lang="de-DE" b="0" i="1" smtClean="0">
                        <a:latin typeface="Cambria Math" panose="02040503050406030204" pitchFamily="18" charset="0"/>
                      </a:rPr>
                      <m:t>h</m:t>
                    </m:r>
                    <m:r>
                      <a:rPr lang="en-GB" i="1" smtClean="0">
                        <a:latin typeface="Cambria Math" panose="02040503050406030204" pitchFamily="18" charset="0"/>
                      </a:rPr>
                      <m:t> = (</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0</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𝑛</m:t>
                        </m:r>
                      </m:sub>
                    </m:sSub>
                    <m:r>
                      <a:rPr lang="en-GB" i="1" smtClean="0">
                        <a:latin typeface="Cambria Math" panose="02040503050406030204" pitchFamily="18" charset="0"/>
                      </a:rPr>
                      <m:t>)</m:t>
                    </m:r>
                  </m:oMath>
                </a14:m>
                <a:endParaRPr lang="en-GB" dirty="0"/>
              </a:p>
              <a:p>
                <a:pPr lvl="1"/>
                <a:r>
                  <a:rPr lang="en-GB" dirty="0"/>
                  <a:t>Utility of </a:t>
                </a:r>
                <a14:m>
                  <m:oMath xmlns:m="http://schemas.openxmlformats.org/officeDocument/2006/math">
                    <m:r>
                      <a:rPr lang="de-DE" b="0" i="1" smtClean="0">
                        <a:latin typeface="Cambria Math" panose="02040503050406030204" pitchFamily="18" charset="0"/>
                      </a:rPr>
                      <m:t>h</m:t>
                    </m:r>
                  </m:oMath>
                </a14:m>
                <a:r>
                  <a:rPr lang="en-GB" dirty="0"/>
                  <a:t>: </a:t>
                </a:r>
                <a14:m>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0</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𝑛</m:t>
                            </m:r>
                          </m:sub>
                        </m:sSub>
                      </m:e>
                    </m:d>
                    <m:r>
                      <a:rPr lang="en-GB" i="1" smtClean="0">
                        <a:latin typeface="Cambria Math" panose="02040503050406030204" pitchFamily="18" charset="0"/>
                      </a:rPr>
                      <m:t>=</m:t>
                    </m:r>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=0</m:t>
                        </m:r>
                      </m:sub>
                      <m:sup>
                        <m:r>
                          <a:rPr lang="en-GB" b="0" i="1" smtClean="0">
                            <a:latin typeface="Cambria Math" panose="02040503050406030204" pitchFamily="18" charset="0"/>
                          </a:rPr>
                          <m:t>𝑛</m:t>
                        </m:r>
                      </m:sup>
                      <m:e>
                        <m:r>
                          <a:rPr lang="en-GB" b="0" i="1" smtClean="0">
                            <a:latin typeface="Cambria Math" panose="02040503050406030204" pitchFamily="18" charset="0"/>
                          </a:rPr>
                          <m:t>𝑅</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e>
                    </m:nary>
                  </m:oMath>
                </a14:m>
                <a:endParaRPr lang="en-GB" dirty="0"/>
              </a:p>
              <a:p>
                <a:r>
                  <a:rPr lang="en-GB" dirty="0">
                    <a:solidFill>
                      <a:schemeClr val="accent1"/>
                    </a:solidFill>
                  </a:rPr>
                  <a:t>Bellman equation: </a:t>
                </a:r>
              </a:p>
              <a:p>
                <a:pPr lvl="1"/>
                <a14:m>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r>
                              <a:rPr lang="en-GB" b="0" i="1" smtClean="0">
                                <a:latin typeface="Cambria Math" panose="02040503050406030204" pitchFamily="18" charset="0"/>
                              </a:rPr>
                              <m:t>𝑈</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r>
                  <a:rPr lang="en-GB" dirty="0"/>
                  <a:t>Optimal policy: </a:t>
                </a:r>
              </a:p>
              <a:p>
                <a:pPr lvl="1"/>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argmax</m:t>
                            </m:r>
                          </m:e>
                          <m:lim>
                            <m:r>
                              <a:rPr lang="en-GB" i="1">
                                <a:latin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 </m:t>
                                </m:r>
                                <m:r>
                                  <a:rPr lang="en-GB" i="1">
                                    <a:latin typeface="Cambria Math" panose="02040503050406030204" pitchFamily="18" charset="0"/>
                                  </a:rPr>
                                  <m:t>𝑎</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oMath>
                </a14:m>
                <a:endParaRPr lang="en-GB" i="1" dirty="0">
                  <a:latin typeface="Cambria Math" panose="02040503050406030204" pitchFamily="18" charset="0"/>
                </a:endParaRPr>
              </a:p>
              <a:p>
                <a:pPr marL="3162300" lvl="1" indent="-346075"/>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1</m:t>
                        </m:r>
                        <m:r>
                          <a:rPr lang="en-GB" i="1">
                            <a:latin typeface="Cambria Math" panose="02040503050406030204" pitchFamily="18" charset="0"/>
                          </a:rPr>
                          <m:t>,</m:t>
                        </m:r>
                        <m:r>
                          <a:rPr lang="de-DE" b="0" i="1" smtClean="0">
                            <a:latin typeface="Cambria Math" panose="02040503050406030204" pitchFamily="18" charset="0"/>
                          </a:rPr>
                          <m:t>1</m:t>
                        </m:r>
                      </m:e>
                    </m:d>
                  </m:oMath>
                </a14:m>
                <a:endParaRPr lang="de-DE" i="1" dirty="0">
                  <a:latin typeface="Cambria Math" panose="02040503050406030204" pitchFamily="18" charset="0"/>
                </a:endParaRPr>
              </a:p>
              <a:p>
                <a:pPr marL="3619500" lvl="2" indent="-346075"/>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b="0" i="1" smtClean="0">
                        <a:latin typeface="Cambria Math" panose="02040503050406030204" pitchFamily="18" charset="0"/>
                      </a:rPr>
                      <m:t>=−0.04+</m:t>
                    </m:r>
                    <m:r>
                      <a:rPr lang="de-DE" b="0" i="1" smtClean="0">
                        <a:latin typeface="Cambria Math" panose="02040503050406030204" pitchFamily="18" charset="0"/>
                        <a:ea typeface="Cambria Math" panose="02040503050406030204" pitchFamily="18" charset="0"/>
                      </a:rPr>
                      <m:t>𝛾</m:t>
                    </m:r>
                    <m:func>
                      <m:funcPr>
                        <m:ctrlPr>
                          <a:rPr lang="de-DE" b="0" i="1" smtClean="0">
                            <a:latin typeface="Cambria Math" panose="02040503050406030204" pitchFamily="18" charset="0"/>
                            <a:ea typeface="Cambria Math" panose="02040503050406030204" pitchFamily="18" charset="0"/>
                          </a:rPr>
                        </m:ctrlPr>
                      </m:funcPr>
                      <m:fName>
                        <m:limLow>
                          <m:limLowPr>
                            <m:ctrlPr>
                              <a:rPr lang="de-DE" b="0" i="0"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r>
                              <a:rPr lang="de-DE" b="0" i="1" smtClean="0">
                                <a:latin typeface="Cambria Math" panose="02040503050406030204" pitchFamily="18" charset="0"/>
                                <a:ea typeface="Cambria Math" panose="02040503050406030204" pitchFamily="18" charset="0"/>
                              </a:rPr>
                              <m:t>𝑈</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𝐿</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𝐷</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lim>
                        </m:limLow>
                      </m:fName>
                      <m:e>
                        <m:r>
                          <a:rPr lang="de-DE" b="0" i="1" smtClean="0">
                            <a:latin typeface="Cambria Math" panose="02040503050406030204" pitchFamily="18" charset="0"/>
                            <a:ea typeface="Cambria Math" panose="02040503050406030204" pitchFamily="18" charset="0"/>
                          </a:rPr>
                          <m:t> </m:t>
                        </m:r>
                      </m:e>
                    </m:func>
                  </m:oMath>
                </a14:m>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3619500" lvl="2" indent="-346075"/>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b="0" i="1" smtClean="0">
                        <a:latin typeface="Cambria Math" panose="02040503050406030204" pitchFamily="18" charset="0"/>
                        <a:ea typeface="Cambria Math" panose="02040503050406030204" pitchFamily="18" charset="0"/>
                      </a:rPr>
                      <m:t>=1</m:t>
                    </m:r>
                  </m:oMath>
                </a14:m>
                <a:r>
                  <a:rPr lang="en-GB" dirty="0"/>
                  <a:t> as discount factor</a:t>
                </a:r>
              </a:p>
            </p:txBody>
          </p:sp>
        </mc:Choice>
        <mc:Fallback>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434149"/>
              </a:xfrm>
              <a:blipFill>
                <a:blip r:embed="rId3"/>
                <a:stretch>
                  <a:fillRect l="-1208" t="-326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48</a:t>
            </a:fld>
            <a:endParaRPr lang="en-GB"/>
          </a:p>
        </p:txBody>
      </p:sp>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42" name="Line 22">
            <a:extLst>
              <a:ext uri="{FF2B5EF4-FFF2-40B4-BE49-F238E27FC236}">
                <a16:creationId xmlns:a16="http://schemas.microsoft.com/office/drawing/2014/main" id="{BCC04036-943B-6D40-9802-345E1F48011C}"/>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3" name="Line 23">
            <a:extLst>
              <a:ext uri="{FF2B5EF4-FFF2-40B4-BE49-F238E27FC236}">
                <a16:creationId xmlns:a16="http://schemas.microsoft.com/office/drawing/2014/main" id="{9B125D26-BA4D-C04A-9767-C7B8A1C57208}"/>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4" name="Line 24">
            <a:extLst>
              <a:ext uri="{FF2B5EF4-FFF2-40B4-BE49-F238E27FC236}">
                <a16:creationId xmlns:a16="http://schemas.microsoft.com/office/drawing/2014/main" id="{1FF5F39F-D809-7F43-B713-14066AA8FE4D}"/>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5" name="Line 25">
            <a:extLst>
              <a:ext uri="{FF2B5EF4-FFF2-40B4-BE49-F238E27FC236}">
                <a16:creationId xmlns:a16="http://schemas.microsoft.com/office/drawing/2014/main" id="{8AA7218A-A41B-B545-B0E8-AFED806F31F5}"/>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6" name="Line 26">
            <a:extLst>
              <a:ext uri="{FF2B5EF4-FFF2-40B4-BE49-F238E27FC236}">
                <a16:creationId xmlns:a16="http://schemas.microsoft.com/office/drawing/2014/main" id="{A3BD409D-0EDB-6346-879D-416AAC8E925D}"/>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7" name="Line 27">
            <a:extLst>
              <a:ext uri="{FF2B5EF4-FFF2-40B4-BE49-F238E27FC236}">
                <a16:creationId xmlns:a16="http://schemas.microsoft.com/office/drawing/2014/main" id="{6484E7BC-BBED-EE44-ABF2-995D254602FE}"/>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8" name="Line 28">
            <a:extLst>
              <a:ext uri="{FF2B5EF4-FFF2-40B4-BE49-F238E27FC236}">
                <a16:creationId xmlns:a16="http://schemas.microsoft.com/office/drawing/2014/main" id="{AED0EEF3-CE0E-C740-B81E-730C975260F2}"/>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9" name="Line 29">
            <a:extLst>
              <a:ext uri="{FF2B5EF4-FFF2-40B4-BE49-F238E27FC236}">
                <a16:creationId xmlns:a16="http://schemas.microsoft.com/office/drawing/2014/main" id="{ABEB7204-1A01-9E46-9F46-55B27EE35179}"/>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0" name="Line 30">
            <a:extLst>
              <a:ext uri="{FF2B5EF4-FFF2-40B4-BE49-F238E27FC236}">
                <a16:creationId xmlns:a16="http://schemas.microsoft.com/office/drawing/2014/main" id="{E34909CB-BAC7-4F4E-BCC5-A4AC2B500F8C}"/>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6BC9956D-2646-1B46-9000-56256E870D1B}"/>
                  </a:ext>
                </a:extLst>
              </p:cNvPr>
              <p:cNvSpPr txBox="1"/>
              <p:nvPr/>
            </p:nvSpPr>
            <p:spPr>
              <a:xfrm>
                <a:off x="4189380" y="4847455"/>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b="0" i="1" smtClean="0">
                        <a:latin typeface="Cambria Math" panose="02040503050406030204" pitchFamily="18" charset="0"/>
                      </a:rPr>
                      <m:t>{ 0.8</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1,2</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2,1</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1,1</m:t>
                        </m:r>
                      </m:e>
                    </m:d>
                    <m:r>
                      <a:rPr lang="de-DE" b="0" i="1" smtClean="0">
                        <a:latin typeface="Cambria Math" panose="02040503050406030204" pitchFamily="18" charset="0"/>
                      </a:rPr>
                      <m:t>,</m:t>
                    </m:r>
                  </m:oMath>
                </a14:m>
                <a:r>
                  <a:rPr lang="de-DE" b="0" i="1" dirty="0">
                    <a:latin typeface="Cambria Math" panose="02040503050406030204" pitchFamily="18" charset="0"/>
                  </a:rPr>
                  <a:t>	</a:t>
                </a:r>
                <a:r>
                  <a:rPr lang="de-DE" b="0" dirty="0"/>
                  <a:t>(U)</a:t>
                </a:r>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(D)</a:t>
                </a:r>
                <a:br>
                  <a:rPr lang="de-DE" dirty="0"/>
                </a:br>
                <a:r>
                  <a:rPr lang="de-DE" dirty="0"/>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2</m:t>
                        </m:r>
                        <m:r>
                          <a:rPr lang="de-DE" i="1">
                            <a:latin typeface="Cambria Math" panose="02040503050406030204" pitchFamily="18" charset="0"/>
                          </a:rPr>
                          <m:t>,</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b="0" i="1" smtClean="0">
                        <a:latin typeface="Cambria Math" panose="02040503050406030204" pitchFamily="18" charset="0"/>
                      </a:rPr>
                      <m:t>  }</m:t>
                    </m:r>
                  </m:oMath>
                </a14:m>
                <a:r>
                  <a:rPr lang="de-DE" i="1" dirty="0">
                    <a:latin typeface="Cambria Math" panose="02040503050406030204" pitchFamily="18" charset="0"/>
                  </a:rPr>
                  <a:t> 	</a:t>
                </a:r>
                <a:r>
                  <a:rPr lang="de-DE" dirty="0"/>
                  <a:t>(R)</a:t>
                </a:r>
                <a:endParaRPr lang="en-GB" dirty="0"/>
              </a:p>
            </p:txBody>
          </p:sp>
        </mc:Choice>
        <mc:Fallback>
          <p:sp>
            <p:nvSpPr>
              <p:cNvPr id="4" name="TextBox 3">
                <a:extLst>
                  <a:ext uri="{FF2B5EF4-FFF2-40B4-BE49-F238E27FC236}">
                    <a16:creationId xmlns:a16="http://schemas.microsoft.com/office/drawing/2014/main" id="{6BC9956D-2646-1B46-9000-56256E870D1B}"/>
                  </a:ext>
                </a:extLst>
              </p:cNvPr>
              <p:cNvSpPr txBox="1">
                <a:spLocks noRot="1" noChangeAspect="1" noMove="1" noResize="1" noEditPoints="1" noAdjustHandles="1" noChangeArrowheads="1" noChangeShapeType="1" noTextEdit="1"/>
              </p:cNvSpPr>
              <p:nvPr/>
            </p:nvSpPr>
            <p:spPr>
              <a:xfrm>
                <a:off x="4189380" y="4847455"/>
                <a:ext cx="4537139" cy="1200329"/>
              </a:xfrm>
              <a:prstGeom prst="rect">
                <a:avLst/>
              </a:prstGeom>
              <a:blipFill>
                <a:blip r:embed="rId4"/>
                <a:stretch>
                  <a:fillRect l="-279" t="-2105" b="-7368"/>
                </a:stretch>
              </a:blipFill>
            </p:spPr>
            <p:txBody>
              <a:bodyPr/>
              <a:lstStyle/>
              <a:p>
                <a:r>
                  <a:rPr lang="en-GB">
                    <a:noFill/>
                  </a:rPr>
                  <a:t> </a:t>
                </a:r>
              </a:p>
            </p:txBody>
          </p:sp>
        </mc:Fallback>
      </mc:AlternateContent>
    </p:spTree>
    <p:extLst>
      <p:ext uri="{BB962C8B-B14F-4D97-AF65-F5344CB8AC3E}">
        <p14:creationId xmlns:p14="http://schemas.microsoft.com/office/powerpoint/2010/main" val="3453786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628649" y="1158240"/>
                <a:ext cx="8384721" cy="5018723"/>
              </a:xfrm>
            </p:spPr>
            <p:txBody>
              <a:bodyPr>
                <a:normAutofit/>
              </a:bodyPr>
              <a:lstStyle/>
              <a:p>
                <a:r>
                  <a:rPr lang="en-GB" dirty="0"/>
                  <a:t>Initialise the utility of each non-terminal state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oMath>
                </a14:m>
                <a:r>
                  <a:rPr lang="en-GB" dirty="0"/>
                  <a:t> to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0</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pPr lvl="2"/>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49</a:t>
            </a:fld>
            <a:endParaRPr lang="en-GB"/>
          </a:p>
        </p:txBody>
      </p:sp>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3" name="TextBox 2">
            <a:extLst>
              <a:ext uri="{FF2B5EF4-FFF2-40B4-BE49-F238E27FC236}">
                <a16:creationId xmlns:a16="http://schemas.microsoft.com/office/drawing/2014/main" id="{AC80576A-D9F0-6C42-BA02-2C7C79359289}"/>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rPr>
              <a:t>0</a:t>
            </a:r>
          </a:p>
        </p:txBody>
      </p:sp>
      <p:sp>
        <p:nvSpPr>
          <p:cNvPr id="51" name="TextBox 50">
            <a:extLst>
              <a:ext uri="{FF2B5EF4-FFF2-40B4-BE49-F238E27FC236}">
                <a16:creationId xmlns:a16="http://schemas.microsoft.com/office/drawing/2014/main" id="{948841E4-1F03-164E-ADDC-C624D27EFAA6}"/>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rPr>
              <a:t>0</a:t>
            </a:r>
          </a:p>
        </p:txBody>
      </p:sp>
      <p:sp>
        <p:nvSpPr>
          <p:cNvPr id="52" name="TextBox 51">
            <a:extLst>
              <a:ext uri="{FF2B5EF4-FFF2-40B4-BE49-F238E27FC236}">
                <a16:creationId xmlns:a16="http://schemas.microsoft.com/office/drawing/2014/main" id="{D0A841BF-5B41-1441-9FE7-0818FAACE436}"/>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rPr>
              <a:t>0</a:t>
            </a:r>
          </a:p>
        </p:txBody>
      </p:sp>
      <p:sp>
        <p:nvSpPr>
          <p:cNvPr id="53" name="TextBox 52">
            <a:extLst>
              <a:ext uri="{FF2B5EF4-FFF2-40B4-BE49-F238E27FC236}">
                <a16:creationId xmlns:a16="http://schemas.microsoft.com/office/drawing/2014/main" id="{39693E5C-4CE5-F240-AA4E-99CC8CEBF74D}"/>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rPr>
              <a:t>0</a:t>
            </a:r>
          </a:p>
        </p:txBody>
      </p:sp>
      <p:sp>
        <p:nvSpPr>
          <p:cNvPr id="54" name="TextBox 53">
            <a:extLst>
              <a:ext uri="{FF2B5EF4-FFF2-40B4-BE49-F238E27FC236}">
                <a16:creationId xmlns:a16="http://schemas.microsoft.com/office/drawing/2014/main" id="{0506F49D-5975-A440-8914-164BFAB24DA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rPr>
              <a:t>0</a:t>
            </a:r>
          </a:p>
        </p:txBody>
      </p:sp>
      <p:sp>
        <p:nvSpPr>
          <p:cNvPr id="55" name="TextBox 54">
            <a:extLst>
              <a:ext uri="{FF2B5EF4-FFF2-40B4-BE49-F238E27FC236}">
                <a16:creationId xmlns:a16="http://schemas.microsoft.com/office/drawing/2014/main" id="{3672ECA9-1BAB-1548-BE94-E333F2A79145}"/>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rPr>
              <a:t>0</a:t>
            </a:r>
          </a:p>
        </p:txBody>
      </p:sp>
      <p:sp>
        <p:nvSpPr>
          <p:cNvPr id="56" name="TextBox 55">
            <a:extLst>
              <a:ext uri="{FF2B5EF4-FFF2-40B4-BE49-F238E27FC236}">
                <a16:creationId xmlns:a16="http://schemas.microsoft.com/office/drawing/2014/main" id="{7F86327F-BE8B-7345-A6EC-ED092D3B919D}"/>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rPr>
              <a:t>0</a:t>
            </a:r>
          </a:p>
        </p:txBody>
      </p:sp>
      <p:sp>
        <p:nvSpPr>
          <p:cNvPr id="57" name="TextBox 56">
            <a:extLst>
              <a:ext uri="{FF2B5EF4-FFF2-40B4-BE49-F238E27FC236}">
                <a16:creationId xmlns:a16="http://schemas.microsoft.com/office/drawing/2014/main" id="{FA8491F3-4B4B-1F4E-B5E0-DF30BC145B51}"/>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rPr>
              <a:t>0</a:t>
            </a:r>
          </a:p>
        </p:txBody>
      </p:sp>
      <p:sp>
        <p:nvSpPr>
          <p:cNvPr id="58" name="TextBox 57">
            <a:extLst>
              <a:ext uri="{FF2B5EF4-FFF2-40B4-BE49-F238E27FC236}">
                <a16:creationId xmlns:a16="http://schemas.microsoft.com/office/drawing/2014/main" id="{C09AF64C-4423-A14A-B6B3-8677AA33EF2F}"/>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rPr>
              <a:t>0</a:t>
            </a:r>
          </a:p>
        </p:txBody>
      </p:sp>
    </p:spTree>
    <p:extLst>
      <p:ext uri="{BB962C8B-B14F-4D97-AF65-F5344CB8AC3E}">
        <p14:creationId xmlns:p14="http://schemas.microsoft.com/office/powerpoint/2010/main" val="272129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BDA1-97B1-704F-98E6-33E2F438CEF8}"/>
              </a:ext>
            </a:extLst>
          </p:cNvPr>
          <p:cNvSpPr>
            <a:spLocks noGrp="1"/>
          </p:cNvSpPr>
          <p:nvPr>
            <p:ph type="title"/>
          </p:nvPr>
        </p:nvSpPr>
        <p:spPr/>
        <p:txBody>
          <a:bodyPr>
            <a:normAutofit fontScale="90000"/>
          </a:bodyPr>
          <a:lstStyle/>
          <a:p>
            <a:r>
              <a:rPr lang="en-GB" dirty="0"/>
              <a:t>Decision Making under Uncertainty</a:t>
            </a:r>
          </a:p>
        </p:txBody>
      </p:sp>
      <p:sp>
        <p:nvSpPr>
          <p:cNvPr id="3" name="Content Placeholder 2">
            <a:extLst>
              <a:ext uri="{FF2B5EF4-FFF2-40B4-BE49-F238E27FC236}">
                <a16:creationId xmlns:a16="http://schemas.microsoft.com/office/drawing/2014/main" id="{F7E6F17F-6120-2049-9504-F1FDB7C6F263}"/>
              </a:ext>
            </a:extLst>
          </p:cNvPr>
          <p:cNvSpPr>
            <a:spLocks noGrp="1"/>
          </p:cNvSpPr>
          <p:nvPr>
            <p:ph idx="1"/>
          </p:nvPr>
        </p:nvSpPr>
        <p:spPr>
          <a:xfrm>
            <a:off x="628649" y="1158240"/>
            <a:ext cx="8136527" cy="5018723"/>
          </a:xfrm>
        </p:spPr>
        <p:txBody>
          <a:bodyPr>
            <a:normAutofit/>
          </a:bodyPr>
          <a:lstStyle/>
          <a:p>
            <a:r>
              <a:rPr lang="en-GB" dirty="0"/>
              <a:t>Many environments have multiple possible outcomes</a:t>
            </a:r>
          </a:p>
          <a:p>
            <a:r>
              <a:rPr lang="en-GB" dirty="0"/>
              <a:t>Some of these outcomes may be good; </a:t>
            </a:r>
            <a:br>
              <a:rPr lang="en-GB" dirty="0"/>
            </a:br>
            <a:r>
              <a:rPr lang="en-GB" dirty="0"/>
              <a:t>others may be bad</a:t>
            </a:r>
          </a:p>
          <a:p>
            <a:r>
              <a:rPr lang="en-GB" dirty="0">
                <a:solidFill>
                  <a:schemeClr val="accent1"/>
                </a:solidFill>
              </a:rPr>
              <a:t>Some may be very likely; </a:t>
            </a:r>
            <a:br>
              <a:rPr lang="en-GB" dirty="0">
                <a:solidFill>
                  <a:schemeClr val="accent1"/>
                </a:solidFill>
              </a:rPr>
            </a:br>
            <a:r>
              <a:rPr lang="en-GB" dirty="0">
                <a:solidFill>
                  <a:schemeClr val="accent1"/>
                </a:solidFill>
              </a:rPr>
              <a:t>others unlikely</a:t>
            </a:r>
          </a:p>
          <a:p>
            <a:endParaRPr lang="en-GB" dirty="0"/>
          </a:p>
          <a:p>
            <a:endParaRPr lang="en-GB" dirty="0"/>
          </a:p>
        </p:txBody>
      </p:sp>
      <p:sp>
        <p:nvSpPr>
          <p:cNvPr id="4" name="Slide Number Placeholder 3">
            <a:extLst>
              <a:ext uri="{FF2B5EF4-FFF2-40B4-BE49-F238E27FC236}">
                <a16:creationId xmlns:a16="http://schemas.microsoft.com/office/drawing/2014/main" id="{92FE1322-2A4B-334C-B836-453513B001B6}"/>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6" name="Rectangle 3">
            <a:extLst>
              <a:ext uri="{FF2B5EF4-FFF2-40B4-BE49-F238E27FC236}">
                <a16:creationId xmlns:a16="http://schemas.microsoft.com/office/drawing/2014/main" id="{3AC0F82F-5E72-5649-900A-F197ABC49404}"/>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pic>
        <p:nvPicPr>
          <p:cNvPr id="7" name="Picture 6">
            <a:extLst>
              <a:ext uri="{FF2B5EF4-FFF2-40B4-BE49-F238E27FC236}">
                <a16:creationId xmlns:a16="http://schemas.microsoft.com/office/drawing/2014/main" id="{A8F69CEA-07D9-8244-8B63-EBA79252EE2E}"/>
              </a:ext>
            </a:extLst>
          </p:cNvPr>
          <p:cNvPicPr>
            <a:picLocks noChangeAspect="1"/>
          </p:cNvPicPr>
          <p:nvPr/>
        </p:nvPicPr>
        <p:blipFill>
          <a:blip r:embed="rId2"/>
          <a:stretch>
            <a:fillRect/>
          </a:stretch>
        </p:blipFill>
        <p:spPr>
          <a:xfrm>
            <a:off x="3368584" y="3074488"/>
            <a:ext cx="5146766" cy="3281863"/>
          </a:xfrm>
          <a:prstGeom prst="rect">
            <a:avLst/>
          </a:prstGeom>
        </p:spPr>
      </p:pic>
    </p:spTree>
    <p:extLst>
      <p:ext uri="{BB962C8B-B14F-4D97-AF65-F5344CB8AC3E}">
        <p14:creationId xmlns:p14="http://schemas.microsoft.com/office/powerpoint/2010/main" val="4186816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628649" y="1158240"/>
                <a:ext cx="8384721" cy="5018723"/>
              </a:xfrm>
            </p:spPr>
            <p:txBody>
              <a:bodyPr>
                <a:normAutofit/>
              </a:bodyPr>
              <a:lstStyle/>
              <a:p>
                <a:r>
                  <a:rPr lang="en-GB" dirty="0"/>
                  <a:t>Initialise the utility of each non-terminal state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oMath>
                </a14:m>
                <a:r>
                  <a:rPr lang="en-GB" dirty="0"/>
                  <a:t> to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0</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pPr lvl="2"/>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50</a:t>
            </a:fld>
            <a:endParaRPr lang="en-GB"/>
          </a:p>
        </p:txBody>
      </p:sp>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42" name="Line 22">
            <a:extLst>
              <a:ext uri="{FF2B5EF4-FFF2-40B4-BE49-F238E27FC236}">
                <a16:creationId xmlns:a16="http://schemas.microsoft.com/office/drawing/2014/main" id="{AC2F2CC9-EA85-2446-9E91-DF120073608C}"/>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3" name="Line 23">
            <a:extLst>
              <a:ext uri="{FF2B5EF4-FFF2-40B4-BE49-F238E27FC236}">
                <a16:creationId xmlns:a16="http://schemas.microsoft.com/office/drawing/2014/main" id="{B5C58E42-2094-114F-A59B-DF8961DB1D6A}"/>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4" name="Line 24">
            <a:extLst>
              <a:ext uri="{FF2B5EF4-FFF2-40B4-BE49-F238E27FC236}">
                <a16:creationId xmlns:a16="http://schemas.microsoft.com/office/drawing/2014/main" id="{E5AA0E27-D6E3-C744-92D6-C45CA3BD22A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5" name="Line 25">
            <a:extLst>
              <a:ext uri="{FF2B5EF4-FFF2-40B4-BE49-F238E27FC236}">
                <a16:creationId xmlns:a16="http://schemas.microsoft.com/office/drawing/2014/main" id="{7B86BCB0-2E88-8E46-80DE-B02FE82929CE}"/>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6" name="Line 26">
            <a:extLst>
              <a:ext uri="{FF2B5EF4-FFF2-40B4-BE49-F238E27FC236}">
                <a16:creationId xmlns:a16="http://schemas.microsoft.com/office/drawing/2014/main" id="{72853CCE-3C9C-054D-A12E-6714D0EE5535}"/>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7" name="Line 27">
            <a:extLst>
              <a:ext uri="{FF2B5EF4-FFF2-40B4-BE49-F238E27FC236}">
                <a16:creationId xmlns:a16="http://schemas.microsoft.com/office/drawing/2014/main" id="{2B260567-90F4-3F42-BF1F-29B8B5624DD4}"/>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8" name="Line 28">
            <a:extLst>
              <a:ext uri="{FF2B5EF4-FFF2-40B4-BE49-F238E27FC236}">
                <a16:creationId xmlns:a16="http://schemas.microsoft.com/office/drawing/2014/main" id="{57694319-4282-304A-BE46-1F45A4F29009}"/>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9" name="Line 29">
            <a:extLst>
              <a:ext uri="{FF2B5EF4-FFF2-40B4-BE49-F238E27FC236}">
                <a16:creationId xmlns:a16="http://schemas.microsoft.com/office/drawing/2014/main" id="{7BE05EA6-C747-8843-B0E5-785C0FA4F85F}"/>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0" name="Line 30">
            <a:extLst>
              <a:ext uri="{FF2B5EF4-FFF2-40B4-BE49-F238E27FC236}">
                <a16:creationId xmlns:a16="http://schemas.microsoft.com/office/drawing/2014/main" id="{26FF361C-A6A2-7E4F-AB06-F9E1AEFD8259}"/>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9" name="Text Box 50">
            <a:extLst>
              <a:ext uri="{FF2B5EF4-FFF2-40B4-BE49-F238E27FC236}">
                <a16:creationId xmlns:a16="http://schemas.microsoft.com/office/drawing/2014/main" id="{13DF9F16-9AB3-864E-AD27-5C5CE48575CC}"/>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60" name="Text Box 51">
            <a:extLst>
              <a:ext uri="{FF2B5EF4-FFF2-40B4-BE49-F238E27FC236}">
                <a16:creationId xmlns:a16="http://schemas.microsoft.com/office/drawing/2014/main" id="{29B79AD2-934B-5C4E-AC49-96A5E7AA8CFD}"/>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61" name="Text Box 52">
            <a:extLst>
              <a:ext uri="{FF2B5EF4-FFF2-40B4-BE49-F238E27FC236}">
                <a16:creationId xmlns:a16="http://schemas.microsoft.com/office/drawing/2014/main" id="{5E5AE2A6-C843-BF4C-A911-79208D29ACF5}"/>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62" name="Text Box 53">
            <a:extLst>
              <a:ext uri="{FF2B5EF4-FFF2-40B4-BE49-F238E27FC236}">
                <a16:creationId xmlns:a16="http://schemas.microsoft.com/office/drawing/2014/main" id="{D79990E8-E124-6F47-9D16-4B58AF9B35F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63" name="Text Box 54">
            <a:extLst>
              <a:ext uri="{FF2B5EF4-FFF2-40B4-BE49-F238E27FC236}">
                <a16:creationId xmlns:a16="http://schemas.microsoft.com/office/drawing/2014/main" id="{D7253F4E-27F6-F44E-ABFF-C2C2D4BF8E93}"/>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64" name="Text Box 55">
            <a:extLst>
              <a:ext uri="{FF2B5EF4-FFF2-40B4-BE49-F238E27FC236}">
                <a16:creationId xmlns:a16="http://schemas.microsoft.com/office/drawing/2014/main" id="{E7BD3E64-56F7-7B45-8746-FC724D2A1246}"/>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65" name="Text Box 56">
            <a:extLst>
              <a:ext uri="{FF2B5EF4-FFF2-40B4-BE49-F238E27FC236}">
                <a16:creationId xmlns:a16="http://schemas.microsoft.com/office/drawing/2014/main" id="{E2CC136A-7B85-1A46-BAD7-5570E19032D1}"/>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66" name="Text Box 57">
            <a:extLst>
              <a:ext uri="{FF2B5EF4-FFF2-40B4-BE49-F238E27FC236}">
                <a16:creationId xmlns:a16="http://schemas.microsoft.com/office/drawing/2014/main" id="{9161049A-5BE3-2F48-B9D5-D4ABF2D8DB2C}"/>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67" name="Text Box 58">
            <a:extLst>
              <a:ext uri="{FF2B5EF4-FFF2-40B4-BE49-F238E27FC236}">
                <a16:creationId xmlns:a16="http://schemas.microsoft.com/office/drawing/2014/main" id="{EE2D0E96-1CA8-F040-862F-7A71C31E4845}"/>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grpSp>
        <p:nvGrpSpPr>
          <p:cNvPr id="68" name="Group 4">
            <a:extLst>
              <a:ext uri="{FF2B5EF4-FFF2-40B4-BE49-F238E27FC236}">
                <a16:creationId xmlns:a16="http://schemas.microsoft.com/office/drawing/2014/main" id="{96F76855-F806-224D-B94F-E63A89CA002C}"/>
              </a:ext>
            </a:extLst>
          </p:cNvPr>
          <p:cNvGrpSpPr>
            <a:grpSpLocks/>
          </p:cNvGrpSpPr>
          <p:nvPr/>
        </p:nvGrpSpPr>
        <p:grpSpPr bwMode="auto">
          <a:xfrm>
            <a:off x="3795234" y="3828369"/>
            <a:ext cx="4237038" cy="2568576"/>
            <a:chOff x="2597" y="2311"/>
            <a:chExt cx="2669" cy="1618"/>
          </a:xfrm>
        </p:grpSpPr>
        <mc:AlternateContent xmlns:mc="http://schemas.openxmlformats.org/markup-compatibility/2006" xmlns:a14="http://schemas.microsoft.com/office/drawing/2010/main">
          <mc:Choice Requires="a14">
            <p:sp>
              <p:nvSpPr>
                <p:cNvPr id="69" name="Text Box 5">
                  <a:extLst>
                    <a:ext uri="{FF2B5EF4-FFF2-40B4-BE49-F238E27FC236}">
                      <a16:creationId xmlns:a16="http://schemas.microsoft.com/office/drawing/2014/main" id="{98BA7F05-A6DF-DC48-8FDA-812152122F01}"/>
                    </a:ext>
                  </a:extLst>
                </p:cNvPr>
                <p:cNvSpPr txBox="1">
                  <a:spLocks noChangeArrowheads="1"/>
                </p:cNvSpPr>
                <p:nvPr/>
              </p:nvSpPr>
              <p:spPr bwMode="auto">
                <a:xfrm>
                  <a:off x="2597" y="2311"/>
                  <a:ext cx="659"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en-GB" sz="1800">
                                <a:latin typeface="Cambria Math" panose="02040503050406030204" pitchFamily="18" charset="0"/>
                              </a:rPr>
                              <m:t>𝑈</m:t>
                            </m:r>
                          </m:e>
                          <m:sub>
                            <m:r>
                              <a:rPr lang="de-DE" sz="1800">
                                <a:latin typeface="Cambria Math" panose="02040503050406030204" pitchFamily="18" charset="0"/>
                              </a:rPr>
                              <m:t>𝑡</m:t>
                            </m:r>
                          </m:sub>
                        </m:sSub>
                        <m:d>
                          <m:dPr>
                            <m:ctrlPr>
                              <a:rPr lang="en-GB" sz="1800" i="1">
                                <a:latin typeface="Cambria Math" panose="02040503050406030204" pitchFamily="18" charset="0"/>
                              </a:rPr>
                            </m:ctrlPr>
                          </m:dPr>
                          <m:e>
                            <m:d>
                              <m:dPr>
                                <m:begChr m:val="["/>
                                <m:endChr m:val="]"/>
                                <m:ctrlPr>
                                  <a:rPr lang="de-DE" sz="1800" b="0" i="1" smtClean="0">
                                    <a:latin typeface="Cambria Math" panose="02040503050406030204" pitchFamily="18" charset="0"/>
                                  </a:rPr>
                                </m:ctrlPr>
                              </m:dPr>
                              <m:e>
                                <m:r>
                                  <a:rPr lang="de-DE" sz="1800" b="0" i="1" smtClean="0">
                                    <a:latin typeface="Cambria Math" panose="02040503050406030204" pitchFamily="18" charset="0"/>
                                  </a:rPr>
                                  <m:t>3,1</m:t>
                                </m:r>
                              </m:e>
                            </m:d>
                          </m:e>
                        </m:d>
                      </m:oMath>
                    </m:oMathPara>
                  </a14:m>
                  <a:endParaRPr lang="en-US" sz="1800" i="0" dirty="0">
                    <a:solidFill>
                      <a:srgbClr val="990000"/>
                    </a:solidFill>
                    <a:latin typeface="Tahoma" charset="0"/>
                  </a:endParaRPr>
                </a:p>
              </p:txBody>
            </p:sp>
          </mc:Choice>
          <mc:Fallback xmlns="">
            <p:sp>
              <p:nvSpPr>
                <p:cNvPr id="69" name="Text Box 5">
                  <a:extLst>
                    <a:ext uri="{FF2B5EF4-FFF2-40B4-BE49-F238E27FC236}">
                      <a16:creationId xmlns:a16="http://schemas.microsoft.com/office/drawing/2014/main" id="{98BA7F05-A6DF-DC48-8FDA-812152122F01}"/>
                    </a:ext>
                  </a:extLst>
                </p:cNvPr>
                <p:cNvSpPr txBox="1">
                  <a:spLocks noRot="1" noChangeAspect="1" noMove="1" noResize="1" noEditPoints="1" noAdjustHandles="1" noChangeArrowheads="1" noChangeShapeType="1" noTextEdit="1"/>
                </p:cNvSpPr>
                <p:nvPr/>
              </p:nvSpPr>
              <p:spPr bwMode="auto">
                <a:xfrm>
                  <a:off x="2597" y="2311"/>
                  <a:ext cx="659" cy="233"/>
                </a:xfrm>
                <a:prstGeom prst="rect">
                  <a:avLst/>
                </a:prstGeom>
                <a:blipFill>
                  <a:blip r:embed="rId4"/>
                  <a:stretch>
                    <a:fillRect/>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noFill/>
                    </a:rPr>
                    <a:t> </a:t>
                  </a:r>
                </a:p>
              </p:txBody>
            </p:sp>
          </mc:Fallback>
        </mc:AlternateContent>
        <p:grpSp>
          <p:nvGrpSpPr>
            <p:cNvPr id="70" name="Group 6">
              <a:extLst>
                <a:ext uri="{FF2B5EF4-FFF2-40B4-BE49-F238E27FC236}">
                  <a16:creationId xmlns:a16="http://schemas.microsoft.com/office/drawing/2014/main" id="{35C53FFF-2A28-C74C-BF73-961C2D176132}"/>
                </a:ext>
              </a:extLst>
            </p:cNvPr>
            <p:cNvGrpSpPr>
              <a:grpSpLocks/>
            </p:cNvGrpSpPr>
            <p:nvPr/>
          </p:nvGrpSpPr>
          <p:grpSpPr bwMode="auto">
            <a:xfrm>
              <a:off x="2832" y="2400"/>
              <a:ext cx="2434" cy="1529"/>
              <a:chOff x="2832" y="2400"/>
              <a:chExt cx="2434" cy="1529"/>
            </a:xfrm>
          </p:grpSpPr>
          <p:sp>
            <p:nvSpPr>
              <p:cNvPr id="71" name="Line 7">
                <a:extLst>
                  <a:ext uri="{FF2B5EF4-FFF2-40B4-BE49-F238E27FC236}">
                    <a16:creationId xmlns:a16="http://schemas.microsoft.com/office/drawing/2014/main" id="{EA65C924-07EE-424D-B020-4542DD3C52A6}"/>
                  </a:ext>
                </a:extLst>
              </p:cNvPr>
              <p:cNvSpPr>
                <a:spLocks noChangeShapeType="1"/>
              </p:cNvSpPr>
              <p:nvPr/>
            </p:nvSpPr>
            <p:spPr bwMode="auto">
              <a:xfrm flipV="1">
                <a:off x="3264" y="2400"/>
                <a:ext cx="0" cy="129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2" name="Line 8">
                <a:extLst>
                  <a:ext uri="{FF2B5EF4-FFF2-40B4-BE49-F238E27FC236}">
                    <a16:creationId xmlns:a16="http://schemas.microsoft.com/office/drawing/2014/main" id="{B0033662-4F8A-0D41-BF7C-2E9B9D3CCAB3}"/>
                  </a:ext>
                </a:extLst>
              </p:cNvPr>
              <p:cNvSpPr>
                <a:spLocks noChangeShapeType="1"/>
              </p:cNvSpPr>
              <p:nvPr/>
            </p:nvSpPr>
            <p:spPr bwMode="auto">
              <a:xfrm>
                <a:off x="3264" y="3696"/>
                <a:ext cx="192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73" name="Line 9">
                <a:extLst>
                  <a:ext uri="{FF2B5EF4-FFF2-40B4-BE49-F238E27FC236}">
                    <a16:creationId xmlns:a16="http://schemas.microsoft.com/office/drawing/2014/main" id="{479370F2-806F-0647-B71E-CEFBFEC49A14}"/>
                  </a:ext>
                </a:extLst>
              </p:cNvPr>
              <p:cNvSpPr>
                <a:spLocks noChangeShapeType="1"/>
              </p:cNvSpPr>
              <p:nvPr/>
            </p:nvSpPr>
            <p:spPr bwMode="auto">
              <a:xfrm>
                <a:off x="3264" y="3264"/>
                <a:ext cx="4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4" name="Line 10">
                <a:extLst>
                  <a:ext uri="{FF2B5EF4-FFF2-40B4-BE49-F238E27FC236}">
                    <a16:creationId xmlns:a16="http://schemas.microsoft.com/office/drawing/2014/main" id="{63026BAF-6F4B-F249-9355-88DBBC305CDF}"/>
                  </a:ext>
                </a:extLst>
              </p:cNvPr>
              <p:cNvSpPr>
                <a:spLocks noChangeShapeType="1"/>
              </p:cNvSpPr>
              <p:nvPr/>
            </p:nvSpPr>
            <p:spPr bwMode="auto">
              <a:xfrm>
                <a:off x="2880" y="36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5" name="Line 11">
                <a:extLst>
                  <a:ext uri="{FF2B5EF4-FFF2-40B4-BE49-F238E27FC236}">
                    <a16:creationId xmlns:a16="http://schemas.microsoft.com/office/drawing/2014/main" id="{016E204B-DC46-7843-9EE1-386162D553D7}"/>
                  </a:ext>
                </a:extLst>
              </p:cNvPr>
              <p:cNvSpPr>
                <a:spLocks noChangeShapeType="1"/>
              </p:cNvSpPr>
              <p:nvPr/>
            </p:nvSpPr>
            <p:spPr bwMode="auto">
              <a:xfrm>
                <a:off x="3264" y="2880"/>
                <a:ext cx="4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6" name="Line 12">
                <a:extLst>
                  <a:ext uri="{FF2B5EF4-FFF2-40B4-BE49-F238E27FC236}">
                    <a16:creationId xmlns:a16="http://schemas.microsoft.com/office/drawing/2014/main" id="{FA8927E4-23E6-2340-B965-D239A272A67E}"/>
                  </a:ext>
                </a:extLst>
              </p:cNvPr>
              <p:cNvSpPr>
                <a:spLocks noChangeShapeType="1"/>
              </p:cNvSpPr>
              <p:nvPr/>
            </p:nvSpPr>
            <p:spPr bwMode="auto">
              <a:xfrm>
                <a:off x="3264" y="2768"/>
                <a:ext cx="1856" cy="0"/>
              </a:xfrm>
              <a:prstGeom prst="line">
                <a:avLst/>
              </a:prstGeom>
              <a:noFill/>
              <a:ln w="9525">
                <a:solidFill>
                  <a:schemeClr val="tx1">
                    <a:lumMod val="50000"/>
                    <a:lumOff val="50000"/>
                  </a:schemeClr>
                </a:solidFill>
                <a:prstDash val="dash"/>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7" name="Text Box 13">
                <a:extLst>
                  <a:ext uri="{FF2B5EF4-FFF2-40B4-BE49-F238E27FC236}">
                    <a16:creationId xmlns:a16="http://schemas.microsoft.com/office/drawing/2014/main" id="{BEEAE686-46D1-E849-8019-A8D81CAA0F74}"/>
                  </a:ext>
                </a:extLst>
              </p:cNvPr>
              <p:cNvSpPr txBox="1">
                <a:spLocks noChangeArrowheads="1"/>
              </p:cNvSpPr>
              <p:nvPr/>
            </p:nvSpPr>
            <p:spPr bwMode="auto">
              <a:xfrm>
                <a:off x="5136" y="3648"/>
                <a:ext cx="13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1800" i="0">
                    <a:latin typeface="+mn-lt"/>
                  </a:rPr>
                  <a:t>t</a:t>
                </a:r>
              </a:p>
            </p:txBody>
          </p:sp>
          <p:sp>
            <p:nvSpPr>
              <p:cNvPr id="78" name="Line 14">
                <a:extLst>
                  <a:ext uri="{FF2B5EF4-FFF2-40B4-BE49-F238E27FC236}">
                    <a16:creationId xmlns:a16="http://schemas.microsoft.com/office/drawing/2014/main" id="{B377D66B-307B-C74F-9937-5C49D8A5150D}"/>
                  </a:ext>
                </a:extLst>
              </p:cNvPr>
              <p:cNvSpPr>
                <a:spLocks noChangeShapeType="1"/>
              </p:cNvSpPr>
              <p:nvPr/>
            </p:nvSpPr>
            <p:spPr bwMode="auto">
              <a:xfrm>
                <a:off x="3840" y="3648"/>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9" name="Line 15">
                <a:extLst>
                  <a:ext uri="{FF2B5EF4-FFF2-40B4-BE49-F238E27FC236}">
                    <a16:creationId xmlns:a16="http://schemas.microsoft.com/office/drawing/2014/main" id="{58D079C7-8BAE-034A-B3EC-FA5010B2A82D}"/>
                  </a:ext>
                </a:extLst>
              </p:cNvPr>
              <p:cNvSpPr>
                <a:spLocks noChangeShapeType="1"/>
              </p:cNvSpPr>
              <p:nvPr/>
            </p:nvSpPr>
            <p:spPr bwMode="auto">
              <a:xfrm>
                <a:off x="4416" y="3648"/>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80" name="Line 16">
                <a:extLst>
                  <a:ext uri="{FF2B5EF4-FFF2-40B4-BE49-F238E27FC236}">
                    <a16:creationId xmlns:a16="http://schemas.microsoft.com/office/drawing/2014/main" id="{C9726FDD-4E58-9C47-93A5-8956A2BF3559}"/>
                  </a:ext>
                </a:extLst>
              </p:cNvPr>
              <p:cNvSpPr>
                <a:spLocks noChangeShapeType="1"/>
              </p:cNvSpPr>
              <p:nvPr/>
            </p:nvSpPr>
            <p:spPr bwMode="auto">
              <a:xfrm>
                <a:off x="4992" y="3648"/>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81" name="Text Box 17">
                <a:extLst>
                  <a:ext uri="{FF2B5EF4-FFF2-40B4-BE49-F238E27FC236}">
                    <a16:creationId xmlns:a16="http://schemas.microsoft.com/office/drawing/2014/main" id="{2CBA3BCC-EE66-8C4A-8C26-CB502C95071A}"/>
                  </a:ext>
                </a:extLst>
              </p:cNvPr>
              <p:cNvSpPr txBox="1">
                <a:spLocks noChangeArrowheads="1"/>
              </p:cNvSpPr>
              <p:nvPr/>
            </p:nvSpPr>
            <p:spPr bwMode="auto">
              <a:xfrm>
                <a:off x="3168" y="369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0</a:t>
                </a:r>
              </a:p>
            </p:txBody>
          </p:sp>
          <p:sp>
            <p:nvSpPr>
              <p:cNvPr id="82" name="Text Box 18">
                <a:extLst>
                  <a:ext uri="{FF2B5EF4-FFF2-40B4-BE49-F238E27FC236}">
                    <a16:creationId xmlns:a16="http://schemas.microsoft.com/office/drawing/2014/main" id="{B1228A49-6E75-B442-8710-EFA31B32C430}"/>
                  </a:ext>
                </a:extLst>
              </p:cNvPr>
              <p:cNvSpPr txBox="1">
                <a:spLocks noChangeArrowheads="1"/>
              </p:cNvSpPr>
              <p:nvPr/>
            </p:nvSpPr>
            <p:spPr bwMode="auto">
              <a:xfrm>
                <a:off x="4896" y="3696"/>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30</a:t>
                </a:r>
              </a:p>
            </p:txBody>
          </p:sp>
          <p:sp>
            <p:nvSpPr>
              <p:cNvPr id="83" name="Text Box 19">
                <a:extLst>
                  <a:ext uri="{FF2B5EF4-FFF2-40B4-BE49-F238E27FC236}">
                    <a16:creationId xmlns:a16="http://schemas.microsoft.com/office/drawing/2014/main" id="{01C1F05A-6609-8340-9D88-78C0659340FF}"/>
                  </a:ext>
                </a:extLst>
              </p:cNvPr>
              <p:cNvSpPr txBox="1">
                <a:spLocks noChangeArrowheads="1"/>
              </p:cNvSpPr>
              <p:nvPr/>
            </p:nvSpPr>
            <p:spPr bwMode="auto">
              <a:xfrm>
                <a:off x="4320" y="3696"/>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20</a:t>
                </a:r>
              </a:p>
            </p:txBody>
          </p:sp>
          <p:sp>
            <p:nvSpPr>
              <p:cNvPr id="84" name="Text Box 20">
                <a:extLst>
                  <a:ext uri="{FF2B5EF4-FFF2-40B4-BE49-F238E27FC236}">
                    <a16:creationId xmlns:a16="http://schemas.microsoft.com/office/drawing/2014/main" id="{DA0B812D-9866-3C43-9DB6-634D5F8C4A7A}"/>
                  </a:ext>
                </a:extLst>
              </p:cNvPr>
              <p:cNvSpPr txBox="1">
                <a:spLocks noChangeArrowheads="1"/>
              </p:cNvSpPr>
              <p:nvPr/>
            </p:nvSpPr>
            <p:spPr bwMode="auto">
              <a:xfrm>
                <a:off x="3744" y="3696"/>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10</a:t>
                </a:r>
              </a:p>
            </p:txBody>
          </p:sp>
          <p:sp>
            <p:nvSpPr>
              <p:cNvPr id="85" name="Text Box 21">
                <a:extLst>
                  <a:ext uri="{FF2B5EF4-FFF2-40B4-BE49-F238E27FC236}">
                    <a16:creationId xmlns:a16="http://schemas.microsoft.com/office/drawing/2014/main" id="{BB162EE5-F630-814F-9974-E8D78B3779A8}"/>
                  </a:ext>
                </a:extLst>
              </p:cNvPr>
              <p:cNvSpPr txBox="1">
                <a:spLocks noChangeArrowheads="1"/>
              </p:cNvSpPr>
              <p:nvPr/>
            </p:nvSpPr>
            <p:spPr bwMode="auto">
              <a:xfrm>
                <a:off x="2832" y="2640"/>
                <a:ext cx="44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accent1"/>
                    </a:solidFill>
                    <a:latin typeface="+mn-lt"/>
                  </a:rPr>
                  <a:t>0.611</a:t>
                </a:r>
              </a:p>
            </p:txBody>
          </p:sp>
          <p:sp>
            <p:nvSpPr>
              <p:cNvPr id="86" name="Text Box 22">
                <a:extLst>
                  <a:ext uri="{FF2B5EF4-FFF2-40B4-BE49-F238E27FC236}">
                    <a16:creationId xmlns:a16="http://schemas.microsoft.com/office/drawing/2014/main" id="{8DB736EA-E537-3846-9B57-3B812059EBA2}"/>
                  </a:ext>
                </a:extLst>
              </p:cNvPr>
              <p:cNvSpPr txBox="1">
                <a:spLocks noChangeArrowheads="1"/>
              </p:cNvSpPr>
              <p:nvPr/>
            </p:nvSpPr>
            <p:spPr bwMode="auto">
              <a:xfrm>
                <a:off x="2976" y="2832"/>
                <a:ext cx="30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0.5</a:t>
                </a:r>
              </a:p>
            </p:txBody>
          </p:sp>
          <p:sp>
            <p:nvSpPr>
              <p:cNvPr id="87" name="Text Box 23">
                <a:extLst>
                  <a:ext uri="{FF2B5EF4-FFF2-40B4-BE49-F238E27FC236}">
                    <a16:creationId xmlns:a16="http://schemas.microsoft.com/office/drawing/2014/main" id="{2CDA09D9-53D0-0947-BF8E-80637BA64A2F}"/>
                  </a:ext>
                </a:extLst>
              </p:cNvPr>
              <p:cNvSpPr txBox="1">
                <a:spLocks noChangeArrowheads="1"/>
              </p:cNvSpPr>
              <p:nvPr/>
            </p:nvSpPr>
            <p:spPr bwMode="auto">
              <a:xfrm>
                <a:off x="3120" y="3168"/>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0</a:t>
                </a:r>
              </a:p>
            </p:txBody>
          </p:sp>
          <p:sp>
            <p:nvSpPr>
              <p:cNvPr id="88" name="Line 24">
                <a:extLst>
                  <a:ext uri="{FF2B5EF4-FFF2-40B4-BE49-F238E27FC236}">
                    <a16:creationId xmlns:a16="http://schemas.microsoft.com/office/drawing/2014/main" id="{4826F031-2EBE-7142-865D-2D5B824A31A0}"/>
                  </a:ext>
                </a:extLst>
              </p:cNvPr>
              <p:cNvSpPr>
                <a:spLocks noChangeShapeType="1"/>
              </p:cNvSpPr>
              <p:nvPr/>
            </p:nvSpPr>
            <p:spPr bwMode="auto">
              <a:xfrm>
                <a:off x="3264" y="3264"/>
                <a:ext cx="192" cy="96"/>
              </a:xfrm>
              <a:prstGeom prst="line">
                <a:avLst/>
              </a:prstGeom>
              <a:noFill/>
              <a:ln w="28575">
                <a:solidFill>
                  <a:schemeClr val="accent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89" name="Freeform 25">
                <a:extLst>
                  <a:ext uri="{FF2B5EF4-FFF2-40B4-BE49-F238E27FC236}">
                    <a16:creationId xmlns:a16="http://schemas.microsoft.com/office/drawing/2014/main" id="{74EB790B-2CB9-F842-BCC2-853E44B13AEE}"/>
                  </a:ext>
                </a:extLst>
              </p:cNvPr>
              <p:cNvSpPr>
                <a:spLocks/>
              </p:cNvSpPr>
              <p:nvPr/>
            </p:nvSpPr>
            <p:spPr bwMode="auto">
              <a:xfrm>
                <a:off x="3456" y="2784"/>
                <a:ext cx="1536" cy="576"/>
              </a:xfrm>
              <a:custGeom>
                <a:avLst/>
                <a:gdLst>
                  <a:gd name="T0" fmla="*/ 0 w 1536"/>
                  <a:gd name="T1" fmla="*/ 576 h 576"/>
                  <a:gd name="T2" fmla="*/ 48 w 1536"/>
                  <a:gd name="T3" fmla="*/ 432 h 576"/>
                  <a:gd name="T4" fmla="*/ 144 w 1536"/>
                  <a:gd name="T5" fmla="*/ 240 h 576"/>
                  <a:gd name="T6" fmla="*/ 384 w 1536"/>
                  <a:gd name="T7" fmla="*/ 144 h 576"/>
                  <a:gd name="T8" fmla="*/ 864 w 1536"/>
                  <a:gd name="T9" fmla="*/ 48 h 576"/>
                  <a:gd name="T10" fmla="*/ 1536 w 1536"/>
                  <a:gd name="T11" fmla="*/ 0 h 576"/>
                  <a:gd name="T12" fmla="*/ 0 60000 65536"/>
                  <a:gd name="T13" fmla="*/ 0 60000 65536"/>
                  <a:gd name="T14" fmla="*/ 0 60000 65536"/>
                  <a:gd name="T15" fmla="*/ 0 60000 65536"/>
                  <a:gd name="T16" fmla="*/ 0 60000 65536"/>
                  <a:gd name="T17" fmla="*/ 0 60000 65536"/>
                  <a:gd name="T18" fmla="*/ 0 w 1536"/>
                  <a:gd name="T19" fmla="*/ 0 h 576"/>
                  <a:gd name="T20" fmla="*/ 1536 w 153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536" h="576">
                    <a:moveTo>
                      <a:pt x="0" y="576"/>
                    </a:moveTo>
                    <a:cubicBezTo>
                      <a:pt x="12" y="532"/>
                      <a:pt x="24" y="488"/>
                      <a:pt x="48" y="432"/>
                    </a:cubicBezTo>
                    <a:cubicBezTo>
                      <a:pt x="72" y="376"/>
                      <a:pt x="88" y="288"/>
                      <a:pt x="144" y="240"/>
                    </a:cubicBezTo>
                    <a:cubicBezTo>
                      <a:pt x="200" y="192"/>
                      <a:pt x="264" y="176"/>
                      <a:pt x="384" y="144"/>
                    </a:cubicBezTo>
                    <a:cubicBezTo>
                      <a:pt x="504" y="112"/>
                      <a:pt x="672" y="72"/>
                      <a:pt x="864" y="48"/>
                    </a:cubicBezTo>
                    <a:cubicBezTo>
                      <a:pt x="1056" y="24"/>
                      <a:pt x="1424" y="8"/>
                      <a:pt x="1536" y="0"/>
                    </a:cubicBezTo>
                  </a:path>
                </a:pathLst>
              </a:custGeom>
              <a:noFill/>
              <a:ln w="2857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lstStyle/>
              <a:p>
                <a:endParaRPr lang="de-DE">
                  <a:solidFill>
                    <a:schemeClr val="accent1"/>
                  </a:solidFill>
                </a:endParaRPr>
              </a:p>
            </p:txBody>
          </p:sp>
        </p:grpSp>
      </p:grpSp>
      <p:sp>
        <p:nvSpPr>
          <p:cNvPr id="90" name="Text Box 61">
            <a:extLst>
              <a:ext uri="{FF2B5EF4-FFF2-40B4-BE49-F238E27FC236}">
                <a16:creationId xmlns:a16="http://schemas.microsoft.com/office/drawing/2014/main" id="{289E0A9C-FA45-D647-9B05-2D44009F50F6}"/>
              </a:ext>
            </a:extLst>
          </p:cNvPr>
          <p:cNvSpPr txBox="1">
            <a:spLocks noChangeArrowheads="1"/>
          </p:cNvSpPr>
          <p:nvPr/>
        </p:nvSpPr>
        <p:spPr bwMode="auto">
          <a:xfrm>
            <a:off x="6122538" y="3054397"/>
            <a:ext cx="2232021"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solidFill>
                  <a:schemeClr val="bg1"/>
                </a:solidFill>
                <a:latin typeface="+mn-lt"/>
              </a:rPr>
              <a:t>Note the importance</a:t>
            </a:r>
          </a:p>
          <a:p>
            <a:pPr eaLnBrk="1" hangingPunct="1"/>
            <a:r>
              <a:rPr lang="en-US" sz="1800" i="0">
                <a:solidFill>
                  <a:schemeClr val="bg1"/>
                </a:solidFill>
                <a:latin typeface="+mn-lt"/>
              </a:rPr>
              <a:t>of terminal states and</a:t>
            </a:r>
          </a:p>
          <a:p>
            <a:pPr eaLnBrk="1" hangingPunct="1"/>
            <a:r>
              <a:rPr lang="en-US" sz="1800" i="0">
                <a:solidFill>
                  <a:schemeClr val="bg1"/>
                </a:solidFill>
                <a:latin typeface="+mn-lt"/>
              </a:rPr>
              <a:t>connectivity of the</a:t>
            </a:r>
          </a:p>
          <a:p>
            <a:pPr eaLnBrk="1" hangingPunct="1"/>
            <a:r>
              <a:rPr lang="en-US" sz="1800" i="0">
                <a:solidFill>
                  <a:schemeClr val="bg1"/>
                </a:solidFill>
                <a:latin typeface="+mn-lt"/>
              </a:rPr>
              <a:t>state-transition graph</a:t>
            </a:r>
          </a:p>
        </p:txBody>
      </p:sp>
    </p:spTree>
    <p:extLst>
      <p:ext uri="{BB962C8B-B14F-4D97-AF65-F5344CB8AC3E}">
        <p14:creationId xmlns:p14="http://schemas.microsoft.com/office/powerpoint/2010/main" val="11051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idx="1"/>
              </p:nvPr>
            </p:nvSpPr>
            <p:spPr>
              <a:xfrm>
                <a:off x="628650" y="3189565"/>
                <a:ext cx="8312150" cy="3269108"/>
              </a:xfrm>
            </p:spPr>
            <p:txBody>
              <a:bodyPr>
                <a:normAutofit fontScale="92500" lnSpcReduction="10000"/>
              </a:bodyPr>
              <a:lstStyle/>
              <a:p>
                <a:r>
                  <a:rPr lang="en-GB" dirty="0"/>
                  <a:t>Inputs</a:t>
                </a:r>
              </a:p>
              <a:p>
                <a:pPr lvl="1"/>
                <a:r>
                  <a:rPr lang="en-GB" dirty="0"/>
                  <a:t>an MDP, which includes</a:t>
                </a:r>
              </a:p>
              <a:p>
                <a:pPr lvl="2"/>
                <a:r>
                  <a:rPr lang="en-GB" dirty="0"/>
                  <a:t>States </a:t>
                </a:r>
                <a14:m>
                  <m:oMath xmlns:m="http://schemas.openxmlformats.org/officeDocument/2006/math">
                    <m:r>
                      <a:rPr lang="en-GB" i="1" dirty="0" smtClean="0">
                        <a:latin typeface="Cambria Math" panose="02040503050406030204" pitchFamily="18" charset="0"/>
                      </a:rPr>
                      <m:t>𝑆</m:t>
                    </m:r>
                  </m:oMath>
                </a14:m>
                <a:endParaRPr lang="de-DE" dirty="0"/>
              </a:p>
              <a:p>
                <a:pPr lvl="2"/>
                <a:r>
                  <a:rPr lang="en-GB" dirty="0"/>
                  <a:t>For all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𝑆</m:t>
                    </m:r>
                  </m:oMath>
                </a14:m>
                <a:r>
                  <a:rPr lang="en-GB" dirty="0"/>
                  <a:t>, actions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transition model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 </m:t>
                        </m:r>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rewards </a:t>
                </a:r>
                <a14:m>
                  <m:oMath xmlns:m="http://schemas.openxmlformats.org/officeDocument/2006/math">
                    <m:r>
                      <a:rPr lang="en-GB" i="1" dirty="0" smtClean="0">
                        <a:latin typeface="Cambria Math" panose="02040503050406030204" pitchFamily="18" charset="0"/>
                      </a:rPr>
                      <m:t>𝑅</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endParaRPr lang="en-GB" dirty="0"/>
              </a:p>
              <a:p>
                <a:pPr lvl="2"/>
                <a:r>
                  <a:rPr lang="en-GB" dirty="0"/>
                  <a:t>Discount </a:t>
                </a:r>
                <a14:m>
                  <m:oMath xmlns:m="http://schemas.openxmlformats.org/officeDocument/2006/math">
                    <m:r>
                      <a:rPr lang="en-GB" i="1" dirty="0" smtClean="0">
                        <a:latin typeface="Cambria Math" panose="02040503050406030204" pitchFamily="18" charset="0"/>
                      </a:rPr>
                      <m:t>𝛾</m:t>
                    </m:r>
                  </m:oMath>
                </a14:m>
                <a:endParaRPr lang="en-GB" dirty="0"/>
              </a:p>
              <a:p>
                <a:pPr lvl="1"/>
                <a:r>
                  <a:rPr lang="en-GB" dirty="0"/>
                  <a:t>Maximum error allowed </a:t>
                </a:r>
                <a14:m>
                  <m:oMath xmlns:m="http://schemas.openxmlformats.org/officeDocument/2006/math">
                    <m:r>
                      <a:rPr lang="en-GB" i="1" dirty="0" smtClean="0">
                        <a:latin typeface="Cambria Math" panose="02040503050406030204" pitchFamily="18" charset="0"/>
                        <a:cs typeface="Courier New" panose="02070309020205020404" pitchFamily="49" charset="0"/>
                      </a:rPr>
                      <m:t>𝜖</m:t>
                    </m:r>
                  </m:oMath>
                </a14:m>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r>
                      <a:rPr lang="en-GB"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𝑈</m:t>
                        </m:r>
                      </m:e>
                      <m:sup>
                        <m:r>
                          <a:rPr lang="de-DE" b="0" i="1" dirty="0" smtClean="0">
                            <a:latin typeface="Cambria Math" panose="02040503050406030204" pitchFamily="18" charset="0"/>
                          </a:rPr>
                          <m:t>′</m:t>
                        </m:r>
                      </m:sup>
                    </m:sSup>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rPr>
                      <m:t>𝛿</m:t>
                    </m:r>
                  </m:oMath>
                </a14:m>
                <a:r>
                  <a:rPr lang="en-GB" dirty="0"/>
                  <a:t> maximum change in utility of any state in an iteration</a:t>
                </a:r>
              </a:p>
              <a:p>
                <a:pPr lvl="1"/>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idx="1"/>
              </p:nvPr>
            </p:nvSpPr>
            <p:spPr>
              <a:xfrm>
                <a:off x="628650" y="3189565"/>
                <a:ext cx="8312150" cy="3269108"/>
              </a:xfrm>
              <a:blipFill>
                <a:blip r:embed="rId2"/>
                <a:stretch>
                  <a:fillRect l="-1221" t="-347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12"/>
          </p:nvPr>
        </p:nvSpPr>
        <p:spPr/>
        <p:txBody>
          <a:bodyPr/>
          <a:lstStyle/>
          <a:p>
            <a:fld id="{67C9959E-8E6B-B04C-9955-EA096F41CA7A}" type="slidenum">
              <a:rPr lang="en-GB" smtClean="0"/>
              <a:t>51</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3391382" y="1158240"/>
            <a:ext cx="5549418"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value-iteration(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,𝜖)</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0</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0</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𝛾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𝛿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𝛿 &lt; 𝜖(1-𝛾)/𝛾</a:t>
            </a:r>
          </a:p>
        </p:txBody>
      </p:sp>
    </p:spTree>
    <p:extLst>
      <p:ext uri="{BB962C8B-B14F-4D97-AF65-F5344CB8AC3E}">
        <p14:creationId xmlns:p14="http://schemas.microsoft.com/office/powerpoint/2010/main" val="869581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Evolution of Utilities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628649" y="1158240"/>
                <a:ext cx="8384721" cy="5018723"/>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endParaRPr lang="en-GB" dirty="0"/>
              </a:p>
              <a:p>
                <a:r>
                  <a:rPr lang="en-GB" dirty="0"/>
                  <a:t>Value iteration ≈ information propagation</a:t>
                </a:r>
              </a:p>
              <a:p>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303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52</a:t>
            </a:fld>
            <a:endParaRPr lang="en-GB"/>
          </a:p>
        </p:txBody>
      </p:sp>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42" name="Line 22">
            <a:extLst>
              <a:ext uri="{FF2B5EF4-FFF2-40B4-BE49-F238E27FC236}">
                <a16:creationId xmlns:a16="http://schemas.microsoft.com/office/drawing/2014/main" id="{AC2F2CC9-EA85-2446-9E91-DF120073608C}"/>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3" name="Line 23">
            <a:extLst>
              <a:ext uri="{FF2B5EF4-FFF2-40B4-BE49-F238E27FC236}">
                <a16:creationId xmlns:a16="http://schemas.microsoft.com/office/drawing/2014/main" id="{B5C58E42-2094-114F-A59B-DF8961DB1D6A}"/>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4" name="Line 24">
            <a:extLst>
              <a:ext uri="{FF2B5EF4-FFF2-40B4-BE49-F238E27FC236}">
                <a16:creationId xmlns:a16="http://schemas.microsoft.com/office/drawing/2014/main" id="{E5AA0E27-D6E3-C744-92D6-C45CA3BD22A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5" name="Line 25">
            <a:extLst>
              <a:ext uri="{FF2B5EF4-FFF2-40B4-BE49-F238E27FC236}">
                <a16:creationId xmlns:a16="http://schemas.microsoft.com/office/drawing/2014/main" id="{7B86BCB0-2E88-8E46-80DE-B02FE82929CE}"/>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6" name="Line 26">
            <a:extLst>
              <a:ext uri="{FF2B5EF4-FFF2-40B4-BE49-F238E27FC236}">
                <a16:creationId xmlns:a16="http://schemas.microsoft.com/office/drawing/2014/main" id="{72853CCE-3C9C-054D-A12E-6714D0EE5535}"/>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7" name="Line 27">
            <a:extLst>
              <a:ext uri="{FF2B5EF4-FFF2-40B4-BE49-F238E27FC236}">
                <a16:creationId xmlns:a16="http://schemas.microsoft.com/office/drawing/2014/main" id="{2B260567-90F4-3F42-BF1F-29B8B5624DD4}"/>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8" name="Line 28">
            <a:extLst>
              <a:ext uri="{FF2B5EF4-FFF2-40B4-BE49-F238E27FC236}">
                <a16:creationId xmlns:a16="http://schemas.microsoft.com/office/drawing/2014/main" id="{57694319-4282-304A-BE46-1F45A4F29009}"/>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9" name="Line 29">
            <a:extLst>
              <a:ext uri="{FF2B5EF4-FFF2-40B4-BE49-F238E27FC236}">
                <a16:creationId xmlns:a16="http://schemas.microsoft.com/office/drawing/2014/main" id="{7BE05EA6-C747-8843-B0E5-785C0FA4F85F}"/>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0" name="Line 30">
            <a:extLst>
              <a:ext uri="{FF2B5EF4-FFF2-40B4-BE49-F238E27FC236}">
                <a16:creationId xmlns:a16="http://schemas.microsoft.com/office/drawing/2014/main" id="{26FF361C-A6A2-7E4F-AB06-F9E1AEFD8259}"/>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9" name="Text Box 50">
            <a:extLst>
              <a:ext uri="{FF2B5EF4-FFF2-40B4-BE49-F238E27FC236}">
                <a16:creationId xmlns:a16="http://schemas.microsoft.com/office/drawing/2014/main" id="{13DF9F16-9AB3-864E-AD27-5C5CE48575CC}"/>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60" name="Text Box 51">
            <a:extLst>
              <a:ext uri="{FF2B5EF4-FFF2-40B4-BE49-F238E27FC236}">
                <a16:creationId xmlns:a16="http://schemas.microsoft.com/office/drawing/2014/main" id="{29B79AD2-934B-5C4E-AC49-96A5E7AA8CFD}"/>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61" name="Text Box 52">
            <a:extLst>
              <a:ext uri="{FF2B5EF4-FFF2-40B4-BE49-F238E27FC236}">
                <a16:creationId xmlns:a16="http://schemas.microsoft.com/office/drawing/2014/main" id="{5E5AE2A6-C843-BF4C-A911-79208D29ACF5}"/>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62" name="Text Box 53">
            <a:extLst>
              <a:ext uri="{FF2B5EF4-FFF2-40B4-BE49-F238E27FC236}">
                <a16:creationId xmlns:a16="http://schemas.microsoft.com/office/drawing/2014/main" id="{D79990E8-E124-6F47-9D16-4B58AF9B35F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63" name="Text Box 54">
            <a:extLst>
              <a:ext uri="{FF2B5EF4-FFF2-40B4-BE49-F238E27FC236}">
                <a16:creationId xmlns:a16="http://schemas.microsoft.com/office/drawing/2014/main" id="{D7253F4E-27F6-F44E-ABFF-C2C2D4BF8E93}"/>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64" name="Text Box 55">
            <a:extLst>
              <a:ext uri="{FF2B5EF4-FFF2-40B4-BE49-F238E27FC236}">
                <a16:creationId xmlns:a16="http://schemas.microsoft.com/office/drawing/2014/main" id="{E7BD3E64-56F7-7B45-8746-FC724D2A1246}"/>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65" name="Text Box 56">
            <a:extLst>
              <a:ext uri="{FF2B5EF4-FFF2-40B4-BE49-F238E27FC236}">
                <a16:creationId xmlns:a16="http://schemas.microsoft.com/office/drawing/2014/main" id="{E2CC136A-7B85-1A46-BAD7-5570E19032D1}"/>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66" name="Text Box 57">
            <a:extLst>
              <a:ext uri="{FF2B5EF4-FFF2-40B4-BE49-F238E27FC236}">
                <a16:creationId xmlns:a16="http://schemas.microsoft.com/office/drawing/2014/main" id="{9161049A-5BE3-2F48-B9D5-D4ABF2D8DB2C}"/>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67" name="Text Box 58">
            <a:extLst>
              <a:ext uri="{FF2B5EF4-FFF2-40B4-BE49-F238E27FC236}">
                <a16:creationId xmlns:a16="http://schemas.microsoft.com/office/drawing/2014/main" id="{EE2D0E96-1CA8-F040-862F-7A71C31E4845}"/>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pic>
        <p:nvPicPr>
          <p:cNvPr id="91" name="Picture 90">
            <a:extLst>
              <a:ext uri="{FF2B5EF4-FFF2-40B4-BE49-F238E27FC236}">
                <a16:creationId xmlns:a16="http://schemas.microsoft.com/office/drawing/2014/main" id="{AC048B96-4F12-1742-BB7B-430F18558AAB}"/>
              </a:ext>
            </a:extLst>
          </p:cNvPr>
          <p:cNvPicPr>
            <a:picLocks noChangeAspect="1"/>
          </p:cNvPicPr>
          <p:nvPr/>
        </p:nvPicPr>
        <p:blipFill rotWithShape="1">
          <a:blip r:embed="rId4"/>
          <a:srcRect l="770" r="50898"/>
          <a:stretch/>
        </p:blipFill>
        <p:spPr>
          <a:xfrm>
            <a:off x="3954632" y="3445134"/>
            <a:ext cx="3939835" cy="3081050"/>
          </a:xfrm>
          <a:prstGeom prst="rect">
            <a:avLst/>
          </a:prstGeom>
        </p:spPr>
      </p:pic>
    </p:spTree>
    <p:extLst>
      <p:ext uri="{BB962C8B-B14F-4D97-AF65-F5344CB8AC3E}">
        <p14:creationId xmlns:p14="http://schemas.microsoft.com/office/powerpoint/2010/main" val="3626236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Argmax Action</a:t>
            </a:r>
          </a:p>
        </p:txBody>
      </p:sp>
      <mc:AlternateContent xmlns:mc="http://schemas.openxmlformats.org/markup-compatibility/2006">
        <mc:Choice xmlns:a14="http://schemas.microsoft.com/office/drawing/2010/main" Requires="a14">
          <p:sp>
            <p:nvSpPr>
              <p:cNvPr id="72706" name="Rectangle 3"/>
              <p:cNvSpPr>
                <a:spLocks noGrp="1" noChangeArrowheads="1"/>
              </p:cNvSpPr>
              <p:nvPr>
                <p:ph idx="1"/>
              </p:nvPr>
            </p:nvSpPr>
            <p:spPr>
              <a:xfrm>
                <a:off x="628649" y="1158240"/>
                <a:ext cx="8384721" cy="5018723"/>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endParaRPr lang="en-GB" dirty="0"/>
              </a:p>
              <a:p>
                <a:endParaRPr lang="en-GB" dirty="0"/>
              </a:p>
              <a:p>
                <a:r>
                  <a:rPr lang="en-GB" dirty="0"/>
                  <a:t>Argmax action may change over iterations</a:t>
                </a:r>
              </a:p>
              <a:p>
                <a:pPr marL="3162300" lvl="1" indent="-346075"/>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oMath>
                </a14:m>
                <a:endParaRPr lang="de-DE" i="1" dirty="0">
                  <a:latin typeface="Cambria Math" panose="02040503050406030204" pitchFamily="18" charset="0"/>
                </a:endParaRPr>
              </a:p>
              <a:p>
                <a:pPr marL="3619500" lvl="2" indent="-346075"/>
                <a14:m>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i="1">
                        <a:latin typeface="Cambria Math" panose="02040503050406030204" pitchFamily="18" charset="0"/>
                      </a:rPr>
                      <m:t>=−0.04+</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𝑈</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𝐿</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lim>
                        </m:limLow>
                      </m:fName>
                      <m:e>
                        <m:r>
                          <a:rPr lang="de-DE" i="1">
                            <a:latin typeface="Cambria Math" panose="02040503050406030204" pitchFamily="18" charset="0"/>
                            <a:ea typeface="Cambria Math" panose="02040503050406030204" pitchFamily="18" charset="0"/>
                          </a:rPr>
                          <m:t> </m:t>
                        </m:r>
                      </m:e>
                    </m:func>
                  </m:oMath>
                </a14:m>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4076700" lvl="3" indent="-346075"/>
                <a:endParaRPr lang="de-DE" i="1" dirty="0">
                  <a:latin typeface="Cambria Math" panose="02040503050406030204" pitchFamily="18" charset="0"/>
                </a:endParaRPr>
              </a:p>
              <a:p>
                <a:pPr marL="3619500" lvl="2" indent="-346075"/>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r>
                  <a:rPr lang="en-GB" dirty="0"/>
                  <a:t> as discount factor</a:t>
                </a:r>
              </a:p>
              <a:p>
                <a:endParaRPr lang="en-GB" dirty="0"/>
              </a:p>
            </p:txBody>
          </p:sp>
        </mc:Choice>
        <mc:Fallback>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3030" b="-75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53</a:t>
            </a:fld>
            <a:endParaRPr lang="en-GB"/>
          </a:p>
        </p:txBody>
      </p:sp>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42" name="Line 22">
            <a:extLst>
              <a:ext uri="{FF2B5EF4-FFF2-40B4-BE49-F238E27FC236}">
                <a16:creationId xmlns:a16="http://schemas.microsoft.com/office/drawing/2014/main" id="{AC2F2CC9-EA85-2446-9E91-DF120073608C}"/>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3" name="Line 23">
            <a:extLst>
              <a:ext uri="{FF2B5EF4-FFF2-40B4-BE49-F238E27FC236}">
                <a16:creationId xmlns:a16="http://schemas.microsoft.com/office/drawing/2014/main" id="{B5C58E42-2094-114F-A59B-DF8961DB1D6A}"/>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4" name="Line 24">
            <a:extLst>
              <a:ext uri="{FF2B5EF4-FFF2-40B4-BE49-F238E27FC236}">
                <a16:creationId xmlns:a16="http://schemas.microsoft.com/office/drawing/2014/main" id="{E5AA0E27-D6E3-C744-92D6-C45CA3BD22A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5" name="Line 25">
            <a:extLst>
              <a:ext uri="{FF2B5EF4-FFF2-40B4-BE49-F238E27FC236}">
                <a16:creationId xmlns:a16="http://schemas.microsoft.com/office/drawing/2014/main" id="{7B86BCB0-2E88-8E46-80DE-B02FE82929CE}"/>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6" name="Line 26">
            <a:extLst>
              <a:ext uri="{FF2B5EF4-FFF2-40B4-BE49-F238E27FC236}">
                <a16:creationId xmlns:a16="http://schemas.microsoft.com/office/drawing/2014/main" id="{72853CCE-3C9C-054D-A12E-6714D0EE5535}"/>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7" name="Line 27">
            <a:extLst>
              <a:ext uri="{FF2B5EF4-FFF2-40B4-BE49-F238E27FC236}">
                <a16:creationId xmlns:a16="http://schemas.microsoft.com/office/drawing/2014/main" id="{2B260567-90F4-3F42-BF1F-29B8B5624DD4}"/>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8" name="Line 28">
            <a:extLst>
              <a:ext uri="{FF2B5EF4-FFF2-40B4-BE49-F238E27FC236}">
                <a16:creationId xmlns:a16="http://schemas.microsoft.com/office/drawing/2014/main" id="{57694319-4282-304A-BE46-1F45A4F29009}"/>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9" name="Line 29">
            <a:extLst>
              <a:ext uri="{FF2B5EF4-FFF2-40B4-BE49-F238E27FC236}">
                <a16:creationId xmlns:a16="http://schemas.microsoft.com/office/drawing/2014/main" id="{7BE05EA6-C747-8843-B0E5-785C0FA4F85F}"/>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0" name="Line 30">
            <a:extLst>
              <a:ext uri="{FF2B5EF4-FFF2-40B4-BE49-F238E27FC236}">
                <a16:creationId xmlns:a16="http://schemas.microsoft.com/office/drawing/2014/main" id="{26FF361C-A6A2-7E4F-AB06-F9E1AEFD8259}"/>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9" name="Text Box 50">
            <a:extLst>
              <a:ext uri="{FF2B5EF4-FFF2-40B4-BE49-F238E27FC236}">
                <a16:creationId xmlns:a16="http://schemas.microsoft.com/office/drawing/2014/main" id="{13DF9F16-9AB3-864E-AD27-5C5CE48575CC}"/>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60" name="Text Box 51">
            <a:extLst>
              <a:ext uri="{FF2B5EF4-FFF2-40B4-BE49-F238E27FC236}">
                <a16:creationId xmlns:a16="http://schemas.microsoft.com/office/drawing/2014/main" id="{29B79AD2-934B-5C4E-AC49-96A5E7AA8CFD}"/>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61" name="Text Box 52">
            <a:extLst>
              <a:ext uri="{FF2B5EF4-FFF2-40B4-BE49-F238E27FC236}">
                <a16:creationId xmlns:a16="http://schemas.microsoft.com/office/drawing/2014/main" id="{5E5AE2A6-C843-BF4C-A911-79208D29ACF5}"/>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62" name="Text Box 53">
            <a:extLst>
              <a:ext uri="{FF2B5EF4-FFF2-40B4-BE49-F238E27FC236}">
                <a16:creationId xmlns:a16="http://schemas.microsoft.com/office/drawing/2014/main" id="{D79990E8-E124-6F47-9D16-4B58AF9B35F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63" name="Text Box 54">
            <a:extLst>
              <a:ext uri="{FF2B5EF4-FFF2-40B4-BE49-F238E27FC236}">
                <a16:creationId xmlns:a16="http://schemas.microsoft.com/office/drawing/2014/main" id="{D7253F4E-27F6-F44E-ABFF-C2C2D4BF8E93}"/>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64" name="Text Box 55">
            <a:extLst>
              <a:ext uri="{FF2B5EF4-FFF2-40B4-BE49-F238E27FC236}">
                <a16:creationId xmlns:a16="http://schemas.microsoft.com/office/drawing/2014/main" id="{E7BD3E64-56F7-7B45-8746-FC724D2A1246}"/>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65" name="Text Box 56">
            <a:extLst>
              <a:ext uri="{FF2B5EF4-FFF2-40B4-BE49-F238E27FC236}">
                <a16:creationId xmlns:a16="http://schemas.microsoft.com/office/drawing/2014/main" id="{E2CC136A-7B85-1A46-BAD7-5570E19032D1}"/>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66" name="Text Box 57">
            <a:extLst>
              <a:ext uri="{FF2B5EF4-FFF2-40B4-BE49-F238E27FC236}">
                <a16:creationId xmlns:a16="http://schemas.microsoft.com/office/drawing/2014/main" id="{9161049A-5BE3-2F48-B9D5-D4ABF2D8DB2C}"/>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67" name="Text Box 58">
            <a:extLst>
              <a:ext uri="{FF2B5EF4-FFF2-40B4-BE49-F238E27FC236}">
                <a16:creationId xmlns:a16="http://schemas.microsoft.com/office/drawing/2014/main" id="{EE2D0E96-1CA8-F040-862F-7A71C31E4845}"/>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sp>
        <p:nvSpPr>
          <p:cNvPr id="4" name="Rectangle 3">
            <a:extLst>
              <a:ext uri="{FF2B5EF4-FFF2-40B4-BE49-F238E27FC236}">
                <a16:creationId xmlns:a16="http://schemas.microsoft.com/office/drawing/2014/main" id="{8C8849E2-A75B-0541-A56B-E427BA5AADD5}"/>
              </a:ext>
            </a:extLst>
          </p:cNvPr>
          <p:cNvSpPr/>
          <p:nvPr/>
        </p:nvSpPr>
        <p:spPr>
          <a:xfrm>
            <a:off x="4385733" y="4538755"/>
            <a:ext cx="4140322" cy="2913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3856CD40-9551-4545-BD8B-862F0CC6D588}"/>
                  </a:ext>
                </a:extLst>
              </p:cNvPr>
              <p:cNvSpPr txBox="1"/>
              <p:nvPr/>
            </p:nvSpPr>
            <p:spPr>
              <a:xfrm>
                <a:off x="4187324" y="4491928"/>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b="0" i="1" smtClean="0">
                        <a:latin typeface="Cambria Math" panose="02040503050406030204" pitchFamily="18" charset="0"/>
                      </a:rPr>
                      <m:t>{ 0.8</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1,2</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2,1</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1,1</m:t>
                        </m:r>
                      </m:e>
                    </m:d>
                    <m:r>
                      <a:rPr lang="de-DE" b="0" i="1" smtClean="0">
                        <a:latin typeface="Cambria Math" panose="02040503050406030204" pitchFamily="18" charset="0"/>
                      </a:rPr>
                      <m:t>,</m:t>
                    </m:r>
                  </m:oMath>
                </a14:m>
                <a:r>
                  <a:rPr lang="de-DE" b="0" i="1" dirty="0">
                    <a:latin typeface="Cambria Math" panose="02040503050406030204" pitchFamily="18" charset="0"/>
                  </a:rPr>
                  <a:t>	</a:t>
                </a:r>
                <a:r>
                  <a:rPr lang="de-DE" b="0" dirty="0"/>
                  <a:t>(U)</a:t>
                </a:r>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(D)</a:t>
                </a:r>
                <a:br>
                  <a:rPr lang="de-DE" dirty="0"/>
                </a:br>
                <a:r>
                  <a:rPr lang="de-DE" dirty="0"/>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2</m:t>
                        </m:r>
                        <m:r>
                          <a:rPr lang="de-DE" i="1">
                            <a:latin typeface="Cambria Math" panose="02040503050406030204" pitchFamily="18" charset="0"/>
                          </a:rPr>
                          <m:t>,</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b="0" i="1" smtClean="0">
                        <a:latin typeface="Cambria Math" panose="02040503050406030204" pitchFamily="18" charset="0"/>
                      </a:rPr>
                      <m:t>  }</m:t>
                    </m:r>
                  </m:oMath>
                </a14:m>
                <a:r>
                  <a:rPr lang="de-DE" i="1" dirty="0">
                    <a:latin typeface="Cambria Math" panose="02040503050406030204" pitchFamily="18" charset="0"/>
                  </a:rPr>
                  <a:t> 	</a:t>
                </a:r>
                <a:r>
                  <a:rPr lang="de-DE" dirty="0"/>
                  <a:t>(R)</a:t>
                </a:r>
                <a:endParaRPr lang="en-GB" dirty="0"/>
              </a:p>
            </p:txBody>
          </p:sp>
        </mc:Choice>
        <mc:Fallback>
          <p:sp>
            <p:nvSpPr>
              <p:cNvPr id="52" name="TextBox 51">
                <a:extLst>
                  <a:ext uri="{FF2B5EF4-FFF2-40B4-BE49-F238E27FC236}">
                    <a16:creationId xmlns:a16="http://schemas.microsoft.com/office/drawing/2014/main" id="{3856CD40-9551-4545-BD8B-862F0CC6D588}"/>
                  </a:ext>
                </a:extLst>
              </p:cNvPr>
              <p:cNvSpPr txBox="1">
                <a:spLocks noRot="1" noChangeAspect="1" noMove="1" noResize="1" noEditPoints="1" noAdjustHandles="1" noChangeArrowheads="1" noChangeShapeType="1" noTextEdit="1"/>
              </p:cNvSpPr>
              <p:nvPr/>
            </p:nvSpPr>
            <p:spPr>
              <a:xfrm>
                <a:off x="4187324" y="4491928"/>
                <a:ext cx="4537139" cy="1200329"/>
              </a:xfrm>
              <a:prstGeom prst="rect">
                <a:avLst/>
              </a:prstGeom>
              <a:blipFill>
                <a:blip r:embed="rId4"/>
                <a:stretch>
                  <a:fillRect l="-279" t="-2105" b="-7368"/>
                </a:stretch>
              </a:blipFill>
            </p:spPr>
            <p:txBody>
              <a:bodyPr/>
              <a:lstStyle/>
              <a:p>
                <a:r>
                  <a:rPr lang="en-GB">
                    <a:noFill/>
                  </a:rPr>
                  <a:t> </a:t>
                </a:r>
              </a:p>
            </p:txBody>
          </p:sp>
        </mc:Fallback>
      </mc:AlternateContent>
    </p:spTree>
    <p:extLst>
      <p:ext uri="{BB962C8B-B14F-4D97-AF65-F5344CB8AC3E}">
        <p14:creationId xmlns:p14="http://schemas.microsoft.com/office/powerpoint/2010/main" val="1836844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Effect of Rewards</a:t>
            </a:r>
          </a:p>
        </p:txBody>
      </p:sp>
      <mc:AlternateContent xmlns:mc="http://schemas.openxmlformats.org/markup-compatibility/2006">
        <mc:Choice xmlns:a14="http://schemas.microsoft.com/office/drawing/2010/main" Requires="a14">
          <p:sp>
            <p:nvSpPr>
              <p:cNvPr id="72706" name="Rectangle 3"/>
              <p:cNvSpPr>
                <a:spLocks noGrp="1" noChangeArrowheads="1"/>
              </p:cNvSpPr>
              <p:nvPr>
                <p:ph idx="1"/>
              </p:nvPr>
            </p:nvSpPr>
            <p:spPr>
              <a:xfrm>
                <a:off x="628649" y="1158240"/>
                <a:ext cx="8384721" cy="5018723"/>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r>
                  <a:rPr lang="en-GB" dirty="0"/>
                  <a:t>Optimal policies for </a:t>
                </a:r>
                <a:br>
                  <a:rPr lang="en-GB" dirty="0"/>
                </a:br>
                <a:r>
                  <a:rPr lang="en-GB" dirty="0"/>
                  <a:t>different rewards</a:t>
                </a:r>
              </a:p>
              <a:p>
                <a:pPr lvl="1"/>
                <a:r>
                  <a:rPr lang="en-GB" dirty="0"/>
                  <a:t>For </a:t>
                </a:r>
                <a14:m>
                  <m:oMath xmlns:m="http://schemas.openxmlformats.org/officeDocument/2006/math">
                    <m:r>
                      <a:rPr lang="en-GB"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e>
                    </m:d>
                    <m:r>
                      <a:rPr lang="de-DE" i="1">
                        <a:latin typeface="Cambria Math" panose="02040503050406030204" pitchFamily="18" charset="0"/>
                      </a:rPr>
                      <m:t>=</m:t>
                    </m:r>
                    <m:r>
                      <a:rPr lang="de-DE" b="0" i="1" smtClean="0">
                        <a:latin typeface="Cambria Math" panose="02040503050406030204" pitchFamily="18" charset="0"/>
                      </a:rPr>
                      <m:t>−</m:t>
                    </m:r>
                    <m:r>
                      <a:rPr lang="de-DE" i="1">
                        <a:latin typeface="Cambria Math" panose="02040503050406030204" pitchFamily="18" charset="0"/>
                      </a:rPr>
                      <m:t>0.04</m:t>
                    </m:r>
                  </m:oMath>
                </a14:m>
                <a:r>
                  <a:rPr lang="en-GB" dirty="0"/>
                  <a:t>, </a:t>
                </a:r>
                <a:br>
                  <a:rPr lang="en-GB" dirty="0"/>
                </a:br>
                <a:r>
                  <a:rPr lang="en-GB" dirty="0"/>
                  <a:t>see below (⇩) </a:t>
                </a:r>
              </a:p>
            </p:txBody>
          </p:sp>
        </mc:Choice>
        <mc:Fallback>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303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54</a:t>
            </a:fld>
            <a:endParaRPr lang="en-GB"/>
          </a:p>
        </p:txBody>
      </p:sp>
      <p:pic>
        <p:nvPicPr>
          <p:cNvPr id="4" name="Picture 3">
            <a:extLst>
              <a:ext uri="{FF2B5EF4-FFF2-40B4-BE49-F238E27FC236}">
                <a16:creationId xmlns:a16="http://schemas.microsoft.com/office/drawing/2014/main" id="{DACC623B-E947-1C43-BE4A-34ACADCF3D40}"/>
              </a:ext>
            </a:extLst>
          </p:cNvPr>
          <p:cNvPicPr>
            <a:picLocks noChangeAspect="1"/>
          </p:cNvPicPr>
          <p:nvPr/>
        </p:nvPicPr>
        <p:blipFill>
          <a:blip r:embed="rId4"/>
          <a:stretch>
            <a:fillRect/>
          </a:stretch>
        </p:blipFill>
        <p:spPr>
          <a:xfrm>
            <a:off x="4059679" y="2485691"/>
            <a:ext cx="4796541" cy="3892204"/>
          </a:xfrm>
          <a:prstGeom prst="rect">
            <a:avLst/>
          </a:prstGeom>
        </p:spPr>
      </p:pic>
      <p:grpSp>
        <p:nvGrpSpPr>
          <p:cNvPr id="92" name="Group 3">
            <a:extLst>
              <a:ext uri="{FF2B5EF4-FFF2-40B4-BE49-F238E27FC236}">
                <a16:creationId xmlns:a16="http://schemas.microsoft.com/office/drawing/2014/main" id="{DDC2969A-DA24-D64D-B90F-D30F8F95BCA7}"/>
              </a:ext>
            </a:extLst>
          </p:cNvPr>
          <p:cNvGrpSpPr>
            <a:grpSpLocks/>
          </p:cNvGrpSpPr>
          <p:nvPr/>
        </p:nvGrpSpPr>
        <p:grpSpPr bwMode="auto">
          <a:xfrm>
            <a:off x="910045" y="4165283"/>
            <a:ext cx="2438400" cy="1828800"/>
            <a:chOff x="960" y="1152"/>
            <a:chExt cx="1536" cy="1152"/>
          </a:xfrm>
        </p:grpSpPr>
        <p:sp>
          <p:nvSpPr>
            <p:cNvPr id="93" name="Rectangle 4">
              <a:extLst>
                <a:ext uri="{FF2B5EF4-FFF2-40B4-BE49-F238E27FC236}">
                  <a16:creationId xmlns:a16="http://schemas.microsoft.com/office/drawing/2014/main" id="{4FD4CFDB-A231-AE49-8A71-99C49A8C3F5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4" name="Line 5">
              <a:extLst>
                <a:ext uri="{FF2B5EF4-FFF2-40B4-BE49-F238E27FC236}">
                  <a16:creationId xmlns:a16="http://schemas.microsoft.com/office/drawing/2014/main" id="{536B5177-2CA4-C145-BFF2-25C22D62C51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5" name="Line 6">
              <a:extLst>
                <a:ext uri="{FF2B5EF4-FFF2-40B4-BE49-F238E27FC236}">
                  <a16:creationId xmlns:a16="http://schemas.microsoft.com/office/drawing/2014/main" id="{7DB5D245-1A49-9A4E-9B10-7BCBC21CD05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6" name="Line 7">
              <a:extLst>
                <a:ext uri="{FF2B5EF4-FFF2-40B4-BE49-F238E27FC236}">
                  <a16:creationId xmlns:a16="http://schemas.microsoft.com/office/drawing/2014/main" id="{0CB15142-95AE-0C41-A5E2-81F18942BA0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7" name="Line 8">
              <a:extLst>
                <a:ext uri="{FF2B5EF4-FFF2-40B4-BE49-F238E27FC236}">
                  <a16:creationId xmlns:a16="http://schemas.microsoft.com/office/drawing/2014/main" id="{DE8BC279-E137-B24C-BF88-F6D88ECD340C}"/>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98" name="Line 9">
              <a:extLst>
                <a:ext uri="{FF2B5EF4-FFF2-40B4-BE49-F238E27FC236}">
                  <a16:creationId xmlns:a16="http://schemas.microsoft.com/office/drawing/2014/main" id="{D0156CAE-C854-194D-AFB7-6DA6EAB7458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9" name="Rectangle 10">
              <a:extLst>
                <a:ext uri="{FF2B5EF4-FFF2-40B4-BE49-F238E27FC236}">
                  <a16:creationId xmlns:a16="http://schemas.microsoft.com/office/drawing/2014/main" id="{143A6857-33EB-C346-8BC3-D49551363434}"/>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00" name="Rectangle 99">
            <a:extLst>
              <a:ext uri="{FF2B5EF4-FFF2-40B4-BE49-F238E27FC236}">
                <a16:creationId xmlns:a16="http://schemas.microsoft.com/office/drawing/2014/main" id="{F491792E-C5E8-8A47-B82F-1DDA3DE7B5F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01" name="Text Box 18">
            <a:extLst>
              <a:ext uri="{FF2B5EF4-FFF2-40B4-BE49-F238E27FC236}">
                <a16:creationId xmlns:a16="http://schemas.microsoft.com/office/drawing/2014/main" id="{777D9D71-6D8A-0945-8B8F-62DAAA244359}"/>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02" name="Text Box 19">
            <a:extLst>
              <a:ext uri="{FF2B5EF4-FFF2-40B4-BE49-F238E27FC236}">
                <a16:creationId xmlns:a16="http://schemas.microsoft.com/office/drawing/2014/main" id="{4273DF02-0809-834C-A339-965DB95D9F29}"/>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03" name="Text Box 20">
            <a:extLst>
              <a:ext uri="{FF2B5EF4-FFF2-40B4-BE49-F238E27FC236}">
                <a16:creationId xmlns:a16="http://schemas.microsoft.com/office/drawing/2014/main" id="{22F6A5D6-3787-BE46-959D-02E3028CEBAB}"/>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04" name="Text Box 21">
            <a:extLst>
              <a:ext uri="{FF2B5EF4-FFF2-40B4-BE49-F238E27FC236}">
                <a16:creationId xmlns:a16="http://schemas.microsoft.com/office/drawing/2014/main" id="{F1EBF6D3-73E0-6E42-816D-0D82513B1DDA}"/>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05" name="Text Box 22">
            <a:extLst>
              <a:ext uri="{FF2B5EF4-FFF2-40B4-BE49-F238E27FC236}">
                <a16:creationId xmlns:a16="http://schemas.microsoft.com/office/drawing/2014/main" id="{A0809ABC-5EB6-A34F-9CAE-0526B43401EC}"/>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06" name="Text Box 23">
            <a:extLst>
              <a:ext uri="{FF2B5EF4-FFF2-40B4-BE49-F238E27FC236}">
                <a16:creationId xmlns:a16="http://schemas.microsoft.com/office/drawing/2014/main" id="{084BF71C-4822-E34A-A78A-8EBEE6BC02A8}"/>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07" name="Text Box 24">
            <a:extLst>
              <a:ext uri="{FF2B5EF4-FFF2-40B4-BE49-F238E27FC236}">
                <a16:creationId xmlns:a16="http://schemas.microsoft.com/office/drawing/2014/main" id="{B61EF6B3-4A34-E14C-8D32-F9CB8FCEACCC}"/>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108" name="Rectangle 107">
            <a:extLst>
              <a:ext uri="{FF2B5EF4-FFF2-40B4-BE49-F238E27FC236}">
                <a16:creationId xmlns:a16="http://schemas.microsoft.com/office/drawing/2014/main" id="{ADD9AED4-55A1-434E-AE72-9573B8CB6CC0}"/>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109" name="Line 22">
            <a:extLst>
              <a:ext uri="{FF2B5EF4-FFF2-40B4-BE49-F238E27FC236}">
                <a16:creationId xmlns:a16="http://schemas.microsoft.com/office/drawing/2014/main" id="{4F4815D4-7881-5049-833E-6B6D549ECC39}"/>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0" name="Line 23">
            <a:extLst>
              <a:ext uri="{FF2B5EF4-FFF2-40B4-BE49-F238E27FC236}">
                <a16:creationId xmlns:a16="http://schemas.microsoft.com/office/drawing/2014/main" id="{41F7F977-7C25-634F-B131-C4132D4381E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1" name="Line 24">
            <a:extLst>
              <a:ext uri="{FF2B5EF4-FFF2-40B4-BE49-F238E27FC236}">
                <a16:creationId xmlns:a16="http://schemas.microsoft.com/office/drawing/2014/main" id="{DFA9931D-2D55-2949-8817-8BDB7FA227E1}"/>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2" name="Line 25">
            <a:extLst>
              <a:ext uri="{FF2B5EF4-FFF2-40B4-BE49-F238E27FC236}">
                <a16:creationId xmlns:a16="http://schemas.microsoft.com/office/drawing/2014/main" id="{6DECAB17-82F9-5D4A-8A10-F262D0B187E0}"/>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3" name="Line 26">
            <a:extLst>
              <a:ext uri="{FF2B5EF4-FFF2-40B4-BE49-F238E27FC236}">
                <a16:creationId xmlns:a16="http://schemas.microsoft.com/office/drawing/2014/main" id="{B2C030B3-AF55-EC4A-9F07-6DE31370897B}"/>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4" name="Line 27">
            <a:extLst>
              <a:ext uri="{FF2B5EF4-FFF2-40B4-BE49-F238E27FC236}">
                <a16:creationId xmlns:a16="http://schemas.microsoft.com/office/drawing/2014/main" id="{BF0D6ED2-FDF3-7B47-A667-4E23EAFA8B10}"/>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5" name="Line 28">
            <a:extLst>
              <a:ext uri="{FF2B5EF4-FFF2-40B4-BE49-F238E27FC236}">
                <a16:creationId xmlns:a16="http://schemas.microsoft.com/office/drawing/2014/main" id="{EB2258B9-257C-3E40-8463-D25CF7BBAEDE}"/>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6" name="Line 29">
            <a:extLst>
              <a:ext uri="{FF2B5EF4-FFF2-40B4-BE49-F238E27FC236}">
                <a16:creationId xmlns:a16="http://schemas.microsoft.com/office/drawing/2014/main" id="{1775D887-3EB5-E44A-9BE3-76BE19F3F5DD}"/>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17" name="Line 30">
            <a:extLst>
              <a:ext uri="{FF2B5EF4-FFF2-40B4-BE49-F238E27FC236}">
                <a16:creationId xmlns:a16="http://schemas.microsoft.com/office/drawing/2014/main" id="{D8F176DB-98E8-734A-AF04-DFABD83DF65D}"/>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3B1B72C-3D93-304C-938A-5383116D7D58}"/>
                  </a:ext>
                </a:extLst>
              </p:cNvPr>
              <p:cNvSpPr txBox="1"/>
              <p:nvPr/>
            </p:nvSpPr>
            <p:spPr>
              <a:xfrm>
                <a:off x="4214587" y="4035370"/>
                <a:ext cx="1857688" cy="369332"/>
              </a:xfrm>
              <a:prstGeom prst="rect">
                <a:avLst/>
              </a:prstGeom>
              <a:solidFill>
                <a:schemeClr val="bg1"/>
              </a:solidFill>
            </p:spPr>
            <p:txBody>
              <a:bodyPr wrap="none" rtlCol="0">
                <a:spAutoFit/>
              </a:bodyPr>
              <a:lstStyle/>
              <a:p>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&lt;−1.6284</m:t>
                      </m:r>
                    </m:oMath>
                  </m:oMathPara>
                </a14:m>
                <a:endParaRPr lang="en-GB" dirty="0"/>
              </a:p>
            </p:txBody>
          </p:sp>
        </mc:Choice>
        <mc:Fallback>
          <p:sp>
            <p:nvSpPr>
              <p:cNvPr id="5" name="TextBox 4">
                <a:extLst>
                  <a:ext uri="{FF2B5EF4-FFF2-40B4-BE49-F238E27FC236}">
                    <a16:creationId xmlns:a16="http://schemas.microsoft.com/office/drawing/2014/main" id="{E3B1B72C-3D93-304C-938A-5383116D7D58}"/>
                  </a:ext>
                </a:extLst>
              </p:cNvPr>
              <p:cNvSpPr txBox="1">
                <a:spLocks noRot="1" noChangeAspect="1" noMove="1" noResize="1" noEditPoints="1" noAdjustHandles="1" noChangeArrowheads="1" noChangeShapeType="1" noTextEdit="1"/>
              </p:cNvSpPr>
              <p:nvPr/>
            </p:nvSpPr>
            <p:spPr>
              <a:xfrm>
                <a:off x="4214587" y="4035370"/>
                <a:ext cx="1857688"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73571BF6-ED42-7A44-B428-A68F85116BCE}"/>
                  </a:ext>
                </a:extLst>
              </p:cNvPr>
              <p:cNvSpPr txBox="1"/>
              <p:nvPr/>
            </p:nvSpPr>
            <p:spPr>
              <a:xfrm>
                <a:off x="6101847" y="4030119"/>
                <a:ext cx="3021468" cy="369332"/>
              </a:xfrm>
              <a:prstGeom prst="rect">
                <a:avLst/>
              </a:prstGeom>
              <a:solidFill>
                <a:schemeClr val="bg1"/>
              </a:solidFill>
            </p:spPr>
            <p:txBody>
              <a:bodyPr wrap="none" rtlCol="0">
                <a:spAutoFit/>
              </a:bodyPr>
              <a:lstStyle/>
              <a:p>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r>
                        <a:rPr lang="de-DE" i="1" smtClean="0">
                          <a:latin typeface="Cambria Math" panose="02040503050406030204" pitchFamily="18" charset="0"/>
                        </a:rPr>
                        <m:t>.</m:t>
                      </m:r>
                      <m:r>
                        <a:rPr lang="de-DE" b="0" i="1" smtClean="0">
                          <a:latin typeface="Cambria Math" panose="02040503050406030204" pitchFamily="18" charset="0"/>
                        </a:rPr>
                        <m:t>4278</m:t>
                      </m:r>
                      <m:r>
                        <a:rPr lang="de-DE" b="0" i="0" smtClean="0">
                          <a:latin typeface="Cambria Math" panose="02040503050406030204" pitchFamily="18" charset="0"/>
                        </a:rPr>
                        <m:t>&lt;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&lt;−0.0850</m:t>
                      </m:r>
                    </m:oMath>
                  </m:oMathPara>
                </a14:m>
                <a:endParaRPr lang="en-GB" dirty="0"/>
              </a:p>
            </p:txBody>
          </p:sp>
        </mc:Choice>
        <mc:Fallback>
          <p:sp>
            <p:nvSpPr>
              <p:cNvPr id="36" name="TextBox 35">
                <a:extLst>
                  <a:ext uri="{FF2B5EF4-FFF2-40B4-BE49-F238E27FC236}">
                    <a16:creationId xmlns:a16="http://schemas.microsoft.com/office/drawing/2014/main" id="{73571BF6-ED42-7A44-B428-A68F85116BCE}"/>
                  </a:ext>
                </a:extLst>
              </p:cNvPr>
              <p:cNvSpPr txBox="1">
                <a:spLocks noRot="1" noChangeAspect="1" noMove="1" noResize="1" noEditPoints="1" noAdjustHandles="1" noChangeArrowheads="1" noChangeShapeType="1" noTextEdit="1"/>
              </p:cNvSpPr>
              <p:nvPr/>
            </p:nvSpPr>
            <p:spPr>
              <a:xfrm>
                <a:off x="6101847" y="4030119"/>
                <a:ext cx="3021468"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34F82DC-C9AE-5548-9828-AA9225F250B7}"/>
                  </a:ext>
                </a:extLst>
              </p:cNvPr>
              <p:cNvSpPr txBox="1"/>
              <p:nvPr/>
            </p:nvSpPr>
            <p:spPr>
              <a:xfrm>
                <a:off x="4000534" y="6061540"/>
                <a:ext cx="2287293" cy="369332"/>
              </a:xfrm>
              <a:prstGeom prst="rect">
                <a:avLst/>
              </a:prstGeom>
              <a:solidFill>
                <a:schemeClr val="bg1"/>
              </a:solidFill>
            </p:spPr>
            <p:txBody>
              <a:bodyPr wrap="none" rtlCol="0">
                <a:spAutoFit/>
              </a:bodyPr>
              <a:lstStyle/>
              <a:p>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r>
                        <a:rPr lang="de-DE" i="1" smtClean="0">
                          <a:latin typeface="Cambria Math" panose="02040503050406030204" pitchFamily="18" charset="0"/>
                        </a:rPr>
                        <m:t>.</m:t>
                      </m:r>
                      <m:r>
                        <a:rPr lang="de-DE" b="0" i="1" smtClean="0">
                          <a:latin typeface="Cambria Math" panose="02040503050406030204" pitchFamily="18" charset="0"/>
                        </a:rPr>
                        <m:t>0221</m:t>
                      </m:r>
                      <m:r>
                        <a:rPr lang="de-DE" b="0" i="0" smtClean="0">
                          <a:latin typeface="Cambria Math" panose="02040503050406030204" pitchFamily="18" charset="0"/>
                        </a:rPr>
                        <m:t>&lt;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&lt;0</m:t>
                      </m:r>
                    </m:oMath>
                  </m:oMathPara>
                </a14:m>
                <a:endParaRPr lang="en-GB" dirty="0"/>
              </a:p>
            </p:txBody>
          </p:sp>
        </mc:Choice>
        <mc:Fallback>
          <p:sp>
            <p:nvSpPr>
              <p:cNvPr id="37" name="TextBox 36">
                <a:extLst>
                  <a:ext uri="{FF2B5EF4-FFF2-40B4-BE49-F238E27FC236}">
                    <a16:creationId xmlns:a16="http://schemas.microsoft.com/office/drawing/2014/main" id="{434F82DC-C9AE-5548-9828-AA9225F250B7}"/>
                  </a:ext>
                </a:extLst>
              </p:cNvPr>
              <p:cNvSpPr txBox="1">
                <a:spLocks noRot="1" noChangeAspect="1" noMove="1" noResize="1" noEditPoints="1" noAdjustHandles="1" noChangeArrowheads="1" noChangeShapeType="1" noTextEdit="1"/>
              </p:cNvSpPr>
              <p:nvPr/>
            </p:nvSpPr>
            <p:spPr>
              <a:xfrm>
                <a:off x="4000534" y="6061540"/>
                <a:ext cx="2287293"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6C6B17B6-8A98-8642-9239-F6DC31BEEB93}"/>
                  </a:ext>
                </a:extLst>
              </p:cNvPr>
              <p:cNvSpPr txBox="1"/>
              <p:nvPr/>
            </p:nvSpPr>
            <p:spPr>
              <a:xfrm>
                <a:off x="7046903" y="6061540"/>
                <a:ext cx="1123513" cy="369332"/>
              </a:xfrm>
              <a:prstGeom prst="rect">
                <a:avLst/>
              </a:prstGeom>
              <a:solidFill>
                <a:schemeClr val="bg1"/>
              </a:solidFill>
            </p:spPr>
            <p:txBody>
              <a:bodyPr wrap="none" rtlCol="0">
                <a:spAutoFit/>
              </a:bodyPr>
              <a:lstStyle/>
              <a:p>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&gt;0</m:t>
                      </m:r>
                    </m:oMath>
                  </m:oMathPara>
                </a14:m>
                <a:endParaRPr lang="en-GB" dirty="0"/>
              </a:p>
            </p:txBody>
          </p:sp>
        </mc:Choice>
        <mc:Fallback>
          <p:sp>
            <p:nvSpPr>
              <p:cNvPr id="38" name="TextBox 37">
                <a:extLst>
                  <a:ext uri="{FF2B5EF4-FFF2-40B4-BE49-F238E27FC236}">
                    <a16:creationId xmlns:a16="http://schemas.microsoft.com/office/drawing/2014/main" id="{6C6B17B6-8A98-8642-9239-F6DC31BEEB93}"/>
                  </a:ext>
                </a:extLst>
              </p:cNvPr>
              <p:cNvSpPr txBox="1">
                <a:spLocks noRot="1" noChangeAspect="1" noMove="1" noResize="1" noEditPoints="1" noAdjustHandles="1" noChangeArrowheads="1" noChangeShapeType="1" noTextEdit="1"/>
              </p:cNvSpPr>
              <p:nvPr/>
            </p:nvSpPr>
            <p:spPr>
              <a:xfrm>
                <a:off x="7046903" y="6061540"/>
                <a:ext cx="1123513" cy="369332"/>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49039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rmAutofit/>
          </a:bodyPr>
          <a:lstStyle/>
          <a:p>
            <a:r>
              <a:rPr lang="en-US" dirty="0"/>
              <a:t>Effect of Allowed Error &amp; Discount</a:t>
            </a:r>
          </a:p>
        </p:txBody>
      </p:sp>
      <mc:AlternateContent xmlns:mc="http://schemas.openxmlformats.org/markup-compatibility/2006">
        <mc:Choice xmlns:a14="http://schemas.microsoft.com/office/drawing/2010/main" Requires="a14">
          <p:sp>
            <p:nvSpPr>
              <p:cNvPr id="72706" name="Rectangle 3"/>
              <p:cNvSpPr>
                <a:spLocks noGrp="1" noChangeArrowheads="1"/>
              </p:cNvSpPr>
              <p:nvPr>
                <p:ph idx="1"/>
              </p:nvPr>
            </p:nvSpPr>
            <p:spPr>
              <a:xfrm>
                <a:off x="628649" y="1158240"/>
                <a:ext cx="8384721" cy="5018723"/>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r>
                  <a:rPr lang="en-GB" dirty="0"/>
                  <a:t>Right figure: Iterations required to ensure a maximum error of </a:t>
                </a:r>
                <a14:m>
                  <m:oMath xmlns:m="http://schemas.openxmlformats.org/officeDocument/2006/math">
                    <m:r>
                      <a:rPr lang="el-GR" i="1" dirty="0" smtClean="0">
                        <a:latin typeface="Cambria Math" panose="02040503050406030204" pitchFamily="18" charset="0"/>
                      </a:rPr>
                      <m:t>𝜀</m:t>
                    </m:r>
                    <m:r>
                      <a:rPr lang="el-GR" i="1" dirty="0" smtClean="0">
                        <a:latin typeface="Cambria Math" panose="02040503050406030204" pitchFamily="18" charset="0"/>
                      </a:rPr>
                      <m:t>=</m:t>
                    </m:r>
                    <m:r>
                      <a:rPr lang="en-GB" i="1" dirty="0">
                        <a:latin typeface="Cambria Math" panose="02040503050406030204" pitchFamily="18" charset="0"/>
                      </a:rPr>
                      <m:t>𝑐</m:t>
                    </m:r>
                    <m:r>
                      <a:rPr lang="en-GB" i="1" dirty="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err="1">
                            <a:latin typeface="Cambria Math" panose="02040503050406030204" pitchFamily="18" charset="0"/>
                          </a:rPr>
                          <m:t>𝑅</m:t>
                        </m:r>
                      </m:e>
                      <m:sub>
                        <m:r>
                          <a:rPr lang="de-DE" b="0" i="1" dirty="0" smtClean="0">
                            <a:latin typeface="Cambria Math" panose="02040503050406030204" pitchFamily="18" charset="0"/>
                          </a:rPr>
                          <m:t>𝑚𝑎𝑥</m:t>
                        </m:r>
                      </m:sub>
                    </m:sSub>
                  </m:oMath>
                </a14:m>
                <a:endParaRPr lang="en-GB" dirty="0"/>
              </a:p>
              <a:p>
                <a:pPr lvl="1"/>
                <a14:m>
                  <m:oMath xmlns:m="http://schemas.openxmlformats.org/officeDocument/2006/math">
                    <m:sSub>
                      <m:sSubPr>
                        <m:ctrlPr>
                          <a:rPr lang="de-DE" i="1" dirty="0">
                            <a:latin typeface="Cambria Math" panose="02040503050406030204" pitchFamily="18" charset="0"/>
                          </a:rPr>
                        </m:ctrlPr>
                      </m:sSubPr>
                      <m:e>
                        <m:r>
                          <a:rPr lang="en-GB" i="1" dirty="0" err="1">
                            <a:latin typeface="Cambria Math" panose="02040503050406030204" pitchFamily="18" charset="0"/>
                          </a:rPr>
                          <m:t>𝑅</m:t>
                        </m:r>
                      </m:e>
                      <m:sub>
                        <m:r>
                          <a:rPr lang="de-DE" i="1" dirty="0">
                            <a:latin typeface="Cambria Math" panose="02040503050406030204" pitchFamily="18" charset="0"/>
                          </a:rPr>
                          <m:t>𝑚𝑎𝑥</m:t>
                        </m:r>
                      </m:sub>
                    </m:sSub>
                  </m:oMath>
                </a14:m>
                <a:r>
                  <a:rPr lang="en-GB" dirty="0"/>
                  <a:t> maximum reward </a:t>
                </a:r>
              </a:p>
              <a:p>
                <a:pPr lvl="2"/>
                <a:r>
                  <a:rPr lang="en-GB" dirty="0">
                    <a:solidFill>
                      <a:schemeClr val="accent4"/>
                    </a:solidFill>
                  </a:rPr>
                  <a:t>+1</a:t>
                </a:r>
                <a:r>
                  <a:rPr lang="en-GB" dirty="0"/>
                  <a:t> in the example</a:t>
                </a:r>
              </a:p>
            </p:txBody>
          </p:sp>
        </mc:Choice>
        <mc:Fallback>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303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55</a:t>
            </a:fld>
            <a:endParaRPr lang="en-GB"/>
          </a:p>
        </p:txBody>
      </p:sp>
      <p:pic>
        <p:nvPicPr>
          <p:cNvPr id="3" name="Picture 2">
            <a:extLst>
              <a:ext uri="{FF2B5EF4-FFF2-40B4-BE49-F238E27FC236}">
                <a16:creationId xmlns:a16="http://schemas.microsoft.com/office/drawing/2014/main" id="{83AC96C1-9420-CC4C-A3D3-5064EC3D4A50}"/>
              </a:ext>
            </a:extLst>
          </p:cNvPr>
          <p:cNvPicPr>
            <a:picLocks noChangeAspect="1"/>
          </p:cNvPicPr>
          <p:nvPr/>
        </p:nvPicPr>
        <p:blipFill rotWithShape="1">
          <a:blip r:embed="rId4"/>
          <a:srcRect l="51899"/>
          <a:stretch/>
        </p:blipFill>
        <p:spPr>
          <a:xfrm>
            <a:off x="4572000" y="3183948"/>
            <a:ext cx="4105154" cy="3225800"/>
          </a:xfrm>
          <a:prstGeom prst="rect">
            <a:avLst/>
          </a:prstGeom>
        </p:spPr>
      </p:pic>
      <p:grpSp>
        <p:nvGrpSpPr>
          <p:cNvPr id="6" name="Group 3">
            <a:extLst>
              <a:ext uri="{FF2B5EF4-FFF2-40B4-BE49-F238E27FC236}">
                <a16:creationId xmlns:a16="http://schemas.microsoft.com/office/drawing/2014/main" id="{AF62136E-3DB2-8846-BE0D-A2105C334DB8}"/>
              </a:ext>
            </a:extLst>
          </p:cNvPr>
          <p:cNvGrpSpPr>
            <a:grpSpLocks/>
          </p:cNvGrpSpPr>
          <p:nvPr/>
        </p:nvGrpSpPr>
        <p:grpSpPr bwMode="auto">
          <a:xfrm>
            <a:off x="910045" y="4165283"/>
            <a:ext cx="2438400" cy="1828800"/>
            <a:chOff x="960" y="1152"/>
            <a:chExt cx="1536" cy="1152"/>
          </a:xfrm>
        </p:grpSpPr>
        <p:sp>
          <p:nvSpPr>
            <p:cNvPr id="7" name="Rectangle 4">
              <a:extLst>
                <a:ext uri="{FF2B5EF4-FFF2-40B4-BE49-F238E27FC236}">
                  <a16:creationId xmlns:a16="http://schemas.microsoft.com/office/drawing/2014/main" id="{32BAC789-5429-AE4C-9993-B3A23D4F86F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Line 5">
              <a:extLst>
                <a:ext uri="{FF2B5EF4-FFF2-40B4-BE49-F238E27FC236}">
                  <a16:creationId xmlns:a16="http://schemas.microsoft.com/office/drawing/2014/main" id="{6B1C0F2C-D6D2-214F-A1AD-E333985A410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 name="Line 6">
              <a:extLst>
                <a:ext uri="{FF2B5EF4-FFF2-40B4-BE49-F238E27FC236}">
                  <a16:creationId xmlns:a16="http://schemas.microsoft.com/office/drawing/2014/main" id="{E8B4C065-0D4C-3F4E-9203-2C0A8FC22B0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0" name="Line 7">
              <a:extLst>
                <a:ext uri="{FF2B5EF4-FFF2-40B4-BE49-F238E27FC236}">
                  <a16:creationId xmlns:a16="http://schemas.microsoft.com/office/drawing/2014/main" id="{D28CD48A-AD0A-E742-BC80-98F0D063BC7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1" name="Line 8">
              <a:extLst>
                <a:ext uri="{FF2B5EF4-FFF2-40B4-BE49-F238E27FC236}">
                  <a16:creationId xmlns:a16="http://schemas.microsoft.com/office/drawing/2014/main" id="{3C80AF7F-86B3-AD4E-B822-BCBF130BB10C}"/>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2" name="Line 9">
              <a:extLst>
                <a:ext uri="{FF2B5EF4-FFF2-40B4-BE49-F238E27FC236}">
                  <a16:creationId xmlns:a16="http://schemas.microsoft.com/office/drawing/2014/main" id="{EFD6C3BA-47F9-BA47-BC9B-64D832B448B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 name="Rectangle 10">
              <a:extLst>
                <a:ext uri="{FF2B5EF4-FFF2-40B4-BE49-F238E27FC236}">
                  <a16:creationId xmlns:a16="http://schemas.microsoft.com/office/drawing/2014/main" id="{7DB195F4-4949-4846-9DC3-743E53348581}"/>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4" name="Rectangle 13">
            <a:extLst>
              <a:ext uri="{FF2B5EF4-FFF2-40B4-BE49-F238E27FC236}">
                <a16:creationId xmlns:a16="http://schemas.microsoft.com/office/drawing/2014/main" id="{22A3350D-C91C-B54B-827A-09486E289832}"/>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5" name="Text Box 18">
            <a:extLst>
              <a:ext uri="{FF2B5EF4-FFF2-40B4-BE49-F238E27FC236}">
                <a16:creationId xmlns:a16="http://schemas.microsoft.com/office/drawing/2014/main" id="{0593FF09-DC1F-BB4E-9AAD-D4324E441137}"/>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6" name="Text Box 19">
            <a:extLst>
              <a:ext uri="{FF2B5EF4-FFF2-40B4-BE49-F238E27FC236}">
                <a16:creationId xmlns:a16="http://schemas.microsoft.com/office/drawing/2014/main" id="{3234C0B0-F167-0247-B952-07DA067603E2}"/>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7" name="Text Box 20">
            <a:extLst>
              <a:ext uri="{FF2B5EF4-FFF2-40B4-BE49-F238E27FC236}">
                <a16:creationId xmlns:a16="http://schemas.microsoft.com/office/drawing/2014/main" id="{6CE0178D-7088-D54E-9AD3-8C8C9ED3FF98}"/>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8" name="Text Box 21">
            <a:extLst>
              <a:ext uri="{FF2B5EF4-FFF2-40B4-BE49-F238E27FC236}">
                <a16:creationId xmlns:a16="http://schemas.microsoft.com/office/drawing/2014/main" id="{733F49CA-4040-804A-A006-C227064C35EA}"/>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9" name="Text Box 22">
            <a:extLst>
              <a:ext uri="{FF2B5EF4-FFF2-40B4-BE49-F238E27FC236}">
                <a16:creationId xmlns:a16="http://schemas.microsoft.com/office/drawing/2014/main" id="{B8CE3C2F-B79F-0642-8791-B81D9FA24286}"/>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0" name="Text Box 23">
            <a:extLst>
              <a:ext uri="{FF2B5EF4-FFF2-40B4-BE49-F238E27FC236}">
                <a16:creationId xmlns:a16="http://schemas.microsoft.com/office/drawing/2014/main" id="{6F4C8141-1267-1F4B-8881-109A2CF5DC2C}"/>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1" name="Text Box 24">
            <a:extLst>
              <a:ext uri="{FF2B5EF4-FFF2-40B4-BE49-F238E27FC236}">
                <a16:creationId xmlns:a16="http://schemas.microsoft.com/office/drawing/2014/main" id="{1B653A12-6FD7-A549-ACEF-04D6AED5FD25}"/>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2" name="Rectangle 21">
            <a:extLst>
              <a:ext uri="{FF2B5EF4-FFF2-40B4-BE49-F238E27FC236}">
                <a16:creationId xmlns:a16="http://schemas.microsoft.com/office/drawing/2014/main" id="{0BCBB5DC-9874-3946-B804-7A0A06BA1183}"/>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23" name="Line 22">
            <a:extLst>
              <a:ext uri="{FF2B5EF4-FFF2-40B4-BE49-F238E27FC236}">
                <a16:creationId xmlns:a16="http://schemas.microsoft.com/office/drawing/2014/main" id="{6FE21FB6-093D-894B-82B6-75626AF19E85}"/>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4" name="Line 23">
            <a:extLst>
              <a:ext uri="{FF2B5EF4-FFF2-40B4-BE49-F238E27FC236}">
                <a16:creationId xmlns:a16="http://schemas.microsoft.com/office/drawing/2014/main" id="{2FBD096D-4116-FE4D-AC3C-8940DA09FA13}"/>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5" name="Line 24">
            <a:extLst>
              <a:ext uri="{FF2B5EF4-FFF2-40B4-BE49-F238E27FC236}">
                <a16:creationId xmlns:a16="http://schemas.microsoft.com/office/drawing/2014/main" id="{15BBCFCC-A581-EF4C-A4FB-012CD1A3FA7D}"/>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6" name="Line 25">
            <a:extLst>
              <a:ext uri="{FF2B5EF4-FFF2-40B4-BE49-F238E27FC236}">
                <a16:creationId xmlns:a16="http://schemas.microsoft.com/office/drawing/2014/main" id="{95B0A414-14E1-084B-A488-E6D56730CE78}"/>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7" name="Line 26">
            <a:extLst>
              <a:ext uri="{FF2B5EF4-FFF2-40B4-BE49-F238E27FC236}">
                <a16:creationId xmlns:a16="http://schemas.microsoft.com/office/drawing/2014/main" id="{1372E9D6-275D-3C41-B7D2-0101B04F205A}"/>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8" name="Line 27">
            <a:extLst>
              <a:ext uri="{FF2B5EF4-FFF2-40B4-BE49-F238E27FC236}">
                <a16:creationId xmlns:a16="http://schemas.microsoft.com/office/drawing/2014/main" id="{FFF1EC78-FED6-D247-881C-4C242873ED4D}"/>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9" name="Line 28">
            <a:extLst>
              <a:ext uri="{FF2B5EF4-FFF2-40B4-BE49-F238E27FC236}">
                <a16:creationId xmlns:a16="http://schemas.microsoft.com/office/drawing/2014/main" id="{8F26FC6E-3A0A-0F4C-A7D2-DFD01FDB6101}"/>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30" name="Line 29">
            <a:extLst>
              <a:ext uri="{FF2B5EF4-FFF2-40B4-BE49-F238E27FC236}">
                <a16:creationId xmlns:a16="http://schemas.microsoft.com/office/drawing/2014/main" id="{FA7BBFEB-928A-0449-9962-AFD9BCB5024A}"/>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31" name="Line 30">
            <a:extLst>
              <a:ext uri="{FF2B5EF4-FFF2-40B4-BE49-F238E27FC236}">
                <a16:creationId xmlns:a16="http://schemas.microsoft.com/office/drawing/2014/main" id="{46A55FE1-D20A-0349-9E9E-446F6732AD5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Tree>
    <p:extLst>
      <p:ext uri="{BB962C8B-B14F-4D97-AF65-F5344CB8AC3E}">
        <p14:creationId xmlns:p14="http://schemas.microsoft.com/office/powerpoint/2010/main" val="3388954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type="body" idx="1"/>
              </p:nvPr>
            </p:nvSpPr>
            <p:spPr>
              <a:xfrm>
                <a:off x="628649" y="1158240"/>
                <a:ext cx="8018961" cy="5018723"/>
              </a:xfrm>
            </p:spPr>
            <p:txBody>
              <a:bodyPr/>
              <a:lstStyle/>
              <a:p>
                <a:r>
                  <a:rPr lang="en-GB" dirty="0"/>
                  <a:t>Pick a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d>
                              <m:dPr>
                                <m:ctrlPr>
                                  <a:rPr lang="en-GB"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pPr lvl="3"/>
                <a:r>
                  <a:rPr lang="en-GB" dirty="0"/>
                  <a:t>No longer involves a </a:t>
                </a:r>
                <a14:m>
                  <m:oMath xmlns:m="http://schemas.openxmlformats.org/officeDocument/2006/math">
                    <m:r>
                      <m:rPr>
                        <m:sty m:val="p"/>
                      </m:rPr>
                      <a:rPr lang="en-GB" i="1" dirty="0" smtClean="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𝑠</m:t>
                            </m:r>
                          </m:e>
                          <m:sub>
                            <m:r>
                              <a:rPr lang="en-GB" b="0" i="1" smtClean="0">
                                <a:latin typeface="Cambria Math" panose="02040503050406030204" pitchFamily="18" charset="0"/>
                                <a:ea typeface="Cambria Math" panose="02040503050406030204" pitchFamily="18" charset="0"/>
                              </a:rPr>
                              <m:t>𝑖</m:t>
                            </m:r>
                          </m:sub>
                        </m:sSub>
                      </m:e>
                    </m:d>
                    <m:r>
                      <a:rPr lang="en-GB" b="0" i="1" smtClean="0">
                        <a:latin typeface="Cambria Math" panose="02040503050406030204" pitchFamily="18" charset="0"/>
                        <a:ea typeface="Cambria Math" panose="02040503050406030204" pitchFamily="18" charset="0"/>
                      </a:rPr>
                      <m:t>=</m:t>
                    </m:r>
                    <m:func>
                      <m:funcPr>
                        <m:ctrlPr>
                          <a:rPr lang="en-GB" b="0" i="1" smtClean="0">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arg</m:t>
                        </m:r>
                      </m:fName>
                      <m:e>
                        <m:func>
                          <m:funcPr>
                            <m:ctrlPr>
                              <a:rPr lang="en-GB" b="0" i="1" smtClean="0">
                                <a:latin typeface="Cambria Math" panose="02040503050406030204" pitchFamily="18" charset="0"/>
                                <a:ea typeface="Cambria Math" panose="02040503050406030204" pitchFamily="18" charset="0"/>
                              </a:rPr>
                            </m:ctrlPr>
                          </m:funcPr>
                          <m:fName>
                            <m:limLow>
                              <m:limLowPr>
                                <m:ctrlPr>
                                  <a:rPr lang="en-GB" b="0" i="1" smtClean="0">
                                    <a:latin typeface="Cambria Math" panose="02040503050406030204" pitchFamily="18" charset="0"/>
                                    <a:ea typeface="Cambria Math" panose="02040503050406030204" pitchFamily="18" charset="0"/>
                                  </a:rPr>
                                </m:ctrlPr>
                              </m:limLowPr>
                              <m:e>
                                <m:r>
                                  <m:rPr>
                                    <m:sty m:val="p"/>
                                  </m:rPr>
                                  <a:rPr lang="en-GB" b="0" i="0" smtClean="0">
                                    <a:latin typeface="Cambria Math" panose="02040503050406030204" pitchFamily="18" charset="0"/>
                                    <a:ea typeface="Cambria Math" panose="02040503050406030204" pitchFamily="18" charset="0"/>
                                  </a:rPr>
                                  <m:t>max</m:t>
                                </m:r>
                              </m:e>
                              <m:lim>
                                <m:r>
                                  <a:rPr lang="en-GB" b="0" i="1" smtClean="0">
                                    <a:latin typeface="Cambria Math" panose="02040503050406030204" pitchFamily="18" charset="0"/>
                                    <a:ea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e>
                    </m:func>
                  </m:oMath>
                </a14:m>
                <a:endParaRPr lang="en-GB" dirty="0"/>
              </a:p>
              <a:p>
                <a:pPr lvl="1"/>
                <a:r>
                  <a:rPr lang="en-GB" dirty="0"/>
                  <a:t>If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r>
                  <a:rPr lang="en-GB" dirty="0"/>
                  <a:t>, then return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type="body" idx="1"/>
              </p:nvPr>
            </p:nvSpPr>
            <p:spPr>
              <a:xfrm>
                <a:off x="628649" y="1158240"/>
                <a:ext cx="8018961" cy="5018723"/>
              </a:xfrm>
              <a:blipFill>
                <a:blip r:embed="rId3"/>
                <a:stretch>
                  <a:fillRect l="-1264" t="-176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56</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6" name="Group 5">
            <a:extLst>
              <a:ext uri="{FF2B5EF4-FFF2-40B4-BE49-F238E27FC236}">
                <a16:creationId xmlns:a16="http://schemas.microsoft.com/office/drawing/2014/main" id="{C918CEAF-E726-B848-A4ED-1537ADB556C6}"/>
              </a:ext>
            </a:extLst>
          </p:cNvPr>
          <p:cNvGrpSpPr/>
          <p:nvPr/>
        </p:nvGrpSpPr>
        <p:grpSpPr>
          <a:xfrm>
            <a:off x="1798637" y="2457996"/>
            <a:ext cx="6026151" cy="3636965"/>
            <a:chOff x="1798637" y="2457996"/>
            <a:chExt cx="6026151" cy="3636965"/>
          </a:xfrm>
        </p:grpSpPr>
        <p:grpSp>
          <p:nvGrpSpPr>
            <p:cNvPr id="2" name="Group 5"/>
            <p:cNvGrpSpPr>
              <a:grpSpLocks/>
            </p:cNvGrpSpPr>
            <p:nvPr/>
          </p:nvGrpSpPr>
          <p:grpSpPr bwMode="auto">
            <a:xfrm>
              <a:off x="1798637" y="2457996"/>
              <a:ext cx="6026151" cy="3636965"/>
              <a:chOff x="1104" y="2256"/>
              <a:chExt cx="3796" cy="2291"/>
            </a:xfrm>
          </p:grpSpPr>
          <mc:AlternateContent xmlns:mc="http://schemas.openxmlformats.org/markup-compatibility/2006" xmlns:a14="http://schemas.microsoft.com/office/drawing/2010/main">
            <mc:Choice Requires="a14">
              <p:sp>
                <p:nvSpPr>
                  <p:cNvPr id="87045" name="Text Box 6"/>
                  <p:cNvSpPr txBox="1">
                    <a:spLocks noChangeArrowheads="1"/>
                  </p:cNvSpPr>
                  <p:nvPr/>
                </p:nvSpPr>
                <p:spPr bwMode="auto">
                  <a:xfrm>
                    <a:off x="2232" y="3676"/>
                    <a:ext cx="2668" cy="87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panose="02040503050406030204" pitchFamily="18" charset="0"/>
                            </a:rPr>
                            <m:t>𝑈</m:t>
                          </m:r>
                          <m:d>
                            <m:dPr>
                              <m:ctrlPr>
                                <a:rPr lang="de-DE" sz="1800" b="0" i="1" smtClean="0">
                                  <a:solidFill>
                                    <a:schemeClr val="bg1"/>
                                  </a:solidFill>
                                  <a:latin typeface="Cambria Math" panose="02040503050406030204" pitchFamily="18" charset="0"/>
                                </a:rPr>
                              </m:ctrlPr>
                            </m:dPr>
                            <m:e>
                              <m:sSub>
                                <m:sSubPr>
                                  <m:ctrlPr>
                                    <a:rPr lang="de-DE" sz="1800" b="0" i="1" smtClean="0">
                                      <a:solidFill>
                                        <a:schemeClr val="bg1"/>
                                      </a:solidFill>
                                      <a:latin typeface="Cambria Math" panose="02040503050406030204" pitchFamily="18" charset="0"/>
                                    </a:rPr>
                                  </m:ctrlPr>
                                </m:sSubPr>
                                <m:e>
                                  <m:r>
                                    <a:rPr lang="de-DE" sz="1800" b="0" i="1" smtClean="0">
                                      <a:solidFill>
                                        <a:schemeClr val="bg1"/>
                                      </a:solidFill>
                                      <a:latin typeface="Cambria Math" panose="02040503050406030204" pitchFamily="18" charset="0"/>
                                    </a:rPr>
                                    <m:t>𝑠</m:t>
                                  </m:r>
                                </m:e>
                                <m:sub>
                                  <m:r>
                                    <a:rPr lang="de-DE" sz="1800" b="0" i="1" smtClean="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a:solidFill>
                                    <a:schemeClr val="bg1"/>
                                  </a:solidFill>
                                  <a:latin typeface="Cambria Math" panose="02040503050406030204" pitchFamily="18" charset="0"/>
                                </a:rPr>
                              </m:ctrlPr>
                            </m:naryPr>
                            <m:sub>
                              <m:sSub>
                                <m:sSubPr>
                                  <m:ctrlPr>
                                    <a:rPr lang="en-GB" sz="1800" i="1">
                                      <a:solidFill>
                                        <a:schemeClr val="bg1"/>
                                      </a:solidFill>
                                      <a:latin typeface="Cambria Math" panose="02040503050406030204" pitchFamily="18" charset="0"/>
                                    </a:rPr>
                                  </m:ctrlPr>
                                </m:sSubPr>
                                <m:e>
                                  <m:r>
                                    <m:rPr>
                                      <m:brk m:alnAt="7"/>
                                    </m:rPr>
                                    <a:rPr lang="en-GB" sz="1800">
                                      <a:solidFill>
                                        <a:schemeClr val="bg1"/>
                                      </a:solidFill>
                                      <a:latin typeface="Cambria Math" panose="02040503050406030204" pitchFamily="18" charset="0"/>
                                    </a:rPr>
                                    <m:t>𝑠</m:t>
                                  </m:r>
                                </m:e>
                                <m:sub>
                                  <m:r>
                                    <m:rPr>
                                      <m:brk m:alnAt="7"/>
                                    </m:rPr>
                                    <a:rPr lang="en-GB" sz="1800">
                                      <a:solidFill>
                                        <a:schemeClr val="bg1"/>
                                      </a:solidFill>
                                      <a:latin typeface="Cambria Math" panose="02040503050406030204" pitchFamily="18" charset="0"/>
                                    </a:rPr>
                                    <m:t>𝑗</m:t>
                                  </m:r>
                                </m:sub>
                              </m:sSub>
                            </m:sub>
                            <m:sup/>
                            <m:e>
                              <m:r>
                                <a:rPr lang="en-GB" sz="1800">
                                  <a:solidFill>
                                    <a:schemeClr val="bg1"/>
                                  </a:solidFill>
                                  <a:latin typeface="Cambria Math" panose="02040503050406030204" pitchFamily="18" charset="0"/>
                                </a:rPr>
                                <m:t>𝑃</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𝜋</m:t>
                                  </m:r>
                                  <m:d>
                                    <m:dPr>
                                      <m:ctrlPr>
                                        <a:rPr lang="en-GB" sz="1800" i="1">
                                          <a:solidFill>
                                            <a:schemeClr val="bg1"/>
                                          </a:solidFill>
                                          <a:latin typeface="Cambria Math" panose="02040503050406030204" pitchFamily="18" charset="0"/>
                                          <a:ea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2232" y="3676"/>
                    <a:ext cx="2668" cy="871"/>
                  </a:xfrm>
                  <a:prstGeom prst="rect">
                    <a:avLst/>
                  </a:prstGeom>
                  <a:blipFill>
                    <a:blip r:embed="rId4"/>
                    <a:stretch>
                      <a:fillRect/>
                    </a:stretch>
                  </a:blipFill>
                  <a:ln>
                    <a:headEnd/>
                    <a:tailEnd/>
                  </a:ln>
                </p:spPr>
                <p:txBody>
                  <a:bodyPr/>
                  <a:lstStyle/>
                  <a:p>
                    <a:r>
                      <a:rPr lang="en-GB">
                        <a:noFill/>
                      </a:rPr>
                      <a:t> </a:t>
                    </a:r>
                  </a:p>
                </p:txBody>
              </p:sp>
            </mc:Fallback>
          </mc:AlternateContent>
          <p:sp>
            <p:nvSpPr>
              <p:cNvPr id="87046" name="Rectangle 7"/>
              <p:cNvSpPr>
                <a:spLocks noChangeArrowheads="1"/>
              </p:cNvSpPr>
              <p:nvPr/>
            </p:nvSpPr>
            <p:spPr bwMode="auto">
              <a:xfrm>
                <a:off x="1104" y="2256"/>
                <a:ext cx="3121" cy="288"/>
              </a:xfrm>
              <a:prstGeom prst="rect">
                <a:avLst/>
              </a:prstGeom>
              <a:noFill/>
              <a:ln w="28575">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cxnSp>
          <p:nvCxnSpPr>
            <p:cNvPr id="5" name="Straight Arrow Connector 4">
              <a:extLst>
                <a:ext uri="{FF2B5EF4-FFF2-40B4-BE49-F238E27FC236}">
                  <a16:creationId xmlns:a16="http://schemas.microsoft.com/office/drawing/2014/main" id="{6A08EA23-6B96-D44B-A0FF-103B45DC5E95}"/>
                </a:ext>
              </a:extLst>
            </p:cNvPr>
            <p:cNvCxnSpPr>
              <a:stCxn id="87045" idx="0"/>
              <a:endCxn id="87046" idx="2"/>
            </p:cNvCxnSpPr>
            <p:nvPr/>
          </p:nvCxnSpPr>
          <p:spPr>
            <a:xfrm flipH="1" flipV="1">
              <a:off x="4275931" y="2915196"/>
              <a:ext cx="1431132" cy="179705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Policy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idx="1"/>
              </p:nvPr>
            </p:nvSpPr>
            <p:spPr>
              <a:xfrm>
                <a:off x="628650" y="3405009"/>
                <a:ext cx="7886700" cy="2951341"/>
              </a:xfrm>
            </p:spPr>
            <p:txBody>
              <a:bodyPr>
                <a:normAutofit lnSpcReduction="10000"/>
              </a:bodyPr>
              <a:lstStyle/>
              <a:p>
                <a:r>
                  <a:rPr lang="en-GB" dirty="0"/>
                  <a:t>Inputs</a:t>
                </a:r>
              </a:p>
              <a:p>
                <a:pPr lvl="1"/>
                <a:r>
                  <a:rPr lang="en-GB" dirty="0"/>
                  <a:t>an MDP, which includes</a:t>
                </a:r>
              </a:p>
              <a:p>
                <a:pPr lvl="2"/>
                <a:r>
                  <a:rPr lang="en-GB" dirty="0"/>
                  <a:t>States </a:t>
                </a:r>
                <a14:m>
                  <m:oMath xmlns:m="http://schemas.openxmlformats.org/officeDocument/2006/math">
                    <m:r>
                      <a:rPr lang="en-GB" i="1" dirty="0" smtClean="0">
                        <a:latin typeface="Cambria Math" panose="02040503050406030204" pitchFamily="18" charset="0"/>
                      </a:rPr>
                      <m:t>𝑆</m:t>
                    </m:r>
                  </m:oMath>
                </a14:m>
                <a:endParaRPr lang="de-DE" dirty="0"/>
              </a:p>
              <a:p>
                <a:pPr lvl="2"/>
                <a:r>
                  <a:rPr lang="en-GB" dirty="0"/>
                  <a:t>For all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𝑆</m:t>
                    </m:r>
                  </m:oMath>
                </a14:m>
                <a:r>
                  <a:rPr lang="en-GB" dirty="0"/>
                  <a:t>, actions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transition model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 </m:t>
                        </m:r>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rewards </a:t>
                </a:r>
                <a14:m>
                  <m:oMath xmlns:m="http://schemas.openxmlformats.org/officeDocument/2006/math">
                    <m:r>
                      <a:rPr lang="en-GB" i="1" dirty="0" smtClean="0">
                        <a:latin typeface="Cambria Math" panose="02040503050406030204" pitchFamily="18" charset="0"/>
                      </a:rPr>
                      <m:t>𝑅</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ea typeface="Cambria Math" panose="02040503050406030204" pitchFamily="18" charset="0"/>
                      </a:rPr>
                      <m:t>𝜋</m:t>
                    </m:r>
                  </m:oMath>
                </a14:m>
                <a:r>
                  <a:rPr lang="en-GB" dirty="0"/>
                  <a:t> a policy vector indexed by state, initially random</a:t>
                </a:r>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idx="1"/>
              </p:nvPr>
            </p:nvSpPr>
            <p:spPr>
              <a:xfrm>
                <a:off x="628650" y="3405009"/>
                <a:ext cx="7886700" cy="2951341"/>
              </a:xfrm>
              <a:blipFill>
                <a:blip r:embed="rId2"/>
                <a:stretch>
                  <a:fillRect l="-1447" t="-4701" b="-42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12"/>
          </p:nvPr>
        </p:nvSpPr>
        <p:spPr/>
        <p:txBody>
          <a:bodyPr/>
          <a:lstStyle/>
          <a:p>
            <a:fld id="{67C9959E-8E6B-B04C-9955-EA096F41CA7A}" type="slidenum">
              <a:rPr lang="en-GB" smtClean="0"/>
              <a:t>57</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1921397" y="1158240"/>
            <a:ext cx="7019403"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policy-iteration(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true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false</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p:txBody>
      </p:sp>
    </p:spTree>
    <p:extLst>
      <p:ext uri="{BB962C8B-B14F-4D97-AF65-F5344CB8AC3E}">
        <p14:creationId xmlns:p14="http://schemas.microsoft.com/office/powerpoint/2010/main" val="1234368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Evaluation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type="body" idx="1"/>
              </p:nvPr>
            </p:nvSpPr>
            <p:spPr/>
            <p:txBody>
              <a:bodyPr>
                <a:normAutofit/>
              </a:bodyPr>
              <a:lstStyle/>
              <a:p>
                <a:r>
                  <a:rPr lang="en-GB" dirty="0"/>
                  <a:t>Compute the utility of each state for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𝑈</m:t>
                        </m:r>
                      </m:e>
                      <m:sub>
                        <m:r>
                          <a:rPr lang="en-GB" i="1" smtClean="0">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d>
                              <m:dPr>
                                <m:ctrlPr>
                                  <a:rPr lang="en-GB"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r>
                  <a:rPr lang="en-GB" dirty="0"/>
                  <a:t>Complexity of policy evaluation: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3</m:t>
                            </m:r>
                          </m:sup>
                        </m:sSup>
                      </m:e>
                    </m:d>
                  </m:oMath>
                </a14:m>
                <a:endParaRPr lang="en-GB" dirty="0"/>
              </a:p>
              <a:p>
                <a:pPr lvl="1"/>
                <a:r>
                  <a:rPr lang="en-GB" dirty="0"/>
                  <a:t>F</a:t>
                </a:r>
                <a:r>
                  <a:rPr lang="en-GB" dirty="0">
                    <a:ea typeface="Cambria Math" panose="02040503050406030204" pitchFamily="18" charset="0"/>
                  </a:rPr>
                  <a:t>or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states,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linear equations with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unknowns</a:t>
                </a:r>
                <a:endParaRPr lang="en-GB" dirty="0"/>
              </a:p>
              <a:p>
                <a:pPr lvl="1"/>
                <a:r>
                  <a:rPr lang="en-GB" dirty="0"/>
                  <a:t>Prohibitive for large </a:t>
                </a:r>
                <a14:m>
                  <m:oMath xmlns:m="http://schemas.openxmlformats.org/officeDocument/2006/math">
                    <m:r>
                      <a:rPr lang="en-GB" i="1">
                        <a:latin typeface="Cambria Math" panose="02040503050406030204" pitchFamily="18" charset="0"/>
                        <a:ea typeface="Cambria Math" panose="02040503050406030204" pitchFamily="18" charset="0"/>
                      </a:rPr>
                      <m:t>𝑛</m:t>
                    </m:r>
                  </m:oMath>
                </a14:m>
                <a:endParaRPr lang="en-GB" dirty="0"/>
              </a:p>
              <a:p>
                <a:r>
                  <a:rPr lang="en-GB" dirty="0"/>
                  <a:t>Approximation of utilities</a:t>
                </a:r>
              </a:p>
              <a:p>
                <a:pPr lvl="1"/>
                <a:r>
                  <a:rPr lang="en-GB" dirty="0"/>
                  <a:t>Perform </a:t>
                </a:r>
                <a14:m>
                  <m:oMath xmlns:m="http://schemas.openxmlformats.org/officeDocument/2006/math">
                    <m:r>
                      <a:rPr lang="en-GB" i="1" dirty="0">
                        <a:latin typeface="Cambria Math" panose="02040503050406030204" pitchFamily="18" charset="0"/>
                      </a:rPr>
                      <m:t>𝑘</m:t>
                    </m:r>
                  </m:oMath>
                </a14:m>
                <a:r>
                  <a:rPr lang="en-GB" dirty="0"/>
                  <a:t> value iteration steps with fixed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r>
                  <a:rPr lang="en-GB" dirty="0"/>
                  <a:t>, return utilities</a:t>
                </a:r>
              </a:p>
              <a:p>
                <a:pPr lvl="2"/>
                <a:r>
                  <a:rPr lang="en-GB" dirty="0"/>
                  <a:t>Simplified Bellman update: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pPr lvl="1"/>
                <a:r>
                  <a:rPr lang="en-GB" dirty="0"/>
                  <a:t>Asynchronous policy iteration (next slide)</a:t>
                </a:r>
              </a:p>
              <a:p>
                <a:pPr lvl="2"/>
                <a:r>
                  <a:rPr lang="en-GB" dirty="0"/>
                  <a:t>Pick any subset of states</a:t>
                </a:r>
              </a:p>
            </p:txBody>
          </p:sp>
        </mc:Choice>
        <mc:Fallback xmlns="">
          <p:sp>
            <p:nvSpPr>
              <p:cNvPr id="87042" name="Rectangle 3"/>
              <p:cNvSpPr>
                <a:spLocks noGrp="1" noRot="1" noChangeAspect="1" noMove="1" noResize="1" noEditPoints="1" noAdjustHandles="1" noChangeArrowheads="1" noChangeShapeType="1" noTextEdit="1"/>
              </p:cNvSpPr>
              <p:nvPr>
                <p:ph type="body" idx="1"/>
              </p:nvPr>
            </p:nvSpPr>
            <p:spPr>
              <a:blipFill>
                <a:blip r:embed="rId3"/>
                <a:stretch>
                  <a:fillRect l="-1447" t="-3030"/>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58</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1589569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Asynchronous Policy Iteration</a:t>
            </a:r>
          </a:p>
        </p:txBody>
      </p:sp>
      <p:sp>
        <p:nvSpPr>
          <p:cNvPr id="87042" name="Rectangle 3"/>
          <p:cNvSpPr>
            <a:spLocks noGrp="1" noChangeArrowheads="1"/>
          </p:cNvSpPr>
          <p:nvPr>
            <p:ph type="body" idx="1"/>
          </p:nvPr>
        </p:nvSpPr>
        <p:spPr/>
        <p:txBody>
          <a:bodyPr>
            <a:normAutofit/>
          </a:bodyPr>
          <a:lstStyle/>
          <a:p>
            <a:r>
              <a:rPr lang="en-GB" dirty="0"/>
              <a:t>Further approximation of policy iteration</a:t>
            </a:r>
          </a:p>
          <a:p>
            <a:pPr lvl="1"/>
            <a:r>
              <a:rPr lang="en-GB" dirty="0"/>
              <a:t>Pick any subset of states and do one of the following </a:t>
            </a:r>
          </a:p>
          <a:p>
            <a:pPr lvl="2"/>
            <a:r>
              <a:rPr lang="en-GB" dirty="0"/>
              <a:t>Update utilities </a:t>
            </a:r>
          </a:p>
          <a:p>
            <a:pPr lvl="3"/>
            <a:r>
              <a:rPr lang="en-GB" dirty="0"/>
              <a:t>Using simplified value iteration as described on previous slide</a:t>
            </a:r>
          </a:p>
          <a:p>
            <a:pPr lvl="2"/>
            <a:r>
              <a:rPr lang="en-GB" dirty="0"/>
              <a:t>Update the policy </a:t>
            </a:r>
          </a:p>
          <a:p>
            <a:pPr lvl="3"/>
            <a:r>
              <a:rPr lang="en-GB" dirty="0"/>
              <a:t>Policy improvement as before</a:t>
            </a:r>
          </a:p>
          <a:p>
            <a:r>
              <a:rPr lang="en-GB" dirty="0"/>
              <a:t>Is not guaranteed to converge to an optimal policy</a:t>
            </a:r>
          </a:p>
          <a:p>
            <a:pPr lvl="1"/>
            <a:r>
              <a:rPr lang="en-GB" dirty="0"/>
              <a:t>Possible if each state is still visited infinitely often, knowledge about unimportant states, etc.</a:t>
            </a:r>
          </a:p>
          <a:p>
            <a:r>
              <a:rPr lang="en-GB" dirty="0"/>
              <a:t>Freedom to work on any states allows for design of domain-specific heuristics</a:t>
            </a:r>
          </a:p>
          <a:p>
            <a:pPr lvl="1"/>
            <a:r>
              <a:rPr lang="en-GB" dirty="0"/>
              <a:t>Update states that are likely to be reached by a good policy</a:t>
            </a:r>
          </a:p>
          <a:p>
            <a:pPr lvl="1"/>
            <a:endParaRPr lang="en-GB" dirty="0"/>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59</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47211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C5C31-DF99-5847-9E12-BE8D61C46A7B}"/>
              </a:ext>
            </a:extLst>
          </p:cNvPr>
          <p:cNvSpPr>
            <a:spLocks noGrp="1"/>
          </p:cNvSpPr>
          <p:nvPr>
            <p:ph type="title"/>
          </p:nvPr>
        </p:nvSpPr>
        <p:spPr/>
        <p:txBody>
          <a:bodyPr>
            <a:noAutofit/>
          </a:bodyPr>
          <a:lstStyle/>
          <a:p>
            <a:r>
              <a:rPr lang="en-GB" sz="3200"/>
              <a:t>Nondeterministic vs. Probabilistic Uncertainty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480DF79-22A5-0048-B2D7-C2AB4DD5CBA8}"/>
                  </a:ext>
                </a:extLst>
              </p:cNvPr>
              <p:cNvSpPr>
                <a:spLocks noGrp="1"/>
              </p:cNvSpPr>
              <p:nvPr>
                <p:ph sz="half" idx="1"/>
              </p:nvPr>
            </p:nvSpPr>
            <p:spPr>
              <a:xfrm>
                <a:off x="628650" y="4035425"/>
                <a:ext cx="3886200" cy="2141538"/>
              </a:xfrm>
            </p:spPr>
            <p:txBody>
              <a:bodyPr>
                <a:normAutofit/>
              </a:bodyPr>
              <a:lstStyle/>
              <a:p>
                <a:pPr>
                  <a:spcBef>
                    <a:spcPct val="50000"/>
                  </a:spcBef>
                </a:pP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𝑐</m:t>
                        </m:r>
                      </m:e>
                    </m:d>
                  </m:oMath>
                </a14:m>
                <a:r>
                  <a:rPr lang="en-GB">
                    <a:sym typeface="Wingdings" charset="0"/>
                  </a:rPr>
                  <a:t> </a:t>
                </a:r>
              </a:p>
              <a:p>
                <a:pPr>
                  <a:spcBef>
                    <a:spcPct val="50000"/>
                  </a:spcBef>
                </a:pPr>
                <a:r>
                  <a:rPr lang="en-GB">
                    <a:sym typeface="Wingdings" charset="0"/>
                  </a:rPr>
                  <a:t>Decision that is</a:t>
                </a:r>
                <a:br>
                  <a:rPr lang="en-GB">
                    <a:sym typeface="Wingdings" charset="0"/>
                  </a:rPr>
                </a:br>
                <a:r>
                  <a:rPr lang="en-GB">
                    <a:sym typeface="Wingdings" charset="0"/>
                  </a:rPr>
                  <a:t>    </a:t>
                </a:r>
                <a:r>
                  <a:rPr lang="en-GB">
                    <a:solidFill>
                      <a:schemeClr val="accent1"/>
                    </a:solidFill>
                    <a:sym typeface="Wingdings" charset="0"/>
                  </a:rPr>
                  <a:t>best for worst case</a:t>
                </a:r>
              </a:p>
              <a:p>
                <a:pPr>
                  <a:spcBef>
                    <a:spcPct val="50000"/>
                  </a:spcBef>
                </a:pPr>
                <a:endParaRPr lang="en-GB"/>
              </a:p>
            </p:txBody>
          </p:sp>
        </mc:Choice>
        <mc:Fallback xmlns="">
          <p:sp>
            <p:nvSpPr>
              <p:cNvPr id="6" name="Content Placeholder 5">
                <a:extLst>
                  <a:ext uri="{FF2B5EF4-FFF2-40B4-BE49-F238E27FC236}">
                    <a16:creationId xmlns:a16="http://schemas.microsoft.com/office/drawing/2014/main" id="{B480DF79-22A5-0048-B2D7-C2AB4DD5CBA8}"/>
                  </a:ext>
                </a:extLst>
              </p:cNvPr>
              <p:cNvSpPr>
                <a:spLocks noGrp="1" noRot="1" noChangeAspect="1" noMove="1" noResize="1" noEditPoints="1" noAdjustHandles="1" noChangeArrowheads="1" noChangeShapeType="1" noTextEdit="1"/>
              </p:cNvSpPr>
              <p:nvPr>
                <p:ph sz="half" idx="1"/>
              </p:nvPr>
            </p:nvSpPr>
            <p:spPr>
              <a:xfrm>
                <a:off x="628650" y="4035425"/>
                <a:ext cx="3886200" cy="2141538"/>
              </a:xfrm>
              <a:blipFill>
                <a:blip r:embed="rId2"/>
                <a:stretch>
                  <a:fillRect l="-2932" t="-35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C004B1F-CB87-974B-9A06-B10B7C3789E4}"/>
                  </a:ext>
                </a:extLst>
              </p:cNvPr>
              <p:cNvSpPr>
                <a:spLocks noGrp="1"/>
              </p:cNvSpPr>
              <p:nvPr>
                <p:ph sz="half" idx="2"/>
              </p:nvPr>
            </p:nvSpPr>
            <p:spPr>
              <a:xfrm>
                <a:off x="4629150" y="4035425"/>
                <a:ext cx="3950970" cy="2141538"/>
              </a:xfrm>
            </p:spPr>
            <p:txBody>
              <a:bodyPr>
                <a:normAutofit/>
              </a:bodyPr>
              <a:lstStyle/>
              <a:p>
                <a:pPr>
                  <a:spcBef>
                    <a:spcPct val="50000"/>
                  </a:spcBef>
                </a:pP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𝑝</m:t>
                                </m:r>
                              </m:e>
                              <m:sub>
                                <m:r>
                                  <a:rPr lang="en-GB" b="0" i="1" smtClean="0">
                                    <a:latin typeface="Cambria Math" panose="02040503050406030204" pitchFamily="18" charset="0"/>
                                  </a:rPr>
                                  <m:t>𝑎</m:t>
                                </m:r>
                              </m:sub>
                            </m:sSub>
                          </m:e>
                        </m:d>
                        <m:r>
                          <a:rPr lang="en-GB" i="1" smtClean="0">
                            <a:latin typeface="Cambria Math" panose="02040503050406030204" pitchFamily="18" charset="0"/>
                          </a:rPr>
                          <m:t>,</m:t>
                        </m:r>
                        <m:r>
                          <a:rPr lang="en-GB" i="1" smtClean="0">
                            <a:latin typeface="Cambria Math" panose="02040503050406030204" pitchFamily="18" charset="0"/>
                          </a:rPr>
                          <m:t>𝑏</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𝑏</m:t>
                                </m:r>
                              </m:sub>
                            </m:sSub>
                          </m:e>
                        </m:d>
                        <m:r>
                          <a:rPr lang="en-GB" i="1" smtClean="0">
                            <a:latin typeface="Cambria Math" panose="02040503050406030204" pitchFamily="18" charset="0"/>
                          </a:rPr>
                          <m:t>,</m:t>
                        </m:r>
                        <m:r>
                          <a:rPr lang="en-GB" i="1" smtClean="0">
                            <a:latin typeface="Cambria Math" panose="02040503050406030204" pitchFamily="18" charset="0"/>
                          </a:rPr>
                          <m:t>𝑐</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𝑐</m:t>
                                </m:r>
                              </m:sub>
                            </m:sSub>
                          </m:e>
                        </m:d>
                      </m:e>
                    </m:d>
                  </m:oMath>
                </a14:m>
                <a:endParaRPr lang="en-GB" dirty="0"/>
              </a:p>
              <a:p>
                <a:pPr>
                  <a:spcBef>
                    <a:spcPct val="50000"/>
                  </a:spcBef>
                  <a:tabLst>
                    <a:tab pos="1065213" algn="l"/>
                  </a:tabLst>
                </a:pPr>
                <a:r>
                  <a:rPr lang="en-GB" dirty="0">
                    <a:sym typeface="Wingdings" charset="0"/>
                  </a:rPr>
                  <a:t>Decision that</a:t>
                </a:r>
                <a:br>
                  <a:rPr lang="en-GB" dirty="0">
                    <a:sym typeface="Wingdings" charset="0"/>
                  </a:rPr>
                </a:br>
                <a:r>
                  <a:rPr lang="en-GB" dirty="0">
                    <a:solidFill>
                      <a:schemeClr val="accent1"/>
                    </a:solidFill>
                    <a:sym typeface="Wingdings" charset="0"/>
                  </a:rPr>
                  <a:t>    maximises expected 		utility value</a:t>
                </a:r>
                <a:endParaRPr lang="en-GB" dirty="0">
                  <a:solidFill>
                    <a:schemeClr val="accent1"/>
                  </a:solidFill>
                </a:endParaRPr>
              </a:p>
            </p:txBody>
          </p:sp>
        </mc:Choice>
        <mc:Fallback xmlns="">
          <p:sp>
            <p:nvSpPr>
              <p:cNvPr id="7" name="Content Placeholder 6">
                <a:extLst>
                  <a:ext uri="{FF2B5EF4-FFF2-40B4-BE49-F238E27FC236}">
                    <a16:creationId xmlns:a16="http://schemas.microsoft.com/office/drawing/2014/main" id="{3C004B1F-CB87-974B-9A06-B10B7C3789E4}"/>
                  </a:ext>
                </a:extLst>
              </p:cNvPr>
              <p:cNvSpPr>
                <a:spLocks noGrp="1" noRot="1" noChangeAspect="1" noMove="1" noResize="1" noEditPoints="1" noAdjustHandles="1" noChangeArrowheads="1" noChangeShapeType="1" noTextEdit="1"/>
              </p:cNvSpPr>
              <p:nvPr>
                <p:ph sz="half" idx="2"/>
              </p:nvPr>
            </p:nvSpPr>
            <p:spPr>
              <a:xfrm>
                <a:off x="4629150" y="4035425"/>
                <a:ext cx="3950970" cy="2141538"/>
              </a:xfrm>
              <a:blipFill>
                <a:blip r:embed="rId3"/>
                <a:stretch>
                  <a:fillRect l="-2564" t="-355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AD79288-6A16-DA44-A619-46D6F866CA35}"/>
              </a:ext>
            </a:extLst>
          </p:cNvPr>
          <p:cNvSpPr>
            <a:spLocks noGrp="1"/>
          </p:cNvSpPr>
          <p:nvPr>
            <p:ph type="sldNum" sz="quarter" idx="12"/>
          </p:nvPr>
        </p:nvSpPr>
        <p:spPr/>
        <p:txBody>
          <a:bodyPr/>
          <a:lstStyle/>
          <a:p>
            <a:fld id="{67C9959E-8E6B-B04C-9955-EA096F41CA7A}" type="slidenum">
              <a:rPr lang="en-GB" smtClean="0"/>
              <a:t>6</a:t>
            </a:fld>
            <a:endParaRPr lang="en-GB"/>
          </a:p>
        </p:txBody>
      </p:sp>
      <p:grpSp>
        <p:nvGrpSpPr>
          <p:cNvPr id="22" name="Group 3">
            <a:extLst>
              <a:ext uri="{FF2B5EF4-FFF2-40B4-BE49-F238E27FC236}">
                <a16:creationId xmlns:a16="http://schemas.microsoft.com/office/drawing/2014/main" id="{78F8B422-A621-8041-B846-0651713DBA53}"/>
              </a:ext>
            </a:extLst>
          </p:cNvPr>
          <p:cNvGrpSpPr>
            <a:grpSpLocks/>
          </p:cNvGrpSpPr>
          <p:nvPr/>
        </p:nvGrpSpPr>
        <p:grpSpPr bwMode="auto">
          <a:xfrm>
            <a:off x="1592262" y="1242378"/>
            <a:ext cx="1958975" cy="2057400"/>
            <a:chOff x="912" y="1728"/>
            <a:chExt cx="1234" cy="1296"/>
          </a:xfrm>
        </p:grpSpPr>
        <p:grpSp>
          <p:nvGrpSpPr>
            <p:cNvPr id="23" name="Group 4">
              <a:extLst>
                <a:ext uri="{FF2B5EF4-FFF2-40B4-BE49-F238E27FC236}">
                  <a16:creationId xmlns:a16="http://schemas.microsoft.com/office/drawing/2014/main" id="{E7DEBA15-5F6B-764F-A3D8-1FE40ED6078B}"/>
                </a:ext>
              </a:extLst>
            </p:cNvPr>
            <p:cNvGrpSpPr>
              <a:grpSpLocks/>
            </p:cNvGrpSpPr>
            <p:nvPr/>
          </p:nvGrpSpPr>
          <p:grpSpPr bwMode="auto">
            <a:xfrm>
              <a:off x="912" y="1728"/>
              <a:ext cx="1008" cy="1248"/>
              <a:chOff x="912" y="1728"/>
              <a:chExt cx="1008" cy="1248"/>
            </a:xfrm>
          </p:grpSpPr>
          <p:grpSp>
            <p:nvGrpSpPr>
              <p:cNvPr id="27" name="Group 5">
                <a:extLst>
                  <a:ext uri="{FF2B5EF4-FFF2-40B4-BE49-F238E27FC236}">
                    <a16:creationId xmlns:a16="http://schemas.microsoft.com/office/drawing/2014/main" id="{8FA4D836-7F9F-F24A-864B-9ED2B9A77F60}"/>
                  </a:ext>
                </a:extLst>
              </p:cNvPr>
              <p:cNvGrpSpPr>
                <a:grpSpLocks/>
              </p:cNvGrpSpPr>
              <p:nvPr/>
            </p:nvGrpSpPr>
            <p:grpSpPr bwMode="auto">
              <a:xfrm>
                <a:off x="912" y="1728"/>
                <a:ext cx="1008" cy="1248"/>
                <a:chOff x="912" y="1728"/>
                <a:chExt cx="1008" cy="1248"/>
              </a:xfrm>
            </p:grpSpPr>
            <p:sp>
              <p:nvSpPr>
                <p:cNvPr id="29" name="Freeform 6">
                  <a:extLst>
                    <a:ext uri="{FF2B5EF4-FFF2-40B4-BE49-F238E27FC236}">
                      <a16:creationId xmlns:a16="http://schemas.microsoft.com/office/drawing/2014/main" id="{FE474077-6E27-7142-B501-E390C4E8324F}"/>
                    </a:ext>
                  </a:extLst>
                </p:cNvPr>
                <p:cNvSpPr>
                  <a:spLocks/>
                </p:cNvSpPr>
                <p:nvPr/>
              </p:nvSpPr>
              <p:spPr bwMode="auto">
                <a:xfrm>
                  <a:off x="912" y="1728"/>
                  <a:ext cx="1008" cy="1248"/>
                </a:xfrm>
                <a:custGeom>
                  <a:avLst/>
                  <a:gdLst>
                    <a:gd name="T0" fmla="*/ 1008 w 1008"/>
                    <a:gd name="T1" fmla="*/ 0 h 1248"/>
                    <a:gd name="T2" fmla="*/ 432 w 1008"/>
                    <a:gd name="T3" fmla="*/ 336 h 1248"/>
                    <a:gd name="T4" fmla="*/ 96 w 1008"/>
                    <a:gd name="T5" fmla="*/ 864 h 1248"/>
                    <a:gd name="T6" fmla="*/ 0 w 1008"/>
                    <a:gd name="T7" fmla="*/ 1248 h 1248"/>
                    <a:gd name="T8" fmla="*/ 0 60000 65536"/>
                    <a:gd name="T9" fmla="*/ 0 60000 65536"/>
                    <a:gd name="T10" fmla="*/ 0 60000 65536"/>
                    <a:gd name="T11" fmla="*/ 0 60000 65536"/>
                    <a:gd name="T12" fmla="*/ 0 w 1008"/>
                    <a:gd name="T13" fmla="*/ 0 h 1248"/>
                    <a:gd name="T14" fmla="*/ 1008 w 1008"/>
                    <a:gd name="T15" fmla="*/ 1248 h 1248"/>
                  </a:gdLst>
                  <a:ahLst/>
                  <a:cxnLst>
                    <a:cxn ang="T8">
                      <a:pos x="T0" y="T1"/>
                    </a:cxn>
                    <a:cxn ang="T9">
                      <a:pos x="T2" y="T3"/>
                    </a:cxn>
                    <a:cxn ang="T10">
                      <a:pos x="T4" y="T5"/>
                    </a:cxn>
                    <a:cxn ang="T11">
                      <a:pos x="T6" y="T7"/>
                    </a:cxn>
                  </a:cxnLst>
                  <a:rect l="T12" t="T13" r="T14" b="T15"/>
                  <a:pathLst>
                    <a:path w="1008" h="1248">
                      <a:moveTo>
                        <a:pt x="1008" y="0"/>
                      </a:moveTo>
                      <a:cubicBezTo>
                        <a:pt x="796" y="96"/>
                        <a:pt x="584" y="192"/>
                        <a:pt x="432" y="336"/>
                      </a:cubicBezTo>
                      <a:cubicBezTo>
                        <a:pt x="280" y="480"/>
                        <a:pt x="168" y="712"/>
                        <a:pt x="96" y="864"/>
                      </a:cubicBezTo>
                      <a:cubicBezTo>
                        <a:pt x="24" y="1016"/>
                        <a:pt x="12" y="1132"/>
                        <a:pt x="0" y="1248"/>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30" name="Freeform 7">
                  <a:extLst>
                    <a:ext uri="{FF2B5EF4-FFF2-40B4-BE49-F238E27FC236}">
                      <a16:creationId xmlns:a16="http://schemas.microsoft.com/office/drawing/2014/main" id="{FB7D09FC-CF4A-E242-9BA8-F420A9865F37}"/>
                    </a:ext>
                  </a:extLst>
                </p:cNvPr>
                <p:cNvSpPr>
                  <a:spLocks/>
                </p:cNvSpPr>
                <p:nvPr/>
              </p:nvSpPr>
              <p:spPr bwMode="auto">
                <a:xfrm>
                  <a:off x="1288" y="1920"/>
                  <a:ext cx="248" cy="1056"/>
                </a:xfrm>
                <a:custGeom>
                  <a:avLst/>
                  <a:gdLst>
                    <a:gd name="T0" fmla="*/ 248 w 248"/>
                    <a:gd name="T1" fmla="*/ 0 h 1056"/>
                    <a:gd name="T2" fmla="*/ 56 w 248"/>
                    <a:gd name="T3" fmla="*/ 144 h 1056"/>
                    <a:gd name="T4" fmla="*/ 8 w 248"/>
                    <a:gd name="T5" fmla="*/ 384 h 1056"/>
                    <a:gd name="T6" fmla="*/ 104 w 248"/>
                    <a:gd name="T7" fmla="*/ 1056 h 1056"/>
                    <a:gd name="T8" fmla="*/ 0 60000 65536"/>
                    <a:gd name="T9" fmla="*/ 0 60000 65536"/>
                    <a:gd name="T10" fmla="*/ 0 60000 65536"/>
                    <a:gd name="T11" fmla="*/ 0 60000 65536"/>
                    <a:gd name="T12" fmla="*/ 0 w 248"/>
                    <a:gd name="T13" fmla="*/ 0 h 1056"/>
                    <a:gd name="T14" fmla="*/ 248 w 248"/>
                    <a:gd name="T15" fmla="*/ 1056 h 1056"/>
                  </a:gdLst>
                  <a:ahLst/>
                  <a:cxnLst>
                    <a:cxn ang="T8">
                      <a:pos x="T0" y="T1"/>
                    </a:cxn>
                    <a:cxn ang="T9">
                      <a:pos x="T2" y="T3"/>
                    </a:cxn>
                    <a:cxn ang="T10">
                      <a:pos x="T4" y="T5"/>
                    </a:cxn>
                    <a:cxn ang="T11">
                      <a:pos x="T6" y="T7"/>
                    </a:cxn>
                  </a:cxnLst>
                  <a:rect l="T12" t="T13" r="T14" b="T15"/>
                  <a:pathLst>
                    <a:path w="248" h="1056">
                      <a:moveTo>
                        <a:pt x="248" y="0"/>
                      </a:moveTo>
                      <a:cubicBezTo>
                        <a:pt x="172" y="40"/>
                        <a:pt x="96" y="80"/>
                        <a:pt x="56" y="144"/>
                      </a:cubicBezTo>
                      <a:cubicBezTo>
                        <a:pt x="16" y="208"/>
                        <a:pt x="0" y="232"/>
                        <a:pt x="8" y="384"/>
                      </a:cubicBezTo>
                      <a:cubicBezTo>
                        <a:pt x="16" y="536"/>
                        <a:pt x="60" y="796"/>
                        <a:pt x="10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31" name="Freeform 8">
                  <a:extLst>
                    <a:ext uri="{FF2B5EF4-FFF2-40B4-BE49-F238E27FC236}">
                      <a16:creationId xmlns:a16="http://schemas.microsoft.com/office/drawing/2014/main" id="{F08632BD-5542-CC43-8FF5-9B395ED065BC}"/>
                    </a:ext>
                  </a:extLst>
                </p:cNvPr>
                <p:cNvSpPr>
                  <a:spLocks/>
                </p:cNvSpPr>
                <p:nvPr/>
              </p:nvSpPr>
              <p:spPr bwMode="auto">
                <a:xfrm>
                  <a:off x="1376" y="1920"/>
                  <a:ext cx="544" cy="1056"/>
                </a:xfrm>
                <a:custGeom>
                  <a:avLst/>
                  <a:gdLst>
                    <a:gd name="T0" fmla="*/ 160 w 544"/>
                    <a:gd name="T1" fmla="*/ 0 h 1056"/>
                    <a:gd name="T2" fmla="*/ 16 w 544"/>
                    <a:gd name="T3" fmla="*/ 144 h 1056"/>
                    <a:gd name="T4" fmla="*/ 64 w 544"/>
                    <a:gd name="T5" fmla="*/ 384 h 1056"/>
                    <a:gd name="T6" fmla="*/ 208 w 544"/>
                    <a:gd name="T7" fmla="*/ 624 h 1056"/>
                    <a:gd name="T8" fmla="*/ 544 w 544"/>
                    <a:gd name="T9" fmla="*/ 1056 h 1056"/>
                    <a:gd name="T10" fmla="*/ 0 60000 65536"/>
                    <a:gd name="T11" fmla="*/ 0 60000 65536"/>
                    <a:gd name="T12" fmla="*/ 0 60000 65536"/>
                    <a:gd name="T13" fmla="*/ 0 60000 65536"/>
                    <a:gd name="T14" fmla="*/ 0 60000 65536"/>
                    <a:gd name="T15" fmla="*/ 0 w 544"/>
                    <a:gd name="T16" fmla="*/ 0 h 1056"/>
                    <a:gd name="T17" fmla="*/ 544 w 544"/>
                    <a:gd name="T18" fmla="*/ 1056 h 1056"/>
                  </a:gdLst>
                  <a:ahLst/>
                  <a:cxnLst>
                    <a:cxn ang="T10">
                      <a:pos x="T0" y="T1"/>
                    </a:cxn>
                    <a:cxn ang="T11">
                      <a:pos x="T2" y="T3"/>
                    </a:cxn>
                    <a:cxn ang="T12">
                      <a:pos x="T4" y="T5"/>
                    </a:cxn>
                    <a:cxn ang="T13">
                      <a:pos x="T6" y="T7"/>
                    </a:cxn>
                    <a:cxn ang="T14">
                      <a:pos x="T8" y="T9"/>
                    </a:cxn>
                  </a:cxnLst>
                  <a:rect l="T15" t="T16" r="T17" b="T18"/>
                  <a:pathLst>
                    <a:path w="544" h="1056">
                      <a:moveTo>
                        <a:pt x="160" y="0"/>
                      </a:moveTo>
                      <a:cubicBezTo>
                        <a:pt x="96" y="40"/>
                        <a:pt x="32" y="80"/>
                        <a:pt x="16" y="144"/>
                      </a:cubicBezTo>
                      <a:cubicBezTo>
                        <a:pt x="0" y="208"/>
                        <a:pt x="32" y="304"/>
                        <a:pt x="64" y="384"/>
                      </a:cubicBezTo>
                      <a:cubicBezTo>
                        <a:pt x="96" y="464"/>
                        <a:pt x="128" y="512"/>
                        <a:pt x="208" y="624"/>
                      </a:cubicBezTo>
                      <a:cubicBezTo>
                        <a:pt x="288" y="736"/>
                        <a:pt x="416" y="896"/>
                        <a:pt x="54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grpSp>
          <p:sp>
            <p:nvSpPr>
              <p:cNvPr id="28" name="Text Box 9">
                <a:extLst>
                  <a:ext uri="{FF2B5EF4-FFF2-40B4-BE49-F238E27FC236}">
                    <a16:creationId xmlns:a16="http://schemas.microsoft.com/office/drawing/2014/main" id="{F4591415-B974-B84A-9A4E-594B028AFF2B}"/>
                  </a:ext>
                </a:extLst>
              </p:cNvPr>
              <p:cNvSpPr txBox="1">
                <a:spLocks noChangeArrowheads="1"/>
              </p:cNvSpPr>
              <p:nvPr/>
            </p:nvSpPr>
            <p:spPr bwMode="auto">
              <a:xfrm>
                <a:off x="1152" y="1776"/>
                <a:ext cx="24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sz="2800" b="1" i="0">
                    <a:solidFill>
                      <a:srgbClr val="C00000"/>
                    </a:solidFill>
                    <a:latin typeface="+mn-lt"/>
                  </a:rPr>
                  <a:t>?</a:t>
                </a:r>
              </a:p>
            </p:txBody>
          </p:sp>
        </p:grpSp>
        <p:sp>
          <p:nvSpPr>
            <p:cNvPr id="24" name="Text Box 10">
              <a:extLst>
                <a:ext uri="{FF2B5EF4-FFF2-40B4-BE49-F238E27FC236}">
                  <a16:creationId xmlns:a16="http://schemas.microsoft.com/office/drawing/2014/main" id="{8E02BC36-C6C8-1244-A8C3-CA984A1580DA}"/>
                </a:ext>
              </a:extLst>
            </p:cNvPr>
            <p:cNvSpPr txBox="1">
              <a:spLocks noChangeArrowheads="1"/>
            </p:cNvSpPr>
            <p:nvPr/>
          </p:nvSpPr>
          <p:spPr bwMode="auto">
            <a:xfrm>
              <a:off x="1392"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b</a:t>
              </a:r>
            </a:p>
          </p:txBody>
        </p:sp>
        <p:sp>
          <p:nvSpPr>
            <p:cNvPr id="25" name="Text Box 11">
              <a:extLst>
                <a:ext uri="{FF2B5EF4-FFF2-40B4-BE49-F238E27FC236}">
                  <a16:creationId xmlns:a16="http://schemas.microsoft.com/office/drawing/2014/main" id="{6F8AD209-FBB8-3A4F-9CEC-25C6CD82D572}"/>
                </a:ext>
              </a:extLst>
            </p:cNvPr>
            <p:cNvSpPr txBox="1">
              <a:spLocks noChangeArrowheads="1"/>
            </p:cNvSpPr>
            <p:nvPr/>
          </p:nvSpPr>
          <p:spPr bwMode="auto">
            <a:xfrm>
              <a:off x="960"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a</a:t>
              </a:r>
              <a:endParaRPr lang="en-GB" sz="1800" i="0">
                <a:latin typeface="+mn-lt"/>
              </a:endParaRPr>
            </a:p>
          </p:txBody>
        </p:sp>
        <p:sp>
          <p:nvSpPr>
            <p:cNvPr id="26" name="Text Box 12">
              <a:extLst>
                <a:ext uri="{FF2B5EF4-FFF2-40B4-BE49-F238E27FC236}">
                  <a16:creationId xmlns:a16="http://schemas.microsoft.com/office/drawing/2014/main" id="{493FE93D-B07C-574C-BBB5-BB0D37D4C789}"/>
                </a:ext>
              </a:extLst>
            </p:cNvPr>
            <p:cNvSpPr txBox="1">
              <a:spLocks noChangeArrowheads="1"/>
            </p:cNvSpPr>
            <p:nvPr/>
          </p:nvSpPr>
          <p:spPr bwMode="auto">
            <a:xfrm>
              <a:off x="1920" y="2736"/>
              <a:ext cx="22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c</a:t>
              </a:r>
            </a:p>
          </p:txBody>
        </p:sp>
      </p:grpSp>
      <p:grpSp>
        <p:nvGrpSpPr>
          <p:cNvPr id="32" name="Group 3">
            <a:extLst>
              <a:ext uri="{FF2B5EF4-FFF2-40B4-BE49-F238E27FC236}">
                <a16:creationId xmlns:a16="http://schemas.microsoft.com/office/drawing/2014/main" id="{52738B26-9BD1-1348-B20D-E41B3B360D01}"/>
              </a:ext>
            </a:extLst>
          </p:cNvPr>
          <p:cNvGrpSpPr>
            <a:grpSpLocks/>
          </p:cNvGrpSpPr>
          <p:nvPr/>
        </p:nvGrpSpPr>
        <p:grpSpPr bwMode="auto">
          <a:xfrm>
            <a:off x="5592762" y="1242378"/>
            <a:ext cx="1958975" cy="2057400"/>
            <a:chOff x="912" y="1728"/>
            <a:chExt cx="1234" cy="1296"/>
          </a:xfrm>
        </p:grpSpPr>
        <p:grpSp>
          <p:nvGrpSpPr>
            <p:cNvPr id="33" name="Group 4">
              <a:extLst>
                <a:ext uri="{FF2B5EF4-FFF2-40B4-BE49-F238E27FC236}">
                  <a16:creationId xmlns:a16="http://schemas.microsoft.com/office/drawing/2014/main" id="{D28EE3C5-8094-2F45-9F5D-61DAB136C1D4}"/>
                </a:ext>
              </a:extLst>
            </p:cNvPr>
            <p:cNvGrpSpPr>
              <a:grpSpLocks/>
            </p:cNvGrpSpPr>
            <p:nvPr/>
          </p:nvGrpSpPr>
          <p:grpSpPr bwMode="auto">
            <a:xfrm>
              <a:off x="912" y="1728"/>
              <a:ext cx="1008" cy="1248"/>
              <a:chOff x="912" y="1728"/>
              <a:chExt cx="1008" cy="1248"/>
            </a:xfrm>
          </p:grpSpPr>
          <p:grpSp>
            <p:nvGrpSpPr>
              <p:cNvPr id="37" name="Group 5">
                <a:extLst>
                  <a:ext uri="{FF2B5EF4-FFF2-40B4-BE49-F238E27FC236}">
                    <a16:creationId xmlns:a16="http://schemas.microsoft.com/office/drawing/2014/main" id="{BB58F3E9-7C3D-6445-BEE6-9A5473AF5B24}"/>
                  </a:ext>
                </a:extLst>
              </p:cNvPr>
              <p:cNvGrpSpPr>
                <a:grpSpLocks/>
              </p:cNvGrpSpPr>
              <p:nvPr/>
            </p:nvGrpSpPr>
            <p:grpSpPr bwMode="auto">
              <a:xfrm>
                <a:off x="912" y="1728"/>
                <a:ext cx="1008" cy="1248"/>
                <a:chOff x="912" y="1728"/>
                <a:chExt cx="1008" cy="1248"/>
              </a:xfrm>
            </p:grpSpPr>
            <p:sp>
              <p:nvSpPr>
                <p:cNvPr id="39" name="Freeform 6">
                  <a:extLst>
                    <a:ext uri="{FF2B5EF4-FFF2-40B4-BE49-F238E27FC236}">
                      <a16:creationId xmlns:a16="http://schemas.microsoft.com/office/drawing/2014/main" id="{D5FD62B6-D32B-0C4B-9171-0DB8DCCF6BE5}"/>
                    </a:ext>
                  </a:extLst>
                </p:cNvPr>
                <p:cNvSpPr>
                  <a:spLocks/>
                </p:cNvSpPr>
                <p:nvPr/>
              </p:nvSpPr>
              <p:spPr bwMode="auto">
                <a:xfrm>
                  <a:off x="912" y="1728"/>
                  <a:ext cx="1008" cy="1248"/>
                </a:xfrm>
                <a:custGeom>
                  <a:avLst/>
                  <a:gdLst>
                    <a:gd name="T0" fmla="*/ 1008 w 1008"/>
                    <a:gd name="T1" fmla="*/ 0 h 1248"/>
                    <a:gd name="T2" fmla="*/ 432 w 1008"/>
                    <a:gd name="T3" fmla="*/ 336 h 1248"/>
                    <a:gd name="T4" fmla="*/ 96 w 1008"/>
                    <a:gd name="T5" fmla="*/ 864 h 1248"/>
                    <a:gd name="T6" fmla="*/ 0 w 1008"/>
                    <a:gd name="T7" fmla="*/ 1248 h 1248"/>
                    <a:gd name="T8" fmla="*/ 0 60000 65536"/>
                    <a:gd name="T9" fmla="*/ 0 60000 65536"/>
                    <a:gd name="T10" fmla="*/ 0 60000 65536"/>
                    <a:gd name="T11" fmla="*/ 0 60000 65536"/>
                    <a:gd name="T12" fmla="*/ 0 w 1008"/>
                    <a:gd name="T13" fmla="*/ 0 h 1248"/>
                    <a:gd name="T14" fmla="*/ 1008 w 1008"/>
                    <a:gd name="T15" fmla="*/ 1248 h 1248"/>
                  </a:gdLst>
                  <a:ahLst/>
                  <a:cxnLst>
                    <a:cxn ang="T8">
                      <a:pos x="T0" y="T1"/>
                    </a:cxn>
                    <a:cxn ang="T9">
                      <a:pos x="T2" y="T3"/>
                    </a:cxn>
                    <a:cxn ang="T10">
                      <a:pos x="T4" y="T5"/>
                    </a:cxn>
                    <a:cxn ang="T11">
                      <a:pos x="T6" y="T7"/>
                    </a:cxn>
                  </a:cxnLst>
                  <a:rect l="T12" t="T13" r="T14" b="T15"/>
                  <a:pathLst>
                    <a:path w="1008" h="1248">
                      <a:moveTo>
                        <a:pt x="1008" y="0"/>
                      </a:moveTo>
                      <a:cubicBezTo>
                        <a:pt x="796" y="96"/>
                        <a:pt x="584" y="192"/>
                        <a:pt x="432" y="336"/>
                      </a:cubicBezTo>
                      <a:cubicBezTo>
                        <a:pt x="280" y="480"/>
                        <a:pt x="168" y="712"/>
                        <a:pt x="96" y="864"/>
                      </a:cubicBezTo>
                      <a:cubicBezTo>
                        <a:pt x="24" y="1016"/>
                        <a:pt x="12" y="1132"/>
                        <a:pt x="0" y="1248"/>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40" name="Freeform 7">
                  <a:extLst>
                    <a:ext uri="{FF2B5EF4-FFF2-40B4-BE49-F238E27FC236}">
                      <a16:creationId xmlns:a16="http://schemas.microsoft.com/office/drawing/2014/main" id="{32EE1B13-603D-2C4A-B9EA-04EB8915FFCB}"/>
                    </a:ext>
                  </a:extLst>
                </p:cNvPr>
                <p:cNvSpPr>
                  <a:spLocks/>
                </p:cNvSpPr>
                <p:nvPr/>
              </p:nvSpPr>
              <p:spPr bwMode="auto">
                <a:xfrm>
                  <a:off x="1288" y="1920"/>
                  <a:ext cx="248" cy="1056"/>
                </a:xfrm>
                <a:custGeom>
                  <a:avLst/>
                  <a:gdLst>
                    <a:gd name="T0" fmla="*/ 248 w 248"/>
                    <a:gd name="T1" fmla="*/ 0 h 1056"/>
                    <a:gd name="T2" fmla="*/ 56 w 248"/>
                    <a:gd name="T3" fmla="*/ 144 h 1056"/>
                    <a:gd name="T4" fmla="*/ 8 w 248"/>
                    <a:gd name="T5" fmla="*/ 384 h 1056"/>
                    <a:gd name="T6" fmla="*/ 104 w 248"/>
                    <a:gd name="T7" fmla="*/ 1056 h 1056"/>
                    <a:gd name="T8" fmla="*/ 0 60000 65536"/>
                    <a:gd name="T9" fmla="*/ 0 60000 65536"/>
                    <a:gd name="T10" fmla="*/ 0 60000 65536"/>
                    <a:gd name="T11" fmla="*/ 0 60000 65536"/>
                    <a:gd name="T12" fmla="*/ 0 w 248"/>
                    <a:gd name="T13" fmla="*/ 0 h 1056"/>
                    <a:gd name="T14" fmla="*/ 248 w 248"/>
                    <a:gd name="T15" fmla="*/ 1056 h 1056"/>
                  </a:gdLst>
                  <a:ahLst/>
                  <a:cxnLst>
                    <a:cxn ang="T8">
                      <a:pos x="T0" y="T1"/>
                    </a:cxn>
                    <a:cxn ang="T9">
                      <a:pos x="T2" y="T3"/>
                    </a:cxn>
                    <a:cxn ang="T10">
                      <a:pos x="T4" y="T5"/>
                    </a:cxn>
                    <a:cxn ang="T11">
                      <a:pos x="T6" y="T7"/>
                    </a:cxn>
                  </a:cxnLst>
                  <a:rect l="T12" t="T13" r="T14" b="T15"/>
                  <a:pathLst>
                    <a:path w="248" h="1056">
                      <a:moveTo>
                        <a:pt x="248" y="0"/>
                      </a:moveTo>
                      <a:cubicBezTo>
                        <a:pt x="172" y="40"/>
                        <a:pt x="96" y="80"/>
                        <a:pt x="56" y="144"/>
                      </a:cubicBezTo>
                      <a:cubicBezTo>
                        <a:pt x="16" y="208"/>
                        <a:pt x="0" y="232"/>
                        <a:pt x="8" y="384"/>
                      </a:cubicBezTo>
                      <a:cubicBezTo>
                        <a:pt x="16" y="536"/>
                        <a:pt x="60" y="796"/>
                        <a:pt x="10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41" name="Freeform 8">
                  <a:extLst>
                    <a:ext uri="{FF2B5EF4-FFF2-40B4-BE49-F238E27FC236}">
                      <a16:creationId xmlns:a16="http://schemas.microsoft.com/office/drawing/2014/main" id="{26E84639-8E0A-3343-B7A8-F6C557900DCD}"/>
                    </a:ext>
                  </a:extLst>
                </p:cNvPr>
                <p:cNvSpPr>
                  <a:spLocks/>
                </p:cNvSpPr>
                <p:nvPr/>
              </p:nvSpPr>
              <p:spPr bwMode="auto">
                <a:xfrm>
                  <a:off x="1376" y="1920"/>
                  <a:ext cx="544" cy="1056"/>
                </a:xfrm>
                <a:custGeom>
                  <a:avLst/>
                  <a:gdLst>
                    <a:gd name="T0" fmla="*/ 160 w 544"/>
                    <a:gd name="T1" fmla="*/ 0 h 1056"/>
                    <a:gd name="T2" fmla="*/ 16 w 544"/>
                    <a:gd name="T3" fmla="*/ 144 h 1056"/>
                    <a:gd name="T4" fmla="*/ 64 w 544"/>
                    <a:gd name="T5" fmla="*/ 384 h 1056"/>
                    <a:gd name="T6" fmla="*/ 208 w 544"/>
                    <a:gd name="T7" fmla="*/ 624 h 1056"/>
                    <a:gd name="T8" fmla="*/ 544 w 544"/>
                    <a:gd name="T9" fmla="*/ 1056 h 1056"/>
                    <a:gd name="T10" fmla="*/ 0 60000 65536"/>
                    <a:gd name="T11" fmla="*/ 0 60000 65536"/>
                    <a:gd name="T12" fmla="*/ 0 60000 65536"/>
                    <a:gd name="T13" fmla="*/ 0 60000 65536"/>
                    <a:gd name="T14" fmla="*/ 0 60000 65536"/>
                    <a:gd name="T15" fmla="*/ 0 w 544"/>
                    <a:gd name="T16" fmla="*/ 0 h 1056"/>
                    <a:gd name="T17" fmla="*/ 544 w 544"/>
                    <a:gd name="T18" fmla="*/ 1056 h 1056"/>
                  </a:gdLst>
                  <a:ahLst/>
                  <a:cxnLst>
                    <a:cxn ang="T10">
                      <a:pos x="T0" y="T1"/>
                    </a:cxn>
                    <a:cxn ang="T11">
                      <a:pos x="T2" y="T3"/>
                    </a:cxn>
                    <a:cxn ang="T12">
                      <a:pos x="T4" y="T5"/>
                    </a:cxn>
                    <a:cxn ang="T13">
                      <a:pos x="T6" y="T7"/>
                    </a:cxn>
                    <a:cxn ang="T14">
                      <a:pos x="T8" y="T9"/>
                    </a:cxn>
                  </a:cxnLst>
                  <a:rect l="T15" t="T16" r="T17" b="T18"/>
                  <a:pathLst>
                    <a:path w="544" h="1056">
                      <a:moveTo>
                        <a:pt x="160" y="0"/>
                      </a:moveTo>
                      <a:cubicBezTo>
                        <a:pt x="96" y="40"/>
                        <a:pt x="32" y="80"/>
                        <a:pt x="16" y="144"/>
                      </a:cubicBezTo>
                      <a:cubicBezTo>
                        <a:pt x="0" y="208"/>
                        <a:pt x="32" y="304"/>
                        <a:pt x="64" y="384"/>
                      </a:cubicBezTo>
                      <a:cubicBezTo>
                        <a:pt x="96" y="464"/>
                        <a:pt x="128" y="512"/>
                        <a:pt x="208" y="624"/>
                      </a:cubicBezTo>
                      <a:cubicBezTo>
                        <a:pt x="288" y="736"/>
                        <a:pt x="416" y="896"/>
                        <a:pt x="54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grpSp>
          <p:sp>
            <p:nvSpPr>
              <p:cNvPr id="38" name="Text Box 9">
                <a:extLst>
                  <a:ext uri="{FF2B5EF4-FFF2-40B4-BE49-F238E27FC236}">
                    <a16:creationId xmlns:a16="http://schemas.microsoft.com/office/drawing/2014/main" id="{5300E545-1A24-DB4E-850F-8F56BF54FCC1}"/>
                  </a:ext>
                </a:extLst>
              </p:cNvPr>
              <p:cNvSpPr txBox="1">
                <a:spLocks noChangeArrowheads="1"/>
              </p:cNvSpPr>
              <p:nvPr/>
            </p:nvSpPr>
            <p:spPr bwMode="auto">
              <a:xfrm>
                <a:off x="1152" y="1776"/>
                <a:ext cx="24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sz="2800" b="1" i="0">
                    <a:solidFill>
                      <a:srgbClr val="C00000"/>
                    </a:solidFill>
                    <a:latin typeface="+mn-lt"/>
                  </a:rPr>
                  <a:t>?</a:t>
                </a:r>
              </a:p>
            </p:txBody>
          </p:sp>
        </p:grpSp>
        <p:sp>
          <p:nvSpPr>
            <p:cNvPr id="34" name="Text Box 10">
              <a:extLst>
                <a:ext uri="{FF2B5EF4-FFF2-40B4-BE49-F238E27FC236}">
                  <a16:creationId xmlns:a16="http://schemas.microsoft.com/office/drawing/2014/main" id="{5187FE12-768E-FC49-BFCF-AD7BEF6603C3}"/>
                </a:ext>
              </a:extLst>
            </p:cNvPr>
            <p:cNvSpPr txBox="1">
              <a:spLocks noChangeArrowheads="1"/>
            </p:cNvSpPr>
            <p:nvPr/>
          </p:nvSpPr>
          <p:spPr bwMode="auto">
            <a:xfrm>
              <a:off x="1392"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b</a:t>
              </a:r>
            </a:p>
          </p:txBody>
        </p:sp>
        <p:sp>
          <p:nvSpPr>
            <p:cNvPr id="35" name="Text Box 11">
              <a:extLst>
                <a:ext uri="{FF2B5EF4-FFF2-40B4-BE49-F238E27FC236}">
                  <a16:creationId xmlns:a16="http://schemas.microsoft.com/office/drawing/2014/main" id="{38BA0722-7A8A-A04B-9152-5032DB8A9E8A}"/>
                </a:ext>
              </a:extLst>
            </p:cNvPr>
            <p:cNvSpPr txBox="1">
              <a:spLocks noChangeArrowheads="1"/>
            </p:cNvSpPr>
            <p:nvPr/>
          </p:nvSpPr>
          <p:spPr bwMode="auto">
            <a:xfrm>
              <a:off x="960"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a</a:t>
              </a:r>
              <a:endParaRPr lang="en-GB" sz="1800" i="0">
                <a:latin typeface="+mn-lt"/>
              </a:endParaRPr>
            </a:p>
          </p:txBody>
        </p:sp>
        <p:sp>
          <p:nvSpPr>
            <p:cNvPr id="36" name="Text Box 12">
              <a:extLst>
                <a:ext uri="{FF2B5EF4-FFF2-40B4-BE49-F238E27FC236}">
                  <a16:creationId xmlns:a16="http://schemas.microsoft.com/office/drawing/2014/main" id="{D40B465B-9E42-E64A-8F0A-1604FCBBBA63}"/>
                </a:ext>
              </a:extLst>
            </p:cNvPr>
            <p:cNvSpPr txBox="1">
              <a:spLocks noChangeArrowheads="1"/>
            </p:cNvSpPr>
            <p:nvPr/>
          </p:nvSpPr>
          <p:spPr bwMode="auto">
            <a:xfrm>
              <a:off x="1920" y="2736"/>
              <a:ext cx="22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c</a:t>
              </a:r>
            </a:p>
          </p:txBody>
        </p:sp>
      </p:grpSp>
      <p:sp>
        <p:nvSpPr>
          <p:cNvPr id="42" name="Rectangle 41">
            <a:extLst>
              <a:ext uri="{FF2B5EF4-FFF2-40B4-BE49-F238E27FC236}">
                <a16:creationId xmlns:a16="http://schemas.microsoft.com/office/drawing/2014/main" id="{A1DF2729-9BFE-1A4C-BFEA-75EF19AEB759}"/>
              </a:ext>
            </a:extLst>
          </p:cNvPr>
          <p:cNvSpPr/>
          <p:nvPr/>
        </p:nvSpPr>
        <p:spPr>
          <a:xfrm>
            <a:off x="1162634" y="3406735"/>
            <a:ext cx="2459456" cy="369332"/>
          </a:xfrm>
          <a:prstGeom prst="rect">
            <a:avLst/>
          </a:prstGeom>
        </p:spPr>
        <p:txBody>
          <a:bodyPr wrap="none">
            <a:spAutoFit/>
          </a:bodyPr>
          <a:lstStyle/>
          <a:p>
            <a:pPr algn="ctr">
              <a:spcBef>
                <a:spcPct val="50000"/>
              </a:spcBef>
            </a:pPr>
            <a:r>
              <a:rPr lang="en-GB">
                <a:solidFill>
                  <a:srgbClr val="C00000"/>
                </a:solidFill>
              </a:rPr>
              <a:t>Nondeterministic model</a:t>
            </a:r>
          </a:p>
        </p:txBody>
      </p:sp>
      <p:sp>
        <p:nvSpPr>
          <p:cNvPr id="43" name="Rectangle 42">
            <a:extLst>
              <a:ext uri="{FF2B5EF4-FFF2-40B4-BE49-F238E27FC236}">
                <a16:creationId xmlns:a16="http://schemas.microsoft.com/office/drawing/2014/main" id="{02812EBB-A614-914F-BB05-5ED090F19EF3}"/>
              </a:ext>
            </a:extLst>
          </p:cNvPr>
          <p:cNvSpPr/>
          <p:nvPr/>
        </p:nvSpPr>
        <p:spPr>
          <a:xfrm>
            <a:off x="5403584" y="3406735"/>
            <a:ext cx="1978555" cy="369332"/>
          </a:xfrm>
          <a:prstGeom prst="rect">
            <a:avLst/>
          </a:prstGeom>
        </p:spPr>
        <p:txBody>
          <a:bodyPr wrap="none">
            <a:spAutoFit/>
          </a:bodyPr>
          <a:lstStyle/>
          <a:p>
            <a:pPr>
              <a:spcBef>
                <a:spcPct val="50000"/>
              </a:spcBef>
            </a:pPr>
            <a:r>
              <a:rPr lang="en-GB">
                <a:solidFill>
                  <a:srgbClr val="C00000"/>
                </a:solidFill>
              </a:rPr>
              <a:t>Probabilistic model</a:t>
            </a:r>
          </a:p>
        </p:txBody>
      </p:sp>
    </p:spTree>
    <p:extLst>
      <p:ext uri="{BB962C8B-B14F-4D97-AF65-F5344CB8AC3E}">
        <p14:creationId xmlns:p14="http://schemas.microsoft.com/office/powerpoint/2010/main" val="314904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F02B-71D7-E949-A8CA-FA9E1F34C5E0}"/>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CBF48B34-59B4-564C-A0DD-4698836B72CD}"/>
              </a:ext>
            </a:extLst>
          </p:cNvPr>
          <p:cNvSpPr>
            <a:spLocks noGrp="1"/>
          </p:cNvSpPr>
          <p:nvPr>
            <p:ph idx="1"/>
          </p:nvPr>
        </p:nvSpPr>
        <p:spPr/>
        <p:txBody>
          <a:bodyPr/>
          <a:lstStyle/>
          <a:p>
            <a:r>
              <a:rPr lang="en-GB" dirty="0"/>
              <a:t>MDP</a:t>
            </a:r>
          </a:p>
          <a:p>
            <a:pPr lvl="1"/>
            <a:r>
              <a:rPr lang="en-GB" dirty="0"/>
              <a:t>Markov property</a:t>
            </a:r>
          </a:p>
          <a:p>
            <a:pPr lvl="2"/>
            <a:r>
              <a:rPr lang="en-GB" dirty="0"/>
              <a:t>Current state depends only on previous state</a:t>
            </a:r>
          </a:p>
          <a:p>
            <a:pPr lvl="1"/>
            <a:r>
              <a:rPr lang="en-GB" dirty="0"/>
              <a:t>Sequence of actions, history, policy</a:t>
            </a:r>
          </a:p>
          <a:p>
            <a:pPr lvl="2"/>
            <a:r>
              <a:rPr lang="en-GB" dirty="0"/>
              <a:t>Sequence of actions may yield multiple histories, i.e., sequences of states, with a utility</a:t>
            </a:r>
          </a:p>
          <a:p>
            <a:pPr lvl="2"/>
            <a:r>
              <a:rPr lang="en-GB" dirty="0"/>
              <a:t>Policy: complete mapping of states to actions</a:t>
            </a:r>
          </a:p>
          <a:p>
            <a:pPr lvl="2"/>
            <a:r>
              <a:rPr lang="en-GB" dirty="0"/>
              <a:t>Optimal policy: policy with maximum expected utility</a:t>
            </a:r>
          </a:p>
          <a:p>
            <a:pPr lvl="1"/>
            <a:r>
              <a:rPr lang="en-GB" dirty="0"/>
              <a:t>Value iteration, policy iteration</a:t>
            </a:r>
          </a:p>
          <a:p>
            <a:pPr lvl="2"/>
            <a:r>
              <a:rPr lang="en-GB" dirty="0"/>
              <a:t>Algorithms for calculating an optimal policy for an MDP</a:t>
            </a:r>
          </a:p>
          <a:p>
            <a:endParaRPr lang="en-GB" dirty="0"/>
          </a:p>
        </p:txBody>
      </p:sp>
      <p:sp>
        <p:nvSpPr>
          <p:cNvPr id="4" name="Slide Number Placeholder 3">
            <a:extLst>
              <a:ext uri="{FF2B5EF4-FFF2-40B4-BE49-F238E27FC236}">
                <a16:creationId xmlns:a16="http://schemas.microsoft.com/office/drawing/2014/main" id="{E561D1BE-6E60-4749-A0F6-3F1CFC7E3199}"/>
              </a:ext>
            </a:extLst>
          </p:cNvPr>
          <p:cNvSpPr>
            <a:spLocks noGrp="1"/>
          </p:cNvSpPr>
          <p:nvPr>
            <p:ph type="sldNum" sz="quarter" idx="12"/>
          </p:nvPr>
        </p:nvSpPr>
        <p:spPr/>
        <p:txBody>
          <a:bodyPr/>
          <a:lstStyle/>
          <a:p>
            <a:fld id="{67C9959E-8E6B-B04C-9955-EA096F41CA7A}" type="slidenum">
              <a:rPr lang="en-GB" smtClean="0"/>
              <a:t>60</a:t>
            </a:fld>
            <a:endParaRPr lang="en-GB"/>
          </a:p>
        </p:txBody>
      </p:sp>
    </p:spTree>
    <p:extLst>
      <p:ext uri="{BB962C8B-B14F-4D97-AF65-F5344CB8AC3E}">
        <p14:creationId xmlns:p14="http://schemas.microsoft.com/office/powerpoint/2010/main" val="2902580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2E45-5D51-A645-902A-651794B563B6}"/>
              </a:ext>
            </a:extLst>
          </p:cNvPr>
          <p:cNvSpPr>
            <a:spLocks noGrp="1"/>
          </p:cNvSpPr>
          <p:nvPr>
            <p:ph type="title"/>
          </p:nvPr>
        </p:nvSpPr>
        <p:spPr/>
        <p:txBody>
          <a:bodyPr/>
          <a:lstStyle/>
          <a:p>
            <a:r>
              <a:rPr lang="en-GB" dirty="0"/>
              <a:t>Online Decision Making</a:t>
            </a:r>
          </a:p>
        </p:txBody>
      </p:sp>
      <p:sp>
        <p:nvSpPr>
          <p:cNvPr id="3" name="Content Placeholder 2">
            <a:extLst>
              <a:ext uri="{FF2B5EF4-FFF2-40B4-BE49-F238E27FC236}">
                <a16:creationId xmlns:a16="http://schemas.microsoft.com/office/drawing/2014/main" id="{E41B1D15-54FC-DE4F-8119-E4E5FC81D216}"/>
              </a:ext>
            </a:extLst>
          </p:cNvPr>
          <p:cNvSpPr>
            <a:spLocks noGrp="1"/>
          </p:cNvSpPr>
          <p:nvPr>
            <p:ph idx="1"/>
          </p:nvPr>
        </p:nvSpPr>
        <p:spPr/>
        <p:txBody>
          <a:bodyPr>
            <a:normAutofit fontScale="92500" lnSpcReduction="10000"/>
          </a:bodyPr>
          <a:lstStyle/>
          <a:p>
            <a:r>
              <a:rPr lang="en-GB" dirty="0"/>
              <a:t>Decision making based on probabilistic graphical models (PGMs)</a:t>
            </a:r>
          </a:p>
          <a:p>
            <a:pPr lvl="1"/>
            <a:r>
              <a:rPr lang="en-GB" dirty="0"/>
              <a:t>Do not precompute a policy beforehand but decide on an action (sequence) online given current observations</a:t>
            </a:r>
          </a:p>
          <a:p>
            <a:r>
              <a:rPr lang="en-GB" dirty="0"/>
              <a:t>Static case (episodic, without effects on next state)</a:t>
            </a:r>
          </a:p>
          <a:p>
            <a:pPr lvl="1"/>
            <a:r>
              <a:rPr lang="en-GB" dirty="0"/>
              <a:t>PGMs extended with action and utility nodes</a:t>
            </a:r>
          </a:p>
          <a:p>
            <a:pPr lvl="1"/>
            <a:r>
              <a:rPr lang="en-GB" dirty="0"/>
              <a:t>MEU query: Calculate expected utility for each action, decide to execute action with highest expected utility</a:t>
            </a:r>
          </a:p>
          <a:p>
            <a:r>
              <a:rPr lang="en-GB" dirty="0"/>
              <a:t>Dynamic case (temporal, with effects on next state)</a:t>
            </a:r>
          </a:p>
          <a:p>
            <a:pPr lvl="1"/>
            <a:r>
              <a:rPr lang="en-GB" dirty="0"/>
              <a:t>Dynamic PGMs extended with action and utility nodes</a:t>
            </a:r>
          </a:p>
          <a:p>
            <a:pPr lvl="1"/>
            <a:r>
              <a:rPr lang="en-GB" dirty="0"/>
              <a:t>MEU query: Calculate expected utility for sequence of actions, decide to execute action sequence with highest expected utility</a:t>
            </a:r>
          </a:p>
          <a:p>
            <a:r>
              <a:rPr lang="en-GB" dirty="0">
                <a:solidFill>
                  <a:schemeClr val="accent1"/>
                </a:solidFill>
              </a:rPr>
              <a:t>More in module </a:t>
            </a:r>
            <a:r>
              <a:rPr lang="en-GB" b="1" dirty="0">
                <a:solidFill>
                  <a:schemeClr val="accent1"/>
                </a:solidFill>
              </a:rPr>
              <a:t>Intelligent Agents </a:t>
            </a:r>
            <a:r>
              <a:rPr lang="en-GB" dirty="0">
                <a:solidFill>
                  <a:schemeClr val="accent1"/>
                </a:solidFill>
              </a:rPr>
              <a:t>(IFIS, winter term)</a:t>
            </a:r>
          </a:p>
        </p:txBody>
      </p:sp>
      <p:sp>
        <p:nvSpPr>
          <p:cNvPr id="4" name="Slide Number Placeholder 3">
            <a:extLst>
              <a:ext uri="{FF2B5EF4-FFF2-40B4-BE49-F238E27FC236}">
                <a16:creationId xmlns:a16="http://schemas.microsoft.com/office/drawing/2014/main" id="{6FB6CFE2-A29B-2A4F-8D92-98754C64557E}"/>
              </a:ext>
            </a:extLst>
          </p:cNvPr>
          <p:cNvSpPr>
            <a:spLocks noGrp="1"/>
          </p:cNvSpPr>
          <p:nvPr>
            <p:ph type="sldNum" sz="quarter" idx="12"/>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419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p:tgtEl>
                                          <p:spTgt spid="3">
                                            <p:txEl>
                                              <p:pRg st="8" end="8"/>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Dominance</a:t>
            </a:r>
          </a:p>
          <a:p>
            <a:pPr lvl="1"/>
            <a:r>
              <a:rPr lang="en-GB" dirty="0"/>
              <a:t>Preference structure</a:t>
            </a:r>
          </a:p>
          <a:p>
            <a:pPr marL="0" indent="0">
              <a:buNone/>
            </a:pPr>
            <a:r>
              <a:rPr lang="en-GB" i="1" dirty="0"/>
              <a:t>Markov </a:t>
            </a:r>
            <a:r>
              <a:rPr lang="en-GB" i="1"/>
              <a:t>Decision Process </a:t>
            </a:r>
            <a:r>
              <a:rPr lang="en-GB" i="1" dirty="0"/>
              <a:t>(MDP)</a:t>
            </a:r>
          </a:p>
          <a:p>
            <a:pPr lvl="1"/>
            <a:r>
              <a:rPr lang="en-GB" dirty="0"/>
              <a:t>Markov property</a:t>
            </a:r>
          </a:p>
          <a:p>
            <a:pPr lvl="1"/>
            <a:r>
              <a:rPr lang="en-GB" dirty="0"/>
              <a:t>Sequence of actions, history, policy</a:t>
            </a:r>
          </a:p>
          <a:p>
            <a:pPr lvl="1"/>
            <a:r>
              <a:rPr lang="en-GB" dirty="0"/>
              <a:t>Value iteration, policy iteration</a:t>
            </a:r>
          </a:p>
          <a:p>
            <a:pPr lvl="1"/>
            <a:endParaRPr lang="en-GB" dirty="0"/>
          </a:p>
          <a:p>
            <a:pPr marL="0" indent="0" algn="ctr">
              <a:buNone/>
            </a:pPr>
            <a:r>
              <a:rPr lang="en-US" dirty="0">
                <a:solidFill>
                  <a:srgbClr val="C00000"/>
                </a:solidFill>
              </a:rPr>
              <a:t>⟹ Next: Probabilistic Models</a:t>
            </a: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62</a:t>
            </a:fld>
            <a:endParaRPr lang="en-GB"/>
          </a:p>
        </p:txBody>
      </p:sp>
    </p:spTree>
    <p:extLst>
      <p:ext uri="{BB962C8B-B14F-4D97-AF65-F5344CB8AC3E}">
        <p14:creationId xmlns:p14="http://schemas.microsoft.com/office/powerpoint/2010/main" val="1645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t>Expected Utility</a:t>
            </a:r>
          </a:p>
        </p:txBody>
      </p:sp>
      <mc:AlternateContent xmlns:mc="http://schemas.openxmlformats.org/markup-compatibility/2006" xmlns:a14="http://schemas.microsoft.com/office/drawing/2010/main">
        <mc:Choice Requires="a14">
          <p:sp>
            <p:nvSpPr>
              <p:cNvPr id="22530" name="Rectangle 3"/>
              <p:cNvSpPr>
                <a:spLocks noGrp="1" noChangeArrowheads="1"/>
              </p:cNvSpPr>
              <p:nvPr>
                <p:ph idx="1"/>
              </p:nvPr>
            </p:nvSpPr>
            <p:spPr/>
            <p:txBody>
              <a:bodyPr/>
              <a:lstStyle/>
              <a:p>
                <a:r>
                  <a:rPr lang="en-US" dirty="0"/>
                  <a:t>Random variable </a:t>
                </a:r>
                <a14:m>
                  <m:oMath xmlns:m="http://schemas.openxmlformats.org/officeDocument/2006/math">
                    <m:r>
                      <a:rPr lang="en-US" i="1" dirty="0" smtClean="0">
                        <a:latin typeface="Cambria Math" panose="02040503050406030204" pitchFamily="18" charset="0"/>
                      </a:rPr>
                      <m:t>𝑋</m:t>
                    </m:r>
                  </m:oMath>
                </a14:m>
                <a:r>
                  <a:rPr lang="en-US" dirty="0"/>
                  <a:t> with </a:t>
                </a:r>
                <a14:m>
                  <m:oMath xmlns:m="http://schemas.openxmlformats.org/officeDocument/2006/math">
                    <m:r>
                      <a:rPr lang="en-US" i="1" dirty="0" smtClean="0">
                        <a:latin typeface="Cambria Math" panose="02040503050406030204" pitchFamily="18" charset="0"/>
                      </a:rPr>
                      <m:t>𝑛</m:t>
                    </m:r>
                  </m:oMath>
                </a14:m>
                <a:r>
                  <a:rPr lang="en-US" dirty="0"/>
                  <a:t> range values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𝑥</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𝑥</m:t>
                        </m:r>
                      </m:e>
                      <m:sub>
                        <m:r>
                          <a:rPr lang="en-US" i="1" dirty="0" err="1" smtClean="0">
                            <a:latin typeface="Cambria Math" panose="02040503050406030204" pitchFamily="18" charset="0"/>
                          </a:rPr>
                          <m:t>𝑛</m:t>
                        </m:r>
                      </m:sub>
                    </m:sSub>
                  </m:oMath>
                </a14:m>
                <a:r>
                  <a:rPr lang="en-US" dirty="0"/>
                  <a:t> and distribution </a:t>
                </a:r>
                <a14:m>
                  <m:oMath xmlns:m="http://schemas.openxmlformats.org/officeDocument/2006/math">
                    <m:d>
                      <m:dPr>
                        <m:ctrlPr>
                          <a:rPr lang="en-US"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𝑝</m:t>
                            </m:r>
                          </m:e>
                          <m:sub>
                            <m:r>
                              <a:rPr lang="en-US" i="1" dirty="0" err="1" smtClean="0">
                                <a:latin typeface="Cambria Math" panose="02040503050406030204" pitchFamily="18" charset="0"/>
                              </a:rPr>
                              <m:t>𝑛</m:t>
                            </m:r>
                          </m:sub>
                        </m:sSub>
                      </m:e>
                    </m:d>
                  </m:oMath>
                </a14:m>
                <a:endParaRPr lang="de-DE" b="0" dirty="0"/>
              </a:p>
              <a:p>
                <a:pPr lvl="1"/>
                <a:r>
                  <a:rPr lang="en-US" dirty="0"/>
                  <a:t>E.g.: </a:t>
                </a:r>
                <a14:m>
                  <m:oMath xmlns:m="http://schemas.openxmlformats.org/officeDocument/2006/math">
                    <m:r>
                      <a:rPr lang="en-US" i="1" dirty="0" smtClean="0">
                        <a:latin typeface="Cambria Math" panose="02040503050406030204" pitchFamily="18" charset="0"/>
                      </a:rPr>
                      <m:t>𝑋</m:t>
                    </m:r>
                  </m:oMath>
                </a14:m>
                <a:r>
                  <a:rPr lang="en-US" dirty="0"/>
                  <a:t> is the state reached after doing an action </a:t>
                </a:r>
                <a14:m>
                  <m:oMath xmlns:m="http://schemas.openxmlformats.org/officeDocument/2006/math">
                    <m:r>
                      <a:rPr lang="de-DE" b="0" i="1" dirty="0" smtClean="0">
                        <a:latin typeface="Cambria Math" panose="02040503050406030204" pitchFamily="18" charset="0"/>
                      </a:rPr>
                      <m:t>𝐴</m:t>
                    </m:r>
                    <m:r>
                      <a:rPr lang="de-DE" b="0" i="0" dirty="0" smtClean="0">
                        <a:latin typeface="Cambria Math" panose="02040503050406030204" pitchFamily="18" charset="0"/>
                      </a:rPr>
                      <m:t>=</m:t>
                    </m:r>
                    <m:r>
                      <a:rPr lang="en-US" i="1" dirty="0" smtClean="0">
                        <a:latin typeface="Cambria Math" panose="02040503050406030204" pitchFamily="18" charset="0"/>
                      </a:rPr>
                      <m:t>𝑎</m:t>
                    </m:r>
                  </m:oMath>
                </a14:m>
                <a:r>
                  <a:rPr lang="en-US" dirty="0"/>
                  <a:t> under uncertainty</a:t>
                </a:r>
              </a:p>
              <a:p>
                <a:r>
                  <a:rPr lang="en-US" dirty="0"/>
                  <a:t>Function </a:t>
                </a:r>
                <a14:m>
                  <m:oMath xmlns:m="http://schemas.openxmlformats.org/officeDocument/2006/math">
                    <m:r>
                      <a:rPr lang="en-US" i="1" dirty="0" smtClean="0">
                        <a:latin typeface="Cambria Math" panose="02040503050406030204" pitchFamily="18" charset="0"/>
                      </a:rPr>
                      <m:t>𝑈</m:t>
                    </m:r>
                  </m:oMath>
                </a14:m>
                <a:r>
                  <a:rPr lang="en-US" dirty="0"/>
                  <a:t> of </a:t>
                </a:r>
                <a14:m>
                  <m:oMath xmlns:m="http://schemas.openxmlformats.org/officeDocument/2006/math">
                    <m:r>
                      <a:rPr lang="en-US" i="1" dirty="0" smtClean="0">
                        <a:latin typeface="Cambria Math" panose="02040503050406030204" pitchFamily="18" charset="0"/>
                      </a:rPr>
                      <m:t>𝑋</m:t>
                    </m:r>
                  </m:oMath>
                </a14:m>
                <a:endParaRPr lang="de-DE" dirty="0"/>
              </a:p>
              <a:p>
                <a:pPr lvl="1"/>
                <a:r>
                  <a:rPr lang="en-US" dirty="0"/>
                  <a:t>E.g., </a:t>
                </a:r>
                <a14:m>
                  <m:oMath xmlns:m="http://schemas.openxmlformats.org/officeDocument/2006/math">
                    <m:r>
                      <a:rPr lang="en-US" i="1" dirty="0" smtClean="0">
                        <a:latin typeface="Cambria Math" panose="02040503050406030204" pitchFamily="18" charset="0"/>
                      </a:rPr>
                      <m:t>𝑈</m:t>
                    </m:r>
                  </m:oMath>
                </a14:m>
                <a:r>
                  <a:rPr lang="en-US" dirty="0"/>
                  <a:t> is the utility of a state</a:t>
                </a:r>
              </a:p>
              <a:p>
                <a:r>
                  <a:rPr lang="en-US" dirty="0"/>
                  <a:t>The </a:t>
                </a:r>
                <a:r>
                  <a:rPr lang="en-US" dirty="0">
                    <a:solidFill>
                      <a:schemeClr val="accent1"/>
                    </a:solidFill>
                  </a:rPr>
                  <a:t>expected utility</a:t>
                </a:r>
                <a:r>
                  <a:rPr lang="en-US" dirty="0"/>
                  <a:t> of </a:t>
                </a:r>
                <a14:m>
                  <m:oMath xmlns:m="http://schemas.openxmlformats.org/officeDocument/2006/math">
                    <m:r>
                      <a:rPr lang="de-DE" i="1" dirty="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oMath>
                </a14:m>
                <a:r>
                  <a:rPr lang="en-US" dirty="0"/>
                  <a:t> is</a:t>
                </a:r>
                <a:br>
                  <a:rPr lang="en-US" dirty="0"/>
                </a:br>
                <a:br>
                  <a:rPr lang="en-US" dirty="0"/>
                </a:br>
                <a14:m>
                  <m:oMath xmlns:m="http://schemas.openxmlformats.org/officeDocument/2006/math">
                    <m:r>
                      <a:rPr lang="en-US" i="1" dirty="0" smtClean="0">
                        <a:latin typeface="Cambria Math" panose="02040503050406030204" pitchFamily="18" charset="0"/>
                      </a:rPr>
                      <m:t>𝐸𝑈</m:t>
                    </m:r>
                    <m:r>
                      <a:rPr lang="en-US" i="1" dirty="0" smtClean="0">
                        <a:latin typeface="Cambria Math" panose="02040503050406030204" pitchFamily="18" charset="0"/>
                      </a:rPr>
                      <m:t>[</m:t>
                    </m:r>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nary>
                      <m:naryPr>
                        <m:chr m:val="∑"/>
                        <m:ctrlPr>
                          <a:rPr lang="en-US" i="1" dirty="0" smtClean="0">
                            <a:latin typeface="Cambria Math" panose="02040503050406030204" pitchFamily="18" charset="0"/>
                          </a:rPr>
                        </m:ctrlPr>
                      </m:naryPr>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e>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𝑖</m:t>
                                </m:r>
                              </m:sub>
                            </m:sSub>
                          </m:e>
                          <m:e>
                            <m:r>
                              <a:rPr lang="de-DE" b="0" i="1" dirty="0" smtClean="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𝑋</m:t>
                            </m:r>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𝑥</m:t>
                                </m:r>
                              </m:e>
                              <m:sub>
                                <m:r>
                                  <a:rPr lang="de-DE" b="0" i="1" dirty="0" smtClean="0">
                                    <a:latin typeface="Cambria Math" panose="02040503050406030204" pitchFamily="18" charset="0"/>
                                    <a:ea typeface="Cambria Math" panose="02040503050406030204" pitchFamily="18" charset="0"/>
                                  </a:rPr>
                                  <m:t>𝑖</m:t>
                                </m:r>
                              </m:sub>
                            </m:sSub>
                          </m:e>
                        </m:d>
                      </m:e>
                    </m:nary>
                  </m:oMath>
                </a14:m>
                <a:endParaRPr lang="en-US" dirty="0"/>
              </a:p>
            </p:txBody>
          </p:sp>
        </mc:Choice>
        <mc:Fallback xmlns="">
          <p:sp>
            <p:nvSpPr>
              <p:cNvPr id="22530" name="Rectangle 3"/>
              <p:cNvSpPr>
                <a:spLocks noGrp="1" noRot="1" noChangeAspect="1" noMove="1" noResize="1" noEditPoints="1" noAdjustHandles="1" noChangeArrowheads="1" noChangeShapeType="1" noTextEdit="1"/>
              </p:cNvSpPr>
              <p:nvPr>
                <p:ph idx="1"/>
              </p:nvPr>
            </p:nvSpPr>
            <p:spPr>
              <a:blipFill>
                <a:blip r:embed="rId3"/>
                <a:stretch>
                  <a:fillRect l="-1447" t="-1768" b="-3055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14BCB45-64A0-4D4A-AE32-1FFE52190FCD}"/>
              </a:ext>
            </a:extLst>
          </p:cNvPr>
          <p:cNvSpPr>
            <a:spLocks noGrp="1"/>
          </p:cNvSpPr>
          <p:nvPr>
            <p:ph type="sldNum" sz="quarter" idx="12"/>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58197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29000" y="1995490"/>
            <a:ext cx="838200" cy="457200"/>
            <a:chOff x="2160" y="1056"/>
            <a:chExt cx="528" cy="288"/>
          </a:xfrm>
        </p:grpSpPr>
        <p:sp>
          <p:nvSpPr>
            <p:cNvPr id="24602" name="Oval 3"/>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24603" name="Text Box 4"/>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24603" name="Text Box 4"/>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3" name="Group 5"/>
          <p:cNvGrpSpPr>
            <a:grpSpLocks/>
          </p:cNvGrpSpPr>
          <p:nvPr/>
        </p:nvGrpSpPr>
        <p:grpSpPr bwMode="auto">
          <a:xfrm>
            <a:off x="1066800" y="3976687"/>
            <a:ext cx="3200400" cy="1543049"/>
            <a:chOff x="672" y="2304"/>
            <a:chExt cx="2016" cy="972"/>
          </a:xfrm>
        </p:grpSpPr>
        <p:sp>
          <p:nvSpPr>
            <p:cNvPr id="24593" name="Oval 6"/>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4" name="Oval 7"/>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5" name="Oval 8"/>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6" name="Line 9"/>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24597" name="Line 10"/>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24598" name="Line 11"/>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24599" name="Text Box 12"/>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24599" name="Text Box 12"/>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00" name="Text Box 13"/>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4600" name="Text Box 13"/>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01" name="Text Box 14"/>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24601" name="Text Box 14"/>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 name="Group 15"/>
          <p:cNvGrpSpPr>
            <a:grpSpLocks/>
          </p:cNvGrpSpPr>
          <p:nvPr/>
        </p:nvGrpSpPr>
        <p:grpSpPr bwMode="auto">
          <a:xfrm>
            <a:off x="2193925" y="2452688"/>
            <a:ext cx="1920875" cy="1554162"/>
            <a:chOff x="1382" y="1344"/>
            <a:chExt cx="1210" cy="979"/>
          </a:xfrm>
        </p:grpSpPr>
        <p:sp>
          <p:nvSpPr>
            <p:cNvPr id="24590" name="Rectangle 16"/>
            <p:cNvSpPr>
              <a:spLocks noChangeArrowheads="1"/>
            </p:cNvSpPr>
            <p:nvPr/>
          </p:nvSpPr>
          <p:spPr bwMode="auto">
            <a:xfrm>
              <a:off x="1728" y="2112"/>
              <a:ext cx="192" cy="192"/>
            </a:xfrm>
            <a:prstGeom prst="rect">
              <a:avLst/>
            </a:prstGeom>
            <a:solidFill>
              <a:srgbClr val="C00000"/>
            </a:solidFill>
            <a:ln w="9525">
              <a:solidFill>
                <a:schemeClr val="tx1"/>
              </a:solidFill>
              <a:miter lim="800000"/>
              <a:headEnd/>
              <a:tailEnd/>
            </a:ln>
          </p:spPr>
          <p:txBody>
            <a:bodyPr wrap="none" anchor="ctr"/>
            <a:lstStyle/>
            <a:p>
              <a:endParaRPr lang="en-US" sz="2000">
                <a:solidFill>
                  <a:srgbClr val="C00000"/>
                </a:solidFill>
              </a:endParaRPr>
            </a:p>
          </p:txBody>
        </p:sp>
        <p:sp>
          <p:nvSpPr>
            <p:cNvPr id="24591" name="Line 17"/>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24592" name="Text Box 18"/>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24592" name="Text Box 18"/>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 name="Group 19"/>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24587" name="Text Box 20"/>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24587" name="Text Box 20"/>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8" name="Text Box 21"/>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24588" name="Text Box 21"/>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9" name="Text Box 22"/>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24589" name="Text Box 22"/>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 name="Group 23"/>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24584" name="Text Box 24"/>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24584" name="Text Box 24"/>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5" name="Text Box 25"/>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𝟓𝟎</m:t>
                        </m:r>
                      </m:oMath>
                    </m:oMathPara>
                  </a14:m>
                  <a:endParaRPr lang="en-US" sz="2000" b="1" i="0" dirty="0">
                    <a:solidFill>
                      <a:srgbClr val="C00000"/>
                    </a:solidFill>
                    <a:latin typeface="+mn-lt"/>
                  </a:endParaRPr>
                </a:p>
              </p:txBody>
            </p:sp>
          </mc:Choice>
          <mc:Fallback xmlns="">
            <p:sp>
              <p:nvSpPr>
                <p:cNvPr id="24585" name="Text Box 25"/>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6" name="Text Box 26"/>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24586" name="Text Box 26"/>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7163" name="Text Box 27"/>
              <p:cNvSpPr txBox="1">
                <a:spLocks noChangeArrowheads="1"/>
              </p:cNvSpPr>
              <p:nvPr/>
            </p:nvSpPr>
            <p:spPr bwMode="auto">
              <a:xfrm>
                <a:off x="3886200" y="3138488"/>
                <a:ext cx="4679358"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𝑈</m:t>
                      </m:r>
                      <m:r>
                        <a:rPr lang="en-US"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r>
                        <a:rPr lang="en-US" sz="2000" b="0" i="1" dirty="0" smtClean="0">
                          <a:latin typeface="Cambria Math" panose="02040503050406030204" pitchFamily="18" charset="0"/>
                        </a:rPr>
                        <m:t>)=</m:t>
                      </m:r>
                      <m:r>
                        <a:rPr lang="en-US" sz="2000" b="0" i="1" dirty="0" smtClean="0">
                          <a:solidFill>
                            <a:srgbClr val="C00000"/>
                          </a:solidFill>
                          <a:latin typeface="Cambria Math" panose="02040503050406030204" pitchFamily="18" charset="0"/>
                        </a:rPr>
                        <m:t>100</m:t>
                      </m:r>
                      <m:r>
                        <a:rPr lang="en-US" sz="2000" b="0" i="1" dirty="0" smtClean="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0.2</m:t>
                      </m:r>
                      <m:r>
                        <a:rPr lang="en-US" sz="2000" b="0" i="1" dirty="0" smtClean="0">
                          <a:latin typeface="Cambria Math" panose="02040503050406030204" pitchFamily="18" charset="0"/>
                        </a:rPr>
                        <m:t>+</m:t>
                      </m:r>
                      <m:r>
                        <a:rPr lang="en-US" sz="2000" b="0" i="1" dirty="0" smtClean="0">
                          <a:solidFill>
                            <a:srgbClr val="C00000"/>
                          </a:solidFill>
                          <a:latin typeface="Cambria Math" panose="02040503050406030204" pitchFamily="18" charset="0"/>
                        </a:rPr>
                        <m:t>50</m:t>
                      </m:r>
                      <m:r>
                        <a:rPr lang="en-US" sz="2000" dirty="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0.7</m:t>
                      </m:r>
                      <m:r>
                        <a:rPr lang="en-US" sz="2000" b="0" i="1" dirty="0" smtClean="0">
                          <a:latin typeface="Cambria Math" panose="02040503050406030204" pitchFamily="18" charset="0"/>
                        </a:rPr>
                        <m:t>+</m:t>
                      </m:r>
                      <m:r>
                        <a:rPr lang="en-US" sz="2000" b="0" i="1" dirty="0" smtClean="0">
                          <a:solidFill>
                            <a:srgbClr val="C00000"/>
                          </a:solidFill>
                          <a:latin typeface="Cambria Math" panose="02040503050406030204" pitchFamily="18" charset="0"/>
                        </a:rPr>
                        <m:t>70</m:t>
                      </m:r>
                      <m:r>
                        <a:rPr lang="en-US" sz="2000" dirty="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0.1</m:t>
                      </m:r>
                    </m:oMath>
                  </m:oMathPara>
                </a14:m>
                <a:endParaRPr lang="en-US" sz="2000" i="0" dirty="0">
                  <a:latin typeface="+mn-lt"/>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=20</m:t>
                    </m:r>
                    <m:r>
                      <a:rPr lang="de-DE" sz="2000" b="0" i="1" dirty="0" smtClean="0">
                        <a:latin typeface="Cambria Math" panose="02040503050406030204" pitchFamily="18" charset="0"/>
                      </a:rPr>
                      <m:t>+3</m:t>
                    </m:r>
                    <m:r>
                      <a:rPr lang="en-US" sz="2000" b="0" i="1" dirty="0" smtClean="0">
                        <a:latin typeface="Cambria Math" panose="02040503050406030204" pitchFamily="18" charset="0"/>
                      </a:rPr>
                      <m:t>5+7</m:t>
                    </m:r>
                  </m:oMath>
                </a14:m>
                <a:endParaRPr lang="en-US" sz="2000" i="0" dirty="0">
                  <a:latin typeface="+mn-lt"/>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=62</m:t>
                    </m:r>
                  </m:oMath>
                </a14:m>
                <a:endParaRPr lang="en-US" sz="2000" i="0" dirty="0">
                  <a:latin typeface="+mn-lt"/>
                </a:endParaRPr>
              </a:p>
            </p:txBody>
          </p:sp>
        </mc:Choice>
        <mc:Fallback xmlns="">
          <p:sp>
            <p:nvSpPr>
              <p:cNvPr id="347163" name="Text Box 27"/>
              <p:cNvSpPr txBox="1">
                <a:spLocks noRot="1" noChangeAspect="1" noMove="1" noResize="1" noEditPoints="1" noAdjustHandles="1" noChangeArrowheads="1" noChangeShapeType="1" noTextEdit="1"/>
              </p:cNvSpPr>
              <p:nvPr/>
            </p:nvSpPr>
            <p:spPr bwMode="auto">
              <a:xfrm>
                <a:off x="3886200" y="3138488"/>
                <a:ext cx="4679358" cy="1015663"/>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4583" name="Rectangle 28"/>
          <p:cNvSpPr>
            <a:spLocks noGrp="1" noChangeArrowheads="1"/>
          </p:cNvSpPr>
          <p:nvPr>
            <p:ph type="title"/>
          </p:nvPr>
        </p:nvSpPr>
        <p:spPr/>
        <p:txBody>
          <a:bodyPr/>
          <a:lstStyle/>
          <a:p>
            <a:r>
              <a:rPr lang="en-US"/>
              <a:t>One State/One Action Example</a:t>
            </a:r>
          </a:p>
        </p:txBody>
      </p:sp>
      <p:sp>
        <p:nvSpPr>
          <p:cNvPr id="7" name="Slide Number Placeholder 6">
            <a:extLst>
              <a:ext uri="{FF2B5EF4-FFF2-40B4-BE49-F238E27FC236}">
                <a16:creationId xmlns:a16="http://schemas.microsoft.com/office/drawing/2014/main" id="{EB35C7EB-62C1-4A4C-88B3-98A76F36C05F}"/>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1264731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7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6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4114800" y="2452689"/>
            <a:ext cx="1524000" cy="1550988"/>
            <a:chOff x="2592" y="1344"/>
            <a:chExt cx="960" cy="977"/>
          </a:xfrm>
        </p:grpSpPr>
        <p:sp>
          <p:nvSpPr>
            <p:cNvPr id="26642" name="Rectangle 28"/>
            <p:cNvSpPr>
              <a:spLocks noChangeArrowheads="1"/>
            </p:cNvSpPr>
            <p:nvPr/>
          </p:nvSpPr>
          <p:spPr bwMode="auto">
            <a:xfrm>
              <a:off x="3360" y="2112"/>
              <a:ext cx="192" cy="192"/>
            </a:xfrm>
            <a:prstGeom prst="rect">
              <a:avLst/>
            </a:prstGeom>
            <a:solidFill>
              <a:schemeClr val="accent4"/>
            </a:solidFill>
            <a:ln w="9525">
              <a:solidFill>
                <a:schemeClr val="tx1"/>
              </a:solidFill>
              <a:miter lim="800000"/>
              <a:headEnd/>
              <a:tailEnd/>
            </a:ln>
          </p:spPr>
          <p:txBody>
            <a:bodyPr wrap="none" anchor="ctr"/>
            <a:lstStyle/>
            <a:p>
              <a:endParaRPr lang="en-US"/>
            </a:p>
          </p:txBody>
        </p:sp>
        <p:sp>
          <p:nvSpPr>
            <p:cNvPr id="26643" name="Line 29"/>
            <p:cNvSpPr>
              <a:spLocks noChangeShapeType="1"/>
            </p:cNvSpPr>
            <p:nvPr/>
          </p:nvSpPr>
          <p:spPr bwMode="auto">
            <a:xfrm>
              <a:off x="2592" y="1344"/>
              <a:ext cx="874"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4" name="Text Box 30"/>
                <p:cNvSpPr txBox="1">
                  <a:spLocks noChangeArrowheads="1"/>
                </p:cNvSpPr>
                <p:nvPr/>
              </p:nvSpPr>
              <p:spPr bwMode="auto">
                <a:xfrm>
                  <a:off x="3040" y="2069"/>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𝑎</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6644" name="Text Box 30"/>
                <p:cNvSpPr txBox="1">
                  <a:spLocks noRot="1" noChangeAspect="1" noMove="1" noResize="1" noEditPoints="1" noAdjustHandles="1" noChangeArrowheads="1" noChangeShapeType="1" noTextEdit="1"/>
                </p:cNvSpPr>
                <p:nvPr/>
              </p:nvSpPr>
              <p:spPr bwMode="auto">
                <a:xfrm>
                  <a:off x="3040" y="2069"/>
                  <a:ext cx="326"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8" name="Group 31"/>
          <p:cNvGrpSpPr>
            <a:grpSpLocks/>
          </p:cNvGrpSpPr>
          <p:nvPr/>
        </p:nvGrpSpPr>
        <p:grpSpPr bwMode="auto">
          <a:xfrm>
            <a:off x="2895600" y="3976690"/>
            <a:ext cx="3200400" cy="1570038"/>
            <a:chOff x="1824" y="2304"/>
            <a:chExt cx="2016" cy="989"/>
          </a:xfrm>
        </p:grpSpPr>
        <p:sp>
          <p:nvSpPr>
            <p:cNvPr id="26638" name="Line 32"/>
            <p:cNvSpPr>
              <a:spLocks noChangeShapeType="1"/>
            </p:cNvSpPr>
            <p:nvPr/>
          </p:nvSpPr>
          <p:spPr bwMode="auto">
            <a:xfrm flipH="1">
              <a:off x="1824" y="2304"/>
              <a:ext cx="1632"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639" name="Oval 33"/>
            <p:cNvSpPr>
              <a:spLocks noChangeArrowheads="1"/>
            </p:cNvSpPr>
            <p:nvPr/>
          </p:nvSpPr>
          <p:spPr bwMode="auto">
            <a:xfrm>
              <a:off x="3648" y="30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40" name="Line 34"/>
            <p:cNvSpPr>
              <a:spLocks noChangeShapeType="1"/>
            </p:cNvSpPr>
            <p:nvPr/>
          </p:nvSpPr>
          <p:spPr bwMode="auto">
            <a:xfrm>
              <a:off x="3456" y="2304"/>
              <a:ext cx="28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1" name="Text Box 35"/>
                <p:cNvSpPr txBox="1">
                  <a:spLocks noChangeArrowheads="1"/>
                </p:cNvSpPr>
                <p:nvPr/>
              </p:nvSpPr>
              <p:spPr bwMode="auto">
                <a:xfrm>
                  <a:off x="3341" y="3041"/>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4</m:t>
                            </m:r>
                          </m:sub>
                        </m:sSub>
                      </m:oMath>
                    </m:oMathPara>
                  </a14:m>
                  <a:endParaRPr lang="en-US" sz="2000" i="0" dirty="0"/>
                </a:p>
              </p:txBody>
            </p:sp>
          </mc:Choice>
          <mc:Fallback xmlns="">
            <p:sp>
              <p:nvSpPr>
                <p:cNvPr id="26641" name="Text Box 35"/>
                <p:cNvSpPr txBox="1">
                  <a:spLocks noRot="1" noChangeAspect="1" noMove="1" noResize="1" noEditPoints="1" noAdjustHandles="1" noChangeArrowheads="1" noChangeShapeType="1" noTextEdit="1"/>
                </p:cNvSpPr>
                <p:nvPr/>
              </p:nvSpPr>
              <p:spPr bwMode="auto">
                <a:xfrm>
                  <a:off x="3341" y="3041"/>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9" name="Group 36"/>
          <p:cNvGrpSpPr>
            <a:grpSpLocks/>
          </p:cNvGrpSpPr>
          <p:nvPr/>
        </p:nvGrpSpPr>
        <p:grpSpPr bwMode="auto">
          <a:xfrm>
            <a:off x="3014344" y="4852986"/>
            <a:ext cx="2974975" cy="500061"/>
            <a:chOff x="1853" y="3264"/>
            <a:chExt cx="1874" cy="315"/>
          </a:xfrm>
        </p:grpSpPr>
        <mc:AlternateContent xmlns:mc="http://schemas.openxmlformats.org/markup-compatibility/2006" xmlns:a14="http://schemas.microsoft.com/office/drawing/2010/main">
          <mc:Choice Requires="a14">
            <p:sp>
              <p:nvSpPr>
                <p:cNvPr id="26636" name="Text Box 37"/>
                <p:cNvSpPr txBox="1">
                  <a:spLocks noChangeArrowheads="1"/>
                </p:cNvSpPr>
                <p:nvPr/>
              </p:nvSpPr>
              <p:spPr bwMode="auto">
                <a:xfrm>
                  <a:off x="1853" y="3327"/>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𝟐</m:t>
                        </m:r>
                      </m:oMath>
                    </m:oMathPara>
                  </a14:m>
                  <a:endParaRPr lang="en-US" sz="2000" b="1" i="0" dirty="0">
                    <a:solidFill>
                      <a:srgbClr val="0066CC"/>
                    </a:solidFill>
                  </a:endParaRPr>
                </a:p>
              </p:txBody>
            </p:sp>
          </mc:Choice>
          <mc:Fallback xmlns="">
            <p:sp>
              <p:nvSpPr>
                <p:cNvPr id="26636" name="Text Box 37"/>
                <p:cNvSpPr txBox="1">
                  <a:spLocks noRot="1" noChangeAspect="1" noMove="1" noResize="1" noEditPoints="1" noAdjustHandles="1" noChangeArrowheads="1" noChangeShapeType="1" noTextEdit="1"/>
                </p:cNvSpPr>
                <p:nvPr/>
              </p:nvSpPr>
              <p:spPr bwMode="auto">
                <a:xfrm>
                  <a:off x="1853" y="3327"/>
                  <a:ext cx="415"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37" name="Text Box 38"/>
                <p:cNvSpPr txBox="1">
                  <a:spLocks noChangeArrowheads="1"/>
                </p:cNvSpPr>
                <p:nvPr/>
              </p:nvSpPr>
              <p:spPr bwMode="auto">
                <a:xfrm>
                  <a:off x="3312" y="3264"/>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𝟖</m:t>
                        </m:r>
                      </m:oMath>
                    </m:oMathPara>
                  </a14:m>
                  <a:endParaRPr lang="en-US" sz="2000" b="1" i="0" dirty="0">
                    <a:solidFill>
                      <a:srgbClr val="0066CC"/>
                    </a:solidFill>
                  </a:endParaRPr>
                </a:p>
              </p:txBody>
            </p:sp>
          </mc:Choice>
          <mc:Fallback xmlns="">
            <p:sp>
              <p:nvSpPr>
                <p:cNvPr id="26637" name="Text Box 38"/>
                <p:cNvSpPr txBox="1">
                  <a:spLocks noRot="1" noChangeAspect="1" noMove="1" noResize="1" noEditPoints="1" noAdjustHandles="1" noChangeArrowheads="1" noChangeShapeType="1" noTextEdit="1"/>
                </p:cNvSpPr>
                <p:nvPr/>
              </p:nvSpPr>
              <p:spPr bwMode="auto">
                <a:xfrm>
                  <a:off x="3312" y="3264"/>
                  <a:ext cx="415"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8199" name="Text Box 39"/>
              <p:cNvSpPr txBox="1">
                <a:spLocks noChangeArrowheads="1"/>
              </p:cNvSpPr>
              <p:nvPr/>
            </p:nvSpPr>
            <p:spPr bwMode="auto">
              <a:xfrm>
                <a:off x="5661660" y="5805482"/>
                <a:ext cx="562975"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4"/>
                          </a:solidFill>
                          <a:latin typeface="Cambria Math" panose="02040503050406030204" pitchFamily="18" charset="0"/>
                        </a:rPr>
                        <m:t>𝟖𝟎</m:t>
                      </m:r>
                    </m:oMath>
                  </m:oMathPara>
                </a14:m>
                <a:endParaRPr lang="en-US" sz="2000" b="1" i="0" dirty="0">
                  <a:solidFill>
                    <a:schemeClr val="accent4"/>
                  </a:solidFill>
                </a:endParaRPr>
              </a:p>
            </p:txBody>
          </p:sp>
        </mc:Choice>
        <mc:Fallback xmlns="">
          <p:sp>
            <p:nvSpPr>
              <p:cNvPr id="348199" name="Text Box 39"/>
              <p:cNvSpPr txBox="1">
                <a:spLocks noRot="1" noChangeAspect="1" noMove="1" noResize="1" noEditPoints="1" noAdjustHandles="1" noChangeArrowheads="1" noChangeShapeType="1" noTextEdit="1"/>
              </p:cNvSpPr>
              <p:nvPr/>
            </p:nvSpPr>
            <p:spPr bwMode="auto">
              <a:xfrm>
                <a:off x="5661660" y="5805482"/>
                <a:ext cx="562975" cy="400110"/>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6635" name="Rectangle 41"/>
          <p:cNvSpPr>
            <a:spLocks noGrp="1" noChangeArrowheads="1"/>
          </p:cNvSpPr>
          <p:nvPr>
            <p:ph type="title"/>
          </p:nvPr>
        </p:nvSpPr>
        <p:spPr/>
        <p:txBody>
          <a:bodyPr/>
          <a:lstStyle/>
          <a:p>
            <a:r>
              <a:rPr lang="en-US" dirty="0"/>
              <a:t>One State/Two Actions Example</a:t>
            </a:r>
          </a:p>
        </p:txBody>
      </p:sp>
      <p:grpSp>
        <p:nvGrpSpPr>
          <p:cNvPr id="42" name="Group 2">
            <a:extLst>
              <a:ext uri="{FF2B5EF4-FFF2-40B4-BE49-F238E27FC236}">
                <a16:creationId xmlns:a16="http://schemas.microsoft.com/office/drawing/2014/main" id="{8CB25B88-8541-6246-92A4-81BEC710E9CD}"/>
              </a:ext>
            </a:extLst>
          </p:cNvPr>
          <p:cNvGrpSpPr>
            <a:grpSpLocks/>
          </p:cNvGrpSpPr>
          <p:nvPr/>
        </p:nvGrpSpPr>
        <p:grpSpPr bwMode="auto">
          <a:xfrm>
            <a:off x="3429000" y="1995490"/>
            <a:ext cx="838200" cy="457200"/>
            <a:chOff x="2160" y="1056"/>
            <a:chExt cx="528" cy="288"/>
          </a:xfrm>
        </p:grpSpPr>
        <p:sp>
          <p:nvSpPr>
            <p:cNvPr id="43" name="Oval 3">
              <a:extLst>
                <a:ext uri="{FF2B5EF4-FFF2-40B4-BE49-F238E27FC236}">
                  <a16:creationId xmlns:a16="http://schemas.microsoft.com/office/drawing/2014/main" id="{2D8CF485-B29A-A146-BB69-F047CAC11484}"/>
                </a:ext>
              </a:extLst>
            </p:cNvPr>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44" name="Text Box 4">
                  <a:extLst>
                    <a:ext uri="{FF2B5EF4-FFF2-40B4-BE49-F238E27FC236}">
                      <a16:creationId xmlns:a16="http://schemas.microsoft.com/office/drawing/2014/main" id="{C8DE7007-2BD0-8F41-A5B0-91D9293FB2DA}"/>
                    </a:ext>
                  </a:extLst>
                </p:cNvPr>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44" name="Text Box 4">
                  <a:extLst>
                    <a:ext uri="{FF2B5EF4-FFF2-40B4-BE49-F238E27FC236}">
                      <a16:creationId xmlns:a16="http://schemas.microsoft.com/office/drawing/2014/main" id="{C8DE7007-2BD0-8F41-A5B0-91D9293FB2DA}"/>
                    </a:ext>
                  </a:extLst>
                </p:cNvPr>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5" name="Group 5">
            <a:extLst>
              <a:ext uri="{FF2B5EF4-FFF2-40B4-BE49-F238E27FC236}">
                <a16:creationId xmlns:a16="http://schemas.microsoft.com/office/drawing/2014/main" id="{07E4E4DF-AFA7-6B42-B52D-7D26C22FC50D}"/>
              </a:ext>
            </a:extLst>
          </p:cNvPr>
          <p:cNvGrpSpPr>
            <a:grpSpLocks/>
          </p:cNvGrpSpPr>
          <p:nvPr/>
        </p:nvGrpSpPr>
        <p:grpSpPr bwMode="auto">
          <a:xfrm>
            <a:off x="1066800" y="3976687"/>
            <a:ext cx="3200400" cy="1543049"/>
            <a:chOff x="672" y="2304"/>
            <a:chExt cx="2016" cy="972"/>
          </a:xfrm>
        </p:grpSpPr>
        <p:sp>
          <p:nvSpPr>
            <p:cNvPr id="46" name="Oval 6">
              <a:extLst>
                <a:ext uri="{FF2B5EF4-FFF2-40B4-BE49-F238E27FC236}">
                  <a16:creationId xmlns:a16="http://schemas.microsoft.com/office/drawing/2014/main" id="{E5529FDF-ECA9-8345-9FD6-EAC38FFAEBFB}"/>
                </a:ext>
              </a:extLst>
            </p:cNvPr>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7" name="Oval 7">
              <a:extLst>
                <a:ext uri="{FF2B5EF4-FFF2-40B4-BE49-F238E27FC236}">
                  <a16:creationId xmlns:a16="http://schemas.microsoft.com/office/drawing/2014/main" id="{3A21E2BC-A69D-8A4F-9D68-125D0176B7BC}"/>
                </a:ext>
              </a:extLst>
            </p:cNvPr>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8" name="Oval 8">
              <a:extLst>
                <a:ext uri="{FF2B5EF4-FFF2-40B4-BE49-F238E27FC236}">
                  <a16:creationId xmlns:a16="http://schemas.microsoft.com/office/drawing/2014/main" id="{A3EF97D0-8EA3-9647-B12F-EC304B0CD963}"/>
                </a:ext>
              </a:extLst>
            </p:cNvPr>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9" name="Line 9">
              <a:extLst>
                <a:ext uri="{FF2B5EF4-FFF2-40B4-BE49-F238E27FC236}">
                  <a16:creationId xmlns:a16="http://schemas.microsoft.com/office/drawing/2014/main" id="{8DC36B4B-97CC-ED41-8704-E819441B936C}"/>
                </a:ext>
              </a:extLst>
            </p:cNvPr>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0" name="Line 10">
              <a:extLst>
                <a:ext uri="{FF2B5EF4-FFF2-40B4-BE49-F238E27FC236}">
                  <a16:creationId xmlns:a16="http://schemas.microsoft.com/office/drawing/2014/main" id="{3AD40DEB-EBE9-C647-BF0F-723F4AD418D7}"/>
                </a:ext>
              </a:extLst>
            </p:cNvPr>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1" name="Line 11">
              <a:extLst>
                <a:ext uri="{FF2B5EF4-FFF2-40B4-BE49-F238E27FC236}">
                  <a16:creationId xmlns:a16="http://schemas.microsoft.com/office/drawing/2014/main" id="{EB855504-AF2A-AD47-8334-3B6BDB6929C3}"/>
                </a:ext>
              </a:extLst>
            </p:cNvPr>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2" name="Text Box 12">
                  <a:extLst>
                    <a:ext uri="{FF2B5EF4-FFF2-40B4-BE49-F238E27FC236}">
                      <a16:creationId xmlns:a16="http://schemas.microsoft.com/office/drawing/2014/main" id="{E7FDADE3-8D3F-1D46-91EC-075EF6153F5E}"/>
                    </a:ext>
                  </a:extLst>
                </p:cNvPr>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52" name="Text Box 12">
                  <a:extLst>
                    <a:ext uri="{FF2B5EF4-FFF2-40B4-BE49-F238E27FC236}">
                      <a16:creationId xmlns:a16="http://schemas.microsoft.com/office/drawing/2014/main" id="{E7FDADE3-8D3F-1D46-91EC-075EF6153F5E}"/>
                    </a:ext>
                  </a:extLst>
                </p:cNvPr>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13">
                  <a:extLst>
                    <a:ext uri="{FF2B5EF4-FFF2-40B4-BE49-F238E27FC236}">
                      <a16:creationId xmlns:a16="http://schemas.microsoft.com/office/drawing/2014/main" id="{C2508267-EFF0-BE48-9A55-1502947284E4}"/>
                    </a:ext>
                  </a:extLst>
                </p:cNvPr>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53" name="Text Box 13">
                  <a:extLst>
                    <a:ext uri="{FF2B5EF4-FFF2-40B4-BE49-F238E27FC236}">
                      <a16:creationId xmlns:a16="http://schemas.microsoft.com/office/drawing/2014/main" id="{C2508267-EFF0-BE48-9A55-1502947284E4}"/>
                    </a:ext>
                  </a:extLst>
                </p:cNvPr>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 Box 14">
                  <a:extLst>
                    <a:ext uri="{FF2B5EF4-FFF2-40B4-BE49-F238E27FC236}">
                      <a16:creationId xmlns:a16="http://schemas.microsoft.com/office/drawing/2014/main" id="{858E582B-990C-1C4A-96C1-1CBE3BF02547}"/>
                    </a:ext>
                  </a:extLst>
                </p:cNvPr>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54" name="Text Box 14">
                  <a:extLst>
                    <a:ext uri="{FF2B5EF4-FFF2-40B4-BE49-F238E27FC236}">
                      <a16:creationId xmlns:a16="http://schemas.microsoft.com/office/drawing/2014/main" id="{858E582B-990C-1C4A-96C1-1CBE3BF02547}"/>
                    </a:ext>
                  </a:extLst>
                </p:cNvPr>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5" name="Group 15">
            <a:extLst>
              <a:ext uri="{FF2B5EF4-FFF2-40B4-BE49-F238E27FC236}">
                <a16:creationId xmlns:a16="http://schemas.microsoft.com/office/drawing/2014/main" id="{555E7E53-EF5A-6244-8E9F-A90CC02738DE}"/>
              </a:ext>
            </a:extLst>
          </p:cNvPr>
          <p:cNvGrpSpPr>
            <a:grpSpLocks/>
          </p:cNvGrpSpPr>
          <p:nvPr/>
        </p:nvGrpSpPr>
        <p:grpSpPr bwMode="auto">
          <a:xfrm>
            <a:off x="2193925" y="2452688"/>
            <a:ext cx="1920875" cy="1554162"/>
            <a:chOff x="1382" y="1344"/>
            <a:chExt cx="1210" cy="979"/>
          </a:xfrm>
        </p:grpSpPr>
        <p:sp>
          <p:nvSpPr>
            <p:cNvPr id="56" name="Rectangle 16">
              <a:extLst>
                <a:ext uri="{FF2B5EF4-FFF2-40B4-BE49-F238E27FC236}">
                  <a16:creationId xmlns:a16="http://schemas.microsoft.com/office/drawing/2014/main" id="{338D3BA6-CEB6-C34B-AA05-BCDE1418E1C1}"/>
                </a:ext>
              </a:extLst>
            </p:cNvPr>
            <p:cNvSpPr>
              <a:spLocks noChangeArrowheads="1"/>
            </p:cNvSpPr>
            <p:nvPr/>
          </p:nvSpPr>
          <p:spPr bwMode="auto">
            <a:xfrm>
              <a:off x="1728" y="2112"/>
              <a:ext cx="192" cy="192"/>
            </a:xfrm>
            <a:prstGeom prst="rect">
              <a:avLst/>
            </a:prstGeom>
            <a:solidFill>
              <a:srgbClr val="C00000"/>
            </a:solidFill>
            <a:ln w="9525">
              <a:solidFill>
                <a:schemeClr val="tx1"/>
              </a:solidFill>
              <a:miter lim="800000"/>
              <a:headEnd/>
              <a:tailEnd/>
            </a:ln>
          </p:spPr>
          <p:txBody>
            <a:bodyPr wrap="none" anchor="ctr"/>
            <a:lstStyle/>
            <a:p>
              <a:endParaRPr lang="en-US" sz="2000">
                <a:solidFill>
                  <a:srgbClr val="C00000"/>
                </a:solidFill>
              </a:endParaRPr>
            </a:p>
          </p:txBody>
        </p:sp>
        <p:sp>
          <p:nvSpPr>
            <p:cNvPr id="57" name="Line 17">
              <a:extLst>
                <a:ext uri="{FF2B5EF4-FFF2-40B4-BE49-F238E27FC236}">
                  <a16:creationId xmlns:a16="http://schemas.microsoft.com/office/drawing/2014/main" id="{14BCF6F9-85C3-5F42-BBD5-C533BE8896D5}"/>
                </a:ext>
              </a:extLst>
            </p:cNvPr>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8" name="Text Box 18">
                  <a:extLst>
                    <a:ext uri="{FF2B5EF4-FFF2-40B4-BE49-F238E27FC236}">
                      <a16:creationId xmlns:a16="http://schemas.microsoft.com/office/drawing/2014/main" id="{F3C129D1-531A-E246-9D3E-DF9B07A85644}"/>
                    </a:ext>
                  </a:extLst>
                </p:cNvPr>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58" name="Text Box 18">
                  <a:extLst>
                    <a:ext uri="{FF2B5EF4-FFF2-40B4-BE49-F238E27FC236}">
                      <a16:creationId xmlns:a16="http://schemas.microsoft.com/office/drawing/2014/main" id="{F3C129D1-531A-E246-9D3E-DF9B07A85644}"/>
                    </a:ext>
                  </a:extLst>
                </p:cNvPr>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9" name="Group 19">
            <a:extLst>
              <a:ext uri="{FF2B5EF4-FFF2-40B4-BE49-F238E27FC236}">
                <a16:creationId xmlns:a16="http://schemas.microsoft.com/office/drawing/2014/main" id="{46C86BBD-8B25-3646-B9EF-7856668A3149}"/>
              </a:ext>
            </a:extLst>
          </p:cNvPr>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60" name="Text Box 20">
                  <a:extLst>
                    <a:ext uri="{FF2B5EF4-FFF2-40B4-BE49-F238E27FC236}">
                      <a16:creationId xmlns:a16="http://schemas.microsoft.com/office/drawing/2014/main" id="{4BD52D57-84B5-7448-8FA6-66609964B5E7}"/>
                    </a:ext>
                  </a:extLst>
                </p:cNvPr>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60" name="Text Box 20">
                  <a:extLst>
                    <a:ext uri="{FF2B5EF4-FFF2-40B4-BE49-F238E27FC236}">
                      <a16:creationId xmlns:a16="http://schemas.microsoft.com/office/drawing/2014/main" id="{4BD52D57-84B5-7448-8FA6-66609964B5E7}"/>
                    </a:ext>
                  </a:extLst>
                </p:cNvPr>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 Box 21">
                  <a:extLst>
                    <a:ext uri="{FF2B5EF4-FFF2-40B4-BE49-F238E27FC236}">
                      <a16:creationId xmlns:a16="http://schemas.microsoft.com/office/drawing/2014/main" id="{5632B560-4402-8D43-8712-45D4F610A602}"/>
                    </a:ext>
                  </a:extLst>
                </p:cNvPr>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61" name="Text Box 21">
                  <a:extLst>
                    <a:ext uri="{FF2B5EF4-FFF2-40B4-BE49-F238E27FC236}">
                      <a16:creationId xmlns:a16="http://schemas.microsoft.com/office/drawing/2014/main" id="{5632B560-4402-8D43-8712-45D4F610A602}"/>
                    </a:ext>
                  </a:extLst>
                </p:cNvPr>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 Box 22">
                  <a:extLst>
                    <a:ext uri="{FF2B5EF4-FFF2-40B4-BE49-F238E27FC236}">
                      <a16:creationId xmlns:a16="http://schemas.microsoft.com/office/drawing/2014/main" id="{E8B0D6FD-5460-F54F-ADA7-C4C12E708B87}"/>
                    </a:ext>
                  </a:extLst>
                </p:cNvPr>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62" name="Text Box 22">
                  <a:extLst>
                    <a:ext uri="{FF2B5EF4-FFF2-40B4-BE49-F238E27FC236}">
                      <a16:creationId xmlns:a16="http://schemas.microsoft.com/office/drawing/2014/main" id="{E8B0D6FD-5460-F54F-ADA7-C4C12E708B87}"/>
                    </a:ext>
                  </a:extLst>
                </p:cNvPr>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3" name="Group 23">
            <a:extLst>
              <a:ext uri="{FF2B5EF4-FFF2-40B4-BE49-F238E27FC236}">
                <a16:creationId xmlns:a16="http://schemas.microsoft.com/office/drawing/2014/main" id="{B9C2E5E3-2CC4-D64E-997F-73BE74A6F8F7}"/>
              </a:ext>
            </a:extLst>
          </p:cNvPr>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64" name="Text Box 24">
                  <a:extLst>
                    <a:ext uri="{FF2B5EF4-FFF2-40B4-BE49-F238E27FC236}">
                      <a16:creationId xmlns:a16="http://schemas.microsoft.com/office/drawing/2014/main" id="{1AA05CC6-AFA7-9945-BEF6-6C4FB6D6B5BF}"/>
                    </a:ext>
                  </a:extLst>
                </p:cNvPr>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64" name="Text Box 24">
                  <a:extLst>
                    <a:ext uri="{FF2B5EF4-FFF2-40B4-BE49-F238E27FC236}">
                      <a16:creationId xmlns:a16="http://schemas.microsoft.com/office/drawing/2014/main" id="{1AA05CC6-AFA7-9945-BEF6-6C4FB6D6B5BF}"/>
                    </a:ext>
                  </a:extLst>
                </p:cNvPr>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 Box 25">
                  <a:extLst>
                    <a:ext uri="{FF2B5EF4-FFF2-40B4-BE49-F238E27FC236}">
                      <a16:creationId xmlns:a16="http://schemas.microsoft.com/office/drawing/2014/main" id="{028CEDDB-5C73-C146-B8D4-BF52CC76C689}"/>
                    </a:ext>
                  </a:extLst>
                </p:cNvPr>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𝟓</m:t>
                        </m:r>
                        <m:r>
                          <a:rPr lang="en-US" sz="2000" b="1" i="1" dirty="0" smtClean="0">
                            <a:solidFill>
                              <a:schemeClr val="accent4"/>
                            </a:solidFill>
                            <a:latin typeface="Cambria Math" panose="02040503050406030204" pitchFamily="18" charset="0"/>
                          </a:rPr>
                          <m:t>𝟎</m:t>
                        </m:r>
                      </m:oMath>
                    </m:oMathPara>
                  </a14:m>
                  <a:endParaRPr lang="en-US" sz="2000" b="1" i="0" dirty="0">
                    <a:solidFill>
                      <a:srgbClr val="C00000"/>
                    </a:solidFill>
                    <a:latin typeface="+mn-lt"/>
                  </a:endParaRPr>
                </a:p>
              </p:txBody>
            </p:sp>
          </mc:Choice>
          <mc:Fallback xmlns="">
            <p:sp>
              <p:nvSpPr>
                <p:cNvPr id="65" name="Text Box 25">
                  <a:extLst>
                    <a:ext uri="{FF2B5EF4-FFF2-40B4-BE49-F238E27FC236}">
                      <a16:creationId xmlns:a16="http://schemas.microsoft.com/office/drawing/2014/main" id="{028CEDDB-5C73-C146-B8D4-BF52CC76C689}"/>
                    </a:ext>
                  </a:extLst>
                </p:cNvPr>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 Box 26">
                  <a:extLst>
                    <a:ext uri="{FF2B5EF4-FFF2-40B4-BE49-F238E27FC236}">
                      <a16:creationId xmlns:a16="http://schemas.microsoft.com/office/drawing/2014/main" id="{D8982F76-E2D6-CE4C-A8A4-7C9DA6913F3F}"/>
                    </a:ext>
                  </a:extLst>
                </p:cNvPr>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66" name="Text Box 26">
                  <a:extLst>
                    <a:ext uri="{FF2B5EF4-FFF2-40B4-BE49-F238E27FC236}">
                      <a16:creationId xmlns:a16="http://schemas.microsoft.com/office/drawing/2014/main" id="{D8982F76-E2D6-CE4C-A8A4-7C9DA6913F3F}"/>
                    </a:ext>
                  </a:extLst>
                </p:cNvPr>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 Box 27">
                <a:extLst>
                  <a:ext uri="{FF2B5EF4-FFF2-40B4-BE49-F238E27FC236}">
                    <a16:creationId xmlns:a16="http://schemas.microsoft.com/office/drawing/2014/main" id="{9C54D770-B0E6-F649-AD2D-0408C01E924C}"/>
                  </a:ext>
                </a:extLst>
              </p:cNvPr>
              <p:cNvSpPr txBox="1">
                <a:spLocks noChangeArrowheads="1"/>
              </p:cNvSpPr>
              <p:nvPr/>
            </p:nvSpPr>
            <p:spPr bwMode="auto">
              <a:xfrm>
                <a:off x="5122863" y="1928666"/>
                <a:ext cx="3528979"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r>
                  <a:rPr lang="en-US" sz="2000" dirty="0">
                    <a:solidFill>
                      <a:srgbClr val="C00000"/>
                    </a:solidFill>
                  </a:rPr>
                  <a:t> </a:t>
                </a:r>
                <a14:m>
                  <m:oMath xmlns:m="http://schemas.openxmlformats.org/officeDocument/2006/math">
                    <m:sSub>
                      <m:sSubPr>
                        <m:ctrlPr>
                          <a:rPr lang="de-DE" sz="2000" i="1" dirty="0" smtClean="0">
                            <a:solidFill>
                              <a:schemeClr val="accent4"/>
                            </a:solidFill>
                            <a:latin typeface="Cambria Math" panose="02040503050406030204" pitchFamily="18" charset="0"/>
                          </a:rPr>
                        </m:ctrlPr>
                      </m:sSubPr>
                      <m:e>
                        <m:r>
                          <a:rPr lang="en-US" sz="2000" dirty="0">
                            <a:solidFill>
                              <a:schemeClr val="accent4"/>
                            </a:solidFill>
                            <a:latin typeface="Cambria Math" panose="02040503050406030204" pitchFamily="18" charset="0"/>
                          </a:rPr>
                          <m:t>𝑈</m:t>
                        </m:r>
                      </m:e>
                      <m:sub>
                        <m:r>
                          <a:rPr lang="de-DE" sz="2000" b="0" i="1" dirty="0" smtClean="0">
                            <a:solidFill>
                              <a:schemeClr val="accent4"/>
                            </a:solidFill>
                            <a:latin typeface="Cambria Math" panose="02040503050406030204" pitchFamily="18" charset="0"/>
                          </a:rPr>
                          <m:t>2</m:t>
                        </m:r>
                      </m:sub>
                    </m:sSub>
                    <m:d>
                      <m:dPr>
                        <m:ctrlPr>
                          <a:rPr lang="en-US" sz="2000" i="1" dirty="0">
                            <a:solidFill>
                              <a:schemeClr val="accent4"/>
                            </a:solidFill>
                            <a:latin typeface="Cambria Math" panose="02040503050406030204" pitchFamily="18" charset="0"/>
                          </a:rPr>
                        </m:ctrlPr>
                      </m:dPr>
                      <m:e>
                        <m:sSub>
                          <m:sSubPr>
                            <m:ctrlPr>
                              <a:rPr lang="de-DE" sz="2000" i="1" dirty="0">
                                <a:solidFill>
                                  <a:schemeClr val="accent4"/>
                                </a:solidFill>
                                <a:latin typeface="Cambria Math" panose="02040503050406030204" pitchFamily="18" charset="0"/>
                              </a:rPr>
                            </m:ctrlPr>
                          </m:sSubPr>
                          <m:e>
                            <m:r>
                              <a:rPr lang="de-DE" sz="2000" dirty="0">
                                <a:solidFill>
                                  <a:schemeClr val="accent4"/>
                                </a:solidFill>
                                <a:latin typeface="Cambria Math" panose="02040503050406030204" pitchFamily="18" charset="0"/>
                              </a:rPr>
                              <m:t>𝑠</m:t>
                            </m:r>
                          </m:e>
                          <m:sub>
                            <m:r>
                              <a:rPr lang="en-US" sz="2000" dirty="0">
                                <a:solidFill>
                                  <a:schemeClr val="accent4"/>
                                </a:solidFill>
                                <a:latin typeface="Cambria Math" panose="02040503050406030204" pitchFamily="18" charset="0"/>
                              </a:rPr>
                              <m:t>0</m:t>
                            </m:r>
                          </m:sub>
                        </m:sSub>
                      </m:e>
                    </m:d>
                    <m:r>
                      <a:rPr lang="en-US" sz="2000" dirty="0">
                        <a:solidFill>
                          <a:schemeClr val="accent4"/>
                        </a:solidFill>
                        <a:latin typeface="Cambria Math" panose="02040503050406030204" pitchFamily="18" charset="0"/>
                      </a:rPr>
                      <m:t>=</m:t>
                    </m:r>
                    <m:r>
                      <a:rPr lang="de-DE" sz="2000" b="0" i="1" dirty="0" smtClean="0">
                        <a:solidFill>
                          <a:schemeClr val="accent4"/>
                        </a:solidFill>
                        <a:latin typeface="Cambria Math" panose="02040503050406030204" pitchFamily="18" charset="0"/>
                      </a:rPr>
                      <m:t>74</m:t>
                    </m:r>
                  </m:oMath>
                </a14:m>
                <a:endParaRPr lang="de-DE" sz="2000" dirty="0">
                  <a:solidFill>
                    <a:schemeClr val="accent4"/>
                  </a:solidFill>
                  <a:latin typeface="Cambria Math" panose="02040503050406030204" pitchFamily="18" charset="0"/>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𝑈</m:t>
                    </m:r>
                    <m:d>
                      <m:dPr>
                        <m:ctrlPr>
                          <a:rPr lang="en-US" sz="2000" b="0" i="1" dirty="0" smtClean="0">
                            <a:latin typeface="Cambria Math" panose="02040503050406030204" pitchFamily="18" charset="0"/>
                          </a:rPr>
                        </m:ctrlPr>
                      </m:dPr>
                      <m:e>
                        <m:sSub>
                          <m:sSubPr>
                            <m:ctrlPr>
                              <a:rPr lang="de-DE" sz="2000" i="1" dirty="0">
                                <a:latin typeface="Cambria Math" panose="02040503050406030204" pitchFamily="18" charset="0"/>
                              </a:rPr>
                            </m:ctrlPr>
                          </m:sSubPr>
                          <m:e>
                            <m:r>
                              <a:rPr lang="de-DE" sz="2000" dirty="0">
                                <a:latin typeface="Cambria Math" panose="02040503050406030204" pitchFamily="18" charset="0"/>
                              </a:rPr>
                              <m:t>𝑠</m:t>
                            </m:r>
                          </m:e>
                          <m:sub>
                            <m:r>
                              <a:rPr lang="en-US" sz="2000" dirty="0">
                                <a:latin typeface="Cambria Math" panose="02040503050406030204" pitchFamily="18" charset="0"/>
                              </a:rPr>
                              <m:t>0</m:t>
                            </m:r>
                          </m:sub>
                        </m:sSub>
                      </m:e>
                    </m:d>
                    <m:r>
                      <a:rPr lang="de-DE" sz="2000" b="0" i="1" dirty="0" smtClean="0">
                        <a:latin typeface="Cambria Math" panose="02040503050406030204" pitchFamily="18" charset="0"/>
                      </a:rPr>
                      <m:t>  </m:t>
                    </m:r>
                    <m:r>
                      <a:rPr lang="en-US" sz="2000" b="0" i="1" dirty="0" smtClean="0">
                        <a:latin typeface="Cambria Math" panose="02040503050406030204" pitchFamily="18" charset="0"/>
                      </a:rPr>
                      <m:t>=</m:t>
                    </m:r>
                    <m:r>
                      <m:rPr>
                        <m:sty m:val="p"/>
                      </m:rPr>
                      <a:rPr lang="de-DE" sz="2000" b="0" i="0" dirty="0" smtClean="0">
                        <a:latin typeface="Cambria Math" panose="02040503050406030204" pitchFamily="18" charset="0"/>
                      </a:rPr>
                      <m:t>max</m:t>
                    </m:r>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1</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2</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oMath>
                </a14:m>
                <a:endParaRPr lang="de-DE" sz="2000" b="0" dirty="0">
                  <a:solidFill>
                    <a:srgbClr val="C00000"/>
                  </a:solidFill>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m:t>
                    </m:r>
                    <m:r>
                      <a:rPr lang="de-DE" sz="2000" b="0" i="1" dirty="0" smtClean="0">
                        <a:latin typeface="Cambria Math" panose="02040503050406030204" pitchFamily="18" charset="0"/>
                      </a:rPr>
                      <m:t>74</m:t>
                    </m:r>
                  </m:oMath>
                </a14:m>
                <a:endParaRPr lang="en-US" sz="2000" i="0" dirty="0">
                  <a:latin typeface="+mn-lt"/>
                </a:endParaRPr>
              </a:p>
            </p:txBody>
          </p:sp>
        </mc:Choice>
        <mc:Fallback xmlns="">
          <p:sp>
            <p:nvSpPr>
              <p:cNvPr id="67" name="Text Box 27">
                <a:extLst>
                  <a:ext uri="{FF2B5EF4-FFF2-40B4-BE49-F238E27FC236}">
                    <a16:creationId xmlns:a16="http://schemas.microsoft.com/office/drawing/2014/main" id="{9C54D770-B0E6-F649-AD2D-0408C01E924C}"/>
                  </a:ext>
                </a:extLst>
              </p:cNvPr>
              <p:cNvSpPr txBox="1">
                <a:spLocks noRot="1" noChangeAspect="1" noMove="1" noResize="1" noEditPoints="1" noAdjustHandles="1" noChangeArrowheads="1" noChangeShapeType="1" noTextEdit="1"/>
              </p:cNvSpPr>
              <p:nvPr/>
            </p:nvSpPr>
            <p:spPr bwMode="auto">
              <a:xfrm>
                <a:off x="5122863" y="1928666"/>
                <a:ext cx="3528979" cy="1015663"/>
              </a:xfrm>
              <a:prstGeom prst="rect">
                <a:avLst/>
              </a:prstGeom>
              <a:blipFill>
                <a:blip r:embed="rId1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3F14CA-40AE-7845-AC23-C444F3BDD4AC}"/>
                  </a:ext>
                </a:extLst>
              </p:cNvPr>
              <p:cNvSpPr/>
              <p:nvPr/>
            </p:nvSpPr>
            <p:spPr>
              <a:xfrm>
                <a:off x="5160963" y="1598761"/>
                <a:ext cx="158178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solidFill>
                                <a:srgbClr val="C00000"/>
                              </a:solidFill>
                              <a:latin typeface="Cambria Math" panose="02040503050406030204" pitchFamily="18" charset="0"/>
                            </a:rPr>
                          </m:ctrlPr>
                        </m:sSubPr>
                        <m:e>
                          <m:r>
                            <a:rPr lang="en-US" sz="2000" dirty="0">
                              <a:solidFill>
                                <a:srgbClr val="C00000"/>
                              </a:solidFill>
                              <a:latin typeface="Cambria Math" panose="02040503050406030204" pitchFamily="18" charset="0"/>
                            </a:rPr>
                            <m:t>𝑈</m:t>
                          </m:r>
                        </m:e>
                        <m:sub>
                          <m:r>
                            <a:rPr lang="de-DE" sz="2000" i="1" dirty="0">
                              <a:solidFill>
                                <a:srgbClr val="C00000"/>
                              </a:solidFill>
                              <a:latin typeface="Cambria Math" panose="02040503050406030204" pitchFamily="18" charset="0"/>
                            </a:rPr>
                            <m:t>1</m:t>
                          </m:r>
                        </m:sub>
                      </m:sSub>
                      <m:d>
                        <m:dPr>
                          <m:ctrlPr>
                            <a:rPr lang="en-US" sz="2000" i="1" dirty="0">
                              <a:solidFill>
                                <a:srgbClr val="C00000"/>
                              </a:solidFill>
                              <a:latin typeface="Cambria Math" panose="02040503050406030204" pitchFamily="18" charset="0"/>
                            </a:rPr>
                          </m:ctrlPr>
                        </m:dPr>
                        <m:e>
                          <m:sSub>
                            <m:sSubPr>
                              <m:ctrlPr>
                                <a:rPr lang="de-DE" sz="2000" i="1" dirty="0">
                                  <a:solidFill>
                                    <a:srgbClr val="C00000"/>
                                  </a:solidFill>
                                  <a:latin typeface="Cambria Math" panose="02040503050406030204" pitchFamily="18" charset="0"/>
                                </a:rPr>
                              </m:ctrlPr>
                            </m:sSubPr>
                            <m:e>
                              <m:r>
                                <a:rPr lang="de-DE" sz="2000" dirty="0">
                                  <a:solidFill>
                                    <a:srgbClr val="C00000"/>
                                  </a:solidFill>
                                  <a:latin typeface="Cambria Math" panose="02040503050406030204" pitchFamily="18" charset="0"/>
                                </a:rPr>
                                <m:t>𝑠</m:t>
                              </m:r>
                            </m:e>
                            <m:sub>
                              <m:r>
                                <a:rPr lang="en-US" sz="2000" dirty="0">
                                  <a:solidFill>
                                    <a:srgbClr val="C00000"/>
                                  </a:solidFill>
                                  <a:latin typeface="Cambria Math" panose="02040503050406030204" pitchFamily="18" charset="0"/>
                                </a:rPr>
                                <m:t>0</m:t>
                              </m:r>
                            </m:sub>
                          </m:sSub>
                        </m:e>
                      </m:d>
                      <m:r>
                        <a:rPr lang="en-US" sz="2000" dirty="0">
                          <a:solidFill>
                            <a:srgbClr val="C00000"/>
                          </a:solidFill>
                          <a:latin typeface="Cambria Math" panose="02040503050406030204" pitchFamily="18" charset="0"/>
                        </a:rPr>
                        <m:t>=</m:t>
                      </m:r>
                      <m:r>
                        <a:rPr lang="de-DE" sz="2000" i="1" dirty="0">
                          <a:solidFill>
                            <a:srgbClr val="C00000"/>
                          </a:solidFill>
                          <a:latin typeface="Cambria Math" panose="02040503050406030204" pitchFamily="18" charset="0"/>
                        </a:rPr>
                        <m:t>62</m:t>
                      </m:r>
                    </m:oMath>
                  </m:oMathPara>
                </a14:m>
                <a:endParaRPr lang="en-GB" sz="2000" dirty="0"/>
              </a:p>
            </p:txBody>
          </p:sp>
        </mc:Choice>
        <mc:Fallback xmlns="">
          <p:sp>
            <p:nvSpPr>
              <p:cNvPr id="2" name="Rectangle 1">
                <a:extLst>
                  <a:ext uri="{FF2B5EF4-FFF2-40B4-BE49-F238E27FC236}">
                    <a16:creationId xmlns:a16="http://schemas.microsoft.com/office/drawing/2014/main" id="{533F14CA-40AE-7845-AC23-C444F3BDD4AC}"/>
                  </a:ext>
                </a:extLst>
              </p:cNvPr>
              <p:cNvSpPr>
                <a:spLocks noRot="1" noChangeAspect="1" noMove="1" noResize="1" noEditPoints="1" noAdjustHandles="1" noChangeArrowheads="1" noChangeShapeType="1" noTextEdit="1"/>
              </p:cNvSpPr>
              <p:nvPr/>
            </p:nvSpPr>
            <p:spPr>
              <a:xfrm>
                <a:off x="5160963" y="1598761"/>
                <a:ext cx="1581780" cy="400110"/>
              </a:xfrm>
              <a:prstGeom prst="rect">
                <a:avLst/>
              </a:prstGeom>
              <a:blipFill>
                <a:blip r:embed="rId20"/>
                <a:stretch>
                  <a:fillRect/>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AD4A77AF-B13F-8C4B-9FD3-E37E2B7F3E21}"/>
              </a:ext>
            </a:extLst>
          </p:cNvPr>
          <p:cNvSpPr>
            <a:spLocks noGrp="1"/>
          </p:cNvSpPr>
          <p:nvPr>
            <p:ph type="sldNum" sz="quarter" idx="12"/>
          </p:nvPr>
        </p:nvSpPr>
        <p:spPr/>
        <p:txBody>
          <a:bodyPr/>
          <a:lstStyle/>
          <a:p>
            <a:fld id="{67C9959E-8E6B-B04C-9955-EA096F41CA7A}" type="slidenum">
              <a:rPr lang="en-GB" smtClean="0"/>
              <a:t>9</a:t>
            </a:fld>
            <a:endParaRPr lang="en-GB"/>
          </a:p>
        </p:txBody>
      </p:sp>
    </p:spTree>
    <p:extLst>
      <p:ext uri="{BB962C8B-B14F-4D97-AF65-F5344CB8AC3E}">
        <p14:creationId xmlns:p14="http://schemas.microsoft.com/office/powerpoint/2010/main" val="3560140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9" grpId="0" autoUpdateAnimBg="0"/>
      <p:bldP spid="67" grpId="0"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4705</TotalTime>
  <Words>5638</Words>
  <Application>Microsoft Macintosh PowerPoint</Application>
  <PresentationFormat>On-screen Show (4:3)</PresentationFormat>
  <Paragraphs>1085</Paragraphs>
  <Slides>62</Slides>
  <Notes>48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ＭＳ Ｐゴシック</vt:lpstr>
      <vt:lpstr>Arial</vt:lpstr>
      <vt:lpstr>Calibri</vt:lpstr>
      <vt:lpstr>Calibri Light</vt:lpstr>
      <vt:lpstr>Cambria Math</vt:lpstr>
      <vt:lpstr>Courier New</vt:lpstr>
      <vt:lpstr>Helvetica Light</vt:lpstr>
      <vt:lpstr>Symbol</vt:lpstr>
      <vt:lpstr>Tahoma</vt:lpstr>
      <vt:lpstr>Webdings</vt:lpstr>
      <vt:lpstr>Wingdings</vt:lpstr>
      <vt:lpstr>Office Theme</vt:lpstr>
      <vt:lpstr>Advanced Topics Data Science and AI  Automated Planning and Acting</vt:lpstr>
      <vt:lpstr>Content</vt:lpstr>
      <vt:lpstr>Literature</vt:lpstr>
      <vt:lpstr>Acknowledgements</vt:lpstr>
      <vt:lpstr>Decision Making under Uncertainty</vt:lpstr>
      <vt:lpstr>Nondeterministic vs. Probabilistic Uncertainty</vt:lpstr>
      <vt:lpstr>Expected Utility</vt:lpstr>
      <vt:lpstr>One State/One Action Example</vt:lpstr>
      <vt:lpstr>One State/Two Actions Example</vt:lpstr>
      <vt:lpstr>Introducing Action Costs</vt:lpstr>
      <vt:lpstr>MEU Principle</vt:lpstr>
      <vt:lpstr>Not quite…</vt:lpstr>
      <vt:lpstr>Setting</vt:lpstr>
      <vt:lpstr>Outline</vt:lpstr>
      <vt:lpstr>Preferences</vt:lpstr>
      <vt:lpstr>Rational preferences</vt:lpstr>
      <vt:lpstr>Rational preferences contd.</vt:lpstr>
      <vt:lpstr>Axioms of Utility Theory</vt:lpstr>
      <vt:lpstr>And Then There Was Utility</vt:lpstr>
      <vt:lpstr>Utilities</vt:lpstr>
      <vt:lpstr>Utility Scales</vt:lpstr>
      <vt:lpstr>Ordinal Utility Functions</vt:lpstr>
      <vt:lpstr>Money</vt:lpstr>
      <vt:lpstr>Money Versus Utility</vt:lpstr>
      <vt:lpstr>Multi-attribute Utility Theory</vt:lpstr>
      <vt:lpstr>Strict Dominance</vt:lpstr>
      <vt:lpstr>Stochastic Dominance</vt:lpstr>
      <vt:lpstr>Example</vt:lpstr>
      <vt:lpstr>Stochastic Dominance</vt:lpstr>
      <vt:lpstr>Preference Structure</vt:lpstr>
      <vt:lpstr>Preference structure: Deterministic</vt:lpstr>
      <vt:lpstr>Preference structure: Stochastic</vt:lpstr>
      <vt:lpstr>Intermediate Summary</vt:lpstr>
      <vt:lpstr>Outline</vt:lpstr>
      <vt:lpstr>Simple Robot Navigation Problem</vt:lpstr>
      <vt:lpstr>Markov Property</vt:lpstr>
      <vt:lpstr>Sequence of Actions</vt:lpstr>
      <vt:lpstr>Sequence of Actions</vt:lpstr>
      <vt:lpstr>Sequence of Actions</vt:lpstr>
      <vt:lpstr>Histories</vt:lpstr>
      <vt:lpstr>Probability of Reaching the Goal</vt:lpstr>
      <vt:lpstr>Utility Function</vt:lpstr>
      <vt:lpstr>Utility of an Action Sequence</vt:lpstr>
      <vt:lpstr>Reactive Agent Algorithm</vt:lpstr>
      <vt:lpstr>Policy (Reactive/Closed-loop Strategy)</vt:lpstr>
      <vt:lpstr>MDP</vt:lpstr>
      <vt:lpstr>Additive Utility</vt:lpstr>
      <vt:lpstr>Principle of MEU</vt:lpstr>
      <vt:lpstr>Value Iteration</vt:lpstr>
      <vt:lpstr>Value Iteration</vt:lpstr>
      <vt:lpstr>Value Iteration: Algorithm</vt:lpstr>
      <vt:lpstr>Evolution of Utilities</vt:lpstr>
      <vt:lpstr>Argmax Action</vt:lpstr>
      <vt:lpstr>Effect of Rewards</vt:lpstr>
      <vt:lpstr>Effect of Allowed Error &amp; Discount</vt:lpstr>
      <vt:lpstr>Policy Iteration</vt:lpstr>
      <vt:lpstr>Policy Iteration: Algorithm</vt:lpstr>
      <vt:lpstr>Policy Evaluation</vt:lpstr>
      <vt:lpstr>Asynchronous Policy Iteration</vt:lpstr>
      <vt:lpstr>Intermediate Summary</vt:lpstr>
      <vt:lpstr>Online Decision Making</vt:lpstr>
      <vt:lpstr>Outline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134</cp:revision>
  <dcterms:created xsi:type="dcterms:W3CDTF">2020-02-28T12:43:09Z</dcterms:created>
  <dcterms:modified xsi:type="dcterms:W3CDTF">2021-06-03T16:11:56Z</dcterms:modified>
</cp:coreProperties>
</file>