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94"/>
  </p:notesMasterIdLst>
  <p:sldIdLst>
    <p:sldId id="256" r:id="rId2"/>
    <p:sldId id="263" r:id="rId3"/>
    <p:sldId id="266" r:id="rId4"/>
    <p:sldId id="264" r:id="rId5"/>
    <p:sldId id="684" r:id="rId6"/>
    <p:sldId id="776" r:id="rId7"/>
    <p:sldId id="760" r:id="rId8"/>
    <p:sldId id="685" r:id="rId9"/>
    <p:sldId id="777" r:id="rId10"/>
    <p:sldId id="592" r:id="rId11"/>
    <p:sldId id="596" r:id="rId12"/>
    <p:sldId id="881" r:id="rId13"/>
    <p:sldId id="882" r:id="rId14"/>
    <p:sldId id="883" r:id="rId15"/>
    <p:sldId id="884" r:id="rId16"/>
    <p:sldId id="885" r:id="rId17"/>
    <p:sldId id="886" r:id="rId18"/>
    <p:sldId id="887" r:id="rId19"/>
    <p:sldId id="888" r:id="rId20"/>
    <p:sldId id="749" r:id="rId21"/>
    <p:sldId id="750" r:id="rId22"/>
    <p:sldId id="889" r:id="rId23"/>
    <p:sldId id="689" r:id="rId24"/>
    <p:sldId id="891" r:id="rId25"/>
    <p:sldId id="892" r:id="rId26"/>
    <p:sldId id="761" r:id="rId27"/>
    <p:sldId id="896" r:id="rId28"/>
    <p:sldId id="897" r:id="rId29"/>
    <p:sldId id="898" r:id="rId30"/>
    <p:sldId id="615" r:id="rId31"/>
    <p:sldId id="903" r:id="rId32"/>
    <p:sldId id="894" r:id="rId33"/>
    <p:sldId id="713" r:id="rId34"/>
    <p:sldId id="900" r:id="rId35"/>
    <p:sldId id="774" r:id="rId36"/>
    <p:sldId id="872" r:id="rId37"/>
    <p:sldId id="899" r:id="rId38"/>
    <p:sldId id="904" r:id="rId39"/>
    <p:sldId id="895" r:id="rId40"/>
    <p:sldId id="875" r:id="rId41"/>
    <p:sldId id="901" r:id="rId42"/>
    <p:sldId id="402" r:id="rId43"/>
    <p:sldId id="403" r:id="rId44"/>
    <p:sldId id="404" r:id="rId45"/>
    <p:sldId id="405" r:id="rId46"/>
    <p:sldId id="406" r:id="rId47"/>
    <p:sldId id="407" r:id="rId48"/>
    <p:sldId id="408" r:id="rId49"/>
    <p:sldId id="409" r:id="rId50"/>
    <p:sldId id="410" r:id="rId51"/>
    <p:sldId id="411" r:id="rId52"/>
    <p:sldId id="412" r:id="rId53"/>
    <p:sldId id="413" r:id="rId54"/>
    <p:sldId id="414" r:id="rId55"/>
    <p:sldId id="415" r:id="rId56"/>
    <p:sldId id="416" r:id="rId57"/>
    <p:sldId id="417" r:id="rId58"/>
    <p:sldId id="418" r:id="rId59"/>
    <p:sldId id="419" r:id="rId60"/>
    <p:sldId id="420" r:id="rId61"/>
    <p:sldId id="421" r:id="rId62"/>
    <p:sldId id="422" r:id="rId63"/>
    <p:sldId id="423" r:id="rId64"/>
    <p:sldId id="424" r:id="rId65"/>
    <p:sldId id="425" r:id="rId66"/>
    <p:sldId id="426" r:id="rId67"/>
    <p:sldId id="427" r:id="rId68"/>
    <p:sldId id="428" r:id="rId69"/>
    <p:sldId id="429" r:id="rId70"/>
    <p:sldId id="430" r:id="rId71"/>
    <p:sldId id="431" r:id="rId72"/>
    <p:sldId id="432" r:id="rId73"/>
    <p:sldId id="434" r:id="rId74"/>
    <p:sldId id="918" r:id="rId75"/>
    <p:sldId id="435" r:id="rId76"/>
    <p:sldId id="436" r:id="rId77"/>
    <p:sldId id="437" r:id="rId78"/>
    <p:sldId id="723" r:id="rId79"/>
    <p:sldId id="920" r:id="rId80"/>
    <p:sldId id="910" r:id="rId81"/>
    <p:sldId id="909" r:id="rId82"/>
    <p:sldId id="911" r:id="rId83"/>
    <p:sldId id="912" r:id="rId84"/>
    <p:sldId id="724" r:id="rId85"/>
    <p:sldId id="913" r:id="rId86"/>
    <p:sldId id="914" r:id="rId87"/>
    <p:sldId id="735" r:id="rId88"/>
    <p:sldId id="905" r:id="rId89"/>
    <p:sldId id="906" r:id="rId90"/>
    <p:sldId id="880" r:id="rId91"/>
    <p:sldId id="438" r:id="rId92"/>
    <p:sldId id="902" r:id="rId9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958"/>
    <p:restoredTop sz="94714"/>
  </p:normalViewPr>
  <p:slideViewPr>
    <p:cSldViewPr snapToGrid="0" snapToObjects="1">
      <p:cViewPr varScale="1">
        <p:scale>
          <a:sx n="147" d="100"/>
          <a:sy n="147" d="100"/>
        </p:scale>
        <p:origin x="2752"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401830-A665-114E-98D6-B728185FEA0B}" type="datetimeFigureOut">
              <a:rPr lang="en-GB" smtClean="0"/>
              <a:t>07/06/2021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5BF81A-3E81-274B-90A2-0A51F25FFEBC}" type="slidenum">
              <a:rPr lang="en-GB" smtClean="0"/>
              <a:t>‹#›</a:t>
            </a:fld>
            <a:endParaRPr lang="en-GB"/>
          </a:p>
        </p:txBody>
      </p:sp>
    </p:spTree>
    <p:extLst>
      <p:ext uri="{BB962C8B-B14F-4D97-AF65-F5344CB8AC3E}">
        <p14:creationId xmlns:p14="http://schemas.microsoft.com/office/powerpoint/2010/main" val="23574489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1-4, 6: Planning book</a:t>
            </a:r>
          </a:p>
          <a:p>
            <a:r>
              <a:rPr lang="en-GB" dirty="0"/>
              <a:t>5, 7: AIMA</a:t>
            </a:r>
          </a:p>
          <a:p>
            <a:r>
              <a:rPr lang="en-GB"/>
              <a:t>8: Rao</a:t>
            </a:r>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2</a:t>
            </a:fld>
            <a:endParaRPr lang="en-GB"/>
          </a:p>
        </p:txBody>
      </p:sp>
    </p:spTree>
    <p:extLst>
      <p:ext uri="{BB962C8B-B14F-4D97-AF65-F5344CB8AC3E}">
        <p14:creationId xmlns:p14="http://schemas.microsoft.com/office/powerpoint/2010/main" val="1456073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348063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710018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171309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728746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637735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Rot="1" noChangeAspect="1" noChangeArrowheads="1" noTextEdit="1"/>
          </p:cNvSpPr>
          <p:nvPr>
            <p:ph type="sldImg"/>
          </p:nvPr>
        </p:nvSpPr>
        <p:spPr>
          <a:ln/>
        </p:spPr>
      </p:sp>
      <p:sp>
        <p:nvSpPr>
          <p:cNvPr id="37890"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918189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ln/>
        </p:spPr>
      </p:sp>
      <p:sp>
        <p:nvSpPr>
          <p:cNvPr id="4403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4161747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2"/>
          <p:cNvSpPr>
            <a:spLocks noGrp="1" noRot="1" noChangeAspect="1" noChangeArrowheads="1" noTextEdit="1"/>
          </p:cNvSpPr>
          <p:nvPr>
            <p:ph type="sldImg"/>
          </p:nvPr>
        </p:nvSpPr>
        <p:spPr>
          <a:ln/>
        </p:spPr>
      </p:sp>
      <p:sp>
        <p:nvSpPr>
          <p:cNvPr id="44034"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94471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52 iterations</a:t>
            </a:r>
          </a:p>
          <a:p>
            <a:endParaRPr lang="en-GB" dirty="0"/>
          </a:p>
          <a:p>
            <a:r>
              <a:rPr lang="en-GB" dirty="0"/>
              <a:t>7 iterations</a:t>
            </a:r>
          </a:p>
        </p:txBody>
      </p:sp>
      <p:sp>
        <p:nvSpPr>
          <p:cNvPr id="4" name="Slide Number Placeholder 3"/>
          <p:cNvSpPr>
            <a:spLocks noGrp="1"/>
          </p:cNvSpPr>
          <p:nvPr>
            <p:ph type="sldNum" sz="quarter" idx="5"/>
          </p:nvPr>
        </p:nvSpPr>
        <p:spPr/>
        <p:txBody>
          <a:bodyPr/>
          <a:lstStyle/>
          <a:p>
            <a:fld id="{8F5BF81A-3E81-274B-90A2-0A51F25FFEBC}" type="slidenum">
              <a:rPr lang="en-GB" smtClean="0"/>
              <a:t>29</a:t>
            </a:fld>
            <a:endParaRPr lang="en-GB"/>
          </a:p>
        </p:txBody>
      </p:sp>
    </p:spTree>
    <p:extLst>
      <p:ext uri="{BB962C8B-B14F-4D97-AF65-F5344CB8AC3E}">
        <p14:creationId xmlns:p14="http://schemas.microsoft.com/office/powerpoint/2010/main" val="366509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ChangeArrowheads="1" noTextEdit="1"/>
          </p:cNvSpPr>
          <p:nvPr>
            <p:ph type="sldImg"/>
          </p:nvPr>
        </p:nvSpPr>
        <p:spPr>
          <a:ln/>
        </p:spPr>
      </p:sp>
      <p:sp>
        <p:nvSpPr>
          <p:cNvPr id="53250"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703300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5723032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Envelope: set of states that have been generated at some point (goal states, fringe states – successor states unknown, interior states – successor states in envelope)</a:t>
            </a:r>
          </a:p>
          <a:p>
            <a:endParaRPr lang="en-GB" dirty="0"/>
          </a:p>
          <a:p>
            <a:r>
              <a:rPr lang="en-GB" dirty="0"/>
              <a:t>AO-update: bottom-up stage by stage update of state s back to the initial starting state (not possible for cyclic domains)</a:t>
            </a:r>
          </a:p>
        </p:txBody>
      </p:sp>
      <p:sp>
        <p:nvSpPr>
          <p:cNvPr id="4" name="Slide Number Placeholder 3"/>
          <p:cNvSpPr>
            <a:spLocks noGrp="1"/>
          </p:cNvSpPr>
          <p:nvPr>
            <p:ph type="sldNum" sz="quarter" idx="5"/>
          </p:nvPr>
        </p:nvSpPr>
        <p:spPr/>
        <p:txBody>
          <a:bodyPr/>
          <a:lstStyle/>
          <a:p>
            <a:fld id="{8F5BF81A-3E81-274B-90A2-0A51F25FFEBC}" type="slidenum">
              <a:rPr lang="en-GB" smtClean="0"/>
              <a:t>33</a:t>
            </a:fld>
            <a:endParaRPr lang="en-GB"/>
          </a:p>
        </p:txBody>
      </p:sp>
    </p:spTree>
    <p:extLst>
      <p:ext uri="{BB962C8B-B14F-4D97-AF65-F5344CB8AC3E}">
        <p14:creationId xmlns:p14="http://schemas.microsoft.com/office/powerpoint/2010/main" val="29369642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LAO update: Update the states on which the expansion of s may have an effect</a:t>
            </a:r>
          </a:p>
        </p:txBody>
      </p:sp>
      <p:sp>
        <p:nvSpPr>
          <p:cNvPr id="4" name="Slide Number Placeholder 3"/>
          <p:cNvSpPr>
            <a:spLocks noGrp="1"/>
          </p:cNvSpPr>
          <p:nvPr>
            <p:ph type="sldNum" sz="quarter" idx="5"/>
          </p:nvPr>
        </p:nvSpPr>
        <p:spPr/>
        <p:txBody>
          <a:bodyPr/>
          <a:lstStyle/>
          <a:p>
            <a:fld id="{8F5BF81A-3E81-274B-90A2-0A51F25FFEBC}" type="slidenum">
              <a:rPr lang="en-GB" smtClean="0"/>
              <a:t>34</a:t>
            </a:fld>
            <a:endParaRPr lang="en-GB"/>
          </a:p>
        </p:txBody>
      </p:sp>
    </p:spTree>
    <p:extLst>
      <p:ext uri="{BB962C8B-B14F-4D97-AF65-F5344CB8AC3E}">
        <p14:creationId xmlns:p14="http://schemas.microsoft.com/office/powerpoint/2010/main" val="780573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70442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fld id="{F98866F2-DB92-4644-8113-F06D4AE45572}" type="slidenum">
              <a:rPr lang="de-DE" sz="1200"/>
              <a:pPr/>
              <a:t>54</a:t>
            </a:fld>
            <a:endParaRPr lang="de-DE" sz="1200"/>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428747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GB" dirty="0"/>
                  <a:t>for loop in Update transition model: update all probabilities that change because of the updated </a:t>
                </a:r>
                <a:r>
                  <a:rPr lang="en-GB" dirty="0" err="1"/>
                  <a:t>N</a:t>
                </a:r>
                <a:r>
                  <a:rPr lang="en-GB" baseline="-25000" dirty="0" err="1"/>
                  <a:t>sa</a:t>
                </a:r>
                <a:endParaRPr lang="en-GB" baseline="-25000" dirty="0"/>
              </a:p>
            </p:txBody>
          </p:sp>
        </mc:Choice>
        <mc:Fallback xmlns="">
          <p:sp>
            <p:nvSpPr>
              <p:cNvPr id="3" name="Notes Placeholder 2"/>
              <p:cNvSpPr>
                <a:spLocks noGrp="1"/>
              </p:cNvSpPr>
              <p:nvPr>
                <p:ph type="body" idx="1"/>
              </p:nvPr>
            </p:nvSpPr>
            <p:spPr/>
            <p:txBody>
              <a:bodyPr/>
              <a:lstStyle/>
              <a:p>
                <a:r>
                  <a:rPr lang="en-GB" dirty="0"/>
                  <a:t>Static</a:t>
                </a:r>
              </a:p>
              <a:p>
                <a:pPr lvl="1"/>
                <a:r>
                  <a:rPr lang="en-GB" i="0">
                    <a:latin typeface="Cambria Math" panose="02040503050406030204" pitchFamily="18" charset="0"/>
                    <a:ea typeface="Cambria Math" panose="02040503050406030204" pitchFamily="18" charset="0"/>
                  </a:rPr>
                  <a:t>𝜋</a:t>
                </a:r>
                <a:r>
                  <a:rPr lang="en-GB" dirty="0"/>
                  <a:t>, a fixed policy</a:t>
                </a:r>
              </a:p>
              <a:p>
                <a:pPr lvl="1"/>
                <a:r>
                  <a:rPr lang="en-GB" i="0" dirty="0">
                    <a:latin typeface="Cambria Math" panose="02040503050406030204" pitchFamily="18" charset="0"/>
                  </a:rPr>
                  <a:t>𝑚𝑑𝑝</a:t>
                </a:r>
                <a:r>
                  <a:rPr lang="en-GB" dirty="0"/>
                  <a:t>, an MDP with model </a:t>
                </a:r>
                <a:r>
                  <a:rPr lang="en-GB" i="0" dirty="0">
                    <a:latin typeface="Cambria Math" panose="02040503050406030204" pitchFamily="18" charset="0"/>
                  </a:rPr>
                  <a:t>𝑃(</a:t>
                </a:r>
                <a:r>
                  <a:rPr lang="en-GB" i="0" dirty="0" err="1">
                    <a:latin typeface="Cambria Math" panose="02040503050406030204" pitchFamily="18" charset="0"/>
                  </a:rPr>
                  <a:t>𝑠</a:t>
                </a:r>
                <a:r>
                  <a:rPr lang="de-DE" i="0" dirty="0">
                    <a:latin typeface="Cambria Math" panose="02040503050406030204" pitchFamily="18" charset="0"/>
                  </a:rPr>
                  <a:t>^′│</a:t>
                </a:r>
                <a:r>
                  <a:rPr lang="en-GB" i="0" dirty="0" err="1">
                    <a:latin typeface="Cambria Math" panose="02040503050406030204" pitchFamily="18" charset="0"/>
                  </a:rPr>
                  <a:t>𝑠</a:t>
                </a:r>
                <a:r>
                  <a:rPr lang="en-GB" i="0" dirty="0">
                    <a:latin typeface="Cambria Math" panose="02040503050406030204" pitchFamily="18" charset="0"/>
                  </a:rPr>
                  <a:t>, 𝑎)</a:t>
                </a:r>
                <a:r>
                  <a:rPr lang="en-GB" dirty="0"/>
                  <a:t>, reward </a:t>
                </a:r>
                <a:r>
                  <a:rPr lang="en-GB" i="0" dirty="0">
                    <a:latin typeface="Cambria Math" panose="02040503050406030204" pitchFamily="18" charset="0"/>
                  </a:rPr>
                  <a:t>𝑅(𝑠)</a:t>
                </a:r>
                <a:r>
                  <a:rPr lang="en-GB" dirty="0"/>
                  <a:t>, discount </a:t>
                </a:r>
                <a:r>
                  <a:rPr lang="en-GB" i="0">
                    <a:latin typeface="Cambria Math" panose="02040503050406030204" pitchFamily="18" charset="0"/>
                    <a:ea typeface="Cambria Math" panose="02040503050406030204" pitchFamily="18" charset="0"/>
                  </a:rPr>
                  <a:t>𝛾</a:t>
                </a:r>
                <a:endParaRPr lang="en-GB" dirty="0"/>
              </a:p>
              <a:p>
                <a:pPr lvl="1"/>
                <a:r>
                  <a:rPr lang="en-GB" i="0" dirty="0">
                    <a:latin typeface="Cambria Math" panose="02040503050406030204" pitchFamily="18" charset="0"/>
                  </a:rPr>
                  <a:t>𝑈</a:t>
                </a:r>
                <a:r>
                  <a:rPr lang="en-GB" dirty="0"/>
                  <a:t>, a table of utilities, initially empty</a:t>
                </a:r>
              </a:p>
              <a:p>
                <a:pPr lvl="1"/>
                <a:r>
                  <a:rPr lang="en-GB" i="0" dirty="0">
                    <a:latin typeface="Cambria Math" panose="02040503050406030204" pitchFamily="18" charset="0"/>
                  </a:rPr>
                  <a:t>𝑁</a:t>
                </a:r>
                <a:r>
                  <a:rPr lang="de-DE" b="0" i="0" dirty="0">
                    <a:latin typeface="Cambria Math" panose="02040503050406030204" pitchFamily="18" charset="0"/>
                  </a:rPr>
                  <a:t>_</a:t>
                </a:r>
                <a:r>
                  <a:rPr lang="en-GB" i="0" dirty="0">
                    <a:latin typeface="Cambria Math" panose="02040503050406030204" pitchFamily="18" charset="0"/>
                  </a:rPr>
                  <a:t>𝑠𝑎</a:t>
                </a:r>
                <a:r>
                  <a:rPr lang="en-GB" dirty="0"/>
                  <a:t>, a table of frequencies for state-action pairs, initially </a:t>
                </a:r>
                <a:r>
                  <a:rPr lang="en-GB" i="0" dirty="0">
                    <a:latin typeface="Cambria Math" panose="02040503050406030204" pitchFamily="18" charset="0"/>
                  </a:rPr>
                  <a:t>0</a:t>
                </a:r>
                <a:endParaRPr lang="en-GB" dirty="0"/>
              </a:p>
              <a:p>
                <a:pPr lvl="1"/>
                <a:r>
                  <a:rPr lang="en-GB" i="0" dirty="0">
                    <a:latin typeface="Cambria Math" panose="02040503050406030204" pitchFamily="18" charset="0"/>
                  </a:rPr>
                  <a:t>𝑁</a:t>
                </a:r>
                <a:r>
                  <a:rPr lang="de-DE" b="0" i="0" dirty="0">
                    <a:latin typeface="Cambria Math" panose="02040503050406030204" pitchFamily="18" charset="0"/>
                  </a:rPr>
                  <a:t>_(</a:t>
                </a:r>
                <a:r>
                  <a:rPr lang="en-GB" i="0" dirty="0">
                    <a:latin typeface="Cambria Math" panose="02040503050406030204" pitchFamily="18" charset="0"/>
                  </a:rPr>
                  <a:t>𝑠𝑎𝑠</a:t>
                </a:r>
                <a:r>
                  <a:rPr lang="de-DE" b="0" i="0" dirty="0">
                    <a:latin typeface="Cambria Math" panose="02040503050406030204" pitchFamily="18" charset="0"/>
                  </a:rPr>
                  <a:t>^′ )</a:t>
                </a:r>
                <a:r>
                  <a:rPr lang="en-GB" dirty="0"/>
                  <a:t>, a table of frequencies for state-action-state triples, initially </a:t>
                </a:r>
                <a:r>
                  <a:rPr lang="en-GB" i="0" dirty="0">
                    <a:latin typeface="Cambria Math" panose="02040503050406030204" pitchFamily="18" charset="0"/>
                  </a:rPr>
                  <a:t>0</a:t>
                </a:r>
                <a:r>
                  <a:rPr lang="en-GB" dirty="0"/>
                  <a:t> </a:t>
                </a:r>
              </a:p>
              <a:p>
                <a:pPr lvl="1"/>
                <a:r>
                  <a:rPr lang="en-GB" i="0" dirty="0">
                    <a:latin typeface="Cambria Math" panose="02040503050406030204" pitchFamily="18" charset="0"/>
                  </a:rPr>
                  <a:t>𝑠, 𝑎</a:t>
                </a:r>
                <a:r>
                  <a:rPr lang="en-GB" i="1" dirty="0"/>
                  <a:t> </a:t>
                </a:r>
                <a:r>
                  <a:rPr lang="en-GB" dirty="0"/>
                  <a:t>the previous state and action, initially </a:t>
                </a:r>
                <a:r>
                  <a:rPr lang="en-GB" dirty="0">
                    <a:latin typeface="Courier New" panose="02070309020205020404" pitchFamily="49" charset="0"/>
                    <a:cs typeface="Courier New" panose="02070309020205020404" pitchFamily="49" charset="0"/>
                  </a:rPr>
                  <a:t>null</a:t>
                </a:r>
                <a:r>
                  <a:rPr lang="en-GB" dirty="0"/>
                  <a:t> </a:t>
                </a:r>
              </a:p>
              <a:p>
                <a:endParaRPr lang="en-GB" dirty="0"/>
              </a:p>
            </p:txBody>
          </p:sp>
        </mc:Fallback>
      </mc:AlternateContent>
      <p:sp>
        <p:nvSpPr>
          <p:cNvPr id="4" name="Slide Number Placeholder 3"/>
          <p:cNvSpPr>
            <a:spLocks noGrp="1"/>
          </p:cNvSpPr>
          <p:nvPr>
            <p:ph type="sldNum" sz="quarter" idx="5"/>
          </p:nvPr>
        </p:nvSpPr>
        <p:spPr/>
        <p:txBody>
          <a:bodyPr/>
          <a:lstStyle/>
          <a:p>
            <a:fld id="{8F5BF81A-3E81-274B-90A2-0A51F25FFEBC}" type="slidenum">
              <a:rPr lang="en-GB" smtClean="0"/>
              <a:t>57</a:t>
            </a:fld>
            <a:endParaRPr lang="en-GB"/>
          </a:p>
        </p:txBody>
      </p:sp>
    </p:spTree>
    <p:extLst>
      <p:ext uri="{BB962C8B-B14F-4D97-AF65-F5344CB8AC3E}">
        <p14:creationId xmlns:p14="http://schemas.microsoft.com/office/powerpoint/2010/main" val="25880262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75</a:t>
            </a:fld>
            <a:endParaRPr lang="en-GB"/>
          </a:p>
        </p:txBody>
      </p:sp>
    </p:spTree>
    <p:extLst>
      <p:ext uri="{BB962C8B-B14F-4D97-AF65-F5344CB8AC3E}">
        <p14:creationId xmlns:p14="http://schemas.microsoft.com/office/powerpoint/2010/main" val="427172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an algorithm implementing this idea quantitatively</a:t>
            </a:r>
          </a:p>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83</a:t>
            </a:fld>
            <a:endParaRPr lang="en-GB"/>
          </a:p>
        </p:txBody>
      </p:sp>
    </p:spTree>
    <p:extLst>
      <p:ext uri="{BB962C8B-B14F-4D97-AF65-F5344CB8AC3E}">
        <p14:creationId xmlns:p14="http://schemas.microsoft.com/office/powerpoint/2010/main" val="33336516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14:m>
                  <m:oMath xmlns:m="http://schemas.openxmlformats.org/officeDocument/2006/math">
                    <m:sSub>
                      <m:sSubPr>
                        <m:ctrlPr>
                          <a:rPr lang="en-US" i="1" smtClean="0">
                            <a:solidFill>
                              <a:srgbClr val="C00000"/>
                            </a:solidFill>
                            <a:latin typeface="Cambria Math" panose="02040503050406030204" pitchFamily="18" charset="0"/>
                          </a:rPr>
                        </m:ctrlPr>
                      </m:sSubPr>
                      <m:e>
                        <m:r>
                          <a:rPr lang="en-US" i="1">
                            <a:solidFill>
                              <a:srgbClr val="C00000"/>
                            </a:solidFill>
                            <a:latin typeface="Cambria Math"/>
                          </a:rPr>
                          <m:t>𝜇</m:t>
                        </m:r>
                      </m:e>
                      <m:sub>
                        <m:r>
                          <a:rPr lang="en-US" i="1">
                            <a:solidFill>
                              <a:srgbClr val="C00000"/>
                            </a:solidFill>
                            <a:latin typeface="Cambria Math"/>
                          </a:rPr>
                          <m:t>𝑖</m:t>
                        </m:r>
                      </m:sub>
                    </m:sSub>
                  </m:oMath>
                </a14:m>
                <a:r>
                  <a:rPr lang="en-GB" dirty="0"/>
                  <a:t> expected reward</a:t>
                </a:r>
              </a:p>
              <a:p>
                <a14:m>
                  <m:oMath xmlns:m="http://schemas.openxmlformats.org/officeDocument/2006/math">
                    <m:sSub>
                      <m:sSubPr>
                        <m:ctrlPr>
                          <a:rPr lang="en-US" i="1" smtClean="0">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a:rPr>
                              <m:t>𝜇</m:t>
                            </m:r>
                          </m:e>
                        </m:acc>
                      </m:e>
                      <m:sub>
                        <m:r>
                          <a:rPr lang="en-US" i="1">
                            <a:latin typeface="Cambria Math"/>
                          </a:rPr>
                          <m:t>𝑖</m:t>
                        </m:r>
                      </m:sub>
                    </m:sSub>
                  </m:oMath>
                </a14:m>
                <a:r>
                  <a:rPr lang="en-GB" dirty="0"/>
                  <a:t> estimate of reward</a:t>
                </a:r>
              </a:p>
              <a:p>
                <a14:m>
                  <m:oMath xmlns:m="http://schemas.openxmlformats.org/officeDocument/2006/math">
                    <m:sSub>
                      <m:sSubPr>
                        <m:ctrlPr>
                          <a:rPr lang="de-DE" b="0" i="1" dirty="0" smtClean="0">
                            <a:solidFill>
                              <a:srgbClr val="C00000"/>
                            </a:solidFill>
                            <a:latin typeface="Cambria Math" panose="02040503050406030204" pitchFamily="18" charset="0"/>
                          </a:rPr>
                        </m:ctrlPr>
                      </m:sSubPr>
                      <m:e>
                        <m:r>
                          <a:rPr lang="de-DE" b="0" i="1" dirty="0" smtClean="0">
                            <a:solidFill>
                              <a:srgbClr val="C00000"/>
                            </a:solidFill>
                            <a:latin typeface="Cambria Math" panose="02040503050406030204" pitchFamily="18" charset="0"/>
                          </a:rPr>
                          <m:t>𝑟</m:t>
                        </m:r>
                      </m:e>
                      <m:sub>
                        <m:r>
                          <a:rPr lang="de-DE" b="0" i="1" dirty="0" smtClean="0">
                            <a:solidFill>
                              <a:srgbClr val="C00000"/>
                            </a:solidFill>
                            <a:latin typeface="Cambria Math" panose="02040503050406030204" pitchFamily="18" charset="0"/>
                          </a:rPr>
                          <m:t>𝑖</m:t>
                        </m:r>
                      </m:sub>
                    </m:sSub>
                  </m:oMath>
                </a14:m>
                <a:r>
                  <a:rPr lang="en-GB" dirty="0"/>
                  <a:t> actual value during UCB</a:t>
                </a:r>
              </a:p>
            </p:txBody>
          </p:sp>
        </mc:Choice>
        <mc:Fallback xmlns="">
          <p:sp>
            <p:nvSpPr>
              <p:cNvPr id="3" name="Notes Placeholder 2"/>
              <p:cNvSpPr>
                <a:spLocks noGrp="1"/>
              </p:cNvSpPr>
              <p:nvPr>
                <p:ph type="body" idx="1"/>
              </p:nvPr>
            </p:nvSpPr>
            <p:spPr/>
            <p:txBody>
              <a:bodyPr/>
              <a:lstStyle/>
              <a:p>
                <a:r>
                  <a:rPr lang="en-US" i="0">
                    <a:solidFill>
                      <a:srgbClr val="C00000"/>
                    </a:solidFill>
                    <a:latin typeface="Cambria Math"/>
                  </a:rPr>
                  <a:t>𝜇</a:t>
                </a:r>
                <a:r>
                  <a:rPr lang="en-US" i="0">
                    <a:solidFill>
                      <a:srgbClr val="C00000"/>
                    </a:solidFill>
                    <a:latin typeface="Cambria Math" panose="02040503050406030204" pitchFamily="18" charset="0"/>
                  </a:rPr>
                  <a:t>_</a:t>
                </a:r>
                <a:r>
                  <a:rPr lang="en-US" i="0">
                    <a:solidFill>
                      <a:srgbClr val="C00000"/>
                    </a:solidFill>
                    <a:latin typeface="Cambria Math"/>
                  </a:rPr>
                  <a:t>𝑖</a:t>
                </a:r>
                <a:r>
                  <a:rPr lang="en-GB" dirty="0"/>
                  <a:t> expected reward</a:t>
                </a:r>
              </a:p>
              <a:p>
                <a:r>
                  <a:rPr lang="en-US" i="0" dirty="0">
                    <a:latin typeface="Cambria Math"/>
                  </a:rPr>
                  <a:t>𝜇</a:t>
                </a:r>
                <a:r>
                  <a:rPr lang="en-US" i="0" dirty="0">
                    <a:latin typeface="Cambria Math" panose="02040503050406030204" pitchFamily="18" charset="0"/>
                  </a:rPr>
                  <a:t> ̂</a:t>
                </a:r>
                <a:r>
                  <a:rPr lang="en-US" i="0">
                    <a:latin typeface="Cambria Math" panose="02040503050406030204" pitchFamily="18" charset="0"/>
                  </a:rPr>
                  <a:t>_</a:t>
                </a:r>
                <a:r>
                  <a:rPr lang="en-US" i="0">
                    <a:latin typeface="Cambria Math"/>
                  </a:rPr>
                  <a:t>𝑖</a:t>
                </a:r>
                <a:r>
                  <a:rPr lang="en-GB" dirty="0"/>
                  <a:t> estimate of reward</a:t>
                </a:r>
              </a:p>
              <a:p>
                <a:r>
                  <a:rPr lang="de-DE" b="0" i="0" dirty="0">
                    <a:solidFill>
                      <a:srgbClr val="C00000"/>
                    </a:solidFill>
                    <a:latin typeface="Cambria Math" panose="02040503050406030204" pitchFamily="18" charset="0"/>
                  </a:rPr>
                  <a:t>𝑟_𝑖</a:t>
                </a:r>
                <a:r>
                  <a:rPr lang="en-GB" dirty="0"/>
                  <a:t> actual value during UCB</a:t>
                </a:r>
              </a:p>
            </p:txBody>
          </p:sp>
        </mc:Fallback>
      </mc:AlternateContent>
      <p:sp>
        <p:nvSpPr>
          <p:cNvPr id="4" name="Slide Number Placeholder 3"/>
          <p:cNvSpPr>
            <a:spLocks noGrp="1"/>
          </p:cNvSpPr>
          <p:nvPr>
            <p:ph type="sldNum" sz="quarter" idx="5"/>
          </p:nvPr>
        </p:nvSpPr>
        <p:spPr/>
        <p:txBody>
          <a:bodyPr/>
          <a:lstStyle/>
          <a:p>
            <a:fld id="{8F5BF81A-3E81-274B-90A2-0A51F25FFEBC}" type="slidenum">
              <a:rPr lang="en-GB" smtClean="0"/>
              <a:t>86</a:t>
            </a:fld>
            <a:endParaRPr lang="en-GB"/>
          </a:p>
        </p:txBody>
      </p:sp>
    </p:spTree>
    <p:extLst>
      <p:ext uri="{BB962C8B-B14F-4D97-AF65-F5344CB8AC3E}">
        <p14:creationId xmlns:p14="http://schemas.microsoft.com/office/powerpoint/2010/main" val="622338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87</a:t>
            </a:fld>
            <a:endParaRPr lang="en-GB"/>
          </a:p>
        </p:txBody>
      </p:sp>
    </p:spTree>
    <p:extLst>
      <p:ext uri="{BB962C8B-B14F-4D97-AF65-F5344CB8AC3E}">
        <p14:creationId xmlns:p14="http://schemas.microsoft.com/office/powerpoint/2010/main" val="51150525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Rollout or playout: </a:t>
            </a:r>
            <a:r>
              <a:rPr lang="en-GB" sz="1200" b="0" i="0" u="none" strike="noStrike" kern="1200" dirty="0">
                <a:solidFill>
                  <a:schemeClr val="tx1"/>
                </a:solidFill>
                <a:effectLst/>
                <a:latin typeface="+mn-lt"/>
                <a:ea typeface="+mn-ea"/>
                <a:cs typeface="+mn-cs"/>
              </a:rPr>
              <a:t>game is played out to the very end by selecting moves at random. The final game result of each playout is then used to weight the nodes in the game tree so that better nodes are more likely to be chosen in future playouts</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Search graphs for games: </a:t>
            </a:r>
            <a:r>
              <a:rPr lang="en-GB" sz="1200" b="0" i="0" u="none" strike="noStrike" kern="1200" dirty="0" err="1">
                <a:solidFill>
                  <a:schemeClr val="tx1"/>
                </a:solidFill>
                <a:effectLst/>
                <a:latin typeface="+mn-lt"/>
                <a:ea typeface="+mn-ea"/>
                <a:cs typeface="+mn-cs"/>
              </a:rPr>
              <a:t>MiniMax</a:t>
            </a:r>
            <a:r>
              <a:rPr lang="en-GB" sz="1200" b="0" i="0" u="none" strike="noStrike" kern="1200" dirty="0">
                <a:solidFill>
                  <a:schemeClr val="tx1"/>
                </a:solidFill>
                <a:effectLst/>
                <a:latin typeface="+mn-lt"/>
                <a:ea typeface="+mn-ea"/>
                <a:cs typeface="+mn-cs"/>
              </a:rPr>
              <a:t> search, alpha-beta pruning (BA lecture: algorithms + data structures)</a:t>
            </a:r>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90</a:t>
            </a:fld>
            <a:endParaRPr lang="en-GB"/>
          </a:p>
        </p:txBody>
      </p:sp>
    </p:spTree>
    <p:extLst>
      <p:ext uri="{BB962C8B-B14F-4D97-AF65-F5344CB8AC3E}">
        <p14:creationId xmlns:p14="http://schemas.microsoft.com/office/powerpoint/2010/main" val="172381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8544897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F5BF81A-3E81-274B-90A2-0A51F25FFEBC}" type="slidenum">
              <a:rPr lang="en-GB" smtClean="0"/>
              <a:t>91</a:t>
            </a:fld>
            <a:endParaRPr lang="en-GB"/>
          </a:p>
        </p:txBody>
      </p:sp>
    </p:spTree>
    <p:extLst>
      <p:ext uri="{BB962C8B-B14F-4D97-AF65-F5344CB8AC3E}">
        <p14:creationId xmlns:p14="http://schemas.microsoft.com/office/powerpoint/2010/main" val="370651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2"/>
          <p:cNvSpPr>
            <a:spLocks noGrp="1" noRot="1" noChangeAspect="1" noChangeArrowheads="1" noTextEdit="1"/>
          </p:cNvSpPr>
          <p:nvPr>
            <p:ph type="sldImg"/>
          </p:nvPr>
        </p:nvSpPr>
        <p:spPr>
          <a:ln/>
        </p:spPr>
      </p:sp>
      <p:sp>
        <p:nvSpPr>
          <p:cNvPr id="15362"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3101024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Rot="1" noChangeAspect="1" noChangeArrowheads="1" noTextEdit="1"/>
          </p:cNvSpPr>
          <p:nvPr>
            <p:ph type="sldImg"/>
          </p:nvPr>
        </p:nvSpPr>
        <p:spPr>
          <a:ln/>
        </p:spPr>
      </p:sp>
      <p:sp>
        <p:nvSpPr>
          <p:cNvPr id="19458"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Same as MDPs</a:t>
            </a:r>
          </a:p>
        </p:txBody>
      </p:sp>
    </p:spTree>
    <p:extLst>
      <p:ext uri="{BB962C8B-B14F-4D97-AF65-F5344CB8AC3E}">
        <p14:creationId xmlns:p14="http://schemas.microsoft.com/office/powerpoint/2010/main" val="528686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083866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675288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2041557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Rot="1" noChangeAspect="1" noChangeArrowheads="1" noTextEdit="1"/>
          </p:cNvSpPr>
          <p:nvPr>
            <p:ph type="sldImg"/>
          </p:nvPr>
        </p:nvSpPr>
        <p:spPr>
          <a:ln/>
        </p:spPr>
      </p:sp>
      <p:sp>
        <p:nvSpPr>
          <p:cNvPr id="21506" name="Rectangle 3"/>
          <p:cNvSpPr>
            <a:spLocks noGrp="1" noChangeArrowheads="1"/>
          </p:cNvSpPr>
          <p:nvPr>
            <p:ph type="body" idx="1"/>
          </p:nvPr>
        </p:nvSpPr>
        <p:spPr>
          <a:noFill/>
          <a:ln w="9525"/>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dirty="0"/>
          </a:p>
        </p:txBody>
      </p:sp>
    </p:spTree>
    <p:extLst>
      <p:ext uri="{BB962C8B-B14F-4D97-AF65-F5344CB8AC3E}">
        <p14:creationId xmlns:p14="http://schemas.microsoft.com/office/powerpoint/2010/main" val="19842626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272203"/>
          </a:xfrm>
          <a:solidFill>
            <a:schemeClr val="accent3"/>
          </a:solidFill>
        </p:spPr>
        <p:txBody>
          <a:bodyPr anchor="ctr" anchorCtr="0">
            <a:norm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Rectangle 6">
            <a:extLst>
              <a:ext uri="{FF2B5EF4-FFF2-40B4-BE49-F238E27FC236}">
                <a16:creationId xmlns:a16="http://schemas.microsoft.com/office/drawing/2014/main" id="{78EEE25B-DF47-024F-9634-5072BC7A6FEB}"/>
              </a:ext>
            </a:extLst>
          </p:cNvPr>
          <p:cNvSpPr/>
          <p:nvPr userDrawn="1"/>
        </p:nvSpPr>
        <p:spPr>
          <a:xfrm>
            <a:off x="121920" y="902208"/>
            <a:ext cx="8912352" cy="207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46">
            <a:extLst>
              <a:ext uri="{FF2B5EF4-FFF2-40B4-BE49-F238E27FC236}">
                <a16:creationId xmlns:a16="http://schemas.microsoft.com/office/drawing/2014/main" id="{FDF5D0F4-1273-274B-A7AC-164D1C345068}"/>
              </a:ext>
            </a:extLst>
          </p:cNvPr>
          <p:cNvSpPr>
            <a:spLocks noChangeArrowheads="1"/>
          </p:cNvSpPr>
          <p:nvPr userDrawn="1"/>
        </p:nvSpPr>
        <p:spPr bwMode="auto">
          <a:xfrm>
            <a:off x="179387" y="298033"/>
            <a:ext cx="8785225" cy="579057"/>
          </a:xfrm>
          <a:prstGeom prst="rect">
            <a:avLst/>
          </a:prstGeom>
          <a:solidFill>
            <a:schemeClr val="bg1">
              <a:lumMod val="65000"/>
            </a:schemeClr>
          </a:solidFill>
          <a:ln>
            <a:noFill/>
          </a:ln>
          <a:effectLst/>
        </p:spPr>
        <p:txBody>
          <a:bodyPr wrap="none" anchor="ctr"/>
          <a:lstStyle/>
          <a:p>
            <a:pPr>
              <a:defRPr/>
            </a:pPr>
            <a:endParaRPr lang="en-US">
              <a:cs typeface="+mn-cs"/>
            </a:endParaRPr>
          </a:p>
        </p:txBody>
      </p:sp>
      <p:sp>
        <p:nvSpPr>
          <p:cNvPr id="9" name="Rectangle 8">
            <a:extLst>
              <a:ext uri="{FF2B5EF4-FFF2-40B4-BE49-F238E27FC236}">
                <a16:creationId xmlns:a16="http://schemas.microsoft.com/office/drawing/2014/main" id="{70401FC7-71CF-4E47-9E19-80C0AB1C5781}"/>
              </a:ext>
            </a:extLst>
          </p:cNvPr>
          <p:cNvSpPr/>
          <p:nvPr userDrawn="1"/>
        </p:nvSpPr>
        <p:spPr>
          <a:xfrm>
            <a:off x="179387" y="6254495"/>
            <a:ext cx="1881061" cy="3892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Bild 48" descr="Logo_Inst_InfSys_P309.pdf">
            <a:extLst>
              <a:ext uri="{FF2B5EF4-FFF2-40B4-BE49-F238E27FC236}">
                <a16:creationId xmlns:a16="http://schemas.microsoft.com/office/drawing/2014/main" id="{218A8C7C-F06C-5441-B2E6-6A2A31CECB2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53334" y="5545245"/>
            <a:ext cx="3652807" cy="971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 name="Text Placeholder 15">
            <a:extLst>
              <a:ext uri="{FF2B5EF4-FFF2-40B4-BE49-F238E27FC236}">
                <a16:creationId xmlns:a16="http://schemas.microsoft.com/office/drawing/2014/main" id="{10DEB978-30E1-904C-83B5-37E2717C4211}"/>
              </a:ext>
            </a:extLst>
          </p:cNvPr>
          <p:cNvSpPr>
            <a:spLocks noGrp="1"/>
          </p:cNvSpPr>
          <p:nvPr>
            <p:ph type="body" sz="quarter" idx="10"/>
          </p:nvPr>
        </p:nvSpPr>
        <p:spPr>
          <a:xfrm>
            <a:off x="1143000" y="4874241"/>
            <a:ext cx="6858000" cy="658813"/>
          </a:xfrm>
        </p:spPr>
        <p:txBody>
          <a:bodyPr anchor="ctr" anchorCtr="0">
            <a:normAutofit/>
          </a:bodyPr>
          <a:lstStyle>
            <a:lvl1pPr marL="0" indent="0" algn="ctr">
              <a:buNone/>
              <a:defRPr sz="2400"/>
            </a:lvl1pPr>
            <a:lvl2pPr marL="457200" indent="0">
              <a:buNone/>
              <a:defRPr/>
            </a:lvl2pPr>
          </a:lstStyle>
          <a:p>
            <a:pPr lvl="0"/>
            <a:r>
              <a:rPr lang="en-US" dirty="0"/>
              <a:t>Edit Master text styles</a:t>
            </a:r>
          </a:p>
        </p:txBody>
      </p:sp>
    </p:spTree>
    <p:extLst>
      <p:ext uri="{BB962C8B-B14F-4D97-AF65-F5344CB8AC3E}">
        <p14:creationId xmlns:p14="http://schemas.microsoft.com/office/powerpoint/2010/main" val="2390269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106513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25985294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946802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558167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146048"/>
            <a:ext cx="3886200" cy="50309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146048"/>
            <a:ext cx="3886200" cy="50309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647724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1858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009775"/>
            <a:ext cx="3868340" cy="41798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1858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009775"/>
            <a:ext cx="3887391" cy="41798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GB"/>
          </a:p>
        </p:txBody>
      </p:sp>
      <p:sp>
        <p:nvSpPr>
          <p:cNvPr id="9" name="Slide Number Placeholder 8"/>
          <p:cNvSpPr>
            <a:spLocks noGrp="1"/>
          </p:cNvSpPr>
          <p:nvPr>
            <p:ph type="sldNum" sz="quarter" idx="12"/>
          </p:nvPr>
        </p:nvSpPr>
        <p:spPr/>
        <p:txBody>
          <a:bodyPr/>
          <a:lstStyle/>
          <a:p>
            <a:fld id="{67C9959E-8E6B-B04C-9955-EA096F41CA7A}" type="slidenum">
              <a:rPr lang="en-GB" smtClean="0"/>
              <a:t>‹#›</a:t>
            </a:fld>
            <a:endParaRPr lang="en-GB"/>
          </a:p>
        </p:txBody>
      </p:sp>
      <p:sp>
        <p:nvSpPr>
          <p:cNvPr id="10" name="Title 1">
            <a:extLst>
              <a:ext uri="{FF2B5EF4-FFF2-40B4-BE49-F238E27FC236}">
                <a16:creationId xmlns:a16="http://schemas.microsoft.com/office/drawing/2014/main" id="{8B07CA38-C955-1D40-A2DC-14FA5861FC09}"/>
              </a:ext>
            </a:extLst>
          </p:cNvPr>
          <p:cNvSpPr>
            <a:spLocks noGrp="1"/>
          </p:cNvSpPr>
          <p:nvPr>
            <p:ph type="title"/>
          </p:nvPr>
        </p:nvSpPr>
        <p:spPr>
          <a:xfrm>
            <a:off x="628650" y="260986"/>
            <a:ext cx="7886700" cy="615949"/>
          </a:xfrm>
        </p:spPr>
        <p:txBody>
          <a:bodyPr/>
          <a:lstStyle/>
          <a:p>
            <a:r>
              <a:rPr lang="en-US"/>
              <a:t>Click to edit Master title style</a:t>
            </a:r>
            <a:endParaRPr lang="en-US" dirty="0"/>
          </a:p>
        </p:txBody>
      </p:sp>
    </p:spTree>
    <p:extLst>
      <p:ext uri="{BB962C8B-B14F-4D97-AF65-F5344CB8AC3E}">
        <p14:creationId xmlns:p14="http://schemas.microsoft.com/office/powerpoint/2010/main" val="2445348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GB"/>
          </a:p>
        </p:txBody>
      </p:sp>
      <p:sp>
        <p:nvSpPr>
          <p:cNvPr id="5" name="Slide Number Placeholder 4"/>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1749760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GB"/>
          </a:p>
        </p:txBody>
      </p:sp>
      <p:sp>
        <p:nvSpPr>
          <p:cNvPr id="4" name="Slide Number Placeholder 3"/>
          <p:cNvSpPr>
            <a:spLocks noGrp="1"/>
          </p:cNvSpPr>
          <p:nvPr>
            <p:ph type="sldNum" sz="quarter" idx="12"/>
          </p:nvPr>
        </p:nvSpPr>
        <p:spPr/>
        <p:txBody>
          <a:bodyPr/>
          <a:lstStyle/>
          <a:p>
            <a:fld id="{67C9959E-8E6B-B04C-9955-EA096F41CA7A}" type="slidenum">
              <a:rPr lang="en-GB" smtClean="0"/>
              <a:t>‹#›</a:t>
            </a:fld>
            <a:endParaRPr lang="en-GB"/>
          </a:p>
        </p:txBody>
      </p:sp>
      <p:sp>
        <p:nvSpPr>
          <p:cNvPr id="6" name="Rectangle 5">
            <a:extLst>
              <a:ext uri="{FF2B5EF4-FFF2-40B4-BE49-F238E27FC236}">
                <a16:creationId xmlns:a16="http://schemas.microsoft.com/office/drawing/2014/main" id="{EA080C1A-4964-8F41-96D8-7ED70D1D4476}"/>
              </a:ext>
            </a:extLst>
          </p:cNvPr>
          <p:cNvSpPr/>
          <p:nvPr userDrawn="1"/>
        </p:nvSpPr>
        <p:spPr>
          <a:xfrm>
            <a:off x="121920" y="902208"/>
            <a:ext cx="8912352" cy="2072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08750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3046502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67C9959E-8E6B-B04C-9955-EA096F41CA7A}" type="slidenum">
              <a:rPr lang="en-GB" smtClean="0"/>
              <a:t>‹#›</a:t>
            </a:fld>
            <a:endParaRPr lang="en-GB"/>
          </a:p>
        </p:txBody>
      </p:sp>
    </p:spTree>
    <p:extLst>
      <p:ext uri="{BB962C8B-B14F-4D97-AF65-F5344CB8AC3E}">
        <p14:creationId xmlns:p14="http://schemas.microsoft.com/office/powerpoint/2010/main" val="2311659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60986"/>
            <a:ext cx="7886700" cy="71786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158240"/>
            <a:ext cx="7886700" cy="501872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C9959E-8E6B-B04C-9955-EA096F41CA7A}" type="slidenum">
              <a:rPr lang="en-GB" smtClean="0"/>
              <a:t>‹#›</a:t>
            </a:fld>
            <a:endParaRPr lang="en-GB"/>
          </a:p>
        </p:txBody>
      </p:sp>
      <p:sp>
        <p:nvSpPr>
          <p:cNvPr id="7" name="Rectangle 46">
            <a:extLst>
              <a:ext uri="{FF2B5EF4-FFF2-40B4-BE49-F238E27FC236}">
                <a16:creationId xmlns:a16="http://schemas.microsoft.com/office/drawing/2014/main" id="{91B1AE1C-FEC2-4348-9475-041C80A73148}"/>
              </a:ext>
            </a:extLst>
          </p:cNvPr>
          <p:cNvSpPr>
            <a:spLocks noChangeArrowheads="1"/>
          </p:cNvSpPr>
          <p:nvPr userDrawn="1"/>
        </p:nvSpPr>
        <p:spPr bwMode="auto">
          <a:xfrm>
            <a:off x="179388" y="981075"/>
            <a:ext cx="8785225" cy="73025"/>
          </a:xfrm>
          <a:prstGeom prst="rect">
            <a:avLst/>
          </a:prstGeom>
          <a:solidFill>
            <a:schemeClr val="bg1">
              <a:lumMod val="65000"/>
            </a:schemeClr>
          </a:solidFill>
          <a:ln>
            <a:noFill/>
          </a:ln>
          <a:effectLst/>
        </p:spPr>
        <p:txBody>
          <a:bodyPr wrap="none" anchor="ctr"/>
          <a:lstStyle/>
          <a:p>
            <a:pPr>
              <a:defRPr/>
            </a:pPr>
            <a:endParaRPr lang="en-US">
              <a:cs typeface="+mn-cs"/>
            </a:endParaRPr>
          </a:p>
        </p:txBody>
      </p:sp>
      <p:sp>
        <p:nvSpPr>
          <p:cNvPr id="8" name="Rectangle 47">
            <a:extLst>
              <a:ext uri="{FF2B5EF4-FFF2-40B4-BE49-F238E27FC236}">
                <a16:creationId xmlns:a16="http://schemas.microsoft.com/office/drawing/2014/main" id="{96AF92E2-BDCD-6049-9EAA-8D50CD195792}"/>
              </a:ext>
            </a:extLst>
          </p:cNvPr>
          <p:cNvSpPr>
            <a:spLocks noChangeArrowheads="1"/>
          </p:cNvSpPr>
          <p:nvPr userDrawn="1"/>
        </p:nvSpPr>
        <p:spPr bwMode="auto">
          <a:xfrm flipV="1">
            <a:off x="179388" y="6669088"/>
            <a:ext cx="8785225" cy="188912"/>
          </a:xfrm>
          <a:prstGeom prst="rect">
            <a:avLst/>
          </a:prstGeom>
          <a:solidFill>
            <a:schemeClr val="bg1">
              <a:lumMod val="65000"/>
            </a:schemeClr>
          </a:solidFill>
          <a:ln>
            <a:noFill/>
          </a:ln>
          <a:effectLst/>
        </p:spPr>
        <p:txBody>
          <a:bodyPr wrap="none" anchor="ctr"/>
          <a:lstStyle/>
          <a:p>
            <a:pPr>
              <a:defRPr/>
            </a:pPr>
            <a:endParaRPr lang="en-US">
              <a:cs typeface="+mn-cs"/>
            </a:endParaRPr>
          </a:p>
        </p:txBody>
      </p:sp>
      <p:pic>
        <p:nvPicPr>
          <p:cNvPr id="9" name="Bild 48" descr="Logo_Inst_InfSys_P309.pdf">
            <a:extLst>
              <a:ext uri="{FF2B5EF4-FFF2-40B4-BE49-F238E27FC236}">
                <a16:creationId xmlns:a16="http://schemas.microsoft.com/office/drawing/2014/main" id="{6BFDEE98-4A30-3C4F-AA99-EBE972217091}"/>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50825" y="6167438"/>
            <a:ext cx="2160588" cy="574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Footer Placeholder 9">
            <a:extLst>
              <a:ext uri="{FF2B5EF4-FFF2-40B4-BE49-F238E27FC236}">
                <a16:creationId xmlns:a16="http://schemas.microsoft.com/office/drawing/2014/main" id="{CAAD865F-9244-D44C-BD8B-7371A4C3B649}"/>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Tree>
    <p:extLst>
      <p:ext uri="{BB962C8B-B14F-4D97-AF65-F5344CB8AC3E}">
        <p14:creationId xmlns:p14="http://schemas.microsoft.com/office/powerpoint/2010/main" val="22474225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0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11.png"/></Relationships>
</file>

<file path=ppt/slides/_rels/slide1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3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00.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20.png"/><Relationship Id="rId1" Type="http://schemas.openxmlformats.org/officeDocument/2006/relationships/slideLayout" Target="../slideLayouts/slideLayout4.xml"/><Relationship Id="rId4" Type="http://schemas.openxmlformats.org/officeDocument/2006/relationships/image" Target="../media/image350.png"/></Relationships>
</file>

<file path=ppt/slides/_rels/slide27.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340.pn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0.png"/><Relationship Id="rId4" Type="http://schemas.openxmlformats.org/officeDocument/2006/relationships/image" Target="../media/image38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70.pn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2.png"/><Relationship Id="rId7"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60.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70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1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2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6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8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9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0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820.png"/><Relationship Id="rId4" Type="http://schemas.openxmlformats.org/officeDocument/2006/relationships/image" Target="../media/image170.png"/></Relationships>
</file>

<file path=ppt/slides/_rels/slide55.xml.rels><?xml version="1.0" encoding="UTF-8" standalone="yes"?>
<Relationships xmlns="http://schemas.openxmlformats.org/package/2006/relationships"><Relationship Id="rId2" Type="http://schemas.openxmlformats.org/officeDocument/2006/relationships/image" Target="../media/image83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6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7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10.png"/></Relationships>
</file>

<file path=ppt/slides/_rels/slide60.xml.rels><?xml version="1.0" encoding="UTF-8" standalone="yes"?>
<Relationships xmlns="http://schemas.openxmlformats.org/package/2006/relationships"><Relationship Id="rId2" Type="http://schemas.openxmlformats.org/officeDocument/2006/relationships/image" Target="../media/image88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01.png"/><Relationship Id="rId7"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03.png"/><Relationship Id="rId4" Type="http://schemas.openxmlformats.org/officeDocument/2006/relationships/image" Target="../media/image102.png"/><Relationship Id="rId9" Type="http://schemas.openxmlformats.org/officeDocument/2006/relationships/image" Target="../media/image26.png"/></Relationships>
</file>

<file path=ppt/slides/_rels/slide6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93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5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11.png"/></Relationships>
</file>

<file path=ppt/slides/_rels/slide70.xml.rels><?xml version="1.0" encoding="UTF-8" standalone="yes"?>
<Relationships xmlns="http://schemas.openxmlformats.org/package/2006/relationships"><Relationship Id="rId2" Type="http://schemas.openxmlformats.org/officeDocument/2006/relationships/image" Target="../media/image97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8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350.png"/><Relationship Id="rId2" Type="http://schemas.openxmlformats.org/officeDocument/2006/relationships/image" Target="../media/image1040.png"/><Relationship Id="rId1" Type="http://schemas.openxmlformats.org/officeDocument/2006/relationships/slideLayout" Target="../slideLayouts/slideLayout2.xml"/><Relationship Id="rId6" Type="http://schemas.openxmlformats.org/officeDocument/2006/relationships/image" Target="../media/image1371.png"/><Relationship Id="rId5" Type="http://schemas.openxmlformats.org/officeDocument/2006/relationships/image" Target="../media/image1030.png"/><Relationship Id="rId4" Type="http://schemas.openxmlformats.org/officeDocument/2006/relationships/image" Target="../media/image1360.png"/></Relationships>
</file>

<file path=ppt/slides/_rels/slide74.xml.rels><?xml version="1.0" encoding="UTF-8" standalone="yes"?>
<Relationships xmlns="http://schemas.openxmlformats.org/package/2006/relationships"><Relationship Id="rId3" Type="http://schemas.openxmlformats.org/officeDocument/2006/relationships/image" Target="../media/image1350.png"/><Relationship Id="rId2" Type="http://schemas.openxmlformats.org/officeDocument/2006/relationships/image" Target="../media/image1040.png"/><Relationship Id="rId1" Type="http://schemas.openxmlformats.org/officeDocument/2006/relationships/slideLayout" Target="../slideLayouts/slideLayout2.xml"/><Relationship Id="rId6" Type="http://schemas.openxmlformats.org/officeDocument/2006/relationships/image" Target="../media/image1370.png"/><Relationship Id="rId5" Type="http://schemas.openxmlformats.org/officeDocument/2006/relationships/image" Target="../media/image1030.png"/><Relationship Id="rId4" Type="http://schemas.openxmlformats.org/officeDocument/2006/relationships/image" Target="../media/image1360.png"/></Relationships>
</file>

<file path=ppt/slides/_rels/slide75.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0.png"/><Relationship Id="rId4" Type="http://schemas.openxmlformats.org/officeDocument/2006/relationships/image" Target="../media/image13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hyperlink" Target="http://www.photoree.com/topic/gallery/turabell/1" TargetMode="Externa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7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80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90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8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62.png"/></Relationships>
</file>

<file path=ppt/slides/_rels/slide8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94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44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146.png"/><Relationship Id="rId4" Type="http://schemas.openxmlformats.org/officeDocument/2006/relationships/image" Target="../media/image1450.png"/></Relationships>
</file>

<file path=ppt/slides/_rels/slide8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34BE2-80DA-4241-AF62-CB1542C63363}"/>
              </a:ext>
            </a:extLst>
          </p:cNvPr>
          <p:cNvSpPr>
            <a:spLocks noGrp="1"/>
          </p:cNvSpPr>
          <p:nvPr>
            <p:ph type="ctrTitle"/>
          </p:nvPr>
        </p:nvSpPr>
        <p:spPr/>
        <p:txBody>
          <a:bodyPr>
            <a:normAutofit fontScale="90000"/>
          </a:bodyPr>
          <a:lstStyle/>
          <a:p>
            <a:r>
              <a:rPr lang="en-GB" sz="4400" dirty="0"/>
              <a:t>Advanced Topics Data Science and AI </a:t>
            </a:r>
            <a:br>
              <a:rPr lang="en-GB" sz="4400" dirty="0"/>
            </a:br>
            <a:r>
              <a:rPr lang="en-GB" dirty="0"/>
              <a:t>Automated Planning and Acting</a:t>
            </a:r>
          </a:p>
        </p:txBody>
      </p:sp>
      <p:sp>
        <p:nvSpPr>
          <p:cNvPr id="3" name="Subtitle 2">
            <a:extLst>
              <a:ext uri="{FF2B5EF4-FFF2-40B4-BE49-F238E27FC236}">
                <a16:creationId xmlns:a16="http://schemas.microsoft.com/office/drawing/2014/main" id="{36884F53-43C7-8041-BB5E-42EFDC745B7F}"/>
              </a:ext>
            </a:extLst>
          </p:cNvPr>
          <p:cNvSpPr>
            <a:spLocks noGrp="1"/>
          </p:cNvSpPr>
          <p:nvPr>
            <p:ph type="subTitle" idx="1"/>
          </p:nvPr>
        </p:nvSpPr>
        <p:spPr/>
        <p:txBody>
          <a:bodyPr>
            <a:normAutofit/>
          </a:bodyPr>
          <a:lstStyle/>
          <a:p>
            <a:r>
              <a:rPr lang="en-GB" sz="3200" dirty="0"/>
              <a:t>Probabilistic Models</a:t>
            </a:r>
          </a:p>
        </p:txBody>
      </p:sp>
      <p:sp>
        <p:nvSpPr>
          <p:cNvPr id="5" name="Text Placeholder 4">
            <a:extLst>
              <a:ext uri="{FF2B5EF4-FFF2-40B4-BE49-F238E27FC236}">
                <a16:creationId xmlns:a16="http://schemas.microsoft.com/office/drawing/2014/main" id="{A05C149E-328F-5146-8520-C7F601EE3733}"/>
              </a:ext>
            </a:extLst>
          </p:cNvPr>
          <p:cNvSpPr>
            <a:spLocks noGrp="1"/>
          </p:cNvSpPr>
          <p:nvPr>
            <p:ph type="body" sz="quarter" idx="10"/>
          </p:nvPr>
        </p:nvSpPr>
        <p:spPr/>
        <p:txBody>
          <a:bodyPr/>
          <a:lstStyle/>
          <a:p>
            <a:r>
              <a:rPr lang="en-GB" dirty="0"/>
              <a:t>Tanya Braun</a:t>
            </a:r>
          </a:p>
        </p:txBody>
      </p:sp>
    </p:spTree>
    <p:extLst>
      <p:ext uri="{BB962C8B-B14F-4D97-AF65-F5344CB8AC3E}">
        <p14:creationId xmlns:p14="http://schemas.microsoft.com/office/powerpoint/2010/main" val="254772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2"/>
          <p:cNvSpPr>
            <a:spLocks noGrp="1" noChangeArrowheads="1"/>
          </p:cNvSpPr>
          <p:nvPr>
            <p:ph type="title"/>
          </p:nvPr>
        </p:nvSpPr>
        <p:spPr/>
        <p:txBody>
          <a:bodyPr/>
          <a:lstStyle/>
          <a:p>
            <a:r>
              <a:rPr lang="en-US"/>
              <a:t>Histories</a:t>
            </a:r>
            <a:endParaRPr lang="en-US" dirty="0"/>
          </a:p>
        </p:txBody>
      </p:sp>
      <mc:AlternateContent xmlns:mc="http://schemas.openxmlformats.org/markup-compatibility/2006" xmlns:a14="http://schemas.microsoft.com/office/drawing/2010/main">
        <mc:Choice Requires="a14">
          <p:sp>
            <p:nvSpPr>
              <p:cNvPr id="18435" name="Rectangle 3"/>
              <p:cNvSpPr>
                <a:spLocks noGrp="1" noChangeArrowheads="1"/>
              </p:cNvSpPr>
              <p:nvPr>
                <p:ph sz="half" idx="1"/>
              </p:nvPr>
            </p:nvSpPr>
            <p:spPr>
              <a:xfrm>
                <a:off x="628650" y="1146048"/>
                <a:ext cx="3927388" cy="5030915"/>
              </a:xfrm>
            </p:spPr>
            <p:txBody>
              <a:bodyPr>
                <a:normAutofit fontScale="77500" lnSpcReduction="20000"/>
              </a:bodyPr>
              <a:lstStyle/>
              <a:p>
                <a:r>
                  <a:rPr lang="en-US" dirty="0">
                    <a:solidFill>
                      <a:schemeClr val="accent1"/>
                    </a:solidFill>
                  </a:rPr>
                  <a:t>History</a:t>
                </a:r>
                <a:r>
                  <a:rPr lang="en-US" dirty="0"/>
                  <a:t>: sequence of states </a:t>
                </a:r>
                <a14:m>
                  <m:oMath xmlns:m="http://schemas.openxmlformats.org/officeDocument/2006/math">
                    <m:r>
                      <a:rPr lang="el-GR" i="1" dirty="0" smtClean="0">
                        <a:latin typeface="Cambria Math" panose="02040503050406030204" pitchFamily="18" charset="0"/>
                      </a:rPr>
                      <m:t>𝜎</m:t>
                    </m:r>
                    <m:r>
                      <a:rPr lang="en-US" i="1" dirty="0" smtClean="0">
                        <a:latin typeface="Cambria Math" panose="02040503050406030204" pitchFamily="18" charset="0"/>
                      </a:rPr>
                      <m:t>=</m:t>
                    </m:r>
                    <m:d>
                      <m:dPr>
                        <m:begChr m:val="⟨"/>
                        <m:endChr m:val="⟩"/>
                        <m:ctrlPr>
                          <a:rPr lang="en-US" i="1" dirty="0" smtClean="0">
                            <a:latin typeface="Cambria Math" panose="02040503050406030204" pitchFamily="18" charset="0"/>
                          </a:rPr>
                        </m:ctrlPr>
                      </m:dPr>
                      <m:e>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en-US" i="1" dirty="0">
                                <a:latin typeface="Cambria Math" panose="02040503050406030204" pitchFamily="18" charset="0"/>
                                <a:sym typeface="Symbol" charset="0"/>
                              </a:rPr>
                              <m:t>0</m:t>
                            </m:r>
                          </m:sub>
                        </m:sSub>
                        <m:r>
                          <a:rPr lang="en-US" i="1" dirty="0">
                            <a:latin typeface="Cambria Math" panose="02040503050406030204" pitchFamily="18" charset="0"/>
                            <a:sym typeface="Symbol" charset="0"/>
                          </a:rPr>
                          <m:t>, </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en-US" i="1" dirty="0">
                                <a:latin typeface="Cambria Math" panose="02040503050406030204" pitchFamily="18" charset="0"/>
                                <a:sym typeface="Symbol" charset="0"/>
                              </a:rPr>
                              <m:t>1</m:t>
                            </m:r>
                          </m:sub>
                        </m:sSub>
                        <m:r>
                          <a:rPr lang="en-US" i="1" dirty="0">
                            <a:latin typeface="Cambria Math" panose="02040503050406030204" pitchFamily="18" charset="0"/>
                            <a:sym typeface="Symbol" charset="0"/>
                          </a:rPr>
                          <m:t>, </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en-US" i="1" dirty="0">
                                <a:latin typeface="Cambria Math" panose="02040503050406030204" pitchFamily="18" charset="0"/>
                                <a:sym typeface="Symbol" charset="0"/>
                              </a:rPr>
                              <m:t>2</m:t>
                            </m:r>
                          </m:sub>
                        </m:sSub>
                        <m:r>
                          <a:rPr lang="en-US" i="1" dirty="0">
                            <a:latin typeface="Cambria Math" panose="02040503050406030204" pitchFamily="18" charset="0"/>
                            <a:sym typeface="Symbol" charset="0"/>
                          </a:rPr>
                          <m:t>, …</m:t>
                        </m:r>
                      </m:e>
                    </m:d>
                  </m:oMath>
                </a14:m>
                <a:endParaRPr lang="en-US" dirty="0"/>
              </a:p>
              <a:p>
                <a:pPr lvl="1"/>
                <a:r>
                  <a:rPr lang="en-US" dirty="0"/>
                  <a:t>May be finite or infinite</a:t>
                </a:r>
              </a:p>
              <a:p>
                <a:pPr lvl="2"/>
                <a14:m>
                  <m:oMath xmlns:m="http://schemas.openxmlformats.org/officeDocument/2006/math">
                    <m:r>
                      <a:rPr lang="el-GR" i="1" dirty="0">
                        <a:latin typeface="Cambria Math" panose="02040503050406030204" pitchFamily="18" charset="0"/>
                      </a:rPr>
                      <m:t>𝜎</m:t>
                    </m:r>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de-DE" b="0" i="1" dirty="0" smtClean="0">
                            <a:latin typeface="Cambria Math" panose="02040503050406030204" pitchFamily="18" charset="0"/>
                            <a:sym typeface="Symbol" charset="0"/>
                          </a:rPr>
                          <m:t>𝑑</m:t>
                        </m:r>
                        <m:r>
                          <a:rPr lang="de-DE" b="0" i="1" dirty="0" smtClean="0">
                            <a:latin typeface="Cambria Math" panose="02040503050406030204" pitchFamily="18" charset="0"/>
                            <a:sym typeface="Symbol" charset="0"/>
                          </a:rPr>
                          <m:t>1, </m:t>
                        </m:r>
                        <m:r>
                          <a:rPr lang="de-DE" b="0" i="1" dirty="0" smtClean="0">
                            <a:latin typeface="Cambria Math" panose="02040503050406030204" pitchFamily="18" charset="0"/>
                            <a:sym typeface="Symbol" charset="0"/>
                          </a:rPr>
                          <m:t>𝑑</m:t>
                        </m:r>
                        <m:r>
                          <a:rPr lang="de-DE" b="0" i="1" dirty="0" smtClean="0">
                            <a:latin typeface="Cambria Math" panose="02040503050406030204" pitchFamily="18" charset="0"/>
                            <a:sym typeface="Symbol" charset="0"/>
                          </a:rPr>
                          <m:t>2, </m:t>
                        </m:r>
                        <m:r>
                          <a:rPr lang="de-DE" b="0" i="1" dirty="0" smtClean="0">
                            <a:latin typeface="Cambria Math" panose="02040503050406030204" pitchFamily="18" charset="0"/>
                            <a:sym typeface="Symbol" charset="0"/>
                          </a:rPr>
                          <m:t>𝑑</m:t>
                        </m:r>
                        <m:r>
                          <a:rPr lang="de-DE" b="0" i="1" dirty="0" smtClean="0">
                            <a:latin typeface="Cambria Math" panose="02040503050406030204" pitchFamily="18" charset="0"/>
                            <a:sym typeface="Symbol" charset="0"/>
                          </a:rPr>
                          <m:t>3, </m:t>
                        </m:r>
                        <m:r>
                          <a:rPr lang="de-DE" b="0" i="1" dirty="0" smtClean="0">
                            <a:latin typeface="Cambria Math" panose="02040503050406030204" pitchFamily="18" charset="0"/>
                            <a:sym typeface="Symbol" charset="0"/>
                          </a:rPr>
                          <m:t>𝑑</m:t>
                        </m:r>
                        <m:r>
                          <a:rPr lang="de-DE" b="0" i="1" dirty="0" smtClean="0">
                            <a:latin typeface="Cambria Math" panose="02040503050406030204" pitchFamily="18" charset="0"/>
                            <a:sym typeface="Symbol" charset="0"/>
                          </a:rPr>
                          <m:t>4</m:t>
                        </m:r>
                      </m:e>
                    </m:d>
                  </m:oMath>
                </a14:m>
                <a:endParaRPr lang="en-US" dirty="0"/>
              </a:p>
              <a:p>
                <a:pPr lvl="2"/>
                <a14:m>
                  <m:oMath xmlns:m="http://schemas.openxmlformats.org/officeDocument/2006/math">
                    <m:r>
                      <a:rPr lang="el-GR" i="1" dirty="0">
                        <a:latin typeface="Cambria Math" panose="02040503050406030204" pitchFamily="18" charset="0"/>
                      </a:rPr>
                      <m:t>𝜎</m:t>
                    </m:r>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de-DE" b="0" i="1" dirty="0" smtClean="0">
                            <a:latin typeface="Cambria Math" panose="02040503050406030204" pitchFamily="18" charset="0"/>
                            <a:sym typeface="Symbol" charset="0"/>
                          </a:rPr>
                          <m:t>𝑑</m:t>
                        </m:r>
                        <m:r>
                          <a:rPr lang="de-DE" b="0" i="1" dirty="0" smtClean="0">
                            <a:latin typeface="Cambria Math" panose="02040503050406030204" pitchFamily="18" charset="0"/>
                            <a:sym typeface="Symbol" charset="0"/>
                          </a:rPr>
                          <m:t>1,</m:t>
                        </m:r>
                        <m:r>
                          <a:rPr lang="de-DE" b="0" i="1" dirty="0" smtClean="0">
                            <a:latin typeface="Cambria Math" panose="02040503050406030204" pitchFamily="18" charset="0"/>
                            <a:sym typeface="Symbol" charset="0"/>
                          </a:rPr>
                          <m:t>𝑑</m:t>
                        </m:r>
                        <m:r>
                          <a:rPr lang="de-DE" b="0" i="1" dirty="0" smtClean="0">
                            <a:latin typeface="Cambria Math" panose="02040503050406030204" pitchFamily="18" charset="0"/>
                            <a:sym typeface="Symbol" charset="0"/>
                          </a:rPr>
                          <m:t>2, </m:t>
                        </m:r>
                        <m:r>
                          <a:rPr lang="de-DE" b="0" i="1" dirty="0" smtClean="0">
                            <a:latin typeface="Cambria Math" panose="02040503050406030204" pitchFamily="18" charset="0"/>
                            <a:sym typeface="Symbol" charset="0"/>
                          </a:rPr>
                          <m:t>𝑑</m:t>
                        </m:r>
                        <m:r>
                          <a:rPr lang="de-DE" b="0" i="1" dirty="0" smtClean="0">
                            <a:latin typeface="Cambria Math" panose="02040503050406030204" pitchFamily="18" charset="0"/>
                            <a:sym typeface="Symbol" charset="0"/>
                          </a:rPr>
                          <m:t>1, </m:t>
                        </m:r>
                        <m:r>
                          <a:rPr lang="de-DE" b="0" i="1" dirty="0" smtClean="0">
                            <a:latin typeface="Cambria Math" panose="02040503050406030204" pitchFamily="18" charset="0"/>
                            <a:sym typeface="Symbol" charset="0"/>
                          </a:rPr>
                          <m:t>𝑑</m:t>
                        </m:r>
                        <m:r>
                          <a:rPr lang="de-DE" b="0" i="1" dirty="0" smtClean="0">
                            <a:latin typeface="Cambria Math" panose="02040503050406030204" pitchFamily="18" charset="0"/>
                            <a:sym typeface="Symbol" charset="0"/>
                          </a:rPr>
                          <m:t>2,…</m:t>
                        </m:r>
                      </m:e>
                    </m:d>
                  </m:oMath>
                </a14:m>
                <a:endParaRPr lang="en-US" dirty="0"/>
              </a:p>
              <a:p>
                <a14:m>
                  <m:oMath xmlns:m="http://schemas.openxmlformats.org/officeDocument/2006/math">
                    <m:r>
                      <a:rPr lang="en-US" i="1" dirty="0" smtClean="0">
                        <a:latin typeface="Cambria Math" panose="02040503050406030204" pitchFamily="18" charset="0"/>
                      </a:rPr>
                      <m:t>𝐻</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𝑠</m:t>
                        </m:r>
                        <m:r>
                          <a:rPr lang="en-US" i="1" dirty="0" smtClean="0">
                            <a:latin typeface="Cambria Math" panose="02040503050406030204" pitchFamily="18" charset="0"/>
                          </a:rPr>
                          <m:t>,</m:t>
                        </m:r>
                        <m:r>
                          <a:rPr lang="en-US" i="1" dirty="0" smtClean="0">
                            <a:latin typeface="Cambria Math" panose="02040503050406030204" pitchFamily="18" charset="0"/>
                          </a:rPr>
                          <m:t>𝜋</m:t>
                        </m:r>
                      </m:e>
                    </m:d>
                  </m:oMath>
                </a14:m>
                <a:r>
                  <a:rPr lang="en-US" dirty="0"/>
                  <a:t> = {all possible histories if we start at </a:t>
                </a:r>
                <a14:m>
                  <m:oMath xmlns:m="http://schemas.openxmlformats.org/officeDocument/2006/math">
                    <m:r>
                      <a:rPr lang="en-US" i="1" dirty="0" smtClean="0">
                        <a:latin typeface="Cambria Math" panose="02040503050406030204" pitchFamily="18" charset="0"/>
                      </a:rPr>
                      <m:t>𝑠</m:t>
                    </m:r>
                  </m:oMath>
                </a14:m>
                <a:r>
                  <a:rPr lang="en-US" dirty="0"/>
                  <a:t> and follow </a:t>
                </a:r>
                <a14:m>
                  <m:oMath xmlns:m="http://schemas.openxmlformats.org/officeDocument/2006/math">
                    <m:r>
                      <a:rPr lang="en-US" i="1" dirty="0" smtClean="0">
                        <a:latin typeface="Cambria Math" panose="02040503050406030204" pitchFamily="18" charset="0"/>
                      </a:rPr>
                      <m:t>𝜋</m:t>
                    </m:r>
                  </m:oMath>
                </a14:m>
                <a:r>
                  <a:rPr lang="en-US" dirty="0"/>
                  <a:t>, stopping if </a:t>
                </a:r>
                <a14:m>
                  <m:oMath xmlns:m="http://schemas.openxmlformats.org/officeDocument/2006/math">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𝑠</m:t>
                        </m:r>
                      </m:e>
                    </m:d>
                  </m:oMath>
                </a14:m>
                <a:r>
                  <a:rPr lang="en-US" dirty="0"/>
                  <a:t> is undefined or if we reach a goal state}</a:t>
                </a:r>
              </a:p>
              <a:p>
                <a:r>
                  <a:rPr lang="en-US" dirty="0"/>
                  <a:t>If </a:t>
                </a:r>
                <a14:m>
                  <m:oMath xmlns:m="http://schemas.openxmlformats.org/officeDocument/2006/math">
                    <m:r>
                      <a:rPr lang="el-GR" i="1" dirty="0" smtClean="0">
                        <a:latin typeface="Cambria Math" panose="02040503050406030204" pitchFamily="18" charset="0"/>
                      </a:rPr>
                      <m:t>𝜎</m:t>
                    </m:r>
                    <m:r>
                      <a:rPr lang="en-US" i="1" dirty="0" smtClean="0">
                        <a:latin typeface="Cambria Math" panose="02040503050406030204" pitchFamily="18" charset="0"/>
                      </a:rPr>
                      <m:t>∈</m:t>
                    </m:r>
                    <m:r>
                      <a:rPr lang="en-US" i="1" dirty="0" smtClean="0">
                        <a:latin typeface="Cambria Math" panose="02040503050406030204" pitchFamily="18" charset="0"/>
                      </a:rPr>
                      <m:t>𝐻</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𝑠</m:t>
                        </m:r>
                        <m:r>
                          <a:rPr lang="en-US" i="1" dirty="0" smtClean="0">
                            <a:latin typeface="Cambria Math" panose="02040503050406030204" pitchFamily="18" charset="0"/>
                          </a:rPr>
                          <m:t>,</m:t>
                        </m:r>
                        <m:r>
                          <a:rPr lang="en-US" i="1" dirty="0" smtClean="0">
                            <a:latin typeface="Cambria Math" panose="02040503050406030204" pitchFamily="18" charset="0"/>
                          </a:rPr>
                          <m:t>𝜋</m:t>
                        </m:r>
                      </m:e>
                    </m:d>
                  </m:oMath>
                </a14:m>
                <a:r>
                  <a:rPr lang="en-US" dirty="0"/>
                  <a:t>, then</a:t>
                </a:r>
              </a:p>
              <a:p>
                <a:pPr marL="0" indent="0">
                  <a:buNone/>
                </a:pPr>
                <a14:m>
                  <m:oMathPara xmlns:m="http://schemas.openxmlformats.org/officeDocument/2006/math">
                    <m:oMathParaPr>
                      <m:jc m:val="centerGroup"/>
                    </m:oMathParaPr>
                    <m:oMath xmlns:m="http://schemas.openxmlformats.org/officeDocument/2006/math">
                      <m:func>
                        <m:funcPr>
                          <m:ctrlPr>
                            <a:rPr lang="en-US" i="1" dirty="0">
                              <a:latin typeface="Cambria Math" panose="02040503050406030204" pitchFamily="18" charset="0"/>
                              <a:sym typeface="Symbol" charset="0"/>
                            </a:rPr>
                          </m:ctrlPr>
                        </m:funcPr>
                        <m:fName>
                          <m:r>
                            <a:rPr lang="en-US" i="1" dirty="0">
                              <a:latin typeface="Cambria Math" panose="02040503050406030204" pitchFamily="18" charset="0"/>
                            </a:rPr>
                            <m:t>𝑃</m:t>
                          </m:r>
                        </m:fName>
                        <m:e>
                          <m:d>
                            <m:dPr>
                              <m:ctrlPr>
                                <a:rPr lang="en-US" i="1" dirty="0">
                                  <a:latin typeface="Cambria Math" panose="02040503050406030204" pitchFamily="18" charset="0"/>
                                </a:rPr>
                              </m:ctrlPr>
                            </m:dPr>
                            <m:e>
                              <m:r>
                                <a:rPr lang="el-GR" i="1" dirty="0">
                                  <a:latin typeface="Cambria Math" panose="02040503050406030204" pitchFamily="18" charset="0"/>
                                </a:rPr>
                                <m:t>𝜎</m:t>
                              </m:r>
                              <m:r>
                                <a:rPr lang="en-US" i="1" dirty="0">
                                  <a:latin typeface="Cambria Math" panose="02040503050406030204" pitchFamily="18" charset="0"/>
                                  <a:sym typeface="Symbol" charset="0"/>
                                </a:rPr>
                                <m:t> </m:t>
                              </m:r>
                              <m:r>
                                <a:rPr lang="en-US" i="1" dirty="0">
                                  <a:latin typeface="Cambria Math" panose="02040503050406030204" pitchFamily="18" charset="0"/>
                                </a:rPr>
                                <m:t>|</m:t>
                              </m:r>
                              <m:r>
                                <a:rPr lang="en-US" i="1" dirty="0">
                                  <a:latin typeface="Cambria Math" panose="02040503050406030204" pitchFamily="18" charset="0"/>
                                  <a:sym typeface="Symbol" charset="0"/>
                                </a:rPr>
                                <m:t> </m:t>
                              </m:r>
                              <m:r>
                                <a:rPr lang="en-US" i="1" dirty="0">
                                  <a:latin typeface="Cambria Math" panose="02040503050406030204" pitchFamily="18" charset="0"/>
                                </a:rPr>
                                <m:t>𝑠</m:t>
                              </m:r>
                              <m:r>
                                <a:rPr lang="en-US" i="1" dirty="0">
                                  <a:latin typeface="Cambria Math" panose="02040503050406030204" pitchFamily="18" charset="0"/>
                                </a:rPr>
                                <m:t>,</m:t>
                              </m:r>
                              <m:r>
                                <a:rPr lang="en-US" i="1" dirty="0">
                                  <a:latin typeface="Cambria Math" panose="02040503050406030204" pitchFamily="18" charset="0"/>
                                </a:rPr>
                                <m:t>𝜋</m:t>
                              </m:r>
                            </m:e>
                          </m:d>
                        </m:e>
                      </m:func>
                      <m:r>
                        <a:rPr lang="en-US" i="1" dirty="0">
                          <a:latin typeface="Cambria Math" panose="02040503050406030204" pitchFamily="18" charset="0"/>
                        </a:rPr>
                        <m:t>=</m:t>
                      </m:r>
                      <m:nary>
                        <m:naryPr>
                          <m:chr m:val="∏"/>
                          <m:supHide m:val="on"/>
                          <m:ctrlPr>
                            <a:rPr lang="en-US" i="1" dirty="0">
                              <a:latin typeface="Cambria Math" panose="02040503050406030204" pitchFamily="18" charset="0"/>
                            </a:rPr>
                          </m:ctrlPr>
                        </m:naryPr>
                        <m:sub>
                          <m:r>
                            <m:rPr>
                              <m:brk m:alnAt="7"/>
                            </m:rPr>
                            <a:rPr lang="de-DE" i="1" dirty="0">
                              <a:latin typeface="Cambria Math" panose="02040503050406030204" pitchFamily="18" charset="0"/>
                            </a:rPr>
                            <m:t>𝑖</m:t>
                          </m:r>
                        </m:sub>
                        <m:sup/>
                        <m:e>
                          <m:func>
                            <m:funcPr>
                              <m:ctrlPr>
                                <a:rPr lang="en-US" i="1" dirty="0">
                                  <a:latin typeface="Cambria Math" panose="02040503050406030204" pitchFamily="18" charset="0"/>
                                  <a:sym typeface="Symbol" charset="0"/>
                                </a:rPr>
                              </m:ctrlPr>
                            </m:funcPr>
                            <m:fName>
                              <m:r>
                                <a:rPr lang="en-US" i="1" dirty="0" err="1">
                                  <a:latin typeface="Cambria Math" panose="02040503050406030204" pitchFamily="18" charset="0"/>
                                  <a:sym typeface="Symbol" charset="0"/>
                                </a:rPr>
                                <m:t>𝑃</m:t>
                              </m:r>
                            </m:fName>
                            <m:e>
                              <m:d>
                                <m:dPr>
                                  <m:ctrlPr>
                                    <a:rPr lang="de-DE" i="1" dirty="0">
                                      <a:latin typeface="Cambria Math" panose="02040503050406030204" pitchFamily="18" charset="0"/>
                                      <a:sym typeface="Symbol" charset="0"/>
                                    </a:rPr>
                                  </m:ctrlPr>
                                </m:dPr>
                                <m:e>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en-US" i="1" dirty="0">
                                          <a:latin typeface="Cambria Math" panose="02040503050406030204" pitchFamily="18" charset="0"/>
                                          <a:sym typeface="Symbol" charset="0"/>
                                        </a:rPr>
                                        <m:t>𝑖</m:t>
                                      </m:r>
                                      <m:r>
                                        <a:rPr lang="de-DE" i="1" dirty="0">
                                          <a:latin typeface="Cambria Math" panose="02040503050406030204" pitchFamily="18" charset="0"/>
                                          <a:sym typeface="Symbol" charset="0"/>
                                        </a:rPr>
                                        <m:t>+1</m:t>
                                      </m:r>
                                    </m:sub>
                                  </m:sSub>
                                  <m:r>
                                    <a:rPr lang="de-DE" i="1" dirty="0">
                                      <a:latin typeface="Cambria Math" panose="02040503050406030204" pitchFamily="18" charset="0"/>
                                      <a:sym typeface="Symbol" charset="0"/>
                                    </a:rPr>
                                    <m:t> |</m:t>
                                  </m:r>
                                  <m:sSub>
                                    <m:sSubPr>
                                      <m:ctrlPr>
                                        <a:rPr lang="de-DE" i="1" dirty="0">
                                          <a:latin typeface="Cambria Math" panose="02040503050406030204" pitchFamily="18" charset="0"/>
                                          <a:sym typeface="Symbol" charset="0"/>
                                        </a:rPr>
                                      </m:ctrlPr>
                                    </m:sSubPr>
                                    <m:e>
                                      <m:r>
                                        <a:rPr lang="en-US" i="1" dirty="0" err="1">
                                          <a:latin typeface="Cambria Math" panose="02040503050406030204" pitchFamily="18" charset="0"/>
                                          <a:sym typeface="Symbol" charset="0"/>
                                        </a:rPr>
                                        <m:t>𝑠</m:t>
                                      </m:r>
                                    </m:e>
                                    <m:sub>
                                      <m:r>
                                        <a:rPr lang="en-US" i="1" dirty="0" err="1">
                                          <a:latin typeface="Cambria Math" panose="02040503050406030204" pitchFamily="18" charset="0"/>
                                          <a:sym typeface="Symbol" charset="0"/>
                                        </a:rPr>
                                        <m:t>𝑖</m:t>
                                      </m:r>
                                    </m:sub>
                                  </m:sSub>
                                  <m:r>
                                    <a:rPr lang="en-US" i="1" dirty="0">
                                      <a:latin typeface="Cambria Math" panose="02040503050406030204" pitchFamily="18" charset="0"/>
                                      <a:sym typeface="Symbol" charset="0"/>
                                    </a:rPr>
                                    <m:t>,</m:t>
                                  </m:r>
                                  <m:r>
                                    <a:rPr lang="en-US" i="1" dirty="0">
                                      <a:latin typeface="Cambria Math" panose="02040503050406030204" pitchFamily="18" charset="0"/>
                                      <a:sym typeface="Symbol" charset="0"/>
                                    </a:rPr>
                                    <m:t>𝜋</m:t>
                                  </m:r>
                                  <m:d>
                                    <m:dPr>
                                      <m:ctrlPr>
                                        <a:rPr lang="en-US" i="1" dirty="0">
                                          <a:latin typeface="Cambria Math" panose="02040503050406030204" pitchFamily="18" charset="0"/>
                                          <a:sym typeface="Symbol" charset="0"/>
                                        </a:rPr>
                                      </m:ctrlPr>
                                    </m:dPr>
                                    <m:e>
                                      <m:sSub>
                                        <m:sSubPr>
                                          <m:ctrlPr>
                                            <a:rPr lang="de-DE" i="1" dirty="0">
                                              <a:latin typeface="Cambria Math" panose="02040503050406030204" pitchFamily="18" charset="0"/>
                                              <a:sym typeface="Symbol" charset="0"/>
                                            </a:rPr>
                                          </m:ctrlPr>
                                        </m:sSubPr>
                                        <m:e>
                                          <m:r>
                                            <a:rPr lang="en-US" i="1" dirty="0" err="1">
                                              <a:latin typeface="Cambria Math" panose="02040503050406030204" pitchFamily="18" charset="0"/>
                                              <a:sym typeface="Symbol" charset="0"/>
                                            </a:rPr>
                                            <m:t>𝑠</m:t>
                                          </m:r>
                                        </m:e>
                                        <m:sub>
                                          <m:r>
                                            <a:rPr lang="en-US" i="1" dirty="0" err="1">
                                              <a:latin typeface="Cambria Math" panose="02040503050406030204" pitchFamily="18" charset="0"/>
                                              <a:sym typeface="Symbol" charset="0"/>
                                            </a:rPr>
                                            <m:t>𝑖</m:t>
                                          </m:r>
                                        </m:sub>
                                      </m:sSub>
                                    </m:e>
                                  </m:d>
                                </m:e>
                              </m:d>
                            </m:e>
                          </m:func>
                        </m:e>
                      </m:nary>
                    </m:oMath>
                  </m:oMathPara>
                </a14:m>
                <a:endParaRPr lang="en-US" dirty="0"/>
              </a:p>
              <a:p>
                <a:pPr lvl="1"/>
                <a:r>
                  <a:rPr lang="en-US" dirty="0">
                    <a:sym typeface="Symbol" charset="0"/>
                  </a:rPr>
                  <a:t>Thus</a:t>
                </a:r>
              </a:p>
              <a:p>
                <a:pPr marL="457200" lvl="1" indent="0">
                  <a:buNone/>
                </a:pPr>
                <a14:m>
                  <m:oMathPara xmlns:m="http://schemas.openxmlformats.org/officeDocument/2006/math">
                    <m:oMathParaPr>
                      <m:jc m:val="centerGroup"/>
                    </m:oMathParaPr>
                    <m:oMath xmlns:m="http://schemas.openxmlformats.org/officeDocument/2006/math">
                      <m:nary>
                        <m:naryPr>
                          <m:chr m:val="∑"/>
                          <m:grow m:val="on"/>
                          <m:supHide m:val="on"/>
                          <m:ctrlPr>
                            <a:rPr lang="en-US" i="1" dirty="0">
                              <a:latin typeface="Cambria Math" panose="02040503050406030204" pitchFamily="18" charset="0"/>
                            </a:rPr>
                          </m:ctrlPr>
                        </m:naryPr>
                        <m:sub>
                          <m:r>
                            <a:rPr lang="el-GR" i="1" dirty="0">
                              <a:latin typeface="Cambria Math" panose="02040503050406030204" pitchFamily="18" charset="0"/>
                            </a:rPr>
                            <m:t>𝜎</m:t>
                          </m:r>
                          <m:r>
                            <a:rPr lang="en-US" i="1" dirty="0">
                              <a:latin typeface="Cambria Math" panose="02040503050406030204" pitchFamily="18" charset="0"/>
                            </a:rPr>
                            <m:t>∈</m:t>
                          </m:r>
                          <m:r>
                            <a:rPr lang="en-US" i="1" dirty="0">
                              <a:latin typeface="Cambria Math" panose="02040503050406030204" pitchFamily="18" charset="0"/>
                            </a:rPr>
                            <m:t>𝐻</m:t>
                          </m:r>
                          <m:d>
                            <m:dPr>
                              <m:ctrlPr>
                                <a:rPr lang="en-US" i="1" dirty="0">
                                  <a:latin typeface="Cambria Math" panose="02040503050406030204" pitchFamily="18" charset="0"/>
                                </a:rPr>
                              </m:ctrlPr>
                            </m:dPr>
                            <m:e>
                              <m:r>
                                <a:rPr lang="en-US" i="1" dirty="0">
                                  <a:latin typeface="Cambria Math" panose="02040503050406030204" pitchFamily="18" charset="0"/>
                                </a:rPr>
                                <m:t>𝑠</m:t>
                              </m:r>
                              <m:r>
                                <a:rPr lang="en-US" i="1" dirty="0">
                                  <a:latin typeface="Cambria Math" panose="02040503050406030204" pitchFamily="18" charset="0"/>
                                </a:rPr>
                                <m:t>,</m:t>
                              </m:r>
                              <m:r>
                                <a:rPr lang="en-US" i="1" dirty="0">
                                  <a:latin typeface="Cambria Math" panose="02040503050406030204" pitchFamily="18" charset="0"/>
                                </a:rPr>
                                <m:t>𝜋</m:t>
                              </m:r>
                            </m:e>
                          </m:d>
                        </m:sub>
                        <m:sup/>
                        <m:e>
                          <m:func>
                            <m:funcPr>
                              <m:ctrlPr>
                                <a:rPr lang="en-US" i="1" dirty="0">
                                  <a:latin typeface="Cambria Math" panose="02040503050406030204" pitchFamily="18" charset="0"/>
                                  <a:sym typeface="Symbol" charset="0"/>
                                </a:rPr>
                              </m:ctrlPr>
                            </m:funcPr>
                            <m:fName>
                              <m:r>
                                <a:rPr lang="en-US" i="1" dirty="0">
                                  <a:latin typeface="Cambria Math" panose="02040503050406030204" pitchFamily="18" charset="0"/>
                                </a:rPr>
                                <m:t>𝑃</m:t>
                              </m:r>
                            </m:fName>
                            <m:e>
                              <m:d>
                                <m:dPr>
                                  <m:ctrlPr>
                                    <a:rPr lang="en-US" i="1" dirty="0">
                                      <a:latin typeface="Cambria Math" panose="02040503050406030204" pitchFamily="18" charset="0"/>
                                    </a:rPr>
                                  </m:ctrlPr>
                                </m:dPr>
                                <m:e>
                                  <m:r>
                                    <a:rPr lang="el-GR" i="1" dirty="0">
                                      <a:latin typeface="Cambria Math" panose="02040503050406030204" pitchFamily="18" charset="0"/>
                                    </a:rPr>
                                    <m:t>𝜎</m:t>
                                  </m:r>
                                  <m:r>
                                    <a:rPr lang="en-US" i="1" dirty="0">
                                      <a:latin typeface="Cambria Math" panose="02040503050406030204" pitchFamily="18" charset="0"/>
                                      <a:sym typeface="Symbol" charset="0"/>
                                    </a:rPr>
                                    <m:t> </m:t>
                                  </m:r>
                                  <m:r>
                                    <a:rPr lang="en-US" i="1" dirty="0">
                                      <a:latin typeface="Cambria Math" panose="02040503050406030204" pitchFamily="18" charset="0"/>
                                    </a:rPr>
                                    <m:t>|</m:t>
                                  </m:r>
                                  <m:r>
                                    <a:rPr lang="en-US" i="1" dirty="0">
                                      <a:latin typeface="Cambria Math" panose="02040503050406030204" pitchFamily="18" charset="0"/>
                                      <a:sym typeface="Symbol" charset="0"/>
                                    </a:rPr>
                                    <m:t> </m:t>
                                  </m:r>
                                  <m:r>
                                    <a:rPr lang="en-US" i="1" dirty="0">
                                      <a:latin typeface="Cambria Math" panose="02040503050406030204" pitchFamily="18" charset="0"/>
                                    </a:rPr>
                                    <m:t>𝑠</m:t>
                                  </m:r>
                                  <m:r>
                                    <a:rPr lang="en-US" i="1" dirty="0">
                                      <a:latin typeface="Cambria Math" panose="02040503050406030204" pitchFamily="18" charset="0"/>
                                    </a:rPr>
                                    <m:t>,</m:t>
                                  </m:r>
                                  <m:r>
                                    <a:rPr lang="en-US" i="1" dirty="0">
                                      <a:latin typeface="Cambria Math" panose="02040503050406030204" pitchFamily="18" charset="0"/>
                                    </a:rPr>
                                    <m:t>𝜋</m:t>
                                  </m:r>
                                </m:e>
                              </m:d>
                            </m:e>
                          </m:func>
                        </m:e>
                      </m:nary>
                      <m:r>
                        <a:rPr lang="en-US" i="1" dirty="0">
                          <a:latin typeface="Cambria Math" panose="02040503050406030204" pitchFamily="18" charset="0"/>
                        </a:rPr>
                        <m:t>=</m:t>
                      </m:r>
                      <m:r>
                        <a:rPr lang="de-DE" i="1" dirty="0">
                          <a:latin typeface="Cambria Math" panose="02040503050406030204" pitchFamily="18" charset="0"/>
                        </a:rPr>
                        <m:t>1</m:t>
                      </m:r>
                    </m:oMath>
                  </m:oMathPara>
                </a14:m>
                <a:endParaRPr lang="en-US" dirty="0">
                  <a:sym typeface="Symbol" charset="0"/>
                </a:endParaRPr>
              </a:p>
            </p:txBody>
          </p:sp>
        </mc:Choice>
        <mc:Fallback xmlns="">
          <p:sp>
            <p:nvSpPr>
              <p:cNvPr id="18435" name="Rectangle 3"/>
              <p:cNvSpPr>
                <a:spLocks noGrp="1" noRot="1" noChangeAspect="1" noMove="1" noResize="1" noEditPoints="1" noAdjustHandles="1" noChangeArrowheads="1" noChangeShapeType="1" noTextEdit="1"/>
              </p:cNvSpPr>
              <p:nvPr>
                <p:ph sz="half" idx="1"/>
              </p:nvPr>
            </p:nvSpPr>
            <p:spPr>
              <a:xfrm>
                <a:off x="628650" y="1146048"/>
                <a:ext cx="3927388" cy="5030915"/>
              </a:xfrm>
              <a:blipFill>
                <a:blip r:embed="rId3"/>
                <a:stretch>
                  <a:fillRect l="-4839" t="-2267" r="-2581" b="-2241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6" name="Content Placeholder 5">
                <a:extLst>
                  <a:ext uri="{FF2B5EF4-FFF2-40B4-BE49-F238E27FC236}">
                    <a16:creationId xmlns:a16="http://schemas.microsoft.com/office/drawing/2014/main" id="{2EAED533-F9DB-A84C-BAE5-74F038390F7F}"/>
                  </a:ext>
                </a:extLst>
              </p:cNvPr>
              <p:cNvSpPr>
                <a:spLocks noGrp="1"/>
              </p:cNvSpPr>
              <p:nvPr>
                <p:ph sz="half" idx="2"/>
              </p:nvPr>
            </p:nvSpPr>
            <p:spPr>
              <a:xfrm>
                <a:off x="4629150" y="1146048"/>
                <a:ext cx="3886200" cy="5030915"/>
              </a:xfrm>
            </p:spPr>
            <p:txBody>
              <a:bodyPr>
                <a:normAutofit fontScale="77500" lnSpcReduction="20000"/>
              </a:bodyPr>
              <a:lstStyle/>
              <a:p>
                <a:r>
                  <a:rPr lang="en-US" dirty="0">
                    <a:sym typeface="Symbol" charset="0"/>
                  </a:rPr>
                  <a:t>Probability of reaching a goal:</a:t>
                </a:r>
              </a:p>
              <a:p>
                <a:pPr marL="0" indent="0">
                  <a:buNone/>
                </a:pPr>
                <a14:m>
                  <m:oMathPara xmlns:m="http://schemas.openxmlformats.org/officeDocument/2006/math">
                    <m:oMathParaPr>
                      <m:jc m:val="centerGroup"/>
                    </m:oMathParaPr>
                    <m:oMath xmlns:m="http://schemas.openxmlformats.org/officeDocument/2006/math">
                      <m:func>
                        <m:funcPr>
                          <m:ctrlPr>
                            <a:rPr lang="en-US" i="1" dirty="0">
                              <a:latin typeface="Cambria Math" panose="02040503050406030204" pitchFamily="18" charset="0"/>
                              <a:sym typeface="Symbol" charset="0"/>
                            </a:rPr>
                          </m:ctrlPr>
                        </m:funcPr>
                        <m:fName>
                          <m:r>
                            <a:rPr lang="en-US" i="1" dirty="0">
                              <a:latin typeface="Cambria Math" panose="02040503050406030204" pitchFamily="18" charset="0"/>
                            </a:rPr>
                            <m:t>𝑃</m:t>
                          </m:r>
                        </m:fName>
                        <m:e>
                          <m:d>
                            <m:dPr>
                              <m:ctrlPr>
                                <a:rPr lang="en-US" i="1" dirty="0">
                                  <a:latin typeface="Cambria Math" panose="02040503050406030204" pitchFamily="18" charset="0"/>
                                </a:rPr>
                              </m:ctrlPr>
                            </m:dPr>
                            <m:e>
                              <m:sSub>
                                <m:sSubPr>
                                  <m:ctrlPr>
                                    <a:rPr lang="de-DE"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𝑔</m:t>
                                  </m:r>
                                </m:sub>
                              </m:sSub>
                              <m:r>
                                <a:rPr lang="en-US" i="1" dirty="0">
                                  <a:latin typeface="Cambria Math" panose="02040503050406030204" pitchFamily="18" charset="0"/>
                                </a:rPr>
                                <m:t>|</m:t>
                              </m:r>
                              <m:r>
                                <a:rPr lang="en-US" i="1" dirty="0">
                                  <a:latin typeface="Cambria Math" panose="02040503050406030204" pitchFamily="18" charset="0"/>
                                </a:rPr>
                                <m:t>𝑠</m:t>
                              </m:r>
                              <m:r>
                                <a:rPr lang="en-US" i="1" dirty="0">
                                  <a:latin typeface="Cambria Math" panose="02040503050406030204" pitchFamily="18" charset="0"/>
                                </a:rPr>
                                <m:t>, </m:t>
                              </m:r>
                              <m:r>
                                <a:rPr lang="en-US" i="1" dirty="0">
                                  <a:latin typeface="Cambria Math" panose="02040503050406030204" pitchFamily="18" charset="0"/>
                                </a:rPr>
                                <m:t>𝜋</m:t>
                              </m:r>
                            </m:e>
                          </m:d>
                        </m:e>
                      </m:func>
                      <m:r>
                        <a:rPr lang="de-DE" i="1" dirty="0">
                          <a:latin typeface="Cambria Math" panose="02040503050406030204" pitchFamily="18" charset="0"/>
                        </a:rPr>
                        <m:t>=</m:t>
                      </m:r>
                      <m:nary>
                        <m:naryPr>
                          <m:chr m:val="∑"/>
                          <m:supHide m:val="on"/>
                          <m:ctrlPr>
                            <a:rPr lang="en-US" i="1" dirty="0">
                              <a:latin typeface="Cambria Math" panose="02040503050406030204" pitchFamily="18" charset="0"/>
                            </a:rPr>
                          </m:ctrlPr>
                        </m:naryPr>
                        <m:sub>
                          <m:eqArr>
                            <m:eqArrPr>
                              <m:ctrlPr>
                                <a:rPr lang="el-GR" i="1" dirty="0">
                                  <a:latin typeface="Cambria Math" panose="02040503050406030204" pitchFamily="18" charset="0"/>
                                </a:rPr>
                              </m:ctrlPr>
                            </m:eqArrPr>
                            <m:e>
                              <m:r>
                                <a:rPr lang="el-GR" i="1" dirty="0">
                                  <a:latin typeface="Cambria Math" panose="02040503050406030204" pitchFamily="18" charset="0"/>
                                </a:rPr>
                                <m:t>𝜎</m:t>
                              </m:r>
                              <m:r>
                                <a:rPr lang="en-US" i="1" dirty="0">
                                  <a:latin typeface="Cambria Math" panose="02040503050406030204" pitchFamily="18" charset="0"/>
                                </a:rPr>
                                <m:t>∈</m:t>
                              </m:r>
                              <m:r>
                                <a:rPr lang="en-US" i="1" dirty="0">
                                  <a:latin typeface="Cambria Math" panose="02040503050406030204" pitchFamily="18" charset="0"/>
                                </a:rPr>
                                <m:t>𝐻</m:t>
                              </m:r>
                              <m:d>
                                <m:dPr>
                                  <m:ctrlPr>
                                    <a:rPr lang="en-US" i="1" dirty="0">
                                      <a:latin typeface="Cambria Math" panose="02040503050406030204" pitchFamily="18" charset="0"/>
                                    </a:rPr>
                                  </m:ctrlPr>
                                </m:dPr>
                                <m:e>
                                  <m:r>
                                    <a:rPr lang="en-US" i="1" dirty="0">
                                      <a:latin typeface="Cambria Math" panose="02040503050406030204" pitchFamily="18" charset="0"/>
                                    </a:rPr>
                                    <m:t>𝑠</m:t>
                                  </m:r>
                                  <m:r>
                                    <a:rPr lang="en-US" i="1" dirty="0">
                                      <a:latin typeface="Cambria Math" panose="02040503050406030204" pitchFamily="18" charset="0"/>
                                    </a:rPr>
                                    <m:t>,</m:t>
                                  </m:r>
                                  <m:r>
                                    <a:rPr lang="en-US" i="1" dirty="0">
                                      <a:latin typeface="Cambria Math" panose="02040503050406030204" pitchFamily="18" charset="0"/>
                                    </a:rPr>
                                    <m:t>𝜋</m:t>
                                  </m:r>
                                </m:e>
                              </m:d>
                              <m:r>
                                <a:rPr lang="de-DE" i="1" dirty="0">
                                  <a:latin typeface="Cambria Math" panose="02040503050406030204" pitchFamily="18" charset="0"/>
                                </a:rPr>
                                <m:t>,</m:t>
                              </m:r>
                            </m:e>
                            <m:e>
                              <m:r>
                                <a:rPr lang="el-GR" i="1" dirty="0" smtClean="0">
                                  <a:latin typeface="Cambria Math" panose="02040503050406030204" pitchFamily="18" charset="0"/>
                                </a:rPr>
                                <m:t>𝜎</m:t>
                              </m:r>
                              <m:r>
                                <a:rPr lang="en-US" i="1" dirty="0">
                                  <a:latin typeface="Cambria Math" panose="02040503050406030204" pitchFamily="18" charset="0"/>
                                </a:rPr>
                                <m:t> </m:t>
                              </m:r>
                              <m:r>
                                <m:rPr>
                                  <m:nor/>
                                </m:rPr>
                                <a:rPr lang="en-US" dirty="0">
                                  <a:latin typeface="Cambria Math" panose="02040503050406030204" pitchFamily="18" charset="0"/>
                                </a:rPr>
                                <m:t>ends</m:t>
                              </m:r>
                              <m:r>
                                <m:rPr>
                                  <m:nor/>
                                </m:rPr>
                                <a:rPr lang="en-US" dirty="0">
                                  <a:latin typeface="Cambria Math" panose="02040503050406030204" pitchFamily="18" charset="0"/>
                                </a:rPr>
                                <m:t> </m:t>
                              </m:r>
                              <m:r>
                                <m:rPr>
                                  <m:nor/>
                                </m:rPr>
                                <a:rPr lang="en-US" dirty="0">
                                  <a:latin typeface="Cambria Math" panose="02040503050406030204" pitchFamily="18" charset="0"/>
                                </a:rPr>
                                <m:t>at</m:t>
                              </m:r>
                              <m:r>
                                <m:rPr>
                                  <m:nor/>
                                </m:rPr>
                                <a:rPr lang="en-US" dirty="0">
                                  <a:latin typeface="Cambria Math" panose="02040503050406030204" pitchFamily="18" charset="0"/>
                                </a:rPr>
                                <m:t> </m:t>
                              </m:r>
                              <m:r>
                                <m:rPr>
                                  <m:nor/>
                                </m:rPr>
                                <a:rPr lang="en-US" dirty="0">
                                  <a:latin typeface="Cambria Math" panose="02040503050406030204" pitchFamily="18" charset="0"/>
                                </a:rPr>
                                <m:t>a</m:t>
                              </m:r>
                              <m:r>
                                <m:rPr>
                                  <m:nor/>
                                </m:rPr>
                                <a:rPr lang="en-US" dirty="0">
                                  <a:latin typeface="Cambria Math" panose="02040503050406030204" pitchFamily="18" charset="0"/>
                                </a:rPr>
                                <m:t> </m:t>
                              </m:r>
                              <m:r>
                                <m:rPr>
                                  <m:nor/>
                                </m:rPr>
                                <a:rPr lang="en-US" dirty="0">
                                  <a:latin typeface="Cambria Math" panose="02040503050406030204" pitchFamily="18" charset="0"/>
                                </a:rPr>
                                <m:t>state</m:t>
                              </m:r>
                              <m:r>
                                <m:rPr>
                                  <m:nor/>
                                </m:rPr>
                                <a:rPr lang="en-US" dirty="0">
                                  <a:latin typeface="Cambria Math" panose="02040503050406030204" pitchFamily="18" charset="0"/>
                                </a:rPr>
                                <m:t> </m:t>
                              </m:r>
                              <m:r>
                                <m:rPr>
                                  <m:nor/>
                                </m:rPr>
                                <a:rPr lang="en-US" dirty="0">
                                  <a:latin typeface="Cambria Math" panose="02040503050406030204" pitchFamily="18" charset="0"/>
                                </a:rPr>
                                <m:t>in</m:t>
                              </m:r>
                              <m:r>
                                <a:rPr lang="en-US" i="1" dirty="0">
                                  <a:latin typeface="Cambria Math" panose="02040503050406030204" pitchFamily="18" charset="0"/>
                                </a:rPr>
                                <m:t> </m:t>
                              </m:r>
                              <m:sSub>
                                <m:sSubPr>
                                  <m:ctrlPr>
                                    <a:rPr lang="de-DE" i="1" dirty="0">
                                      <a:latin typeface="Cambria Math" panose="02040503050406030204" pitchFamily="18" charset="0"/>
                                    </a:rPr>
                                  </m:ctrlPr>
                                </m:sSubPr>
                                <m:e>
                                  <m:r>
                                    <a:rPr lang="de-DE" b="0" i="1" dirty="0" smtClean="0">
                                      <a:latin typeface="Cambria Math" panose="02040503050406030204" pitchFamily="18" charset="0"/>
                                    </a:rPr>
                                    <m:t>𝑆</m:t>
                                  </m:r>
                                </m:e>
                                <m:sub>
                                  <m:r>
                                    <a:rPr lang="en-US" i="1" dirty="0">
                                      <a:latin typeface="Cambria Math" panose="02040503050406030204" pitchFamily="18" charset="0"/>
                                    </a:rPr>
                                    <m:t>𝑔</m:t>
                                  </m:r>
                                </m:sub>
                              </m:sSub>
                            </m:e>
                          </m:eqArr>
                        </m:sub>
                        <m:sup/>
                        <m:e>
                          <m:r>
                            <a:rPr lang="de-DE" i="1" dirty="0">
                              <a:latin typeface="Cambria Math" panose="02040503050406030204" pitchFamily="18" charset="0"/>
                            </a:rPr>
                            <m:t> </m:t>
                          </m:r>
                        </m:e>
                      </m:nary>
                    </m:oMath>
                  </m:oMathPara>
                </a14:m>
                <a:endParaRPr lang="en-GB" dirty="0"/>
              </a:p>
              <a:p>
                <a:endParaRPr lang="en-US" dirty="0">
                  <a:sym typeface="Symbol" charset="0"/>
                </a:endParaRPr>
              </a:p>
              <a:p>
                <a:pPr lvl="1"/>
                <a:endParaRPr lang="en-GB" dirty="0"/>
              </a:p>
            </p:txBody>
          </p:sp>
        </mc:Choice>
        <mc:Fallback xmlns="">
          <p:sp>
            <p:nvSpPr>
              <p:cNvPr id="6" name="Content Placeholder 5">
                <a:extLst>
                  <a:ext uri="{FF2B5EF4-FFF2-40B4-BE49-F238E27FC236}">
                    <a16:creationId xmlns:a16="http://schemas.microsoft.com/office/drawing/2014/main" id="{2EAED533-F9DB-A84C-BAE5-74F038390F7F}"/>
                  </a:ext>
                </a:extLst>
              </p:cNvPr>
              <p:cNvSpPr>
                <a:spLocks noGrp="1" noRot="1" noChangeAspect="1" noMove="1" noResize="1" noEditPoints="1" noAdjustHandles="1" noChangeArrowheads="1" noChangeShapeType="1" noTextEdit="1"/>
              </p:cNvSpPr>
              <p:nvPr>
                <p:ph sz="half" idx="2"/>
              </p:nvPr>
            </p:nvSpPr>
            <p:spPr>
              <a:xfrm>
                <a:off x="4629150" y="1146048"/>
                <a:ext cx="3886200" cy="5030915"/>
              </a:xfrm>
              <a:blipFill>
                <a:blip r:embed="rId4"/>
                <a:stretch>
                  <a:fillRect l="-1629" t="-13350"/>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0F3CCD11-DE38-4B4C-8EB1-A69136F0D9F0}"/>
              </a:ext>
            </a:extLst>
          </p:cNvPr>
          <p:cNvSpPr>
            <a:spLocks noGrp="1"/>
          </p:cNvSpPr>
          <p:nvPr>
            <p:ph type="sldNum" sz="quarter" idx="12"/>
          </p:nvPr>
        </p:nvSpPr>
        <p:spPr/>
        <p:txBody>
          <a:bodyPr/>
          <a:lstStyle/>
          <a:p>
            <a:fld id="{67C9959E-8E6B-B04C-9955-EA096F41CA7A}" type="slidenum">
              <a:rPr lang="en-GB" smtClean="0"/>
              <a:pPr/>
              <a:t>10</a:t>
            </a:fld>
            <a:endParaRPr lang="en-GB"/>
          </a:p>
        </p:txBody>
      </p:sp>
      <p:grpSp>
        <p:nvGrpSpPr>
          <p:cNvPr id="53" name="Group 52">
            <a:extLst>
              <a:ext uri="{FF2B5EF4-FFF2-40B4-BE49-F238E27FC236}">
                <a16:creationId xmlns:a16="http://schemas.microsoft.com/office/drawing/2014/main" id="{5B9FC097-BC6C-A243-8628-C6B44CC092A9}"/>
              </a:ext>
            </a:extLst>
          </p:cNvPr>
          <p:cNvGrpSpPr/>
          <p:nvPr/>
        </p:nvGrpSpPr>
        <p:grpSpPr>
          <a:xfrm>
            <a:off x="3896630" y="2738359"/>
            <a:ext cx="5162595" cy="3862989"/>
            <a:chOff x="3896630" y="2738359"/>
            <a:chExt cx="5162595" cy="3862989"/>
          </a:xfrm>
        </p:grpSpPr>
        <p:grpSp>
          <p:nvGrpSpPr>
            <p:cNvPr id="54" name="Group 53">
              <a:extLst>
                <a:ext uri="{FF2B5EF4-FFF2-40B4-BE49-F238E27FC236}">
                  <a16:creationId xmlns:a16="http://schemas.microsoft.com/office/drawing/2014/main" id="{0D732BA9-1BD4-5448-A9C7-7FCFC9EB5D19}"/>
                </a:ext>
              </a:extLst>
            </p:cNvPr>
            <p:cNvGrpSpPr>
              <a:grpSpLocks noChangeAspect="1"/>
            </p:cNvGrpSpPr>
            <p:nvPr/>
          </p:nvGrpSpPr>
          <p:grpSpPr>
            <a:xfrm>
              <a:off x="3896630" y="2738359"/>
              <a:ext cx="5162595" cy="3862989"/>
              <a:chOff x="424630" y="1518047"/>
              <a:chExt cx="4697482" cy="3514961"/>
            </a:xfrm>
          </p:grpSpPr>
          <p:sp>
            <p:nvSpPr>
              <p:cNvPr id="57" name="Freeform 31">
                <a:extLst>
                  <a:ext uri="{FF2B5EF4-FFF2-40B4-BE49-F238E27FC236}">
                    <a16:creationId xmlns:a16="http://schemas.microsoft.com/office/drawing/2014/main" id="{D38E9837-8570-DA47-AF8D-F491AF65E78E}"/>
                  </a:ext>
                </a:extLst>
              </p:cNvPr>
              <p:cNvSpPr>
                <a:spLocks/>
              </p:cNvSpPr>
              <p:nvPr/>
            </p:nvSpPr>
            <p:spPr bwMode="auto">
              <a:xfrm rot="11049090" flipH="1" flipV="1">
                <a:off x="4148184" y="2190483"/>
                <a:ext cx="660198" cy="212627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none"/>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58" name="Rectangle 57">
                <a:extLst>
                  <a:ext uri="{FF2B5EF4-FFF2-40B4-BE49-F238E27FC236}">
                    <a16:creationId xmlns:a16="http://schemas.microsoft.com/office/drawing/2014/main" id="{D56D4A1B-3B21-0741-A2A5-319AA4C73CB3}"/>
                  </a:ext>
                </a:extLst>
              </p:cNvPr>
              <p:cNvSpPr/>
              <p:nvPr/>
            </p:nvSpPr>
            <p:spPr>
              <a:xfrm>
                <a:off x="4066674" y="2252723"/>
                <a:ext cx="59" cy="252043"/>
              </a:xfrm>
              <a:prstGeom prst="rect">
                <a:avLst/>
              </a:prstGeom>
              <a:noFill/>
            </p:spPr>
            <p:txBody>
              <a:bodyPr wrap="none" lIns="0" tIns="0" rIns="0" bIns="0">
                <a:spAutoFit/>
              </a:bodyPr>
              <a:lstStyle/>
              <a:p>
                <a:pPr algn="ctr"/>
                <a:endParaRPr lang="en-US" dirty="0"/>
              </a:p>
            </p:txBody>
          </p:sp>
          <p:sp>
            <p:nvSpPr>
              <p:cNvPr id="59" name="Rectangle 58">
                <a:extLst>
                  <a:ext uri="{FF2B5EF4-FFF2-40B4-BE49-F238E27FC236}">
                    <a16:creationId xmlns:a16="http://schemas.microsoft.com/office/drawing/2014/main" id="{9D8CFC43-A819-6843-9835-E0CFB557F8DB}"/>
                  </a:ext>
                </a:extLst>
              </p:cNvPr>
              <p:cNvSpPr/>
              <p:nvPr/>
            </p:nvSpPr>
            <p:spPr>
              <a:xfrm>
                <a:off x="4441353" y="4403587"/>
                <a:ext cx="168088" cy="336058"/>
              </a:xfrm>
              <a:prstGeom prst="rect">
                <a:avLst/>
              </a:prstGeom>
              <a:noFill/>
            </p:spPr>
            <p:txBody>
              <a:bodyPr wrap="none" lIns="91440" tIns="0" rIns="91440" bIns="91440">
                <a:spAutoFit/>
              </a:bodyPr>
              <a:lstStyle/>
              <a:p>
                <a:pPr algn="ctr"/>
                <a:endParaRPr lang="en-US" dirty="0"/>
              </a:p>
            </p:txBody>
          </p:sp>
          <p:sp>
            <p:nvSpPr>
              <p:cNvPr id="60" name="Rectangle 59">
                <a:extLst>
                  <a:ext uri="{FF2B5EF4-FFF2-40B4-BE49-F238E27FC236}">
                    <a16:creationId xmlns:a16="http://schemas.microsoft.com/office/drawing/2014/main" id="{1936A9A6-F114-9D4B-9193-B4FB578D336B}"/>
                  </a:ext>
                </a:extLst>
              </p:cNvPr>
              <p:cNvSpPr/>
              <p:nvPr/>
            </p:nvSpPr>
            <p:spPr>
              <a:xfrm>
                <a:off x="1149001" y="4506767"/>
                <a:ext cx="59" cy="252043"/>
              </a:xfrm>
              <a:prstGeom prst="rect">
                <a:avLst/>
              </a:prstGeom>
              <a:noFill/>
            </p:spPr>
            <p:txBody>
              <a:bodyPr wrap="none" lIns="0" tIns="0" rIns="0" bIns="0">
                <a:spAutoFit/>
              </a:bodyPr>
              <a:lstStyle/>
              <a:p>
                <a:pPr algn="r"/>
                <a:endParaRPr lang="en-US" dirty="0"/>
              </a:p>
            </p:txBody>
          </p:sp>
          <p:sp>
            <p:nvSpPr>
              <p:cNvPr id="61" name="Text Box 13">
                <a:extLst>
                  <a:ext uri="{FF2B5EF4-FFF2-40B4-BE49-F238E27FC236}">
                    <a16:creationId xmlns:a16="http://schemas.microsoft.com/office/drawing/2014/main" id="{BCD2177B-C872-6A48-9591-FC4975D131E1}"/>
                  </a:ext>
                </a:extLst>
              </p:cNvPr>
              <p:cNvSpPr txBox="1">
                <a:spLocks noChangeArrowheads="1"/>
              </p:cNvSpPr>
              <p:nvPr/>
            </p:nvSpPr>
            <p:spPr bwMode="auto">
              <a:xfrm>
                <a:off x="424630" y="4528921"/>
                <a:ext cx="660190" cy="504087"/>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Times New Roman"/>
                    <a:cs typeface="Calibri"/>
                    <a:sym typeface="Symbol" charset="0"/>
                  </a:rPr>
                  <a:t>Start: </a:t>
                </a:r>
                <a:br>
                  <a:rPr lang="en-US" sz="1800" dirty="0">
                    <a:latin typeface="+mn-lt"/>
                    <a:ea typeface="Times New Roman"/>
                    <a:cs typeface="Calibri"/>
                    <a:sym typeface="Symbol" charset="0"/>
                  </a:rPr>
                </a:br>
                <a:r>
                  <a:rPr lang="en-US" sz="1800" i="1" dirty="0">
                    <a:latin typeface="+mn-lt"/>
                    <a:ea typeface="Times New Roman"/>
                    <a:sym typeface="Symbol" charset="0"/>
                  </a:rPr>
                  <a:t>s</a:t>
                </a:r>
                <a:r>
                  <a:rPr lang="en-US" sz="1800" baseline="-25000" dirty="0">
                    <a:latin typeface="+mn-lt"/>
                    <a:ea typeface="Times New Roman"/>
                    <a:sym typeface="Symbol" charset="0"/>
                  </a:rPr>
                  <a:t>0</a:t>
                </a:r>
                <a:r>
                  <a:rPr lang="en-US" sz="1800" i="1" dirty="0">
                    <a:latin typeface="+mn-lt"/>
                    <a:ea typeface="Times New Roman"/>
                    <a:sym typeface="Symbol" charset="0"/>
                  </a:rPr>
                  <a:t>= </a:t>
                </a:r>
                <a:r>
                  <a:rPr lang="en-US" sz="1800" dirty="0">
                    <a:latin typeface="+mn-lt"/>
                    <a:ea typeface="Times New Roman"/>
                    <a:cs typeface="Calibri"/>
                    <a:sym typeface="Symbol" charset="0"/>
                  </a:rPr>
                  <a:t>d1</a:t>
                </a:r>
                <a:endParaRPr lang="en-US" sz="1800" dirty="0">
                  <a:latin typeface="+mn-lt"/>
                  <a:ea typeface="Times New Roman"/>
                  <a:cs typeface="Times New Roman"/>
                </a:endParaRPr>
              </a:p>
            </p:txBody>
          </p:sp>
          <p:sp>
            <p:nvSpPr>
              <p:cNvPr id="62" name="Rectangle 61">
                <a:extLst>
                  <a:ext uri="{FF2B5EF4-FFF2-40B4-BE49-F238E27FC236}">
                    <a16:creationId xmlns:a16="http://schemas.microsoft.com/office/drawing/2014/main" id="{F9BC6E13-07EE-BC4E-A741-5ADDC0518C3F}"/>
                  </a:ext>
                </a:extLst>
              </p:cNvPr>
              <p:cNvSpPr/>
              <p:nvPr/>
            </p:nvSpPr>
            <p:spPr>
              <a:xfrm>
                <a:off x="1028128" y="2019635"/>
                <a:ext cx="59" cy="252043"/>
              </a:xfrm>
              <a:prstGeom prst="rect">
                <a:avLst/>
              </a:prstGeom>
              <a:noFill/>
            </p:spPr>
            <p:txBody>
              <a:bodyPr wrap="none" lIns="0" tIns="0" rIns="0" bIns="0">
                <a:spAutoFit/>
              </a:bodyPr>
              <a:lstStyle/>
              <a:p>
                <a:pPr algn="ctr"/>
                <a:endParaRPr lang="en-US" dirty="0"/>
              </a:p>
            </p:txBody>
          </p:sp>
          <p:sp>
            <p:nvSpPr>
              <p:cNvPr id="63" name="Freeform 31">
                <a:extLst>
                  <a:ext uri="{FF2B5EF4-FFF2-40B4-BE49-F238E27FC236}">
                    <a16:creationId xmlns:a16="http://schemas.microsoft.com/office/drawing/2014/main" id="{F55F1FE1-5873-A444-BFDA-A270DB23307C}"/>
                  </a:ext>
                </a:extLst>
              </p:cNvPr>
              <p:cNvSpPr>
                <a:spLocks/>
              </p:cNvSpPr>
              <p:nvPr/>
            </p:nvSpPr>
            <p:spPr bwMode="auto">
              <a:xfrm rot="4200000" flipH="1" flipV="1">
                <a:off x="2510252" y="617061"/>
                <a:ext cx="776291" cy="2966339"/>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64" name="Text Box 11">
                <a:extLst>
                  <a:ext uri="{FF2B5EF4-FFF2-40B4-BE49-F238E27FC236}">
                    <a16:creationId xmlns:a16="http://schemas.microsoft.com/office/drawing/2014/main" id="{6A37A4EC-62D7-8A46-A1AF-0BF58B73A141}"/>
                  </a:ext>
                </a:extLst>
              </p:cNvPr>
              <p:cNvSpPr txBox="1">
                <a:spLocks noChangeArrowheads="1"/>
              </p:cNvSpPr>
              <p:nvPr/>
            </p:nvSpPr>
            <p:spPr bwMode="auto">
              <a:xfrm>
                <a:off x="4164150" y="4337866"/>
                <a:ext cx="668031" cy="504087"/>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Times New Roman"/>
                    <a:cs typeface="Times New Roman"/>
                  </a:rPr>
                  <a:t>  Goal: </a:t>
                </a:r>
              </a:p>
              <a:p>
                <a:r>
                  <a:rPr lang="en-US" sz="1800" i="1" dirty="0">
                    <a:latin typeface="+mn-lt"/>
                    <a:ea typeface="Times New Roman"/>
                    <a:sym typeface="Symbol" charset="0"/>
                  </a:rPr>
                  <a:t>S</a:t>
                </a:r>
                <a:r>
                  <a:rPr lang="en-US" sz="1800" i="1" baseline="-25000" dirty="0">
                    <a:latin typeface="+mn-lt"/>
                    <a:ea typeface="Times New Roman"/>
                    <a:sym typeface="Symbol" charset="0"/>
                  </a:rPr>
                  <a:t>g</a:t>
                </a:r>
                <a:r>
                  <a:rPr lang="en-US" sz="1800" dirty="0">
                    <a:latin typeface="+mn-lt"/>
                    <a:ea typeface="Times New Roman"/>
                    <a:sym typeface="Symbol" charset="0"/>
                  </a:rPr>
                  <a:t>= {</a:t>
                </a:r>
                <a:r>
                  <a:rPr lang="en-US" sz="1800" dirty="0">
                    <a:latin typeface="+mn-lt"/>
                    <a:ea typeface="Times New Roman"/>
                    <a:cs typeface="Calibri"/>
                    <a:sym typeface="Symbol" charset="0"/>
                  </a:rPr>
                  <a:t>d4</a:t>
                </a:r>
                <a:r>
                  <a:rPr lang="en-US" sz="1800" dirty="0">
                    <a:latin typeface="+mn-lt"/>
                    <a:ea typeface="Times New Roman"/>
                    <a:cs typeface="Times New Roman"/>
                    <a:sym typeface="Symbol" charset="0"/>
                  </a:rPr>
                  <a:t>}</a:t>
                </a:r>
                <a:endParaRPr lang="en-US" sz="1800" dirty="0">
                  <a:latin typeface="+mn-lt"/>
                  <a:ea typeface="Times New Roman"/>
                  <a:cs typeface="Times New Roman"/>
                </a:endParaRPr>
              </a:p>
            </p:txBody>
          </p:sp>
          <p:sp>
            <p:nvSpPr>
              <p:cNvPr id="65" name="Freeform 37">
                <a:extLst>
                  <a:ext uri="{FF2B5EF4-FFF2-40B4-BE49-F238E27FC236}">
                    <a16:creationId xmlns:a16="http://schemas.microsoft.com/office/drawing/2014/main" id="{E2A07AD8-1DD6-3940-A996-27A3F9CB4CD5}"/>
                  </a:ext>
                </a:extLst>
              </p:cNvPr>
              <p:cNvSpPr>
                <a:spLocks/>
              </p:cNvSpPr>
              <p:nvPr/>
            </p:nvSpPr>
            <p:spPr bwMode="auto">
              <a:xfrm>
                <a:off x="1155196" y="2381554"/>
                <a:ext cx="2527300" cy="239492"/>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66" name="Freeform 38">
                <a:extLst>
                  <a:ext uri="{FF2B5EF4-FFF2-40B4-BE49-F238E27FC236}">
                    <a16:creationId xmlns:a16="http://schemas.microsoft.com/office/drawing/2014/main" id="{1FF09EA6-A3C6-AC44-B3AF-1C270FD5F7A7}"/>
                  </a:ext>
                </a:extLst>
              </p:cNvPr>
              <p:cNvSpPr>
                <a:spLocks/>
              </p:cNvSpPr>
              <p:nvPr/>
            </p:nvSpPr>
            <p:spPr bwMode="auto">
              <a:xfrm>
                <a:off x="2265020" y="2103309"/>
                <a:ext cx="2176032" cy="281769"/>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9525"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67" name="Arc 66">
                <a:extLst>
                  <a:ext uri="{FF2B5EF4-FFF2-40B4-BE49-F238E27FC236}">
                    <a16:creationId xmlns:a16="http://schemas.microsoft.com/office/drawing/2014/main" id="{046DB2D3-E568-AF4F-A20A-3B54331959C8}"/>
                  </a:ext>
                </a:extLst>
              </p:cNvPr>
              <p:cNvSpPr/>
              <p:nvPr/>
            </p:nvSpPr>
            <p:spPr bwMode="auto">
              <a:xfrm>
                <a:off x="2953574" y="2286304"/>
                <a:ext cx="114300" cy="225425"/>
              </a:xfrm>
              <a:prstGeom prst="arc">
                <a:avLst>
                  <a:gd name="adj1" fmla="val 18495893"/>
                  <a:gd name="adj2" fmla="val 2991136"/>
                </a:avLst>
              </a:prstGeom>
              <a:noFill/>
              <a:ln w="9525" cap="flat" cmpd="sng" algn="ctr">
                <a:solidFill>
                  <a:srgbClr val="C00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68" name="Freeform 40">
                <a:extLst>
                  <a:ext uri="{FF2B5EF4-FFF2-40B4-BE49-F238E27FC236}">
                    <a16:creationId xmlns:a16="http://schemas.microsoft.com/office/drawing/2014/main" id="{18E01A86-6D44-4C4D-A492-DBD0702E08F7}"/>
                  </a:ext>
                </a:extLst>
              </p:cNvPr>
              <p:cNvSpPr>
                <a:spLocks/>
              </p:cNvSpPr>
              <p:nvPr/>
            </p:nvSpPr>
            <p:spPr bwMode="auto">
              <a:xfrm rot="10800000" flipH="1">
                <a:off x="3688744" y="2968900"/>
                <a:ext cx="114570" cy="1275335"/>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69" name="Freeform 6">
                <a:extLst>
                  <a:ext uri="{FF2B5EF4-FFF2-40B4-BE49-F238E27FC236}">
                    <a16:creationId xmlns:a16="http://schemas.microsoft.com/office/drawing/2014/main" id="{40A55A3C-8B7E-0345-BEB1-D7E854FE8222}"/>
                  </a:ext>
                </a:extLst>
              </p:cNvPr>
              <p:cNvSpPr>
                <a:spLocks/>
              </p:cNvSpPr>
              <p:nvPr/>
            </p:nvSpPr>
            <p:spPr bwMode="auto">
              <a:xfrm>
                <a:off x="922934" y="2718754"/>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70" name="Oval 11">
                <a:extLst>
                  <a:ext uri="{FF2B5EF4-FFF2-40B4-BE49-F238E27FC236}">
                    <a16:creationId xmlns:a16="http://schemas.microsoft.com/office/drawing/2014/main" id="{B86E2F7D-41F3-BE4B-936A-751D3FBF0326}"/>
                  </a:ext>
                </a:extLst>
              </p:cNvPr>
              <p:cNvSpPr>
                <a:spLocks noChangeArrowheads="1"/>
              </p:cNvSpPr>
              <p:nvPr/>
            </p:nvSpPr>
            <p:spPr bwMode="auto">
              <a:xfrm>
                <a:off x="986434" y="2271249"/>
                <a:ext cx="457200" cy="457200"/>
              </a:xfrm>
              <a:prstGeom prst="ellipse">
                <a:avLst/>
              </a:prstGeom>
              <a:solidFill>
                <a:srgbClr val="FFFFFF"/>
              </a:solidFill>
              <a:ln w="9525" cmpd="sng">
                <a:solidFill>
                  <a:schemeClr val="tx1"/>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71" name="Freeform 18">
                <a:extLst>
                  <a:ext uri="{FF2B5EF4-FFF2-40B4-BE49-F238E27FC236}">
                    <a16:creationId xmlns:a16="http://schemas.microsoft.com/office/drawing/2014/main" id="{BED63E3E-51DE-4547-98A9-7D038ED8FBE5}"/>
                  </a:ext>
                </a:extLst>
              </p:cNvPr>
              <p:cNvSpPr>
                <a:spLocks/>
              </p:cNvSpPr>
              <p:nvPr/>
            </p:nvSpPr>
            <p:spPr bwMode="auto">
              <a:xfrm rot="297626" flipV="1">
                <a:off x="1497828" y="4422980"/>
                <a:ext cx="2154774" cy="270156"/>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72" name="Oval 11">
                <a:extLst>
                  <a:ext uri="{FF2B5EF4-FFF2-40B4-BE49-F238E27FC236}">
                    <a16:creationId xmlns:a16="http://schemas.microsoft.com/office/drawing/2014/main" id="{B7A5E7C1-A433-164B-A0C0-620431AF9646}"/>
                  </a:ext>
                </a:extLst>
              </p:cNvPr>
              <p:cNvSpPr>
                <a:spLocks noChangeArrowheads="1"/>
              </p:cNvSpPr>
              <p:nvPr/>
            </p:nvSpPr>
            <p:spPr bwMode="auto">
              <a:xfrm>
                <a:off x="4425794" y="1761046"/>
                <a:ext cx="457200" cy="457200"/>
              </a:xfrm>
              <a:prstGeom prst="ellipse">
                <a:avLst/>
              </a:prstGeom>
              <a:solidFill>
                <a:srgbClr val="FFFFFF"/>
              </a:solidFill>
              <a:ln w="9525" cmpd="sng">
                <a:solidFill>
                  <a:schemeClr val="tx1"/>
                </a:solidFill>
                <a:round/>
                <a:headEnd/>
                <a:tailEnd/>
              </a:ln>
            </p:spPr>
            <p:txBody>
              <a:bodyPr wrap="none" anchor="ctr"/>
              <a:lstStyle/>
              <a:p>
                <a:pPr algn="ctr"/>
                <a:r>
                  <a:rPr lang="en-US" dirty="0">
                    <a:latin typeface="Calibri"/>
                    <a:ea typeface="Times New Roman"/>
                    <a:cs typeface="Times New Roman"/>
                  </a:rPr>
                  <a:t>d5</a:t>
                </a:r>
              </a:p>
            </p:txBody>
          </p:sp>
          <p:sp>
            <p:nvSpPr>
              <p:cNvPr id="73" name="Text Box 11">
                <a:extLst>
                  <a:ext uri="{FF2B5EF4-FFF2-40B4-BE49-F238E27FC236}">
                    <a16:creationId xmlns:a16="http://schemas.microsoft.com/office/drawing/2014/main" id="{A521DBBB-10D5-3442-81A1-AFDD32AC9E26}"/>
                  </a:ext>
                </a:extLst>
              </p:cNvPr>
              <p:cNvSpPr txBox="1">
                <a:spLocks noChangeArrowheads="1"/>
              </p:cNvSpPr>
              <p:nvPr/>
            </p:nvSpPr>
            <p:spPr bwMode="auto">
              <a:xfrm>
                <a:off x="3139191" y="2064370"/>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0.2</a:t>
                </a:r>
              </a:p>
            </p:txBody>
          </p:sp>
          <p:sp>
            <p:nvSpPr>
              <p:cNvPr id="74" name="Text Box 11">
                <a:extLst>
                  <a:ext uri="{FF2B5EF4-FFF2-40B4-BE49-F238E27FC236}">
                    <a16:creationId xmlns:a16="http://schemas.microsoft.com/office/drawing/2014/main" id="{3B10E06C-8518-5648-BCAA-375F8FC3E005}"/>
                  </a:ext>
                </a:extLst>
              </p:cNvPr>
              <p:cNvSpPr txBox="1">
                <a:spLocks noChangeArrowheads="1"/>
              </p:cNvSpPr>
              <p:nvPr/>
            </p:nvSpPr>
            <p:spPr bwMode="auto">
              <a:xfrm>
                <a:off x="3151701" y="2505406"/>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0.8</a:t>
                </a:r>
              </a:p>
            </p:txBody>
          </p:sp>
          <p:sp>
            <p:nvSpPr>
              <p:cNvPr id="75" name="Text Box 11">
                <a:extLst>
                  <a:ext uri="{FF2B5EF4-FFF2-40B4-BE49-F238E27FC236}">
                    <a16:creationId xmlns:a16="http://schemas.microsoft.com/office/drawing/2014/main" id="{E7DF87A0-2AD0-7244-859E-FCA34837BFC9}"/>
                  </a:ext>
                </a:extLst>
              </p:cNvPr>
              <p:cNvSpPr txBox="1">
                <a:spLocks noChangeArrowheads="1"/>
              </p:cNvSpPr>
              <p:nvPr/>
            </p:nvSpPr>
            <p:spPr bwMode="auto">
              <a:xfrm>
                <a:off x="1896636" y="4562021"/>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0.5</a:t>
                </a:r>
              </a:p>
            </p:txBody>
          </p:sp>
          <p:sp>
            <p:nvSpPr>
              <p:cNvPr id="76" name="Text Box 11">
                <a:extLst>
                  <a:ext uri="{FF2B5EF4-FFF2-40B4-BE49-F238E27FC236}">
                    <a16:creationId xmlns:a16="http://schemas.microsoft.com/office/drawing/2014/main" id="{7E76790E-CDF4-9E4E-AC55-36541C64C98D}"/>
                  </a:ext>
                </a:extLst>
              </p:cNvPr>
              <p:cNvSpPr txBox="1">
                <a:spLocks noChangeArrowheads="1"/>
              </p:cNvSpPr>
              <p:nvPr/>
            </p:nvSpPr>
            <p:spPr bwMode="auto">
              <a:xfrm>
                <a:off x="1540117" y="4719048"/>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0.5</a:t>
                </a:r>
              </a:p>
            </p:txBody>
          </p:sp>
          <p:sp>
            <p:nvSpPr>
              <p:cNvPr id="77" name="Oval 12">
                <a:extLst>
                  <a:ext uri="{FF2B5EF4-FFF2-40B4-BE49-F238E27FC236}">
                    <a16:creationId xmlns:a16="http://schemas.microsoft.com/office/drawing/2014/main" id="{9881D5FE-5079-2F46-B0A0-31016944A34D}"/>
                  </a:ext>
                </a:extLst>
              </p:cNvPr>
              <p:cNvSpPr>
                <a:spLocks noChangeArrowheads="1"/>
              </p:cNvSpPr>
              <p:nvPr/>
            </p:nvSpPr>
            <p:spPr bwMode="auto">
              <a:xfrm>
                <a:off x="986434" y="4090354"/>
                <a:ext cx="457200" cy="457200"/>
              </a:xfrm>
              <a:prstGeom prst="ellipse">
                <a:avLst/>
              </a:prstGeom>
              <a:solidFill>
                <a:schemeClr val="bg1"/>
              </a:solidFill>
              <a:ln w="9525" cmpd="sng">
                <a:solidFill>
                  <a:srgbClr val="000000"/>
                </a:solidFill>
                <a:round/>
                <a:headEnd/>
                <a:tailEnd/>
              </a:ln>
            </p:spPr>
            <p:txBody>
              <a:bodyPr wrap="none" anchor="ctr"/>
              <a:lstStyle/>
              <a:p>
                <a:pPr algn="ctr"/>
                <a:r>
                  <a:rPr lang="en-US" dirty="0">
                    <a:latin typeface="Calibri"/>
                    <a:ea typeface="Times New Roman"/>
                    <a:cs typeface="Times New Roman"/>
                  </a:rPr>
                  <a:t>d1</a:t>
                </a:r>
              </a:p>
            </p:txBody>
          </p:sp>
          <p:sp>
            <p:nvSpPr>
              <p:cNvPr id="78" name="Freeform 6">
                <a:extLst>
                  <a:ext uri="{FF2B5EF4-FFF2-40B4-BE49-F238E27FC236}">
                    <a16:creationId xmlns:a16="http://schemas.microsoft.com/office/drawing/2014/main" id="{6CDB7CB6-1A32-9245-AB96-3E1F161700D8}"/>
                  </a:ext>
                </a:extLst>
              </p:cNvPr>
              <p:cNvSpPr>
                <a:spLocks/>
              </p:cNvSpPr>
              <p:nvPr/>
            </p:nvSpPr>
            <p:spPr bwMode="auto">
              <a:xfrm flipH="1" flipV="1">
                <a:off x="1288605" y="272572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cxnSp>
            <p:nvCxnSpPr>
              <p:cNvPr id="79" name="Curved Connector 78">
                <a:extLst>
                  <a:ext uri="{FF2B5EF4-FFF2-40B4-BE49-F238E27FC236}">
                    <a16:creationId xmlns:a16="http://schemas.microsoft.com/office/drawing/2014/main" id="{FD36489E-17A0-E445-AA9C-BF4783E36288}"/>
                  </a:ext>
                </a:extLst>
              </p:cNvPr>
              <p:cNvCxnSpPr/>
              <p:nvPr/>
            </p:nvCxnSpPr>
            <p:spPr>
              <a:xfrm flipH="1">
                <a:off x="1215034" y="4318954"/>
                <a:ext cx="228600" cy="228600"/>
              </a:xfrm>
              <a:prstGeom prst="curvedConnector4">
                <a:avLst>
                  <a:gd name="adj1" fmla="val -100000"/>
                  <a:gd name="adj2" fmla="val 200000"/>
                </a:avLst>
              </a:prstGeom>
              <a:ln w="9525" cmpd="sng">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0" name="Arc 79">
                <a:extLst>
                  <a:ext uri="{FF2B5EF4-FFF2-40B4-BE49-F238E27FC236}">
                    <a16:creationId xmlns:a16="http://schemas.microsoft.com/office/drawing/2014/main" id="{F93DA645-521B-334D-90F1-933D2174A7A2}"/>
                  </a:ext>
                </a:extLst>
              </p:cNvPr>
              <p:cNvSpPr/>
              <p:nvPr/>
            </p:nvSpPr>
            <p:spPr bwMode="auto">
              <a:xfrm rot="356928">
                <a:off x="1451974" y="4215162"/>
                <a:ext cx="366712" cy="366713"/>
              </a:xfrm>
              <a:prstGeom prst="arc">
                <a:avLst>
                  <a:gd name="adj1" fmla="val 708330"/>
                  <a:gd name="adj2" fmla="val 4251989"/>
                </a:avLst>
              </a:prstGeom>
              <a:noFill/>
              <a:ln w="9525" cap="flat" cmpd="sng" algn="ctr">
                <a:solidFill>
                  <a:srgbClr val="C00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81" name="Freeform 18">
                <a:extLst>
                  <a:ext uri="{FF2B5EF4-FFF2-40B4-BE49-F238E27FC236}">
                    <a16:creationId xmlns:a16="http://schemas.microsoft.com/office/drawing/2014/main" id="{F1C26308-1D59-DB47-9FA9-A17E518F6886}"/>
                  </a:ext>
                </a:extLst>
              </p:cNvPr>
              <p:cNvSpPr>
                <a:spLocks/>
              </p:cNvSpPr>
              <p:nvPr/>
            </p:nvSpPr>
            <p:spPr bwMode="auto">
              <a:xfrm rot="11097626" flipV="1">
                <a:off x="1428940" y="4080105"/>
                <a:ext cx="2271945" cy="246051"/>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0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82" name="Freeform 31">
                <a:extLst>
                  <a:ext uri="{FF2B5EF4-FFF2-40B4-BE49-F238E27FC236}">
                    <a16:creationId xmlns:a16="http://schemas.microsoft.com/office/drawing/2014/main" id="{8B276C02-A1D6-0C4E-AF2D-7B15FD5B730C}"/>
                  </a:ext>
                </a:extLst>
              </p:cNvPr>
              <p:cNvSpPr>
                <a:spLocks/>
              </p:cNvSpPr>
              <p:nvPr/>
            </p:nvSpPr>
            <p:spPr bwMode="auto">
              <a:xfrm rot="10623913" flipH="1" flipV="1">
                <a:off x="4056037" y="2163971"/>
                <a:ext cx="1066075" cy="218711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83" name="Freeform 40">
                <a:extLst>
                  <a:ext uri="{FF2B5EF4-FFF2-40B4-BE49-F238E27FC236}">
                    <a16:creationId xmlns:a16="http://schemas.microsoft.com/office/drawing/2014/main" id="{619BE816-607D-6044-BA3B-8DC08A7A3867}"/>
                  </a:ext>
                </a:extLst>
              </p:cNvPr>
              <p:cNvSpPr>
                <a:spLocks/>
              </p:cNvSpPr>
              <p:nvPr/>
            </p:nvSpPr>
            <p:spPr bwMode="auto">
              <a:xfrm flipH="1">
                <a:off x="3845766" y="284062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84" name="Oval 11">
                <a:extLst>
                  <a:ext uri="{FF2B5EF4-FFF2-40B4-BE49-F238E27FC236}">
                    <a16:creationId xmlns:a16="http://schemas.microsoft.com/office/drawing/2014/main" id="{DCFA5ACB-5BDD-4C44-9406-3DAC7F51232F}"/>
                  </a:ext>
                </a:extLst>
              </p:cNvPr>
              <p:cNvSpPr>
                <a:spLocks noChangeArrowheads="1"/>
              </p:cNvSpPr>
              <p:nvPr/>
            </p:nvSpPr>
            <p:spPr bwMode="auto">
              <a:xfrm>
                <a:off x="3636253" y="2526517"/>
                <a:ext cx="457200" cy="457200"/>
              </a:xfrm>
              <a:prstGeom prst="ellipse">
                <a:avLst/>
              </a:prstGeom>
              <a:solidFill>
                <a:srgbClr val="FFFFFF"/>
              </a:solidFill>
              <a:ln w="9525" cmpd="sng">
                <a:solidFill>
                  <a:schemeClr val="tx1"/>
                </a:solidFill>
                <a:round/>
                <a:headEnd/>
                <a:tailEnd/>
              </a:ln>
            </p:spPr>
            <p:txBody>
              <a:bodyPr wrap="none" anchor="ctr"/>
              <a:lstStyle/>
              <a:p>
                <a:pPr algn="ctr"/>
                <a:r>
                  <a:rPr lang="en-US" dirty="0">
                    <a:latin typeface="Calibri"/>
                    <a:ea typeface="Times New Roman"/>
                    <a:cs typeface="Times New Roman"/>
                  </a:rPr>
                  <a:t>d3</a:t>
                </a:r>
              </a:p>
            </p:txBody>
          </p:sp>
          <p:sp>
            <p:nvSpPr>
              <p:cNvPr id="85" name="Oval 12">
                <a:extLst>
                  <a:ext uri="{FF2B5EF4-FFF2-40B4-BE49-F238E27FC236}">
                    <a16:creationId xmlns:a16="http://schemas.microsoft.com/office/drawing/2014/main" id="{77211D6B-F7EA-4E4D-B91B-C2C0C15C66BE}"/>
                  </a:ext>
                </a:extLst>
              </p:cNvPr>
              <p:cNvSpPr>
                <a:spLocks noChangeArrowheads="1"/>
              </p:cNvSpPr>
              <p:nvPr/>
            </p:nvSpPr>
            <p:spPr bwMode="auto">
              <a:xfrm>
                <a:off x="3654650" y="4199562"/>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86" name="Rectangle 85">
                <a:extLst>
                  <a:ext uri="{FF2B5EF4-FFF2-40B4-BE49-F238E27FC236}">
                    <a16:creationId xmlns:a16="http://schemas.microsoft.com/office/drawing/2014/main" id="{A8455698-D425-BF48-800B-79B144FC0A8E}"/>
                  </a:ext>
                </a:extLst>
              </p:cNvPr>
              <p:cNvSpPr/>
              <p:nvPr/>
            </p:nvSpPr>
            <p:spPr>
              <a:xfrm>
                <a:off x="4486637" y="1518047"/>
                <a:ext cx="59" cy="252043"/>
              </a:xfrm>
              <a:prstGeom prst="rect">
                <a:avLst/>
              </a:prstGeom>
              <a:noFill/>
            </p:spPr>
            <p:txBody>
              <a:bodyPr wrap="none" lIns="0" tIns="0" rIns="0" bIns="0">
                <a:spAutoFit/>
              </a:bodyPr>
              <a:lstStyle/>
              <a:p>
                <a:pPr algn="ctr"/>
                <a:endParaRPr lang="en-US" dirty="0"/>
              </a:p>
            </p:txBody>
          </p:sp>
        </p:grpSp>
        <p:sp>
          <p:nvSpPr>
            <p:cNvPr id="55" name="Freeform 31">
              <a:extLst>
                <a:ext uri="{FF2B5EF4-FFF2-40B4-BE49-F238E27FC236}">
                  <a16:creationId xmlns:a16="http://schemas.microsoft.com/office/drawing/2014/main" id="{A8396FE7-A42D-2545-BE73-46832A719A57}"/>
                </a:ext>
              </a:extLst>
            </p:cNvPr>
            <p:cNvSpPr>
              <a:spLocks/>
            </p:cNvSpPr>
            <p:nvPr/>
          </p:nvSpPr>
          <p:spPr bwMode="auto">
            <a:xfrm rot="6215733" flipV="1">
              <a:off x="5981535" y="2895684"/>
              <a:ext cx="455459" cy="2458900"/>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gr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F5C11CD0-C201-E54D-B637-C541B0F74765}"/>
                  </a:ext>
                </a:extLst>
              </p:cNvPr>
              <p:cNvSpPr/>
              <p:nvPr/>
            </p:nvSpPr>
            <p:spPr>
              <a:xfrm>
                <a:off x="6845172" y="1855417"/>
                <a:ext cx="1464440" cy="43088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unc>
                        <m:funcPr>
                          <m:ctrlPr>
                            <a:rPr lang="en-US" sz="2200" i="1" dirty="0">
                              <a:latin typeface="Cambria Math" panose="02040503050406030204" pitchFamily="18" charset="0"/>
                              <a:sym typeface="Symbol" charset="0"/>
                            </a:rPr>
                          </m:ctrlPr>
                        </m:funcPr>
                        <m:fName>
                          <m:r>
                            <a:rPr lang="en-US" sz="2200" i="1" dirty="0" err="1">
                              <a:latin typeface="Cambria Math" panose="02040503050406030204" pitchFamily="18" charset="0"/>
                            </a:rPr>
                            <m:t>𝑃</m:t>
                          </m:r>
                        </m:fName>
                        <m:e>
                          <m:d>
                            <m:dPr>
                              <m:ctrlPr>
                                <a:rPr lang="en-US" sz="2200" i="1" dirty="0" err="1">
                                  <a:latin typeface="Cambria Math" panose="02040503050406030204" pitchFamily="18" charset="0"/>
                                </a:rPr>
                              </m:ctrlPr>
                            </m:dPr>
                            <m:e>
                              <m:r>
                                <a:rPr lang="el-GR" sz="2200" i="1" dirty="0">
                                  <a:latin typeface="Cambria Math" panose="02040503050406030204" pitchFamily="18" charset="0"/>
                                </a:rPr>
                                <m:t>𝜎</m:t>
                              </m:r>
                              <m:r>
                                <a:rPr lang="en-US" sz="2200" i="1" dirty="0">
                                  <a:latin typeface="Cambria Math" panose="02040503050406030204" pitchFamily="18" charset="0"/>
                                  <a:sym typeface="Symbol" charset="0"/>
                                </a:rPr>
                                <m:t> </m:t>
                              </m:r>
                              <m:r>
                                <a:rPr lang="en-US" sz="2200" i="1" dirty="0">
                                  <a:latin typeface="Cambria Math" panose="02040503050406030204" pitchFamily="18" charset="0"/>
                                </a:rPr>
                                <m:t>|</m:t>
                              </m:r>
                              <m:r>
                                <a:rPr lang="en-US" sz="2200" i="1" dirty="0">
                                  <a:latin typeface="Cambria Math" panose="02040503050406030204" pitchFamily="18" charset="0"/>
                                  <a:sym typeface="Symbol" charset="0"/>
                                </a:rPr>
                                <m:t> </m:t>
                              </m:r>
                              <m:r>
                                <a:rPr lang="en-US" sz="2200" i="1" dirty="0">
                                  <a:latin typeface="Cambria Math" panose="02040503050406030204" pitchFamily="18" charset="0"/>
                                </a:rPr>
                                <m:t>𝑠</m:t>
                              </m:r>
                              <m:r>
                                <a:rPr lang="en-US" sz="2200" i="1" dirty="0">
                                  <a:latin typeface="Cambria Math" panose="02040503050406030204" pitchFamily="18" charset="0"/>
                                </a:rPr>
                                <m:t>,</m:t>
                              </m:r>
                              <m:r>
                                <a:rPr lang="en-US" sz="2200" i="1" dirty="0">
                                  <a:latin typeface="Cambria Math" panose="02040503050406030204" pitchFamily="18" charset="0"/>
                                </a:rPr>
                                <m:t>𝜋</m:t>
                              </m:r>
                            </m:e>
                          </m:d>
                        </m:e>
                      </m:func>
                    </m:oMath>
                  </m:oMathPara>
                </a14:m>
                <a:endParaRPr lang="en-GB" sz="2200" dirty="0"/>
              </a:p>
            </p:txBody>
          </p:sp>
        </mc:Choice>
        <mc:Fallback xmlns="">
          <p:sp>
            <p:nvSpPr>
              <p:cNvPr id="3" name="Rectangle 2">
                <a:extLst>
                  <a:ext uri="{FF2B5EF4-FFF2-40B4-BE49-F238E27FC236}">
                    <a16:creationId xmlns:a16="http://schemas.microsoft.com/office/drawing/2014/main" id="{F5C11CD0-C201-E54D-B637-C541B0F74765}"/>
                  </a:ext>
                </a:extLst>
              </p:cNvPr>
              <p:cNvSpPr>
                <a:spLocks noRot="1" noChangeAspect="1" noMove="1" noResize="1" noEditPoints="1" noAdjustHandles="1" noChangeArrowheads="1" noChangeShapeType="1" noTextEdit="1"/>
              </p:cNvSpPr>
              <p:nvPr/>
            </p:nvSpPr>
            <p:spPr>
              <a:xfrm>
                <a:off x="6845172" y="1855417"/>
                <a:ext cx="1464440" cy="430887"/>
              </a:xfrm>
              <a:prstGeom prst="rect">
                <a:avLst/>
              </a:prstGeom>
              <a:blipFill>
                <a:blip r:embed="rId5"/>
                <a:stretch>
                  <a:fillRect b="-17143"/>
                </a:stretch>
              </a:blipFill>
            </p:spPr>
            <p:txBody>
              <a:bodyPr/>
              <a:lstStyle/>
              <a:p>
                <a:r>
                  <a:rPr lang="en-GB">
                    <a:noFill/>
                  </a:rPr>
                  <a:t> </a:t>
                </a:r>
              </a:p>
            </p:txBody>
          </p:sp>
        </mc:Fallback>
      </mc:AlternateContent>
    </p:spTree>
    <p:extLst>
      <p:ext uri="{BB962C8B-B14F-4D97-AF65-F5344CB8AC3E}">
        <p14:creationId xmlns:p14="http://schemas.microsoft.com/office/powerpoint/2010/main" val="2256226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Rectangle 24"/>
          <p:cNvSpPr>
            <a:spLocks noGrp="1" noChangeArrowheads="1"/>
          </p:cNvSpPr>
          <p:nvPr>
            <p:ph type="title"/>
          </p:nvPr>
        </p:nvSpPr>
        <p:spPr/>
        <p:txBody>
          <a:bodyPr/>
          <a:lstStyle/>
          <a:p>
            <a:r>
              <a:rPr lang="en-US"/>
              <a:t>Unsafe Solutions</a:t>
            </a:r>
            <a:endParaRPr lang="en-US" dirty="0"/>
          </a:p>
        </p:txBody>
      </p:sp>
      <mc:AlternateContent xmlns:mc="http://schemas.openxmlformats.org/markup-compatibility/2006" xmlns:a14="http://schemas.microsoft.com/office/drawing/2010/main">
        <mc:Choice Requires="a14">
          <p:sp>
            <p:nvSpPr>
              <p:cNvPr id="20483" name="Rectangle 3"/>
              <p:cNvSpPr>
                <a:spLocks noGrp="1" noChangeArrowheads="1"/>
              </p:cNvSpPr>
              <p:nvPr>
                <p:ph idx="1"/>
              </p:nvPr>
            </p:nvSpPr>
            <p:spPr>
              <a:xfrm>
                <a:off x="628650" y="1158240"/>
                <a:ext cx="7886700" cy="5018723"/>
              </a:xfrm>
            </p:spPr>
            <p:txBody>
              <a:bodyPr>
                <a:normAutofit fontScale="92500" lnSpcReduction="20000"/>
              </a:bodyPr>
              <a:lstStyle/>
              <a:p>
                <a:r>
                  <a:rPr lang="en-US" dirty="0"/>
                  <a:t>Unsafe solution: </a:t>
                </a:r>
                <a14:m>
                  <m:oMath xmlns:m="http://schemas.openxmlformats.org/officeDocument/2006/math">
                    <m:r>
                      <a:rPr lang="en-US" i="1" dirty="0" smtClean="0">
                        <a:latin typeface="Cambria Math" panose="02040503050406030204" pitchFamily="18" charset="0"/>
                      </a:rPr>
                      <m:t>0&lt;</m:t>
                    </m:r>
                    <m:func>
                      <m:funcPr>
                        <m:ctrlPr>
                          <a:rPr lang="en-US" i="1" dirty="0" smtClean="0">
                            <a:latin typeface="Cambria Math" panose="02040503050406030204" pitchFamily="18" charset="0"/>
                            <a:sym typeface="Symbol" charset="0"/>
                          </a:rPr>
                        </m:ctrlPr>
                      </m:funcPr>
                      <m:fName>
                        <m:r>
                          <a:rPr lang="de-DE" b="0" i="1" dirty="0" smtClean="0">
                            <a:latin typeface="Cambria Math" panose="02040503050406030204" pitchFamily="18" charset="0"/>
                          </a:rPr>
                          <m:t>𝑃</m:t>
                        </m:r>
                      </m:fName>
                      <m:e>
                        <m:d>
                          <m:dPr>
                            <m:ctrlPr>
                              <a:rPr lang="en-US" i="1" dirty="0" smtClean="0">
                                <a:latin typeface="Cambria Math" panose="02040503050406030204" pitchFamily="18" charset="0"/>
                              </a:rPr>
                            </m:ctrlPr>
                          </m:dPr>
                          <m:e>
                            <m:sSub>
                              <m:sSubPr>
                                <m:ctrlPr>
                                  <a:rPr lang="de-DE"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𝑔</m:t>
                                </m:r>
                              </m:sub>
                            </m:sSub>
                            <m:r>
                              <a:rPr lang="de-DE" i="1" dirty="0">
                                <a:latin typeface="Cambria Math" panose="02040503050406030204" pitchFamily="18" charset="0"/>
                              </a:rPr>
                              <m:t>|</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en-US" i="1" dirty="0">
                                    <a:latin typeface="Cambria Math" panose="02040503050406030204" pitchFamily="18" charset="0"/>
                                    <a:sym typeface="Symbol" charset="0"/>
                                  </a:rPr>
                                  <m:t>0</m:t>
                                </m:r>
                              </m:sub>
                            </m:sSub>
                            <m:r>
                              <a:rPr lang="en-US" i="1" dirty="0">
                                <a:latin typeface="Cambria Math" panose="02040503050406030204" pitchFamily="18" charset="0"/>
                                <a:sym typeface="Symbol" charset="0"/>
                              </a:rPr>
                              <m:t>,</m:t>
                            </m:r>
                            <m:r>
                              <a:rPr lang="en-US" i="1" dirty="0">
                                <a:latin typeface="Cambria Math" panose="02040503050406030204" pitchFamily="18" charset="0"/>
                              </a:rPr>
                              <m:t>𝜋</m:t>
                            </m:r>
                          </m:e>
                        </m:d>
                      </m:e>
                    </m:func>
                    <m:r>
                      <a:rPr lang="en-US" i="1" dirty="0" smtClean="0">
                        <a:latin typeface="Cambria Math" panose="02040503050406030204" pitchFamily="18" charset="0"/>
                      </a:rPr>
                      <m:t>&lt;1</m:t>
                    </m:r>
                  </m:oMath>
                </a14:m>
                <a:endParaRPr lang="en-US" dirty="0"/>
              </a:p>
              <a:p>
                <a:endParaRPr lang="en-US" dirty="0"/>
              </a:p>
              <a:p>
                <a:r>
                  <a:rPr lang="en-US" dirty="0"/>
                  <a:t>Example:</a:t>
                </a:r>
              </a:p>
              <a:p>
                <a:pPr lvl="1"/>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en-US" i="1" dirty="0" smtClean="0">
                            <a:latin typeface="Cambria Math" panose="02040503050406030204" pitchFamily="18" charset="0"/>
                          </a:rPr>
                          <m:t>1</m:t>
                        </m:r>
                      </m:sub>
                    </m:sSub>
                    <m:r>
                      <a:rPr lang="en-US" i="1" dirty="0" smtClean="0">
                        <a:latin typeface="Cambria Math" panose="02040503050406030204" pitchFamily="18" charset="0"/>
                      </a:rPr>
                      <m:t>={</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1, </m:t>
                        </m:r>
                        <m:r>
                          <a:rPr lang="is-IS" i="1" dirty="0" smtClean="0">
                            <a:latin typeface="Cambria Math" panose="02040503050406030204" pitchFamily="18" charset="0"/>
                          </a:rPr>
                          <m:t>𝑚</m:t>
                        </m:r>
                        <m:r>
                          <a:rPr lang="is-IS" i="1" dirty="0" smtClean="0">
                            <a:latin typeface="Cambria Math" panose="02040503050406030204" pitchFamily="18" charset="0"/>
                          </a:rPr>
                          <m:t>12</m:t>
                        </m:r>
                      </m:e>
                    </m:d>
                    <m:r>
                      <a:rPr lang="en-US" i="1" dirty="0" smtClean="0">
                        <a:latin typeface="Cambria Math" panose="02040503050406030204" pitchFamily="18" charset="0"/>
                      </a:rPr>
                      <m:t>,</m:t>
                    </m:r>
                    <m:r>
                      <a:rPr lang="de-DE" b="0" i="1" dirty="0" smtClean="0">
                        <a:latin typeface="Cambria Math" panose="02040503050406030204" pitchFamily="18" charset="0"/>
                      </a:rPr>
                      <m:t> </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2, </m:t>
                        </m:r>
                        <m:r>
                          <a:rPr lang="is-IS" i="1" dirty="0" smtClean="0">
                            <a:latin typeface="Cambria Math" panose="02040503050406030204" pitchFamily="18" charset="0"/>
                          </a:rPr>
                          <m:t>𝑚</m:t>
                        </m:r>
                        <m:r>
                          <a:rPr lang="is-IS" i="1" dirty="0" smtClean="0">
                            <a:latin typeface="Cambria Math" panose="02040503050406030204" pitchFamily="18" charset="0"/>
                          </a:rPr>
                          <m:t>23</m:t>
                        </m:r>
                      </m:e>
                    </m:d>
                    <m:r>
                      <a:rPr lang="en-US" i="1" dirty="0" smtClean="0">
                        <a:latin typeface="Cambria Math" panose="02040503050406030204" pitchFamily="18" charset="0"/>
                      </a:rPr>
                      <m:t>,</m:t>
                    </m:r>
                    <m:r>
                      <a:rPr lang="de-DE" b="0" i="1" dirty="0" smtClean="0">
                        <a:latin typeface="Cambria Math" panose="02040503050406030204" pitchFamily="18" charset="0"/>
                      </a:rPr>
                      <m:t> </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3, </m:t>
                        </m:r>
                        <m:r>
                          <a:rPr lang="ru-RU" i="1" dirty="0" smtClean="0">
                            <a:latin typeface="Cambria Math" panose="02040503050406030204" pitchFamily="18" charset="0"/>
                          </a:rPr>
                          <m:t>𝑚</m:t>
                        </m:r>
                        <m:r>
                          <a:rPr lang="ru-RU" i="1" dirty="0" smtClean="0">
                            <a:latin typeface="Cambria Math" panose="02040503050406030204" pitchFamily="18" charset="0"/>
                          </a:rPr>
                          <m:t>34</m:t>
                        </m:r>
                      </m:e>
                    </m:d>
                    <m:r>
                      <a:rPr lang="en-US" i="1" dirty="0" smtClean="0">
                        <a:latin typeface="Cambria Math" panose="02040503050406030204" pitchFamily="18" charset="0"/>
                      </a:rPr>
                      <m:t>}</m:t>
                    </m:r>
                  </m:oMath>
                </a14:m>
                <a:endParaRPr lang="en-US" dirty="0"/>
              </a:p>
              <a:p>
                <a:pPr lvl="1"/>
                <a:endParaRPr lang="en-US" dirty="0"/>
              </a:p>
              <a:p>
                <a:pPr lvl="1"/>
                <a14:m>
                  <m:oMath xmlns:m="http://schemas.openxmlformats.org/officeDocument/2006/math">
                    <m:r>
                      <a:rPr lang="en-US" i="1" dirty="0" smtClean="0">
                        <a:latin typeface="Cambria Math" panose="02040503050406030204" pitchFamily="18" charset="0"/>
                      </a:rPr>
                      <m:t>𝐻</m:t>
                    </m:r>
                    <m:d>
                      <m:dPr>
                        <m:ctrlPr>
                          <a:rPr lang="en-US" i="1" dirty="0" smtClean="0">
                            <a:latin typeface="Cambria Math" panose="02040503050406030204" pitchFamily="18" charset="0"/>
                          </a:rPr>
                        </m:ctrlPr>
                      </m:dPr>
                      <m:e>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sym typeface="Symbol" charset="0"/>
                              </a:rPr>
                              <m:t>𝑠</m:t>
                            </m:r>
                          </m:e>
                          <m:sub>
                            <m:r>
                              <a:rPr lang="en-US" i="1" dirty="0" smtClean="0">
                                <a:latin typeface="Cambria Math" panose="02040503050406030204" pitchFamily="18" charset="0"/>
                                <a:sym typeface="Symbol" charset="0"/>
                              </a:rPr>
                              <m:t>0</m:t>
                            </m:r>
                          </m:sub>
                        </m:sSub>
                        <m:r>
                          <a:rPr lang="en-US" i="1" dirty="0" smtClean="0">
                            <a:latin typeface="Cambria Math" panose="02040503050406030204" pitchFamily="18" charset="0"/>
                            <a:sym typeface="Symbol" charset="0"/>
                          </a:rPr>
                          <m:t>,</m:t>
                        </m:r>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rPr>
                              <m:t>𝜋</m:t>
                            </m:r>
                          </m:e>
                          <m:sub>
                            <m:r>
                              <a:rPr lang="en-US" i="1" dirty="0" smtClean="0">
                                <a:latin typeface="Cambria Math" panose="02040503050406030204" pitchFamily="18" charset="0"/>
                              </a:rPr>
                              <m:t>1</m:t>
                            </m:r>
                          </m:sub>
                        </m:sSub>
                      </m:e>
                    </m:d>
                  </m:oMath>
                </a14:m>
                <a:r>
                  <a:rPr lang="en-US" dirty="0"/>
                  <a:t> contains two histories:</a:t>
                </a:r>
              </a:p>
              <a:p>
                <a:pPr lvl="2"/>
                <a14:m>
                  <m:oMath xmlns:m="http://schemas.openxmlformats.org/officeDocument/2006/math">
                    <m:sSub>
                      <m:sSubPr>
                        <m:ctrlPr>
                          <a:rPr lang="de-DE" b="0" i="1" dirty="0" smtClean="0">
                            <a:latin typeface="Cambria Math" panose="02040503050406030204" pitchFamily="18" charset="0"/>
                          </a:rPr>
                        </m:ctrlPr>
                      </m:sSubPr>
                      <m:e>
                        <m:r>
                          <a:rPr lang="el-GR" i="1" dirty="0">
                            <a:latin typeface="Cambria Math" panose="02040503050406030204" pitchFamily="18" charset="0"/>
                          </a:rPr>
                          <m:t>𝜎</m:t>
                        </m:r>
                      </m:e>
                      <m:sub>
                        <m:r>
                          <a:rPr lang="de-DE" b="0" i="1" dirty="0" smtClean="0">
                            <a:latin typeface="Cambria Math" panose="02040503050406030204" pitchFamily="18" charset="0"/>
                          </a:rPr>
                          <m:t>1</m:t>
                        </m:r>
                      </m:sub>
                    </m:sSub>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1, </m:t>
                        </m:r>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2, </m:t>
                        </m:r>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3, </m:t>
                        </m:r>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4</m:t>
                        </m:r>
                      </m:e>
                    </m:d>
                  </m:oMath>
                </a14:m>
                <a:endParaRPr lang="de-DE" i="1" dirty="0">
                  <a:latin typeface="Cambria Math" panose="02040503050406030204" pitchFamily="18" charset="0"/>
                  <a:sym typeface="Symbol" charset="0"/>
                </a:endParaRPr>
              </a:p>
              <a:p>
                <a:pPr lvl="2"/>
                <a14:m>
                  <m:oMath xmlns:m="http://schemas.openxmlformats.org/officeDocument/2006/math">
                    <m:func>
                      <m:funcPr>
                        <m:ctrlPr>
                          <a:rPr lang="en-US" i="1" dirty="0" smtClean="0">
                            <a:latin typeface="Cambria Math" panose="02040503050406030204" pitchFamily="18" charset="0"/>
                            <a:sym typeface="Symbol" charset="0"/>
                          </a:rPr>
                        </m:ctrlPr>
                      </m:funcPr>
                      <m:fName>
                        <m:r>
                          <a:rPr lang="de-DE" b="0" i="1" dirty="0" smtClean="0">
                            <a:latin typeface="Cambria Math" panose="02040503050406030204" pitchFamily="18" charset="0"/>
                          </a:rPr>
                          <m:t>𝑃</m:t>
                        </m:r>
                      </m:fName>
                      <m:e>
                        <m:d>
                          <m:dPr>
                            <m:ctrlPr>
                              <a:rPr lang="en-US" i="1" dirty="0" smtClean="0">
                                <a:latin typeface="Cambria Math" panose="02040503050406030204" pitchFamily="18" charset="0"/>
                                <a:sym typeface="Symbol" charset="0"/>
                              </a:rPr>
                            </m:ctrlPr>
                          </m:dPr>
                          <m:e>
                            <m:sSub>
                              <m:sSubPr>
                                <m:ctrlPr>
                                  <a:rPr lang="de-DE" b="0" i="1" dirty="0" smtClean="0">
                                    <a:latin typeface="Cambria Math" panose="02040503050406030204" pitchFamily="18" charset="0"/>
                                    <a:sym typeface="Symbol" charset="0"/>
                                  </a:rPr>
                                </m:ctrlPr>
                              </m:sSubPr>
                              <m:e>
                                <m:r>
                                  <a:rPr lang="el-GR" i="1" dirty="0" smtClean="0">
                                    <a:latin typeface="Cambria Math" panose="02040503050406030204" pitchFamily="18" charset="0"/>
                                    <a:sym typeface="Symbol" charset="0"/>
                                  </a:rPr>
                                  <m:t>𝜎</m:t>
                                </m:r>
                              </m:e>
                              <m:sub>
                                <m:r>
                                  <a:rPr lang="en-US" i="1" dirty="0" smtClean="0">
                                    <a:latin typeface="Cambria Math" panose="02040503050406030204" pitchFamily="18" charset="0"/>
                                    <a:sym typeface="Symbol" charset="0"/>
                                  </a:rPr>
                                  <m:t>1</m:t>
                                </m:r>
                              </m:sub>
                            </m:sSub>
                          </m:e>
                          <m:e>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sym typeface="Symbol" charset="0"/>
                                  </a:rPr>
                                  <m:t>𝑠</m:t>
                                </m:r>
                              </m:e>
                              <m:sub>
                                <m:r>
                                  <a:rPr lang="de-DE" b="0" i="1" dirty="0" smtClean="0">
                                    <a:latin typeface="Cambria Math" panose="02040503050406030204" pitchFamily="18" charset="0"/>
                                    <a:sym typeface="Symbol" charset="0"/>
                                  </a:rPr>
                                  <m:t>0</m:t>
                                </m:r>
                              </m:sub>
                            </m:sSub>
                            <m:r>
                              <a:rPr lang="en-US" i="1" dirty="0" smtClean="0">
                                <a:latin typeface="Cambria Math" panose="02040503050406030204" pitchFamily="18" charset="0"/>
                                <a:sym typeface="Symbol" charset="0"/>
                              </a:rPr>
                              <m:t>,</m:t>
                            </m:r>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rPr>
                                  <m:t>𝜋</m:t>
                                </m:r>
                              </m:e>
                              <m:sub>
                                <m:r>
                                  <a:rPr lang="en-US" i="1" dirty="0" smtClean="0">
                                    <a:latin typeface="Cambria Math" panose="02040503050406030204" pitchFamily="18" charset="0"/>
                                  </a:rPr>
                                  <m:t>1</m:t>
                                </m:r>
                              </m:sub>
                            </m:sSub>
                          </m:e>
                        </m:d>
                      </m:e>
                    </m:func>
                  </m:oMath>
                </a14:m>
                <a:br>
                  <a:rPr lang="de-DE" b="0" i="1" dirty="0">
                    <a:latin typeface="Cambria Math" panose="02040503050406030204" pitchFamily="18" charset="0"/>
                    <a:sym typeface="Symbol" charset="0"/>
                  </a:rPr>
                </a:br>
                <a:r>
                  <a:rPr lang="de-DE" b="0" i="1" dirty="0">
                    <a:latin typeface="Cambria Math" panose="02040503050406030204" pitchFamily="18" charset="0"/>
                    <a:sym typeface="Symbol" charset="0"/>
                  </a:rPr>
                  <a:t> </a:t>
                </a:r>
                <a14:m>
                  <m:oMath xmlns:m="http://schemas.openxmlformats.org/officeDocument/2006/math">
                    <m:r>
                      <a:rPr lang="en-US" i="1" dirty="0" smtClean="0">
                        <a:latin typeface="Cambria Math" panose="02040503050406030204" pitchFamily="18" charset="0"/>
                        <a:sym typeface="Symbol" charset="0"/>
                      </a:rPr>
                      <m:t>=1</m:t>
                    </m:r>
                    <m:r>
                      <a:rPr lang="en-US" i="1" dirty="0" smtClean="0">
                        <a:latin typeface="Cambria Math" panose="02040503050406030204" pitchFamily="18" charset="0"/>
                        <a:ea typeface="Cambria Math" panose="02040503050406030204" pitchFamily="18" charset="0"/>
                        <a:sym typeface="Symbol" charset="0"/>
                      </a:rPr>
                      <m:t>∙</m:t>
                    </m:r>
                    <m:r>
                      <a:rPr lang="de-DE" b="0" i="1" dirty="0" smtClean="0">
                        <a:latin typeface="Cambria Math" panose="02040503050406030204" pitchFamily="18" charset="0"/>
                        <a:sym typeface="Symbol" charset="0"/>
                      </a:rPr>
                      <m:t>0</m:t>
                    </m:r>
                    <m:r>
                      <a:rPr lang="en-US" i="1" dirty="0" smtClean="0">
                        <a:latin typeface="Cambria Math" panose="02040503050406030204" pitchFamily="18" charset="0"/>
                        <a:sym typeface="Symbol" charset="0"/>
                      </a:rPr>
                      <m:t>.8</m:t>
                    </m:r>
                    <m:r>
                      <a:rPr lang="en-US" i="1" dirty="0">
                        <a:latin typeface="Cambria Math" panose="02040503050406030204" pitchFamily="18" charset="0"/>
                        <a:ea typeface="Cambria Math" panose="02040503050406030204" pitchFamily="18" charset="0"/>
                        <a:sym typeface="Symbol" charset="0"/>
                      </a:rPr>
                      <m:t>∙</m:t>
                    </m:r>
                    <m:r>
                      <a:rPr lang="de-DE" b="0" i="1" dirty="0" smtClean="0">
                        <a:latin typeface="Cambria Math" panose="02040503050406030204" pitchFamily="18" charset="0"/>
                        <a:ea typeface="Cambria Math" panose="02040503050406030204" pitchFamily="18" charset="0"/>
                        <a:sym typeface="Symbol" charset="0"/>
                      </a:rPr>
                      <m:t>1</m:t>
                    </m:r>
                    <m:r>
                      <a:rPr lang="en-US" i="1" dirty="0" smtClean="0">
                        <a:latin typeface="Cambria Math" panose="02040503050406030204" pitchFamily="18" charset="0"/>
                        <a:sym typeface="Symbol" charset="0"/>
                      </a:rPr>
                      <m:t>=</m:t>
                    </m:r>
                    <m:r>
                      <a:rPr lang="de-DE" b="0" i="1" dirty="0" smtClean="0">
                        <a:latin typeface="Cambria Math" panose="02040503050406030204" pitchFamily="18" charset="0"/>
                        <a:sym typeface="Symbol" charset="0"/>
                      </a:rPr>
                      <m:t>0</m:t>
                    </m:r>
                    <m:r>
                      <a:rPr lang="en-US" i="1" dirty="0" smtClean="0">
                        <a:latin typeface="Cambria Math" panose="02040503050406030204" pitchFamily="18" charset="0"/>
                        <a:sym typeface="Symbol" charset="0"/>
                      </a:rPr>
                      <m:t>.8</m:t>
                    </m:r>
                  </m:oMath>
                </a14:m>
                <a:endParaRPr lang="en-US" dirty="0"/>
              </a:p>
              <a:p>
                <a:pPr lvl="2"/>
                <a:endParaRPr lang="en-US" dirty="0"/>
              </a:p>
              <a:p>
                <a:pPr lvl="2"/>
                <a14:m>
                  <m:oMath xmlns:m="http://schemas.openxmlformats.org/officeDocument/2006/math">
                    <m:sSub>
                      <m:sSubPr>
                        <m:ctrlPr>
                          <a:rPr lang="de-DE" b="0" i="1" dirty="0" smtClean="0">
                            <a:latin typeface="Cambria Math" panose="02040503050406030204" pitchFamily="18" charset="0"/>
                          </a:rPr>
                        </m:ctrlPr>
                      </m:sSubPr>
                      <m:e>
                        <m:r>
                          <a:rPr lang="el-GR" i="1" dirty="0">
                            <a:latin typeface="Cambria Math" panose="02040503050406030204" pitchFamily="18" charset="0"/>
                          </a:rPr>
                          <m:t>𝜎</m:t>
                        </m:r>
                      </m:e>
                      <m:sub>
                        <m:r>
                          <a:rPr lang="de-DE" b="0" i="1" dirty="0" smtClean="0">
                            <a:latin typeface="Cambria Math" panose="02040503050406030204" pitchFamily="18" charset="0"/>
                          </a:rPr>
                          <m:t>2</m:t>
                        </m:r>
                      </m:sub>
                    </m:sSub>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1, </m:t>
                        </m:r>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2, </m:t>
                        </m:r>
                        <m:r>
                          <a:rPr lang="de-DE" i="1" dirty="0">
                            <a:latin typeface="Cambria Math" panose="02040503050406030204" pitchFamily="18" charset="0"/>
                            <a:sym typeface="Symbol" charset="0"/>
                          </a:rPr>
                          <m:t>𝑑</m:t>
                        </m:r>
                        <m:r>
                          <a:rPr lang="de-DE" b="0" i="1" dirty="0" smtClean="0">
                            <a:latin typeface="Cambria Math" panose="02040503050406030204" pitchFamily="18" charset="0"/>
                            <a:sym typeface="Symbol" charset="0"/>
                          </a:rPr>
                          <m:t>5</m:t>
                        </m:r>
                      </m:e>
                    </m:d>
                  </m:oMath>
                </a14:m>
                <a:endParaRPr lang="en-US" dirty="0">
                  <a:sym typeface="Symbol" charset="0"/>
                </a:endParaRPr>
              </a:p>
              <a:p>
                <a:pPr lvl="2"/>
                <a14:m>
                  <m:oMath xmlns:m="http://schemas.openxmlformats.org/officeDocument/2006/math">
                    <m:func>
                      <m:funcPr>
                        <m:ctrlPr>
                          <a:rPr lang="en-US" i="1" dirty="0">
                            <a:latin typeface="Cambria Math" panose="02040503050406030204" pitchFamily="18" charset="0"/>
                            <a:sym typeface="Symbol" charset="0"/>
                          </a:rPr>
                        </m:ctrlPr>
                      </m:funcPr>
                      <m:fName>
                        <m:r>
                          <a:rPr lang="de-DE" b="0" i="1" dirty="0" smtClean="0">
                            <a:latin typeface="Cambria Math" panose="02040503050406030204" pitchFamily="18" charset="0"/>
                          </a:rPr>
                          <m:t>𝑃</m:t>
                        </m:r>
                      </m:fName>
                      <m:e>
                        <m:d>
                          <m:dPr>
                            <m:ctrlPr>
                              <a:rPr lang="en-US" i="1" dirty="0">
                                <a:latin typeface="Cambria Math" panose="02040503050406030204" pitchFamily="18" charset="0"/>
                                <a:sym typeface="Symbol" charset="0"/>
                              </a:rPr>
                            </m:ctrlPr>
                          </m:dPr>
                          <m:e>
                            <m:sSub>
                              <m:sSubPr>
                                <m:ctrlPr>
                                  <a:rPr lang="de-DE" i="1" dirty="0" smtClean="0">
                                    <a:latin typeface="Cambria Math" panose="02040503050406030204" pitchFamily="18" charset="0"/>
                                    <a:sym typeface="Symbol" charset="0"/>
                                  </a:rPr>
                                </m:ctrlPr>
                              </m:sSubPr>
                              <m:e>
                                <m:r>
                                  <a:rPr lang="el-GR" i="1" dirty="0">
                                    <a:latin typeface="Cambria Math" panose="02040503050406030204" pitchFamily="18" charset="0"/>
                                    <a:sym typeface="Symbol" charset="0"/>
                                  </a:rPr>
                                  <m:t>𝜎</m:t>
                                </m:r>
                              </m:e>
                              <m:sub>
                                <m:r>
                                  <a:rPr lang="de-DE" b="0" i="1" dirty="0" smtClean="0">
                                    <a:latin typeface="Cambria Math" panose="02040503050406030204" pitchFamily="18" charset="0"/>
                                    <a:sym typeface="Symbol" charset="0"/>
                                  </a:rPr>
                                  <m:t>2</m:t>
                                </m:r>
                              </m:sub>
                            </m:sSub>
                          </m:e>
                          <m:e>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de-DE" i="1" dirty="0">
                                    <a:latin typeface="Cambria Math" panose="02040503050406030204" pitchFamily="18" charset="0"/>
                                    <a:sym typeface="Symbol" charset="0"/>
                                  </a:rPr>
                                  <m:t>0</m:t>
                                </m:r>
                              </m:sub>
                            </m:sSub>
                            <m:r>
                              <a:rPr lang="en-US" i="1" dirty="0">
                                <a:latin typeface="Cambria Math" panose="02040503050406030204" pitchFamily="18" charset="0"/>
                                <a:sym typeface="Symbol" charset="0"/>
                              </a:rPr>
                              <m:t>,</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rPr>
                                  <m:t>𝜋</m:t>
                                </m:r>
                              </m:e>
                              <m:sub>
                                <m:r>
                                  <a:rPr lang="en-US" i="1" dirty="0">
                                    <a:latin typeface="Cambria Math" panose="02040503050406030204" pitchFamily="18" charset="0"/>
                                  </a:rPr>
                                  <m:t>1</m:t>
                                </m:r>
                              </m:sub>
                            </m:sSub>
                          </m:e>
                        </m:d>
                      </m:e>
                    </m:func>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en-US" i="1" dirty="0" smtClean="0">
                        <a:latin typeface="Cambria Math" panose="02040503050406030204" pitchFamily="18" charset="0"/>
                        <a:sym typeface="Symbol" charset="0"/>
                      </a:rPr>
                      <m:t>=1</m:t>
                    </m:r>
                    <m:r>
                      <a:rPr lang="en-US" i="1" dirty="0">
                        <a:latin typeface="Cambria Math" panose="02040503050406030204" pitchFamily="18" charset="0"/>
                        <a:ea typeface="Cambria Math" panose="02040503050406030204" pitchFamily="18" charset="0"/>
                        <a:sym typeface="Symbol" charset="0"/>
                      </a:rPr>
                      <m:t>∙</m:t>
                    </m:r>
                    <m:r>
                      <a:rPr lang="de-DE" b="0" i="1" dirty="0" smtClean="0">
                        <a:latin typeface="Cambria Math" panose="02040503050406030204" pitchFamily="18" charset="0"/>
                        <a:sym typeface="Symbol" charset="0"/>
                      </a:rPr>
                      <m:t>0</m:t>
                    </m:r>
                    <m:r>
                      <a:rPr lang="en-US" i="1" dirty="0" smtClean="0">
                        <a:latin typeface="Cambria Math" panose="02040503050406030204" pitchFamily="18" charset="0"/>
                        <a:sym typeface="Symbol" charset="0"/>
                      </a:rPr>
                      <m:t>.2=</m:t>
                    </m:r>
                    <m:r>
                      <a:rPr lang="de-DE" b="0" i="1" dirty="0" smtClean="0">
                        <a:latin typeface="Cambria Math" panose="02040503050406030204" pitchFamily="18" charset="0"/>
                        <a:sym typeface="Symbol" charset="0"/>
                      </a:rPr>
                      <m:t>0</m:t>
                    </m:r>
                    <m:r>
                      <a:rPr lang="en-US" i="1" dirty="0" smtClean="0">
                        <a:latin typeface="Cambria Math" panose="02040503050406030204" pitchFamily="18" charset="0"/>
                        <a:sym typeface="Symbol" charset="0"/>
                      </a:rPr>
                      <m:t>.2</m:t>
                    </m:r>
                  </m:oMath>
                </a14:m>
                <a:endParaRPr lang="en-US" i="1" dirty="0">
                  <a:latin typeface="Cambria Math" panose="02040503050406030204" pitchFamily="18" charset="0"/>
                </a:endParaRPr>
              </a:p>
              <a:p>
                <a:pPr lvl="1"/>
                <a14:m>
                  <m:oMath xmlns:m="http://schemas.openxmlformats.org/officeDocument/2006/math">
                    <m:func>
                      <m:funcPr>
                        <m:ctrlPr>
                          <a:rPr lang="en-US" i="1" dirty="0" smtClean="0">
                            <a:latin typeface="Cambria Math" panose="02040503050406030204" pitchFamily="18" charset="0"/>
                          </a:rPr>
                        </m:ctrlPr>
                      </m:funcPr>
                      <m:fName>
                        <m:r>
                          <a:rPr lang="de-DE" b="0" i="1" dirty="0" smtClean="0">
                            <a:latin typeface="Cambria Math" panose="02040503050406030204" pitchFamily="18" charset="0"/>
                          </a:rPr>
                          <m:t>𝑃</m:t>
                        </m:r>
                      </m:fName>
                      <m:e>
                        <m:d>
                          <m:dPr>
                            <m:ctrlPr>
                              <a:rPr lang="en-US"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𝑆</m:t>
                                </m:r>
                              </m:e>
                              <m:sub>
                                <m:r>
                                  <a:rPr lang="en-US" i="1" dirty="0" smtClean="0">
                                    <a:latin typeface="Cambria Math" panose="02040503050406030204" pitchFamily="18" charset="0"/>
                                  </a:rPr>
                                  <m:t>𝑔</m:t>
                                </m:r>
                              </m:sub>
                            </m:sSub>
                          </m:e>
                          <m:e>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sym typeface="Symbol" charset="0"/>
                                  </a:rPr>
                                  <m:t>𝑠</m:t>
                                </m:r>
                              </m:e>
                              <m:sub>
                                <m:r>
                                  <a:rPr lang="en-US" i="1" dirty="0" smtClean="0">
                                    <a:latin typeface="Cambria Math" panose="02040503050406030204" pitchFamily="18" charset="0"/>
                                    <a:sym typeface="Symbol" charset="0"/>
                                  </a:rPr>
                                  <m:t>0</m:t>
                                </m:r>
                              </m:sub>
                            </m:sSub>
                            <m:r>
                              <a:rPr lang="en-US" i="1" dirty="0" smtClean="0">
                                <a:latin typeface="Cambria Math" panose="02040503050406030204" pitchFamily="18" charset="0"/>
                                <a:sym typeface="Symbol" charset="0"/>
                              </a:rPr>
                              <m:t>,</m:t>
                            </m:r>
                            <m:r>
                              <a:rPr lang="en-US" i="1" dirty="0" smtClean="0">
                                <a:latin typeface="Cambria Math" panose="02040503050406030204" pitchFamily="18" charset="0"/>
                              </a:rPr>
                              <m:t> </m:t>
                            </m:r>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rPr>
                                  <m:t>𝜋</m:t>
                                </m:r>
                              </m:e>
                              <m:sub>
                                <m:r>
                                  <a:rPr lang="en-US" i="1" dirty="0" smtClean="0">
                                    <a:latin typeface="Cambria Math" panose="02040503050406030204" pitchFamily="18" charset="0"/>
                                  </a:rPr>
                                  <m:t>1</m:t>
                                </m:r>
                              </m:sub>
                            </m:sSub>
                          </m:e>
                        </m:d>
                      </m:e>
                    </m:func>
                  </m:oMath>
                </a14:m>
                <a:endParaRPr lang="de-DE" i="1" dirty="0">
                  <a:latin typeface="Cambria Math" panose="02040503050406030204" pitchFamily="18" charset="0"/>
                </a:endParaRPr>
              </a:p>
              <a:p>
                <a:pPr marL="457200" lvl="1" indent="0">
                  <a:buNone/>
                </a:pPr>
                <a:r>
                  <a:rPr lang="en-US" dirty="0">
                    <a:sym typeface="Symbol" charset="0"/>
                  </a:rPr>
                  <a:t>              </a:t>
                </a:r>
                <a14:m>
                  <m:oMath xmlns:m="http://schemas.openxmlformats.org/officeDocument/2006/math">
                    <m:r>
                      <a:rPr lang="en-US" i="1" dirty="0" smtClean="0">
                        <a:latin typeface="Cambria Math" panose="02040503050406030204" pitchFamily="18" charset="0"/>
                        <a:sym typeface="Symbol" charset="0"/>
                      </a:rPr>
                      <m:t>=0</m:t>
                    </m:r>
                    <m:r>
                      <a:rPr lang="en-US" i="1" dirty="0" smtClean="0">
                        <a:latin typeface="Cambria Math" panose="02040503050406030204" pitchFamily="18" charset="0"/>
                      </a:rPr>
                      <m:t>.8</m:t>
                    </m:r>
                  </m:oMath>
                </a14:m>
                <a:endParaRPr lang="en-US" dirty="0"/>
              </a:p>
              <a:p>
                <a:endParaRPr lang="en-US" dirty="0"/>
              </a:p>
            </p:txBody>
          </p:sp>
        </mc:Choice>
        <mc:Fallback xmlns="">
          <p:sp>
            <p:nvSpPr>
              <p:cNvPr id="20483" name="Rectangle 3"/>
              <p:cNvSpPr>
                <a:spLocks noGrp="1" noRot="1" noChangeAspect="1" noMove="1" noResize="1" noEditPoints="1" noAdjustHandles="1" noChangeArrowheads="1" noChangeShapeType="1" noTextEdit="1"/>
              </p:cNvSpPr>
              <p:nvPr>
                <p:ph idx="1"/>
              </p:nvPr>
            </p:nvSpPr>
            <p:spPr>
              <a:xfrm>
                <a:off x="628650" y="1158240"/>
                <a:ext cx="7886700" cy="5018723"/>
              </a:xfrm>
              <a:blipFill>
                <a:blip r:embed="rId3"/>
                <a:stretch>
                  <a:fillRect l="-1286" t="-2273"/>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0AD31172-BA43-3D47-9FE7-05EBDA6233C0}"/>
              </a:ext>
            </a:extLst>
          </p:cNvPr>
          <p:cNvSpPr>
            <a:spLocks noGrp="1"/>
          </p:cNvSpPr>
          <p:nvPr>
            <p:ph type="sldNum" sz="quarter" idx="12"/>
          </p:nvPr>
        </p:nvSpPr>
        <p:spPr/>
        <p:txBody>
          <a:bodyPr/>
          <a:lstStyle/>
          <a:p>
            <a:fld id="{67C9959E-8E6B-B04C-9955-EA096F41CA7A}" type="slidenum">
              <a:rPr lang="en-GB" smtClean="0"/>
              <a:pPr/>
              <a:t>11</a:t>
            </a:fld>
            <a:endParaRPr lang="en-GB"/>
          </a:p>
        </p:txBody>
      </p:sp>
      <p:grpSp>
        <p:nvGrpSpPr>
          <p:cNvPr id="92" name="Group 91">
            <a:extLst>
              <a:ext uri="{FF2B5EF4-FFF2-40B4-BE49-F238E27FC236}">
                <a16:creationId xmlns:a16="http://schemas.microsoft.com/office/drawing/2014/main" id="{FC08656E-6CA8-8642-9104-546439F4C526}"/>
              </a:ext>
            </a:extLst>
          </p:cNvPr>
          <p:cNvGrpSpPr/>
          <p:nvPr/>
        </p:nvGrpSpPr>
        <p:grpSpPr>
          <a:xfrm>
            <a:off x="3896630" y="2738359"/>
            <a:ext cx="5162595" cy="3862989"/>
            <a:chOff x="3896630" y="2738359"/>
            <a:chExt cx="5162595" cy="3862989"/>
          </a:xfrm>
        </p:grpSpPr>
        <p:grpSp>
          <p:nvGrpSpPr>
            <p:cNvPr id="93" name="Group 92">
              <a:extLst>
                <a:ext uri="{FF2B5EF4-FFF2-40B4-BE49-F238E27FC236}">
                  <a16:creationId xmlns:a16="http://schemas.microsoft.com/office/drawing/2014/main" id="{2E97D1A4-9E5D-6243-9F52-F931FD98B7EE}"/>
                </a:ext>
              </a:extLst>
            </p:cNvPr>
            <p:cNvGrpSpPr>
              <a:grpSpLocks noChangeAspect="1"/>
            </p:cNvGrpSpPr>
            <p:nvPr/>
          </p:nvGrpSpPr>
          <p:grpSpPr>
            <a:xfrm>
              <a:off x="3896630" y="2738359"/>
              <a:ext cx="5162595" cy="3862989"/>
              <a:chOff x="424630" y="1518047"/>
              <a:chExt cx="4697482" cy="3514961"/>
            </a:xfrm>
          </p:grpSpPr>
          <p:sp>
            <p:nvSpPr>
              <p:cNvPr id="95" name="Freeform 31">
                <a:extLst>
                  <a:ext uri="{FF2B5EF4-FFF2-40B4-BE49-F238E27FC236}">
                    <a16:creationId xmlns:a16="http://schemas.microsoft.com/office/drawing/2014/main" id="{66C7C763-144B-4F47-AE1A-999E8FD8406E}"/>
                  </a:ext>
                </a:extLst>
              </p:cNvPr>
              <p:cNvSpPr>
                <a:spLocks/>
              </p:cNvSpPr>
              <p:nvPr/>
            </p:nvSpPr>
            <p:spPr bwMode="auto">
              <a:xfrm rot="11049090" flipH="1" flipV="1">
                <a:off x="4148184" y="2190483"/>
                <a:ext cx="660198" cy="212627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none"/>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96" name="Rectangle 95">
                <a:extLst>
                  <a:ext uri="{FF2B5EF4-FFF2-40B4-BE49-F238E27FC236}">
                    <a16:creationId xmlns:a16="http://schemas.microsoft.com/office/drawing/2014/main" id="{38284DF6-8CC3-6C49-8CA7-68798DA86BBB}"/>
                  </a:ext>
                </a:extLst>
              </p:cNvPr>
              <p:cNvSpPr/>
              <p:nvPr/>
            </p:nvSpPr>
            <p:spPr>
              <a:xfrm>
                <a:off x="4066674" y="2252723"/>
                <a:ext cx="59" cy="252043"/>
              </a:xfrm>
              <a:prstGeom prst="rect">
                <a:avLst/>
              </a:prstGeom>
              <a:noFill/>
            </p:spPr>
            <p:txBody>
              <a:bodyPr wrap="none" lIns="0" tIns="0" rIns="0" bIns="0">
                <a:spAutoFit/>
              </a:bodyPr>
              <a:lstStyle/>
              <a:p>
                <a:pPr algn="ctr"/>
                <a:endParaRPr lang="en-US" dirty="0"/>
              </a:p>
            </p:txBody>
          </p:sp>
          <p:sp>
            <p:nvSpPr>
              <p:cNvPr id="97" name="Rectangle 96">
                <a:extLst>
                  <a:ext uri="{FF2B5EF4-FFF2-40B4-BE49-F238E27FC236}">
                    <a16:creationId xmlns:a16="http://schemas.microsoft.com/office/drawing/2014/main" id="{C4172819-5901-D54F-827A-552C4978A963}"/>
                  </a:ext>
                </a:extLst>
              </p:cNvPr>
              <p:cNvSpPr/>
              <p:nvPr/>
            </p:nvSpPr>
            <p:spPr>
              <a:xfrm>
                <a:off x="4441353" y="4403587"/>
                <a:ext cx="168088" cy="336058"/>
              </a:xfrm>
              <a:prstGeom prst="rect">
                <a:avLst/>
              </a:prstGeom>
              <a:noFill/>
            </p:spPr>
            <p:txBody>
              <a:bodyPr wrap="none" lIns="91440" tIns="0" rIns="91440" bIns="91440">
                <a:spAutoFit/>
              </a:bodyPr>
              <a:lstStyle/>
              <a:p>
                <a:pPr algn="ctr"/>
                <a:endParaRPr lang="en-US" dirty="0"/>
              </a:p>
            </p:txBody>
          </p:sp>
          <p:sp>
            <p:nvSpPr>
              <p:cNvPr id="98" name="Rectangle 97">
                <a:extLst>
                  <a:ext uri="{FF2B5EF4-FFF2-40B4-BE49-F238E27FC236}">
                    <a16:creationId xmlns:a16="http://schemas.microsoft.com/office/drawing/2014/main" id="{267F255F-ED7B-2141-B5AB-51CEAE3BA546}"/>
                  </a:ext>
                </a:extLst>
              </p:cNvPr>
              <p:cNvSpPr/>
              <p:nvPr/>
            </p:nvSpPr>
            <p:spPr>
              <a:xfrm>
                <a:off x="1149001" y="4506767"/>
                <a:ext cx="59" cy="252043"/>
              </a:xfrm>
              <a:prstGeom prst="rect">
                <a:avLst/>
              </a:prstGeom>
              <a:noFill/>
            </p:spPr>
            <p:txBody>
              <a:bodyPr wrap="none" lIns="0" tIns="0" rIns="0" bIns="0">
                <a:spAutoFit/>
              </a:bodyPr>
              <a:lstStyle/>
              <a:p>
                <a:pPr algn="r"/>
                <a:endParaRPr lang="en-US" dirty="0"/>
              </a:p>
            </p:txBody>
          </p:sp>
          <p:sp>
            <p:nvSpPr>
              <p:cNvPr id="99" name="Text Box 13">
                <a:extLst>
                  <a:ext uri="{FF2B5EF4-FFF2-40B4-BE49-F238E27FC236}">
                    <a16:creationId xmlns:a16="http://schemas.microsoft.com/office/drawing/2014/main" id="{31283094-C515-4D44-B682-21624EDBD8D1}"/>
                  </a:ext>
                </a:extLst>
              </p:cNvPr>
              <p:cNvSpPr txBox="1">
                <a:spLocks noChangeArrowheads="1"/>
              </p:cNvSpPr>
              <p:nvPr/>
            </p:nvSpPr>
            <p:spPr bwMode="auto">
              <a:xfrm>
                <a:off x="424630" y="4528921"/>
                <a:ext cx="660190" cy="504087"/>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Times New Roman"/>
                    <a:cs typeface="Calibri"/>
                    <a:sym typeface="Symbol" charset="0"/>
                  </a:rPr>
                  <a:t>Start: </a:t>
                </a:r>
                <a:br>
                  <a:rPr lang="en-US" sz="1800" dirty="0">
                    <a:latin typeface="+mn-lt"/>
                    <a:ea typeface="Times New Roman"/>
                    <a:cs typeface="Calibri"/>
                    <a:sym typeface="Symbol" charset="0"/>
                  </a:rPr>
                </a:br>
                <a:r>
                  <a:rPr lang="en-US" sz="1800" i="1" dirty="0">
                    <a:latin typeface="+mn-lt"/>
                    <a:ea typeface="Times New Roman"/>
                    <a:sym typeface="Symbol" charset="0"/>
                  </a:rPr>
                  <a:t>s</a:t>
                </a:r>
                <a:r>
                  <a:rPr lang="en-US" sz="1800" baseline="-25000" dirty="0">
                    <a:latin typeface="+mn-lt"/>
                    <a:ea typeface="Times New Roman"/>
                    <a:sym typeface="Symbol" charset="0"/>
                  </a:rPr>
                  <a:t>0</a:t>
                </a:r>
                <a:r>
                  <a:rPr lang="en-US" sz="1800" i="1" dirty="0">
                    <a:latin typeface="+mn-lt"/>
                    <a:ea typeface="Times New Roman"/>
                    <a:sym typeface="Symbol" charset="0"/>
                  </a:rPr>
                  <a:t>= </a:t>
                </a:r>
                <a:r>
                  <a:rPr lang="en-US" sz="1800" dirty="0">
                    <a:latin typeface="+mn-lt"/>
                    <a:ea typeface="Times New Roman"/>
                    <a:cs typeface="Calibri"/>
                    <a:sym typeface="Symbol" charset="0"/>
                  </a:rPr>
                  <a:t>d1</a:t>
                </a:r>
                <a:endParaRPr lang="en-US" sz="1800" dirty="0">
                  <a:latin typeface="+mn-lt"/>
                  <a:ea typeface="Times New Roman"/>
                  <a:cs typeface="Times New Roman"/>
                </a:endParaRPr>
              </a:p>
            </p:txBody>
          </p:sp>
          <p:sp>
            <p:nvSpPr>
              <p:cNvPr id="100" name="Rectangle 99">
                <a:extLst>
                  <a:ext uri="{FF2B5EF4-FFF2-40B4-BE49-F238E27FC236}">
                    <a16:creationId xmlns:a16="http://schemas.microsoft.com/office/drawing/2014/main" id="{E266A2BA-8D46-7644-A484-27E679078EF4}"/>
                  </a:ext>
                </a:extLst>
              </p:cNvPr>
              <p:cNvSpPr/>
              <p:nvPr/>
            </p:nvSpPr>
            <p:spPr>
              <a:xfrm>
                <a:off x="1028128" y="2019635"/>
                <a:ext cx="59" cy="252043"/>
              </a:xfrm>
              <a:prstGeom prst="rect">
                <a:avLst/>
              </a:prstGeom>
              <a:noFill/>
            </p:spPr>
            <p:txBody>
              <a:bodyPr wrap="none" lIns="0" tIns="0" rIns="0" bIns="0">
                <a:spAutoFit/>
              </a:bodyPr>
              <a:lstStyle/>
              <a:p>
                <a:pPr algn="ctr"/>
                <a:endParaRPr lang="en-US" dirty="0"/>
              </a:p>
            </p:txBody>
          </p:sp>
          <p:sp>
            <p:nvSpPr>
              <p:cNvPr id="101" name="Freeform 31">
                <a:extLst>
                  <a:ext uri="{FF2B5EF4-FFF2-40B4-BE49-F238E27FC236}">
                    <a16:creationId xmlns:a16="http://schemas.microsoft.com/office/drawing/2014/main" id="{5C8294D9-C661-BB45-BAA7-1EE2F4DB437C}"/>
                  </a:ext>
                </a:extLst>
              </p:cNvPr>
              <p:cNvSpPr>
                <a:spLocks/>
              </p:cNvSpPr>
              <p:nvPr/>
            </p:nvSpPr>
            <p:spPr bwMode="auto">
              <a:xfrm rot="4200000" flipH="1" flipV="1">
                <a:off x="2510252" y="617061"/>
                <a:ext cx="776291" cy="2966339"/>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2" name="Text Box 11">
                <a:extLst>
                  <a:ext uri="{FF2B5EF4-FFF2-40B4-BE49-F238E27FC236}">
                    <a16:creationId xmlns:a16="http://schemas.microsoft.com/office/drawing/2014/main" id="{B935195E-966B-2A49-9D9D-4955F3946D6E}"/>
                  </a:ext>
                </a:extLst>
              </p:cNvPr>
              <p:cNvSpPr txBox="1">
                <a:spLocks noChangeArrowheads="1"/>
              </p:cNvSpPr>
              <p:nvPr/>
            </p:nvSpPr>
            <p:spPr bwMode="auto">
              <a:xfrm>
                <a:off x="4164150" y="4337866"/>
                <a:ext cx="668031" cy="504087"/>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Times New Roman"/>
                    <a:cs typeface="Times New Roman"/>
                  </a:rPr>
                  <a:t>  Goal: </a:t>
                </a:r>
              </a:p>
              <a:p>
                <a:r>
                  <a:rPr lang="en-US" sz="1800" i="1" dirty="0">
                    <a:latin typeface="+mn-lt"/>
                    <a:ea typeface="Times New Roman"/>
                    <a:sym typeface="Symbol" charset="0"/>
                  </a:rPr>
                  <a:t>S</a:t>
                </a:r>
                <a:r>
                  <a:rPr lang="en-US" sz="1800" i="1" baseline="-25000" dirty="0">
                    <a:latin typeface="+mn-lt"/>
                    <a:ea typeface="Times New Roman"/>
                    <a:sym typeface="Symbol" charset="0"/>
                  </a:rPr>
                  <a:t>g</a:t>
                </a:r>
                <a:r>
                  <a:rPr lang="en-US" sz="1800" dirty="0">
                    <a:latin typeface="+mn-lt"/>
                    <a:ea typeface="Times New Roman"/>
                    <a:sym typeface="Symbol" charset="0"/>
                  </a:rPr>
                  <a:t>= {</a:t>
                </a:r>
                <a:r>
                  <a:rPr lang="en-US" sz="1800" dirty="0">
                    <a:latin typeface="+mn-lt"/>
                    <a:ea typeface="Times New Roman"/>
                    <a:cs typeface="Calibri"/>
                    <a:sym typeface="Symbol" charset="0"/>
                  </a:rPr>
                  <a:t>d4</a:t>
                </a:r>
                <a:r>
                  <a:rPr lang="en-US" sz="1800" dirty="0">
                    <a:latin typeface="+mn-lt"/>
                    <a:ea typeface="Times New Roman"/>
                    <a:cs typeface="Times New Roman"/>
                    <a:sym typeface="Symbol" charset="0"/>
                  </a:rPr>
                  <a:t>}</a:t>
                </a:r>
                <a:endParaRPr lang="en-US" sz="1800" dirty="0">
                  <a:latin typeface="+mn-lt"/>
                  <a:ea typeface="Times New Roman"/>
                  <a:cs typeface="Times New Roman"/>
                </a:endParaRPr>
              </a:p>
            </p:txBody>
          </p:sp>
          <p:sp>
            <p:nvSpPr>
              <p:cNvPr id="103" name="Freeform 37">
                <a:extLst>
                  <a:ext uri="{FF2B5EF4-FFF2-40B4-BE49-F238E27FC236}">
                    <a16:creationId xmlns:a16="http://schemas.microsoft.com/office/drawing/2014/main" id="{9D7DE55B-0D0E-7F42-AD32-92E9D04784E3}"/>
                  </a:ext>
                </a:extLst>
              </p:cNvPr>
              <p:cNvSpPr>
                <a:spLocks/>
              </p:cNvSpPr>
              <p:nvPr/>
            </p:nvSpPr>
            <p:spPr bwMode="auto">
              <a:xfrm>
                <a:off x="1155196" y="2381554"/>
                <a:ext cx="2527300" cy="239492"/>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38100" cmpd="sng">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4" name="Freeform 38">
                <a:extLst>
                  <a:ext uri="{FF2B5EF4-FFF2-40B4-BE49-F238E27FC236}">
                    <a16:creationId xmlns:a16="http://schemas.microsoft.com/office/drawing/2014/main" id="{F6CE4D2D-4021-4342-9832-1BEC3FB32BF2}"/>
                  </a:ext>
                </a:extLst>
              </p:cNvPr>
              <p:cNvSpPr>
                <a:spLocks/>
              </p:cNvSpPr>
              <p:nvPr/>
            </p:nvSpPr>
            <p:spPr bwMode="auto">
              <a:xfrm>
                <a:off x="2265020" y="2103309"/>
                <a:ext cx="2176032" cy="281769"/>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38100" cmpd="sng">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5" name="Arc 104">
                <a:extLst>
                  <a:ext uri="{FF2B5EF4-FFF2-40B4-BE49-F238E27FC236}">
                    <a16:creationId xmlns:a16="http://schemas.microsoft.com/office/drawing/2014/main" id="{D885AE13-60D6-1C4E-AE4F-ECB51C8F5C0C}"/>
                  </a:ext>
                </a:extLst>
              </p:cNvPr>
              <p:cNvSpPr/>
              <p:nvPr/>
            </p:nvSpPr>
            <p:spPr bwMode="auto">
              <a:xfrm>
                <a:off x="2953574" y="2286304"/>
                <a:ext cx="114300" cy="225425"/>
              </a:xfrm>
              <a:prstGeom prst="arc">
                <a:avLst>
                  <a:gd name="adj1" fmla="val 18495893"/>
                  <a:gd name="adj2" fmla="val 2991136"/>
                </a:avLst>
              </a:prstGeom>
              <a:noFill/>
              <a:ln w="38100" cap="flat" cmpd="sng" algn="ctr">
                <a:solidFill>
                  <a:schemeClr val="accent1"/>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06" name="Freeform 40">
                <a:extLst>
                  <a:ext uri="{FF2B5EF4-FFF2-40B4-BE49-F238E27FC236}">
                    <a16:creationId xmlns:a16="http://schemas.microsoft.com/office/drawing/2014/main" id="{E601D81C-C886-F649-B118-179F62167734}"/>
                  </a:ext>
                </a:extLst>
              </p:cNvPr>
              <p:cNvSpPr>
                <a:spLocks/>
              </p:cNvSpPr>
              <p:nvPr/>
            </p:nvSpPr>
            <p:spPr bwMode="auto">
              <a:xfrm rot="10800000" flipH="1">
                <a:off x="3688744" y="2968900"/>
                <a:ext cx="114570" cy="1275335"/>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7" name="Freeform 6">
                <a:extLst>
                  <a:ext uri="{FF2B5EF4-FFF2-40B4-BE49-F238E27FC236}">
                    <a16:creationId xmlns:a16="http://schemas.microsoft.com/office/drawing/2014/main" id="{CDF0BE42-9581-BB42-92B3-1E2AEEA28E1C}"/>
                  </a:ext>
                </a:extLst>
              </p:cNvPr>
              <p:cNvSpPr>
                <a:spLocks/>
              </p:cNvSpPr>
              <p:nvPr/>
            </p:nvSpPr>
            <p:spPr bwMode="auto">
              <a:xfrm>
                <a:off x="922934" y="2718754"/>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38100" cmpd="sng">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8" name="Oval 11">
                <a:extLst>
                  <a:ext uri="{FF2B5EF4-FFF2-40B4-BE49-F238E27FC236}">
                    <a16:creationId xmlns:a16="http://schemas.microsoft.com/office/drawing/2014/main" id="{F265B653-7013-6E4A-970D-BFB2013540A5}"/>
                  </a:ext>
                </a:extLst>
              </p:cNvPr>
              <p:cNvSpPr>
                <a:spLocks noChangeArrowheads="1"/>
              </p:cNvSpPr>
              <p:nvPr/>
            </p:nvSpPr>
            <p:spPr bwMode="auto">
              <a:xfrm>
                <a:off x="986434" y="2271249"/>
                <a:ext cx="457200" cy="457200"/>
              </a:xfrm>
              <a:prstGeom prst="ellipse">
                <a:avLst/>
              </a:prstGeom>
              <a:solidFill>
                <a:srgbClr val="FFFFFF"/>
              </a:solidFill>
              <a:ln w="38100" cmpd="sng">
                <a:solidFill>
                  <a:schemeClr val="accent1"/>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109" name="Freeform 18">
                <a:extLst>
                  <a:ext uri="{FF2B5EF4-FFF2-40B4-BE49-F238E27FC236}">
                    <a16:creationId xmlns:a16="http://schemas.microsoft.com/office/drawing/2014/main" id="{78751741-9FDB-184F-B801-119F0FA5E6EE}"/>
                  </a:ext>
                </a:extLst>
              </p:cNvPr>
              <p:cNvSpPr>
                <a:spLocks/>
              </p:cNvSpPr>
              <p:nvPr/>
            </p:nvSpPr>
            <p:spPr bwMode="auto">
              <a:xfrm rot="297626" flipV="1">
                <a:off x="1497828" y="4422980"/>
                <a:ext cx="2154774" cy="270156"/>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0" name="Oval 11">
                <a:extLst>
                  <a:ext uri="{FF2B5EF4-FFF2-40B4-BE49-F238E27FC236}">
                    <a16:creationId xmlns:a16="http://schemas.microsoft.com/office/drawing/2014/main" id="{49FFB8B5-1F7C-BF4A-999C-5D68FF0735F3}"/>
                  </a:ext>
                </a:extLst>
              </p:cNvPr>
              <p:cNvSpPr>
                <a:spLocks noChangeArrowheads="1"/>
              </p:cNvSpPr>
              <p:nvPr/>
            </p:nvSpPr>
            <p:spPr bwMode="auto">
              <a:xfrm>
                <a:off x="4425794" y="1761046"/>
                <a:ext cx="457200" cy="457200"/>
              </a:xfrm>
              <a:prstGeom prst="ellipse">
                <a:avLst/>
              </a:prstGeom>
              <a:solidFill>
                <a:srgbClr val="FFFFFF"/>
              </a:solidFill>
              <a:ln w="38100" cmpd="sng">
                <a:solidFill>
                  <a:schemeClr val="accent1"/>
                </a:solidFill>
                <a:round/>
                <a:headEnd/>
                <a:tailEnd/>
              </a:ln>
            </p:spPr>
            <p:txBody>
              <a:bodyPr wrap="none" anchor="ctr"/>
              <a:lstStyle/>
              <a:p>
                <a:pPr algn="ctr"/>
                <a:r>
                  <a:rPr lang="en-US" dirty="0">
                    <a:latin typeface="Calibri"/>
                    <a:ea typeface="Times New Roman"/>
                    <a:cs typeface="Times New Roman"/>
                  </a:rPr>
                  <a:t>d5</a:t>
                </a:r>
              </a:p>
            </p:txBody>
          </p:sp>
          <p:sp>
            <p:nvSpPr>
              <p:cNvPr id="111" name="Text Box 11">
                <a:extLst>
                  <a:ext uri="{FF2B5EF4-FFF2-40B4-BE49-F238E27FC236}">
                    <a16:creationId xmlns:a16="http://schemas.microsoft.com/office/drawing/2014/main" id="{F4B26266-35A0-6145-A4B4-0A28406D1A74}"/>
                  </a:ext>
                </a:extLst>
              </p:cNvPr>
              <p:cNvSpPr txBox="1">
                <a:spLocks noChangeArrowheads="1"/>
              </p:cNvSpPr>
              <p:nvPr/>
            </p:nvSpPr>
            <p:spPr bwMode="auto">
              <a:xfrm>
                <a:off x="3139191" y="2064370"/>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0.2</a:t>
                </a:r>
              </a:p>
            </p:txBody>
          </p:sp>
          <p:sp>
            <p:nvSpPr>
              <p:cNvPr id="112" name="Text Box 11">
                <a:extLst>
                  <a:ext uri="{FF2B5EF4-FFF2-40B4-BE49-F238E27FC236}">
                    <a16:creationId xmlns:a16="http://schemas.microsoft.com/office/drawing/2014/main" id="{2C8A6EB3-5C03-2D44-9168-AC47DB9740EA}"/>
                  </a:ext>
                </a:extLst>
              </p:cNvPr>
              <p:cNvSpPr txBox="1">
                <a:spLocks noChangeArrowheads="1"/>
              </p:cNvSpPr>
              <p:nvPr/>
            </p:nvSpPr>
            <p:spPr bwMode="auto">
              <a:xfrm>
                <a:off x="3151701" y="2505406"/>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0.8</a:t>
                </a:r>
              </a:p>
            </p:txBody>
          </p:sp>
          <p:sp>
            <p:nvSpPr>
              <p:cNvPr id="113" name="Text Box 11">
                <a:extLst>
                  <a:ext uri="{FF2B5EF4-FFF2-40B4-BE49-F238E27FC236}">
                    <a16:creationId xmlns:a16="http://schemas.microsoft.com/office/drawing/2014/main" id="{B1B605A9-CAAC-C44E-8B63-8B25CBADCFA5}"/>
                  </a:ext>
                </a:extLst>
              </p:cNvPr>
              <p:cNvSpPr txBox="1">
                <a:spLocks noChangeArrowheads="1"/>
              </p:cNvSpPr>
              <p:nvPr/>
            </p:nvSpPr>
            <p:spPr bwMode="auto">
              <a:xfrm>
                <a:off x="1896636" y="4562021"/>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0.5</a:t>
                </a:r>
              </a:p>
            </p:txBody>
          </p:sp>
          <p:sp>
            <p:nvSpPr>
              <p:cNvPr id="114" name="Text Box 11">
                <a:extLst>
                  <a:ext uri="{FF2B5EF4-FFF2-40B4-BE49-F238E27FC236}">
                    <a16:creationId xmlns:a16="http://schemas.microsoft.com/office/drawing/2014/main" id="{D5AE0F97-8DCF-3E4A-B0A3-1FD305AC9645}"/>
                  </a:ext>
                </a:extLst>
              </p:cNvPr>
              <p:cNvSpPr txBox="1">
                <a:spLocks noChangeArrowheads="1"/>
              </p:cNvSpPr>
              <p:nvPr/>
            </p:nvSpPr>
            <p:spPr bwMode="auto">
              <a:xfrm>
                <a:off x="1540117" y="4719048"/>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0.5</a:t>
                </a:r>
              </a:p>
            </p:txBody>
          </p:sp>
          <p:sp>
            <p:nvSpPr>
              <p:cNvPr id="115" name="Oval 12">
                <a:extLst>
                  <a:ext uri="{FF2B5EF4-FFF2-40B4-BE49-F238E27FC236}">
                    <a16:creationId xmlns:a16="http://schemas.microsoft.com/office/drawing/2014/main" id="{35F82AB3-AA89-6542-84D1-C9C5D876A525}"/>
                  </a:ext>
                </a:extLst>
              </p:cNvPr>
              <p:cNvSpPr>
                <a:spLocks noChangeArrowheads="1"/>
              </p:cNvSpPr>
              <p:nvPr/>
            </p:nvSpPr>
            <p:spPr bwMode="auto">
              <a:xfrm>
                <a:off x="986434" y="4090354"/>
                <a:ext cx="457200" cy="457200"/>
              </a:xfrm>
              <a:prstGeom prst="ellipse">
                <a:avLst/>
              </a:prstGeom>
              <a:solidFill>
                <a:schemeClr val="bg1"/>
              </a:solidFill>
              <a:ln w="38100" cmpd="sng">
                <a:solidFill>
                  <a:schemeClr val="accent1"/>
                </a:solidFill>
                <a:round/>
                <a:headEnd/>
                <a:tailEnd/>
              </a:ln>
            </p:spPr>
            <p:txBody>
              <a:bodyPr wrap="none" anchor="ctr"/>
              <a:lstStyle/>
              <a:p>
                <a:pPr algn="ctr"/>
                <a:r>
                  <a:rPr lang="en-US" dirty="0">
                    <a:latin typeface="Calibri"/>
                    <a:ea typeface="Times New Roman"/>
                    <a:cs typeface="Times New Roman"/>
                  </a:rPr>
                  <a:t>d1</a:t>
                </a:r>
              </a:p>
            </p:txBody>
          </p:sp>
          <p:sp>
            <p:nvSpPr>
              <p:cNvPr id="116" name="Freeform 6">
                <a:extLst>
                  <a:ext uri="{FF2B5EF4-FFF2-40B4-BE49-F238E27FC236}">
                    <a16:creationId xmlns:a16="http://schemas.microsoft.com/office/drawing/2014/main" id="{A1FD5227-CDD4-7F4B-9B49-5EC3F7BA9F05}"/>
                  </a:ext>
                </a:extLst>
              </p:cNvPr>
              <p:cNvSpPr>
                <a:spLocks/>
              </p:cNvSpPr>
              <p:nvPr/>
            </p:nvSpPr>
            <p:spPr bwMode="auto">
              <a:xfrm flipH="1" flipV="1">
                <a:off x="1288605" y="272572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cxnSp>
            <p:nvCxnSpPr>
              <p:cNvPr id="117" name="Curved Connector 116">
                <a:extLst>
                  <a:ext uri="{FF2B5EF4-FFF2-40B4-BE49-F238E27FC236}">
                    <a16:creationId xmlns:a16="http://schemas.microsoft.com/office/drawing/2014/main" id="{3DF03716-6B33-5742-B68C-63DF3CC2C208}"/>
                  </a:ext>
                </a:extLst>
              </p:cNvPr>
              <p:cNvCxnSpPr/>
              <p:nvPr/>
            </p:nvCxnSpPr>
            <p:spPr>
              <a:xfrm flipH="1">
                <a:off x="1215034" y="4318954"/>
                <a:ext cx="228600" cy="228600"/>
              </a:xfrm>
              <a:prstGeom prst="curvedConnector4">
                <a:avLst>
                  <a:gd name="adj1" fmla="val -100000"/>
                  <a:gd name="adj2" fmla="val 200000"/>
                </a:avLst>
              </a:prstGeom>
              <a:ln w="9525" cmpd="sng">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18" name="Arc 117">
                <a:extLst>
                  <a:ext uri="{FF2B5EF4-FFF2-40B4-BE49-F238E27FC236}">
                    <a16:creationId xmlns:a16="http://schemas.microsoft.com/office/drawing/2014/main" id="{438FDE0A-15B4-C345-92BF-8DFFDE19C823}"/>
                  </a:ext>
                </a:extLst>
              </p:cNvPr>
              <p:cNvSpPr/>
              <p:nvPr/>
            </p:nvSpPr>
            <p:spPr bwMode="auto">
              <a:xfrm rot="356928">
                <a:off x="1451974" y="4215162"/>
                <a:ext cx="366712" cy="366713"/>
              </a:xfrm>
              <a:prstGeom prst="arc">
                <a:avLst>
                  <a:gd name="adj1" fmla="val 708330"/>
                  <a:gd name="adj2" fmla="val 4251989"/>
                </a:avLst>
              </a:prstGeom>
              <a:noFill/>
              <a:ln w="9525" cap="flat" cmpd="sng" algn="ctr">
                <a:solidFill>
                  <a:srgbClr val="C00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19" name="Freeform 18">
                <a:extLst>
                  <a:ext uri="{FF2B5EF4-FFF2-40B4-BE49-F238E27FC236}">
                    <a16:creationId xmlns:a16="http://schemas.microsoft.com/office/drawing/2014/main" id="{2E79684F-F233-434C-ACE3-59F946441747}"/>
                  </a:ext>
                </a:extLst>
              </p:cNvPr>
              <p:cNvSpPr>
                <a:spLocks/>
              </p:cNvSpPr>
              <p:nvPr/>
            </p:nvSpPr>
            <p:spPr bwMode="auto">
              <a:xfrm rot="11097626" flipV="1">
                <a:off x="1428940" y="4080105"/>
                <a:ext cx="2271945" cy="246051"/>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0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20" name="Freeform 31">
                <a:extLst>
                  <a:ext uri="{FF2B5EF4-FFF2-40B4-BE49-F238E27FC236}">
                    <a16:creationId xmlns:a16="http://schemas.microsoft.com/office/drawing/2014/main" id="{D74B7022-7CC3-274A-8D1D-B971D637EDA2}"/>
                  </a:ext>
                </a:extLst>
              </p:cNvPr>
              <p:cNvSpPr>
                <a:spLocks/>
              </p:cNvSpPr>
              <p:nvPr/>
            </p:nvSpPr>
            <p:spPr bwMode="auto">
              <a:xfrm rot="10623913" flipH="1" flipV="1">
                <a:off x="4056037" y="2163971"/>
                <a:ext cx="1066075" cy="218711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21" name="Freeform 40">
                <a:extLst>
                  <a:ext uri="{FF2B5EF4-FFF2-40B4-BE49-F238E27FC236}">
                    <a16:creationId xmlns:a16="http://schemas.microsoft.com/office/drawing/2014/main" id="{8B66C366-C749-374B-B391-1B13680B28DF}"/>
                  </a:ext>
                </a:extLst>
              </p:cNvPr>
              <p:cNvSpPr>
                <a:spLocks/>
              </p:cNvSpPr>
              <p:nvPr/>
            </p:nvSpPr>
            <p:spPr bwMode="auto">
              <a:xfrm flipH="1">
                <a:off x="3845766" y="284062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38100" cmpd="sng">
                <a:solidFill>
                  <a:schemeClr val="accent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22" name="Oval 11">
                <a:extLst>
                  <a:ext uri="{FF2B5EF4-FFF2-40B4-BE49-F238E27FC236}">
                    <a16:creationId xmlns:a16="http://schemas.microsoft.com/office/drawing/2014/main" id="{EE7AB165-24B0-B04F-9BC0-003160D3427F}"/>
                  </a:ext>
                </a:extLst>
              </p:cNvPr>
              <p:cNvSpPr>
                <a:spLocks noChangeArrowheads="1"/>
              </p:cNvSpPr>
              <p:nvPr/>
            </p:nvSpPr>
            <p:spPr bwMode="auto">
              <a:xfrm>
                <a:off x="3636253" y="2526517"/>
                <a:ext cx="457200" cy="457200"/>
              </a:xfrm>
              <a:prstGeom prst="ellipse">
                <a:avLst/>
              </a:prstGeom>
              <a:solidFill>
                <a:srgbClr val="FFFFFF"/>
              </a:solidFill>
              <a:ln w="38100" cmpd="sng">
                <a:solidFill>
                  <a:schemeClr val="accent1"/>
                </a:solidFill>
                <a:round/>
                <a:headEnd/>
                <a:tailEnd/>
              </a:ln>
            </p:spPr>
            <p:txBody>
              <a:bodyPr wrap="none" anchor="ctr"/>
              <a:lstStyle/>
              <a:p>
                <a:pPr algn="ctr"/>
                <a:r>
                  <a:rPr lang="en-US" dirty="0">
                    <a:latin typeface="Calibri"/>
                    <a:ea typeface="Times New Roman"/>
                    <a:cs typeface="Times New Roman"/>
                  </a:rPr>
                  <a:t>d3</a:t>
                </a:r>
              </a:p>
            </p:txBody>
          </p:sp>
          <p:sp>
            <p:nvSpPr>
              <p:cNvPr id="123" name="Oval 12">
                <a:extLst>
                  <a:ext uri="{FF2B5EF4-FFF2-40B4-BE49-F238E27FC236}">
                    <a16:creationId xmlns:a16="http://schemas.microsoft.com/office/drawing/2014/main" id="{34C75D13-98B3-2C49-A17B-2CAD0168F51F}"/>
                  </a:ext>
                </a:extLst>
              </p:cNvPr>
              <p:cNvSpPr>
                <a:spLocks noChangeArrowheads="1"/>
              </p:cNvSpPr>
              <p:nvPr/>
            </p:nvSpPr>
            <p:spPr bwMode="auto">
              <a:xfrm>
                <a:off x="3654650" y="4199562"/>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124" name="Rectangle 123">
                <a:extLst>
                  <a:ext uri="{FF2B5EF4-FFF2-40B4-BE49-F238E27FC236}">
                    <a16:creationId xmlns:a16="http://schemas.microsoft.com/office/drawing/2014/main" id="{F3ECA6F2-A1F3-EE4F-88AB-B27B946E8524}"/>
                  </a:ext>
                </a:extLst>
              </p:cNvPr>
              <p:cNvSpPr/>
              <p:nvPr/>
            </p:nvSpPr>
            <p:spPr>
              <a:xfrm>
                <a:off x="4486637" y="1518047"/>
                <a:ext cx="59" cy="252043"/>
              </a:xfrm>
              <a:prstGeom prst="rect">
                <a:avLst/>
              </a:prstGeom>
              <a:noFill/>
            </p:spPr>
            <p:txBody>
              <a:bodyPr wrap="none" lIns="0" tIns="0" rIns="0" bIns="0">
                <a:spAutoFit/>
              </a:bodyPr>
              <a:lstStyle/>
              <a:p>
                <a:pPr algn="ctr"/>
                <a:endParaRPr lang="en-US" dirty="0"/>
              </a:p>
            </p:txBody>
          </p:sp>
        </p:grpSp>
        <p:sp>
          <p:nvSpPr>
            <p:cNvPr id="94" name="Freeform 31">
              <a:extLst>
                <a:ext uri="{FF2B5EF4-FFF2-40B4-BE49-F238E27FC236}">
                  <a16:creationId xmlns:a16="http://schemas.microsoft.com/office/drawing/2014/main" id="{EC0DF1C9-2C7B-9B45-B6C4-C4E7847075CC}"/>
                </a:ext>
              </a:extLst>
            </p:cNvPr>
            <p:cNvSpPr>
              <a:spLocks/>
            </p:cNvSpPr>
            <p:nvPr/>
          </p:nvSpPr>
          <p:spPr bwMode="auto">
            <a:xfrm rot="6215733" flipV="1">
              <a:off x="5981535" y="2895684"/>
              <a:ext cx="455459" cy="2458900"/>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grpSp>
    </p:spTree>
    <p:extLst>
      <p:ext uri="{BB962C8B-B14F-4D97-AF65-F5344CB8AC3E}">
        <p14:creationId xmlns:p14="http://schemas.microsoft.com/office/powerpoint/2010/main" val="2077072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Rectangle 24"/>
          <p:cNvSpPr>
            <a:spLocks noGrp="1" noChangeArrowheads="1"/>
          </p:cNvSpPr>
          <p:nvPr>
            <p:ph type="title"/>
          </p:nvPr>
        </p:nvSpPr>
        <p:spPr/>
        <p:txBody>
          <a:bodyPr/>
          <a:lstStyle/>
          <a:p>
            <a:r>
              <a:rPr lang="en-US"/>
              <a:t>Unsafe Solutions</a:t>
            </a:r>
            <a:endParaRPr lang="en-US" dirty="0"/>
          </a:p>
        </p:txBody>
      </p:sp>
      <mc:AlternateContent xmlns:mc="http://schemas.openxmlformats.org/markup-compatibility/2006" xmlns:a14="http://schemas.microsoft.com/office/drawing/2010/main">
        <mc:Choice Requires="a14">
          <p:sp>
            <p:nvSpPr>
              <p:cNvPr id="20483" name="Rectangle 3"/>
              <p:cNvSpPr>
                <a:spLocks noGrp="1" noChangeArrowheads="1"/>
              </p:cNvSpPr>
              <p:nvPr>
                <p:ph idx="1"/>
              </p:nvPr>
            </p:nvSpPr>
            <p:spPr>
              <a:xfrm>
                <a:off x="628650" y="1158240"/>
                <a:ext cx="7886700" cy="5018723"/>
              </a:xfrm>
            </p:spPr>
            <p:txBody>
              <a:bodyPr>
                <a:normAutofit fontScale="92500" lnSpcReduction="20000"/>
              </a:bodyPr>
              <a:lstStyle/>
              <a:p>
                <a:r>
                  <a:rPr lang="en-US" dirty="0"/>
                  <a:t>Unsafe solution: </a:t>
                </a:r>
                <a14:m>
                  <m:oMath xmlns:m="http://schemas.openxmlformats.org/officeDocument/2006/math">
                    <m:r>
                      <a:rPr lang="en-US" i="1" dirty="0" smtClean="0">
                        <a:latin typeface="Cambria Math" panose="02040503050406030204" pitchFamily="18" charset="0"/>
                      </a:rPr>
                      <m:t>0&lt;</m:t>
                    </m:r>
                    <m:func>
                      <m:funcPr>
                        <m:ctrlPr>
                          <a:rPr lang="en-US" i="1" dirty="0" smtClean="0">
                            <a:latin typeface="Cambria Math" panose="02040503050406030204" pitchFamily="18" charset="0"/>
                            <a:sym typeface="Symbol" charset="0"/>
                          </a:rPr>
                        </m:ctrlPr>
                      </m:funcPr>
                      <m:fName>
                        <m:r>
                          <a:rPr lang="de-DE" b="0" i="1" dirty="0" smtClean="0">
                            <a:latin typeface="Cambria Math" panose="02040503050406030204" pitchFamily="18" charset="0"/>
                          </a:rPr>
                          <m:t>𝑃</m:t>
                        </m:r>
                      </m:fName>
                      <m:e>
                        <m:d>
                          <m:dPr>
                            <m:ctrlPr>
                              <a:rPr lang="en-US" i="1" dirty="0" smtClean="0">
                                <a:latin typeface="Cambria Math" panose="02040503050406030204" pitchFamily="18" charset="0"/>
                              </a:rPr>
                            </m:ctrlPr>
                          </m:dPr>
                          <m:e>
                            <m:sSub>
                              <m:sSubPr>
                                <m:ctrlPr>
                                  <a:rPr lang="de-DE"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𝑔</m:t>
                                </m:r>
                              </m:sub>
                            </m:sSub>
                            <m:r>
                              <a:rPr lang="de-DE" i="1" dirty="0">
                                <a:latin typeface="Cambria Math" panose="02040503050406030204" pitchFamily="18" charset="0"/>
                              </a:rPr>
                              <m:t>|</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en-US" i="1" dirty="0">
                                    <a:latin typeface="Cambria Math" panose="02040503050406030204" pitchFamily="18" charset="0"/>
                                    <a:sym typeface="Symbol" charset="0"/>
                                  </a:rPr>
                                  <m:t>0</m:t>
                                </m:r>
                              </m:sub>
                            </m:sSub>
                            <m:r>
                              <a:rPr lang="en-US" i="1" dirty="0">
                                <a:latin typeface="Cambria Math" panose="02040503050406030204" pitchFamily="18" charset="0"/>
                                <a:sym typeface="Symbol" charset="0"/>
                              </a:rPr>
                              <m:t>,</m:t>
                            </m:r>
                            <m:r>
                              <a:rPr lang="en-US" i="1" dirty="0">
                                <a:latin typeface="Cambria Math" panose="02040503050406030204" pitchFamily="18" charset="0"/>
                              </a:rPr>
                              <m:t>𝜋</m:t>
                            </m:r>
                          </m:e>
                        </m:d>
                      </m:e>
                    </m:func>
                    <m:r>
                      <a:rPr lang="en-US" i="1" dirty="0" smtClean="0">
                        <a:latin typeface="Cambria Math" panose="02040503050406030204" pitchFamily="18" charset="0"/>
                      </a:rPr>
                      <m:t>&lt;1</m:t>
                    </m:r>
                  </m:oMath>
                </a14:m>
                <a:endParaRPr lang="en-US" dirty="0"/>
              </a:p>
              <a:p>
                <a:endParaRPr lang="en-US" dirty="0"/>
              </a:p>
              <a:p>
                <a:r>
                  <a:rPr lang="en-US" dirty="0"/>
                  <a:t>Example:</a:t>
                </a:r>
              </a:p>
              <a:p>
                <a:pPr lvl="1"/>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2</m:t>
                        </m:r>
                      </m:sub>
                    </m:sSub>
                    <m:r>
                      <a:rPr lang="en-US" i="1" dirty="0" smtClean="0">
                        <a:latin typeface="Cambria Math" panose="02040503050406030204" pitchFamily="18" charset="0"/>
                      </a:rPr>
                      <m:t>={</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1, </m:t>
                        </m:r>
                        <m:r>
                          <a:rPr lang="is-IS" i="1" dirty="0" smtClean="0">
                            <a:latin typeface="Cambria Math" panose="02040503050406030204" pitchFamily="18" charset="0"/>
                          </a:rPr>
                          <m:t>𝑚</m:t>
                        </m:r>
                        <m:r>
                          <a:rPr lang="is-IS" i="1" dirty="0" smtClean="0">
                            <a:latin typeface="Cambria Math" panose="02040503050406030204" pitchFamily="18" charset="0"/>
                          </a:rPr>
                          <m:t>12</m:t>
                        </m:r>
                      </m:e>
                    </m:d>
                    <m:r>
                      <a:rPr lang="en-US" i="1" dirty="0" smtClean="0">
                        <a:latin typeface="Cambria Math" panose="02040503050406030204" pitchFamily="18" charset="0"/>
                      </a:rPr>
                      <m:t>,</m:t>
                    </m:r>
                    <m:r>
                      <a:rPr lang="de-DE" b="0" i="1" dirty="0" smtClean="0">
                        <a:latin typeface="Cambria Math" panose="02040503050406030204" pitchFamily="18" charset="0"/>
                      </a:rPr>
                      <m:t> </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2, </m:t>
                        </m:r>
                        <m:r>
                          <a:rPr lang="is-IS" i="1" dirty="0" smtClean="0">
                            <a:latin typeface="Cambria Math" panose="02040503050406030204" pitchFamily="18" charset="0"/>
                          </a:rPr>
                          <m:t>𝑚</m:t>
                        </m:r>
                        <m:r>
                          <a:rPr lang="is-IS" i="1" dirty="0" smtClean="0">
                            <a:latin typeface="Cambria Math" panose="02040503050406030204" pitchFamily="18" charset="0"/>
                          </a:rPr>
                          <m:t>23</m:t>
                        </m:r>
                      </m:e>
                    </m:d>
                    <m:r>
                      <a:rPr lang="en-US" i="1" dirty="0" smtClean="0">
                        <a:latin typeface="Cambria Math" panose="02040503050406030204" pitchFamily="18" charset="0"/>
                      </a:rPr>
                      <m:t>,</m:t>
                    </m:r>
                    <m:r>
                      <a:rPr lang="de-DE" b="0" i="1" dirty="0" smtClean="0">
                        <a:latin typeface="Cambria Math" panose="02040503050406030204" pitchFamily="18" charset="0"/>
                      </a:rPr>
                      <m:t> </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3, </m:t>
                        </m:r>
                        <m:r>
                          <a:rPr lang="ru-RU" i="1" dirty="0" smtClean="0">
                            <a:latin typeface="Cambria Math" panose="02040503050406030204" pitchFamily="18" charset="0"/>
                          </a:rPr>
                          <m:t>𝑚</m:t>
                        </m:r>
                        <m:r>
                          <a:rPr lang="ru-RU" i="1" dirty="0" smtClean="0">
                            <a:latin typeface="Cambria Math" panose="02040503050406030204" pitchFamily="18" charset="0"/>
                          </a:rPr>
                          <m:t>34</m:t>
                        </m:r>
                      </m:e>
                    </m:d>
                    <m:r>
                      <a:rPr lang="de-DE" b="0" i="1" dirty="0" smtClean="0">
                        <a:latin typeface="Cambria Math" panose="02040503050406030204" pitchFamily="18" charset="0"/>
                      </a:rPr>
                      <m:t>,</m:t>
                    </m:r>
                    <m:r>
                      <a:rPr lang="en-US" i="1" dirty="0" smtClean="0">
                        <a:latin typeface="Cambria Math" panose="02040503050406030204" pitchFamily="18" charset="0"/>
                      </a:rPr>
                      <m:t> </m:t>
                    </m:r>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d>
                      <m:dPr>
                        <m:ctrlPr>
                          <a:rPr lang="en-US" i="1" dirty="0" smtClean="0">
                            <a:solidFill>
                              <a:schemeClr val="accent4"/>
                            </a:solidFill>
                            <a:latin typeface="Cambria Math" panose="02040503050406030204" pitchFamily="18" charset="0"/>
                            <a:cs typeface="Times New Roman"/>
                          </a:rPr>
                        </m:ctrlPr>
                      </m:dPr>
                      <m:e>
                        <m:r>
                          <a:rPr lang="en-US" i="1" dirty="0" smtClean="0">
                            <a:solidFill>
                              <a:schemeClr val="accent4"/>
                            </a:solidFill>
                            <a:latin typeface="Cambria Math" panose="02040503050406030204" pitchFamily="18" charset="0"/>
                            <a:cs typeface="Times New Roman"/>
                          </a:rPr>
                          <m:t>𝑑</m:t>
                        </m:r>
                        <m:r>
                          <a:rPr lang="en-US" i="1" dirty="0" smtClean="0">
                            <a:solidFill>
                              <a:schemeClr val="accent4"/>
                            </a:solidFill>
                            <a:latin typeface="Cambria Math" panose="02040503050406030204" pitchFamily="18" charset="0"/>
                            <a:cs typeface="Times New Roman"/>
                          </a:rPr>
                          <m:t>5, </m:t>
                        </m:r>
                        <m:r>
                          <a:rPr lang="en-US" i="1" dirty="0" smtClean="0">
                            <a:solidFill>
                              <a:schemeClr val="accent4"/>
                            </a:solidFill>
                            <a:latin typeface="Cambria Math" panose="02040503050406030204" pitchFamily="18" charset="0"/>
                            <a:cs typeface="Times New Roman"/>
                          </a:rPr>
                          <m:t>𝑚</m:t>
                        </m:r>
                        <m:r>
                          <a:rPr lang="de-DE" b="0" i="1" dirty="0" smtClean="0">
                            <a:solidFill>
                              <a:schemeClr val="accent4"/>
                            </a:solidFill>
                            <a:latin typeface="Cambria Math" panose="02040503050406030204" pitchFamily="18" charset="0"/>
                            <a:cs typeface="Times New Roman"/>
                          </a:rPr>
                          <m:t>56</m:t>
                        </m:r>
                      </m:e>
                    </m:d>
                    <m:r>
                      <a:rPr lang="de-DE" b="0" i="1" dirty="0" smtClean="0">
                        <a:solidFill>
                          <a:schemeClr val="tx1"/>
                        </a:solidFill>
                        <a:latin typeface="Cambria Math" panose="02040503050406030204" pitchFamily="18" charset="0"/>
                        <a:cs typeface="Times New Roman"/>
                      </a:rPr>
                      <m:t>,</m:t>
                    </m:r>
                  </m:oMath>
                </a14:m>
                <a:r>
                  <a:rPr lang="de-DE" b="0" i="1" dirty="0">
                    <a:solidFill>
                      <a:schemeClr val="accent4"/>
                    </a:solidFill>
                    <a:latin typeface="Cambria Math" panose="02040503050406030204" pitchFamily="18" charset="0"/>
                    <a:cs typeface="Times New Roman"/>
                  </a:rPr>
                  <a:t> </a:t>
                </a:r>
                <a14:m>
                  <m:oMath xmlns:m="http://schemas.openxmlformats.org/officeDocument/2006/math">
                    <m:d>
                      <m:dPr>
                        <m:ctrlPr>
                          <a:rPr lang="en-US" i="1" dirty="0" smtClean="0">
                            <a:solidFill>
                              <a:schemeClr val="accent4"/>
                            </a:solidFill>
                            <a:latin typeface="Cambria Math" panose="02040503050406030204" pitchFamily="18" charset="0"/>
                            <a:cs typeface="Times New Roman"/>
                          </a:rPr>
                        </m:ctrlPr>
                      </m:dPr>
                      <m:e>
                        <m:r>
                          <a:rPr lang="en-US" i="1" dirty="0" smtClean="0">
                            <a:solidFill>
                              <a:schemeClr val="accent4"/>
                            </a:solidFill>
                            <a:latin typeface="Cambria Math" panose="02040503050406030204" pitchFamily="18" charset="0"/>
                            <a:cs typeface="Times New Roman"/>
                          </a:rPr>
                          <m:t>𝑑</m:t>
                        </m:r>
                        <m:r>
                          <a:rPr lang="en-US" i="1" dirty="0" smtClean="0">
                            <a:solidFill>
                              <a:schemeClr val="accent4"/>
                            </a:solidFill>
                            <a:latin typeface="Cambria Math" panose="02040503050406030204" pitchFamily="18" charset="0"/>
                            <a:cs typeface="Times New Roman"/>
                          </a:rPr>
                          <m:t>6, </m:t>
                        </m:r>
                        <m:r>
                          <a:rPr lang="en-US" i="1" dirty="0" smtClean="0">
                            <a:solidFill>
                              <a:schemeClr val="accent4"/>
                            </a:solidFill>
                            <a:latin typeface="Cambria Math" panose="02040503050406030204" pitchFamily="18" charset="0"/>
                            <a:cs typeface="Times New Roman"/>
                          </a:rPr>
                          <m:t>𝑚</m:t>
                        </m:r>
                        <m:r>
                          <a:rPr lang="de-DE" b="0" i="1" dirty="0" smtClean="0">
                            <a:solidFill>
                              <a:schemeClr val="accent4"/>
                            </a:solidFill>
                            <a:latin typeface="Cambria Math" panose="02040503050406030204" pitchFamily="18" charset="0"/>
                            <a:cs typeface="Times New Roman"/>
                          </a:rPr>
                          <m:t>65</m:t>
                        </m:r>
                      </m:e>
                    </m:d>
                    <m:r>
                      <a:rPr lang="en-US" i="1" dirty="0">
                        <a:latin typeface="Cambria Math" panose="02040503050406030204" pitchFamily="18" charset="0"/>
                      </a:rPr>
                      <m:t>}</m:t>
                    </m:r>
                  </m:oMath>
                </a14:m>
                <a:endParaRPr lang="en-US" dirty="0"/>
              </a:p>
              <a:p>
                <a:pPr lvl="1"/>
                <a14:m>
                  <m:oMath xmlns:m="http://schemas.openxmlformats.org/officeDocument/2006/math">
                    <m:r>
                      <a:rPr lang="en-US" i="1" dirty="0" smtClean="0">
                        <a:latin typeface="Cambria Math" panose="02040503050406030204" pitchFamily="18" charset="0"/>
                      </a:rPr>
                      <m:t>𝐻</m:t>
                    </m:r>
                    <m:d>
                      <m:dPr>
                        <m:ctrlPr>
                          <a:rPr lang="en-US" i="1" dirty="0" smtClean="0">
                            <a:latin typeface="Cambria Math" panose="02040503050406030204" pitchFamily="18" charset="0"/>
                          </a:rPr>
                        </m:ctrlPr>
                      </m:dPr>
                      <m:e>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sym typeface="Symbol" charset="0"/>
                              </a:rPr>
                              <m:t>𝑠</m:t>
                            </m:r>
                          </m:e>
                          <m:sub>
                            <m:r>
                              <a:rPr lang="en-US" i="1" dirty="0" smtClean="0">
                                <a:latin typeface="Cambria Math" panose="02040503050406030204" pitchFamily="18" charset="0"/>
                                <a:sym typeface="Symbol" charset="0"/>
                              </a:rPr>
                              <m:t>0</m:t>
                            </m:r>
                          </m:sub>
                        </m:sSub>
                        <m:r>
                          <a:rPr lang="en-US" i="1" dirty="0" smtClean="0">
                            <a:latin typeface="Cambria Math" panose="02040503050406030204" pitchFamily="18" charset="0"/>
                            <a:sym typeface="Symbol" charset="0"/>
                          </a:rPr>
                          <m:t>,</m:t>
                        </m:r>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2</m:t>
                            </m:r>
                          </m:sub>
                        </m:sSub>
                      </m:e>
                    </m:d>
                  </m:oMath>
                </a14:m>
                <a:r>
                  <a:rPr lang="en-US" dirty="0"/>
                  <a:t> contains two histories:</a:t>
                </a:r>
              </a:p>
              <a:p>
                <a:pPr lvl="2"/>
                <a14:m>
                  <m:oMath xmlns:m="http://schemas.openxmlformats.org/officeDocument/2006/math">
                    <m:sSub>
                      <m:sSubPr>
                        <m:ctrlPr>
                          <a:rPr lang="de-DE" b="0" i="1" dirty="0" smtClean="0">
                            <a:latin typeface="Cambria Math" panose="02040503050406030204" pitchFamily="18" charset="0"/>
                          </a:rPr>
                        </m:ctrlPr>
                      </m:sSubPr>
                      <m:e>
                        <m:r>
                          <a:rPr lang="el-GR" i="1" dirty="0">
                            <a:latin typeface="Cambria Math" panose="02040503050406030204" pitchFamily="18" charset="0"/>
                          </a:rPr>
                          <m:t>𝜎</m:t>
                        </m:r>
                      </m:e>
                      <m:sub>
                        <m:r>
                          <a:rPr lang="de-DE" b="0" i="1" dirty="0" smtClean="0">
                            <a:latin typeface="Cambria Math" panose="02040503050406030204" pitchFamily="18" charset="0"/>
                          </a:rPr>
                          <m:t>1</m:t>
                        </m:r>
                      </m:sub>
                    </m:sSub>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1, </m:t>
                        </m:r>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2, </m:t>
                        </m:r>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3, </m:t>
                        </m:r>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4</m:t>
                        </m:r>
                      </m:e>
                    </m:d>
                  </m:oMath>
                </a14:m>
                <a:endParaRPr lang="de-DE" i="1" dirty="0">
                  <a:latin typeface="Cambria Math" panose="02040503050406030204" pitchFamily="18" charset="0"/>
                  <a:sym typeface="Symbol" charset="0"/>
                </a:endParaRPr>
              </a:p>
              <a:p>
                <a:pPr lvl="2"/>
                <a14:m>
                  <m:oMath xmlns:m="http://schemas.openxmlformats.org/officeDocument/2006/math">
                    <m:func>
                      <m:funcPr>
                        <m:ctrlPr>
                          <a:rPr lang="en-US" i="1" dirty="0" smtClean="0">
                            <a:latin typeface="Cambria Math" panose="02040503050406030204" pitchFamily="18" charset="0"/>
                            <a:sym typeface="Symbol" charset="0"/>
                          </a:rPr>
                        </m:ctrlPr>
                      </m:funcPr>
                      <m:fName>
                        <m:r>
                          <a:rPr lang="de-DE" b="0" i="1" dirty="0" smtClean="0">
                            <a:latin typeface="Cambria Math" panose="02040503050406030204" pitchFamily="18" charset="0"/>
                          </a:rPr>
                          <m:t>𝑃</m:t>
                        </m:r>
                      </m:fName>
                      <m:e>
                        <m:d>
                          <m:dPr>
                            <m:ctrlPr>
                              <a:rPr lang="en-US" i="1" dirty="0" smtClean="0">
                                <a:latin typeface="Cambria Math" panose="02040503050406030204" pitchFamily="18" charset="0"/>
                                <a:sym typeface="Symbol" charset="0"/>
                              </a:rPr>
                            </m:ctrlPr>
                          </m:dPr>
                          <m:e>
                            <m:sSub>
                              <m:sSubPr>
                                <m:ctrlPr>
                                  <a:rPr lang="de-DE" b="0" i="1" dirty="0" smtClean="0">
                                    <a:latin typeface="Cambria Math" panose="02040503050406030204" pitchFamily="18" charset="0"/>
                                    <a:sym typeface="Symbol" charset="0"/>
                                  </a:rPr>
                                </m:ctrlPr>
                              </m:sSubPr>
                              <m:e>
                                <m:r>
                                  <a:rPr lang="el-GR" i="1" dirty="0" smtClean="0">
                                    <a:latin typeface="Cambria Math" panose="02040503050406030204" pitchFamily="18" charset="0"/>
                                    <a:sym typeface="Symbol" charset="0"/>
                                  </a:rPr>
                                  <m:t>𝜎</m:t>
                                </m:r>
                              </m:e>
                              <m:sub>
                                <m:r>
                                  <a:rPr lang="de-DE" b="0" i="1" dirty="0" smtClean="0">
                                    <a:latin typeface="Cambria Math" panose="02040503050406030204" pitchFamily="18" charset="0"/>
                                    <a:sym typeface="Symbol" charset="0"/>
                                  </a:rPr>
                                  <m:t>1</m:t>
                                </m:r>
                              </m:sub>
                            </m:sSub>
                          </m:e>
                          <m:e>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sym typeface="Symbol" charset="0"/>
                                  </a:rPr>
                                  <m:t>𝑠</m:t>
                                </m:r>
                              </m:e>
                              <m:sub>
                                <m:r>
                                  <a:rPr lang="de-DE" b="0" i="1" dirty="0" smtClean="0">
                                    <a:latin typeface="Cambria Math" panose="02040503050406030204" pitchFamily="18" charset="0"/>
                                    <a:sym typeface="Symbol" charset="0"/>
                                  </a:rPr>
                                  <m:t>0</m:t>
                                </m:r>
                              </m:sub>
                            </m:sSub>
                            <m:r>
                              <a:rPr lang="en-US" i="1" dirty="0" smtClean="0">
                                <a:latin typeface="Cambria Math" panose="02040503050406030204" pitchFamily="18" charset="0"/>
                                <a:sym typeface="Symbol" charset="0"/>
                              </a:rPr>
                              <m:t>,</m:t>
                            </m:r>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2</m:t>
                                </m:r>
                              </m:sub>
                            </m:sSub>
                          </m:e>
                        </m:d>
                      </m:e>
                    </m:func>
                  </m:oMath>
                </a14:m>
                <a:br>
                  <a:rPr lang="de-DE" b="0" i="1" dirty="0">
                    <a:latin typeface="Cambria Math" panose="02040503050406030204" pitchFamily="18" charset="0"/>
                    <a:sym typeface="Symbol" charset="0"/>
                  </a:rPr>
                </a:br>
                <a:r>
                  <a:rPr lang="de-DE" b="0" i="1" dirty="0">
                    <a:latin typeface="Cambria Math" panose="02040503050406030204" pitchFamily="18" charset="0"/>
                    <a:sym typeface="Symbol" charset="0"/>
                  </a:rPr>
                  <a:t> </a:t>
                </a:r>
                <a14:m>
                  <m:oMath xmlns:m="http://schemas.openxmlformats.org/officeDocument/2006/math">
                    <m:r>
                      <a:rPr lang="en-US" i="1" dirty="0" smtClean="0">
                        <a:latin typeface="Cambria Math" panose="02040503050406030204" pitchFamily="18" charset="0"/>
                        <a:sym typeface="Symbol" charset="0"/>
                      </a:rPr>
                      <m:t>=1</m:t>
                    </m:r>
                    <m:r>
                      <a:rPr lang="en-US" i="1" dirty="0" smtClean="0">
                        <a:latin typeface="Cambria Math" panose="02040503050406030204" pitchFamily="18" charset="0"/>
                        <a:ea typeface="Cambria Math" panose="02040503050406030204" pitchFamily="18" charset="0"/>
                        <a:sym typeface="Symbol" charset="0"/>
                      </a:rPr>
                      <m:t>∙</m:t>
                    </m:r>
                    <m:r>
                      <a:rPr lang="de-DE" b="0" i="1" dirty="0" smtClean="0">
                        <a:latin typeface="Cambria Math" panose="02040503050406030204" pitchFamily="18" charset="0"/>
                        <a:sym typeface="Symbol" charset="0"/>
                      </a:rPr>
                      <m:t>0</m:t>
                    </m:r>
                    <m:r>
                      <a:rPr lang="en-US" i="1" dirty="0" smtClean="0">
                        <a:latin typeface="Cambria Math" panose="02040503050406030204" pitchFamily="18" charset="0"/>
                        <a:sym typeface="Symbol" charset="0"/>
                      </a:rPr>
                      <m:t>.8</m:t>
                    </m:r>
                    <m:r>
                      <a:rPr lang="en-US" i="1" dirty="0">
                        <a:latin typeface="Cambria Math" panose="02040503050406030204" pitchFamily="18" charset="0"/>
                        <a:ea typeface="Cambria Math" panose="02040503050406030204" pitchFamily="18" charset="0"/>
                        <a:sym typeface="Symbol" charset="0"/>
                      </a:rPr>
                      <m:t>∙</m:t>
                    </m:r>
                    <m:r>
                      <a:rPr lang="de-DE" b="0" i="1" dirty="0" smtClean="0">
                        <a:latin typeface="Cambria Math" panose="02040503050406030204" pitchFamily="18" charset="0"/>
                        <a:ea typeface="Cambria Math" panose="02040503050406030204" pitchFamily="18" charset="0"/>
                        <a:sym typeface="Symbol" charset="0"/>
                      </a:rPr>
                      <m:t>1</m:t>
                    </m:r>
                    <m:r>
                      <a:rPr lang="en-US" i="1" dirty="0" smtClean="0">
                        <a:latin typeface="Cambria Math" panose="02040503050406030204" pitchFamily="18" charset="0"/>
                        <a:sym typeface="Symbol" charset="0"/>
                      </a:rPr>
                      <m:t>=</m:t>
                    </m:r>
                    <m:r>
                      <a:rPr lang="de-DE" b="0" i="1" dirty="0" smtClean="0">
                        <a:latin typeface="Cambria Math" panose="02040503050406030204" pitchFamily="18" charset="0"/>
                        <a:sym typeface="Symbol" charset="0"/>
                      </a:rPr>
                      <m:t>0</m:t>
                    </m:r>
                    <m:r>
                      <a:rPr lang="en-US" i="1" dirty="0" smtClean="0">
                        <a:latin typeface="Cambria Math" panose="02040503050406030204" pitchFamily="18" charset="0"/>
                        <a:sym typeface="Symbol" charset="0"/>
                      </a:rPr>
                      <m:t>.8</m:t>
                    </m:r>
                  </m:oMath>
                </a14:m>
                <a:endParaRPr lang="en-US" dirty="0"/>
              </a:p>
              <a:p>
                <a:pPr lvl="2"/>
                <a:endParaRPr lang="en-US" dirty="0"/>
              </a:p>
              <a:p>
                <a:pPr lvl="2"/>
                <a14:m>
                  <m:oMath xmlns:m="http://schemas.openxmlformats.org/officeDocument/2006/math">
                    <m:sSub>
                      <m:sSubPr>
                        <m:ctrlPr>
                          <a:rPr lang="de-DE" b="0" i="1" dirty="0" smtClean="0">
                            <a:latin typeface="Cambria Math" panose="02040503050406030204" pitchFamily="18" charset="0"/>
                          </a:rPr>
                        </m:ctrlPr>
                      </m:sSubPr>
                      <m:e>
                        <m:r>
                          <a:rPr lang="el-GR" i="1" dirty="0">
                            <a:latin typeface="Cambria Math" panose="02040503050406030204" pitchFamily="18" charset="0"/>
                          </a:rPr>
                          <m:t>𝜎</m:t>
                        </m:r>
                      </m:e>
                      <m:sub>
                        <m:r>
                          <a:rPr lang="de-DE" b="0" i="1" dirty="0" smtClean="0">
                            <a:latin typeface="Cambria Math" panose="02040503050406030204" pitchFamily="18" charset="0"/>
                          </a:rPr>
                          <m:t>3</m:t>
                        </m:r>
                      </m:sub>
                    </m:sSub>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1, </m:t>
                        </m:r>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2, </m:t>
                        </m:r>
                        <m:r>
                          <a:rPr lang="de-DE" i="1" dirty="0">
                            <a:latin typeface="Cambria Math" panose="02040503050406030204" pitchFamily="18" charset="0"/>
                            <a:sym typeface="Symbol" charset="0"/>
                          </a:rPr>
                          <m:t>𝑑</m:t>
                        </m:r>
                        <m:r>
                          <a:rPr lang="de-DE" b="0" i="1" dirty="0" smtClean="0">
                            <a:latin typeface="Cambria Math" panose="02040503050406030204" pitchFamily="18" charset="0"/>
                            <a:sym typeface="Symbol" charset="0"/>
                          </a:rPr>
                          <m:t>5</m:t>
                        </m:r>
                        <m:r>
                          <a:rPr lang="de-DE" b="0" i="1" dirty="0" smtClean="0">
                            <a:solidFill>
                              <a:schemeClr val="accent4"/>
                            </a:solidFill>
                            <a:latin typeface="Cambria Math" panose="02040503050406030204" pitchFamily="18" charset="0"/>
                            <a:sym typeface="Symbol" charset="0"/>
                          </a:rPr>
                          <m:t>,</m:t>
                        </m:r>
                        <m:r>
                          <a:rPr lang="de-DE" b="0" i="1" dirty="0" smtClean="0">
                            <a:solidFill>
                              <a:schemeClr val="accent4"/>
                            </a:solidFill>
                            <a:latin typeface="Cambria Math" panose="02040503050406030204" pitchFamily="18" charset="0"/>
                            <a:sym typeface="Symbol" charset="0"/>
                          </a:rPr>
                          <m:t>𝑑</m:t>
                        </m:r>
                        <m:r>
                          <a:rPr lang="de-DE" b="0" i="1" dirty="0" smtClean="0">
                            <a:solidFill>
                              <a:schemeClr val="accent4"/>
                            </a:solidFill>
                            <a:latin typeface="Cambria Math" panose="02040503050406030204" pitchFamily="18" charset="0"/>
                            <a:sym typeface="Symbol" charset="0"/>
                          </a:rPr>
                          <m:t>6,…</m:t>
                        </m:r>
                      </m:e>
                    </m:d>
                  </m:oMath>
                </a14:m>
                <a:endParaRPr lang="en-US" dirty="0">
                  <a:sym typeface="Symbol" charset="0"/>
                </a:endParaRPr>
              </a:p>
              <a:p>
                <a:pPr lvl="2"/>
                <a14:m>
                  <m:oMath xmlns:m="http://schemas.openxmlformats.org/officeDocument/2006/math">
                    <m:func>
                      <m:funcPr>
                        <m:ctrlPr>
                          <a:rPr lang="en-US" i="1" dirty="0">
                            <a:latin typeface="Cambria Math" panose="02040503050406030204" pitchFamily="18" charset="0"/>
                            <a:sym typeface="Symbol" charset="0"/>
                          </a:rPr>
                        </m:ctrlPr>
                      </m:funcPr>
                      <m:fName>
                        <m:r>
                          <a:rPr lang="de-DE" b="0" i="1" dirty="0" smtClean="0">
                            <a:latin typeface="Cambria Math" panose="02040503050406030204" pitchFamily="18" charset="0"/>
                          </a:rPr>
                          <m:t>𝑃</m:t>
                        </m:r>
                      </m:fName>
                      <m:e>
                        <m:d>
                          <m:dPr>
                            <m:ctrlPr>
                              <a:rPr lang="en-US" i="1" dirty="0">
                                <a:latin typeface="Cambria Math" panose="02040503050406030204" pitchFamily="18" charset="0"/>
                                <a:sym typeface="Symbol" charset="0"/>
                              </a:rPr>
                            </m:ctrlPr>
                          </m:dPr>
                          <m:e>
                            <m:sSub>
                              <m:sSubPr>
                                <m:ctrlPr>
                                  <a:rPr lang="de-DE" i="1" dirty="0" smtClean="0">
                                    <a:latin typeface="Cambria Math" panose="02040503050406030204" pitchFamily="18" charset="0"/>
                                    <a:sym typeface="Symbol" charset="0"/>
                                  </a:rPr>
                                </m:ctrlPr>
                              </m:sSubPr>
                              <m:e>
                                <m:r>
                                  <a:rPr lang="el-GR" i="1" dirty="0">
                                    <a:latin typeface="Cambria Math" panose="02040503050406030204" pitchFamily="18" charset="0"/>
                                    <a:sym typeface="Symbol" charset="0"/>
                                  </a:rPr>
                                  <m:t>𝜎</m:t>
                                </m:r>
                              </m:e>
                              <m:sub>
                                <m:r>
                                  <a:rPr lang="de-DE" b="0" i="1" dirty="0" smtClean="0">
                                    <a:latin typeface="Cambria Math" panose="02040503050406030204" pitchFamily="18" charset="0"/>
                                    <a:sym typeface="Symbol" charset="0"/>
                                  </a:rPr>
                                  <m:t>3</m:t>
                                </m:r>
                              </m:sub>
                            </m:sSub>
                          </m:e>
                          <m:e>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de-DE" i="1" dirty="0">
                                    <a:latin typeface="Cambria Math" panose="02040503050406030204" pitchFamily="18" charset="0"/>
                                    <a:sym typeface="Symbol" charset="0"/>
                                  </a:rPr>
                                  <m:t>0</m:t>
                                </m:r>
                              </m:sub>
                            </m:sSub>
                            <m:r>
                              <a:rPr lang="en-US" i="1" dirty="0">
                                <a:latin typeface="Cambria Math" panose="02040503050406030204" pitchFamily="18" charset="0"/>
                                <a:sym typeface="Symbol" charset="0"/>
                              </a:rPr>
                              <m:t>,</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rPr>
                                  <m:t>𝜋</m:t>
                                </m:r>
                              </m:e>
                              <m:sub>
                                <m:r>
                                  <a:rPr lang="de-DE" b="0" i="1" dirty="0" smtClean="0">
                                    <a:latin typeface="Cambria Math" panose="02040503050406030204" pitchFamily="18" charset="0"/>
                                  </a:rPr>
                                  <m:t>2</m:t>
                                </m:r>
                              </m:sub>
                            </m:sSub>
                          </m:e>
                        </m:d>
                      </m:e>
                    </m:func>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en-US" i="1" dirty="0" smtClean="0">
                        <a:latin typeface="Cambria Math" panose="02040503050406030204" pitchFamily="18" charset="0"/>
                        <a:sym typeface="Symbol" charset="0"/>
                      </a:rPr>
                      <m:t>=1</m:t>
                    </m:r>
                    <m:r>
                      <a:rPr lang="en-US" i="1" dirty="0">
                        <a:latin typeface="Cambria Math" panose="02040503050406030204" pitchFamily="18" charset="0"/>
                        <a:ea typeface="Cambria Math" panose="02040503050406030204" pitchFamily="18" charset="0"/>
                        <a:sym typeface="Symbol" charset="0"/>
                      </a:rPr>
                      <m:t>∙</m:t>
                    </m:r>
                    <m:r>
                      <a:rPr lang="de-DE" b="0" i="1" dirty="0" smtClean="0">
                        <a:latin typeface="Cambria Math" panose="02040503050406030204" pitchFamily="18" charset="0"/>
                        <a:sym typeface="Symbol" charset="0"/>
                      </a:rPr>
                      <m:t>0</m:t>
                    </m:r>
                    <m:r>
                      <a:rPr lang="en-US" i="1" dirty="0" smtClean="0">
                        <a:latin typeface="Cambria Math" panose="02040503050406030204" pitchFamily="18" charset="0"/>
                        <a:sym typeface="Symbol" charset="0"/>
                      </a:rPr>
                      <m:t>.2</m:t>
                    </m:r>
                    <m:r>
                      <a:rPr lang="en-US" i="1" dirty="0" smtClean="0">
                        <a:solidFill>
                          <a:schemeClr val="accent4"/>
                        </a:solidFill>
                        <a:latin typeface="Cambria Math" panose="02040503050406030204" pitchFamily="18" charset="0"/>
                        <a:ea typeface="Cambria Math" panose="02040503050406030204" pitchFamily="18" charset="0"/>
                        <a:sym typeface="Symbol" charset="0"/>
                      </a:rPr>
                      <m:t>∙</m:t>
                    </m:r>
                    <m:r>
                      <a:rPr lang="de-DE" b="0" i="1" dirty="0" smtClean="0">
                        <a:solidFill>
                          <a:schemeClr val="accent4"/>
                        </a:solidFill>
                        <a:latin typeface="Cambria Math" panose="02040503050406030204" pitchFamily="18" charset="0"/>
                        <a:ea typeface="Cambria Math" panose="02040503050406030204" pitchFamily="18" charset="0"/>
                        <a:sym typeface="Symbol" charset="0"/>
                      </a:rPr>
                      <m:t>1</m:t>
                    </m:r>
                    <m:r>
                      <a:rPr lang="en-US" i="1" dirty="0">
                        <a:solidFill>
                          <a:schemeClr val="accent4"/>
                        </a:solidFill>
                        <a:latin typeface="Cambria Math" panose="02040503050406030204" pitchFamily="18" charset="0"/>
                        <a:ea typeface="Cambria Math" panose="02040503050406030204" pitchFamily="18" charset="0"/>
                        <a:sym typeface="Symbol" charset="0"/>
                      </a:rPr>
                      <m:t>∙</m:t>
                    </m:r>
                    <m:r>
                      <a:rPr lang="de-DE" b="0" i="1" dirty="0" smtClean="0">
                        <a:solidFill>
                          <a:schemeClr val="accent4"/>
                        </a:solidFill>
                        <a:latin typeface="Cambria Math" panose="02040503050406030204" pitchFamily="18" charset="0"/>
                        <a:ea typeface="Cambria Math" panose="02040503050406030204" pitchFamily="18" charset="0"/>
                        <a:sym typeface="Symbol" charset="0"/>
                      </a:rPr>
                      <m:t>…</m:t>
                    </m:r>
                    <m:r>
                      <a:rPr lang="en-US" i="1" dirty="0" smtClean="0">
                        <a:latin typeface="Cambria Math" panose="02040503050406030204" pitchFamily="18" charset="0"/>
                        <a:sym typeface="Symbol" charset="0"/>
                      </a:rPr>
                      <m:t>=</m:t>
                    </m:r>
                    <m:r>
                      <a:rPr lang="de-DE" b="0" i="1" dirty="0" smtClean="0">
                        <a:latin typeface="Cambria Math" panose="02040503050406030204" pitchFamily="18" charset="0"/>
                        <a:sym typeface="Symbol" charset="0"/>
                      </a:rPr>
                      <m:t>0</m:t>
                    </m:r>
                    <m:r>
                      <a:rPr lang="en-US" i="1" dirty="0" smtClean="0">
                        <a:latin typeface="Cambria Math" panose="02040503050406030204" pitchFamily="18" charset="0"/>
                        <a:sym typeface="Symbol" charset="0"/>
                      </a:rPr>
                      <m:t>.2</m:t>
                    </m:r>
                  </m:oMath>
                </a14:m>
                <a:endParaRPr lang="en-US" i="1" dirty="0">
                  <a:latin typeface="Cambria Math" panose="02040503050406030204" pitchFamily="18" charset="0"/>
                </a:endParaRPr>
              </a:p>
              <a:p>
                <a:pPr lvl="1"/>
                <a14:m>
                  <m:oMath xmlns:m="http://schemas.openxmlformats.org/officeDocument/2006/math">
                    <m:func>
                      <m:funcPr>
                        <m:ctrlPr>
                          <a:rPr lang="en-US" i="1" dirty="0" smtClean="0">
                            <a:latin typeface="Cambria Math" panose="02040503050406030204" pitchFamily="18" charset="0"/>
                          </a:rPr>
                        </m:ctrlPr>
                      </m:funcPr>
                      <m:fName>
                        <m:r>
                          <a:rPr lang="de-DE" b="0" i="1" dirty="0" smtClean="0">
                            <a:latin typeface="Cambria Math" panose="02040503050406030204" pitchFamily="18" charset="0"/>
                          </a:rPr>
                          <m:t>𝑃</m:t>
                        </m:r>
                      </m:fName>
                      <m:e>
                        <m:d>
                          <m:dPr>
                            <m:ctrlPr>
                              <a:rPr lang="en-US"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𝑆</m:t>
                                </m:r>
                              </m:e>
                              <m:sub>
                                <m:r>
                                  <a:rPr lang="en-US" i="1" dirty="0" smtClean="0">
                                    <a:latin typeface="Cambria Math" panose="02040503050406030204" pitchFamily="18" charset="0"/>
                                  </a:rPr>
                                  <m:t>𝑔</m:t>
                                </m:r>
                              </m:sub>
                            </m:sSub>
                          </m:e>
                          <m:e>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sym typeface="Symbol" charset="0"/>
                                  </a:rPr>
                                  <m:t>𝑠</m:t>
                                </m:r>
                              </m:e>
                              <m:sub>
                                <m:r>
                                  <a:rPr lang="en-US" i="1" dirty="0" smtClean="0">
                                    <a:latin typeface="Cambria Math" panose="02040503050406030204" pitchFamily="18" charset="0"/>
                                    <a:sym typeface="Symbol" charset="0"/>
                                  </a:rPr>
                                  <m:t>0</m:t>
                                </m:r>
                              </m:sub>
                            </m:sSub>
                            <m:r>
                              <a:rPr lang="en-US" i="1" dirty="0" smtClean="0">
                                <a:latin typeface="Cambria Math" panose="02040503050406030204" pitchFamily="18" charset="0"/>
                                <a:sym typeface="Symbol" charset="0"/>
                              </a:rPr>
                              <m:t>,</m:t>
                            </m:r>
                            <m:r>
                              <a:rPr lang="en-US" i="1" dirty="0" smtClean="0">
                                <a:latin typeface="Cambria Math" panose="02040503050406030204" pitchFamily="18" charset="0"/>
                              </a:rPr>
                              <m:t> </m:t>
                            </m:r>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2</m:t>
                                </m:r>
                              </m:sub>
                            </m:sSub>
                          </m:e>
                        </m:d>
                      </m:e>
                    </m:func>
                  </m:oMath>
                </a14:m>
                <a:endParaRPr lang="de-DE" b="0" i="1" dirty="0">
                  <a:latin typeface="Cambria Math" panose="02040503050406030204" pitchFamily="18" charset="0"/>
                </a:endParaRPr>
              </a:p>
              <a:p>
                <a:pPr marL="457200" lvl="1" indent="0">
                  <a:buNone/>
                </a:pPr>
                <a:r>
                  <a:rPr lang="en-US" dirty="0">
                    <a:sym typeface="Symbol" charset="0"/>
                  </a:rPr>
                  <a:t>              </a:t>
                </a:r>
                <a14:m>
                  <m:oMath xmlns:m="http://schemas.openxmlformats.org/officeDocument/2006/math">
                    <m:r>
                      <a:rPr lang="en-US" i="1" dirty="0" smtClean="0">
                        <a:latin typeface="Cambria Math" panose="02040503050406030204" pitchFamily="18" charset="0"/>
                        <a:sym typeface="Symbol" charset="0"/>
                      </a:rPr>
                      <m:t>=0</m:t>
                    </m:r>
                    <m:r>
                      <a:rPr lang="en-US" i="1" dirty="0" smtClean="0">
                        <a:latin typeface="Cambria Math" panose="02040503050406030204" pitchFamily="18" charset="0"/>
                      </a:rPr>
                      <m:t>.8</m:t>
                    </m:r>
                  </m:oMath>
                </a14:m>
                <a:endParaRPr lang="en-US" dirty="0"/>
              </a:p>
              <a:p>
                <a:endParaRPr lang="en-US" dirty="0"/>
              </a:p>
            </p:txBody>
          </p:sp>
        </mc:Choice>
        <mc:Fallback xmlns="">
          <p:sp>
            <p:nvSpPr>
              <p:cNvPr id="20483" name="Rectangle 3"/>
              <p:cNvSpPr>
                <a:spLocks noGrp="1" noRot="1" noChangeAspect="1" noMove="1" noResize="1" noEditPoints="1" noAdjustHandles="1" noChangeArrowheads="1" noChangeShapeType="1" noTextEdit="1"/>
              </p:cNvSpPr>
              <p:nvPr>
                <p:ph idx="1"/>
              </p:nvPr>
            </p:nvSpPr>
            <p:spPr>
              <a:xfrm>
                <a:off x="628650" y="1158240"/>
                <a:ext cx="7886700" cy="5018723"/>
              </a:xfrm>
              <a:blipFill>
                <a:blip r:embed="rId3"/>
                <a:stretch>
                  <a:fillRect l="-1286" t="-2273"/>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0AD31172-BA43-3D47-9FE7-05EBDA6233C0}"/>
              </a:ext>
            </a:extLst>
          </p:cNvPr>
          <p:cNvSpPr>
            <a:spLocks noGrp="1"/>
          </p:cNvSpPr>
          <p:nvPr>
            <p:ph type="sldNum" sz="quarter" idx="12"/>
          </p:nvPr>
        </p:nvSpPr>
        <p:spPr/>
        <p:txBody>
          <a:bodyPr/>
          <a:lstStyle/>
          <a:p>
            <a:fld id="{67C9959E-8E6B-B04C-9955-EA096F41CA7A}" type="slidenum">
              <a:rPr lang="en-GB" smtClean="0"/>
              <a:pPr/>
              <a:t>12</a:t>
            </a:fld>
            <a:endParaRPr lang="en-GB"/>
          </a:p>
        </p:txBody>
      </p:sp>
      <p:sp>
        <p:nvSpPr>
          <p:cNvPr id="92" name="Oval 30">
            <a:extLst>
              <a:ext uri="{FF2B5EF4-FFF2-40B4-BE49-F238E27FC236}">
                <a16:creationId xmlns:a16="http://schemas.microsoft.com/office/drawing/2014/main" id="{0819B202-E1F1-4544-B92E-DC9DEAF7D73A}"/>
              </a:ext>
            </a:extLst>
          </p:cNvPr>
          <p:cNvSpPr>
            <a:spLocks noChangeArrowheads="1"/>
          </p:cNvSpPr>
          <p:nvPr/>
        </p:nvSpPr>
        <p:spPr bwMode="auto">
          <a:xfrm>
            <a:off x="8322721" y="2177928"/>
            <a:ext cx="504000" cy="504000"/>
          </a:xfrm>
          <a:prstGeom prst="ellipse">
            <a:avLst/>
          </a:prstGeom>
          <a:noFill/>
          <a:ln w="38100">
            <a:solidFill>
              <a:schemeClr val="accent4"/>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pPr algn="ctr"/>
            <a:r>
              <a:rPr lang="en-US" dirty="0">
                <a:latin typeface="Calibri"/>
                <a:ea typeface="Times New Roman"/>
                <a:cs typeface="Times New Roman"/>
              </a:rPr>
              <a:t>d6</a:t>
            </a:r>
          </a:p>
        </p:txBody>
      </p:sp>
      <p:sp>
        <p:nvSpPr>
          <p:cNvPr id="93" name="Freeform 92">
            <a:extLst>
              <a:ext uri="{FF2B5EF4-FFF2-40B4-BE49-F238E27FC236}">
                <a16:creationId xmlns:a16="http://schemas.microsoft.com/office/drawing/2014/main" id="{ACC1BF5B-8971-DC4E-BEAF-A87327CC1C3C}"/>
              </a:ext>
            </a:extLst>
          </p:cNvPr>
          <p:cNvSpPr>
            <a:spLocks/>
          </p:cNvSpPr>
          <p:nvPr/>
        </p:nvSpPr>
        <p:spPr bwMode="auto">
          <a:xfrm>
            <a:off x="8392402" y="2649598"/>
            <a:ext cx="91440" cy="36576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38100">
            <a:solidFill>
              <a:schemeClr val="accent4"/>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94" name="Freeform 93">
            <a:extLst>
              <a:ext uri="{FF2B5EF4-FFF2-40B4-BE49-F238E27FC236}">
                <a16:creationId xmlns:a16="http://schemas.microsoft.com/office/drawing/2014/main" id="{295EC0B8-92A8-B34D-BE12-AD696503115E}"/>
              </a:ext>
            </a:extLst>
          </p:cNvPr>
          <p:cNvSpPr>
            <a:spLocks/>
          </p:cNvSpPr>
          <p:nvPr/>
        </p:nvSpPr>
        <p:spPr bwMode="auto">
          <a:xfrm rot="11329751">
            <a:off x="8650915" y="2664113"/>
            <a:ext cx="91440" cy="36576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38100">
            <a:solidFill>
              <a:schemeClr val="accent4"/>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grpSp>
        <p:nvGrpSpPr>
          <p:cNvPr id="95" name="Group 94">
            <a:extLst>
              <a:ext uri="{FF2B5EF4-FFF2-40B4-BE49-F238E27FC236}">
                <a16:creationId xmlns:a16="http://schemas.microsoft.com/office/drawing/2014/main" id="{B7C95F83-43E1-A34B-86DF-A340A4513995}"/>
              </a:ext>
            </a:extLst>
          </p:cNvPr>
          <p:cNvGrpSpPr/>
          <p:nvPr/>
        </p:nvGrpSpPr>
        <p:grpSpPr>
          <a:xfrm>
            <a:off x="3896630" y="2738359"/>
            <a:ext cx="5162595" cy="3862989"/>
            <a:chOff x="3896630" y="2738359"/>
            <a:chExt cx="5162595" cy="3862989"/>
          </a:xfrm>
        </p:grpSpPr>
        <p:grpSp>
          <p:nvGrpSpPr>
            <p:cNvPr id="96" name="Group 95">
              <a:extLst>
                <a:ext uri="{FF2B5EF4-FFF2-40B4-BE49-F238E27FC236}">
                  <a16:creationId xmlns:a16="http://schemas.microsoft.com/office/drawing/2014/main" id="{5B45BB8A-6830-5746-A56B-086875D5BD97}"/>
                </a:ext>
              </a:extLst>
            </p:cNvPr>
            <p:cNvGrpSpPr>
              <a:grpSpLocks noChangeAspect="1"/>
            </p:cNvGrpSpPr>
            <p:nvPr/>
          </p:nvGrpSpPr>
          <p:grpSpPr>
            <a:xfrm>
              <a:off x="3896630" y="2738359"/>
              <a:ext cx="5162595" cy="3862989"/>
              <a:chOff x="424630" y="1518047"/>
              <a:chExt cx="4697482" cy="3514961"/>
            </a:xfrm>
          </p:grpSpPr>
          <p:sp>
            <p:nvSpPr>
              <p:cNvPr id="98" name="Freeform 31">
                <a:extLst>
                  <a:ext uri="{FF2B5EF4-FFF2-40B4-BE49-F238E27FC236}">
                    <a16:creationId xmlns:a16="http://schemas.microsoft.com/office/drawing/2014/main" id="{FF4D2880-24DD-C140-AEF0-3B4D0B23EF96}"/>
                  </a:ext>
                </a:extLst>
              </p:cNvPr>
              <p:cNvSpPr>
                <a:spLocks/>
              </p:cNvSpPr>
              <p:nvPr/>
            </p:nvSpPr>
            <p:spPr bwMode="auto">
              <a:xfrm rot="11049090" flipH="1" flipV="1">
                <a:off x="4148184" y="2190483"/>
                <a:ext cx="660198" cy="212627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none"/>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99" name="Rectangle 98">
                <a:extLst>
                  <a:ext uri="{FF2B5EF4-FFF2-40B4-BE49-F238E27FC236}">
                    <a16:creationId xmlns:a16="http://schemas.microsoft.com/office/drawing/2014/main" id="{7A702111-3E30-1147-98F2-58DC96A51915}"/>
                  </a:ext>
                </a:extLst>
              </p:cNvPr>
              <p:cNvSpPr/>
              <p:nvPr/>
            </p:nvSpPr>
            <p:spPr>
              <a:xfrm>
                <a:off x="4066674" y="2252723"/>
                <a:ext cx="59" cy="252043"/>
              </a:xfrm>
              <a:prstGeom prst="rect">
                <a:avLst/>
              </a:prstGeom>
              <a:noFill/>
            </p:spPr>
            <p:txBody>
              <a:bodyPr wrap="none" lIns="0" tIns="0" rIns="0" bIns="0">
                <a:spAutoFit/>
              </a:bodyPr>
              <a:lstStyle/>
              <a:p>
                <a:pPr algn="ctr"/>
                <a:endParaRPr lang="en-US" dirty="0"/>
              </a:p>
            </p:txBody>
          </p:sp>
          <p:sp>
            <p:nvSpPr>
              <p:cNvPr id="100" name="Rectangle 99">
                <a:extLst>
                  <a:ext uri="{FF2B5EF4-FFF2-40B4-BE49-F238E27FC236}">
                    <a16:creationId xmlns:a16="http://schemas.microsoft.com/office/drawing/2014/main" id="{EEBA0638-D827-F742-926D-1C70ECF57E47}"/>
                  </a:ext>
                </a:extLst>
              </p:cNvPr>
              <p:cNvSpPr/>
              <p:nvPr/>
            </p:nvSpPr>
            <p:spPr>
              <a:xfrm>
                <a:off x="4441353" y="4403587"/>
                <a:ext cx="168088" cy="336058"/>
              </a:xfrm>
              <a:prstGeom prst="rect">
                <a:avLst/>
              </a:prstGeom>
              <a:noFill/>
            </p:spPr>
            <p:txBody>
              <a:bodyPr wrap="none" lIns="91440" tIns="0" rIns="91440" bIns="91440">
                <a:spAutoFit/>
              </a:bodyPr>
              <a:lstStyle/>
              <a:p>
                <a:pPr algn="ctr"/>
                <a:endParaRPr lang="en-US" dirty="0"/>
              </a:p>
            </p:txBody>
          </p:sp>
          <p:sp>
            <p:nvSpPr>
              <p:cNvPr id="101" name="Rectangle 100">
                <a:extLst>
                  <a:ext uri="{FF2B5EF4-FFF2-40B4-BE49-F238E27FC236}">
                    <a16:creationId xmlns:a16="http://schemas.microsoft.com/office/drawing/2014/main" id="{81C71D9B-0221-5C44-9B84-54B3AB22B6C7}"/>
                  </a:ext>
                </a:extLst>
              </p:cNvPr>
              <p:cNvSpPr/>
              <p:nvPr/>
            </p:nvSpPr>
            <p:spPr>
              <a:xfrm>
                <a:off x="1149001" y="4506767"/>
                <a:ext cx="59" cy="252043"/>
              </a:xfrm>
              <a:prstGeom prst="rect">
                <a:avLst/>
              </a:prstGeom>
              <a:noFill/>
            </p:spPr>
            <p:txBody>
              <a:bodyPr wrap="none" lIns="0" tIns="0" rIns="0" bIns="0">
                <a:spAutoFit/>
              </a:bodyPr>
              <a:lstStyle/>
              <a:p>
                <a:pPr algn="r"/>
                <a:endParaRPr lang="en-US" dirty="0"/>
              </a:p>
            </p:txBody>
          </p:sp>
          <p:sp>
            <p:nvSpPr>
              <p:cNvPr id="102" name="Text Box 13">
                <a:extLst>
                  <a:ext uri="{FF2B5EF4-FFF2-40B4-BE49-F238E27FC236}">
                    <a16:creationId xmlns:a16="http://schemas.microsoft.com/office/drawing/2014/main" id="{CB4A29D8-B250-9246-B346-F5D9C0703C7F}"/>
                  </a:ext>
                </a:extLst>
              </p:cNvPr>
              <p:cNvSpPr txBox="1">
                <a:spLocks noChangeArrowheads="1"/>
              </p:cNvSpPr>
              <p:nvPr/>
            </p:nvSpPr>
            <p:spPr bwMode="auto">
              <a:xfrm>
                <a:off x="424630" y="4528921"/>
                <a:ext cx="660190" cy="504087"/>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Times New Roman"/>
                    <a:cs typeface="Calibri"/>
                    <a:sym typeface="Symbol" charset="0"/>
                  </a:rPr>
                  <a:t>Start: </a:t>
                </a:r>
                <a:br>
                  <a:rPr lang="en-US" sz="1800" dirty="0">
                    <a:latin typeface="+mn-lt"/>
                    <a:ea typeface="Times New Roman"/>
                    <a:cs typeface="Calibri"/>
                    <a:sym typeface="Symbol" charset="0"/>
                  </a:rPr>
                </a:br>
                <a:r>
                  <a:rPr lang="en-US" sz="1800" i="1" dirty="0">
                    <a:latin typeface="+mn-lt"/>
                    <a:ea typeface="Times New Roman"/>
                    <a:sym typeface="Symbol" charset="0"/>
                  </a:rPr>
                  <a:t>s</a:t>
                </a:r>
                <a:r>
                  <a:rPr lang="en-US" sz="1800" baseline="-25000" dirty="0">
                    <a:latin typeface="+mn-lt"/>
                    <a:ea typeface="Times New Roman"/>
                    <a:sym typeface="Symbol" charset="0"/>
                  </a:rPr>
                  <a:t>0</a:t>
                </a:r>
                <a:r>
                  <a:rPr lang="en-US" sz="1800" i="1" dirty="0">
                    <a:latin typeface="+mn-lt"/>
                    <a:ea typeface="Times New Roman"/>
                    <a:sym typeface="Symbol" charset="0"/>
                  </a:rPr>
                  <a:t>= </a:t>
                </a:r>
                <a:r>
                  <a:rPr lang="en-US" sz="1800" dirty="0">
                    <a:latin typeface="+mn-lt"/>
                    <a:ea typeface="Times New Roman"/>
                    <a:cs typeface="Calibri"/>
                    <a:sym typeface="Symbol" charset="0"/>
                  </a:rPr>
                  <a:t>d1</a:t>
                </a:r>
                <a:endParaRPr lang="en-US" sz="1800" dirty="0">
                  <a:latin typeface="+mn-lt"/>
                  <a:ea typeface="Times New Roman"/>
                  <a:cs typeface="Times New Roman"/>
                </a:endParaRPr>
              </a:p>
            </p:txBody>
          </p:sp>
          <p:sp>
            <p:nvSpPr>
              <p:cNvPr id="103" name="Rectangle 102">
                <a:extLst>
                  <a:ext uri="{FF2B5EF4-FFF2-40B4-BE49-F238E27FC236}">
                    <a16:creationId xmlns:a16="http://schemas.microsoft.com/office/drawing/2014/main" id="{7CF651B2-1660-CC44-B643-F0D98A595959}"/>
                  </a:ext>
                </a:extLst>
              </p:cNvPr>
              <p:cNvSpPr/>
              <p:nvPr/>
            </p:nvSpPr>
            <p:spPr>
              <a:xfrm>
                <a:off x="1028128" y="2019635"/>
                <a:ext cx="59" cy="252043"/>
              </a:xfrm>
              <a:prstGeom prst="rect">
                <a:avLst/>
              </a:prstGeom>
              <a:noFill/>
            </p:spPr>
            <p:txBody>
              <a:bodyPr wrap="none" lIns="0" tIns="0" rIns="0" bIns="0">
                <a:spAutoFit/>
              </a:bodyPr>
              <a:lstStyle/>
              <a:p>
                <a:pPr algn="ctr"/>
                <a:endParaRPr lang="en-US" dirty="0"/>
              </a:p>
            </p:txBody>
          </p:sp>
          <p:sp>
            <p:nvSpPr>
              <p:cNvPr id="104" name="Freeform 31">
                <a:extLst>
                  <a:ext uri="{FF2B5EF4-FFF2-40B4-BE49-F238E27FC236}">
                    <a16:creationId xmlns:a16="http://schemas.microsoft.com/office/drawing/2014/main" id="{95B69307-3B2A-B446-A8C8-5D6976711CFF}"/>
                  </a:ext>
                </a:extLst>
              </p:cNvPr>
              <p:cNvSpPr>
                <a:spLocks/>
              </p:cNvSpPr>
              <p:nvPr/>
            </p:nvSpPr>
            <p:spPr bwMode="auto">
              <a:xfrm rot="4200000" flipH="1" flipV="1">
                <a:off x="2510252" y="617061"/>
                <a:ext cx="776291" cy="2966339"/>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5" name="Text Box 11">
                <a:extLst>
                  <a:ext uri="{FF2B5EF4-FFF2-40B4-BE49-F238E27FC236}">
                    <a16:creationId xmlns:a16="http://schemas.microsoft.com/office/drawing/2014/main" id="{8AFC4CB0-A3B2-F748-AAE3-CC9EB8A9D762}"/>
                  </a:ext>
                </a:extLst>
              </p:cNvPr>
              <p:cNvSpPr txBox="1">
                <a:spLocks noChangeArrowheads="1"/>
              </p:cNvSpPr>
              <p:nvPr/>
            </p:nvSpPr>
            <p:spPr bwMode="auto">
              <a:xfrm>
                <a:off x="4164150" y="4337866"/>
                <a:ext cx="668031" cy="504087"/>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Times New Roman"/>
                    <a:cs typeface="Times New Roman"/>
                  </a:rPr>
                  <a:t>  Goal: </a:t>
                </a:r>
              </a:p>
              <a:p>
                <a:r>
                  <a:rPr lang="en-US" sz="1800" i="1" dirty="0">
                    <a:latin typeface="+mn-lt"/>
                    <a:ea typeface="Times New Roman"/>
                    <a:sym typeface="Symbol" charset="0"/>
                  </a:rPr>
                  <a:t>S</a:t>
                </a:r>
                <a:r>
                  <a:rPr lang="en-US" sz="1800" i="1" baseline="-25000" dirty="0">
                    <a:latin typeface="+mn-lt"/>
                    <a:ea typeface="Times New Roman"/>
                    <a:sym typeface="Symbol" charset="0"/>
                  </a:rPr>
                  <a:t>g</a:t>
                </a:r>
                <a:r>
                  <a:rPr lang="en-US" sz="1800" dirty="0">
                    <a:latin typeface="+mn-lt"/>
                    <a:ea typeface="Times New Roman"/>
                    <a:sym typeface="Symbol" charset="0"/>
                  </a:rPr>
                  <a:t>= {</a:t>
                </a:r>
                <a:r>
                  <a:rPr lang="en-US" sz="1800" dirty="0">
                    <a:latin typeface="+mn-lt"/>
                    <a:ea typeface="Times New Roman"/>
                    <a:cs typeface="Calibri"/>
                    <a:sym typeface="Symbol" charset="0"/>
                  </a:rPr>
                  <a:t>d4</a:t>
                </a:r>
                <a:r>
                  <a:rPr lang="en-US" sz="1800" dirty="0">
                    <a:latin typeface="+mn-lt"/>
                    <a:ea typeface="Times New Roman"/>
                    <a:cs typeface="Times New Roman"/>
                    <a:sym typeface="Symbol" charset="0"/>
                  </a:rPr>
                  <a:t>}</a:t>
                </a:r>
                <a:endParaRPr lang="en-US" sz="1800" dirty="0">
                  <a:latin typeface="+mn-lt"/>
                  <a:ea typeface="Times New Roman"/>
                  <a:cs typeface="Times New Roman"/>
                </a:endParaRPr>
              </a:p>
            </p:txBody>
          </p:sp>
          <p:sp>
            <p:nvSpPr>
              <p:cNvPr id="106" name="Freeform 37">
                <a:extLst>
                  <a:ext uri="{FF2B5EF4-FFF2-40B4-BE49-F238E27FC236}">
                    <a16:creationId xmlns:a16="http://schemas.microsoft.com/office/drawing/2014/main" id="{ECC348A1-6AA6-9943-9DFB-F12484D1EEFE}"/>
                  </a:ext>
                </a:extLst>
              </p:cNvPr>
              <p:cNvSpPr>
                <a:spLocks/>
              </p:cNvSpPr>
              <p:nvPr/>
            </p:nvSpPr>
            <p:spPr bwMode="auto">
              <a:xfrm>
                <a:off x="1155196" y="2381554"/>
                <a:ext cx="2527300" cy="239492"/>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38100" cmpd="sng">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7" name="Freeform 38">
                <a:extLst>
                  <a:ext uri="{FF2B5EF4-FFF2-40B4-BE49-F238E27FC236}">
                    <a16:creationId xmlns:a16="http://schemas.microsoft.com/office/drawing/2014/main" id="{8A106CCA-3AD2-8C4F-A724-2FBF552BA3F4}"/>
                  </a:ext>
                </a:extLst>
              </p:cNvPr>
              <p:cNvSpPr>
                <a:spLocks/>
              </p:cNvSpPr>
              <p:nvPr/>
            </p:nvSpPr>
            <p:spPr bwMode="auto">
              <a:xfrm>
                <a:off x="2265020" y="2103309"/>
                <a:ext cx="2176032" cy="281769"/>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38100" cmpd="sng">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8" name="Arc 107">
                <a:extLst>
                  <a:ext uri="{FF2B5EF4-FFF2-40B4-BE49-F238E27FC236}">
                    <a16:creationId xmlns:a16="http://schemas.microsoft.com/office/drawing/2014/main" id="{8F985451-2014-5C4A-8E84-39CD92ADFB0F}"/>
                  </a:ext>
                </a:extLst>
              </p:cNvPr>
              <p:cNvSpPr/>
              <p:nvPr/>
            </p:nvSpPr>
            <p:spPr bwMode="auto">
              <a:xfrm>
                <a:off x="2953574" y="2286304"/>
                <a:ext cx="114300" cy="225425"/>
              </a:xfrm>
              <a:prstGeom prst="arc">
                <a:avLst>
                  <a:gd name="adj1" fmla="val 18495893"/>
                  <a:gd name="adj2" fmla="val 2991136"/>
                </a:avLst>
              </a:prstGeom>
              <a:noFill/>
              <a:ln w="38100" cap="flat" cmpd="sng" algn="ctr">
                <a:solidFill>
                  <a:schemeClr val="accent1"/>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09" name="Freeform 40">
                <a:extLst>
                  <a:ext uri="{FF2B5EF4-FFF2-40B4-BE49-F238E27FC236}">
                    <a16:creationId xmlns:a16="http://schemas.microsoft.com/office/drawing/2014/main" id="{DD35CBD2-4CAF-C24A-BA0D-1BC37DFBA427}"/>
                  </a:ext>
                </a:extLst>
              </p:cNvPr>
              <p:cNvSpPr>
                <a:spLocks/>
              </p:cNvSpPr>
              <p:nvPr/>
            </p:nvSpPr>
            <p:spPr bwMode="auto">
              <a:xfrm rot="10800000" flipH="1">
                <a:off x="3688744" y="2968900"/>
                <a:ext cx="114570" cy="1275335"/>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0" name="Freeform 6">
                <a:extLst>
                  <a:ext uri="{FF2B5EF4-FFF2-40B4-BE49-F238E27FC236}">
                    <a16:creationId xmlns:a16="http://schemas.microsoft.com/office/drawing/2014/main" id="{57CF030F-781D-2F43-8553-ECF31310EEEA}"/>
                  </a:ext>
                </a:extLst>
              </p:cNvPr>
              <p:cNvSpPr>
                <a:spLocks/>
              </p:cNvSpPr>
              <p:nvPr/>
            </p:nvSpPr>
            <p:spPr bwMode="auto">
              <a:xfrm>
                <a:off x="922934" y="2718754"/>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38100" cmpd="sng">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1" name="Oval 11">
                <a:extLst>
                  <a:ext uri="{FF2B5EF4-FFF2-40B4-BE49-F238E27FC236}">
                    <a16:creationId xmlns:a16="http://schemas.microsoft.com/office/drawing/2014/main" id="{C2A2423B-0E05-8E4D-9839-1BE3F9739A67}"/>
                  </a:ext>
                </a:extLst>
              </p:cNvPr>
              <p:cNvSpPr>
                <a:spLocks noChangeArrowheads="1"/>
              </p:cNvSpPr>
              <p:nvPr/>
            </p:nvSpPr>
            <p:spPr bwMode="auto">
              <a:xfrm>
                <a:off x="986434" y="2271249"/>
                <a:ext cx="457200" cy="457200"/>
              </a:xfrm>
              <a:prstGeom prst="ellipse">
                <a:avLst/>
              </a:prstGeom>
              <a:solidFill>
                <a:srgbClr val="FFFFFF"/>
              </a:solidFill>
              <a:ln w="38100" cmpd="sng">
                <a:solidFill>
                  <a:schemeClr val="accent1"/>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112" name="Freeform 18">
                <a:extLst>
                  <a:ext uri="{FF2B5EF4-FFF2-40B4-BE49-F238E27FC236}">
                    <a16:creationId xmlns:a16="http://schemas.microsoft.com/office/drawing/2014/main" id="{6971338F-ADEC-5043-BE4E-2F4D2A9138D1}"/>
                  </a:ext>
                </a:extLst>
              </p:cNvPr>
              <p:cNvSpPr>
                <a:spLocks/>
              </p:cNvSpPr>
              <p:nvPr/>
            </p:nvSpPr>
            <p:spPr bwMode="auto">
              <a:xfrm rot="297626" flipV="1">
                <a:off x="1497828" y="4422980"/>
                <a:ext cx="2154774" cy="270156"/>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3" name="Oval 11">
                <a:extLst>
                  <a:ext uri="{FF2B5EF4-FFF2-40B4-BE49-F238E27FC236}">
                    <a16:creationId xmlns:a16="http://schemas.microsoft.com/office/drawing/2014/main" id="{849B1284-6BE7-4C4D-BAB3-2F41F924578A}"/>
                  </a:ext>
                </a:extLst>
              </p:cNvPr>
              <p:cNvSpPr>
                <a:spLocks noChangeArrowheads="1"/>
              </p:cNvSpPr>
              <p:nvPr/>
            </p:nvSpPr>
            <p:spPr bwMode="auto">
              <a:xfrm>
                <a:off x="4425794" y="1761046"/>
                <a:ext cx="457200" cy="457200"/>
              </a:xfrm>
              <a:prstGeom prst="ellipse">
                <a:avLst/>
              </a:prstGeom>
              <a:solidFill>
                <a:srgbClr val="FFFFFF"/>
              </a:solidFill>
              <a:ln w="38100" cmpd="sng">
                <a:solidFill>
                  <a:schemeClr val="accent4"/>
                </a:solidFill>
                <a:round/>
                <a:headEnd/>
                <a:tailEnd/>
              </a:ln>
            </p:spPr>
            <p:txBody>
              <a:bodyPr wrap="none" anchor="ctr"/>
              <a:lstStyle/>
              <a:p>
                <a:pPr algn="ctr"/>
                <a:r>
                  <a:rPr lang="en-US" dirty="0">
                    <a:latin typeface="Calibri"/>
                    <a:ea typeface="Times New Roman"/>
                    <a:cs typeface="Times New Roman"/>
                  </a:rPr>
                  <a:t>d5</a:t>
                </a:r>
              </a:p>
            </p:txBody>
          </p:sp>
          <p:sp>
            <p:nvSpPr>
              <p:cNvPr id="114" name="Text Box 11">
                <a:extLst>
                  <a:ext uri="{FF2B5EF4-FFF2-40B4-BE49-F238E27FC236}">
                    <a16:creationId xmlns:a16="http://schemas.microsoft.com/office/drawing/2014/main" id="{FF058ABA-CC4D-F54D-9E72-FA6F263EAC03}"/>
                  </a:ext>
                </a:extLst>
              </p:cNvPr>
              <p:cNvSpPr txBox="1">
                <a:spLocks noChangeArrowheads="1"/>
              </p:cNvSpPr>
              <p:nvPr/>
            </p:nvSpPr>
            <p:spPr bwMode="auto">
              <a:xfrm>
                <a:off x="3139191" y="2064370"/>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0.2</a:t>
                </a:r>
              </a:p>
            </p:txBody>
          </p:sp>
          <p:sp>
            <p:nvSpPr>
              <p:cNvPr id="115" name="Text Box 11">
                <a:extLst>
                  <a:ext uri="{FF2B5EF4-FFF2-40B4-BE49-F238E27FC236}">
                    <a16:creationId xmlns:a16="http://schemas.microsoft.com/office/drawing/2014/main" id="{9BB4483F-A820-1B4E-8DC7-229DB28FDBC2}"/>
                  </a:ext>
                </a:extLst>
              </p:cNvPr>
              <p:cNvSpPr txBox="1">
                <a:spLocks noChangeArrowheads="1"/>
              </p:cNvSpPr>
              <p:nvPr/>
            </p:nvSpPr>
            <p:spPr bwMode="auto">
              <a:xfrm>
                <a:off x="3151701" y="2505406"/>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0.8</a:t>
                </a:r>
              </a:p>
            </p:txBody>
          </p:sp>
          <p:sp>
            <p:nvSpPr>
              <p:cNvPr id="116" name="Text Box 11">
                <a:extLst>
                  <a:ext uri="{FF2B5EF4-FFF2-40B4-BE49-F238E27FC236}">
                    <a16:creationId xmlns:a16="http://schemas.microsoft.com/office/drawing/2014/main" id="{BE754C5D-F1E6-CF43-BC33-FB8C043585BF}"/>
                  </a:ext>
                </a:extLst>
              </p:cNvPr>
              <p:cNvSpPr txBox="1">
                <a:spLocks noChangeArrowheads="1"/>
              </p:cNvSpPr>
              <p:nvPr/>
            </p:nvSpPr>
            <p:spPr bwMode="auto">
              <a:xfrm>
                <a:off x="1896636" y="4562021"/>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0.5</a:t>
                </a:r>
              </a:p>
            </p:txBody>
          </p:sp>
          <p:sp>
            <p:nvSpPr>
              <p:cNvPr id="117" name="Text Box 11">
                <a:extLst>
                  <a:ext uri="{FF2B5EF4-FFF2-40B4-BE49-F238E27FC236}">
                    <a16:creationId xmlns:a16="http://schemas.microsoft.com/office/drawing/2014/main" id="{C272A145-A543-2B44-9A91-C661C2BDF8F0}"/>
                  </a:ext>
                </a:extLst>
              </p:cNvPr>
              <p:cNvSpPr txBox="1">
                <a:spLocks noChangeArrowheads="1"/>
              </p:cNvSpPr>
              <p:nvPr/>
            </p:nvSpPr>
            <p:spPr bwMode="auto">
              <a:xfrm>
                <a:off x="1540117" y="4719048"/>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0.5</a:t>
                </a:r>
              </a:p>
            </p:txBody>
          </p:sp>
          <p:sp>
            <p:nvSpPr>
              <p:cNvPr id="118" name="Oval 12">
                <a:extLst>
                  <a:ext uri="{FF2B5EF4-FFF2-40B4-BE49-F238E27FC236}">
                    <a16:creationId xmlns:a16="http://schemas.microsoft.com/office/drawing/2014/main" id="{BB830138-B138-1E48-9773-2CE06F5EF8AC}"/>
                  </a:ext>
                </a:extLst>
              </p:cNvPr>
              <p:cNvSpPr>
                <a:spLocks noChangeArrowheads="1"/>
              </p:cNvSpPr>
              <p:nvPr/>
            </p:nvSpPr>
            <p:spPr bwMode="auto">
              <a:xfrm>
                <a:off x="986434" y="4090354"/>
                <a:ext cx="457200" cy="457200"/>
              </a:xfrm>
              <a:prstGeom prst="ellipse">
                <a:avLst/>
              </a:prstGeom>
              <a:solidFill>
                <a:schemeClr val="bg1"/>
              </a:solidFill>
              <a:ln w="38100" cmpd="sng">
                <a:solidFill>
                  <a:schemeClr val="accent1"/>
                </a:solidFill>
                <a:round/>
                <a:headEnd/>
                <a:tailEnd/>
              </a:ln>
            </p:spPr>
            <p:txBody>
              <a:bodyPr wrap="none" anchor="ctr"/>
              <a:lstStyle/>
              <a:p>
                <a:pPr algn="ctr"/>
                <a:r>
                  <a:rPr lang="en-US" dirty="0">
                    <a:latin typeface="Calibri"/>
                    <a:ea typeface="Times New Roman"/>
                    <a:cs typeface="Times New Roman"/>
                  </a:rPr>
                  <a:t>d1</a:t>
                </a:r>
              </a:p>
            </p:txBody>
          </p:sp>
          <p:sp>
            <p:nvSpPr>
              <p:cNvPr id="119" name="Freeform 6">
                <a:extLst>
                  <a:ext uri="{FF2B5EF4-FFF2-40B4-BE49-F238E27FC236}">
                    <a16:creationId xmlns:a16="http://schemas.microsoft.com/office/drawing/2014/main" id="{64E9623E-D622-A64B-91CF-559D62987A75}"/>
                  </a:ext>
                </a:extLst>
              </p:cNvPr>
              <p:cNvSpPr>
                <a:spLocks/>
              </p:cNvSpPr>
              <p:nvPr/>
            </p:nvSpPr>
            <p:spPr bwMode="auto">
              <a:xfrm flipH="1" flipV="1">
                <a:off x="1288605" y="272572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cxnSp>
            <p:nvCxnSpPr>
              <p:cNvPr id="120" name="Curved Connector 119">
                <a:extLst>
                  <a:ext uri="{FF2B5EF4-FFF2-40B4-BE49-F238E27FC236}">
                    <a16:creationId xmlns:a16="http://schemas.microsoft.com/office/drawing/2014/main" id="{E5622CD7-4AB2-864C-B074-BBC93725FAB8}"/>
                  </a:ext>
                </a:extLst>
              </p:cNvPr>
              <p:cNvCxnSpPr/>
              <p:nvPr/>
            </p:nvCxnSpPr>
            <p:spPr>
              <a:xfrm flipH="1">
                <a:off x="1215034" y="4318954"/>
                <a:ext cx="228600" cy="228600"/>
              </a:xfrm>
              <a:prstGeom prst="curvedConnector4">
                <a:avLst>
                  <a:gd name="adj1" fmla="val -100000"/>
                  <a:gd name="adj2" fmla="val 200000"/>
                </a:avLst>
              </a:prstGeom>
              <a:ln w="9525" cmpd="sng">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21" name="Arc 120">
                <a:extLst>
                  <a:ext uri="{FF2B5EF4-FFF2-40B4-BE49-F238E27FC236}">
                    <a16:creationId xmlns:a16="http://schemas.microsoft.com/office/drawing/2014/main" id="{A12C595C-34B1-7346-A79F-01A90B360C8D}"/>
                  </a:ext>
                </a:extLst>
              </p:cNvPr>
              <p:cNvSpPr/>
              <p:nvPr/>
            </p:nvSpPr>
            <p:spPr bwMode="auto">
              <a:xfrm rot="356928">
                <a:off x="1451974" y="4215162"/>
                <a:ext cx="366712" cy="366713"/>
              </a:xfrm>
              <a:prstGeom prst="arc">
                <a:avLst>
                  <a:gd name="adj1" fmla="val 708330"/>
                  <a:gd name="adj2" fmla="val 4251989"/>
                </a:avLst>
              </a:prstGeom>
              <a:noFill/>
              <a:ln w="9525" cap="flat" cmpd="sng" algn="ctr">
                <a:solidFill>
                  <a:srgbClr val="C00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22" name="Freeform 18">
                <a:extLst>
                  <a:ext uri="{FF2B5EF4-FFF2-40B4-BE49-F238E27FC236}">
                    <a16:creationId xmlns:a16="http://schemas.microsoft.com/office/drawing/2014/main" id="{7BE9B941-D811-D14E-B5BD-F612776EF0C3}"/>
                  </a:ext>
                </a:extLst>
              </p:cNvPr>
              <p:cNvSpPr>
                <a:spLocks/>
              </p:cNvSpPr>
              <p:nvPr/>
            </p:nvSpPr>
            <p:spPr bwMode="auto">
              <a:xfrm rot="11097626" flipV="1">
                <a:off x="1428940" y="4080105"/>
                <a:ext cx="2271945" cy="246051"/>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0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23" name="Freeform 31">
                <a:extLst>
                  <a:ext uri="{FF2B5EF4-FFF2-40B4-BE49-F238E27FC236}">
                    <a16:creationId xmlns:a16="http://schemas.microsoft.com/office/drawing/2014/main" id="{E0E4F299-F561-004D-BDFF-D1F3B27FFF21}"/>
                  </a:ext>
                </a:extLst>
              </p:cNvPr>
              <p:cNvSpPr>
                <a:spLocks/>
              </p:cNvSpPr>
              <p:nvPr/>
            </p:nvSpPr>
            <p:spPr bwMode="auto">
              <a:xfrm rot="10623913" flipH="1" flipV="1">
                <a:off x="4056037" y="2163971"/>
                <a:ext cx="1066075" cy="218711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24" name="Freeform 40">
                <a:extLst>
                  <a:ext uri="{FF2B5EF4-FFF2-40B4-BE49-F238E27FC236}">
                    <a16:creationId xmlns:a16="http://schemas.microsoft.com/office/drawing/2014/main" id="{DAC39316-4BC9-3845-BD74-058F4A919D10}"/>
                  </a:ext>
                </a:extLst>
              </p:cNvPr>
              <p:cNvSpPr>
                <a:spLocks/>
              </p:cNvSpPr>
              <p:nvPr/>
            </p:nvSpPr>
            <p:spPr bwMode="auto">
              <a:xfrm flipH="1">
                <a:off x="3845766" y="284062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38100" cmpd="sng">
                <a:solidFill>
                  <a:schemeClr val="accent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25" name="Oval 11">
                <a:extLst>
                  <a:ext uri="{FF2B5EF4-FFF2-40B4-BE49-F238E27FC236}">
                    <a16:creationId xmlns:a16="http://schemas.microsoft.com/office/drawing/2014/main" id="{76FD6EEF-5BDB-944F-97A9-0F227651812C}"/>
                  </a:ext>
                </a:extLst>
              </p:cNvPr>
              <p:cNvSpPr>
                <a:spLocks noChangeArrowheads="1"/>
              </p:cNvSpPr>
              <p:nvPr/>
            </p:nvSpPr>
            <p:spPr bwMode="auto">
              <a:xfrm>
                <a:off x="3636253" y="2526517"/>
                <a:ext cx="457200" cy="457200"/>
              </a:xfrm>
              <a:prstGeom prst="ellipse">
                <a:avLst/>
              </a:prstGeom>
              <a:solidFill>
                <a:srgbClr val="FFFFFF"/>
              </a:solidFill>
              <a:ln w="38100" cmpd="sng">
                <a:solidFill>
                  <a:schemeClr val="accent1"/>
                </a:solidFill>
                <a:round/>
                <a:headEnd/>
                <a:tailEnd/>
              </a:ln>
            </p:spPr>
            <p:txBody>
              <a:bodyPr wrap="none" anchor="ctr"/>
              <a:lstStyle/>
              <a:p>
                <a:pPr algn="ctr"/>
                <a:r>
                  <a:rPr lang="en-US" dirty="0">
                    <a:latin typeface="Calibri"/>
                    <a:ea typeface="Times New Roman"/>
                    <a:cs typeface="Times New Roman"/>
                  </a:rPr>
                  <a:t>d3</a:t>
                </a:r>
              </a:p>
            </p:txBody>
          </p:sp>
          <p:sp>
            <p:nvSpPr>
              <p:cNvPr id="126" name="Oval 12">
                <a:extLst>
                  <a:ext uri="{FF2B5EF4-FFF2-40B4-BE49-F238E27FC236}">
                    <a16:creationId xmlns:a16="http://schemas.microsoft.com/office/drawing/2014/main" id="{3C3A7E91-D32E-6A43-BB30-BE1C2725EA72}"/>
                  </a:ext>
                </a:extLst>
              </p:cNvPr>
              <p:cNvSpPr>
                <a:spLocks noChangeArrowheads="1"/>
              </p:cNvSpPr>
              <p:nvPr/>
            </p:nvSpPr>
            <p:spPr bwMode="auto">
              <a:xfrm>
                <a:off x="3654650" y="4199562"/>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127" name="Rectangle 126">
                <a:extLst>
                  <a:ext uri="{FF2B5EF4-FFF2-40B4-BE49-F238E27FC236}">
                    <a16:creationId xmlns:a16="http://schemas.microsoft.com/office/drawing/2014/main" id="{C96D0C99-41D5-0845-A930-F0DF1F7C0B52}"/>
                  </a:ext>
                </a:extLst>
              </p:cNvPr>
              <p:cNvSpPr/>
              <p:nvPr/>
            </p:nvSpPr>
            <p:spPr>
              <a:xfrm>
                <a:off x="4486637" y="1518047"/>
                <a:ext cx="59" cy="252043"/>
              </a:xfrm>
              <a:prstGeom prst="rect">
                <a:avLst/>
              </a:prstGeom>
              <a:noFill/>
            </p:spPr>
            <p:txBody>
              <a:bodyPr wrap="none" lIns="0" tIns="0" rIns="0" bIns="0">
                <a:spAutoFit/>
              </a:bodyPr>
              <a:lstStyle/>
              <a:p>
                <a:pPr algn="ctr"/>
                <a:endParaRPr lang="en-US" dirty="0"/>
              </a:p>
            </p:txBody>
          </p:sp>
        </p:grpSp>
        <p:sp>
          <p:nvSpPr>
            <p:cNvPr id="97" name="Freeform 31">
              <a:extLst>
                <a:ext uri="{FF2B5EF4-FFF2-40B4-BE49-F238E27FC236}">
                  <a16:creationId xmlns:a16="http://schemas.microsoft.com/office/drawing/2014/main" id="{427C9004-6A00-924C-8F3E-711BEEE1E4EF}"/>
                </a:ext>
              </a:extLst>
            </p:cNvPr>
            <p:cNvSpPr>
              <a:spLocks/>
            </p:cNvSpPr>
            <p:nvPr/>
          </p:nvSpPr>
          <p:spPr bwMode="auto">
            <a:xfrm rot="6215733" flipV="1">
              <a:off x="5981535" y="2895684"/>
              <a:ext cx="455459" cy="2458900"/>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grpSp>
    </p:spTree>
    <p:extLst>
      <p:ext uri="{BB962C8B-B14F-4D97-AF65-F5344CB8AC3E}">
        <p14:creationId xmlns:p14="http://schemas.microsoft.com/office/powerpoint/2010/main" val="3235700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Rectangle 24"/>
          <p:cNvSpPr>
            <a:spLocks noGrp="1" noChangeArrowheads="1"/>
          </p:cNvSpPr>
          <p:nvPr>
            <p:ph type="title"/>
          </p:nvPr>
        </p:nvSpPr>
        <p:spPr/>
        <p:txBody>
          <a:bodyPr/>
          <a:lstStyle/>
          <a:p>
            <a:r>
              <a:rPr lang="en-US" dirty="0"/>
              <a:t>Safe Solutions</a:t>
            </a:r>
          </a:p>
        </p:txBody>
      </p:sp>
      <mc:AlternateContent xmlns:mc="http://schemas.openxmlformats.org/markup-compatibility/2006" xmlns:a14="http://schemas.microsoft.com/office/drawing/2010/main">
        <mc:Choice Requires="a14">
          <p:sp>
            <p:nvSpPr>
              <p:cNvPr id="20483" name="Rectangle 3"/>
              <p:cNvSpPr>
                <a:spLocks noGrp="1" noChangeArrowheads="1"/>
              </p:cNvSpPr>
              <p:nvPr>
                <p:ph idx="1"/>
              </p:nvPr>
            </p:nvSpPr>
            <p:spPr>
              <a:xfrm>
                <a:off x="628650" y="1158240"/>
                <a:ext cx="7886700" cy="5018723"/>
              </a:xfrm>
            </p:spPr>
            <p:txBody>
              <a:bodyPr>
                <a:normAutofit fontScale="92500" lnSpcReduction="20000"/>
              </a:bodyPr>
              <a:lstStyle/>
              <a:p>
                <a:r>
                  <a:rPr lang="en-US" dirty="0"/>
                  <a:t>Safe solution: </a:t>
                </a:r>
                <a14:m>
                  <m:oMath xmlns:m="http://schemas.openxmlformats.org/officeDocument/2006/math">
                    <m:func>
                      <m:funcPr>
                        <m:ctrlPr>
                          <a:rPr lang="en-US" i="1" dirty="0" smtClean="0">
                            <a:latin typeface="Cambria Math" panose="02040503050406030204" pitchFamily="18" charset="0"/>
                            <a:sym typeface="Symbol" charset="0"/>
                          </a:rPr>
                        </m:ctrlPr>
                      </m:funcPr>
                      <m:fName>
                        <m:r>
                          <a:rPr lang="de-DE" b="0" i="1" dirty="0" smtClean="0">
                            <a:latin typeface="Cambria Math" panose="02040503050406030204" pitchFamily="18" charset="0"/>
                            <a:sym typeface="Symbol" charset="0"/>
                          </a:rPr>
                          <m:t>𝑃</m:t>
                        </m:r>
                      </m:fName>
                      <m:e>
                        <m:d>
                          <m:dPr>
                            <m:ctrlPr>
                              <a:rPr lang="en-US" i="1" dirty="0" smtClean="0">
                                <a:latin typeface="Cambria Math" panose="02040503050406030204" pitchFamily="18" charset="0"/>
                              </a:rPr>
                            </m:ctrlPr>
                          </m:dPr>
                          <m:e>
                            <m:sSub>
                              <m:sSubPr>
                                <m:ctrlPr>
                                  <a:rPr lang="de-DE"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𝑔</m:t>
                                </m:r>
                              </m:sub>
                            </m:sSub>
                            <m:r>
                              <a:rPr lang="de-DE" i="1" dirty="0">
                                <a:latin typeface="Cambria Math" panose="02040503050406030204" pitchFamily="18" charset="0"/>
                              </a:rPr>
                              <m:t>|</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en-US" i="1" dirty="0">
                                    <a:latin typeface="Cambria Math" panose="02040503050406030204" pitchFamily="18" charset="0"/>
                                    <a:sym typeface="Symbol" charset="0"/>
                                  </a:rPr>
                                  <m:t>0</m:t>
                                </m:r>
                              </m:sub>
                            </m:sSub>
                            <m:r>
                              <a:rPr lang="en-US" i="1" dirty="0">
                                <a:latin typeface="Cambria Math" panose="02040503050406030204" pitchFamily="18" charset="0"/>
                                <a:sym typeface="Symbol" charset="0"/>
                              </a:rPr>
                              <m:t>,</m:t>
                            </m:r>
                            <m:r>
                              <a:rPr lang="en-US" i="1" dirty="0">
                                <a:latin typeface="Cambria Math" panose="02040503050406030204" pitchFamily="18" charset="0"/>
                              </a:rPr>
                              <m:t>𝜋</m:t>
                            </m:r>
                          </m:e>
                        </m:d>
                      </m:e>
                    </m:func>
                    <m:r>
                      <a:rPr lang="de-DE" b="0" i="1" dirty="0" smtClean="0">
                        <a:latin typeface="Cambria Math" panose="02040503050406030204" pitchFamily="18" charset="0"/>
                      </a:rPr>
                      <m:t>=</m:t>
                    </m:r>
                    <m:r>
                      <a:rPr lang="en-US" i="1" dirty="0" smtClean="0">
                        <a:latin typeface="Cambria Math" panose="02040503050406030204" pitchFamily="18" charset="0"/>
                      </a:rPr>
                      <m:t>1</m:t>
                    </m:r>
                  </m:oMath>
                </a14:m>
                <a:endParaRPr lang="en-US" dirty="0"/>
              </a:p>
              <a:p>
                <a:endParaRPr lang="en-US" dirty="0"/>
              </a:p>
              <a:p>
                <a:r>
                  <a:rPr lang="en-US" dirty="0"/>
                  <a:t>An acyclic safe solution:</a:t>
                </a:r>
              </a:p>
              <a:p>
                <a:pPr lvl="1"/>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3</m:t>
                        </m:r>
                      </m:sub>
                    </m:sSub>
                    <m:r>
                      <a:rPr lang="en-US" i="1" dirty="0" smtClean="0">
                        <a:latin typeface="Cambria Math" panose="02040503050406030204" pitchFamily="18" charset="0"/>
                      </a:rPr>
                      <m:t>={</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1, </m:t>
                        </m:r>
                        <m:r>
                          <a:rPr lang="is-IS" i="1" dirty="0" smtClean="0">
                            <a:latin typeface="Cambria Math" panose="02040503050406030204" pitchFamily="18" charset="0"/>
                          </a:rPr>
                          <m:t>𝑚</m:t>
                        </m:r>
                        <m:r>
                          <a:rPr lang="is-IS" i="1" dirty="0" smtClean="0">
                            <a:latin typeface="Cambria Math" panose="02040503050406030204" pitchFamily="18" charset="0"/>
                          </a:rPr>
                          <m:t>12</m:t>
                        </m:r>
                      </m:e>
                    </m:d>
                    <m:r>
                      <a:rPr lang="en-US" i="1" dirty="0" smtClean="0">
                        <a:latin typeface="Cambria Math" panose="02040503050406030204" pitchFamily="18" charset="0"/>
                      </a:rPr>
                      <m:t>,</m:t>
                    </m:r>
                    <m:r>
                      <a:rPr lang="de-DE" b="0" i="1" dirty="0" smtClean="0">
                        <a:latin typeface="Cambria Math" panose="02040503050406030204" pitchFamily="18" charset="0"/>
                      </a:rPr>
                      <m:t> </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2, </m:t>
                        </m:r>
                        <m:r>
                          <a:rPr lang="is-IS" i="1" dirty="0" smtClean="0">
                            <a:latin typeface="Cambria Math" panose="02040503050406030204" pitchFamily="18" charset="0"/>
                          </a:rPr>
                          <m:t>𝑚</m:t>
                        </m:r>
                        <m:r>
                          <a:rPr lang="is-IS" i="1" dirty="0" smtClean="0">
                            <a:latin typeface="Cambria Math" panose="02040503050406030204" pitchFamily="18" charset="0"/>
                          </a:rPr>
                          <m:t>23</m:t>
                        </m:r>
                      </m:e>
                    </m:d>
                    <m:r>
                      <a:rPr lang="en-US" i="1" dirty="0" smtClean="0">
                        <a:latin typeface="Cambria Math" panose="02040503050406030204" pitchFamily="18" charset="0"/>
                      </a:rPr>
                      <m:t>,</m:t>
                    </m:r>
                    <m:r>
                      <a:rPr lang="de-DE" b="0" i="1" dirty="0" smtClean="0">
                        <a:latin typeface="Cambria Math" panose="02040503050406030204" pitchFamily="18" charset="0"/>
                      </a:rPr>
                      <m:t> </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3, </m:t>
                        </m:r>
                        <m:r>
                          <a:rPr lang="ru-RU" i="1" dirty="0" smtClean="0">
                            <a:latin typeface="Cambria Math" panose="02040503050406030204" pitchFamily="18" charset="0"/>
                          </a:rPr>
                          <m:t>𝑚</m:t>
                        </m:r>
                        <m:r>
                          <a:rPr lang="ru-RU" i="1" dirty="0" smtClean="0">
                            <a:latin typeface="Cambria Math" panose="02040503050406030204" pitchFamily="18" charset="0"/>
                          </a:rPr>
                          <m:t>34</m:t>
                        </m:r>
                      </m:e>
                    </m:d>
                    <m:r>
                      <a:rPr lang="de-DE" b="0" i="1" dirty="0" smtClean="0">
                        <a:latin typeface="Cambria Math" panose="02040503050406030204" pitchFamily="18" charset="0"/>
                      </a:rPr>
                      <m:t>,</m:t>
                    </m:r>
                    <m:d>
                      <m:dPr>
                        <m:ctrlPr>
                          <a:rPr lang="de-DE" b="0" i="1" dirty="0" smtClean="0">
                            <a:solidFill>
                              <a:schemeClr val="accent1"/>
                            </a:solidFill>
                            <a:latin typeface="Cambria Math" panose="02040503050406030204" pitchFamily="18" charset="0"/>
                          </a:rPr>
                        </m:ctrlPr>
                      </m:dPr>
                      <m:e>
                        <m:r>
                          <a:rPr lang="de-DE" b="0" i="1" dirty="0" smtClean="0">
                            <a:solidFill>
                              <a:schemeClr val="accent1"/>
                            </a:solidFill>
                            <a:latin typeface="Cambria Math" panose="02040503050406030204" pitchFamily="18" charset="0"/>
                          </a:rPr>
                          <m:t>𝑑</m:t>
                        </m:r>
                        <m:r>
                          <a:rPr lang="de-DE" b="0" i="1" dirty="0" smtClean="0">
                            <a:solidFill>
                              <a:schemeClr val="accent1"/>
                            </a:solidFill>
                            <a:latin typeface="Cambria Math" panose="02040503050406030204" pitchFamily="18" charset="0"/>
                          </a:rPr>
                          <m:t>5,</m:t>
                        </m:r>
                        <m:r>
                          <a:rPr lang="de-DE" b="0" i="1" dirty="0" smtClean="0">
                            <a:solidFill>
                              <a:schemeClr val="accent1"/>
                            </a:solidFill>
                            <a:latin typeface="Cambria Math" panose="02040503050406030204" pitchFamily="18" charset="0"/>
                          </a:rPr>
                          <m:t>𝑚</m:t>
                        </m:r>
                        <m:r>
                          <a:rPr lang="de-DE" b="0" i="1" dirty="0" smtClean="0">
                            <a:solidFill>
                              <a:schemeClr val="accent1"/>
                            </a:solidFill>
                            <a:latin typeface="Cambria Math" panose="02040503050406030204" pitchFamily="18" charset="0"/>
                          </a:rPr>
                          <m:t>54</m:t>
                        </m:r>
                      </m:e>
                    </m:d>
                    <m:r>
                      <a:rPr lang="en-US" i="1" dirty="0" smtClean="0">
                        <a:latin typeface="Cambria Math" panose="02040503050406030204" pitchFamily="18" charset="0"/>
                      </a:rPr>
                      <m:t>}</m:t>
                    </m:r>
                  </m:oMath>
                </a14:m>
                <a:endParaRPr lang="en-US" dirty="0"/>
              </a:p>
              <a:p>
                <a:pPr lvl="1"/>
                <a:endParaRPr lang="en-US" dirty="0"/>
              </a:p>
              <a:p>
                <a:pPr lvl="1"/>
                <a14:m>
                  <m:oMath xmlns:m="http://schemas.openxmlformats.org/officeDocument/2006/math">
                    <m:r>
                      <a:rPr lang="en-US" i="1" dirty="0" smtClean="0">
                        <a:latin typeface="Cambria Math" panose="02040503050406030204" pitchFamily="18" charset="0"/>
                      </a:rPr>
                      <m:t>𝐻</m:t>
                    </m:r>
                    <m:d>
                      <m:dPr>
                        <m:ctrlPr>
                          <a:rPr lang="en-US" i="1" dirty="0" smtClean="0">
                            <a:latin typeface="Cambria Math" panose="02040503050406030204" pitchFamily="18" charset="0"/>
                          </a:rPr>
                        </m:ctrlPr>
                      </m:dPr>
                      <m:e>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sym typeface="Symbol" charset="0"/>
                              </a:rPr>
                              <m:t>𝑠</m:t>
                            </m:r>
                          </m:e>
                          <m:sub>
                            <m:r>
                              <a:rPr lang="en-US" i="1" dirty="0" smtClean="0">
                                <a:latin typeface="Cambria Math" panose="02040503050406030204" pitchFamily="18" charset="0"/>
                                <a:sym typeface="Symbol" charset="0"/>
                              </a:rPr>
                              <m:t>0</m:t>
                            </m:r>
                          </m:sub>
                        </m:sSub>
                        <m:r>
                          <a:rPr lang="en-US" i="1" dirty="0" smtClean="0">
                            <a:latin typeface="Cambria Math" panose="02040503050406030204" pitchFamily="18" charset="0"/>
                            <a:sym typeface="Symbol" charset="0"/>
                          </a:rPr>
                          <m:t>,</m:t>
                        </m:r>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3</m:t>
                            </m:r>
                          </m:sub>
                        </m:sSub>
                      </m:e>
                    </m:d>
                  </m:oMath>
                </a14:m>
                <a:r>
                  <a:rPr lang="en-US" dirty="0"/>
                  <a:t> contains two histories:</a:t>
                </a:r>
              </a:p>
              <a:p>
                <a:pPr lvl="2"/>
                <a14:m>
                  <m:oMath xmlns:m="http://schemas.openxmlformats.org/officeDocument/2006/math">
                    <m:sSub>
                      <m:sSubPr>
                        <m:ctrlPr>
                          <a:rPr lang="de-DE" b="0" i="1" dirty="0" smtClean="0">
                            <a:latin typeface="Cambria Math" panose="02040503050406030204" pitchFamily="18" charset="0"/>
                          </a:rPr>
                        </m:ctrlPr>
                      </m:sSubPr>
                      <m:e>
                        <m:r>
                          <a:rPr lang="el-GR" i="1" dirty="0">
                            <a:latin typeface="Cambria Math" panose="02040503050406030204" pitchFamily="18" charset="0"/>
                          </a:rPr>
                          <m:t>𝜎</m:t>
                        </m:r>
                      </m:e>
                      <m:sub>
                        <m:r>
                          <a:rPr lang="de-DE" b="0" i="1" dirty="0" smtClean="0">
                            <a:latin typeface="Cambria Math" panose="02040503050406030204" pitchFamily="18" charset="0"/>
                          </a:rPr>
                          <m:t>1</m:t>
                        </m:r>
                      </m:sub>
                    </m:sSub>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1, </m:t>
                        </m:r>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2, </m:t>
                        </m:r>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3, </m:t>
                        </m:r>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4</m:t>
                        </m:r>
                      </m:e>
                    </m:d>
                  </m:oMath>
                </a14:m>
                <a:endParaRPr lang="de-DE" i="1" dirty="0">
                  <a:latin typeface="Cambria Math" panose="02040503050406030204" pitchFamily="18" charset="0"/>
                  <a:sym typeface="Symbol" charset="0"/>
                </a:endParaRPr>
              </a:p>
              <a:p>
                <a:pPr lvl="2"/>
                <a14:m>
                  <m:oMath xmlns:m="http://schemas.openxmlformats.org/officeDocument/2006/math">
                    <m:func>
                      <m:funcPr>
                        <m:ctrlPr>
                          <a:rPr lang="en-US" i="1" dirty="0" smtClean="0">
                            <a:latin typeface="Cambria Math" panose="02040503050406030204" pitchFamily="18" charset="0"/>
                            <a:sym typeface="Symbol" charset="0"/>
                          </a:rPr>
                        </m:ctrlPr>
                      </m:funcPr>
                      <m:fName>
                        <m:r>
                          <a:rPr lang="de-DE" b="0" i="1" dirty="0" smtClean="0">
                            <a:latin typeface="Cambria Math" panose="02040503050406030204" pitchFamily="18" charset="0"/>
                          </a:rPr>
                          <m:t>𝑃</m:t>
                        </m:r>
                      </m:fName>
                      <m:e>
                        <m:d>
                          <m:dPr>
                            <m:ctrlPr>
                              <a:rPr lang="en-US" i="1" dirty="0" smtClean="0">
                                <a:latin typeface="Cambria Math" panose="02040503050406030204" pitchFamily="18" charset="0"/>
                                <a:sym typeface="Symbol" charset="0"/>
                              </a:rPr>
                            </m:ctrlPr>
                          </m:dPr>
                          <m:e>
                            <m:sSub>
                              <m:sSubPr>
                                <m:ctrlPr>
                                  <a:rPr lang="de-DE" b="0" i="1" dirty="0" smtClean="0">
                                    <a:latin typeface="Cambria Math" panose="02040503050406030204" pitchFamily="18" charset="0"/>
                                    <a:sym typeface="Symbol" charset="0"/>
                                  </a:rPr>
                                </m:ctrlPr>
                              </m:sSubPr>
                              <m:e>
                                <m:r>
                                  <a:rPr lang="el-GR" i="1" dirty="0" smtClean="0">
                                    <a:latin typeface="Cambria Math" panose="02040503050406030204" pitchFamily="18" charset="0"/>
                                    <a:sym typeface="Symbol" charset="0"/>
                                  </a:rPr>
                                  <m:t>𝜎</m:t>
                                </m:r>
                              </m:e>
                              <m:sub>
                                <m:r>
                                  <a:rPr lang="de-DE" b="0" i="1" dirty="0" smtClean="0">
                                    <a:latin typeface="Cambria Math" panose="02040503050406030204" pitchFamily="18" charset="0"/>
                                    <a:sym typeface="Symbol" charset="0"/>
                                  </a:rPr>
                                  <m:t>1</m:t>
                                </m:r>
                              </m:sub>
                            </m:sSub>
                          </m:e>
                          <m:e>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sym typeface="Symbol" charset="0"/>
                                  </a:rPr>
                                  <m:t>𝑠</m:t>
                                </m:r>
                              </m:e>
                              <m:sub>
                                <m:r>
                                  <a:rPr lang="de-DE" b="0" i="1" dirty="0" smtClean="0">
                                    <a:latin typeface="Cambria Math" panose="02040503050406030204" pitchFamily="18" charset="0"/>
                                    <a:sym typeface="Symbol" charset="0"/>
                                  </a:rPr>
                                  <m:t>0</m:t>
                                </m:r>
                              </m:sub>
                            </m:sSub>
                            <m:r>
                              <a:rPr lang="en-US" i="1" dirty="0" smtClean="0">
                                <a:latin typeface="Cambria Math" panose="02040503050406030204" pitchFamily="18" charset="0"/>
                                <a:sym typeface="Symbol" charset="0"/>
                              </a:rPr>
                              <m:t>,</m:t>
                            </m:r>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3</m:t>
                                </m:r>
                              </m:sub>
                            </m:sSub>
                          </m:e>
                        </m:d>
                      </m:e>
                    </m:func>
                  </m:oMath>
                </a14:m>
                <a:br>
                  <a:rPr lang="de-DE" b="0" i="1" dirty="0">
                    <a:latin typeface="Cambria Math" panose="02040503050406030204" pitchFamily="18" charset="0"/>
                    <a:sym typeface="Symbol" charset="0"/>
                  </a:rPr>
                </a:br>
                <a:r>
                  <a:rPr lang="de-DE" b="0" i="1" dirty="0">
                    <a:latin typeface="Cambria Math" panose="02040503050406030204" pitchFamily="18" charset="0"/>
                    <a:sym typeface="Symbol" charset="0"/>
                  </a:rPr>
                  <a:t> </a:t>
                </a:r>
                <a14:m>
                  <m:oMath xmlns:m="http://schemas.openxmlformats.org/officeDocument/2006/math">
                    <m:r>
                      <a:rPr lang="en-US" i="1" dirty="0" smtClean="0">
                        <a:latin typeface="Cambria Math" panose="02040503050406030204" pitchFamily="18" charset="0"/>
                        <a:sym typeface="Symbol" charset="0"/>
                      </a:rPr>
                      <m:t>=1</m:t>
                    </m:r>
                    <m:r>
                      <a:rPr lang="en-US" i="1" dirty="0" smtClean="0">
                        <a:latin typeface="Cambria Math" panose="02040503050406030204" pitchFamily="18" charset="0"/>
                        <a:ea typeface="Cambria Math" panose="02040503050406030204" pitchFamily="18" charset="0"/>
                        <a:sym typeface="Symbol" charset="0"/>
                      </a:rPr>
                      <m:t>∙</m:t>
                    </m:r>
                    <m:r>
                      <a:rPr lang="de-DE" b="0" i="1" dirty="0" smtClean="0">
                        <a:latin typeface="Cambria Math" panose="02040503050406030204" pitchFamily="18" charset="0"/>
                        <a:sym typeface="Symbol" charset="0"/>
                      </a:rPr>
                      <m:t>0</m:t>
                    </m:r>
                    <m:r>
                      <a:rPr lang="en-US" i="1" dirty="0" smtClean="0">
                        <a:latin typeface="Cambria Math" panose="02040503050406030204" pitchFamily="18" charset="0"/>
                        <a:sym typeface="Symbol" charset="0"/>
                      </a:rPr>
                      <m:t>.8</m:t>
                    </m:r>
                    <m:r>
                      <a:rPr lang="en-US" i="1" dirty="0">
                        <a:latin typeface="Cambria Math" panose="02040503050406030204" pitchFamily="18" charset="0"/>
                        <a:ea typeface="Cambria Math" panose="02040503050406030204" pitchFamily="18" charset="0"/>
                        <a:sym typeface="Symbol" charset="0"/>
                      </a:rPr>
                      <m:t>∙</m:t>
                    </m:r>
                    <m:r>
                      <a:rPr lang="de-DE" b="0" i="1" dirty="0" smtClean="0">
                        <a:latin typeface="Cambria Math" panose="02040503050406030204" pitchFamily="18" charset="0"/>
                        <a:ea typeface="Cambria Math" panose="02040503050406030204" pitchFamily="18" charset="0"/>
                        <a:sym typeface="Symbol" charset="0"/>
                      </a:rPr>
                      <m:t>1</m:t>
                    </m:r>
                    <m:r>
                      <a:rPr lang="en-US" i="1" dirty="0" smtClean="0">
                        <a:latin typeface="Cambria Math" panose="02040503050406030204" pitchFamily="18" charset="0"/>
                        <a:sym typeface="Symbol" charset="0"/>
                      </a:rPr>
                      <m:t>=</m:t>
                    </m:r>
                    <m:r>
                      <a:rPr lang="de-DE" b="0" i="1" dirty="0" smtClean="0">
                        <a:latin typeface="Cambria Math" panose="02040503050406030204" pitchFamily="18" charset="0"/>
                        <a:sym typeface="Symbol" charset="0"/>
                      </a:rPr>
                      <m:t>0</m:t>
                    </m:r>
                    <m:r>
                      <a:rPr lang="en-US" i="1" dirty="0" smtClean="0">
                        <a:latin typeface="Cambria Math" panose="02040503050406030204" pitchFamily="18" charset="0"/>
                        <a:sym typeface="Symbol" charset="0"/>
                      </a:rPr>
                      <m:t>.8</m:t>
                    </m:r>
                  </m:oMath>
                </a14:m>
                <a:endParaRPr lang="en-US" dirty="0"/>
              </a:p>
              <a:p>
                <a:pPr lvl="2"/>
                <a:endParaRPr lang="en-US" dirty="0"/>
              </a:p>
              <a:p>
                <a:pPr lvl="2"/>
                <a14:m>
                  <m:oMath xmlns:m="http://schemas.openxmlformats.org/officeDocument/2006/math">
                    <m:sSub>
                      <m:sSubPr>
                        <m:ctrlPr>
                          <a:rPr lang="de-DE" b="0" i="1" dirty="0" smtClean="0">
                            <a:latin typeface="Cambria Math" panose="02040503050406030204" pitchFamily="18" charset="0"/>
                          </a:rPr>
                        </m:ctrlPr>
                      </m:sSubPr>
                      <m:e>
                        <m:r>
                          <a:rPr lang="el-GR" i="1" dirty="0">
                            <a:latin typeface="Cambria Math" panose="02040503050406030204" pitchFamily="18" charset="0"/>
                          </a:rPr>
                          <m:t>𝜎</m:t>
                        </m:r>
                      </m:e>
                      <m:sub>
                        <m:r>
                          <a:rPr lang="de-DE" b="0" i="1" dirty="0" smtClean="0">
                            <a:latin typeface="Cambria Math" panose="02040503050406030204" pitchFamily="18" charset="0"/>
                          </a:rPr>
                          <m:t>4</m:t>
                        </m:r>
                      </m:sub>
                    </m:sSub>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1, </m:t>
                        </m:r>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2, </m:t>
                        </m:r>
                        <m:r>
                          <a:rPr lang="de-DE" i="1" dirty="0">
                            <a:latin typeface="Cambria Math" panose="02040503050406030204" pitchFamily="18" charset="0"/>
                            <a:sym typeface="Symbol" charset="0"/>
                          </a:rPr>
                          <m:t>𝑑</m:t>
                        </m:r>
                        <m:r>
                          <a:rPr lang="de-DE" b="0" i="1" dirty="0" smtClean="0">
                            <a:latin typeface="Cambria Math" panose="02040503050406030204" pitchFamily="18" charset="0"/>
                            <a:sym typeface="Symbol" charset="0"/>
                          </a:rPr>
                          <m:t>5</m:t>
                        </m:r>
                        <m:r>
                          <a:rPr lang="de-DE" b="0" i="1" dirty="0" smtClean="0">
                            <a:solidFill>
                              <a:schemeClr val="accent1"/>
                            </a:solidFill>
                            <a:latin typeface="Cambria Math" panose="02040503050406030204" pitchFamily="18" charset="0"/>
                            <a:sym typeface="Symbol" charset="0"/>
                          </a:rPr>
                          <m:t>,</m:t>
                        </m:r>
                        <m:r>
                          <a:rPr lang="de-DE" b="0" i="1" dirty="0" smtClean="0">
                            <a:solidFill>
                              <a:schemeClr val="accent1"/>
                            </a:solidFill>
                            <a:latin typeface="Cambria Math" panose="02040503050406030204" pitchFamily="18" charset="0"/>
                            <a:sym typeface="Symbol" charset="0"/>
                          </a:rPr>
                          <m:t>𝑑</m:t>
                        </m:r>
                        <m:r>
                          <a:rPr lang="de-DE" b="0" i="1" dirty="0" smtClean="0">
                            <a:solidFill>
                              <a:schemeClr val="accent1"/>
                            </a:solidFill>
                            <a:latin typeface="Cambria Math" panose="02040503050406030204" pitchFamily="18" charset="0"/>
                            <a:sym typeface="Symbol" charset="0"/>
                          </a:rPr>
                          <m:t>4</m:t>
                        </m:r>
                      </m:e>
                    </m:d>
                  </m:oMath>
                </a14:m>
                <a:endParaRPr lang="en-US" dirty="0">
                  <a:sym typeface="Symbol" charset="0"/>
                </a:endParaRPr>
              </a:p>
              <a:p>
                <a:pPr lvl="2"/>
                <a14:m>
                  <m:oMath xmlns:m="http://schemas.openxmlformats.org/officeDocument/2006/math">
                    <m:func>
                      <m:funcPr>
                        <m:ctrlPr>
                          <a:rPr lang="en-US" i="1" dirty="0" smtClean="0">
                            <a:latin typeface="Cambria Math" panose="02040503050406030204" pitchFamily="18" charset="0"/>
                            <a:sym typeface="Symbol" charset="0"/>
                          </a:rPr>
                        </m:ctrlPr>
                      </m:funcPr>
                      <m:fName>
                        <m:r>
                          <a:rPr lang="de-DE" b="0" i="1" dirty="0" smtClean="0">
                            <a:latin typeface="Cambria Math" panose="02040503050406030204" pitchFamily="18" charset="0"/>
                          </a:rPr>
                          <m:t>𝑃</m:t>
                        </m:r>
                      </m:fName>
                      <m:e>
                        <m:d>
                          <m:dPr>
                            <m:ctrlPr>
                              <a:rPr lang="en-US" i="1" dirty="0">
                                <a:latin typeface="Cambria Math" panose="02040503050406030204" pitchFamily="18" charset="0"/>
                                <a:sym typeface="Symbol" charset="0"/>
                              </a:rPr>
                            </m:ctrlPr>
                          </m:dPr>
                          <m:e>
                            <m:sSub>
                              <m:sSubPr>
                                <m:ctrlPr>
                                  <a:rPr lang="de-DE" i="1" dirty="0" smtClean="0">
                                    <a:latin typeface="Cambria Math" panose="02040503050406030204" pitchFamily="18" charset="0"/>
                                    <a:sym typeface="Symbol" charset="0"/>
                                  </a:rPr>
                                </m:ctrlPr>
                              </m:sSubPr>
                              <m:e>
                                <m:r>
                                  <a:rPr lang="el-GR" i="1" dirty="0">
                                    <a:latin typeface="Cambria Math" panose="02040503050406030204" pitchFamily="18" charset="0"/>
                                    <a:sym typeface="Symbol" charset="0"/>
                                  </a:rPr>
                                  <m:t>𝜎</m:t>
                                </m:r>
                              </m:e>
                              <m:sub>
                                <m:r>
                                  <a:rPr lang="de-DE" b="0" i="1" dirty="0" smtClean="0">
                                    <a:latin typeface="Cambria Math" panose="02040503050406030204" pitchFamily="18" charset="0"/>
                                    <a:sym typeface="Symbol" charset="0"/>
                                  </a:rPr>
                                  <m:t>4</m:t>
                                </m:r>
                              </m:sub>
                            </m:sSub>
                          </m:e>
                          <m:e>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de-DE" i="1" dirty="0">
                                    <a:latin typeface="Cambria Math" panose="02040503050406030204" pitchFamily="18" charset="0"/>
                                    <a:sym typeface="Symbol" charset="0"/>
                                  </a:rPr>
                                  <m:t>0</m:t>
                                </m:r>
                              </m:sub>
                            </m:sSub>
                            <m:r>
                              <a:rPr lang="en-US" i="1" dirty="0">
                                <a:latin typeface="Cambria Math" panose="02040503050406030204" pitchFamily="18" charset="0"/>
                                <a:sym typeface="Symbol" charset="0"/>
                              </a:rPr>
                              <m:t>,</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rPr>
                                  <m:t>𝜋</m:t>
                                </m:r>
                              </m:e>
                              <m:sub>
                                <m:r>
                                  <a:rPr lang="de-DE" b="0" i="1" dirty="0" smtClean="0">
                                    <a:latin typeface="Cambria Math" panose="02040503050406030204" pitchFamily="18" charset="0"/>
                                  </a:rPr>
                                  <m:t>3</m:t>
                                </m:r>
                              </m:sub>
                            </m:sSub>
                          </m:e>
                        </m:d>
                      </m:e>
                    </m:func>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en-US" i="1" dirty="0" smtClean="0">
                        <a:latin typeface="Cambria Math" panose="02040503050406030204" pitchFamily="18" charset="0"/>
                        <a:sym typeface="Symbol" charset="0"/>
                      </a:rPr>
                      <m:t>=1</m:t>
                    </m:r>
                    <m:r>
                      <a:rPr lang="en-US" i="1" dirty="0">
                        <a:latin typeface="Cambria Math" panose="02040503050406030204" pitchFamily="18" charset="0"/>
                        <a:ea typeface="Cambria Math" panose="02040503050406030204" pitchFamily="18" charset="0"/>
                        <a:sym typeface="Symbol" charset="0"/>
                      </a:rPr>
                      <m:t>∙</m:t>
                    </m:r>
                    <m:r>
                      <a:rPr lang="de-DE" b="0" i="1" dirty="0" smtClean="0">
                        <a:latin typeface="Cambria Math" panose="02040503050406030204" pitchFamily="18" charset="0"/>
                        <a:sym typeface="Symbol" charset="0"/>
                      </a:rPr>
                      <m:t>0</m:t>
                    </m:r>
                    <m:r>
                      <a:rPr lang="en-US" i="1" dirty="0" smtClean="0">
                        <a:latin typeface="Cambria Math" panose="02040503050406030204" pitchFamily="18" charset="0"/>
                        <a:sym typeface="Symbol" charset="0"/>
                      </a:rPr>
                      <m:t>.2</m:t>
                    </m:r>
                    <m:r>
                      <a:rPr lang="en-US" i="1" dirty="0" smtClean="0">
                        <a:solidFill>
                          <a:schemeClr val="accent1"/>
                        </a:solidFill>
                        <a:latin typeface="Cambria Math" panose="02040503050406030204" pitchFamily="18" charset="0"/>
                        <a:ea typeface="Cambria Math" panose="02040503050406030204" pitchFamily="18" charset="0"/>
                        <a:sym typeface="Symbol" charset="0"/>
                      </a:rPr>
                      <m:t>∙</m:t>
                    </m:r>
                    <m:r>
                      <a:rPr lang="de-DE" b="0" i="1" dirty="0" smtClean="0">
                        <a:solidFill>
                          <a:schemeClr val="accent1"/>
                        </a:solidFill>
                        <a:latin typeface="Cambria Math" panose="02040503050406030204" pitchFamily="18" charset="0"/>
                        <a:ea typeface="Cambria Math" panose="02040503050406030204" pitchFamily="18" charset="0"/>
                        <a:sym typeface="Symbol" charset="0"/>
                      </a:rPr>
                      <m:t>1</m:t>
                    </m:r>
                    <m:r>
                      <a:rPr lang="en-US" i="1" dirty="0" smtClean="0">
                        <a:latin typeface="Cambria Math" panose="02040503050406030204" pitchFamily="18" charset="0"/>
                        <a:sym typeface="Symbol" charset="0"/>
                      </a:rPr>
                      <m:t>=</m:t>
                    </m:r>
                    <m:r>
                      <a:rPr lang="de-DE" b="0" i="1" dirty="0" smtClean="0">
                        <a:latin typeface="Cambria Math" panose="02040503050406030204" pitchFamily="18" charset="0"/>
                        <a:sym typeface="Symbol" charset="0"/>
                      </a:rPr>
                      <m:t>0</m:t>
                    </m:r>
                    <m:r>
                      <a:rPr lang="en-US" i="1" dirty="0" smtClean="0">
                        <a:latin typeface="Cambria Math" panose="02040503050406030204" pitchFamily="18" charset="0"/>
                        <a:sym typeface="Symbol" charset="0"/>
                      </a:rPr>
                      <m:t>.2</m:t>
                    </m:r>
                  </m:oMath>
                </a14:m>
                <a:endParaRPr lang="en-US" i="1" dirty="0">
                  <a:latin typeface="Cambria Math" panose="02040503050406030204" pitchFamily="18" charset="0"/>
                </a:endParaRPr>
              </a:p>
              <a:p>
                <a:pPr lvl="1"/>
                <a14:m>
                  <m:oMath xmlns:m="http://schemas.openxmlformats.org/officeDocument/2006/math">
                    <m:func>
                      <m:funcPr>
                        <m:ctrlPr>
                          <a:rPr lang="en-US" i="1" dirty="0" smtClean="0">
                            <a:latin typeface="Cambria Math" panose="02040503050406030204" pitchFamily="18" charset="0"/>
                          </a:rPr>
                        </m:ctrlPr>
                      </m:funcPr>
                      <m:fName>
                        <m:r>
                          <a:rPr lang="de-DE" b="0" i="1" dirty="0" smtClean="0">
                            <a:latin typeface="Cambria Math" panose="02040503050406030204" pitchFamily="18" charset="0"/>
                          </a:rPr>
                          <m:t>𝑃</m:t>
                        </m:r>
                      </m:fName>
                      <m:e>
                        <m:d>
                          <m:dPr>
                            <m:ctrlPr>
                              <a:rPr lang="en-US"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𝑆</m:t>
                                </m:r>
                              </m:e>
                              <m:sub>
                                <m:r>
                                  <a:rPr lang="en-US" i="1" dirty="0" smtClean="0">
                                    <a:latin typeface="Cambria Math" panose="02040503050406030204" pitchFamily="18" charset="0"/>
                                  </a:rPr>
                                  <m:t>𝑔</m:t>
                                </m:r>
                              </m:sub>
                            </m:sSub>
                          </m:e>
                          <m:e>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sym typeface="Symbol" charset="0"/>
                                  </a:rPr>
                                  <m:t>𝑠</m:t>
                                </m:r>
                              </m:e>
                              <m:sub>
                                <m:r>
                                  <a:rPr lang="en-US" i="1" dirty="0" smtClean="0">
                                    <a:latin typeface="Cambria Math" panose="02040503050406030204" pitchFamily="18" charset="0"/>
                                    <a:sym typeface="Symbol" charset="0"/>
                                  </a:rPr>
                                  <m:t>0</m:t>
                                </m:r>
                              </m:sub>
                            </m:sSub>
                            <m:r>
                              <a:rPr lang="en-US" i="1" dirty="0" smtClean="0">
                                <a:latin typeface="Cambria Math" panose="02040503050406030204" pitchFamily="18" charset="0"/>
                                <a:sym typeface="Symbol" charset="0"/>
                              </a:rPr>
                              <m:t>,</m:t>
                            </m:r>
                            <m:r>
                              <a:rPr lang="en-US" i="1" dirty="0" smtClean="0">
                                <a:latin typeface="Cambria Math" panose="02040503050406030204" pitchFamily="18" charset="0"/>
                              </a:rPr>
                              <m:t> </m:t>
                            </m:r>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3</m:t>
                                </m:r>
                              </m:sub>
                            </m:sSub>
                          </m:e>
                        </m:d>
                      </m:e>
                    </m:func>
                  </m:oMath>
                </a14:m>
                <a:r>
                  <a:rPr lang="de-DE" b="0" i="1" dirty="0">
                    <a:latin typeface="Cambria Math" panose="02040503050406030204" pitchFamily="18" charset="0"/>
                  </a:rPr>
                  <a:t> </a:t>
                </a:r>
                <a:endParaRPr lang="de-DE" i="1" dirty="0">
                  <a:latin typeface="Cambria Math" panose="02040503050406030204" pitchFamily="18" charset="0"/>
                  <a:sym typeface="Symbol" charset="0"/>
                </a:endParaRPr>
              </a:p>
              <a:p>
                <a:pPr marL="457200" lvl="1" indent="0">
                  <a:buNone/>
                </a:pPr>
                <a:r>
                  <a:rPr lang="en-US" dirty="0">
                    <a:sym typeface="Symbol" charset="0"/>
                  </a:rPr>
                  <a:t>              </a:t>
                </a:r>
                <a14:m>
                  <m:oMath xmlns:m="http://schemas.openxmlformats.org/officeDocument/2006/math">
                    <m:r>
                      <a:rPr lang="en-US" i="1" dirty="0" smtClean="0">
                        <a:latin typeface="Cambria Math" panose="02040503050406030204" pitchFamily="18" charset="0"/>
                        <a:sym typeface="Symbol" charset="0"/>
                      </a:rPr>
                      <m:t>=0</m:t>
                    </m:r>
                    <m:r>
                      <a:rPr lang="en-US" i="1" dirty="0" smtClean="0">
                        <a:latin typeface="Cambria Math" panose="02040503050406030204" pitchFamily="18" charset="0"/>
                      </a:rPr>
                      <m:t>.8</m:t>
                    </m:r>
                    <m:r>
                      <a:rPr lang="de-DE" b="0" i="1" dirty="0" smtClean="0">
                        <a:solidFill>
                          <a:schemeClr val="accent1"/>
                        </a:solidFill>
                        <a:latin typeface="Cambria Math" panose="02040503050406030204" pitchFamily="18" charset="0"/>
                      </a:rPr>
                      <m:t>+0.2</m:t>
                    </m:r>
                    <m:r>
                      <a:rPr lang="de-DE" b="0" i="1" dirty="0" smtClean="0">
                        <a:latin typeface="Cambria Math" panose="02040503050406030204" pitchFamily="18" charset="0"/>
                      </a:rPr>
                      <m:t>=1</m:t>
                    </m:r>
                  </m:oMath>
                </a14:m>
                <a:endParaRPr lang="en-US" dirty="0"/>
              </a:p>
              <a:p>
                <a:endParaRPr lang="en-US" dirty="0"/>
              </a:p>
            </p:txBody>
          </p:sp>
        </mc:Choice>
        <mc:Fallback xmlns="">
          <p:sp>
            <p:nvSpPr>
              <p:cNvPr id="20483" name="Rectangle 3"/>
              <p:cNvSpPr>
                <a:spLocks noGrp="1" noRot="1" noChangeAspect="1" noMove="1" noResize="1" noEditPoints="1" noAdjustHandles="1" noChangeArrowheads="1" noChangeShapeType="1" noTextEdit="1"/>
              </p:cNvSpPr>
              <p:nvPr>
                <p:ph idx="1"/>
              </p:nvPr>
            </p:nvSpPr>
            <p:spPr>
              <a:xfrm>
                <a:off x="628650" y="1158240"/>
                <a:ext cx="7886700" cy="5018723"/>
              </a:xfrm>
              <a:blipFill>
                <a:blip r:embed="rId3"/>
                <a:stretch>
                  <a:fillRect l="-1286" t="-2273"/>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0AD31172-BA43-3D47-9FE7-05EBDA6233C0}"/>
              </a:ext>
            </a:extLst>
          </p:cNvPr>
          <p:cNvSpPr>
            <a:spLocks noGrp="1"/>
          </p:cNvSpPr>
          <p:nvPr>
            <p:ph type="sldNum" sz="quarter" idx="12"/>
          </p:nvPr>
        </p:nvSpPr>
        <p:spPr/>
        <p:txBody>
          <a:bodyPr/>
          <a:lstStyle/>
          <a:p>
            <a:fld id="{67C9959E-8E6B-B04C-9955-EA096F41CA7A}" type="slidenum">
              <a:rPr lang="en-GB" smtClean="0"/>
              <a:pPr/>
              <a:t>13</a:t>
            </a:fld>
            <a:endParaRPr lang="en-GB"/>
          </a:p>
        </p:txBody>
      </p:sp>
      <p:grpSp>
        <p:nvGrpSpPr>
          <p:cNvPr id="92" name="Group 91">
            <a:extLst>
              <a:ext uri="{FF2B5EF4-FFF2-40B4-BE49-F238E27FC236}">
                <a16:creationId xmlns:a16="http://schemas.microsoft.com/office/drawing/2014/main" id="{91A35EF0-08D0-9648-BF54-AAEA15CC55AA}"/>
              </a:ext>
            </a:extLst>
          </p:cNvPr>
          <p:cNvGrpSpPr/>
          <p:nvPr/>
        </p:nvGrpSpPr>
        <p:grpSpPr>
          <a:xfrm>
            <a:off x="3896630" y="2738359"/>
            <a:ext cx="5162595" cy="3862989"/>
            <a:chOff x="3896630" y="2738359"/>
            <a:chExt cx="5162595" cy="3862989"/>
          </a:xfrm>
        </p:grpSpPr>
        <p:grpSp>
          <p:nvGrpSpPr>
            <p:cNvPr id="93" name="Group 92">
              <a:extLst>
                <a:ext uri="{FF2B5EF4-FFF2-40B4-BE49-F238E27FC236}">
                  <a16:creationId xmlns:a16="http://schemas.microsoft.com/office/drawing/2014/main" id="{7F6C18D4-5510-944E-B4D9-027BE5E21895}"/>
                </a:ext>
              </a:extLst>
            </p:cNvPr>
            <p:cNvGrpSpPr>
              <a:grpSpLocks noChangeAspect="1"/>
            </p:cNvGrpSpPr>
            <p:nvPr/>
          </p:nvGrpSpPr>
          <p:grpSpPr>
            <a:xfrm>
              <a:off x="3896630" y="2738359"/>
              <a:ext cx="5162595" cy="3862989"/>
              <a:chOff x="424630" y="1518047"/>
              <a:chExt cx="4697482" cy="3514961"/>
            </a:xfrm>
          </p:grpSpPr>
          <p:sp>
            <p:nvSpPr>
              <p:cNvPr id="95" name="Freeform 31">
                <a:extLst>
                  <a:ext uri="{FF2B5EF4-FFF2-40B4-BE49-F238E27FC236}">
                    <a16:creationId xmlns:a16="http://schemas.microsoft.com/office/drawing/2014/main" id="{EBB3723E-B110-1444-A974-E6C365C3333F}"/>
                  </a:ext>
                </a:extLst>
              </p:cNvPr>
              <p:cNvSpPr>
                <a:spLocks/>
              </p:cNvSpPr>
              <p:nvPr/>
            </p:nvSpPr>
            <p:spPr bwMode="auto">
              <a:xfrm rot="11049090" flipH="1" flipV="1">
                <a:off x="4148184" y="2190483"/>
                <a:ext cx="660198" cy="212627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38100" cmpd="sng">
                <a:solidFill>
                  <a:schemeClr val="accent1"/>
                </a:solidFill>
                <a:round/>
                <a:headEnd type="none"/>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96" name="Rectangle 95">
                <a:extLst>
                  <a:ext uri="{FF2B5EF4-FFF2-40B4-BE49-F238E27FC236}">
                    <a16:creationId xmlns:a16="http://schemas.microsoft.com/office/drawing/2014/main" id="{4DA628D3-FC8F-E241-9A98-8D4BE28716E5}"/>
                  </a:ext>
                </a:extLst>
              </p:cNvPr>
              <p:cNvSpPr/>
              <p:nvPr/>
            </p:nvSpPr>
            <p:spPr>
              <a:xfrm>
                <a:off x="4066674" y="2252723"/>
                <a:ext cx="59" cy="252043"/>
              </a:xfrm>
              <a:prstGeom prst="rect">
                <a:avLst/>
              </a:prstGeom>
              <a:noFill/>
            </p:spPr>
            <p:txBody>
              <a:bodyPr wrap="none" lIns="0" tIns="0" rIns="0" bIns="0">
                <a:spAutoFit/>
              </a:bodyPr>
              <a:lstStyle/>
              <a:p>
                <a:pPr algn="ctr"/>
                <a:endParaRPr lang="en-US" dirty="0"/>
              </a:p>
            </p:txBody>
          </p:sp>
          <p:sp>
            <p:nvSpPr>
              <p:cNvPr id="97" name="Rectangle 96">
                <a:extLst>
                  <a:ext uri="{FF2B5EF4-FFF2-40B4-BE49-F238E27FC236}">
                    <a16:creationId xmlns:a16="http://schemas.microsoft.com/office/drawing/2014/main" id="{868051FC-A566-144B-85C0-0A2E6DF1F70B}"/>
                  </a:ext>
                </a:extLst>
              </p:cNvPr>
              <p:cNvSpPr/>
              <p:nvPr/>
            </p:nvSpPr>
            <p:spPr>
              <a:xfrm>
                <a:off x="4441353" y="4403587"/>
                <a:ext cx="168088" cy="336058"/>
              </a:xfrm>
              <a:prstGeom prst="rect">
                <a:avLst/>
              </a:prstGeom>
              <a:noFill/>
            </p:spPr>
            <p:txBody>
              <a:bodyPr wrap="none" lIns="91440" tIns="0" rIns="91440" bIns="91440">
                <a:spAutoFit/>
              </a:bodyPr>
              <a:lstStyle/>
              <a:p>
                <a:pPr algn="ctr"/>
                <a:endParaRPr lang="en-US" dirty="0"/>
              </a:p>
            </p:txBody>
          </p:sp>
          <p:sp>
            <p:nvSpPr>
              <p:cNvPr id="98" name="Rectangle 97">
                <a:extLst>
                  <a:ext uri="{FF2B5EF4-FFF2-40B4-BE49-F238E27FC236}">
                    <a16:creationId xmlns:a16="http://schemas.microsoft.com/office/drawing/2014/main" id="{81F979EA-07E3-F147-86AC-AAD9FBAC0D59}"/>
                  </a:ext>
                </a:extLst>
              </p:cNvPr>
              <p:cNvSpPr/>
              <p:nvPr/>
            </p:nvSpPr>
            <p:spPr>
              <a:xfrm>
                <a:off x="1149001" y="4506767"/>
                <a:ext cx="59" cy="252043"/>
              </a:xfrm>
              <a:prstGeom prst="rect">
                <a:avLst/>
              </a:prstGeom>
              <a:noFill/>
            </p:spPr>
            <p:txBody>
              <a:bodyPr wrap="none" lIns="0" tIns="0" rIns="0" bIns="0">
                <a:spAutoFit/>
              </a:bodyPr>
              <a:lstStyle/>
              <a:p>
                <a:pPr algn="r"/>
                <a:endParaRPr lang="en-US" dirty="0"/>
              </a:p>
            </p:txBody>
          </p:sp>
          <p:sp>
            <p:nvSpPr>
              <p:cNvPr id="99" name="Text Box 13">
                <a:extLst>
                  <a:ext uri="{FF2B5EF4-FFF2-40B4-BE49-F238E27FC236}">
                    <a16:creationId xmlns:a16="http://schemas.microsoft.com/office/drawing/2014/main" id="{91600056-8947-0A4D-B184-1F5156C03D9F}"/>
                  </a:ext>
                </a:extLst>
              </p:cNvPr>
              <p:cNvSpPr txBox="1">
                <a:spLocks noChangeArrowheads="1"/>
              </p:cNvSpPr>
              <p:nvPr/>
            </p:nvSpPr>
            <p:spPr bwMode="auto">
              <a:xfrm>
                <a:off x="424630" y="4528921"/>
                <a:ext cx="660190" cy="504087"/>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Times New Roman"/>
                    <a:cs typeface="Calibri"/>
                    <a:sym typeface="Symbol" charset="0"/>
                  </a:rPr>
                  <a:t>Start: </a:t>
                </a:r>
                <a:br>
                  <a:rPr lang="en-US" sz="1800" dirty="0">
                    <a:latin typeface="+mn-lt"/>
                    <a:ea typeface="Times New Roman"/>
                    <a:cs typeface="Calibri"/>
                    <a:sym typeface="Symbol" charset="0"/>
                  </a:rPr>
                </a:br>
                <a:r>
                  <a:rPr lang="en-US" sz="1800" i="1" dirty="0">
                    <a:latin typeface="+mn-lt"/>
                    <a:ea typeface="Times New Roman"/>
                    <a:sym typeface="Symbol" charset="0"/>
                  </a:rPr>
                  <a:t>s</a:t>
                </a:r>
                <a:r>
                  <a:rPr lang="en-US" sz="1800" baseline="-25000" dirty="0">
                    <a:latin typeface="+mn-lt"/>
                    <a:ea typeface="Times New Roman"/>
                    <a:sym typeface="Symbol" charset="0"/>
                  </a:rPr>
                  <a:t>0</a:t>
                </a:r>
                <a:r>
                  <a:rPr lang="en-US" sz="1800" i="1" dirty="0">
                    <a:latin typeface="+mn-lt"/>
                    <a:ea typeface="Times New Roman"/>
                    <a:sym typeface="Symbol" charset="0"/>
                  </a:rPr>
                  <a:t>= </a:t>
                </a:r>
                <a:r>
                  <a:rPr lang="en-US" sz="1800" dirty="0">
                    <a:latin typeface="+mn-lt"/>
                    <a:ea typeface="Times New Roman"/>
                    <a:cs typeface="Calibri"/>
                    <a:sym typeface="Symbol" charset="0"/>
                  </a:rPr>
                  <a:t>d1</a:t>
                </a:r>
                <a:endParaRPr lang="en-US" sz="1800" dirty="0">
                  <a:latin typeface="+mn-lt"/>
                  <a:ea typeface="Times New Roman"/>
                  <a:cs typeface="Times New Roman"/>
                </a:endParaRPr>
              </a:p>
            </p:txBody>
          </p:sp>
          <p:sp>
            <p:nvSpPr>
              <p:cNvPr id="100" name="Rectangle 99">
                <a:extLst>
                  <a:ext uri="{FF2B5EF4-FFF2-40B4-BE49-F238E27FC236}">
                    <a16:creationId xmlns:a16="http://schemas.microsoft.com/office/drawing/2014/main" id="{462EE8B7-10B0-204D-9E4B-9A39B74FC7F8}"/>
                  </a:ext>
                </a:extLst>
              </p:cNvPr>
              <p:cNvSpPr/>
              <p:nvPr/>
            </p:nvSpPr>
            <p:spPr>
              <a:xfrm>
                <a:off x="1028128" y="2019635"/>
                <a:ext cx="59" cy="252043"/>
              </a:xfrm>
              <a:prstGeom prst="rect">
                <a:avLst/>
              </a:prstGeom>
              <a:noFill/>
            </p:spPr>
            <p:txBody>
              <a:bodyPr wrap="none" lIns="0" tIns="0" rIns="0" bIns="0">
                <a:spAutoFit/>
              </a:bodyPr>
              <a:lstStyle/>
              <a:p>
                <a:pPr algn="ctr"/>
                <a:endParaRPr lang="en-US" dirty="0"/>
              </a:p>
            </p:txBody>
          </p:sp>
          <p:sp>
            <p:nvSpPr>
              <p:cNvPr id="101" name="Freeform 31">
                <a:extLst>
                  <a:ext uri="{FF2B5EF4-FFF2-40B4-BE49-F238E27FC236}">
                    <a16:creationId xmlns:a16="http://schemas.microsoft.com/office/drawing/2014/main" id="{CDB48260-043A-3046-A6FC-BF310B4423EC}"/>
                  </a:ext>
                </a:extLst>
              </p:cNvPr>
              <p:cNvSpPr>
                <a:spLocks/>
              </p:cNvSpPr>
              <p:nvPr/>
            </p:nvSpPr>
            <p:spPr bwMode="auto">
              <a:xfrm rot="4200000" flipH="1" flipV="1">
                <a:off x="2510252" y="617061"/>
                <a:ext cx="776291" cy="2966339"/>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2" name="Text Box 11">
                <a:extLst>
                  <a:ext uri="{FF2B5EF4-FFF2-40B4-BE49-F238E27FC236}">
                    <a16:creationId xmlns:a16="http://schemas.microsoft.com/office/drawing/2014/main" id="{0565A326-AF22-1E40-82D2-2E2EAD08FA98}"/>
                  </a:ext>
                </a:extLst>
              </p:cNvPr>
              <p:cNvSpPr txBox="1">
                <a:spLocks noChangeArrowheads="1"/>
              </p:cNvSpPr>
              <p:nvPr/>
            </p:nvSpPr>
            <p:spPr bwMode="auto">
              <a:xfrm>
                <a:off x="4164150" y="4337866"/>
                <a:ext cx="668031" cy="504087"/>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Times New Roman"/>
                    <a:cs typeface="Times New Roman"/>
                  </a:rPr>
                  <a:t>  Goal: </a:t>
                </a:r>
              </a:p>
              <a:p>
                <a:r>
                  <a:rPr lang="en-US" sz="1800" i="1" dirty="0">
                    <a:latin typeface="+mn-lt"/>
                    <a:ea typeface="Times New Roman"/>
                    <a:sym typeface="Symbol" charset="0"/>
                  </a:rPr>
                  <a:t>S</a:t>
                </a:r>
                <a:r>
                  <a:rPr lang="en-US" sz="1800" i="1" baseline="-25000" dirty="0">
                    <a:latin typeface="+mn-lt"/>
                    <a:ea typeface="Times New Roman"/>
                    <a:sym typeface="Symbol" charset="0"/>
                  </a:rPr>
                  <a:t>g</a:t>
                </a:r>
                <a:r>
                  <a:rPr lang="en-US" sz="1800" dirty="0">
                    <a:latin typeface="+mn-lt"/>
                    <a:ea typeface="Times New Roman"/>
                    <a:sym typeface="Symbol" charset="0"/>
                  </a:rPr>
                  <a:t>= {</a:t>
                </a:r>
                <a:r>
                  <a:rPr lang="en-US" sz="1800" dirty="0">
                    <a:latin typeface="+mn-lt"/>
                    <a:ea typeface="Times New Roman"/>
                    <a:cs typeface="Calibri"/>
                    <a:sym typeface="Symbol" charset="0"/>
                  </a:rPr>
                  <a:t>d4</a:t>
                </a:r>
                <a:r>
                  <a:rPr lang="en-US" sz="1800" dirty="0">
                    <a:latin typeface="+mn-lt"/>
                    <a:ea typeface="Times New Roman"/>
                    <a:cs typeface="Times New Roman"/>
                    <a:sym typeface="Symbol" charset="0"/>
                  </a:rPr>
                  <a:t>}</a:t>
                </a:r>
                <a:endParaRPr lang="en-US" sz="1800" dirty="0">
                  <a:latin typeface="+mn-lt"/>
                  <a:ea typeface="Times New Roman"/>
                  <a:cs typeface="Times New Roman"/>
                </a:endParaRPr>
              </a:p>
            </p:txBody>
          </p:sp>
          <p:sp>
            <p:nvSpPr>
              <p:cNvPr id="103" name="Freeform 37">
                <a:extLst>
                  <a:ext uri="{FF2B5EF4-FFF2-40B4-BE49-F238E27FC236}">
                    <a16:creationId xmlns:a16="http://schemas.microsoft.com/office/drawing/2014/main" id="{17994EF6-E8AD-E445-8882-DB4C956D9CC1}"/>
                  </a:ext>
                </a:extLst>
              </p:cNvPr>
              <p:cNvSpPr>
                <a:spLocks/>
              </p:cNvSpPr>
              <p:nvPr/>
            </p:nvSpPr>
            <p:spPr bwMode="auto">
              <a:xfrm>
                <a:off x="1155196" y="2381554"/>
                <a:ext cx="2527300" cy="239492"/>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38100" cmpd="sng">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4" name="Freeform 38">
                <a:extLst>
                  <a:ext uri="{FF2B5EF4-FFF2-40B4-BE49-F238E27FC236}">
                    <a16:creationId xmlns:a16="http://schemas.microsoft.com/office/drawing/2014/main" id="{9E6EF6E6-4963-2743-B876-9C51A9324DD7}"/>
                  </a:ext>
                </a:extLst>
              </p:cNvPr>
              <p:cNvSpPr>
                <a:spLocks/>
              </p:cNvSpPr>
              <p:nvPr/>
            </p:nvSpPr>
            <p:spPr bwMode="auto">
              <a:xfrm>
                <a:off x="2265020" y="2103309"/>
                <a:ext cx="2176032" cy="281769"/>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38100" cmpd="sng">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5" name="Arc 104">
                <a:extLst>
                  <a:ext uri="{FF2B5EF4-FFF2-40B4-BE49-F238E27FC236}">
                    <a16:creationId xmlns:a16="http://schemas.microsoft.com/office/drawing/2014/main" id="{18C9BDE7-9BA6-7E4A-B77D-61F25AD8D7C6}"/>
                  </a:ext>
                </a:extLst>
              </p:cNvPr>
              <p:cNvSpPr/>
              <p:nvPr/>
            </p:nvSpPr>
            <p:spPr bwMode="auto">
              <a:xfrm>
                <a:off x="2953574" y="2286304"/>
                <a:ext cx="114300" cy="225425"/>
              </a:xfrm>
              <a:prstGeom prst="arc">
                <a:avLst>
                  <a:gd name="adj1" fmla="val 18495893"/>
                  <a:gd name="adj2" fmla="val 2991136"/>
                </a:avLst>
              </a:prstGeom>
              <a:noFill/>
              <a:ln w="38100" cap="flat" cmpd="sng" algn="ctr">
                <a:solidFill>
                  <a:schemeClr val="accent1"/>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06" name="Freeform 40">
                <a:extLst>
                  <a:ext uri="{FF2B5EF4-FFF2-40B4-BE49-F238E27FC236}">
                    <a16:creationId xmlns:a16="http://schemas.microsoft.com/office/drawing/2014/main" id="{2EF26E8E-3B76-FB42-A037-497023A44462}"/>
                  </a:ext>
                </a:extLst>
              </p:cNvPr>
              <p:cNvSpPr>
                <a:spLocks/>
              </p:cNvSpPr>
              <p:nvPr/>
            </p:nvSpPr>
            <p:spPr bwMode="auto">
              <a:xfrm rot="10800000" flipH="1">
                <a:off x="3688744" y="2968900"/>
                <a:ext cx="114570" cy="1275335"/>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7" name="Freeform 6">
                <a:extLst>
                  <a:ext uri="{FF2B5EF4-FFF2-40B4-BE49-F238E27FC236}">
                    <a16:creationId xmlns:a16="http://schemas.microsoft.com/office/drawing/2014/main" id="{077EB5C4-B552-6941-B11D-2E86FEAB8ADB}"/>
                  </a:ext>
                </a:extLst>
              </p:cNvPr>
              <p:cNvSpPr>
                <a:spLocks/>
              </p:cNvSpPr>
              <p:nvPr/>
            </p:nvSpPr>
            <p:spPr bwMode="auto">
              <a:xfrm>
                <a:off x="922934" y="2718754"/>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38100" cmpd="sng">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8" name="Oval 11">
                <a:extLst>
                  <a:ext uri="{FF2B5EF4-FFF2-40B4-BE49-F238E27FC236}">
                    <a16:creationId xmlns:a16="http://schemas.microsoft.com/office/drawing/2014/main" id="{C140417D-345F-794C-9210-C3B051459741}"/>
                  </a:ext>
                </a:extLst>
              </p:cNvPr>
              <p:cNvSpPr>
                <a:spLocks noChangeArrowheads="1"/>
              </p:cNvSpPr>
              <p:nvPr/>
            </p:nvSpPr>
            <p:spPr bwMode="auto">
              <a:xfrm>
                <a:off x="986434" y="2271249"/>
                <a:ext cx="457200" cy="457200"/>
              </a:xfrm>
              <a:prstGeom prst="ellipse">
                <a:avLst/>
              </a:prstGeom>
              <a:solidFill>
                <a:srgbClr val="FFFFFF"/>
              </a:solidFill>
              <a:ln w="38100" cmpd="sng">
                <a:solidFill>
                  <a:schemeClr val="accent1"/>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109" name="Freeform 18">
                <a:extLst>
                  <a:ext uri="{FF2B5EF4-FFF2-40B4-BE49-F238E27FC236}">
                    <a16:creationId xmlns:a16="http://schemas.microsoft.com/office/drawing/2014/main" id="{E6ACE038-94B8-8341-93B2-8793BEC2132D}"/>
                  </a:ext>
                </a:extLst>
              </p:cNvPr>
              <p:cNvSpPr>
                <a:spLocks/>
              </p:cNvSpPr>
              <p:nvPr/>
            </p:nvSpPr>
            <p:spPr bwMode="auto">
              <a:xfrm rot="297626" flipV="1">
                <a:off x="1497828" y="4422980"/>
                <a:ext cx="2154774" cy="270156"/>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0" name="Oval 11">
                <a:extLst>
                  <a:ext uri="{FF2B5EF4-FFF2-40B4-BE49-F238E27FC236}">
                    <a16:creationId xmlns:a16="http://schemas.microsoft.com/office/drawing/2014/main" id="{05489CF1-AB2C-4744-8071-59123895A6A4}"/>
                  </a:ext>
                </a:extLst>
              </p:cNvPr>
              <p:cNvSpPr>
                <a:spLocks noChangeArrowheads="1"/>
              </p:cNvSpPr>
              <p:nvPr/>
            </p:nvSpPr>
            <p:spPr bwMode="auto">
              <a:xfrm>
                <a:off x="4425794" y="1761046"/>
                <a:ext cx="457200" cy="457200"/>
              </a:xfrm>
              <a:prstGeom prst="ellipse">
                <a:avLst/>
              </a:prstGeom>
              <a:solidFill>
                <a:srgbClr val="FFFFFF"/>
              </a:solidFill>
              <a:ln w="38100" cmpd="sng">
                <a:solidFill>
                  <a:schemeClr val="accent1"/>
                </a:solidFill>
                <a:round/>
                <a:headEnd/>
                <a:tailEnd/>
              </a:ln>
            </p:spPr>
            <p:txBody>
              <a:bodyPr wrap="none" anchor="ctr"/>
              <a:lstStyle/>
              <a:p>
                <a:pPr algn="ctr"/>
                <a:r>
                  <a:rPr lang="en-US" dirty="0">
                    <a:latin typeface="Calibri"/>
                    <a:ea typeface="Times New Roman"/>
                    <a:cs typeface="Times New Roman"/>
                  </a:rPr>
                  <a:t>d5</a:t>
                </a:r>
              </a:p>
            </p:txBody>
          </p:sp>
          <p:sp>
            <p:nvSpPr>
              <p:cNvPr id="111" name="Text Box 11">
                <a:extLst>
                  <a:ext uri="{FF2B5EF4-FFF2-40B4-BE49-F238E27FC236}">
                    <a16:creationId xmlns:a16="http://schemas.microsoft.com/office/drawing/2014/main" id="{3E5029F6-BE49-1742-8320-61111AA58D6B}"/>
                  </a:ext>
                </a:extLst>
              </p:cNvPr>
              <p:cNvSpPr txBox="1">
                <a:spLocks noChangeArrowheads="1"/>
              </p:cNvSpPr>
              <p:nvPr/>
            </p:nvSpPr>
            <p:spPr bwMode="auto">
              <a:xfrm>
                <a:off x="3139191" y="2064370"/>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0.2</a:t>
                </a:r>
              </a:p>
            </p:txBody>
          </p:sp>
          <p:sp>
            <p:nvSpPr>
              <p:cNvPr id="112" name="Text Box 11">
                <a:extLst>
                  <a:ext uri="{FF2B5EF4-FFF2-40B4-BE49-F238E27FC236}">
                    <a16:creationId xmlns:a16="http://schemas.microsoft.com/office/drawing/2014/main" id="{9E418974-9DC1-C84E-92C5-3C74507B6E18}"/>
                  </a:ext>
                </a:extLst>
              </p:cNvPr>
              <p:cNvSpPr txBox="1">
                <a:spLocks noChangeArrowheads="1"/>
              </p:cNvSpPr>
              <p:nvPr/>
            </p:nvSpPr>
            <p:spPr bwMode="auto">
              <a:xfrm>
                <a:off x="3151701" y="2505406"/>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0.8</a:t>
                </a:r>
              </a:p>
            </p:txBody>
          </p:sp>
          <p:sp>
            <p:nvSpPr>
              <p:cNvPr id="113" name="Text Box 11">
                <a:extLst>
                  <a:ext uri="{FF2B5EF4-FFF2-40B4-BE49-F238E27FC236}">
                    <a16:creationId xmlns:a16="http://schemas.microsoft.com/office/drawing/2014/main" id="{1764ED24-A6A7-7E47-A52C-B1E7B63200B7}"/>
                  </a:ext>
                </a:extLst>
              </p:cNvPr>
              <p:cNvSpPr txBox="1">
                <a:spLocks noChangeArrowheads="1"/>
              </p:cNvSpPr>
              <p:nvPr/>
            </p:nvSpPr>
            <p:spPr bwMode="auto">
              <a:xfrm>
                <a:off x="1896636" y="4562021"/>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0.5</a:t>
                </a:r>
              </a:p>
            </p:txBody>
          </p:sp>
          <p:sp>
            <p:nvSpPr>
              <p:cNvPr id="114" name="Text Box 11">
                <a:extLst>
                  <a:ext uri="{FF2B5EF4-FFF2-40B4-BE49-F238E27FC236}">
                    <a16:creationId xmlns:a16="http://schemas.microsoft.com/office/drawing/2014/main" id="{E8D30D8E-ADA8-F44B-A308-20BF490A2464}"/>
                  </a:ext>
                </a:extLst>
              </p:cNvPr>
              <p:cNvSpPr txBox="1">
                <a:spLocks noChangeArrowheads="1"/>
              </p:cNvSpPr>
              <p:nvPr/>
            </p:nvSpPr>
            <p:spPr bwMode="auto">
              <a:xfrm>
                <a:off x="1540117" y="4719048"/>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0.5</a:t>
                </a:r>
              </a:p>
            </p:txBody>
          </p:sp>
          <p:sp>
            <p:nvSpPr>
              <p:cNvPr id="115" name="Oval 12">
                <a:extLst>
                  <a:ext uri="{FF2B5EF4-FFF2-40B4-BE49-F238E27FC236}">
                    <a16:creationId xmlns:a16="http://schemas.microsoft.com/office/drawing/2014/main" id="{98E54AAA-1087-D04E-8D3B-F1B0BDC1325C}"/>
                  </a:ext>
                </a:extLst>
              </p:cNvPr>
              <p:cNvSpPr>
                <a:spLocks noChangeArrowheads="1"/>
              </p:cNvSpPr>
              <p:nvPr/>
            </p:nvSpPr>
            <p:spPr bwMode="auto">
              <a:xfrm>
                <a:off x="986434" y="4090354"/>
                <a:ext cx="457200" cy="457200"/>
              </a:xfrm>
              <a:prstGeom prst="ellipse">
                <a:avLst/>
              </a:prstGeom>
              <a:solidFill>
                <a:schemeClr val="bg1"/>
              </a:solidFill>
              <a:ln w="38100" cmpd="sng">
                <a:solidFill>
                  <a:schemeClr val="accent1"/>
                </a:solidFill>
                <a:round/>
                <a:headEnd/>
                <a:tailEnd/>
              </a:ln>
            </p:spPr>
            <p:txBody>
              <a:bodyPr wrap="none" anchor="ctr"/>
              <a:lstStyle/>
              <a:p>
                <a:pPr algn="ctr"/>
                <a:r>
                  <a:rPr lang="en-US" dirty="0">
                    <a:latin typeface="Calibri"/>
                    <a:ea typeface="Times New Roman"/>
                    <a:cs typeface="Times New Roman"/>
                  </a:rPr>
                  <a:t>d1</a:t>
                </a:r>
              </a:p>
            </p:txBody>
          </p:sp>
          <p:sp>
            <p:nvSpPr>
              <p:cNvPr id="116" name="Freeform 6">
                <a:extLst>
                  <a:ext uri="{FF2B5EF4-FFF2-40B4-BE49-F238E27FC236}">
                    <a16:creationId xmlns:a16="http://schemas.microsoft.com/office/drawing/2014/main" id="{E1C94CF4-5B84-0F4A-9336-FC70325C1307}"/>
                  </a:ext>
                </a:extLst>
              </p:cNvPr>
              <p:cNvSpPr>
                <a:spLocks/>
              </p:cNvSpPr>
              <p:nvPr/>
            </p:nvSpPr>
            <p:spPr bwMode="auto">
              <a:xfrm flipH="1" flipV="1">
                <a:off x="1288605" y="272572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cxnSp>
            <p:nvCxnSpPr>
              <p:cNvPr id="117" name="Curved Connector 116">
                <a:extLst>
                  <a:ext uri="{FF2B5EF4-FFF2-40B4-BE49-F238E27FC236}">
                    <a16:creationId xmlns:a16="http://schemas.microsoft.com/office/drawing/2014/main" id="{C2E9F8E5-7F0F-644B-B0BD-2F69A406C771}"/>
                  </a:ext>
                </a:extLst>
              </p:cNvPr>
              <p:cNvCxnSpPr/>
              <p:nvPr/>
            </p:nvCxnSpPr>
            <p:spPr>
              <a:xfrm flipH="1">
                <a:off x="1215034" y="4318954"/>
                <a:ext cx="228600" cy="228600"/>
              </a:xfrm>
              <a:prstGeom prst="curvedConnector4">
                <a:avLst>
                  <a:gd name="adj1" fmla="val -100000"/>
                  <a:gd name="adj2" fmla="val 200000"/>
                </a:avLst>
              </a:prstGeom>
              <a:ln w="9525" cmpd="sng">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18" name="Arc 117">
                <a:extLst>
                  <a:ext uri="{FF2B5EF4-FFF2-40B4-BE49-F238E27FC236}">
                    <a16:creationId xmlns:a16="http://schemas.microsoft.com/office/drawing/2014/main" id="{81ED7D51-9967-7A4D-A90B-4DC96EF1C7E7}"/>
                  </a:ext>
                </a:extLst>
              </p:cNvPr>
              <p:cNvSpPr/>
              <p:nvPr/>
            </p:nvSpPr>
            <p:spPr bwMode="auto">
              <a:xfrm rot="356928">
                <a:off x="1451974" y="4215162"/>
                <a:ext cx="366712" cy="366713"/>
              </a:xfrm>
              <a:prstGeom prst="arc">
                <a:avLst>
                  <a:gd name="adj1" fmla="val 708330"/>
                  <a:gd name="adj2" fmla="val 4251989"/>
                </a:avLst>
              </a:prstGeom>
              <a:noFill/>
              <a:ln w="9525" cap="flat" cmpd="sng" algn="ctr">
                <a:solidFill>
                  <a:srgbClr val="C00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19" name="Freeform 18">
                <a:extLst>
                  <a:ext uri="{FF2B5EF4-FFF2-40B4-BE49-F238E27FC236}">
                    <a16:creationId xmlns:a16="http://schemas.microsoft.com/office/drawing/2014/main" id="{58CF25B6-F04D-C44B-9C8B-E5C60D6CD43D}"/>
                  </a:ext>
                </a:extLst>
              </p:cNvPr>
              <p:cNvSpPr>
                <a:spLocks/>
              </p:cNvSpPr>
              <p:nvPr/>
            </p:nvSpPr>
            <p:spPr bwMode="auto">
              <a:xfrm rot="11097626" flipV="1">
                <a:off x="1428940" y="4080105"/>
                <a:ext cx="2271945" cy="246051"/>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0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20" name="Freeform 31">
                <a:extLst>
                  <a:ext uri="{FF2B5EF4-FFF2-40B4-BE49-F238E27FC236}">
                    <a16:creationId xmlns:a16="http://schemas.microsoft.com/office/drawing/2014/main" id="{F8B869C1-EFFE-F844-868C-21E125EE47FF}"/>
                  </a:ext>
                </a:extLst>
              </p:cNvPr>
              <p:cNvSpPr>
                <a:spLocks/>
              </p:cNvSpPr>
              <p:nvPr/>
            </p:nvSpPr>
            <p:spPr bwMode="auto">
              <a:xfrm rot="10623913" flipH="1" flipV="1">
                <a:off x="4056037" y="2163971"/>
                <a:ext cx="1066075" cy="218711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21" name="Freeform 40">
                <a:extLst>
                  <a:ext uri="{FF2B5EF4-FFF2-40B4-BE49-F238E27FC236}">
                    <a16:creationId xmlns:a16="http://schemas.microsoft.com/office/drawing/2014/main" id="{4509DB2C-234F-CD48-B2F8-F555421784AE}"/>
                  </a:ext>
                </a:extLst>
              </p:cNvPr>
              <p:cNvSpPr>
                <a:spLocks/>
              </p:cNvSpPr>
              <p:nvPr/>
            </p:nvSpPr>
            <p:spPr bwMode="auto">
              <a:xfrm flipH="1">
                <a:off x="3845766" y="284062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38100" cmpd="sng">
                <a:solidFill>
                  <a:schemeClr val="accent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22" name="Oval 11">
                <a:extLst>
                  <a:ext uri="{FF2B5EF4-FFF2-40B4-BE49-F238E27FC236}">
                    <a16:creationId xmlns:a16="http://schemas.microsoft.com/office/drawing/2014/main" id="{73C624CF-BFF6-E743-BAB0-723F234CBA40}"/>
                  </a:ext>
                </a:extLst>
              </p:cNvPr>
              <p:cNvSpPr>
                <a:spLocks noChangeArrowheads="1"/>
              </p:cNvSpPr>
              <p:nvPr/>
            </p:nvSpPr>
            <p:spPr bwMode="auto">
              <a:xfrm>
                <a:off x="3636253" y="2526517"/>
                <a:ext cx="457200" cy="457200"/>
              </a:xfrm>
              <a:prstGeom prst="ellipse">
                <a:avLst/>
              </a:prstGeom>
              <a:solidFill>
                <a:srgbClr val="FFFFFF"/>
              </a:solidFill>
              <a:ln w="38100" cmpd="sng">
                <a:solidFill>
                  <a:schemeClr val="accent1"/>
                </a:solidFill>
                <a:round/>
                <a:headEnd/>
                <a:tailEnd/>
              </a:ln>
            </p:spPr>
            <p:txBody>
              <a:bodyPr wrap="none" anchor="ctr"/>
              <a:lstStyle/>
              <a:p>
                <a:pPr algn="ctr"/>
                <a:r>
                  <a:rPr lang="en-US" dirty="0">
                    <a:latin typeface="Calibri"/>
                    <a:ea typeface="Times New Roman"/>
                    <a:cs typeface="Times New Roman"/>
                  </a:rPr>
                  <a:t>d3</a:t>
                </a:r>
              </a:p>
            </p:txBody>
          </p:sp>
          <p:sp>
            <p:nvSpPr>
              <p:cNvPr id="123" name="Oval 12">
                <a:extLst>
                  <a:ext uri="{FF2B5EF4-FFF2-40B4-BE49-F238E27FC236}">
                    <a16:creationId xmlns:a16="http://schemas.microsoft.com/office/drawing/2014/main" id="{BA7DD744-54D5-C74A-BC2F-541F10D9854C}"/>
                  </a:ext>
                </a:extLst>
              </p:cNvPr>
              <p:cNvSpPr>
                <a:spLocks noChangeArrowheads="1"/>
              </p:cNvSpPr>
              <p:nvPr/>
            </p:nvSpPr>
            <p:spPr bwMode="auto">
              <a:xfrm>
                <a:off x="3654650" y="4199562"/>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124" name="Rectangle 123">
                <a:extLst>
                  <a:ext uri="{FF2B5EF4-FFF2-40B4-BE49-F238E27FC236}">
                    <a16:creationId xmlns:a16="http://schemas.microsoft.com/office/drawing/2014/main" id="{1E89FAE4-B36F-FE49-A244-CA043DCEBF2F}"/>
                  </a:ext>
                </a:extLst>
              </p:cNvPr>
              <p:cNvSpPr/>
              <p:nvPr/>
            </p:nvSpPr>
            <p:spPr>
              <a:xfrm>
                <a:off x="4486637" y="1518047"/>
                <a:ext cx="59" cy="252043"/>
              </a:xfrm>
              <a:prstGeom prst="rect">
                <a:avLst/>
              </a:prstGeom>
              <a:noFill/>
            </p:spPr>
            <p:txBody>
              <a:bodyPr wrap="none" lIns="0" tIns="0" rIns="0" bIns="0">
                <a:spAutoFit/>
              </a:bodyPr>
              <a:lstStyle/>
              <a:p>
                <a:pPr algn="ctr"/>
                <a:endParaRPr lang="en-US" dirty="0"/>
              </a:p>
            </p:txBody>
          </p:sp>
        </p:grpSp>
        <p:sp>
          <p:nvSpPr>
            <p:cNvPr id="94" name="Freeform 31">
              <a:extLst>
                <a:ext uri="{FF2B5EF4-FFF2-40B4-BE49-F238E27FC236}">
                  <a16:creationId xmlns:a16="http://schemas.microsoft.com/office/drawing/2014/main" id="{3BA8637A-830D-5744-A44F-51F8901D8A06}"/>
                </a:ext>
              </a:extLst>
            </p:cNvPr>
            <p:cNvSpPr>
              <a:spLocks/>
            </p:cNvSpPr>
            <p:nvPr/>
          </p:nvSpPr>
          <p:spPr bwMode="auto">
            <a:xfrm rot="6215733" flipV="1">
              <a:off x="5981535" y="2895684"/>
              <a:ext cx="455459" cy="2458900"/>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grpSp>
    </p:spTree>
    <p:extLst>
      <p:ext uri="{BB962C8B-B14F-4D97-AF65-F5344CB8AC3E}">
        <p14:creationId xmlns:p14="http://schemas.microsoft.com/office/powerpoint/2010/main" val="915546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Rectangle 24"/>
          <p:cNvSpPr>
            <a:spLocks noGrp="1" noChangeArrowheads="1"/>
          </p:cNvSpPr>
          <p:nvPr>
            <p:ph type="title"/>
          </p:nvPr>
        </p:nvSpPr>
        <p:spPr/>
        <p:txBody>
          <a:bodyPr/>
          <a:lstStyle/>
          <a:p>
            <a:r>
              <a:rPr lang="en-US" dirty="0"/>
              <a:t>Safe Solutions</a:t>
            </a:r>
          </a:p>
        </p:txBody>
      </p:sp>
      <mc:AlternateContent xmlns:mc="http://schemas.openxmlformats.org/markup-compatibility/2006" xmlns:a14="http://schemas.microsoft.com/office/drawing/2010/main">
        <mc:Choice Requires="a14">
          <p:sp>
            <p:nvSpPr>
              <p:cNvPr id="20483" name="Rectangle 3"/>
              <p:cNvSpPr>
                <a:spLocks noGrp="1" noChangeArrowheads="1"/>
              </p:cNvSpPr>
              <p:nvPr>
                <p:ph idx="1"/>
              </p:nvPr>
            </p:nvSpPr>
            <p:spPr>
              <a:xfrm>
                <a:off x="628650" y="1158240"/>
                <a:ext cx="7886700" cy="5018723"/>
              </a:xfrm>
            </p:spPr>
            <p:txBody>
              <a:bodyPr>
                <a:normAutofit fontScale="92500" lnSpcReduction="20000"/>
              </a:bodyPr>
              <a:lstStyle/>
              <a:p>
                <a:r>
                  <a:rPr lang="en-US" dirty="0"/>
                  <a:t>Safe solution: </a:t>
                </a:r>
                <a14:m>
                  <m:oMath xmlns:m="http://schemas.openxmlformats.org/officeDocument/2006/math">
                    <m:func>
                      <m:funcPr>
                        <m:ctrlPr>
                          <a:rPr lang="en-US" i="1" dirty="0" smtClean="0">
                            <a:latin typeface="Cambria Math" panose="02040503050406030204" pitchFamily="18" charset="0"/>
                            <a:sym typeface="Symbol" charset="0"/>
                          </a:rPr>
                        </m:ctrlPr>
                      </m:funcPr>
                      <m:fName>
                        <m:r>
                          <a:rPr lang="en-US" i="1" dirty="0" smtClean="0">
                            <a:latin typeface="Cambria Math" panose="02040503050406030204" pitchFamily="18" charset="0"/>
                          </a:rPr>
                          <m:t>𝑃</m:t>
                        </m:r>
                      </m:fName>
                      <m:e>
                        <m:d>
                          <m:dPr>
                            <m:ctrlPr>
                              <a:rPr lang="en-US" i="1" dirty="0" smtClean="0">
                                <a:latin typeface="Cambria Math" panose="02040503050406030204" pitchFamily="18" charset="0"/>
                              </a:rPr>
                            </m:ctrlPr>
                          </m:dPr>
                          <m:e>
                            <m:sSub>
                              <m:sSubPr>
                                <m:ctrlPr>
                                  <a:rPr lang="de-DE"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𝑔</m:t>
                                </m:r>
                              </m:sub>
                            </m:sSub>
                            <m:r>
                              <a:rPr lang="de-DE" i="1" dirty="0">
                                <a:latin typeface="Cambria Math" panose="02040503050406030204" pitchFamily="18" charset="0"/>
                              </a:rPr>
                              <m:t>|</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en-US" i="1" dirty="0">
                                    <a:latin typeface="Cambria Math" panose="02040503050406030204" pitchFamily="18" charset="0"/>
                                    <a:sym typeface="Symbol" charset="0"/>
                                  </a:rPr>
                                  <m:t>0</m:t>
                                </m:r>
                              </m:sub>
                            </m:sSub>
                            <m:r>
                              <a:rPr lang="en-US" i="1" dirty="0">
                                <a:latin typeface="Cambria Math" panose="02040503050406030204" pitchFamily="18" charset="0"/>
                                <a:sym typeface="Symbol" charset="0"/>
                              </a:rPr>
                              <m:t>,</m:t>
                            </m:r>
                            <m:r>
                              <a:rPr lang="en-US" i="1" dirty="0">
                                <a:latin typeface="Cambria Math" panose="02040503050406030204" pitchFamily="18" charset="0"/>
                              </a:rPr>
                              <m:t>𝜋</m:t>
                            </m:r>
                          </m:e>
                        </m:d>
                      </m:e>
                    </m:func>
                    <m:r>
                      <a:rPr lang="de-DE" b="0" i="1" dirty="0" smtClean="0">
                        <a:latin typeface="Cambria Math" panose="02040503050406030204" pitchFamily="18" charset="0"/>
                      </a:rPr>
                      <m:t>=</m:t>
                    </m:r>
                    <m:r>
                      <a:rPr lang="en-US" i="1" dirty="0" smtClean="0">
                        <a:latin typeface="Cambria Math" panose="02040503050406030204" pitchFamily="18" charset="0"/>
                      </a:rPr>
                      <m:t>1</m:t>
                    </m:r>
                  </m:oMath>
                </a14:m>
                <a:endParaRPr lang="en-US" dirty="0"/>
              </a:p>
              <a:p>
                <a:endParaRPr lang="en-US" dirty="0"/>
              </a:p>
              <a:p>
                <a:r>
                  <a:rPr lang="en-US" dirty="0"/>
                  <a:t>A cyclic safe solution:</a:t>
                </a:r>
              </a:p>
              <a:p>
                <a:pPr lvl="1"/>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4</m:t>
                        </m:r>
                      </m:sub>
                    </m:sSub>
                    <m:r>
                      <a:rPr lang="en-US" i="1" dirty="0" smtClean="0">
                        <a:latin typeface="Cambria Math" panose="02040503050406030204" pitchFamily="18" charset="0"/>
                      </a:rPr>
                      <m:t>={</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1, </m:t>
                        </m:r>
                        <m:r>
                          <a:rPr lang="is-IS" i="1" dirty="0" smtClean="0">
                            <a:latin typeface="Cambria Math" panose="02040503050406030204" pitchFamily="18" charset="0"/>
                          </a:rPr>
                          <m:t>𝑚</m:t>
                        </m:r>
                        <m:r>
                          <a:rPr lang="is-IS" i="1" dirty="0" smtClean="0">
                            <a:latin typeface="Cambria Math" panose="02040503050406030204" pitchFamily="18" charset="0"/>
                          </a:rPr>
                          <m:t>14</m:t>
                        </m:r>
                      </m:e>
                    </m:d>
                    <m:r>
                      <a:rPr lang="en-US" i="1" dirty="0" smtClean="0">
                        <a:latin typeface="Cambria Math" panose="02040503050406030204" pitchFamily="18" charset="0"/>
                      </a:rPr>
                      <m:t>}</m:t>
                    </m:r>
                  </m:oMath>
                </a14:m>
                <a:endParaRPr lang="en-US" dirty="0"/>
              </a:p>
              <a:p>
                <a:pPr lvl="1"/>
                <a14:m>
                  <m:oMath xmlns:m="http://schemas.openxmlformats.org/officeDocument/2006/math">
                    <m:r>
                      <a:rPr lang="en-US" i="1" dirty="0" smtClean="0">
                        <a:latin typeface="Cambria Math" panose="02040503050406030204" pitchFamily="18" charset="0"/>
                      </a:rPr>
                      <m:t>𝐻</m:t>
                    </m:r>
                    <m:d>
                      <m:dPr>
                        <m:ctrlPr>
                          <a:rPr lang="en-US" i="1" dirty="0" smtClean="0">
                            <a:latin typeface="Cambria Math" panose="02040503050406030204" pitchFamily="18" charset="0"/>
                          </a:rPr>
                        </m:ctrlPr>
                      </m:dPr>
                      <m:e>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sym typeface="Symbol" charset="0"/>
                              </a:rPr>
                              <m:t>𝑠</m:t>
                            </m:r>
                          </m:e>
                          <m:sub>
                            <m:r>
                              <a:rPr lang="en-US" i="1" dirty="0" smtClean="0">
                                <a:latin typeface="Cambria Math" panose="02040503050406030204" pitchFamily="18" charset="0"/>
                                <a:sym typeface="Symbol" charset="0"/>
                              </a:rPr>
                              <m:t>0</m:t>
                            </m:r>
                          </m:sub>
                        </m:sSub>
                        <m:r>
                          <a:rPr lang="en-US" i="1" dirty="0" smtClean="0">
                            <a:latin typeface="Cambria Math" panose="02040503050406030204" pitchFamily="18" charset="0"/>
                            <a:sym typeface="Symbol" charset="0"/>
                          </a:rPr>
                          <m:t>,</m:t>
                        </m:r>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4</m:t>
                            </m:r>
                          </m:sub>
                        </m:sSub>
                      </m:e>
                    </m:d>
                  </m:oMath>
                </a14:m>
                <a:r>
                  <a:rPr lang="en-US" dirty="0"/>
                  <a:t> contains infinitely many histories:</a:t>
                </a:r>
              </a:p>
              <a:p>
                <a:pPr lvl="2"/>
                <a14:m>
                  <m:oMath xmlns:m="http://schemas.openxmlformats.org/officeDocument/2006/math">
                    <m:sSub>
                      <m:sSubPr>
                        <m:ctrlPr>
                          <a:rPr lang="de-DE" b="0" i="1" dirty="0" smtClean="0">
                            <a:latin typeface="Cambria Math" panose="02040503050406030204" pitchFamily="18" charset="0"/>
                          </a:rPr>
                        </m:ctrlPr>
                      </m:sSubPr>
                      <m:e>
                        <m:r>
                          <a:rPr lang="el-GR" i="1" dirty="0">
                            <a:latin typeface="Cambria Math" panose="02040503050406030204" pitchFamily="18" charset="0"/>
                          </a:rPr>
                          <m:t>𝜎</m:t>
                        </m:r>
                      </m:e>
                      <m:sub>
                        <m:r>
                          <a:rPr lang="de-DE" b="0" i="1" dirty="0" smtClean="0">
                            <a:latin typeface="Cambria Math" panose="02040503050406030204" pitchFamily="18" charset="0"/>
                          </a:rPr>
                          <m:t>5</m:t>
                        </m:r>
                      </m:sub>
                    </m:sSub>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1, </m:t>
                        </m:r>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4</m:t>
                        </m:r>
                      </m:e>
                    </m:d>
                  </m:oMath>
                </a14:m>
                <a:endParaRPr lang="de-DE" i="1" dirty="0">
                  <a:latin typeface="Cambria Math" panose="02040503050406030204" pitchFamily="18" charset="0"/>
                  <a:sym typeface="Symbol" charset="0"/>
                </a:endParaRPr>
              </a:p>
              <a:p>
                <a:pPr lvl="2"/>
                <a14:m>
                  <m:oMath xmlns:m="http://schemas.openxmlformats.org/officeDocument/2006/math">
                    <m:func>
                      <m:funcPr>
                        <m:ctrlPr>
                          <a:rPr lang="en-US" i="1" dirty="0" smtClean="0">
                            <a:latin typeface="Cambria Math" panose="02040503050406030204" pitchFamily="18" charset="0"/>
                            <a:sym typeface="Symbol" charset="0"/>
                          </a:rPr>
                        </m:ctrlPr>
                      </m:funcPr>
                      <m:fName>
                        <m:r>
                          <a:rPr lang="de-DE" b="0" i="1" dirty="0" smtClean="0">
                            <a:latin typeface="Cambria Math" panose="02040503050406030204" pitchFamily="18" charset="0"/>
                          </a:rPr>
                          <m:t>𝑃</m:t>
                        </m:r>
                      </m:fName>
                      <m:e>
                        <m:d>
                          <m:dPr>
                            <m:ctrlPr>
                              <a:rPr lang="en-US" i="1" dirty="0" smtClean="0">
                                <a:latin typeface="Cambria Math" panose="02040503050406030204" pitchFamily="18" charset="0"/>
                                <a:sym typeface="Symbol" charset="0"/>
                              </a:rPr>
                            </m:ctrlPr>
                          </m:dPr>
                          <m:e>
                            <m:sSub>
                              <m:sSubPr>
                                <m:ctrlPr>
                                  <a:rPr lang="de-DE" b="0" i="1" dirty="0" smtClean="0">
                                    <a:latin typeface="Cambria Math" panose="02040503050406030204" pitchFamily="18" charset="0"/>
                                    <a:sym typeface="Symbol" charset="0"/>
                                  </a:rPr>
                                </m:ctrlPr>
                              </m:sSubPr>
                              <m:e>
                                <m:r>
                                  <a:rPr lang="el-GR" i="1" dirty="0" smtClean="0">
                                    <a:latin typeface="Cambria Math" panose="02040503050406030204" pitchFamily="18" charset="0"/>
                                    <a:sym typeface="Symbol" charset="0"/>
                                  </a:rPr>
                                  <m:t>𝜎</m:t>
                                </m:r>
                              </m:e>
                              <m:sub>
                                <m:r>
                                  <a:rPr lang="de-DE" b="0" i="1" dirty="0" smtClean="0">
                                    <a:latin typeface="Cambria Math" panose="02040503050406030204" pitchFamily="18" charset="0"/>
                                    <a:sym typeface="Symbol" charset="0"/>
                                  </a:rPr>
                                  <m:t>5</m:t>
                                </m:r>
                              </m:sub>
                            </m:sSub>
                          </m:e>
                          <m:e>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sym typeface="Symbol" charset="0"/>
                                  </a:rPr>
                                  <m:t>𝑠</m:t>
                                </m:r>
                              </m:e>
                              <m:sub>
                                <m:r>
                                  <a:rPr lang="de-DE" b="0" i="1" dirty="0" smtClean="0">
                                    <a:latin typeface="Cambria Math" panose="02040503050406030204" pitchFamily="18" charset="0"/>
                                    <a:sym typeface="Symbol" charset="0"/>
                                  </a:rPr>
                                  <m:t>0</m:t>
                                </m:r>
                              </m:sub>
                            </m:sSub>
                            <m:r>
                              <a:rPr lang="en-US" i="1" dirty="0" smtClean="0">
                                <a:latin typeface="Cambria Math" panose="02040503050406030204" pitchFamily="18" charset="0"/>
                                <a:sym typeface="Symbol" charset="0"/>
                              </a:rPr>
                              <m:t>,</m:t>
                            </m:r>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4</m:t>
                                </m:r>
                              </m:sub>
                            </m:sSub>
                          </m:e>
                        </m:d>
                      </m:e>
                    </m:func>
                  </m:oMath>
                </a14:m>
                <a:r>
                  <a:rPr lang="de-DE" b="0" i="1" dirty="0">
                    <a:latin typeface="Cambria Math" panose="02040503050406030204" pitchFamily="18" charset="0"/>
                    <a:sym typeface="Symbol" charset="0"/>
                  </a:rPr>
                  <a:t> </a:t>
                </a:r>
                <a14:m>
                  <m:oMath xmlns:m="http://schemas.openxmlformats.org/officeDocument/2006/math">
                    <m:r>
                      <a:rPr lang="en-US" i="1" dirty="0" smtClean="0">
                        <a:latin typeface="Cambria Math" panose="02040503050406030204" pitchFamily="18" charset="0"/>
                        <a:sym typeface="Symbol" charset="0"/>
                      </a:rPr>
                      <m:t>=</m:t>
                    </m:r>
                    <m:r>
                      <a:rPr lang="de-DE" b="0" i="1" dirty="0" smtClean="0">
                        <a:latin typeface="Cambria Math" panose="02040503050406030204" pitchFamily="18" charset="0"/>
                        <a:sym typeface="Symbol" charset="0"/>
                      </a:rPr>
                      <m:t>0</m:t>
                    </m:r>
                    <m:r>
                      <a:rPr lang="en-US" i="1" dirty="0" smtClean="0">
                        <a:latin typeface="Cambria Math" panose="02040503050406030204" pitchFamily="18" charset="0"/>
                        <a:sym typeface="Symbol" charset="0"/>
                      </a:rPr>
                      <m:t>.</m:t>
                    </m:r>
                    <m:r>
                      <a:rPr lang="de-DE" b="0" i="1" dirty="0" smtClean="0">
                        <a:latin typeface="Cambria Math" panose="02040503050406030204" pitchFamily="18" charset="0"/>
                        <a:sym typeface="Symbol" charset="0"/>
                      </a:rPr>
                      <m:t>5</m:t>
                    </m:r>
                    <m:r>
                      <a:rPr lang="en-US" i="1" dirty="0" smtClean="0">
                        <a:latin typeface="Cambria Math" panose="02040503050406030204" pitchFamily="18" charset="0"/>
                        <a:sym typeface="Symbol" charset="0"/>
                      </a:rPr>
                      <m:t>=</m:t>
                    </m:r>
                    <m:sSup>
                      <m:sSupPr>
                        <m:ctrlPr>
                          <a:rPr lang="de-DE" b="0" i="1" dirty="0" smtClean="0">
                            <a:latin typeface="Cambria Math" panose="02040503050406030204" pitchFamily="18" charset="0"/>
                            <a:sym typeface="Symbol" charset="0"/>
                          </a:rPr>
                        </m:ctrlPr>
                      </m:sSupPr>
                      <m:e>
                        <m:d>
                          <m:dPr>
                            <m:ctrlPr>
                              <a:rPr lang="de-DE" b="0" i="1" dirty="0" smtClean="0">
                                <a:latin typeface="Cambria Math" panose="02040503050406030204" pitchFamily="18" charset="0"/>
                                <a:sym typeface="Symbol" charset="0"/>
                              </a:rPr>
                            </m:ctrlPr>
                          </m:dPr>
                          <m:e>
                            <m:f>
                              <m:fPr>
                                <m:ctrlPr>
                                  <a:rPr lang="de-DE" b="0" i="1" dirty="0" smtClean="0">
                                    <a:latin typeface="Cambria Math" panose="02040503050406030204" pitchFamily="18" charset="0"/>
                                    <a:sym typeface="Symbol" charset="0"/>
                                  </a:rPr>
                                </m:ctrlPr>
                              </m:fPr>
                              <m:num>
                                <m:r>
                                  <a:rPr lang="de-DE" b="0" i="1" dirty="0" smtClean="0">
                                    <a:latin typeface="Cambria Math" panose="02040503050406030204" pitchFamily="18" charset="0"/>
                                    <a:sym typeface="Symbol" charset="0"/>
                                  </a:rPr>
                                  <m:t>1</m:t>
                                </m:r>
                              </m:num>
                              <m:den>
                                <m:r>
                                  <a:rPr lang="de-DE" b="0" i="1" dirty="0" smtClean="0">
                                    <a:latin typeface="Cambria Math" panose="02040503050406030204" pitchFamily="18" charset="0"/>
                                    <a:sym typeface="Symbol" charset="0"/>
                                  </a:rPr>
                                  <m:t>2</m:t>
                                </m:r>
                              </m:den>
                            </m:f>
                          </m:e>
                        </m:d>
                      </m:e>
                      <m:sup>
                        <m:r>
                          <a:rPr lang="de-DE" b="0" i="1" dirty="0" smtClean="0">
                            <a:latin typeface="Cambria Math" panose="02040503050406030204" pitchFamily="18" charset="0"/>
                            <a:sym typeface="Symbol" charset="0"/>
                          </a:rPr>
                          <m:t>1</m:t>
                        </m:r>
                      </m:sup>
                    </m:sSup>
                  </m:oMath>
                </a14:m>
                <a:endParaRPr lang="en-US" dirty="0"/>
              </a:p>
              <a:p>
                <a:pPr lvl="2"/>
                <a14:m>
                  <m:oMath xmlns:m="http://schemas.openxmlformats.org/officeDocument/2006/math">
                    <m:sSub>
                      <m:sSubPr>
                        <m:ctrlPr>
                          <a:rPr lang="de-DE" b="0" i="1" dirty="0" smtClean="0">
                            <a:latin typeface="Cambria Math" panose="02040503050406030204" pitchFamily="18" charset="0"/>
                          </a:rPr>
                        </m:ctrlPr>
                      </m:sSubPr>
                      <m:e>
                        <m:r>
                          <a:rPr lang="el-GR" i="1" dirty="0">
                            <a:latin typeface="Cambria Math" panose="02040503050406030204" pitchFamily="18" charset="0"/>
                          </a:rPr>
                          <m:t>𝜎</m:t>
                        </m:r>
                      </m:e>
                      <m:sub>
                        <m:r>
                          <a:rPr lang="de-DE" b="0" i="1" dirty="0" smtClean="0">
                            <a:latin typeface="Cambria Math" panose="02040503050406030204" pitchFamily="18" charset="0"/>
                          </a:rPr>
                          <m:t>6</m:t>
                        </m:r>
                      </m:sub>
                    </m:sSub>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1, </m:t>
                        </m:r>
                        <m:r>
                          <a:rPr lang="de-DE" i="1" dirty="0">
                            <a:latin typeface="Cambria Math" panose="02040503050406030204" pitchFamily="18" charset="0"/>
                            <a:sym typeface="Symbol" charset="0"/>
                          </a:rPr>
                          <m:t>𝑑</m:t>
                        </m:r>
                        <m:r>
                          <a:rPr lang="de-DE" b="0" i="1" dirty="0" smtClean="0">
                            <a:latin typeface="Cambria Math" panose="02040503050406030204" pitchFamily="18" charset="0"/>
                            <a:sym typeface="Symbol" charset="0"/>
                          </a:rPr>
                          <m:t>1</m:t>
                        </m:r>
                        <m:r>
                          <a:rPr lang="de-DE" i="1" dirty="0">
                            <a:latin typeface="Cambria Math" panose="02040503050406030204" pitchFamily="18" charset="0"/>
                            <a:sym typeface="Symbol" charset="0"/>
                          </a:rPr>
                          <m:t>, </m:t>
                        </m:r>
                        <m:r>
                          <a:rPr lang="de-DE" b="0" i="1" dirty="0" smtClean="0">
                            <a:latin typeface="Cambria Math" panose="02040503050406030204" pitchFamily="18" charset="0"/>
                            <a:sym typeface="Symbol" charset="0"/>
                          </a:rPr>
                          <m:t>𝑑</m:t>
                        </m:r>
                        <m:r>
                          <a:rPr lang="de-DE" b="0" i="1" dirty="0" smtClean="0">
                            <a:latin typeface="Cambria Math" panose="02040503050406030204" pitchFamily="18" charset="0"/>
                            <a:sym typeface="Symbol" charset="0"/>
                          </a:rPr>
                          <m:t>4</m:t>
                        </m:r>
                      </m:e>
                    </m:d>
                  </m:oMath>
                </a14:m>
                <a:endParaRPr lang="en-US" dirty="0">
                  <a:sym typeface="Symbol" charset="0"/>
                </a:endParaRPr>
              </a:p>
              <a:p>
                <a:pPr lvl="2"/>
                <a14:m>
                  <m:oMath xmlns:m="http://schemas.openxmlformats.org/officeDocument/2006/math">
                    <m:func>
                      <m:funcPr>
                        <m:ctrlPr>
                          <a:rPr lang="en-US" i="1" dirty="0">
                            <a:latin typeface="Cambria Math" panose="02040503050406030204" pitchFamily="18" charset="0"/>
                            <a:sym typeface="Symbol" charset="0"/>
                          </a:rPr>
                        </m:ctrlPr>
                      </m:funcPr>
                      <m:fName>
                        <m:r>
                          <a:rPr lang="de-DE" b="0" i="1" dirty="0" smtClean="0">
                            <a:latin typeface="Cambria Math" panose="02040503050406030204" pitchFamily="18" charset="0"/>
                          </a:rPr>
                          <m:t>𝑃</m:t>
                        </m:r>
                      </m:fName>
                      <m:e>
                        <m:d>
                          <m:dPr>
                            <m:ctrlPr>
                              <a:rPr lang="en-US" i="1" dirty="0">
                                <a:latin typeface="Cambria Math" panose="02040503050406030204" pitchFamily="18" charset="0"/>
                                <a:sym typeface="Symbol" charset="0"/>
                              </a:rPr>
                            </m:ctrlPr>
                          </m:dPr>
                          <m:e>
                            <m:sSub>
                              <m:sSubPr>
                                <m:ctrlPr>
                                  <a:rPr lang="de-DE" i="1" dirty="0" smtClean="0">
                                    <a:latin typeface="Cambria Math" panose="02040503050406030204" pitchFamily="18" charset="0"/>
                                    <a:sym typeface="Symbol" charset="0"/>
                                  </a:rPr>
                                </m:ctrlPr>
                              </m:sSubPr>
                              <m:e>
                                <m:r>
                                  <a:rPr lang="el-GR" i="1" dirty="0">
                                    <a:latin typeface="Cambria Math" panose="02040503050406030204" pitchFamily="18" charset="0"/>
                                    <a:sym typeface="Symbol" charset="0"/>
                                  </a:rPr>
                                  <m:t>𝜎</m:t>
                                </m:r>
                              </m:e>
                              <m:sub>
                                <m:r>
                                  <a:rPr lang="de-DE" b="0" i="1" dirty="0" smtClean="0">
                                    <a:latin typeface="Cambria Math" panose="02040503050406030204" pitchFamily="18" charset="0"/>
                                    <a:sym typeface="Symbol" charset="0"/>
                                  </a:rPr>
                                  <m:t>6</m:t>
                                </m:r>
                              </m:sub>
                            </m:sSub>
                          </m:e>
                          <m:e>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de-DE" i="1" dirty="0">
                                    <a:latin typeface="Cambria Math" panose="02040503050406030204" pitchFamily="18" charset="0"/>
                                    <a:sym typeface="Symbol" charset="0"/>
                                  </a:rPr>
                                  <m:t>0</m:t>
                                </m:r>
                              </m:sub>
                            </m:sSub>
                            <m:r>
                              <a:rPr lang="en-US" i="1" dirty="0">
                                <a:latin typeface="Cambria Math" panose="02040503050406030204" pitchFamily="18" charset="0"/>
                                <a:sym typeface="Symbol" charset="0"/>
                              </a:rPr>
                              <m:t>,</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rPr>
                                  <m:t>𝜋</m:t>
                                </m:r>
                              </m:e>
                              <m:sub>
                                <m:r>
                                  <a:rPr lang="de-DE" b="0" i="1" dirty="0" smtClean="0">
                                    <a:latin typeface="Cambria Math" panose="02040503050406030204" pitchFamily="18" charset="0"/>
                                  </a:rPr>
                                  <m:t>4</m:t>
                                </m:r>
                              </m:sub>
                            </m:sSub>
                          </m:e>
                        </m:d>
                      </m:e>
                    </m:func>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en-US" i="1" dirty="0" smtClean="0">
                        <a:latin typeface="Cambria Math" panose="02040503050406030204" pitchFamily="18" charset="0"/>
                        <a:sym typeface="Symbol" charset="0"/>
                      </a:rPr>
                      <m:t>=</m:t>
                    </m:r>
                    <m:r>
                      <a:rPr lang="de-DE" b="0" i="1" dirty="0" smtClean="0">
                        <a:latin typeface="Cambria Math" panose="02040503050406030204" pitchFamily="18" charset="0"/>
                        <a:sym typeface="Symbol" charset="0"/>
                      </a:rPr>
                      <m:t>0</m:t>
                    </m:r>
                    <m:r>
                      <a:rPr lang="en-US" i="1" dirty="0" smtClean="0">
                        <a:latin typeface="Cambria Math" panose="02040503050406030204" pitchFamily="18" charset="0"/>
                        <a:sym typeface="Symbol" charset="0"/>
                      </a:rPr>
                      <m:t>.</m:t>
                    </m:r>
                    <m:r>
                      <a:rPr lang="de-DE" b="0" i="1" dirty="0" smtClean="0">
                        <a:latin typeface="Cambria Math" panose="02040503050406030204" pitchFamily="18" charset="0"/>
                        <a:sym typeface="Symbol" charset="0"/>
                      </a:rPr>
                      <m:t>5</m:t>
                    </m:r>
                    <m:r>
                      <a:rPr lang="en-US" i="1" dirty="0">
                        <a:latin typeface="Cambria Math" panose="02040503050406030204" pitchFamily="18" charset="0"/>
                        <a:ea typeface="Cambria Math" panose="02040503050406030204" pitchFamily="18" charset="0"/>
                        <a:sym typeface="Symbol" charset="0"/>
                      </a:rPr>
                      <m:t>∙</m:t>
                    </m:r>
                    <m:r>
                      <a:rPr lang="de-DE" b="0" i="1" dirty="0" smtClean="0">
                        <a:latin typeface="Cambria Math" panose="02040503050406030204" pitchFamily="18" charset="0"/>
                        <a:ea typeface="Cambria Math" panose="02040503050406030204" pitchFamily="18" charset="0"/>
                        <a:sym typeface="Symbol" charset="0"/>
                      </a:rPr>
                      <m:t>0.5</m:t>
                    </m:r>
                    <m:r>
                      <a:rPr lang="en-US" i="1" dirty="0" smtClean="0">
                        <a:latin typeface="Cambria Math" panose="02040503050406030204" pitchFamily="18" charset="0"/>
                        <a:sym typeface="Symbol" charset="0"/>
                      </a:rPr>
                      <m:t>=</m:t>
                    </m:r>
                  </m:oMath>
                </a14:m>
                <a:r>
                  <a:rPr lang="de-DE" dirty="0">
                    <a:sym typeface="Symbol" charset="0"/>
                  </a:rPr>
                  <a:t> </a:t>
                </a:r>
                <a14:m>
                  <m:oMath xmlns:m="http://schemas.openxmlformats.org/officeDocument/2006/math">
                    <m:sSup>
                      <m:sSupPr>
                        <m:ctrlPr>
                          <a:rPr lang="de-DE" i="1" dirty="0">
                            <a:latin typeface="Cambria Math" panose="02040503050406030204" pitchFamily="18" charset="0"/>
                            <a:sym typeface="Symbol" charset="0"/>
                          </a:rPr>
                        </m:ctrlPr>
                      </m:sSupPr>
                      <m:e>
                        <m:d>
                          <m:dPr>
                            <m:ctrlPr>
                              <a:rPr lang="de-DE" i="1" dirty="0">
                                <a:latin typeface="Cambria Math" panose="02040503050406030204" pitchFamily="18" charset="0"/>
                                <a:sym typeface="Symbol" charset="0"/>
                              </a:rPr>
                            </m:ctrlPr>
                          </m:dPr>
                          <m:e>
                            <m:f>
                              <m:fPr>
                                <m:ctrlPr>
                                  <a:rPr lang="de-DE" i="1" dirty="0">
                                    <a:latin typeface="Cambria Math" panose="02040503050406030204" pitchFamily="18" charset="0"/>
                                    <a:sym typeface="Symbol" charset="0"/>
                                  </a:rPr>
                                </m:ctrlPr>
                              </m:fPr>
                              <m:num>
                                <m:r>
                                  <a:rPr lang="de-DE" i="1" dirty="0">
                                    <a:latin typeface="Cambria Math" panose="02040503050406030204" pitchFamily="18" charset="0"/>
                                    <a:sym typeface="Symbol" charset="0"/>
                                  </a:rPr>
                                  <m:t>1</m:t>
                                </m:r>
                              </m:num>
                              <m:den>
                                <m:r>
                                  <a:rPr lang="de-DE" i="1" dirty="0">
                                    <a:latin typeface="Cambria Math" panose="02040503050406030204" pitchFamily="18" charset="0"/>
                                    <a:sym typeface="Symbol" charset="0"/>
                                  </a:rPr>
                                  <m:t>2</m:t>
                                </m:r>
                              </m:den>
                            </m:f>
                          </m:e>
                        </m:d>
                      </m:e>
                      <m:sup>
                        <m:r>
                          <a:rPr lang="de-DE" b="0" i="1" dirty="0" smtClean="0">
                            <a:latin typeface="Cambria Math" panose="02040503050406030204" pitchFamily="18" charset="0"/>
                            <a:sym typeface="Symbol" charset="0"/>
                          </a:rPr>
                          <m:t>2</m:t>
                        </m:r>
                      </m:sup>
                    </m:sSup>
                  </m:oMath>
                </a14:m>
                <a:endParaRPr lang="en-US" i="1" dirty="0">
                  <a:latin typeface="Cambria Math" panose="02040503050406030204" pitchFamily="18" charset="0"/>
                </a:endParaRPr>
              </a:p>
              <a:p>
                <a:pPr lvl="2"/>
                <a:r>
                  <a:rPr lang="en-US" dirty="0"/>
                  <a:t>…</a:t>
                </a:r>
              </a:p>
              <a:p>
                <a:pPr lvl="1"/>
                <a14:m>
                  <m:oMath xmlns:m="http://schemas.openxmlformats.org/officeDocument/2006/math">
                    <m:func>
                      <m:funcPr>
                        <m:ctrlPr>
                          <a:rPr lang="en-US" i="1" dirty="0" smtClean="0">
                            <a:latin typeface="Cambria Math" panose="02040503050406030204" pitchFamily="18" charset="0"/>
                          </a:rPr>
                        </m:ctrlPr>
                      </m:funcPr>
                      <m:fName>
                        <m:r>
                          <a:rPr lang="de-DE" b="0" i="1" dirty="0" smtClean="0">
                            <a:latin typeface="Cambria Math" panose="02040503050406030204" pitchFamily="18" charset="0"/>
                          </a:rPr>
                          <m:t>𝑃</m:t>
                        </m:r>
                      </m:fName>
                      <m:e>
                        <m:d>
                          <m:dPr>
                            <m:ctrlPr>
                              <a:rPr lang="en-US"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𝑆</m:t>
                                </m:r>
                              </m:e>
                              <m:sub>
                                <m:r>
                                  <a:rPr lang="en-US" i="1" dirty="0" smtClean="0">
                                    <a:latin typeface="Cambria Math" panose="02040503050406030204" pitchFamily="18" charset="0"/>
                                  </a:rPr>
                                  <m:t>𝑔</m:t>
                                </m:r>
                              </m:sub>
                            </m:sSub>
                          </m:e>
                          <m:e>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sym typeface="Symbol" charset="0"/>
                                  </a:rPr>
                                  <m:t>𝑠</m:t>
                                </m:r>
                              </m:e>
                              <m:sub>
                                <m:r>
                                  <a:rPr lang="en-US" i="1" dirty="0" smtClean="0">
                                    <a:latin typeface="Cambria Math" panose="02040503050406030204" pitchFamily="18" charset="0"/>
                                    <a:sym typeface="Symbol" charset="0"/>
                                  </a:rPr>
                                  <m:t>0</m:t>
                                </m:r>
                              </m:sub>
                            </m:sSub>
                            <m:r>
                              <a:rPr lang="en-US" i="1" dirty="0" smtClean="0">
                                <a:latin typeface="Cambria Math" panose="02040503050406030204" pitchFamily="18" charset="0"/>
                                <a:sym typeface="Symbol" charset="0"/>
                              </a:rPr>
                              <m:t>,</m:t>
                            </m:r>
                            <m:r>
                              <a:rPr lang="en-US" i="1" dirty="0" smtClean="0">
                                <a:latin typeface="Cambria Math" panose="02040503050406030204" pitchFamily="18" charset="0"/>
                              </a:rPr>
                              <m:t> </m:t>
                            </m:r>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4</m:t>
                                </m:r>
                              </m:sub>
                            </m:sSub>
                          </m:e>
                        </m:d>
                      </m:e>
                    </m:func>
                  </m:oMath>
                </a14:m>
                <a:br>
                  <a:rPr lang="de-DE" b="0" i="1" dirty="0">
                    <a:latin typeface="Cambria Math" panose="02040503050406030204" pitchFamily="18" charset="0"/>
                  </a:rPr>
                </a:br>
                <a:r>
                  <a:rPr lang="de-DE" b="0" i="1" dirty="0">
                    <a:latin typeface="Cambria Math" panose="02040503050406030204" pitchFamily="18" charset="0"/>
                  </a:rPr>
                  <a:t> </a:t>
                </a:r>
                <a14:m>
                  <m:oMath xmlns:m="http://schemas.openxmlformats.org/officeDocument/2006/math">
                    <m:r>
                      <a:rPr lang="en-US" i="1" dirty="0" smtClean="0">
                        <a:latin typeface="Cambria Math" panose="02040503050406030204" pitchFamily="18" charset="0"/>
                        <a:sym typeface="Symbol" charset="0"/>
                      </a:rPr>
                      <m:t>=</m:t>
                    </m:r>
                    <m:f>
                      <m:fPr>
                        <m:ctrlPr>
                          <a:rPr lang="de-DE" b="0" i="1" dirty="0" smtClean="0">
                            <a:latin typeface="Cambria Math" panose="02040503050406030204" pitchFamily="18" charset="0"/>
                            <a:sym typeface="Symbol" charset="0"/>
                          </a:rPr>
                        </m:ctrlPr>
                      </m:fPr>
                      <m:num>
                        <m:r>
                          <a:rPr lang="de-DE" i="1" dirty="0" smtClean="0">
                            <a:latin typeface="Cambria Math" panose="02040503050406030204" pitchFamily="18" charset="0"/>
                            <a:sym typeface="Symbol" charset="0"/>
                          </a:rPr>
                          <m:t>1</m:t>
                        </m:r>
                      </m:num>
                      <m:den>
                        <m:r>
                          <a:rPr lang="de-DE" b="0" i="1" dirty="0" smtClean="0">
                            <a:latin typeface="Cambria Math" panose="02040503050406030204" pitchFamily="18" charset="0"/>
                            <a:sym typeface="Symbol" charset="0"/>
                          </a:rPr>
                          <m:t>2</m:t>
                        </m:r>
                      </m:den>
                    </m:f>
                    <m:r>
                      <a:rPr lang="de-DE" b="0" i="1" dirty="0" smtClean="0">
                        <a:latin typeface="Cambria Math" panose="02040503050406030204" pitchFamily="18" charset="0"/>
                        <a:sym typeface="Symbol" charset="0"/>
                      </a:rPr>
                      <m:t>+</m:t>
                    </m:r>
                    <m:f>
                      <m:fPr>
                        <m:ctrlPr>
                          <a:rPr lang="de-DE" b="0" i="1" dirty="0" smtClean="0">
                            <a:latin typeface="Cambria Math" panose="02040503050406030204" pitchFamily="18" charset="0"/>
                            <a:sym typeface="Symbol" charset="0"/>
                          </a:rPr>
                        </m:ctrlPr>
                      </m:fPr>
                      <m:num>
                        <m:r>
                          <a:rPr lang="de-DE" b="0" i="1" dirty="0" smtClean="0">
                            <a:latin typeface="Cambria Math" panose="02040503050406030204" pitchFamily="18" charset="0"/>
                            <a:sym typeface="Symbol" charset="0"/>
                          </a:rPr>
                          <m:t>1</m:t>
                        </m:r>
                      </m:num>
                      <m:den>
                        <m:r>
                          <a:rPr lang="de-DE" b="0" i="1" dirty="0" smtClean="0">
                            <a:latin typeface="Cambria Math" panose="02040503050406030204" pitchFamily="18" charset="0"/>
                            <a:sym typeface="Symbol" charset="0"/>
                          </a:rPr>
                          <m:t>4</m:t>
                        </m:r>
                      </m:den>
                    </m:f>
                    <m:r>
                      <a:rPr lang="de-DE" b="0" i="1" dirty="0" smtClean="0">
                        <a:latin typeface="Cambria Math" panose="02040503050406030204" pitchFamily="18" charset="0"/>
                        <a:sym typeface="Symbol" charset="0"/>
                      </a:rPr>
                      <m:t>+ …</m:t>
                    </m:r>
                    <m:r>
                      <a:rPr lang="de-DE" b="0" i="1" dirty="0" smtClean="0">
                        <a:latin typeface="Cambria Math" panose="02040503050406030204" pitchFamily="18" charset="0"/>
                      </a:rPr>
                      <m:t>=1</m:t>
                    </m:r>
                  </m:oMath>
                </a14:m>
                <a:endParaRPr lang="en-US" dirty="0"/>
              </a:p>
              <a:p>
                <a:endParaRPr lang="en-US" dirty="0"/>
              </a:p>
            </p:txBody>
          </p:sp>
        </mc:Choice>
        <mc:Fallback xmlns="">
          <p:sp>
            <p:nvSpPr>
              <p:cNvPr id="20483" name="Rectangle 3"/>
              <p:cNvSpPr>
                <a:spLocks noGrp="1" noRot="1" noChangeAspect="1" noMove="1" noResize="1" noEditPoints="1" noAdjustHandles="1" noChangeArrowheads="1" noChangeShapeType="1" noTextEdit="1"/>
              </p:cNvSpPr>
              <p:nvPr>
                <p:ph idx="1"/>
              </p:nvPr>
            </p:nvSpPr>
            <p:spPr>
              <a:xfrm>
                <a:off x="628650" y="1158240"/>
                <a:ext cx="7886700" cy="5018723"/>
              </a:xfrm>
              <a:blipFill>
                <a:blip r:embed="rId3"/>
                <a:stretch>
                  <a:fillRect l="-1286" t="-2273"/>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0AD31172-BA43-3D47-9FE7-05EBDA6233C0}"/>
              </a:ext>
            </a:extLst>
          </p:cNvPr>
          <p:cNvSpPr>
            <a:spLocks noGrp="1"/>
          </p:cNvSpPr>
          <p:nvPr>
            <p:ph type="sldNum" sz="quarter" idx="12"/>
          </p:nvPr>
        </p:nvSpPr>
        <p:spPr/>
        <p:txBody>
          <a:bodyPr/>
          <a:lstStyle/>
          <a:p>
            <a:fld id="{67C9959E-8E6B-B04C-9955-EA096F41CA7A}" type="slidenum">
              <a:rPr lang="en-GB" smtClean="0"/>
              <a:pPr/>
              <a:t>14</a:t>
            </a:fld>
            <a:endParaRPr lang="en-GB"/>
          </a:p>
        </p:txBody>
      </p:sp>
      <p:grpSp>
        <p:nvGrpSpPr>
          <p:cNvPr id="92" name="Group 91">
            <a:extLst>
              <a:ext uri="{FF2B5EF4-FFF2-40B4-BE49-F238E27FC236}">
                <a16:creationId xmlns:a16="http://schemas.microsoft.com/office/drawing/2014/main" id="{4F032FB7-1697-274B-8E97-1ABAE6A29111}"/>
              </a:ext>
            </a:extLst>
          </p:cNvPr>
          <p:cNvGrpSpPr/>
          <p:nvPr/>
        </p:nvGrpSpPr>
        <p:grpSpPr>
          <a:xfrm>
            <a:off x="3896630" y="2738359"/>
            <a:ext cx="5162595" cy="3862989"/>
            <a:chOff x="3896630" y="2738359"/>
            <a:chExt cx="5162595" cy="3862989"/>
          </a:xfrm>
        </p:grpSpPr>
        <p:grpSp>
          <p:nvGrpSpPr>
            <p:cNvPr id="93" name="Group 92">
              <a:extLst>
                <a:ext uri="{FF2B5EF4-FFF2-40B4-BE49-F238E27FC236}">
                  <a16:creationId xmlns:a16="http://schemas.microsoft.com/office/drawing/2014/main" id="{055BC2D2-F090-B44E-9F5D-4D632FF1BA22}"/>
                </a:ext>
              </a:extLst>
            </p:cNvPr>
            <p:cNvGrpSpPr>
              <a:grpSpLocks noChangeAspect="1"/>
            </p:cNvGrpSpPr>
            <p:nvPr/>
          </p:nvGrpSpPr>
          <p:grpSpPr>
            <a:xfrm>
              <a:off x="3896630" y="2738359"/>
              <a:ext cx="5162595" cy="3862989"/>
              <a:chOff x="424630" y="1518047"/>
              <a:chExt cx="4697482" cy="3514961"/>
            </a:xfrm>
          </p:grpSpPr>
          <p:sp>
            <p:nvSpPr>
              <p:cNvPr id="95" name="Freeform 31">
                <a:extLst>
                  <a:ext uri="{FF2B5EF4-FFF2-40B4-BE49-F238E27FC236}">
                    <a16:creationId xmlns:a16="http://schemas.microsoft.com/office/drawing/2014/main" id="{34C5F416-2149-E34B-9F02-FF592CBA6E6A}"/>
                  </a:ext>
                </a:extLst>
              </p:cNvPr>
              <p:cNvSpPr>
                <a:spLocks/>
              </p:cNvSpPr>
              <p:nvPr/>
            </p:nvSpPr>
            <p:spPr bwMode="auto">
              <a:xfrm rot="11049090" flipH="1" flipV="1">
                <a:off x="4148184" y="2190483"/>
                <a:ext cx="660198" cy="212627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none"/>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96" name="Rectangle 95">
                <a:extLst>
                  <a:ext uri="{FF2B5EF4-FFF2-40B4-BE49-F238E27FC236}">
                    <a16:creationId xmlns:a16="http://schemas.microsoft.com/office/drawing/2014/main" id="{B00AECF3-9665-A749-B4F7-C41F8C940689}"/>
                  </a:ext>
                </a:extLst>
              </p:cNvPr>
              <p:cNvSpPr/>
              <p:nvPr/>
            </p:nvSpPr>
            <p:spPr>
              <a:xfrm>
                <a:off x="4066674" y="2252723"/>
                <a:ext cx="59" cy="252043"/>
              </a:xfrm>
              <a:prstGeom prst="rect">
                <a:avLst/>
              </a:prstGeom>
              <a:noFill/>
            </p:spPr>
            <p:txBody>
              <a:bodyPr wrap="none" lIns="0" tIns="0" rIns="0" bIns="0">
                <a:spAutoFit/>
              </a:bodyPr>
              <a:lstStyle/>
              <a:p>
                <a:pPr algn="ctr"/>
                <a:endParaRPr lang="en-US" dirty="0"/>
              </a:p>
            </p:txBody>
          </p:sp>
          <p:sp>
            <p:nvSpPr>
              <p:cNvPr id="97" name="Rectangle 96">
                <a:extLst>
                  <a:ext uri="{FF2B5EF4-FFF2-40B4-BE49-F238E27FC236}">
                    <a16:creationId xmlns:a16="http://schemas.microsoft.com/office/drawing/2014/main" id="{5896FB7B-3667-6F4D-A841-597AB27AF389}"/>
                  </a:ext>
                </a:extLst>
              </p:cNvPr>
              <p:cNvSpPr/>
              <p:nvPr/>
            </p:nvSpPr>
            <p:spPr>
              <a:xfrm>
                <a:off x="4441353" y="4403587"/>
                <a:ext cx="168088" cy="336058"/>
              </a:xfrm>
              <a:prstGeom prst="rect">
                <a:avLst/>
              </a:prstGeom>
              <a:noFill/>
            </p:spPr>
            <p:txBody>
              <a:bodyPr wrap="none" lIns="91440" tIns="0" rIns="91440" bIns="91440">
                <a:spAutoFit/>
              </a:bodyPr>
              <a:lstStyle/>
              <a:p>
                <a:pPr algn="ctr"/>
                <a:endParaRPr lang="en-US" dirty="0"/>
              </a:p>
            </p:txBody>
          </p:sp>
          <p:sp>
            <p:nvSpPr>
              <p:cNvPr id="98" name="Rectangle 97">
                <a:extLst>
                  <a:ext uri="{FF2B5EF4-FFF2-40B4-BE49-F238E27FC236}">
                    <a16:creationId xmlns:a16="http://schemas.microsoft.com/office/drawing/2014/main" id="{6E179C21-FB69-0947-9D3D-BFCB20F9B200}"/>
                  </a:ext>
                </a:extLst>
              </p:cNvPr>
              <p:cNvSpPr/>
              <p:nvPr/>
            </p:nvSpPr>
            <p:spPr>
              <a:xfrm>
                <a:off x="1149001" y="4506767"/>
                <a:ext cx="59" cy="252043"/>
              </a:xfrm>
              <a:prstGeom prst="rect">
                <a:avLst/>
              </a:prstGeom>
              <a:noFill/>
            </p:spPr>
            <p:txBody>
              <a:bodyPr wrap="none" lIns="0" tIns="0" rIns="0" bIns="0">
                <a:spAutoFit/>
              </a:bodyPr>
              <a:lstStyle/>
              <a:p>
                <a:pPr algn="r"/>
                <a:endParaRPr lang="en-US" dirty="0"/>
              </a:p>
            </p:txBody>
          </p:sp>
          <p:sp>
            <p:nvSpPr>
              <p:cNvPr id="99" name="Text Box 13">
                <a:extLst>
                  <a:ext uri="{FF2B5EF4-FFF2-40B4-BE49-F238E27FC236}">
                    <a16:creationId xmlns:a16="http://schemas.microsoft.com/office/drawing/2014/main" id="{D4F06D08-130C-064D-BC64-5315331F1ADA}"/>
                  </a:ext>
                </a:extLst>
              </p:cNvPr>
              <p:cNvSpPr txBox="1">
                <a:spLocks noChangeArrowheads="1"/>
              </p:cNvSpPr>
              <p:nvPr/>
            </p:nvSpPr>
            <p:spPr bwMode="auto">
              <a:xfrm>
                <a:off x="424630" y="4528921"/>
                <a:ext cx="660190" cy="504087"/>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Times New Roman"/>
                    <a:cs typeface="Calibri"/>
                    <a:sym typeface="Symbol" charset="0"/>
                  </a:rPr>
                  <a:t>Start: </a:t>
                </a:r>
                <a:br>
                  <a:rPr lang="en-US" sz="1800" dirty="0">
                    <a:latin typeface="+mn-lt"/>
                    <a:ea typeface="Times New Roman"/>
                    <a:cs typeface="Calibri"/>
                    <a:sym typeface="Symbol" charset="0"/>
                  </a:rPr>
                </a:br>
                <a:r>
                  <a:rPr lang="en-US" sz="1800" i="1" dirty="0">
                    <a:latin typeface="+mn-lt"/>
                    <a:ea typeface="Times New Roman"/>
                    <a:sym typeface="Symbol" charset="0"/>
                  </a:rPr>
                  <a:t>s</a:t>
                </a:r>
                <a:r>
                  <a:rPr lang="en-US" sz="1800" baseline="-25000" dirty="0">
                    <a:latin typeface="+mn-lt"/>
                    <a:ea typeface="Times New Roman"/>
                    <a:sym typeface="Symbol" charset="0"/>
                  </a:rPr>
                  <a:t>0</a:t>
                </a:r>
                <a:r>
                  <a:rPr lang="en-US" sz="1800" i="1" dirty="0">
                    <a:latin typeface="+mn-lt"/>
                    <a:ea typeface="Times New Roman"/>
                    <a:sym typeface="Symbol" charset="0"/>
                  </a:rPr>
                  <a:t>= </a:t>
                </a:r>
                <a:r>
                  <a:rPr lang="en-US" sz="1800" dirty="0">
                    <a:latin typeface="+mn-lt"/>
                    <a:ea typeface="Times New Roman"/>
                    <a:cs typeface="Calibri"/>
                    <a:sym typeface="Symbol" charset="0"/>
                  </a:rPr>
                  <a:t>d1</a:t>
                </a:r>
                <a:endParaRPr lang="en-US" sz="1800" dirty="0">
                  <a:latin typeface="+mn-lt"/>
                  <a:ea typeface="Times New Roman"/>
                  <a:cs typeface="Times New Roman"/>
                </a:endParaRPr>
              </a:p>
            </p:txBody>
          </p:sp>
          <p:sp>
            <p:nvSpPr>
              <p:cNvPr id="100" name="Rectangle 99">
                <a:extLst>
                  <a:ext uri="{FF2B5EF4-FFF2-40B4-BE49-F238E27FC236}">
                    <a16:creationId xmlns:a16="http://schemas.microsoft.com/office/drawing/2014/main" id="{0EC59155-C66B-414F-8412-57BB1EC46480}"/>
                  </a:ext>
                </a:extLst>
              </p:cNvPr>
              <p:cNvSpPr/>
              <p:nvPr/>
            </p:nvSpPr>
            <p:spPr>
              <a:xfrm>
                <a:off x="1028128" y="2019635"/>
                <a:ext cx="59" cy="252043"/>
              </a:xfrm>
              <a:prstGeom prst="rect">
                <a:avLst/>
              </a:prstGeom>
              <a:noFill/>
            </p:spPr>
            <p:txBody>
              <a:bodyPr wrap="none" lIns="0" tIns="0" rIns="0" bIns="0">
                <a:spAutoFit/>
              </a:bodyPr>
              <a:lstStyle/>
              <a:p>
                <a:pPr algn="ctr"/>
                <a:endParaRPr lang="en-US" dirty="0"/>
              </a:p>
            </p:txBody>
          </p:sp>
          <p:sp>
            <p:nvSpPr>
              <p:cNvPr id="101" name="Freeform 31">
                <a:extLst>
                  <a:ext uri="{FF2B5EF4-FFF2-40B4-BE49-F238E27FC236}">
                    <a16:creationId xmlns:a16="http://schemas.microsoft.com/office/drawing/2014/main" id="{273B34DE-C7B5-B945-904A-2EAD7561D711}"/>
                  </a:ext>
                </a:extLst>
              </p:cNvPr>
              <p:cNvSpPr>
                <a:spLocks/>
              </p:cNvSpPr>
              <p:nvPr/>
            </p:nvSpPr>
            <p:spPr bwMode="auto">
              <a:xfrm rot="4200000" flipH="1" flipV="1">
                <a:off x="2510252" y="617061"/>
                <a:ext cx="776291" cy="2966339"/>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2" name="Text Box 11">
                <a:extLst>
                  <a:ext uri="{FF2B5EF4-FFF2-40B4-BE49-F238E27FC236}">
                    <a16:creationId xmlns:a16="http://schemas.microsoft.com/office/drawing/2014/main" id="{1E896D2B-01BA-314B-B02F-0C35753706CF}"/>
                  </a:ext>
                </a:extLst>
              </p:cNvPr>
              <p:cNvSpPr txBox="1">
                <a:spLocks noChangeArrowheads="1"/>
              </p:cNvSpPr>
              <p:nvPr/>
            </p:nvSpPr>
            <p:spPr bwMode="auto">
              <a:xfrm>
                <a:off x="4164150" y="4337866"/>
                <a:ext cx="668031" cy="504087"/>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Times New Roman"/>
                    <a:cs typeface="Times New Roman"/>
                  </a:rPr>
                  <a:t>  Goal: </a:t>
                </a:r>
              </a:p>
              <a:p>
                <a:r>
                  <a:rPr lang="en-US" sz="1800" i="1" dirty="0">
                    <a:latin typeface="+mn-lt"/>
                    <a:ea typeface="Times New Roman"/>
                    <a:sym typeface="Symbol" charset="0"/>
                  </a:rPr>
                  <a:t>S</a:t>
                </a:r>
                <a:r>
                  <a:rPr lang="en-US" sz="1800" i="1" baseline="-25000" dirty="0">
                    <a:latin typeface="+mn-lt"/>
                    <a:ea typeface="Times New Roman"/>
                    <a:sym typeface="Symbol" charset="0"/>
                  </a:rPr>
                  <a:t>g</a:t>
                </a:r>
                <a:r>
                  <a:rPr lang="en-US" sz="1800" dirty="0">
                    <a:latin typeface="+mn-lt"/>
                    <a:ea typeface="Times New Roman"/>
                    <a:sym typeface="Symbol" charset="0"/>
                  </a:rPr>
                  <a:t>= {</a:t>
                </a:r>
                <a:r>
                  <a:rPr lang="en-US" sz="1800" dirty="0">
                    <a:latin typeface="+mn-lt"/>
                    <a:ea typeface="Times New Roman"/>
                    <a:cs typeface="Calibri"/>
                    <a:sym typeface="Symbol" charset="0"/>
                  </a:rPr>
                  <a:t>d4</a:t>
                </a:r>
                <a:r>
                  <a:rPr lang="en-US" sz="1800" dirty="0">
                    <a:latin typeface="+mn-lt"/>
                    <a:ea typeface="Times New Roman"/>
                    <a:cs typeface="Times New Roman"/>
                    <a:sym typeface="Symbol" charset="0"/>
                  </a:rPr>
                  <a:t>}</a:t>
                </a:r>
                <a:endParaRPr lang="en-US" sz="1800" dirty="0">
                  <a:latin typeface="+mn-lt"/>
                  <a:ea typeface="Times New Roman"/>
                  <a:cs typeface="Times New Roman"/>
                </a:endParaRPr>
              </a:p>
            </p:txBody>
          </p:sp>
          <p:sp>
            <p:nvSpPr>
              <p:cNvPr id="103" name="Freeform 37">
                <a:extLst>
                  <a:ext uri="{FF2B5EF4-FFF2-40B4-BE49-F238E27FC236}">
                    <a16:creationId xmlns:a16="http://schemas.microsoft.com/office/drawing/2014/main" id="{82E7AE0A-827F-A240-8B00-5C894CB04952}"/>
                  </a:ext>
                </a:extLst>
              </p:cNvPr>
              <p:cNvSpPr>
                <a:spLocks/>
              </p:cNvSpPr>
              <p:nvPr/>
            </p:nvSpPr>
            <p:spPr bwMode="auto">
              <a:xfrm>
                <a:off x="1155196" y="2381554"/>
                <a:ext cx="2527300" cy="239492"/>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4" name="Freeform 38">
                <a:extLst>
                  <a:ext uri="{FF2B5EF4-FFF2-40B4-BE49-F238E27FC236}">
                    <a16:creationId xmlns:a16="http://schemas.microsoft.com/office/drawing/2014/main" id="{4B25BF40-66F8-FF4B-BCA6-B95DE39F89FD}"/>
                  </a:ext>
                </a:extLst>
              </p:cNvPr>
              <p:cNvSpPr>
                <a:spLocks/>
              </p:cNvSpPr>
              <p:nvPr/>
            </p:nvSpPr>
            <p:spPr bwMode="auto">
              <a:xfrm>
                <a:off x="2265020" y="2103309"/>
                <a:ext cx="2176032" cy="281769"/>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9525"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5" name="Arc 104">
                <a:extLst>
                  <a:ext uri="{FF2B5EF4-FFF2-40B4-BE49-F238E27FC236}">
                    <a16:creationId xmlns:a16="http://schemas.microsoft.com/office/drawing/2014/main" id="{C7DFC40F-A033-1444-8EDF-E3E192417E64}"/>
                  </a:ext>
                </a:extLst>
              </p:cNvPr>
              <p:cNvSpPr/>
              <p:nvPr/>
            </p:nvSpPr>
            <p:spPr bwMode="auto">
              <a:xfrm>
                <a:off x="2953574" y="2286304"/>
                <a:ext cx="114300" cy="225425"/>
              </a:xfrm>
              <a:prstGeom prst="arc">
                <a:avLst>
                  <a:gd name="adj1" fmla="val 18495893"/>
                  <a:gd name="adj2" fmla="val 2991136"/>
                </a:avLst>
              </a:prstGeom>
              <a:noFill/>
              <a:ln w="9525" cap="flat" cmpd="sng" algn="ctr">
                <a:solidFill>
                  <a:srgbClr val="C00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06" name="Freeform 40">
                <a:extLst>
                  <a:ext uri="{FF2B5EF4-FFF2-40B4-BE49-F238E27FC236}">
                    <a16:creationId xmlns:a16="http://schemas.microsoft.com/office/drawing/2014/main" id="{2F9503B6-7A06-7749-837F-0AD46F9DC45D}"/>
                  </a:ext>
                </a:extLst>
              </p:cNvPr>
              <p:cNvSpPr>
                <a:spLocks/>
              </p:cNvSpPr>
              <p:nvPr/>
            </p:nvSpPr>
            <p:spPr bwMode="auto">
              <a:xfrm rot="10800000" flipH="1">
                <a:off x="3688744" y="2968900"/>
                <a:ext cx="114570" cy="1275335"/>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7" name="Freeform 6">
                <a:extLst>
                  <a:ext uri="{FF2B5EF4-FFF2-40B4-BE49-F238E27FC236}">
                    <a16:creationId xmlns:a16="http://schemas.microsoft.com/office/drawing/2014/main" id="{3990C5B0-C38C-6644-8B3D-EB91B251BCFE}"/>
                  </a:ext>
                </a:extLst>
              </p:cNvPr>
              <p:cNvSpPr>
                <a:spLocks/>
              </p:cNvSpPr>
              <p:nvPr/>
            </p:nvSpPr>
            <p:spPr bwMode="auto">
              <a:xfrm>
                <a:off x="922934" y="2718754"/>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8" name="Oval 11">
                <a:extLst>
                  <a:ext uri="{FF2B5EF4-FFF2-40B4-BE49-F238E27FC236}">
                    <a16:creationId xmlns:a16="http://schemas.microsoft.com/office/drawing/2014/main" id="{45B99EDE-16FC-344E-9D11-264AAD429640}"/>
                  </a:ext>
                </a:extLst>
              </p:cNvPr>
              <p:cNvSpPr>
                <a:spLocks noChangeArrowheads="1"/>
              </p:cNvSpPr>
              <p:nvPr/>
            </p:nvSpPr>
            <p:spPr bwMode="auto">
              <a:xfrm>
                <a:off x="986434" y="2271249"/>
                <a:ext cx="457200" cy="457200"/>
              </a:xfrm>
              <a:prstGeom prst="ellipse">
                <a:avLst/>
              </a:prstGeom>
              <a:solidFill>
                <a:srgbClr val="FFFFFF"/>
              </a:solidFill>
              <a:ln w="9525" cmpd="sng">
                <a:solidFill>
                  <a:schemeClr val="tx1"/>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109" name="Freeform 18">
                <a:extLst>
                  <a:ext uri="{FF2B5EF4-FFF2-40B4-BE49-F238E27FC236}">
                    <a16:creationId xmlns:a16="http://schemas.microsoft.com/office/drawing/2014/main" id="{A6403D9A-D8C9-3A45-ACDB-A06B907DD607}"/>
                  </a:ext>
                </a:extLst>
              </p:cNvPr>
              <p:cNvSpPr>
                <a:spLocks/>
              </p:cNvSpPr>
              <p:nvPr/>
            </p:nvSpPr>
            <p:spPr bwMode="auto">
              <a:xfrm rot="297626" flipV="1">
                <a:off x="1497828" y="4422980"/>
                <a:ext cx="2154774" cy="270156"/>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38100" cmpd="sng">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0" name="Oval 11">
                <a:extLst>
                  <a:ext uri="{FF2B5EF4-FFF2-40B4-BE49-F238E27FC236}">
                    <a16:creationId xmlns:a16="http://schemas.microsoft.com/office/drawing/2014/main" id="{B3A3B4D6-0F8A-8D4B-9169-5879DEBCB81D}"/>
                  </a:ext>
                </a:extLst>
              </p:cNvPr>
              <p:cNvSpPr>
                <a:spLocks noChangeArrowheads="1"/>
              </p:cNvSpPr>
              <p:nvPr/>
            </p:nvSpPr>
            <p:spPr bwMode="auto">
              <a:xfrm>
                <a:off x="4425794" y="1761046"/>
                <a:ext cx="457200" cy="457200"/>
              </a:xfrm>
              <a:prstGeom prst="ellipse">
                <a:avLst/>
              </a:prstGeom>
              <a:solidFill>
                <a:srgbClr val="FFFFFF"/>
              </a:solidFill>
              <a:ln w="9525" cmpd="sng">
                <a:solidFill>
                  <a:schemeClr val="tx1"/>
                </a:solidFill>
                <a:round/>
                <a:headEnd/>
                <a:tailEnd/>
              </a:ln>
            </p:spPr>
            <p:txBody>
              <a:bodyPr wrap="none" anchor="ctr"/>
              <a:lstStyle/>
              <a:p>
                <a:pPr algn="ctr"/>
                <a:r>
                  <a:rPr lang="en-US" dirty="0">
                    <a:latin typeface="Calibri"/>
                    <a:ea typeface="Times New Roman"/>
                    <a:cs typeface="Times New Roman"/>
                  </a:rPr>
                  <a:t>d5</a:t>
                </a:r>
              </a:p>
            </p:txBody>
          </p:sp>
          <p:sp>
            <p:nvSpPr>
              <p:cNvPr id="111" name="Text Box 11">
                <a:extLst>
                  <a:ext uri="{FF2B5EF4-FFF2-40B4-BE49-F238E27FC236}">
                    <a16:creationId xmlns:a16="http://schemas.microsoft.com/office/drawing/2014/main" id="{5598E7AB-5C60-104D-9A81-28F3D1BA378B}"/>
                  </a:ext>
                </a:extLst>
              </p:cNvPr>
              <p:cNvSpPr txBox="1">
                <a:spLocks noChangeArrowheads="1"/>
              </p:cNvSpPr>
              <p:nvPr/>
            </p:nvSpPr>
            <p:spPr bwMode="auto">
              <a:xfrm>
                <a:off x="3139191" y="2064370"/>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0.2</a:t>
                </a:r>
              </a:p>
            </p:txBody>
          </p:sp>
          <p:sp>
            <p:nvSpPr>
              <p:cNvPr id="112" name="Text Box 11">
                <a:extLst>
                  <a:ext uri="{FF2B5EF4-FFF2-40B4-BE49-F238E27FC236}">
                    <a16:creationId xmlns:a16="http://schemas.microsoft.com/office/drawing/2014/main" id="{DA27707F-AB95-6540-A784-828F0982F369}"/>
                  </a:ext>
                </a:extLst>
              </p:cNvPr>
              <p:cNvSpPr txBox="1">
                <a:spLocks noChangeArrowheads="1"/>
              </p:cNvSpPr>
              <p:nvPr/>
            </p:nvSpPr>
            <p:spPr bwMode="auto">
              <a:xfrm>
                <a:off x="3151701" y="2505406"/>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0.8</a:t>
                </a:r>
              </a:p>
            </p:txBody>
          </p:sp>
          <p:sp>
            <p:nvSpPr>
              <p:cNvPr id="113" name="Text Box 11">
                <a:extLst>
                  <a:ext uri="{FF2B5EF4-FFF2-40B4-BE49-F238E27FC236}">
                    <a16:creationId xmlns:a16="http://schemas.microsoft.com/office/drawing/2014/main" id="{47733769-7930-7F45-8C45-19A5731020AC}"/>
                  </a:ext>
                </a:extLst>
              </p:cNvPr>
              <p:cNvSpPr txBox="1">
                <a:spLocks noChangeArrowheads="1"/>
              </p:cNvSpPr>
              <p:nvPr/>
            </p:nvSpPr>
            <p:spPr bwMode="auto">
              <a:xfrm>
                <a:off x="1896636" y="4562021"/>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0.5</a:t>
                </a:r>
              </a:p>
            </p:txBody>
          </p:sp>
          <p:sp>
            <p:nvSpPr>
              <p:cNvPr id="114" name="Text Box 11">
                <a:extLst>
                  <a:ext uri="{FF2B5EF4-FFF2-40B4-BE49-F238E27FC236}">
                    <a16:creationId xmlns:a16="http://schemas.microsoft.com/office/drawing/2014/main" id="{C6B2D1AD-DE4D-A144-AEC7-EB0A7431B92A}"/>
                  </a:ext>
                </a:extLst>
              </p:cNvPr>
              <p:cNvSpPr txBox="1">
                <a:spLocks noChangeArrowheads="1"/>
              </p:cNvSpPr>
              <p:nvPr/>
            </p:nvSpPr>
            <p:spPr bwMode="auto">
              <a:xfrm>
                <a:off x="1540117" y="4719048"/>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0.5</a:t>
                </a:r>
              </a:p>
            </p:txBody>
          </p:sp>
          <p:sp>
            <p:nvSpPr>
              <p:cNvPr id="115" name="Oval 12">
                <a:extLst>
                  <a:ext uri="{FF2B5EF4-FFF2-40B4-BE49-F238E27FC236}">
                    <a16:creationId xmlns:a16="http://schemas.microsoft.com/office/drawing/2014/main" id="{CB8B9E96-9441-A84B-8265-A44958CACAB4}"/>
                  </a:ext>
                </a:extLst>
              </p:cNvPr>
              <p:cNvSpPr>
                <a:spLocks noChangeArrowheads="1"/>
              </p:cNvSpPr>
              <p:nvPr/>
            </p:nvSpPr>
            <p:spPr bwMode="auto">
              <a:xfrm>
                <a:off x="986434" y="4090354"/>
                <a:ext cx="457200" cy="457200"/>
              </a:xfrm>
              <a:prstGeom prst="ellipse">
                <a:avLst/>
              </a:prstGeom>
              <a:solidFill>
                <a:schemeClr val="bg1"/>
              </a:solidFill>
              <a:ln w="38100" cmpd="sng">
                <a:solidFill>
                  <a:schemeClr val="accent1"/>
                </a:solidFill>
                <a:round/>
                <a:headEnd/>
                <a:tailEnd/>
              </a:ln>
            </p:spPr>
            <p:txBody>
              <a:bodyPr wrap="none" anchor="ctr"/>
              <a:lstStyle/>
              <a:p>
                <a:pPr algn="ctr"/>
                <a:r>
                  <a:rPr lang="en-US" dirty="0">
                    <a:latin typeface="Calibri"/>
                    <a:ea typeface="Times New Roman"/>
                    <a:cs typeface="Times New Roman"/>
                  </a:rPr>
                  <a:t>d1</a:t>
                </a:r>
              </a:p>
            </p:txBody>
          </p:sp>
          <p:sp>
            <p:nvSpPr>
              <p:cNvPr id="116" name="Freeform 6">
                <a:extLst>
                  <a:ext uri="{FF2B5EF4-FFF2-40B4-BE49-F238E27FC236}">
                    <a16:creationId xmlns:a16="http://schemas.microsoft.com/office/drawing/2014/main" id="{6B91D6A1-8B86-7847-A5BD-484289F4FC9A}"/>
                  </a:ext>
                </a:extLst>
              </p:cNvPr>
              <p:cNvSpPr>
                <a:spLocks/>
              </p:cNvSpPr>
              <p:nvPr/>
            </p:nvSpPr>
            <p:spPr bwMode="auto">
              <a:xfrm flipH="1" flipV="1">
                <a:off x="1288605" y="272572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cxnSp>
            <p:nvCxnSpPr>
              <p:cNvPr id="117" name="Curved Connector 116">
                <a:extLst>
                  <a:ext uri="{FF2B5EF4-FFF2-40B4-BE49-F238E27FC236}">
                    <a16:creationId xmlns:a16="http://schemas.microsoft.com/office/drawing/2014/main" id="{FF76928F-F106-2749-AD59-A1991B5B9A5D}"/>
                  </a:ext>
                </a:extLst>
              </p:cNvPr>
              <p:cNvCxnSpPr/>
              <p:nvPr/>
            </p:nvCxnSpPr>
            <p:spPr>
              <a:xfrm flipH="1">
                <a:off x="1215034" y="4318954"/>
                <a:ext cx="228600" cy="228600"/>
              </a:xfrm>
              <a:prstGeom prst="curvedConnector4">
                <a:avLst>
                  <a:gd name="adj1" fmla="val -100000"/>
                  <a:gd name="adj2" fmla="val 200000"/>
                </a:avLst>
              </a:prstGeom>
              <a:ln w="38100" cmpd="sng">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8" name="Arc 117">
                <a:extLst>
                  <a:ext uri="{FF2B5EF4-FFF2-40B4-BE49-F238E27FC236}">
                    <a16:creationId xmlns:a16="http://schemas.microsoft.com/office/drawing/2014/main" id="{92DBBAAA-FFCF-3848-A2B3-E83962F714EB}"/>
                  </a:ext>
                </a:extLst>
              </p:cNvPr>
              <p:cNvSpPr/>
              <p:nvPr/>
            </p:nvSpPr>
            <p:spPr bwMode="auto">
              <a:xfrm rot="356928">
                <a:off x="1451974" y="4215162"/>
                <a:ext cx="366712" cy="366713"/>
              </a:xfrm>
              <a:prstGeom prst="arc">
                <a:avLst>
                  <a:gd name="adj1" fmla="val 708330"/>
                  <a:gd name="adj2" fmla="val 4251989"/>
                </a:avLst>
              </a:prstGeom>
              <a:noFill/>
              <a:ln w="38100" cap="flat" cmpd="sng" algn="ctr">
                <a:solidFill>
                  <a:schemeClr val="accent1"/>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19" name="Freeform 18">
                <a:extLst>
                  <a:ext uri="{FF2B5EF4-FFF2-40B4-BE49-F238E27FC236}">
                    <a16:creationId xmlns:a16="http://schemas.microsoft.com/office/drawing/2014/main" id="{273D2F5D-9692-1A41-A93D-197D8E0C3F75}"/>
                  </a:ext>
                </a:extLst>
              </p:cNvPr>
              <p:cNvSpPr>
                <a:spLocks/>
              </p:cNvSpPr>
              <p:nvPr/>
            </p:nvSpPr>
            <p:spPr bwMode="auto">
              <a:xfrm rot="11097626" flipV="1">
                <a:off x="1428940" y="4080105"/>
                <a:ext cx="2271945" cy="246051"/>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0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20" name="Freeform 31">
                <a:extLst>
                  <a:ext uri="{FF2B5EF4-FFF2-40B4-BE49-F238E27FC236}">
                    <a16:creationId xmlns:a16="http://schemas.microsoft.com/office/drawing/2014/main" id="{CA05BCC8-2C44-D446-BA72-4E2F85398128}"/>
                  </a:ext>
                </a:extLst>
              </p:cNvPr>
              <p:cNvSpPr>
                <a:spLocks/>
              </p:cNvSpPr>
              <p:nvPr/>
            </p:nvSpPr>
            <p:spPr bwMode="auto">
              <a:xfrm rot="10623913" flipH="1" flipV="1">
                <a:off x="4056037" y="2163971"/>
                <a:ext cx="1066075" cy="218711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21" name="Freeform 40">
                <a:extLst>
                  <a:ext uri="{FF2B5EF4-FFF2-40B4-BE49-F238E27FC236}">
                    <a16:creationId xmlns:a16="http://schemas.microsoft.com/office/drawing/2014/main" id="{E8F5F9FE-8BA3-4A4F-A30B-A17C0FCB649A}"/>
                  </a:ext>
                </a:extLst>
              </p:cNvPr>
              <p:cNvSpPr>
                <a:spLocks/>
              </p:cNvSpPr>
              <p:nvPr/>
            </p:nvSpPr>
            <p:spPr bwMode="auto">
              <a:xfrm flipH="1">
                <a:off x="3845766" y="284062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22" name="Oval 11">
                <a:extLst>
                  <a:ext uri="{FF2B5EF4-FFF2-40B4-BE49-F238E27FC236}">
                    <a16:creationId xmlns:a16="http://schemas.microsoft.com/office/drawing/2014/main" id="{BEF56628-FA66-7040-A889-5BD32CBF3136}"/>
                  </a:ext>
                </a:extLst>
              </p:cNvPr>
              <p:cNvSpPr>
                <a:spLocks noChangeArrowheads="1"/>
              </p:cNvSpPr>
              <p:nvPr/>
            </p:nvSpPr>
            <p:spPr bwMode="auto">
              <a:xfrm>
                <a:off x="3636253" y="2526517"/>
                <a:ext cx="457200" cy="457200"/>
              </a:xfrm>
              <a:prstGeom prst="ellipse">
                <a:avLst/>
              </a:prstGeom>
              <a:solidFill>
                <a:srgbClr val="FFFFFF"/>
              </a:solidFill>
              <a:ln w="9525" cmpd="sng">
                <a:solidFill>
                  <a:schemeClr val="tx1"/>
                </a:solidFill>
                <a:round/>
                <a:headEnd/>
                <a:tailEnd/>
              </a:ln>
            </p:spPr>
            <p:txBody>
              <a:bodyPr wrap="none" anchor="ctr"/>
              <a:lstStyle/>
              <a:p>
                <a:pPr algn="ctr"/>
                <a:r>
                  <a:rPr lang="en-US" dirty="0">
                    <a:latin typeface="Calibri"/>
                    <a:ea typeface="Times New Roman"/>
                    <a:cs typeface="Times New Roman"/>
                  </a:rPr>
                  <a:t>d3</a:t>
                </a:r>
              </a:p>
            </p:txBody>
          </p:sp>
          <p:sp>
            <p:nvSpPr>
              <p:cNvPr id="123" name="Oval 12">
                <a:extLst>
                  <a:ext uri="{FF2B5EF4-FFF2-40B4-BE49-F238E27FC236}">
                    <a16:creationId xmlns:a16="http://schemas.microsoft.com/office/drawing/2014/main" id="{10F1DC4C-7080-FA4A-8CC3-E1D53E1EB036}"/>
                  </a:ext>
                </a:extLst>
              </p:cNvPr>
              <p:cNvSpPr>
                <a:spLocks noChangeArrowheads="1"/>
              </p:cNvSpPr>
              <p:nvPr/>
            </p:nvSpPr>
            <p:spPr bwMode="auto">
              <a:xfrm>
                <a:off x="3654650" y="4199562"/>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124" name="Rectangle 123">
                <a:extLst>
                  <a:ext uri="{FF2B5EF4-FFF2-40B4-BE49-F238E27FC236}">
                    <a16:creationId xmlns:a16="http://schemas.microsoft.com/office/drawing/2014/main" id="{B4951808-B84B-5E41-99C2-343E0AC289A0}"/>
                  </a:ext>
                </a:extLst>
              </p:cNvPr>
              <p:cNvSpPr/>
              <p:nvPr/>
            </p:nvSpPr>
            <p:spPr>
              <a:xfrm>
                <a:off x="4486637" y="1518047"/>
                <a:ext cx="59" cy="252043"/>
              </a:xfrm>
              <a:prstGeom prst="rect">
                <a:avLst/>
              </a:prstGeom>
              <a:noFill/>
            </p:spPr>
            <p:txBody>
              <a:bodyPr wrap="none" lIns="0" tIns="0" rIns="0" bIns="0">
                <a:spAutoFit/>
              </a:bodyPr>
              <a:lstStyle/>
              <a:p>
                <a:pPr algn="ctr"/>
                <a:endParaRPr lang="en-US" dirty="0"/>
              </a:p>
            </p:txBody>
          </p:sp>
        </p:grpSp>
        <p:sp>
          <p:nvSpPr>
            <p:cNvPr id="94" name="Freeform 31">
              <a:extLst>
                <a:ext uri="{FF2B5EF4-FFF2-40B4-BE49-F238E27FC236}">
                  <a16:creationId xmlns:a16="http://schemas.microsoft.com/office/drawing/2014/main" id="{5A693898-99C3-2A48-A5BA-575AF5668132}"/>
                </a:ext>
              </a:extLst>
            </p:cNvPr>
            <p:cNvSpPr>
              <a:spLocks/>
            </p:cNvSpPr>
            <p:nvPr/>
          </p:nvSpPr>
          <p:spPr bwMode="auto">
            <a:xfrm rot="6215733" flipV="1">
              <a:off x="5981535" y="2895684"/>
              <a:ext cx="455459" cy="2458900"/>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grpSp>
    </p:spTree>
    <p:extLst>
      <p:ext uri="{BB962C8B-B14F-4D97-AF65-F5344CB8AC3E}">
        <p14:creationId xmlns:p14="http://schemas.microsoft.com/office/powerpoint/2010/main" val="934962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Rectangle 24"/>
          <p:cNvSpPr>
            <a:spLocks noGrp="1" noChangeArrowheads="1"/>
          </p:cNvSpPr>
          <p:nvPr>
            <p:ph type="title"/>
          </p:nvPr>
        </p:nvSpPr>
        <p:spPr/>
        <p:txBody>
          <a:bodyPr/>
          <a:lstStyle/>
          <a:p>
            <a:r>
              <a:rPr lang="en-US" dirty="0"/>
              <a:t>Safe Solutions</a:t>
            </a:r>
          </a:p>
        </p:txBody>
      </p:sp>
      <mc:AlternateContent xmlns:mc="http://schemas.openxmlformats.org/markup-compatibility/2006" xmlns:a14="http://schemas.microsoft.com/office/drawing/2010/main">
        <mc:Choice Requires="a14">
          <p:sp>
            <p:nvSpPr>
              <p:cNvPr id="20483" name="Rectangle 3"/>
              <p:cNvSpPr>
                <a:spLocks noGrp="1" noChangeArrowheads="1"/>
              </p:cNvSpPr>
              <p:nvPr>
                <p:ph idx="1"/>
              </p:nvPr>
            </p:nvSpPr>
            <p:spPr>
              <a:xfrm>
                <a:off x="628650" y="1158240"/>
                <a:ext cx="7886700" cy="5018723"/>
              </a:xfrm>
            </p:spPr>
            <p:txBody>
              <a:bodyPr>
                <a:normAutofit fontScale="92500" lnSpcReduction="20000"/>
              </a:bodyPr>
              <a:lstStyle/>
              <a:p>
                <a:r>
                  <a:rPr lang="en-US" dirty="0"/>
                  <a:t>Safe solution: </a:t>
                </a:r>
                <a14:m>
                  <m:oMath xmlns:m="http://schemas.openxmlformats.org/officeDocument/2006/math">
                    <m:func>
                      <m:funcPr>
                        <m:ctrlPr>
                          <a:rPr lang="en-US" i="1" dirty="0" smtClean="0">
                            <a:latin typeface="Cambria Math" panose="02040503050406030204" pitchFamily="18" charset="0"/>
                            <a:sym typeface="Symbol" charset="0"/>
                          </a:rPr>
                        </m:ctrlPr>
                      </m:funcPr>
                      <m:fName>
                        <m:r>
                          <a:rPr lang="en-US" i="1" dirty="0" smtClean="0">
                            <a:latin typeface="Cambria Math" panose="02040503050406030204" pitchFamily="18" charset="0"/>
                          </a:rPr>
                          <m:t>𝑃</m:t>
                        </m:r>
                      </m:fName>
                      <m:e>
                        <m:d>
                          <m:dPr>
                            <m:ctrlPr>
                              <a:rPr lang="en-US" i="1" dirty="0" smtClean="0">
                                <a:latin typeface="Cambria Math" panose="02040503050406030204" pitchFamily="18" charset="0"/>
                              </a:rPr>
                            </m:ctrlPr>
                          </m:dPr>
                          <m:e>
                            <m:sSub>
                              <m:sSubPr>
                                <m:ctrlPr>
                                  <a:rPr lang="de-DE"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𝑔</m:t>
                                </m:r>
                              </m:sub>
                            </m:sSub>
                            <m:r>
                              <a:rPr lang="de-DE" i="1" dirty="0">
                                <a:latin typeface="Cambria Math" panose="02040503050406030204" pitchFamily="18" charset="0"/>
                              </a:rPr>
                              <m:t>|</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en-US" i="1" dirty="0">
                                    <a:latin typeface="Cambria Math" panose="02040503050406030204" pitchFamily="18" charset="0"/>
                                    <a:sym typeface="Symbol" charset="0"/>
                                  </a:rPr>
                                  <m:t>0</m:t>
                                </m:r>
                              </m:sub>
                            </m:sSub>
                            <m:r>
                              <a:rPr lang="en-US" i="1" dirty="0">
                                <a:latin typeface="Cambria Math" panose="02040503050406030204" pitchFamily="18" charset="0"/>
                                <a:sym typeface="Symbol" charset="0"/>
                              </a:rPr>
                              <m:t>,</m:t>
                            </m:r>
                            <m:r>
                              <a:rPr lang="en-US" i="1" dirty="0">
                                <a:latin typeface="Cambria Math" panose="02040503050406030204" pitchFamily="18" charset="0"/>
                              </a:rPr>
                              <m:t>𝜋</m:t>
                            </m:r>
                          </m:e>
                        </m:d>
                      </m:e>
                    </m:func>
                    <m:r>
                      <a:rPr lang="de-DE" b="0" i="1" dirty="0" smtClean="0">
                        <a:latin typeface="Cambria Math" panose="02040503050406030204" pitchFamily="18" charset="0"/>
                      </a:rPr>
                      <m:t>=</m:t>
                    </m:r>
                    <m:r>
                      <a:rPr lang="en-US" i="1" dirty="0" smtClean="0">
                        <a:latin typeface="Cambria Math" panose="02040503050406030204" pitchFamily="18" charset="0"/>
                      </a:rPr>
                      <m:t>1</m:t>
                    </m:r>
                  </m:oMath>
                </a14:m>
                <a:endParaRPr lang="en-US" dirty="0"/>
              </a:p>
              <a:p>
                <a:endParaRPr lang="en-US" dirty="0"/>
              </a:p>
              <a:p>
                <a:r>
                  <a:rPr lang="en-US" dirty="0"/>
                  <a:t>Another cyclic safe solution:</a:t>
                </a:r>
              </a:p>
              <a:p>
                <a:pPr lvl="1"/>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5</m:t>
                        </m:r>
                      </m:sub>
                    </m:sSub>
                    <m:r>
                      <a:rPr lang="en-US" i="1" dirty="0" smtClean="0">
                        <a:latin typeface="Cambria Math" panose="02040503050406030204" pitchFamily="18" charset="0"/>
                      </a:rPr>
                      <m:t>={</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1, </m:t>
                        </m:r>
                        <m:r>
                          <a:rPr lang="is-IS" i="1" dirty="0" smtClean="0">
                            <a:latin typeface="Cambria Math" panose="02040503050406030204" pitchFamily="18" charset="0"/>
                          </a:rPr>
                          <m:t>𝑚</m:t>
                        </m:r>
                        <m:r>
                          <a:rPr lang="is-IS" i="1" dirty="0" smtClean="0">
                            <a:latin typeface="Cambria Math" panose="02040503050406030204" pitchFamily="18" charset="0"/>
                          </a:rPr>
                          <m:t>14</m:t>
                        </m:r>
                      </m:e>
                    </m:d>
                    <m:r>
                      <a:rPr lang="de-DE" b="0" i="1" dirty="0" smtClean="0">
                        <a:latin typeface="Cambria Math" panose="02040503050406030204" pitchFamily="18" charset="0"/>
                      </a:rPr>
                      <m:t>,</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𝑑</m:t>
                        </m:r>
                        <m:r>
                          <a:rPr lang="de-DE" b="0" i="1" dirty="0" smtClean="0">
                            <a:latin typeface="Cambria Math" panose="02040503050406030204" pitchFamily="18" charset="0"/>
                          </a:rPr>
                          <m:t>4,</m:t>
                        </m:r>
                        <m:r>
                          <a:rPr lang="de-DE" b="0" i="1" dirty="0" smtClean="0">
                            <a:latin typeface="Cambria Math" panose="02040503050406030204" pitchFamily="18" charset="0"/>
                          </a:rPr>
                          <m:t>𝑚</m:t>
                        </m:r>
                        <m:r>
                          <a:rPr lang="de-DE" b="0" i="1" dirty="0" smtClean="0">
                            <a:latin typeface="Cambria Math" panose="02040503050406030204" pitchFamily="18" charset="0"/>
                          </a:rPr>
                          <m:t>41</m:t>
                        </m:r>
                      </m:e>
                    </m:d>
                    <m:r>
                      <a:rPr lang="en-US" i="1" dirty="0" smtClean="0">
                        <a:latin typeface="Cambria Math" panose="02040503050406030204" pitchFamily="18" charset="0"/>
                      </a:rPr>
                      <m:t>}</m:t>
                    </m:r>
                  </m:oMath>
                </a14:m>
                <a:endParaRPr lang="en-US" dirty="0"/>
              </a:p>
              <a:p>
                <a:pPr lvl="1"/>
                <a14:m>
                  <m:oMath xmlns:m="http://schemas.openxmlformats.org/officeDocument/2006/math">
                    <m:r>
                      <a:rPr lang="en-US" i="1" dirty="0" smtClean="0">
                        <a:latin typeface="Cambria Math" panose="02040503050406030204" pitchFamily="18" charset="0"/>
                      </a:rPr>
                      <m:t>𝐻</m:t>
                    </m:r>
                    <m:d>
                      <m:dPr>
                        <m:ctrlPr>
                          <a:rPr lang="en-US" i="1" dirty="0" smtClean="0">
                            <a:latin typeface="Cambria Math" panose="02040503050406030204" pitchFamily="18" charset="0"/>
                          </a:rPr>
                        </m:ctrlPr>
                      </m:dPr>
                      <m:e>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sym typeface="Symbol" charset="0"/>
                              </a:rPr>
                              <m:t>𝑠</m:t>
                            </m:r>
                          </m:e>
                          <m:sub>
                            <m:r>
                              <a:rPr lang="en-US" i="1" dirty="0" smtClean="0">
                                <a:latin typeface="Cambria Math" panose="02040503050406030204" pitchFamily="18" charset="0"/>
                                <a:sym typeface="Symbol" charset="0"/>
                              </a:rPr>
                              <m:t>0</m:t>
                            </m:r>
                          </m:sub>
                        </m:sSub>
                        <m:r>
                          <a:rPr lang="en-US" i="1" dirty="0" smtClean="0">
                            <a:latin typeface="Cambria Math" panose="02040503050406030204" pitchFamily="18" charset="0"/>
                            <a:sym typeface="Symbol" charset="0"/>
                          </a:rPr>
                          <m:t>,</m:t>
                        </m:r>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5</m:t>
                            </m:r>
                          </m:sub>
                        </m:sSub>
                      </m:e>
                    </m:d>
                    <m:r>
                      <a:rPr lang="de-DE" b="0" i="1" dirty="0" smtClean="0">
                        <a:latin typeface="Cambria Math" panose="02040503050406030204" pitchFamily="18" charset="0"/>
                      </a:rPr>
                      <m:t>=</m:t>
                    </m:r>
                    <m:r>
                      <a:rPr lang="en-US" i="1" dirty="0">
                        <a:latin typeface="Cambria Math" panose="02040503050406030204" pitchFamily="18" charset="0"/>
                      </a:rPr>
                      <m:t>𝐻</m:t>
                    </m:r>
                    <m:d>
                      <m:dPr>
                        <m:ctrlPr>
                          <a:rPr lang="en-US" i="1" dirty="0">
                            <a:latin typeface="Cambria Math" panose="02040503050406030204" pitchFamily="18" charset="0"/>
                          </a:rPr>
                        </m:ctrlPr>
                      </m:dPr>
                      <m:e>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en-US" i="1" dirty="0">
                                <a:latin typeface="Cambria Math" panose="02040503050406030204" pitchFamily="18" charset="0"/>
                                <a:sym typeface="Symbol" charset="0"/>
                              </a:rPr>
                              <m:t>0</m:t>
                            </m:r>
                          </m:sub>
                        </m:sSub>
                        <m:r>
                          <a:rPr lang="en-US" i="1" dirty="0">
                            <a:latin typeface="Cambria Math" panose="02040503050406030204" pitchFamily="18" charset="0"/>
                            <a:sym typeface="Symbol" charset="0"/>
                          </a:rPr>
                          <m:t>,</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rPr>
                              <m:t>𝜋</m:t>
                            </m:r>
                          </m:e>
                          <m:sub>
                            <m:r>
                              <a:rPr lang="de-DE" b="0" i="1" dirty="0" smtClean="0">
                                <a:latin typeface="Cambria Math" panose="02040503050406030204" pitchFamily="18" charset="0"/>
                              </a:rPr>
                              <m:t>4</m:t>
                            </m:r>
                          </m:sub>
                        </m:sSub>
                      </m:e>
                    </m:d>
                  </m:oMath>
                </a14:m>
                <a:r>
                  <a:rPr lang="en-US" dirty="0"/>
                  <a:t>:</a:t>
                </a:r>
              </a:p>
              <a:p>
                <a:pPr lvl="2"/>
                <a14:m>
                  <m:oMath xmlns:m="http://schemas.openxmlformats.org/officeDocument/2006/math">
                    <m:sSub>
                      <m:sSubPr>
                        <m:ctrlPr>
                          <a:rPr lang="de-DE" b="0" i="1" dirty="0" smtClean="0">
                            <a:latin typeface="Cambria Math" panose="02040503050406030204" pitchFamily="18" charset="0"/>
                          </a:rPr>
                        </m:ctrlPr>
                      </m:sSubPr>
                      <m:e>
                        <m:r>
                          <a:rPr lang="el-GR" i="1" dirty="0">
                            <a:latin typeface="Cambria Math" panose="02040503050406030204" pitchFamily="18" charset="0"/>
                          </a:rPr>
                          <m:t>𝜎</m:t>
                        </m:r>
                      </m:e>
                      <m:sub>
                        <m:r>
                          <a:rPr lang="de-DE" b="0" i="1" dirty="0" smtClean="0">
                            <a:latin typeface="Cambria Math" panose="02040503050406030204" pitchFamily="18" charset="0"/>
                          </a:rPr>
                          <m:t>5</m:t>
                        </m:r>
                      </m:sub>
                    </m:sSub>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1, </m:t>
                        </m:r>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4</m:t>
                        </m:r>
                      </m:e>
                    </m:d>
                  </m:oMath>
                </a14:m>
                <a:endParaRPr lang="de-DE" i="1" dirty="0">
                  <a:latin typeface="Cambria Math" panose="02040503050406030204" pitchFamily="18" charset="0"/>
                  <a:sym typeface="Symbol" charset="0"/>
                </a:endParaRPr>
              </a:p>
              <a:p>
                <a:pPr lvl="2"/>
                <a14:m>
                  <m:oMath xmlns:m="http://schemas.openxmlformats.org/officeDocument/2006/math">
                    <m:func>
                      <m:funcPr>
                        <m:ctrlPr>
                          <a:rPr lang="en-US" i="1" dirty="0" smtClean="0">
                            <a:latin typeface="Cambria Math" panose="02040503050406030204" pitchFamily="18" charset="0"/>
                            <a:sym typeface="Symbol" charset="0"/>
                          </a:rPr>
                        </m:ctrlPr>
                      </m:funcPr>
                      <m:fName>
                        <m:r>
                          <a:rPr lang="en-US" i="1" dirty="0" smtClean="0">
                            <a:latin typeface="Cambria Math" panose="02040503050406030204" pitchFamily="18" charset="0"/>
                          </a:rPr>
                          <m:t>𝑃</m:t>
                        </m:r>
                      </m:fName>
                      <m:e>
                        <m:d>
                          <m:dPr>
                            <m:ctrlPr>
                              <a:rPr lang="en-US" i="1" dirty="0" smtClean="0">
                                <a:latin typeface="Cambria Math" panose="02040503050406030204" pitchFamily="18" charset="0"/>
                                <a:sym typeface="Symbol" charset="0"/>
                              </a:rPr>
                            </m:ctrlPr>
                          </m:dPr>
                          <m:e>
                            <m:sSub>
                              <m:sSubPr>
                                <m:ctrlPr>
                                  <a:rPr lang="de-DE" b="0" i="1" dirty="0" smtClean="0">
                                    <a:latin typeface="Cambria Math" panose="02040503050406030204" pitchFamily="18" charset="0"/>
                                    <a:sym typeface="Symbol" charset="0"/>
                                  </a:rPr>
                                </m:ctrlPr>
                              </m:sSubPr>
                              <m:e>
                                <m:r>
                                  <a:rPr lang="el-GR" i="1" dirty="0" smtClean="0">
                                    <a:latin typeface="Cambria Math" panose="02040503050406030204" pitchFamily="18" charset="0"/>
                                    <a:sym typeface="Symbol" charset="0"/>
                                  </a:rPr>
                                  <m:t>𝜎</m:t>
                                </m:r>
                              </m:e>
                              <m:sub>
                                <m:r>
                                  <a:rPr lang="de-DE" b="0" i="1" dirty="0" smtClean="0">
                                    <a:latin typeface="Cambria Math" panose="02040503050406030204" pitchFamily="18" charset="0"/>
                                    <a:sym typeface="Symbol" charset="0"/>
                                  </a:rPr>
                                  <m:t>5</m:t>
                                </m:r>
                              </m:sub>
                            </m:sSub>
                          </m:e>
                          <m:e>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sym typeface="Symbol" charset="0"/>
                                  </a:rPr>
                                  <m:t>𝑠</m:t>
                                </m:r>
                              </m:e>
                              <m:sub>
                                <m:r>
                                  <a:rPr lang="de-DE" b="0" i="1" dirty="0" smtClean="0">
                                    <a:latin typeface="Cambria Math" panose="02040503050406030204" pitchFamily="18" charset="0"/>
                                    <a:sym typeface="Symbol" charset="0"/>
                                  </a:rPr>
                                  <m:t>0</m:t>
                                </m:r>
                              </m:sub>
                            </m:sSub>
                            <m:r>
                              <a:rPr lang="en-US" i="1" dirty="0" smtClean="0">
                                <a:latin typeface="Cambria Math" panose="02040503050406030204" pitchFamily="18" charset="0"/>
                                <a:sym typeface="Symbol" charset="0"/>
                              </a:rPr>
                              <m:t>,</m:t>
                            </m:r>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5</m:t>
                                </m:r>
                              </m:sub>
                            </m:sSub>
                          </m:e>
                        </m:d>
                      </m:e>
                    </m:func>
                  </m:oMath>
                </a14:m>
                <a:r>
                  <a:rPr lang="de-DE" b="0" i="1" dirty="0">
                    <a:latin typeface="Cambria Math" panose="02040503050406030204" pitchFamily="18" charset="0"/>
                    <a:sym typeface="Symbol" charset="0"/>
                  </a:rPr>
                  <a:t> </a:t>
                </a:r>
                <a14:m>
                  <m:oMath xmlns:m="http://schemas.openxmlformats.org/officeDocument/2006/math">
                    <m:r>
                      <a:rPr lang="en-US" i="1" dirty="0" smtClean="0">
                        <a:latin typeface="Cambria Math" panose="02040503050406030204" pitchFamily="18" charset="0"/>
                        <a:sym typeface="Symbol" charset="0"/>
                      </a:rPr>
                      <m:t>=</m:t>
                    </m:r>
                    <m:r>
                      <a:rPr lang="de-DE" b="0" i="1" dirty="0" smtClean="0">
                        <a:latin typeface="Cambria Math" panose="02040503050406030204" pitchFamily="18" charset="0"/>
                        <a:sym typeface="Symbol" charset="0"/>
                      </a:rPr>
                      <m:t>0</m:t>
                    </m:r>
                    <m:r>
                      <a:rPr lang="en-US" i="1" dirty="0" smtClean="0">
                        <a:latin typeface="Cambria Math" panose="02040503050406030204" pitchFamily="18" charset="0"/>
                        <a:sym typeface="Symbol" charset="0"/>
                      </a:rPr>
                      <m:t>.</m:t>
                    </m:r>
                    <m:r>
                      <a:rPr lang="de-DE" b="0" i="1" dirty="0" smtClean="0">
                        <a:latin typeface="Cambria Math" panose="02040503050406030204" pitchFamily="18" charset="0"/>
                        <a:sym typeface="Symbol" charset="0"/>
                      </a:rPr>
                      <m:t>5</m:t>
                    </m:r>
                    <m:r>
                      <a:rPr lang="en-US" i="1" dirty="0" smtClean="0">
                        <a:latin typeface="Cambria Math" panose="02040503050406030204" pitchFamily="18" charset="0"/>
                        <a:sym typeface="Symbol" charset="0"/>
                      </a:rPr>
                      <m:t>=</m:t>
                    </m:r>
                    <m:sSup>
                      <m:sSupPr>
                        <m:ctrlPr>
                          <a:rPr lang="de-DE" b="0" i="1" dirty="0" smtClean="0">
                            <a:latin typeface="Cambria Math" panose="02040503050406030204" pitchFamily="18" charset="0"/>
                            <a:sym typeface="Symbol" charset="0"/>
                          </a:rPr>
                        </m:ctrlPr>
                      </m:sSupPr>
                      <m:e>
                        <m:d>
                          <m:dPr>
                            <m:ctrlPr>
                              <a:rPr lang="de-DE" b="0" i="1" dirty="0" smtClean="0">
                                <a:latin typeface="Cambria Math" panose="02040503050406030204" pitchFamily="18" charset="0"/>
                                <a:sym typeface="Symbol" charset="0"/>
                              </a:rPr>
                            </m:ctrlPr>
                          </m:dPr>
                          <m:e>
                            <m:f>
                              <m:fPr>
                                <m:ctrlPr>
                                  <a:rPr lang="de-DE" b="0" i="1" dirty="0" smtClean="0">
                                    <a:latin typeface="Cambria Math" panose="02040503050406030204" pitchFamily="18" charset="0"/>
                                    <a:sym typeface="Symbol" charset="0"/>
                                  </a:rPr>
                                </m:ctrlPr>
                              </m:fPr>
                              <m:num>
                                <m:r>
                                  <a:rPr lang="de-DE" b="0" i="1" dirty="0" smtClean="0">
                                    <a:latin typeface="Cambria Math" panose="02040503050406030204" pitchFamily="18" charset="0"/>
                                    <a:sym typeface="Symbol" charset="0"/>
                                  </a:rPr>
                                  <m:t>1</m:t>
                                </m:r>
                              </m:num>
                              <m:den>
                                <m:r>
                                  <a:rPr lang="de-DE" b="0" i="1" dirty="0" smtClean="0">
                                    <a:latin typeface="Cambria Math" panose="02040503050406030204" pitchFamily="18" charset="0"/>
                                    <a:sym typeface="Symbol" charset="0"/>
                                  </a:rPr>
                                  <m:t>2</m:t>
                                </m:r>
                              </m:den>
                            </m:f>
                          </m:e>
                        </m:d>
                      </m:e>
                      <m:sup>
                        <m:r>
                          <a:rPr lang="de-DE" b="0" i="1" dirty="0" smtClean="0">
                            <a:latin typeface="Cambria Math" panose="02040503050406030204" pitchFamily="18" charset="0"/>
                            <a:sym typeface="Symbol" charset="0"/>
                          </a:rPr>
                          <m:t>1</m:t>
                        </m:r>
                      </m:sup>
                    </m:sSup>
                  </m:oMath>
                </a14:m>
                <a:endParaRPr lang="en-US" dirty="0"/>
              </a:p>
              <a:p>
                <a:pPr lvl="2"/>
                <a14:m>
                  <m:oMath xmlns:m="http://schemas.openxmlformats.org/officeDocument/2006/math">
                    <m:sSub>
                      <m:sSubPr>
                        <m:ctrlPr>
                          <a:rPr lang="de-DE" b="0" i="1" dirty="0" smtClean="0">
                            <a:latin typeface="Cambria Math" panose="02040503050406030204" pitchFamily="18" charset="0"/>
                          </a:rPr>
                        </m:ctrlPr>
                      </m:sSubPr>
                      <m:e>
                        <m:r>
                          <a:rPr lang="el-GR" i="1" dirty="0">
                            <a:latin typeface="Cambria Math" panose="02040503050406030204" pitchFamily="18" charset="0"/>
                          </a:rPr>
                          <m:t>𝜎</m:t>
                        </m:r>
                      </m:e>
                      <m:sub>
                        <m:r>
                          <a:rPr lang="de-DE" b="0" i="1" dirty="0" smtClean="0">
                            <a:latin typeface="Cambria Math" panose="02040503050406030204" pitchFamily="18" charset="0"/>
                          </a:rPr>
                          <m:t>6</m:t>
                        </m:r>
                      </m:sub>
                    </m:sSub>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1, </m:t>
                        </m:r>
                        <m:r>
                          <a:rPr lang="de-DE" i="1" dirty="0">
                            <a:latin typeface="Cambria Math" panose="02040503050406030204" pitchFamily="18" charset="0"/>
                            <a:sym typeface="Symbol" charset="0"/>
                          </a:rPr>
                          <m:t>𝑑</m:t>
                        </m:r>
                        <m:r>
                          <a:rPr lang="de-DE" b="0" i="1" dirty="0" smtClean="0">
                            <a:latin typeface="Cambria Math" panose="02040503050406030204" pitchFamily="18" charset="0"/>
                            <a:sym typeface="Symbol" charset="0"/>
                          </a:rPr>
                          <m:t>1</m:t>
                        </m:r>
                        <m:r>
                          <a:rPr lang="de-DE" i="1" dirty="0">
                            <a:latin typeface="Cambria Math" panose="02040503050406030204" pitchFamily="18" charset="0"/>
                            <a:sym typeface="Symbol" charset="0"/>
                          </a:rPr>
                          <m:t>, </m:t>
                        </m:r>
                        <m:r>
                          <a:rPr lang="de-DE" b="0" i="1" dirty="0" smtClean="0">
                            <a:latin typeface="Cambria Math" panose="02040503050406030204" pitchFamily="18" charset="0"/>
                            <a:sym typeface="Symbol" charset="0"/>
                          </a:rPr>
                          <m:t>𝑑</m:t>
                        </m:r>
                        <m:r>
                          <a:rPr lang="de-DE" b="0" i="1" dirty="0" smtClean="0">
                            <a:latin typeface="Cambria Math" panose="02040503050406030204" pitchFamily="18" charset="0"/>
                            <a:sym typeface="Symbol" charset="0"/>
                          </a:rPr>
                          <m:t>4</m:t>
                        </m:r>
                      </m:e>
                    </m:d>
                  </m:oMath>
                </a14:m>
                <a:endParaRPr lang="en-US" dirty="0">
                  <a:sym typeface="Symbol" charset="0"/>
                </a:endParaRPr>
              </a:p>
              <a:p>
                <a:pPr lvl="2"/>
                <a14:m>
                  <m:oMath xmlns:m="http://schemas.openxmlformats.org/officeDocument/2006/math">
                    <m:func>
                      <m:funcPr>
                        <m:ctrlPr>
                          <a:rPr lang="en-US" i="1" dirty="0">
                            <a:latin typeface="Cambria Math" panose="02040503050406030204" pitchFamily="18" charset="0"/>
                            <a:sym typeface="Symbol" charset="0"/>
                          </a:rPr>
                        </m:ctrlPr>
                      </m:funcPr>
                      <m:fName>
                        <m:r>
                          <a:rPr lang="de-DE" b="0" i="1" dirty="0" smtClean="0">
                            <a:latin typeface="Cambria Math" panose="02040503050406030204" pitchFamily="18" charset="0"/>
                          </a:rPr>
                          <m:t>𝑃</m:t>
                        </m:r>
                      </m:fName>
                      <m:e>
                        <m:d>
                          <m:dPr>
                            <m:ctrlPr>
                              <a:rPr lang="en-US" i="1" dirty="0">
                                <a:latin typeface="Cambria Math" panose="02040503050406030204" pitchFamily="18" charset="0"/>
                                <a:sym typeface="Symbol" charset="0"/>
                              </a:rPr>
                            </m:ctrlPr>
                          </m:dPr>
                          <m:e>
                            <m:sSub>
                              <m:sSubPr>
                                <m:ctrlPr>
                                  <a:rPr lang="de-DE" i="1" dirty="0" smtClean="0">
                                    <a:latin typeface="Cambria Math" panose="02040503050406030204" pitchFamily="18" charset="0"/>
                                    <a:sym typeface="Symbol" charset="0"/>
                                  </a:rPr>
                                </m:ctrlPr>
                              </m:sSubPr>
                              <m:e>
                                <m:r>
                                  <a:rPr lang="el-GR" i="1" dirty="0">
                                    <a:latin typeface="Cambria Math" panose="02040503050406030204" pitchFamily="18" charset="0"/>
                                    <a:sym typeface="Symbol" charset="0"/>
                                  </a:rPr>
                                  <m:t>𝜎</m:t>
                                </m:r>
                              </m:e>
                              <m:sub>
                                <m:r>
                                  <a:rPr lang="de-DE" b="0" i="1" dirty="0" smtClean="0">
                                    <a:latin typeface="Cambria Math" panose="02040503050406030204" pitchFamily="18" charset="0"/>
                                    <a:sym typeface="Symbol" charset="0"/>
                                  </a:rPr>
                                  <m:t>6</m:t>
                                </m:r>
                              </m:sub>
                            </m:sSub>
                          </m:e>
                          <m:e>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de-DE" i="1" dirty="0">
                                    <a:latin typeface="Cambria Math" panose="02040503050406030204" pitchFamily="18" charset="0"/>
                                    <a:sym typeface="Symbol" charset="0"/>
                                  </a:rPr>
                                  <m:t>0</m:t>
                                </m:r>
                              </m:sub>
                            </m:sSub>
                            <m:r>
                              <a:rPr lang="en-US" i="1" dirty="0">
                                <a:latin typeface="Cambria Math" panose="02040503050406030204" pitchFamily="18" charset="0"/>
                                <a:sym typeface="Symbol" charset="0"/>
                              </a:rPr>
                              <m:t>,</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rPr>
                                  <m:t>𝜋</m:t>
                                </m:r>
                              </m:e>
                              <m:sub>
                                <m:r>
                                  <a:rPr lang="de-DE" b="0" i="1" dirty="0" smtClean="0">
                                    <a:latin typeface="Cambria Math" panose="02040503050406030204" pitchFamily="18" charset="0"/>
                                  </a:rPr>
                                  <m:t>6</m:t>
                                </m:r>
                              </m:sub>
                            </m:sSub>
                          </m:e>
                        </m:d>
                      </m:e>
                    </m:func>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en-US" i="1" dirty="0" smtClean="0">
                        <a:latin typeface="Cambria Math" panose="02040503050406030204" pitchFamily="18" charset="0"/>
                        <a:sym typeface="Symbol" charset="0"/>
                      </a:rPr>
                      <m:t>=</m:t>
                    </m:r>
                    <m:r>
                      <a:rPr lang="de-DE" b="0" i="1" dirty="0" smtClean="0">
                        <a:latin typeface="Cambria Math" panose="02040503050406030204" pitchFamily="18" charset="0"/>
                        <a:sym typeface="Symbol" charset="0"/>
                      </a:rPr>
                      <m:t>0</m:t>
                    </m:r>
                    <m:r>
                      <a:rPr lang="en-US" i="1" dirty="0" smtClean="0">
                        <a:latin typeface="Cambria Math" panose="02040503050406030204" pitchFamily="18" charset="0"/>
                        <a:sym typeface="Symbol" charset="0"/>
                      </a:rPr>
                      <m:t>.</m:t>
                    </m:r>
                    <m:r>
                      <a:rPr lang="de-DE" b="0" i="1" dirty="0" smtClean="0">
                        <a:latin typeface="Cambria Math" panose="02040503050406030204" pitchFamily="18" charset="0"/>
                        <a:sym typeface="Symbol" charset="0"/>
                      </a:rPr>
                      <m:t>5</m:t>
                    </m:r>
                    <m:r>
                      <a:rPr lang="en-US" i="1" dirty="0">
                        <a:latin typeface="Cambria Math" panose="02040503050406030204" pitchFamily="18" charset="0"/>
                        <a:ea typeface="Cambria Math" panose="02040503050406030204" pitchFamily="18" charset="0"/>
                        <a:sym typeface="Symbol" charset="0"/>
                      </a:rPr>
                      <m:t>∙</m:t>
                    </m:r>
                    <m:r>
                      <a:rPr lang="de-DE" b="0" i="1" dirty="0" smtClean="0">
                        <a:latin typeface="Cambria Math" panose="02040503050406030204" pitchFamily="18" charset="0"/>
                        <a:ea typeface="Cambria Math" panose="02040503050406030204" pitchFamily="18" charset="0"/>
                        <a:sym typeface="Symbol" charset="0"/>
                      </a:rPr>
                      <m:t>0.5</m:t>
                    </m:r>
                    <m:r>
                      <a:rPr lang="en-US" i="1" dirty="0" smtClean="0">
                        <a:latin typeface="Cambria Math" panose="02040503050406030204" pitchFamily="18" charset="0"/>
                        <a:sym typeface="Symbol" charset="0"/>
                      </a:rPr>
                      <m:t>=</m:t>
                    </m:r>
                  </m:oMath>
                </a14:m>
                <a:r>
                  <a:rPr lang="de-DE" dirty="0">
                    <a:sym typeface="Symbol" charset="0"/>
                  </a:rPr>
                  <a:t> </a:t>
                </a:r>
                <a14:m>
                  <m:oMath xmlns:m="http://schemas.openxmlformats.org/officeDocument/2006/math">
                    <m:sSup>
                      <m:sSupPr>
                        <m:ctrlPr>
                          <a:rPr lang="de-DE" i="1" dirty="0">
                            <a:latin typeface="Cambria Math" panose="02040503050406030204" pitchFamily="18" charset="0"/>
                            <a:sym typeface="Symbol" charset="0"/>
                          </a:rPr>
                        </m:ctrlPr>
                      </m:sSupPr>
                      <m:e>
                        <m:d>
                          <m:dPr>
                            <m:ctrlPr>
                              <a:rPr lang="de-DE" i="1" dirty="0">
                                <a:latin typeface="Cambria Math" panose="02040503050406030204" pitchFamily="18" charset="0"/>
                                <a:sym typeface="Symbol" charset="0"/>
                              </a:rPr>
                            </m:ctrlPr>
                          </m:dPr>
                          <m:e>
                            <m:f>
                              <m:fPr>
                                <m:ctrlPr>
                                  <a:rPr lang="de-DE" i="1" dirty="0">
                                    <a:latin typeface="Cambria Math" panose="02040503050406030204" pitchFamily="18" charset="0"/>
                                    <a:sym typeface="Symbol" charset="0"/>
                                  </a:rPr>
                                </m:ctrlPr>
                              </m:fPr>
                              <m:num>
                                <m:r>
                                  <a:rPr lang="de-DE" i="1" dirty="0">
                                    <a:latin typeface="Cambria Math" panose="02040503050406030204" pitchFamily="18" charset="0"/>
                                    <a:sym typeface="Symbol" charset="0"/>
                                  </a:rPr>
                                  <m:t>1</m:t>
                                </m:r>
                              </m:num>
                              <m:den>
                                <m:r>
                                  <a:rPr lang="de-DE" i="1" dirty="0">
                                    <a:latin typeface="Cambria Math" panose="02040503050406030204" pitchFamily="18" charset="0"/>
                                    <a:sym typeface="Symbol" charset="0"/>
                                  </a:rPr>
                                  <m:t>2</m:t>
                                </m:r>
                              </m:den>
                            </m:f>
                          </m:e>
                        </m:d>
                      </m:e>
                      <m:sup>
                        <m:r>
                          <a:rPr lang="de-DE" b="0" i="1" dirty="0" smtClean="0">
                            <a:latin typeface="Cambria Math" panose="02040503050406030204" pitchFamily="18" charset="0"/>
                            <a:sym typeface="Symbol" charset="0"/>
                          </a:rPr>
                          <m:t>2</m:t>
                        </m:r>
                      </m:sup>
                    </m:sSup>
                  </m:oMath>
                </a14:m>
                <a:endParaRPr lang="en-US" i="1" dirty="0">
                  <a:latin typeface="Cambria Math" panose="02040503050406030204" pitchFamily="18" charset="0"/>
                </a:endParaRPr>
              </a:p>
              <a:p>
                <a:pPr lvl="2"/>
                <a:r>
                  <a:rPr lang="en-US" i="1" dirty="0">
                    <a:latin typeface="Cambria Math" panose="02040503050406030204" pitchFamily="18" charset="0"/>
                  </a:rPr>
                  <a:t>…</a:t>
                </a:r>
              </a:p>
              <a:p>
                <a:pPr lvl="1"/>
                <a14:m>
                  <m:oMath xmlns:m="http://schemas.openxmlformats.org/officeDocument/2006/math">
                    <m:func>
                      <m:funcPr>
                        <m:ctrlPr>
                          <a:rPr lang="en-US" i="1" dirty="0" smtClean="0">
                            <a:latin typeface="Cambria Math" panose="02040503050406030204" pitchFamily="18" charset="0"/>
                          </a:rPr>
                        </m:ctrlPr>
                      </m:funcPr>
                      <m:fName>
                        <m:r>
                          <a:rPr lang="en-US" i="1" dirty="0" smtClean="0">
                            <a:latin typeface="Cambria Math" panose="02040503050406030204" pitchFamily="18" charset="0"/>
                          </a:rPr>
                          <m:t>𝑃</m:t>
                        </m:r>
                      </m:fName>
                      <m:e>
                        <m:d>
                          <m:dPr>
                            <m:ctrlPr>
                              <a:rPr lang="en-US"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𝑆</m:t>
                                </m:r>
                              </m:e>
                              <m:sub>
                                <m:r>
                                  <a:rPr lang="en-US" i="1" dirty="0" smtClean="0">
                                    <a:latin typeface="Cambria Math" panose="02040503050406030204" pitchFamily="18" charset="0"/>
                                  </a:rPr>
                                  <m:t>𝑔</m:t>
                                </m:r>
                              </m:sub>
                            </m:sSub>
                          </m:e>
                          <m:e>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sym typeface="Symbol" charset="0"/>
                                  </a:rPr>
                                  <m:t>𝑠</m:t>
                                </m:r>
                              </m:e>
                              <m:sub>
                                <m:r>
                                  <a:rPr lang="en-US" i="1" dirty="0" smtClean="0">
                                    <a:latin typeface="Cambria Math" panose="02040503050406030204" pitchFamily="18" charset="0"/>
                                    <a:sym typeface="Symbol" charset="0"/>
                                  </a:rPr>
                                  <m:t>0</m:t>
                                </m:r>
                              </m:sub>
                            </m:sSub>
                            <m:r>
                              <a:rPr lang="en-US" i="1" dirty="0" smtClean="0">
                                <a:latin typeface="Cambria Math" panose="02040503050406030204" pitchFamily="18" charset="0"/>
                                <a:sym typeface="Symbol" charset="0"/>
                              </a:rPr>
                              <m:t>,</m:t>
                            </m:r>
                            <m:r>
                              <a:rPr lang="en-US" i="1" dirty="0" smtClean="0">
                                <a:latin typeface="Cambria Math" panose="02040503050406030204" pitchFamily="18" charset="0"/>
                              </a:rPr>
                              <m:t> </m:t>
                            </m:r>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5</m:t>
                                </m:r>
                              </m:sub>
                            </m:sSub>
                          </m:e>
                        </m:d>
                      </m:e>
                    </m:func>
                  </m:oMath>
                </a14:m>
                <a:br>
                  <a:rPr lang="de-DE" b="0" i="1" dirty="0">
                    <a:latin typeface="Cambria Math" panose="02040503050406030204" pitchFamily="18" charset="0"/>
                  </a:rPr>
                </a:br>
                <a:r>
                  <a:rPr lang="de-DE" b="0" i="1" dirty="0">
                    <a:latin typeface="Cambria Math" panose="02040503050406030204" pitchFamily="18" charset="0"/>
                  </a:rPr>
                  <a:t> </a:t>
                </a:r>
                <a14:m>
                  <m:oMath xmlns:m="http://schemas.openxmlformats.org/officeDocument/2006/math">
                    <m:r>
                      <a:rPr lang="en-US" i="1" dirty="0" smtClean="0">
                        <a:latin typeface="Cambria Math" panose="02040503050406030204" pitchFamily="18" charset="0"/>
                        <a:sym typeface="Symbol" charset="0"/>
                      </a:rPr>
                      <m:t>=</m:t>
                    </m:r>
                    <m:f>
                      <m:fPr>
                        <m:ctrlPr>
                          <a:rPr lang="de-DE" b="0" i="1" dirty="0" smtClean="0">
                            <a:latin typeface="Cambria Math" panose="02040503050406030204" pitchFamily="18" charset="0"/>
                            <a:sym typeface="Symbol" charset="0"/>
                          </a:rPr>
                        </m:ctrlPr>
                      </m:fPr>
                      <m:num>
                        <m:r>
                          <a:rPr lang="de-DE" i="1" dirty="0" smtClean="0">
                            <a:latin typeface="Cambria Math" panose="02040503050406030204" pitchFamily="18" charset="0"/>
                            <a:sym typeface="Symbol" charset="0"/>
                          </a:rPr>
                          <m:t>1</m:t>
                        </m:r>
                      </m:num>
                      <m:den>
                        <m:r>
                          <a:rPr lang="de-DE" b="0" i="1" dirty="0" smtClean="0">
                            <a:latin typeface="Cambria Math" panose="02040503050406030204" pitchFamily="18" charset="0"/>
                            <a:sym typeface="Symbol" charset="0"/>
                          </a:rPr>
                          <m:t>2</m:t>
                        </m:r>
                      </m:den>
                    </m:f>
                    <m:r>
                      <a:rPr lang="de-DE" b="0" i="1" dirty="0" smtClean="0">
                        <a:latin typeface="Cambria Math" panose="02040503050406030204" pitchFamily="18" charset="0"/>
                        <a:sym typeface="Symbol" charset="0"/>
                      </a:rPr>
                      <m:t>+</m:t>
                    </m:r>
                    <m:f>
                      <m:fPr>
                        <m:ctrlPr>
                          <a:rPr lang="de-DE" b="0" i="1" dirty="0" smtClean="0">
                            <a:latin typeface="Cambria Math" panose="02040503050406030204" pitchFamily="18" charset="0"/>
                            <a:sym typeface="Symbol" charset="0"/>
                          </a:rPr>
                        </m:ctrlPr>
                      </m:fPr>
                      <m:num>
                        <m:r>
                          <a:rPr lang="de-DE" b="0" i="1" dirty="0" smtClean="0">
                            <a:latin typeface="Cambria Math" panose="02040503050406030204" pitchFamily="18" charset="0"/>
                            <a:sym typeface="Symbol" charset="0"/>
                          </a:rPr>
                          <m:t>1</m:t>
                        </m:r>
                      </m:num>
                      <m:den>
                        <m:r>
                          <a:rPr lang="de-DE" b="0" i="1" dirty="0" smtClean="0">
                            <a:latin typeface="Cambria Math" panose="02040503050406030204" pitchFamily="18" charset="0"/>
                            <a:sym typeface="Symbol" charset="0"/>
                          </a:rPr>
                          <m:t>4</m:t>
                        </m:r>
                      </m:den>
                    </m:f>
                    <m:r>
                      <a:rPr lang="de-DE" b="0" i="1" dirty="0" smtClean="0">
                        <a:latin typeface="Cambria Math" panose="02040503050406030204" pitchFamily="18" charset="0"/>
                        <a:sym typeface="Symbol" charset="0"/>
                      </a:rPr>
                      <m:t>+ …</m:t>
                    </m:r>
                    <m:r>
                      <a:rPr lang="de-DE" b="0" i="1" dirty="0" smtClean="0">
                        <a:latin typeface="Cambria Math" panose="02040503050406030204" pitchFamily="18" charset="0"/>
                      </a:rPr>
                      <m:t>=1</m:t>
                    </m:r>
                  </m:oMath>
                </a14:m>
                <a:endParaRPr lang="en-US" dirty="0"/>
              </a:p>
              <a:p>
                <a:endParaRPr lang="en-US" dirty="0"/>
              </a:p>
            </p:txBody>
          </p:sp>
        </mc:Choice>
        <mc:Fallback xmlns="">
          <p:sp>
            <p:nvSpPr>
              <p:cNvPr id="20483" name="Rectangle 3"/>
              <p:cNvSpPr>
                <a:spLocks noGrp="1" noRot="1" noChangeAspect="1" noMove="1" noResize="1" noEditPoints="1" noAdjustHandles="1" noChangeArrowheads="1" noChangeShapeType="1" noTextEdit="1"/>
              </p:cNvSpPr>
              <p:nvPr>
                <p:ph idx="1"/>
              </p:nvPr>
            </p:nvSpPr>
            <p:spPr>
              <a:xfrm>
                <a:off x="628650" y="1158240"/>
                <a:ext cx="7886700" cy="5018723"/>
              </a:xfrm>
              <a:blipFill>
                <a:blip r:embed="rId3"/>
                <a:stretch>
                  <a:fillRect l="-1286" t="-2273"/>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0AD31172-BA43-3D47-9FE7-05EBDA6233C0}"/>
              </a:ext>
            </a:extLst>
          </p:cNvPr>
          <p:cNvSpPr>
            <a:spLocks noGrp="1"/>
          </p:cNvSpPr>
          <p:nvPr>
            <p:ph type="sldNum" sz="quarter" idx="12"/>
          </p:nvPr>
        </p:nvSpPr>
        <p:spPr/>
        <p:txBody>
          <a:bodyPr/>
          <a:lstStyle/>
          <a:p>
            <a:fld id="{67C9959E-8E6B-B04C-9955-EA096F41CA7A}" type="slidenum">
              <a:rPr lang="en-GB" smtClean="0"/>
              <a:pPr/>
              <a:t>15</a:t>
            </a:fld>
            <a:endParaRPr lang="en-GB"/>
          </a:p>
        </p:txBody>
      </p:sp>
      <p:grpSp>
        <p:nvGrpSpPr>
          <p:cNvPr id="92" name="Group 91">
            <a:extLst>
              <a:ext uri="{FF2B5EF4-FFF2-40B4-BE49-F238E27FC236}">
                <a16:creationId xmlns:a16="http://schemas.microsoft.com/office/drawing/2014/main" id="{2B41F731-152B-0D46-B424-379637E9F061}"/>
              </a:ext>
            </a:extLst>
          </p:cNvPr>
          <p:cNvGrpSpPr/>
          <p:nvPr/>
        </p:nvGrpSpPr>
        <p:grpSpPr>
          <a:xfrm>
            <a:off x="3896630" y="2738359"/>
            <a:ext cx="5162595" cy="3862989"/>
            <a:chOff x="3896630" y="2738359"/>
            <a:chExt cx="5162595" cy="3862989"/>
          </a:xfrm>
        </p:grpSpPr>
        <p:grpSp>
          <p:nvGrpSpPr>
            <p:cNvPr id="93" name="Group 92">
              <a:extLst>
                <a:ext uri="{FF2B5EF4-FFF2-40B4-BE49-F238E27FC236}">
                  <a16:creationId xmlns:a16="http://schemas.microsoft.com/office/drawing/2014/main" id="{C1D40AA3-0DA6-884D-8BF9-E7C272AFC256}"/>
                </a:ext>
              </a:extLst>
            </p:cNvPr>
            <p:cNvGrpSpPr>
              <a:grpSpLocks noChangeAspect="1"/>
            </p:cNvGrpSpPr>
            <p:nvPr/>
          </p:nvGrpSpPr>
          <p:grpSpPr>
            <a:xfrm>
              <a:off x="3896630" y="2738359"/>
              <a:ext cx="5162595" cy="3862989"/>
              <a:chOff x="424630" y="1518047"/>
              <a:chExt cx="4697482" cy="3514961"/>
            </a:xfrm>
          </p:grpSpPr>
          <p:sp>
            <p:nvSpPr>
              <p:cNvPr id="95" name="Freeform 31">
                <a:extLst>
                  <a:ext uri="{FF2B5EF4-FFF2-40B4-BE49-F238E27FC236}">
                    <a16:creationId xmlns:a16="http://schemas.microsoft.com/office/drawing/2014/main" id="{882B87C5-AF3A-6A46-919F-D49076BE2FF0}"/>
                  </a:ext>
                </a:extLst>
              </p:cNvPr>
              <p:cNvSpPr>
                <a:spLocks/>
              </p:cNvSpPr>
              <p:nvPr/>
            </p:nvSpPr>
            <p:spPr bwMode="auto">
              <a:xfrm rot="11049090" flipH="1" flipV="1">
                <a:off x="4148184" y="2190483"/>
                <a:ext cx="660198" cy="212627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none"/>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96" name="Rectangle 95">
                <a:extLst>
                  <a:ext uri="{FF2B5EF4-FFF2-40B4-BE49-F238E27FC236}">
                    <a16:creationId xmlns:a16="http://schemas.microsoft.com/office/drawing/2014/main" id="{E2C600B2-8338-AC4E-BC3F-37878ECB0967}"/>
                  </a:ext>
                </a:extLst>
              </p:cNvPr>
              <p:cNvSpPr/>
              <p:nvPr/>
            </p:nvSpPr>
            <p:spPr>
              <a:xfrm>
                <a:off x="4066674" y="2252723"/>
                <a:ext cx="59" cy="252043"/>
              </a:xfrm>
              <a:prstGeom prst="rect">
                <a:avLst/>
              </a:prstGeom>
              <a:noFill/>
            </p:spPr>
            <p:txBody>
              <a:bodyPr wrap="none" lIns="0" tIns="0" rIns="0" bIns="0">
                <a:spAutoFit/>
              </a:bodyPr>
              <a:lstStyle/>
              <a:p>
                <a:pPr algn="ctr"/>
                <a:endParaRPr lang="en-US" dirty="0"/>
              </a:p>
            </p:txBody>
          </p:sp>
          <p:sp>
            <p:nvSpPr>
              <p:cNvPr id="97" name="Rectangle 96">
                <a:extLst>
                  <a:ext uri="{FF2B5EF4-FFF2-40B4-BE49-F238E27FC236}">
                    <a16:creationId xmlns:a16="http://schemas.microsoft.com/office/drawing/2014/main" id="{050512E2-57C1-5346-96B6-A568FA7CD44B}"/>
                  </a:ext>
                </a:extLst>
              </p:cNvPr>
              <p:cNvSpPr/>
              <p:nvPr/>
            </p:nvSpPr>
            <p:spPr>
              <a:xfrm>
                <a:off x="4441353" y="4403587"/>
                <a:ext cx="168088" cy="336058"/>
              </a:xfrm>
              <a:prstGeom prst="rect">
                <a:avLst/>
              </a:prstGeom>
              <a:noFill/>
            </p:spPr>
            <p:txBody>
              <a:bodyPr wrap="none" lIns="91440" tIns="0" rIns="91440" bIns="91440">
                <a:spAutoFit/>
              </a:bodyPr>
              <a:lstStyle/>
              <a:p>
                <a:pPr algn="ctr"/>
                <a:endParaRPr lang="en-US" dirty="0"/>
              </a:p>
            </p:txBody>
          </p:sp>
          <p:sp>
            <p:nvSpPr>
              <p:cNvPr id="98" name="Rectangle 97">
                <a:extLst>
                  <a:ext uri="{FF2B5EF4-FFF2-40B4-BE49-F238E27FC236}">
                    <a16:creationId xmlns:a16="http://schemas.microsoft.com/office/drawing/2014/main" id="{BE895968-FCDA-7D49-8C40-FA47410F520F}"/>
                  </a:ext>
                </a:extLst>
              </p:cNvPr>
              <p:cNvSpPr/>
              <p:nvPr/>
            </p:nvSpPr>
            <p:spPr>
              <a:xfrm>
                <a:off x="1149001" y="4506767"/>
                <a:ext cx="59" cy="252043"/>
              </a:xfrm>
              <a:prstGeom prst="rect">
                <a:avLst/>
              </a:prstGeom>
              <a:noFill/>
            </p:spPr>
            <p:txBody>
              <a:bodyPr wrap="none" lIns="0" tIns="0" rIns="0" bIns="0">
                <a:spAutoFit/>
              </a:bodyPr>
              <a:lstStyle/>
              <a:p>
                <a:pPr algn="r"/>
                <a:endParaRPr lang="en-US" dirty="0"/>
              </a:p>
            </p:txBody>
          </p:sp>
          <p:sp>
            <p:nvSpPr>
              <p:cNvPr id="99" name="Text Box 13">
                <a:extLst>
                  <a:ext uri="{FF2B5EF4-FFF2-40B4-BE49-F238E27FC236}">
                    <a16:creationId xmlns:a16="http://schemas.microsoft.com/office/drawing/2014/main" id="{5C10DF1C-9623-D349-AC7D-EB0134AAEC35}"/>
                  </a:ext>
                </a:extLst>
              </p:cNvPr>
              <p:cNvSpPr txBox="1">
                <a:spLocks noChangeArrowheads="1"/>
              </p:cNvSpPr>
              <p:nvPr/>
            </p:nvSpPr>
            <p:spPr bwMode="auto">
              <a:xfrm>
                <a:off x="424630" y="4528921"/>
                <a:ext cx="660190" cy="504087"/>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Times New Roman"/>
                    <a:cs typeface="Calibri"/>
                    <a:sym typeface="Symbol" charset="0"/>
                  </a:rPr>
                  <a:t>Start: </a:t>
                </a:r>
                <a:br>
                  <a:rPr lang="en-US" sz="1800" dirty="0">
                    <a:latin typeface="+mn-lt"/>
                    <a:ea typeface="Times New Roman"/>
                    <a:cs typeface="Calibri"/>
                    <a:sym typeface="Symbol" charset="0"/>
                  </a:rPr>
                </a:br>
                <a:r>
                  <a:rPr lang="en-US" sz="1800" i="1" dirty="0">
                    <a:latin typeface="+mn-lt"/>
                    <a:ea typeface="Times New Roman"/>
                    <a:sym typeface="Symbol" charset="0"/>
                  </a:rPr>
                  <a:t>s</a:t>
                </a:r>
                <a:r>
                  <a:rPr lang="en-US" sz="1800" baseline="-25000" dirty="0">
                    <a:latin typeface="+mn-lt"/>
                    <a:ea typeface="Times New Roman"/>
                    <a:sym typeface="Symbol" charset="0"/>
                  </a:rPr>
                  <a:t>0</a:t>
                </a:r>
                <a:r>
                  <a:rPr lang="en-US" sz="1800" i="1" dirty="0">
                    <a:latin typeface="+mn-lt"/>
                    <a:ea typeface="Times New Roman"/>
                    <a:sym typeface="Symbol" charset="0"/>
                  </a:rPr>
                  <a:t>= </a:t>
                </a:r>
                <a:r>
                  <a:rPr lang="en-US" sz="1800" dirty="0">
                    <a:latin typeface="+mn-lt"/>
                    <a:ea typeface="Times New Roman"/>
                    <a:cs typeface="Calibri"/>
                    <a:sym typeface="Symbol" charset="0"/>
                  </a:rPr>
                  <a:t>d1</a:t>
                </a:r>
                <a:endParaRPr lang="en-US" sz="1800" dirty="0">
                  <a:latin typeface="+mn-lt"/>
                  <a:ea typeface="Times New Roman"/>
                  <a:cs typeface="Times New Roman"/>
                </a:endParaRPr>
              </a:p>
            </p:txBody>
          </p:sp>
          <p:sp>
            <p:nvSpPr>
              <p:cNvPr id="100" name="Rectangle 99">
                <a:extLst>
                  <a:ext uri="{FF2B5EF4-FFF2-40B4-BE49-F238E27FC236}">
                    <a16:creationId xmlns:a16="http://schemas.microsoft.com/office/drawing/2014/main" id="{DB598DB1-CC49-3641-874D-CDE4E950DA08}"/>
                  </a:ext>
                </a:extLst>
              </p:cNvPr>
              <p:cNvSpPr/>
              <p:nvPr/>
            </p:nvSpPr>
            <p:spPr>
              <a:xfrm>
                <a:off x="1028128" y="2019635"/>
                <a:ext cx="59" cy="252043"/>
              </a:xfrm>
              <a:prstGeom prst="rect">
                <a:avLst/>
              </a:prstGeom>
              <a:noFill/>
            </p:spPr>
            <p:txBody>
              <a:bodyPr wrap="none" lIns="0" tIns="0" rIns="0" bIns="0">
                <a:spAutoFit/>
              </a:bodyPr>
              <a:lstStyle/>
              <a:p>
                <a:pPr algn="ctr"/>
                <a:endParaRPr lang="en-US" dirty="0"/>
              </a:p>
            </p:txBody>
          </p:sp>
          <p:sp>
            <p:nvSpPr>
              <p:cNvPr id="101" name="Freeform 31">
                <a:extLst>
                  <a:ext uri="{FF2B5EF4-FFF2-40B4-BE49-F238E27FC236}">
                    <a16:creationId xmlns:a16="http://schemas.microsoft.com/office/drawing/2014/main" id="{B2D76B89-D889-FD46-B01F-410A81D0DAF6}"/>
                  </a:ext>
                </a:extLst>
              </p:cNvPr>
              <p:cNvSpPr>
                <a:spLocks/>
              </p:cNvSpPr>
              <p:nvPr/>
            </p:nvSpPr>
            <p:spPr bwMode="auto">
              <a:xfrm rot="4200000" flipH="1" flipV="1">
                <a:off x="2510252" y="617061"/>
                <a:ext cx="776291" cy="2966339"/>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2" name="Text Box 11">
                <a:extLst>
                  <a:ext uri="{FF2B5EF4-FFF2-40B4-BE49-F238E27FC236}">
                    <a16:creationId xmlns:a16="http://schemas.microsoft.com/office/drawing/2014/main" id="{FBFD0F8A-6A51-D04C-B94B-4838E8253B94}"/>
                  </a:ext>
                </a:extLst>
              </p:cNvPr>
              <p:cNvSpPr txBox="1">
                <a:spLocks noChangeArrowheads="1"/>
              </p:cNvSpPr>
              <p:nvPr/>
            </p:nvSpPr>
            <p:spPr bwMode="auto">
              <a:xfrm>
                <a:off x="4164150" y="4337866"/>
                <a:ext cx="668031" cy="504087"/>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Times New Roman"/>
                    <a:cs typeface="Times New Roman"/>
                  </a:rPr>
                  <a:t>  Goal: </a:t>
                </a:r>
              </a:p>
              <a:p>
                <a:r>
                  <a:rPr lang="en-US" sz="1800" i="1" dirty="0">
                    <a:latin typeface="+mn-lt"/>
                    <a:ea typeface="Times New Roman"/>
                    <a:sym typeface="Symbol" charset="0"/>
                  </a:rPr>
                  <a:t>S</a:t>
                </a:r>
                <a:r>
                  <a:rPr lang="en-US" sz="1800" i="1" baseline="-25000" dirty="0">
                    <a:latin typeface="+mn-lt"/>
                    <a:ea typeface="Times New Roman"/>
                    <a:sym typeface="Symbol" charset="0"/>
                  </a:rPr>
                  <a:t>g</a:t>
                </a:r>
                <a:r>
                  <a:rPr lang="en-US" sz="1800" dirty="0">
                    <a:latin typeface="+mn-lt"/>
                    <a:ea typeface="Times New Roman"/>
                    <a:sym typeface="Symbol" charset="0"/>
                  </a:rPr>
                  <a:t>= {</a:t>
                </a:r>
                <a:r>
                  <a:rPr lang="en-US" sz="1800" dirty="0">
                    <a:latin typeface="+mn-lt"/>
                    <a:ea typeface="Times New Roman"/>
                    <a:cs typeface="Calibri"/>
                    <a:sym typeface="Symbol" charset="0"/>
                  </a:rPr>
                  <a:t>d4</a:t>
                </a:r>
                <a:r>
                  <a:rPr lang="en-US" sz="1800" dirty="0">
                    <a:latin typeface="+mn-lt"/>
                    <a:ea typeface="Times New Roman"/>
                    <a:cs typeface="Times New Roman"/>
                    <a:sym typeface="Symbol" charset="0"/>
                  </a:rPr>
                  <a:t>}</a:t>
                </a:r>
                <a:endParaRPr lang="en-US" sz="1800" dirty="0">
                  <a:latin typeface="+mn-lt"/>
                  <a:ea typeface="Times New Roman"/>
                  <a:cs typeface="Times New Roman"/>
                </a:endParaRPr>
              </a:p>
            </p:txBody>
          </p:sp>
          <p:sp>
            <p:nvSpPr>
              <p:cNvPr id="103" name="Freeform 37">
                <a:extLst>
                  <a:ext uri="{FF2B5EF4-FFF2-40B4-BE49-F238E27FC236}">
                    <a16:creationId xmlns:a16="http://schemas.microsoft.com/office/drawing/2014/main" id="{4DD18A42-8C4B-3D4B-9801-4C2C89E942EE}"/>
                  </a:ext>
                </a:extLst>
              </p:cNvPr>
              <p:cNvSpPr>
                <a:spLocks/>
              </p:cNvSpPr>
              <p:nvPr/>
            </p:nvSpPr>
            <p:spPr bwMode="auto">
              <a:xfrm>
                <a:off x="1155196" y="2381554"/>
                <a:ext cx="2527300" cy="239492"/>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4" name="Freeform 38">
                <a:extLst>
                  <a:ext uri="{FF2B5EF4-FFF2-40B4-BE49-F238E27FC236}">
                    <a16:creationId xmlns:a16="http://schemas.microsoft.com/office/drawing/2014/main" id="{903F6BAD-427B-EC40-8D7F-E18EB5B4FFB5}"/>
                  </a:ext>
                </a:extLst>
              </p:cNvPr>
              <p:cNvSpPr>
                <a:spLocks/>
              </p:cNvSpPr>
              <p:nvPr/>
            </p:nvSpPr>
            <p:spPr bwMode="auto">
              <a:xfrm>
                <a:off x="2265020" y="2103309"/>
                <a:ext cx="2176032" cy="281769"/>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9525"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5" name="Arc 104">
                <a:extLst>
                  <a:ext uri="{FF2B5EF4-FFF2-40B4-BE49-F238E27FC236}">
                    <a16:creationId xmlns:a16="http://schemas.microsoft.com/office/drawing/2014/main" id="{D380D96C-B1D7-EE42-B18C-B0DF8E82ABD6}"/>
                  </a:ext>
                </a:extLst>
              </p:cNvPr>
              <p:cNvSpPr/>
              <p:nvPr/>
            </p:nvSpPr>
            <p:spPr bwMode="auto">
              <a:xfrm>
                <a:off x="2953574" y="2286304"/>
                <a:ext cx="114300" cy="225425"/>
              </a:xfrm>
              <a:prstGeom prst="arc">
                <a:avLst>
                  <a:gd name="adj1" fmla="val 18495893"/>
                  <a:gd name="adj2" fmla="val 2991136"/>
                </a:avLst>
              </a:prstGeom>
              <a:noFill/>
              <a:ln w="9525" cap="flat" cmpd="sng" algn="ctr">
                <a:solidFill>
                  <a:srgbClr val="C00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06" name="Freeform 40">
                <a:extLst>
                  <a:ext uri="{FF2B5EF4-FFF2-40B4-BE49-F238E27FC236}">
                    <a16:creationId xmlns:a16="http://schemas.microsoft.com/office/drawing/2014/main" id="{56E56CBE-DE0E-BD48-96D8-295A7B253A79}"/>
                  </a:ext>
                </a:extLst>
              </p:cNvPr>
              <p:cNvSpPr>
                <a:spLocks/>
              </p:cNvSpPr>
              <p:nvPr/>
            </p:nvSpPr>
            <p:spPr bwMode="auto">
              <a:xfrm rot="10800000" flipH="1">
                <a:off x="3688744" y="2968900"/>
                <a:ext cx="114570" cy="1275335"/>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7" name="Freeform 6">
                <a:extLst>
                  <a:ext uri="{FF2B5EF4-FFF2-40B4-BE49-F238E27FC236}">
                    <a16:creationId xmlns:a16="http://schemas.microsoft.com/office/drawing/2014/main" id="{65711F37-C09B-3343-B2D2-25531A7B3568}"/>
                  </a:ext>
                </a:extLst>
              </p:cNvPr>
              <p:cNvSpPr>
                <a:spLocks/>
              </p:cNvSpPr>
              <p:nvPr/>
            </p:nvSpPr>
            <p:spPr bwMode="auto">
              <a:xfrm>
                <a:off x="922934" y="2718754"/>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8" name="Oval 11">
                <a:extLst>
                  <a:ext uri="{FF2B5EF4-FFF2-40B4-BE49-F238E27FC236}">
                    <a16:creationId xmlns:a16="http://schemas.microsoft.com/office/drawing/2014/main" id="{6B5C376C-91FA-3440-9EF0-4FE55880339D}"/>
                  </a:ext>
                </a:extLst>
              </p:cNvPr>
              <p:cNvSpPr>
                <a:spLocks noChangeArrowheads="1"/>
              </p:cNvSpPr>
              <p:nvPr/>
            </p:nvSpPr>
            <p:spPr bwMode="auto">
              <a:xfrm>
                <a:off x="986434" y="2271249"/>
                <a:ext cx="457200" cy="457200"/>
              </a:xfrm>
              <a:prstGeom prst="ellipse">
                <a:avLst/>
              </a:prstGeom>
              <a:solidFill>
                <a:srgbClr val="FFFFFF"/>
              </a:solidFill>
              <a:ln w="9525" cmpd="sng">
                <a:solidFill>
                  <a:schemeClr val="tx1"/>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109" name="Freeform 18">
                <a:extLst>
                  <a:ext uri="{FF2B5EF4-FFF2-40B4-BE49-F238E27FC236}">
                    <a16:creationId xmlns:a16="http://schemas.microsoft.com/office/drawing/2014/main" id="{CFE397F0-6BE5-7B4F-A194-5DCF77690F70}"/>
                  </a:ext>
                </a:extLst>
              </p:cNvPr>
              <p:cNvSpPr>
                <a:spLocks/>
              </p:cNvSpPr>
              <p:nvPr/>
            </p:nvSpPr>
            <p:spPr bwMode="auto">
              <a:xfrm rot="297626" flipV="1">
                <a:off x="1497828" y="4422980"/>
                <a:ext cx="2154774" cy="270156"/>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38100" cmpd="sng">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0" name="Oval 11">
                <a:extLst>
                  <a:ext uri="{FF2B5EF4-FFF2-40B4-BE49-F238E27FC236}">
                    <a16:creationId xmlns:a16="http://schemas.microsoft.com/office/drawing/2014/main" id="{31493EB0-CFFA-CE49-A687-3093A876900D}"/>
                  </a:ext>
                </a:extLst>
              </p:cNvPr>
              <p:cNvSpPr>
                <a:spLocks noChangeArrowheads="1"/>
              </p:cNvSpPr>
              <p:nvPr/>
            </p:nvSpPr>
            <p:spPr bwMode="auto">
              <a:xfrm>
                <a:off x="4425794" y="1761046"/>
                <a:ext cx="457200" cy="457200"/>
              </a:xfrm>
              <a:prstGeom prst="ellipse">
                <a:avLst/>
              </a:prstGeom>
              <a:solidFill>
                <a:srgbClr val="FFFFFF"/>
              </a:solidFill>
              <a:ln w="9525" cmpd="sng">
                <a:solidFill>
                  <a:schemeClr val="tx1"/>
                </a:solidFill>
                <a:round/>
                <a:headEnd/>
                <a:tailEnd/>
              </a:ln>
            </p:spPr>
            <p:txBody>
              <a:bodyPr wrap="none" anchor="ctr"/>
              <a:lstStyle/>
              <a:p>
                <a:pPr algn="ctr"/>
                <a:r>
                  <a:rPr lang="en-US" dirty="0">
                    <a:latin typeface="Calibri"/>
                    <a:ea typeface="Times New Roman"/>
                    <a:cs typeface="Times New Roman"/>
                  </a:rPr>
                  <a:t>d5</a:t>
                </a:r>
              </a:p>
            </p:txBody>
          </p:sp>
          <p:sp>
            <p:nvSpPr>
              <p:cNvPr id="111" name="Text Box 11">
                <a:extLst>
                  <a:ext uri="{FF2B5EF4-FFF2-40B4-BE49-F238E27FC236}">
                    <a16:creationId xmlns:a16="http://schemas.microsoft.com/office/drawing/2014/main" id="{73EEBCA2-6EDC-8546-A518-0D781AE54EA5}"/>
                  </a:ext>
                </a:extLst>
              </p:cNvPr>
              <p:cNvSpPr txBox="1">
                <a:spLocks noChangeArrowheads="1"/>
              </p:cNvSpPr>
              <p:nvPr/>
            </p:nvSpPr>
            <p:spPr bwMode="auto">
              <a:xfrm>
                <a:off x="3139191" y="2064370"/>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0.2</a:t>
                </a:r>
              </a:p>
            </p:txBody>
          </p:sp>
          <p:sp>
            <p:nvSpPr>
              <p:cNvPr id="112" name="Text Box 11">
                <a:extLst>
                  <a:ext uri="{FF2B5EF4-FFF2-40B4-BE49-F238E27FC236}">
                    <a16:creationId xmlns:a16="http://schemas.microsoft.com/office/drawing/2014/main" id="{8C10D273-97F8-134F-8094-5600B5B8C498}"/>
                  </a:ext>
                </a:extLst>
              </p:cNvPr>
              <p:cNvSpPr txBox="1">
                <a:spLocks noChangeArrowheads="1"/>
              </p:cNvSpPr>
              <p:nvPr/>
            </p:nvSpPr>
            <p:spPr bwMode="auto">
              <a:xfrm>
                <a:off x="3151701" y="2505406"/>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0.8</a:t>
                </a:r>
              </a:p>
            </p:txBody>
          </p:sp>
          <p:sp>
            <p:nvSpPr>
              <p:cNvPr id="113" name="Text Box 11">
                <a:extLst>
                  <a:ext uri="{FF2B5EF4-FFF2-40B4-BE49-F238E27FC236}">
                    <a16:creationId xmlns:a16="http://schemas.microsoft.com/office/drawing/2014/main" id="{22958983-EBE3-CB47-8084-10D8C9500B6A}"/>
                  </a:ext>
                </a:extLst>
              </p:cNvPr>
              <p:cNvSpPr txBox="1">
                <a:spLocks noChangeArrowheads="1"/>
              </p:cNvSpPr>
              <p:nvPr/>
            </p:nvSpPr>
            <p:spPr bwMode="auto">
              <a:xfrm>
                <a:off x="1896636" y="4562021"/>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0.5</a:t>
                </a:r>
              </a:p>
            </p:txBody>
          </p:sp>
          <p:sp>
            <p:nvSpPr>
              <p:cNvPr id="114" name="Text Box 11">
                <a:extLst>
                  <a:ext uri="{FF2B5EF4-FFF2-40B4-BE49-F238E27FC236}">
                    <a16:creationId xmlns:a16="http://schemas.microsoft.com/office/drawing/2014/main" id="{300DA4AB-933E-9F4D-93E1-F781ECD75D6E}"/>
                  </a:ext>
                </a:extLst>
              </p:cNvPr>
              <p:cNvSpPr txBox="1">
                <a:spLocks noChangeArrowheads="1"/>
              </p:cNvSpPr>
              <p:nvPr/>
            </p:nvSpPr>
            <p:spPr bwMode="auto">
              <a:xfrm>
                <a:off x="1540117" y="4719048"/>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0.5</a:t>
                </a:r>
              </a:p>
            </p:txBody>
          </p:sp>
          <p:sp>
            <p:nvSpPr>
              <p:cNvPr id="115" name="Oval 12">
                <a:extLst>
                  <a:ext uri="{FF2B5EF4-FFF2-40B4-BE49-F238E27FC236}">
                    <a16:creationId xmlns:a16="http://schemas.microsoft.com/office/drawing/2014/main" id="{A36B5673-B479-6744-BD80-6BCF710F7A2D}"/>
                  </a:ext>
                </a:extLst>
              </p:cNvPr>
              <p:cNvSpPr>
                <a:spLocks noChangeArrowheads="1"/>
              </p:cNvSpPr>
              <p:nvPr/>
            </p:nvSpPr>
            <p:spPr bwMode="auto">
              <a:xfrm>
                <a:off x="986434" y="4090354"/>
                <a:ext cx="457200" cy="457200"/>
              </a:xfrm>
              <a:prstGeom prst="ellipse">
                <a:avLst/>
              </a:prstGeom>
              <a:solidFill>
                <a:schemeClr val="bg1"/>
              </a:solidFill>
              <a:ln w="38100" cmpd="sng">
                <a:solidFill>
                  <a:schemeClr val="accent1"/>
                </a:solidFill>
                <a:round/>
                <a:headEnd/>
                <a:tailEnd/>
              </a:ln>
            </p:spPr>
            <p:txBody>
              <a:bodyPr wrap="none" anchor="ctr"/>
              <a:lstStyle/>
              <a:p>
                <a:pPr algn="ctr"/>
                <a:r>
                  <a:rPr lang="en-US" dirty="0">
                    <a:latin typeface="Calibri"/>
                    <a:ea typeface="Times New Roman"/>
                    <a:cs typeface="Times New Roman"/>
                  </a:rPr>
                  <a:t>d1</a:t>
                </a:r>
              </a:p>
            </p:txBody>
          </p:sp>
          <p:sp>
            <p:nvSpPr>
              <p:cNvPr id="116" name="Freeform 6">
                <a:extLst>
                  <a:ext uri="{FF2B5EF4-FFF2-40B4-BE49-F238E27FC236}">
                    <a16:creationId xmlns:a16="http://schemas.microsoft.com/office/drawing/2014/main" id="{758BFCED-B9B9-6F4A-9025-1C95920A78BB}"/>
                  </a:ext>
                </a:extLst>
              </p:cNvPr>
              <p:cNvSpPr>
                <a:spLocks/>
              </p:cNvSpPr>
              <p:nvPr/>
            </p:nvSpPr>
            <p:spPr bwMode="auto">
              <a:xfrm flipH="1" flipV="1">
                <a:off x="1288605" y="272572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cxnSp>
            <p:nvCxnSpPr>
              <p:cNvPr id="117" name="Curved Connector 116">
                <a:extLst>
                  <a:ext uri="{FF2B5EF4-FFF2-40B4-BE49-F238E27FC236}">
                    <a16:creationId xmlns:a16="http://schemas.microsoft.com/office/drawing/2014/main" id="{022FB96A-88CF-AC43-990B-C20D3FE561D6}"/>
                  </a:ext>
                </a:extLst>
              </p:cNvPr>
              <p:cNvCxnSpPr/>
              <p:nvPr/>
            </p:nvCxnSpPr>
            <p:spPr>
              <a:xfrm flipH="1">
                <a:off x="1215034" y="4318954"/>
                <a:ext cx="228600" cy="228600"/>
              </a:xfrm>
              <a:prstGeom prst="curvedConnector4">
                <a:avLst>
                  <a:gd name="adj1" fmla="val -100000"/>
                  <a:gd name="adj2" fmla="val 200000"/>
                </a:avLst>
              </a:prstGeom>
              <a:ln w="38100" cmpd="sng">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118" name="Arc 117">
                <a:extLst>
                  <a:ext uri="{FF2B5EF4-FFF2-40B4-BE49-F238E27FC236}">
                    <a16:creationId xmlns:a16="http://schemas.microsoft.com/office/drawing/2014/main" id="{8B179235-E986-3948-A410-1CBC8A01FF88}"/>
                  </a:ext>
                </a:extLst>
              </p:cNvPr>
              <p:cNvSpPr/>
              <p:nvPr/>
            </p:nvSpPr>
            <p:spPr bwMode="auto">
              <a:xfrm rot="356928">
                <a:off x="1451974" y="4215162"/>
                <a:ext cx="366712" cy="366713"/>
              </a:xfrm>
              <a:prstGeom prst="arc">
                <a:avLst>
                  <a:gd name="adj1" fmla="val 708330"/>
                  <a:gd name="adj2" fmla="val 4251989"/>
                </a:avLst>
              </a:prstGeom>
              <a:noFill/>
              <a:ln w="38100" cap="flat" cmpd="sng" algn="ctr">
                <a:solidFill>
                  <a:schemeClr val="accent1"/>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19" name="Freeform 18">
                <a:extLst>
                  <a:ext uri="{FF2B5EF4-FFF2-40B4-BE49-F238E27FC236}">
                    <a16:creationId xmlns:a16="http://schemas.microsoft.com/office/drawing/2014/main" id="{AE65588D-1B1C-F948-8CE7-D9AA5F753CFC}"/>
                  </a:ext>
                </a:extLst>
              </p:cNvPr>
              <p:cNvSpPr>
                <a:spLocks/>
              </p:cNvSpPr>
              <p:nvPr/>
            </p:nvSpPr>
            <p:spPr bwMode="auto">
              <a:xfrm rot="11097626" flipV="1">
                <a:off x="1428940" y="4080105"/>
                <a:ext cx="2271945" cy="246051"/>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38100" cmpd="sng">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20" name="Freeform 31">
                <a:extLst>
                  <a:ext uri="{FF2B5EF4-FFF2-40B4-BE49-F238E27FC236}">
                    <a16:creationId xmlns:a16="http://schemas.microsoft.com/office/drawing/2014/main" id="{DE2B35BD-F588-F74F-B0D1-CAE2342B83F8}"/>
                  </a:ext>
                </a:extLst>
              </p:cNvPr>
              <p:cNvSpPr>
                <a:spLocks/>
              </p:cNvSpPr>
              <p:nvPr/>
            </p:nvSpPr>
            <p:spPr bwMode="auto">
              <a:xfrm rot="10623913" flipH="1" flipV="1">
                <a:off x="4056037" y="2163971"/>
                <a:ext cx="1066075" cy="218711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21" name="Freeform 40">
                <a:extLst>
                  <a:ext uri="{FF2B5EF4-FFF2-40B4-BE49-F238E27FC236}">
                    <a16:creationId xmlns:a16="http://schemas.microsoft.com/office/drawing/2014/main" id="{AD92FBCE-5835-E146-A2D2-1E84E198CB84}"/>
                  </a:ext>
                </a:extLst>
              </p:cNvPr>
              <p:cNvSpPr>
                <a:spLocks/>
              </p:cNvSpPr>
              <p:nvPr/>
            </p:nvSpPr>
            <p:spPr bwMode="auto">
              <a:xfrm flipH="1">
                <a:off x="3845766" y="284062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22" name="Oval 11">
                <a:extLst>
                  <a:ext uri="{FF2B5EF4-FFF2-40B4-BE49-F238E27FC236}">
                    <a16:creationId xmlns:a16="http://schemas.microsoft.com/office/drawing/2014/main" id="{37099C0C-2456-5448-9FD6-BB65A99290C4}"/>
                  </a:ext>
                </a:extLst>
              </p:cNvPr>
              <p:cNvSpPr>
                <a:spLocks noChangeArrowheads="1"/>
              </p:cNvSpPr>
              <p:nvPr/>
            </p:nvSpPr>
            <p:spPr bwMode="auto">
              <a:xfrm>
                <a:off x="3636253" y="2526517"/>
                <a:ext cx="457200" cy="457200"/>
              </a:xfrm>
              <a:prstGeom prst="ellipse">
                <a:avLst/>
              </a:prstGeom>
              <a:solidFill>
                <a:srgbClr val="FFFFFF"/>
              </a:solidFill>
              <a:ln w="9525" cmpd="sng">
                <a:solidFill>
                  <a:schemeClr val="tx1"/>
                </a:solidFill>
                <a:round/>
                <a:headEnd/>
                <a:tailEnd/>
              </a:ln>
            </p:spPr>
            <p:txBody>
              <a:bodyPr wrap="none" anchor="ctr"/>
              <a:lstStyle/>
              <a:p>
                <a:pPr algn="ctr"/>
                <a:r>
                  <a:rPr lang="en-US" dirty="0">
                    <a:latin typeface="Calibri"/>
                    <a:ea typeface="Times New Roman"/>
                    <a:cs typeface="Times New Roman"/>
                  </a:rPr>
                  <a:t>d3</a:t>
                </a:r>
              </a:p>
            </p:txBody>
          </p:sp>
          <p:sp>
            <p:nvSpPr>
              <p:cNvPr id="123" name="Oval 12">
                <a:extLst>
                  <a:ext uri="{FF2B5EF4-FFF2-40B4-BE49-F238E27FC236}">
                    <a16:creationId xmlns:a16="http://schemas.microsoft.com/office/drawing/2014/main" id="{489F4F92-106A-EA49-BB57-AAE760607B16}"/>
                  </a:ext>
                </a:extLst>
              </p:cNvPr>
              <p:cNvSpPr>
                <a:spLocks noChangeArrowheads="1"/>
              </p:cNvSpPr>
              <p:nvPr/>
            </p:nvSpPr>
            <p:spPr bwMode="auto">
              <a:xfrm>
                <a:off x="3654650" y="4199562"/>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124" name="Rectangle 123">
                <a:extLst>
                  <a:ext uri="{FF2B5EF4-FFF2-40B4-BE49-F238E27FC236}">
                    <a16:creationId xmlns:a16="http://schemas.microsoft.com/office/drawing/2014/main" id="{086D872D-228A-6140-8F85-F390CB996CBB}"/>
                  </a:ext>
                </a:extLst>
              </p:cNvPr>
              <p:cNvSpPr/>
              <p:nvPr/>
            </p:nvSpPr>
            <p:spPr>
              <a:xfrm>
                <a:off x="4486637" y="1518047"/>
                <a:ext cx="59" cy="252043"/>
              </a:xfrm>
              <a:prstGeom prst="rect">
                <a:avLst/>
              </a:prstGeom>
              <a:noFill/>
            </p:spPr>
            <p:txBody>
              <a:bodyPr wrap="none" lIns="0" tIns="0" rIns="0" bIns="0">
                <a:spAutoFit/>
              </a:bodyPr>
              <a:lstStyle/>
              <a:p>
                <a:pPr algn="ctr"/>
                <a:endParaRPr lang="en-US" dirty="0"/>
              </a:p>
            </p:txBody>
          </p:sp>
        </p:grpSp>
        <p:sp>
          <p:nvSpPr>
            <p:cNvPr id="94" name="Freeform 31">
              <a:extLst>
                <a:ext uri="{FF2B5EF4-FFF2-40B4-BE49-F238E27FC236}">
                  <a16:creationId xmlns:a16="http://schemas.microsoft.com/office/drawing/2014/main" id="{8C073657-43FF-EC4D-81BF-CFE0DB877332}"/>
                </a:ext>
              </a:extLst>
            </p:cNvPr>
            <p:cNvSpPr>
              <a:spLocks/>
            </p:cNvSpPr>
            <p:nvPr/>
          </p:nvSpPr>
          <p:spPr bwMode="auto">
            <a:xfrm rot="6215733" flipV="1">
              <a:off x="5981535" y="2895684"/>
              <a:ext cx="455459" cy="2458900"/>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grpSp>
    </p:spTree>
    <p:extLst>
      <p:ext uri="{BB962C8B-B14F-4D97-AF65-F5344CB8AC3E}">
        <p14:creationId xmlns:p14="http://schemas.microsoft.com/office/powerpoint/2010/main" val="422908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Rectangle 24"/>
          <p:cNvSpPr>
            <a:spLocks noGrp="1" noChangeArrowheads="1"/>
          </p:cNvSpPr>
          <p:nvPr>
            <p:ph type="title"/>
          </p:nvPr>
        </p:nvSpPr>
        <p:spPr/>
        <p:txBody>
          <a:bodyPr/>
          <a:lstStyle/>
          <a:p>
            <a:r>
              <a:rPr lang="en-US" dirty="0"/>
              <a:t>Expected Cost</a:t>
            </a:r>
          </a:p>
        </p:txBody>
      </p:sp>
      <mc:AlternateContent xmlns:mc="http://schemas.openxmlformats.org/markup-compatibility/2006" xmlns:a14="http://schemas.microsoft.com/office/drawing/2010/main">
        <mc:Choice Requires="a14">
          <p:sp>
            <p:nvSpPr>
              <p:cNvPr id="20483" name="Rectangle 3"/>
              <p:cNvSpPr>
                <a:spLocks noGrp="1" noChangeArrowheads="1"/>
              </p:cNvSpPr>
              <p:nvPr>
                <p:ph idx="1"/>
              </p:nvPr>
            </p:nvSpPr>
            <p:spPr>
              <a:xfrm>
                <a:off x="628651" y="1158240"/>
                <a:ext cx="5032975" cy="5018723"/>
              </a:xfrm>
            </p:spPr>
            <p:txBody>
              <a:bodyPr>
                <a:normAutofit/>
              </a:bodyPr>
              <a:lstStyle/>
              <a:p>
                <a14:m>
                  <m:oMath xmlns:m="http://schemas.openxmlformats.org/officeDocument/2006/math">
                    <m:r>
                      <a:rPr lang="en-US" i="1" dirty="0" smtClean="0">
                        <a:latin typeface="Cambria Math" panose="02040503050406030204" pitchFamily="18" charset="0"/>
                      </a:rPr>
                      <m:t>𝑐𝑜𝑠𝑡</m:t>
                    </m:r>
                    <m:d>
                      <m:dPr>
                        <m:ctrlPr>
                          <a:rPr lang="en-US" i="1" dirty="0">
                            <a:latin typeface="Cambria Math" panose="02040503050406030204" pitchFamily="18" charset="0"/>
                          </a:rPr>
                        </m:ctrlPr>
                      </m:dPr>
                      <m:e>
                        <m:r>
                          <a:rPr lang="en-US" i="1" dirty="0" err="1">
                            <a:latin typeface="Cambria Math" panose="02040503050406030204" pitchFamily="18" charset="0"/>
                          </a:rPr>
                          <m:t>𝑠</m:t>
                        </m:r>
                        <m:r>
                          <a:rPr lang="en-US" i="1" dirty="0" err="1">
                            <a:latin typeface="Cambria Math" panose="02040503050406030204" pitchFamily="18" charset="0"/>
                          </a:rPr>
                          <m:t>,</m:t>
                        </m:r>
                        <m:r>
                          <a:rPr lang="en-US" i="1" dirty="0" err="1">
                            <a:latin typeface="Cambria Math" panose="02040503050406030204" pitchFamily="18" charset="0"/>
                          </a:rPr>
                          <m:t>𝑎</m:t>
                        </m:r>
                      </m:e>
                    </m:d>
                  </m:oMath>
                </a14:m>
                <a:r>
                  <a:rPr lang="en-US" dirty="0"/>
                  <a:t> = cost of using </a:t>
                </a:r>
                <a14:m>
                  <m:oMath xmlns:m="http://schemas.openxmlformats.org/officeDocument/2006/math">
                    <m:r>
                      <a:rPr lang="en-US" i="1" dirty="0">
                        <a:latin typeface="Cambria Math" panose="02040503050406030204" pitchFamily="18" charset="0"/>
                      </a:rPr>
                      <m:t>𝑎</m:t>
                    </m:r>
                  </m:oMath>
                </a14:m>
                <a:r>
                  <a:rPr lang="en-US" dirty="0"/>
                  <a:t> in </a:t>
                </a:r>
                <a14:m>
                  <m:oMath xmlns:m="http://schemas.openxmlformats.org/officeDocument/2006/math">
                    <m:r>
                      <a:rPr lang="en-US" i="1" dirty="0">
                        <a:latin typeface="Cambria Math" panose="02040503050406030204" pitchFamily="18" charset="0"/>
                      </a:rPr>
                      <m:t>𝑠</m:t>
                    </m:r>
                  </m:oMath>
                </a14:m>
                <a:endParaRPr lang="en-US" dirty="0"/>
              </a:p>
              <a:p>
                <a:pPr lvl="1"/>
                <a:r>
                  <a:rPr lang="en-US" dirty="0"/>
                  <a:t>Example</a:t>
                </a:r>
              </a:p>
              <a:p>
                <a:pPr lvl="2"/>
                <a:r>
                  <a:rPr lang="en-US" dirty="0"/>
                  <a:t>Each ”horizontal” action costs 1</a:t>
                </a:r>
              </a:p>
              <a:p>
                <a:pPr lvl="2"/>
                <a:r>
                  <a:rPr lang="en-US" dirty="0"/>
                  <a:t>Each ”vertical” action costs 100</a:t>
                </a:r>
              </a:p>
              <a:p>
                <a:r>
                  <a:rPr lang="en-US" dirty="0"/>
                  <a:t>Costs of a history </a:t>
                </a:r>
                <a:br>
                  <a:rPr lang="en-US" dirty="0"/>
                </a:br>
                <a14:m>
                  <m:oMath xmlns:m="http://schemas.openxmlformats.org/officeDocument/2006/math">
                    <m:r>
                      <a:rPr lang="el-GR" i="1" dirty="0">
                        <a:latin typeface="Cambria Math" panose="02040503050406030204" pitchFamily="18" charset="0"/>
                      </a:rPr>
                      <m:t>𝜎</m:t>
                    </m:r>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en-US" i="1" dirty="0">
                                <a:latin typeface="Cambria Math" panose="02040503050406030204" pitchFamily="18" charset="0"/>
                                <a:sym typeface="Symbol" charset="0"/>
                              </a:rPr>
                              <m:t>0</m:t>
                            </m:r>
                          </m:sub>
                        </m:sSub>
                        <m:r>
                          <a:rPr lang="en-US" i="1" dirty="0">
                            <a:latin typeface="Cambria Math" panose="02040503050406030204" pitchFamily="18" charset="0"/>
                            <a:sym typeface="Symbol" charset="0"/>
                          </a:rPr>
                          <m:t>, </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en-US" i="1" dirty="0">
                                <a:latin typeface="Cambria Math" panose="02040503050406030204" pitchFamily="18" charset="0"/>
                                <a:sym typeface="Symbol" charset="0"/>
                              </a:rPr>
                              <m:t>1</m:t>
                            </m:r>
                          </m:sub>
                        </m:sSub>
                        <m:r>
                          <a:rPr lang="en-US" i="1" dirty="0">
                            <a:latin typeface="Cambria Math" panose="02040503050406030204" pitchFamily="18" charset="0"/>
                            <a:sym typeface="Symbol" charset="0"/>
                          </a:rPr>
                          <m:t>, </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en-US" i="1" dirty="0">
                                <a:latin typeface="Cambria Math" panose="02040503050406030204" pitchFamily="18" charset="0"/>
                                <a:sym typeface="Symbol" charset="0"/>
                              </a:rPr>
                              <m:t>2</m:t>
                            </m:r>
                          </m:sub>
                        </m:sSub>
                        <m:r>
                          <a:rPr lang="en-US" i="1" dirty="0">
                            <a:latin typeface="Cambria Math" panose="02040503050406030204" pitchFamily="18" charset="0"/>
                            <a:sym typeface="Symbol" charset="0"/>
                          </a:rPr>
                          <m:t>, …</m:t>
                        </m:r>
                      </m:e>
                    </m:d>
                  </m:oMath>
                </a14:m>
                <a:endParaRPr lang="en-US" dirty="0"/>
              </a:p>
              <a:p>
                <a:pPr lvl="1"/>
                <a14:m>
                  <m:oMath xmlns:m="http://schemas.openxmlformats.org/officeDocument/2006/math">
                    <m:r>
                      <a:rPr lang="en-US" i="1" dirty="0">
                        <a:latin typeface="Cambria Math" panose="02040503050406030204" pitchFamily="18" charset="0"/>
                        <a:ea typeface="Times New Roman"/>
                      </a:rPr>
                      <m:t>𝑐𝑜𝑠𝑡</m:t>
                    </m:r>
                    <m:d>
                      <m:dPr>
                        <m:ctrlPr>
                          <a:rPr lang="en-US" i="1" dirty="0">
                            <a:latin typeface="Cambria Math" panose="02040503050406030204" pitchFamily="18" charset="0"/>
                            <a:ea typeface="Times New Roman"/>
                          </a:rPr>
                        </m:ctrlPr>
                      </m:dPr>
                      <m:e>
                        <m:r>
                          <a:rPr lang="el-GR" i="1" dirty="0">
                            <a:latin typeface="Cambria Math" panose="02040503050406030204" pitchFamily="18" charset="0"/>
                            <a:ea typeface="Times New Roman"/>
                          </a:rPr>
                          <m:t>𝜎</m:t>
                        </m:r>
                        <m:r>
                          <a:rPr lang="en-US" i="1" baseline="-25000" dirty="0">
                            <a:latin typeface="Cambria Math" panose="02040503050406030204" pitchFamily="18" charset="0"/>
                            <a:ea typeface="Times New Roman"/>
                            <a:sym typeface="Symbol" charset="0"/>
                          </a:rPr>
                          <m:t> </m:t>
                        </m:r>
                        <m:r>
                          <a:rPr lang="en-US" i="1" dirty="0">
                            <a:latin typeface="Cambria Math" panose="02040503050406030204" pitchFamily="18" charset="0"/>
                            <a:ea typeface="Times New Roman"/>
                          </a:rPr>
                          <m:t>|</m:t>
                        </m:r>
                        <m:r>
                          <a:rPr lang="en-US" i="1" baseline="-25000" dirty="0">
                            <a:latin typeface="Cambria Math" panose="02040503050406030204" pitchFamily="18" charset="0"/>
                            <a:ea typeface="Times New Roman"/>
                            <a:sym typeface="Symbol" charset="0"/>
                          </a:rPr>
                          <m:t> </m:t>
                        </m:r>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𝑠</m:t>
                            </m:r>
                          </m:e>
                          <m:sub>
                            <m:r>
                              <a:rPr lang="de-DE" i="1" dirty="0">
                                <a:latin typeface="Cambria Math" panose="02040503050406030204" pitchFamily="18" charset="0"/>
                                <a:cs typeface="Times New Roman"/>
                              </a:rPr>
                              <m:t>0</m:t>
                            </m:r>
                          </m:sub>
                        </m:sSub>
                        <m:r>
                          <a:rPr lang="de-DE" i="1" dirty="0">
                            <a:latin typeface="Cambria Math" panose="02040503050406030204" pitchFamily="18" charset="0"/>
                            <a:cs typeface="Times New Roman"/>
                          </a:rPr>
                          <m:t>,</m:t>
                        </m:r>
                        <m:r>
                          <a:rPr lang="en-US" i="1" dirty="0">
                            <a:latin typeface="Cambria Math" panose="02040503050406030204" pitchFamily="18" charset="0"/>
                            <a:ea typeface="Times New Roman"/>
                          </a:rPr>
                          <m:t>𝜋</m:t>
                        </m:r>
                      </m:e>
                    </m:d>
                  </m:oMath>
                </a14:m>
                <a:br>
                  <a:rPr lang="de-DE" i="1" dirty="0">
                    <a:latin typeface="Cambria Math" panose="02040503050406030204" pitchFamily="18" charset="0"/>
                    <a:ea typeface="Times New Roman"/>
                  </a:rPr>
                </a:br>
                <a:r>
                  <a:rPr lang="de-DE" i="1" dirty="0">
                    <a:latin typeface="Cambria Math" panose="02040503050406030204" pitchFamily="18" charset="0"/>
                    <a:ea typeface="Times New Roman"/>
                  </a:rPr>
                  <a:t> </a:t>
                </a:r>
                <a14:m>
                  <m:oMath xmlns:m="http://schemas.openxmlformats.org/officeDocument/2006/math">
                    <m:r>
                      <a:rPr lang="en-US" i="1" dirty="0">
                        <a:latin typeface="Cambria Math" panose="02040503050406030204" pitchFamily="18" charset="0"/>
                        <a:ea typeface="Times New Roman"/>
                      </a:rPr>
                      <m:t>=</m:t>
                    </m:r>
                    <m:sSub>
                      <m:sSubPr>
                        <m:ctrlPr>
                          <a:rPr lang="de-DE" i="1" dirty="0">
                            <a:latin typeface="Cambria Math" panose="02040503050406030204" pitchFamily="18" charset="0"/>
                            <a:ea typeface="Times New Roman"/>
                            <a:sym typeface="Symbol" charset="0"/>
                          </a:rPr>
                        </m:ctrlPr>
                      </m:sSubPr>
                      <m:e>
                        <m:r>
                          <a:rPr lang="en-US" i="1" dirty="0">
                            <a:latin typeface="Cambria Math" panose="02040503050406030204" pitchFamily="18" charset="0"/>
                            <a:ea typeface="Times New Roman"/>
                            <a:sym typeface="Symbol" charset="0"/>
                          </a:rPr>
                          <m:t></m:t>
                        </m:r>
                      </m:e>
                      <m:sub>
                        <m:sSub>
                          <m:sSubPr>
                            <m:ctrlPr>
                              <a:rPr lang="de-DE" i="1" dirty="0">
                                <a:latin typeface="Cambria Math" panose="02040503050406030204" pitchFamily="18" charset="0"/>
                                <a:ea typeface="Times New Roman"/>
                              </a:rPr>
                            </m:ctrlPr>
                          </m:sSubPr>
                          <m:e>
                            <m:r>
                              <a:rPr lang="en-US" i="1" dirty="0" err="1">
                                <a:latin typeface="Cambria Math" panose="02040503050406030204" pitchFamily="18" charset="0"/>
                                <a:ea typeface="Times New Roman"/>
                              </a:rPr>
                              <m:t>𝑠</m:t>
                            </m:r>
                          </m:e>
                          <m:sub>
                            <m:r>
                              <a:rPr lang="de-DE" i="1" dirty="0">
                                <a:latin typeface="Cambria Math" panose="02040503050406030204" pitchFamily="18" charset="0"/>
                                <a:ea typeface="Times New Roman"/>
                              </a:rPr>
                              <m:t>𝑖</m:t>
                            </m:r>
                          </m:sub>
                        </m:sSub>
                        <m:r>
                          <a:rPr lang="en-US" i="1" dirty="0">
                            <a:latin typeface="Cambria Math" panose="02040503050406030204" pitchFamily="18" charset="0"/>
                            <a:ea typeface="Times New Roman"/>
                          </a:rPr>
                          <m:t>∈</m:t>
                        </m:r>
                        <m:r>
                          <a:rPr lang="en-US" i="1" dirty="0" err="1">
                            <a:latin typeface="Cambria Math" panose="02040503050406030204" pitchFamily="18" charset="0"/>
                            <a:ea typeface="Times New Roman"/>
                          </a:rPr>
                          <m:t>𝜎</m:t>
                        </m:r>
                      </m:sub>
                    </m:sSub>
                    <m:r>
                      <a:rPr lang="en-US" i="1" dirty="0">
                        <a:latin typeface="Cambria Math" panose="02040503050406030204" pitchFamily="18" charset="0"/>
                        <a:ea typeface="Times New Roman"/>
                      </a:rPr>
                      <m:t>𝑐𝑜𝑠𝑡</m:t>
                    </m:r>
                    <m:d>
                      <m:dPr>
                        <m:ctrlPr>
                          <a:rPr lang="en-US" i="1" dirty="0">
                            <a:latin typeface="Cambria Math" panose="02040503050406030204" pitchFamily="18" charset="0"/>
                            <a:ea typeface="Times New Roman"/>
                          </a:rPr>
                        </m:ctrlPr>
                      </m:dPr>
                      <m:e>
                        <m:sSub>
                          <m:sSubPr>
                            <m:ctrlPr>
                              <a:rPr lang="de-DE" i="1" dirty="0">
                                <a:latin typeface="Cambria Math" panose="02040503050406030204" pitchFamily="18" charset="0"/>
                                <a:ea typeface="Times New Roman"/>
                              </a:rPr>
                            </m:ctrlPr>
                          </m:sSubPr>
                          <m:e>
                            <m:r>
                              <a:rPr lang="en-US" i="1" dirty="0" err="1">
                                <a:latin typeface="Cambria Math" panose="02040503050406030204" pitchFamily="18" charset="0"/>
                                <a:ea typeface="Times New Roman"/>
                              </a:rPr>
                              <m:t>𝑠</m:t>
                            </m:r>
                          </m:e>
                          <m:sub>
                            <m:r>
                              <a:rPr lang="de-DE" i="1" dirty="0">
                                <a:latin typeface="Cambria Math" panose="02040503050406030204" pitchFamily="18" charset="0"/>
                                <a:ea typeface="Times New Roman"/>
                              </a:rPr>
                              <m:t>𝑖</m:t>
                            </m:r>
                          </m:sub>
                        </m:sSub>
                        <m:r>
                          <a:rPr lang="en-US" i="1" dirty="0">
                            <a:latin typeface="Cambria Math" panose="02040503050406030204" pitchFamily="18" charset="0"/>
                            <a:ea typeface="Times New Roman"/>
                          </a:rPr>
                          <m:t>,</m:t>
                        </m:r>
                        <m:r>
                          <a:rPr lang="en-US" i="1" baseline="-25000" dirty="0">
                            <a:latin typeface="Cambria Math" panose="02040503050406030204" pitchFamily="18" charset="0"/>
                            <a:ea typeface="Times New Roman"/>
                          </a:rPr>
                          <m:t> </m:t>
                        </m:r>
                        <m:r>
                          <a:rPr lang="en-US" i="1" dirty="0">
                            <a:latin typeface="Cambria Math" panose="02040503050406030204" pitchFamily="18" charset="0"/>
                            <a:ea typeface="Times New Roman"/>
                          </a:rPr>
                          <m:t>𝜋</m:t>
                        </m:r>
                        <m:d>
                          <m:dPr>
                            <m:ctrlPr>
                              <a:rPr lang="en-US" i="1" dirty="0">
                                <a:latin typeface="Cambria Math" panose="02040503050406030204" pitchFamily="18" charset="0"/>
                                <a:ea typeface="Times New Roman"/>
                              </a:rPr>
                            </m:ctrlPr>
                          </m:dPr>
                          <m:e>
                            <m:sSub>
                              <m:sSubPr>
                                <m:ctrlPr>
                                  <a:rPr lang="de-DE" i="1" dirty="0">
                                    <a:latin typeface="Cambria Math" panose="02040503050406030204" pitchFamily="18" charset="0"/>
                                    <a:ea typeface="Times New Roman"/>
                                  </a:rPr>
                                </m:ctrlPr>
                              </m:sSubPr>
                              <m:e>
                                <m:r>
                                  <a:rPr lang="en-US" i="1" dirty="0" err="1">
                                    <a:latin typeface="Cambria Math" panose="02040503050406030204" pitchFamily="18" charset="0"/>
                                    <a:ea typeface="Times New Roman"/>
                                  </a:rPr>
                                  <m:t>𝑠</m:t>
                                </m:r>
                              </m:e>
                              <m:sub>
                                <m:r>
                                  <a:rPr lang="de-DE" i="1" dirty="0">
                                    <a:latin typeface="Cambria Math" panose="02040503050406030204" pitchFamily="18" charset="0"/>
                                    <a:ea typeface="Times New Roman"/>
                                  </a:rPr>
                                  <m:t>𝑖</m:t>
                                </m:r>
                              </m:sub>
                            </m:sSub>
                          </m:e>
                        </m:d>
                      </m:e>
                    </m:d>
                  </m:oMath>
                </a14:m>
                <a:endParaRPr lang="en-US" dirty="0"/>
              </a:p>
              <a:p>
                <a:pPr lvl="1"/>
                <a:endParaRPr lang="en-US" dirty="0"/>
              </a:p>
            </p:txBody>
          </p:sp>
        </mc:Choice>
        <mc:Fallback xmlns="">
          <p:sp>
            <p:nvSpPr>
              <p:cNvPr id="20483" name="Rectangle 3"/>
              <p:cNvSpPr>
                <a:spLocks noGrp="1" noRot="1" noChangeAspect="1" noMove="1" noResize="1" noEditPoints="1" noAdjustHandles="1" noChangeArrowheads="1" noChangeShapeType="1" noTextEdit="1"/>
              </p:cNvSpPr>
              <p:nvPr>
                <p:ph idx="1"/>
              </p:nvPr>
            </p:nvSpPr>
            <p:spPr>
              <a:xfrm>
                <a:off x="628651" y="1158240"/>
                <a:ext cx="5032975" cy="5018723"/>
              </a:xfrm>
              <a:blipFill>
                <a:blip r:embed="rId3"/>
                <a:stretch>
                  <a:fillRect l="-2267" t="-1768"/>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0AD31172-BA43-3D47-9FE7-05EBDA6233C0}"/>
              </a:ext>
            </a:extLst>
          </p:cNvPr>
          <p:cNvSpPr>
            <a:spLocks noGrp="1"/>
          </p:cNvSpPr>
          <p:nvPr>
            <p:ph type="sldNum" sz="quarter" idx="12"/>
          </p:nvPr>
        </p:nvSpPr>
        <p:spPr/>
        <p:txBody>
          <a:bodyPr/>
          <a:lstStyle/>
          <a:p>
            <a:fld id="{67C9959E-8E6B-B04C-9955-EA096F41CA7A}" type="slidenum">
              <a:rPr lang="en-GB" smtClean="0"/>
              <a:pPr/>
              <a:t>16</a:t>
            </a:fld>
            <a:endParaRPr lang="en-GB"/>
          </a:p>
        </p:txBody>
      </p:sp>
      <p:grpSp>
        <p:nvGrpSpPr>
          <p:cNvPr id="3" name="Group 2">
            <a:extLst>
              <a:ext uri="{FF2B5EF4-FFF2-40B4-BE49-F238E27FC236}">
                <a16:creationId xmlns:a16="http://schemas.microsoft.com/office/drawing/2014/main" id="{E3B94ED0-374E-3F45-8173-C5F3469A9C95}"/>
              </a:ext>
            </a:extLst>
          </p:cNvPr>
          <p:cNvGrpSpPr/>
          <p:nvPr/>
        </p:nvGrpSpPr>
        <p:grpSpPr>
          <a:xfrm>
            <a:off x="3896630" y="2738359"/>
            <a:ext cx="5162595" cy="3862989"/>
            <a:chOff x="3896630" y="2738359"/>
            <a:chExt cx="5162595" cy="3862989"/>
          </a:xfrm>
        </p:grpSpPr>
        <p:sp>
          <p:nvSpPr>
            <p:cNvPr id="92" name="Text Box 11">
              <a:extLst>
                <a:ext uri="{FF2B5EF4-FFF2-40B4-BE49-F238E27FC236}">
                  <a16:creationId xmlns:a16="http://schemas.microsoft.com/office/drawing/2014/main" id="{06575388-2A32-A240-9B0C-A2816DE8FCF7}"/>
                </a:ext>
              </a:extLst>
            </p:cNvPr>
            <p:cNvSpPr txBox="1">
              <a:spLocks noChangeArrowheads="1"/>
            </p:cNvSpPr>
            <p:nvPr/>
          </p:nvSpPr>
          <p:spPr bwMode="auto">
            <a:xfrm>
              <a:off x="6234204" y="3210198"/>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sp>
          <p:nvSpPr>
            <p:cNvPr id="93" name="Text Box 11">
              <a:extLst>
                <a:ext uri="{FF2B5EF4-FFF2-40B4-BE49-F238E27FC236}">
                  <a16:creationId xmlns:a16="http://schemas.microsoft.com/office/drawing/2014/main" id="{7F80D05E-463F-FD41-B7D8-001ABD373746}"/>
                </a:ext>
              </a:extLst>
            </p:cNvPr>
            <p:cNvSpPr txBox="1">
              <a:spLocks noChangeArrowheads="1"/>
            </p:cNvSpPr>
            <p:nvPr/>
          </p:nvSpPr>
          <p:spPr bwMode="auto">
            <a:xfrm>
              <a:off x="7853069" y="4496986"/>
              <a:ext cx="667926"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94" name="Text Box 11">
              <a:extLst>
                <a:ext uri="{FF2B5EF4-FFF2-40B4-BE49-F238E27FC236}">
                  <a16:creationId xmlns:a16="http://schemas.microsoft.com/office/drawing/2014/main" id="{B69F8852-7402-4340-AEA5-19A93375BA7A}"/>
                </a:ext>
              </a:extLst>
            </p:cNvPr>
            <p:cNvSpPr txBox="1">
              <a:spLocks noChangeArrowheads="1"/>
            </p:cNvSpPr>
            <p:nvPr/>
          </p:nvSpPr>
          <p:spPr bwMode="auto">
            <a:xfrm>
              <a:off x="4445981" y="4704714"/>
              <a:ext cx="667926"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95" name="Text Box 11">
              <a:extLst>
                <a:ext uri="{FF2B5EF4-FFF2-40B4-BE49-F238E27FC236}">
                  <a16:creationId xmlns:a16="http://schemas.microsoft.com/office/drawing/2014/main" id="{A4A30CE7-FC6A-C84B-87DC-65FB6747A23D}"/>
                </a:ext>
              </a:extLst>
            </p:cNvPr>
            <p:cNvSpPr txBox="1">
              <a:spLocks noChangeArrowheads="1"/>
            </p:cNvSpPr>
            <p:nvPr/>
          </p:nvSpPr>
          <p:spPr bwMode="auto">
            <a:xfrm>
              <a:off x="6140930" y="5730841"/>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grpSp>
          <p:nvGrpSpPr>
            <p:cNvPr id="53" name="Group 52">
              <a:extLst>
                <a:ext uri="{FF2B5EF4-FFF2-40B4-BE49-F238E27FC236}">
                  <a16:creationId xmlns:a16="http://schemas.microsoft.com/office/drawing/2014/main" id="{F282D5E0-0250-E64B-A9BB-4E3952A565E3}"/>
                </a:ext>
              </a:extLst>
            </p:cNvPr>
            <p:cNvGrpSpPr/>
            <p:nvPr/>
          </p:nvGrpSpPr>
          <p:grpSpPr>
            <a:xfrm>
              <a:off x="3896630" y="2738359"/>
              <a:ext cx="5162595" cy="3862989"/>
              <a:chOff x="3896630" y="2738359"/>
              <a:chExt cx="5162595" cy="3862989"/>
            </a:xfrm>
          </p:grpSpPr>
          <p:grpSp>
            <p:nvGrpSpPr>
              <p:cNvPr id="54" name="Group 53">
                <a:extLst>
                  <a:ext uri="{FF2B5EF4-FFF2-40B4-BE49-F238E27FC236}">
                    <a16:creationId xmlns:a16="http://schemas.microsoft.com/office/drawing/2014/main" id="{D4C5284D-E357-F44D-85B6-2BBAB73E3E0C}"/>
                  </a:ext>
                </a:extLst>
              </p:cNvPr>
              <p:cNvGrpSpPr>
                <a:grpSpLocks noChangeAspect="1"/>
              </p:cNvGrpSpPr>
              <p:nvPr/>
            </p:nvGrpSpPr>
            <p:grpSpPr>
              <a:xfrm>
                <a:off x="3896630" y="2738359"/>
                <a:ext cx="5162595" cy="3862989"/>
                <a:chOff x="424630" y="1518047"/>
                <a:chExt cx="4697482" cy="3514961"/>
              </a:xfrm>
            </p:grpSpPr>
            <p:sp>
              <p:nvSpPr>
                <p:cNvPr id="56" name="Freeform 31">
                  <a:extLst>
                    <a:ext uri="{FF2B5EF4-FFF2-40B4-BE49-F238E27FC236}">
                      <a16:creationId xmlns:a16="http://schemas.microsoft.com/office/drawing/2014/main" id="{BEE37D29-7A00-CE4D-B2F3-FAAFEA0C7CF3}"/>
                    </a:ext>
                  </a:extLst>
                </p:cNvPr>
                <p:cNvSpPr>
                  <a:spLocks/>
                </p:cNvSpPr>
                <p:nvPr/>
              </p:nvSpPr>
              <p:spPr bwMode="auto">
                <a:xfrm rot="11049090" flipH="1" flipV="1">
                  <a:off x="4148184" y="2190483"/>
                  <a:ext cx="660198" cy="212627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none"/>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57" name="Rectangle 56">
                  <a:extLst>
                    <a:ext uri="{FF2B5EF4-FFF2-40B4-BE49-F238E27FC236}">
                      <a16:creationId xmlns:a16="http://schemas.microsoft.com/office/drawing/2014/main" id="{65D22869-01C9-4249-A2D3-D70878BB91E5}"/>
                    </a:ext>
                  </a:extLst>
                </p:cNvPr>
                <p:cNvSpPr/>
                <p:nvPr/>
              </p:nvSpPr>
              <p:spPr>
                <a:xfrm>
                  <a:off x="4066674" y="2252723"/>
                  <a:ext cx="59" cy="252043"/>
                </a:xfrm>
                <a:prstGeom prst="rect">
                  <a:avLst/>
                </a:prstGeom>
                <a:noFill/>
              </p:spPr>
              <p:txBody>
                <a:bodyPr wrap="none" lIns="0" tIns="0" rIns="0" bIns="0">
                  <a:spAutoFit/>
                </a:bodyPr>
                <a:lstStyle/>
                <a:p>
                  <a:pPr algn="ctr"/>
                  <a:endParaRPr lang="en-US" dirty="0"/>
                </a:p>
              </p:txBody>
            </p:sp>
            <p:sp>
              <p:nvSpPr>
                <p:cNvPr id="58" name="Rectangle 57">
                  <a:extLst>
                    <a:ext uri="{FF2B5EF4-FFF2-40B4-BE49-F238E27FC236}">
                      <a16:creationId xmlns:a16="http://schemas.microsoft.com/office/drawing/2014/main" id="{CAFD22E2-F749-0947-8F16-AA0CA9C662E9}"/>
                    </a:ext>
                  </a:extLst>
                </p:cNvPr>
                <p:cNvSpPr/>
                <p:nvPr/>
              </p:nvSpPr>
              <p:spPr>
                <a:xfrm>
                  <a:off x="4441353" y="4403587"/>
                  <a:ext cx="168088" cy="336058"/>
                </a:xfrm>
                <a:prstGeom prst="rect">
                  <a:avLst/>
                </a:prstGeom>
                <a:noFill/>
              </p:spPr>
              <p:txBody>
                <a:bodyPr wrap="none" lIns="91440" tIns="0" rIns="91440" bIns="91440">
                  <a:spAutoFit/>
                </a:bodyPr>
                <a:lstStyle/>
                <a:p>
                  <a:pPr algn="ctr"/>
                  <a:endParaRPr lang="en-US" dirty="0"/>
                </a:p>
              </p:txBody>
            </p:sp>
            <p:sp>
              <p:nvSpPr>
                <p:cNvPr id="59" name="Rectangle 58">
                  <a:extLst>
                    <a:ext uri="{FF2B5EF4-FFF2-40B4-BE49-F238E27FC236}">
                      <a16:creationId xmlns:a16="http://schemas.microsoft.com/office/drawing/2014/main" id="{EBC04F75-CA24-9946-8590-F8FBB0325D16}"/>
                    </a:ext>
                  </a:extLst>
                </p:cNvPr>
                <p:cNvSpPr/>
                <p:nvPr/>
              </p:nvSpPr>
              <p:spPr>
                <a:xfrm>
                  <a:off x="1149001" y="4506767"/>
                  <a:ext cx="59" cy="252043"/>
                </a:xfrm>
                <a:prstGeom prst="rect">
                  <a:avLst/>
                </a:prstGeom>
                <a:noFill/>
              </p:spPr>
              <p:txBody>
                <a:bodyPr wrap="none" lIns="0" tIns="0" rIns="0" bIns="0">
                  <a:spAutoFit/>
                </a:bodyPr>
                <a:lstStyle/>
                <a:p>
                  <a:pPr algn="r"/>
                  <a:endParaRPr lang="en-US" dirty="0"/>
                </a:p>
              </p:txBody>
            </p:sp>
            <p:sp>
              <p:nvSpPr>
                <p:cNvPr id="60" name="Text Box 13">
                  <a:extLst>
                    <a:ext uri="{FF2B5EF4-FFF2-40B4-BE49-F238E27FC236}">
                      <a16:creationId xmlns:a16="http://schemas.microsoft.com/office/drawing/2014/main" id="{8EEF6050-DABF-B24F-937D-C8F1CC82BC07}"/>
                    </a:ext>
                  </a:extLst>
                </p:cNvPr>
                <p:cNvSpPr txBox="1">
                  <a:spLocks noChangeArrowheads="1"/>
                </p:cNvSpPr>
                <p:nvPr/>
              </p:nvSpPr>
              <p:spPr bwMode="auto">
                <a:xfrm>
                  <a:off x="424630" y="4528921"/>
                  <a:ext cx="660190" cy="504087"/>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Times New Roman"/>
                      <a:cs typeface="Calibri"/>
                      <a:sym typeface="Symbol" charset="0"/>
                    </a:rPr>
                    <a:t>Start: </a:t>
                  </a:r>
                  <a:br>
                    <a:rPr lang="en-US" sz="1800" dirty="0">
                      <a:latin typeface="+mn-lt"/>
                      <a:ea typeface="Times New Roman"/>
                      <a:cs typeface="Calibri"/>
                      <a:sym typeface="Symbol" charset="0"/>
                    </a:rPr>
                  </a:br>
                  <a:r>
                    <a:rPr lang="en-US" sz="1800" i="1" dirty="0">
                      <a:latin typeface="+mn-lt"/>
                      <a:ea typeface="Times New Roman"/>
                      <a:sym typeface="Symbol" charset="0"/>
                    </a:rPr>
                    <a:t>s</a:t>
                  </a:r>
                  <a:r>
                    <a:rPr lang="en-US" sz="1800" baseline="-25000" dirty="0">
                      <a:latin typeface="+mn-lt"/>
                      <a:ea typeface="Times New Roman"/>
                      <a:sym typeface="Symbol" charset="0"/>
                    </a:rPr>
                    <a:t>0</a:t>
                  </a:r>
                  <a:r>
                    <a:rPr lang="en-US" sz="1800" i="1" dirty="0">
                      <a:latin typeface="+mn-lt"/>
                      <a:ea typeface="Times New Roman"/>
                      <a:sym typeface="Symbol" charset="0"/>
                    </a:rPr>
                    <a:t>= </a:t>
                  </a:r>
                  <a:r>
                    <a:rPr lang="en-US" sz="1800" dirty="0">
                      <a:latin typeface="+mn-lt"/>
                      <a:ea typeface="Times New Roman"/>
                      <a:cs typeface="Calibri"/>
                      <a:sym typeface="Symbol" charset="0"/>
                    </a:rPr>
                    <a:t>d1</a:t>
                  </a:r>
                  <a:endParaRPr lang="en-US" sz="1800" dirty="0">
                    <a:latin typeface="+mn-lt"/>
                    <a:ea typeface="Times New Roman"/>
                    <a:cs typeface="Times New Roman"/>
                  </a:endParaRPr>
                </a:p>
              </p:txBody>
            </p:sp>
            <p:sp>
              <p:nvSpPr>
                <p:cNvPr id="61" name="Rectangle 60">
                  <a:extLst>
                    <a:ext uri="{FF2B5EF4-FFF2-40B4-BE49-F238E27FC236}">
                      <a16:creationId xmlns:a16="http://schemas.microsoft.com/office/drawing/2014/main" id="{57E8461E-9F4A-1842-AB91-6E9AA5AB5EDB}"/>
                    </a:ext>
                  </a:extLst>
                </p:cNvPr>
                <p:cNvSpPr/>
                <p:nvPr/>
              </p:nvSpPr>
              <p:spPr>
                <a:xfrm>
                  <a:off x="1028128" y="2019635"/>
                  <a:ext cx="59" cy="252043"/>
                </a:xfrm>
                <a:prstGeom prst="rect">
                  <a:avLst/>
                </a:prstGeom>
                <a:noFill/>
              </p:spPr>
              <p:txBody>
                <a:bodyPr wrap="none" lIns="0" tIns="0" rIns="0" bIns="0">
                  <a:spAutoFit/>
                </a:bodyPr>
                <a:lstStyle/>
                <a:p>
                  <a:pPr algn="ctr"/>
                  <a:endParaRPr lang="en-US" dirty="0"/>
                </a:p>
              </p:txBody>
            </p:sp>
            <p:sp>
              <p:nvSpPr>
                <p:cNvPr id="62" name="Freeform 31">
                  <a:extLst>
                    <a:ext uri="{FF2B5EF4-FFF2-40B4-BE49-F238E27FC236}">
                      <a16:creationId xmlns:a16="http://schemas.microsoft.com/office/drawing/2014/main" id="{F3320BFD-B493-CA4C-8657-927037D89668}"/>
                    </a:ext>
                  </a:extLst>
                </p:cNvPr>
                <p:cNvSpPr>
                  <a:spLocks/>
                </p:cNvSpPr>
                <p:nvPr/>
              </p:nvSpPr>
              <p:spPr bwMode="auto">
                <a:xfrm rot="4200000" flipH="1" flipV="1">
                  <a:off x="2510252" y="617061"/>
                  <a:ext cx="776291" cy="2966339"/>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63" name="Text Box 11">
                  <a:extLst>
                    <a:ext uri="{FF2B5EF4-FFF2-40B4-BE49-F238E27FC236}">
                      <a16:creationId xmlns:a16="http://schemas.microsoft.com/office/drawing/2014/main" id="{5D7865BF-1B39-874A-A436-453AAC3183DB}"/>
                    </a:ext>
                  </a:extLst>
                </p:cNvPr>
                <p:cNvSpPr txBox="1">
                  <a:spLocks noChangeArrowheads="1"/>
                </p:cNvSpPr>
                <p:nvPr/>
              </p:nvSpPr>
              <p:spPr bwMode="auto">
                <a:xfrm>
                  <a:off x="4164150" y="4337866"/>
                  <a:ext cx="668031" cy="504087"/>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Times New Roman"/>
                      <a:cs typeface="Times New Roman"/>
                    </a:rPr>
                    <a:t>  Goal: </a:t>
                  </a:r>
                </a:p>
                <a:p>
                  <a:r>
                    <a:rPr lang="en-US" sz="1800" i="1" dirty="0">
                      <a:latin typeface="+mn-lt"/>
                      <a:ea typeface="Times New Roman"/>
                      <a:sym typeface="Symbol" charset="0"/>
                    </a:rPr>
                    <a:t>S</a:t>
                  </a:r>
                  <a:r>
                    <a:rPr lang="en-US" sz="1800" i="1" baseline="-25000" dirty="0">
                      <a:latin typeface="+mn-lt"/>
                      <a:ea typeface="Times New Roman"/>
                      <a:sym typeface="Symbol" charset="0"/>
                    </a:rPr>
                    <a:t>g</a:t>
                  </a:r>
                  <a:r>
                    <a:rPr lang="en-US" sz="1800" dirty="0">
                      <a:latin typeface="+mn-lt"/>
                      <a:ea typeface="Times New Roman"/>
                      <a:sym typeface="Symbol" charset="0"/>
                    </a:rPr>
                    <a:t>= {</a:t>
                  </a:r>
                  <a:r>
                    <a:rPr lang="en-US" sz="1800" dirty="0">
                      <a:latin typeface="+mn-lt"/>
                      <a:ea typeface="Times New Roman"/>
                      <a:cs typeface="Calibri"/>
                      <a:sym typeface="Symbol" charset="0"/>
                    </a:rPr>
                    <a:t>d4</a:t>
                  </a:r>
                  <a:r>
                    <a:rPr lang="en-US" sz="1800" dirty="0">
                      <a:latin typeface="+mn-lt"/>
                      <a:ea typeface="Times New Roman"/>
                      <a:cs typeface="Times New Roman"/>
                      <a:sym typeface="Symbol" charset="0"/>
                    </a:rPr>
                    <a:t>}</a:t>
                  </a:r>
                  <a:endParaRPr lang="en-US" sz="1800" dirty="0">
                    <a:latin typeface="+mn-lt"/>
                    <a:ea typeface="Times New Roman"/>
                    <a:cs typeface="Times New Roman"/>
                  </a:endParaRPr>
                </a:p>
              </p:txBody>
            </p:sp>
            <p:sp>
              <p:nvSpPr>
                <p:cNvPr id="64" name="Freeform 37">
                  <a:extLst>
                    <a:ext uri="{FF2B5EF4-FFF2-40B4-BE49-F238E27FC236}">
                      <a16:creationId xmlns:a16="http://schemas.microsoft.com/office/drawing/2014/main" id="{552F7390-626C-C74C-9FD0-59CF0ACD721F}"/>
                    </a:ext>
                  </a:extLst>
                </p:cNvPr>
                <p:cNvSpPr>
                  <a:spLocks/>
                </p:cNvSpPr>
                <p:nvPr/>
              </p:nvSpPr>
              <p:spPr bwMode="auto">
                <a:xfrm>
                  <a:off x="1155196" y="2381554"/>
                  <a:ext cx="2527300" cy="239492"/>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65" name="Freeform 38">
                  <a:extLst>
                    <a:ext uri="{FF2B5EF4-FFF2-40B4-BE49-F238E27FC236}">
                      <a16:creationId xmlns:a16="http://schemas.microsoft.com/office/drawing/2014/main" id="{9A06049C-88DB-7A4D-B91A-8D1A154D3805}"/>
                    </a:ext>
                  </a:extLst>
                </p:cNvPr>
                <p:cNvSpPr>
                  <a:spLocks/>
                </p:cNvSpPr>
                <p:nvPr/>
              </p:nvSpPr>
              <p:spPr bwMode="auto">
                <a:xfrm>
                  <a:off x="2265020" y="2103309"/>
                  <a:ext cx="2176032" cy="281769"/>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9525"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66" name="Arc 65">
                  <a:extLst>
                    <a:ext uri="{FF2B5EF4-FFF2-40B4-BE49-F238E27FC236}">
                      <a16:creationId xmlns:a16="http://schemas.microsoft.com/office/drawing/2014/main" id="{C4CB24C0-F948-9543-ADF0-270832B854D9}"/>
                    </a:ext>
                  </a:extLst>
                </p:cNvPr>
                <p:cNvSpPr/>
                <p:nvPr/>
              </p:nvSpPr>
              <p:spPr bwMode="auto">
                <a:xfrm>
                  <a:off x="2953574" y="2286304"/>
                  <a:ext cx="114300" cy="225425"/>
                </a:xfrm>
                <a:prstGeom prst="arc">
                  <a:avLst>
                    <a:gd name="adj1" fmla="val 18495893"/>
                    <a:gd name="adj2" fmla="val 2991136"/>
                  </a:avLst>
                </a:prstGeom>
                <a:noFill/>
                <a:ln w="9525" cap="flat" cmpd="sng" algn="ctr">
                  <a:solidFill>
                    <a:srgbClr val="C00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67" name="Freeform 40">
                  <a:extLst>
                    <a:ext uri="{FF2B5EF4-FFF2-40B4-BE49-F238E27FC236}">
                      <a16:creationId xmlns:a16="http://schemas.microsoft.com/office/drawing/2014/main" id="{1BC5F359-6FE3-B34A-B6E1-E4D7A2E2766A}"/>
                    </a:ext>
                  </a:extLst>
                </p:cNvPr>
                <p:cNvSpPr>
                  <a:spLocks/>
                </p:cNvSpPr>
                <p:nvPr/>
              </p:nvSpPr>
              <p:spPr bwMode="auto">
                <a:xfrm rot="10800000" flipH="1">
                  <a:off x="3688744" y="2968900"/>
                  <a:ext cx="114570" cy="1275335"/>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68" name="Freeform 6">
                  <a:extLst>
                    <a:ext uri="{FF2B5EF4-FFF2-40B4-BE49-F238E27FC236}">
                      <a16:creationId xmlns:a16="http://schemas.microsoft.com/office/drawing/2014/main" id="{E376D1EE-D5C8-3849-945A-D0A56B5BDD08}"/>
                    </a:ext>
                  </a:extLst>
                </p:cNvPr>
                <p:cNvSpPr>
                  <a:spLocks/>
                </p:cNvSpPr>
                <p:nvPr/>
              </p:nvSpPr>
              <p:spPr bwMode="auto">
                <a:xfrm>
                  <a:off x="922934" y="2718754"/>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69" name="Oval 11">
                  <a:extLst>
                    <a:ext uri="{FF2B5EF4-FFF2-40B4-BE49-F238E27FC236}">
                      <a16:creationId xmlns:a16="http://schemas.microsoft.com/office/drawing/2014/main" id="{39C151A4-72C9-DE40-989D-C0A07D32ABEB}"/>
                    </a:ext>
                  </a:extLst>
                </p:cNvPr>
                <p:cNvSpPr>
                  <a:spLocks noChangeArrowheads="1"/>
                </p:cNvSpPr>
                <p:nvPr/>
              </p:nvSpPr>
              <p:spPr bwMode="auto">
                <a:xfrm>
                  <a:off x="986434" y="2271249"/>
                  <a:ext cx="457200" cy="457200"/>
                </a:xfrm>
                <a:prstGeom prst="ellipse">
                  <a:avLst/>
                </a:prstGeom>
                <a:solidFill>
                  <a:srgbClr val="FFFFFF"/>
                </a:solidFill>
                <a:ln w="9525" cmpd="sng">
                  <a:solidFill>
                    <a:schemeClr val="tx1"/>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70" name="Freeform 18">
                  <a:extLst>
                    <a:ext uri="{FF2B5EF4-FFF2-40B4-BE49-F238E27FC236}">
                      <a16:creationId xmlns:a16="http://schemas.microsoft.com/office/drawing/2014/main" id="{22536EA5-5D0B-954F-8149-B17DF5C54881}"/>
                    </a:ext>
                  </a:extLst>
                </p:cNvPr>
                <p:cNvSpPr>
                  <a:spLocks/>
                </p:cNvSpPr>
                <p:nvPr/>
              </p:nvSpPr>
              <p:spPr bwMode="auto">
                <a:xfrm rot="297626" flipV="1">
                  <a:off x="1497828" y="4422980"/>
                  <a:ext cx="2154774" cy="270156"/>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71" name="Oval 11">
                  <a:extLst>
                    <a:ext uri="{FF2B5EF4-FFF2-40B4-BE49-F238E27FC236}">
                      <a16:creationId xmlns:a16="http://schemas.microsoft.com/office/drawing/2014/main" id="{097DB86F-E2F0-A74C-8BE8-9F6872C229C9}"/>
                    </a:ext>
                  </a:extLst>
                </p:cNvPr>
                <p:cNvSpPr>
                  <a:spLocks noChangeArrowheads="1"/>
                </p:cNvSpPr>
                <p:nvPr/>
              </p:nvSpPr>
              <p:spPr bwMode="auto">
                <a:xfrm>
                  <a:off x="4425794" y="1761046"/>
                  <a:ext cx="457200" cy="457200"/>
                </a:xfrm>
                <a:prstGeom prst="ellipse">
                  <a:avLst/>
                </a:prstGeom>
                <a:solidFill>
                  <a:srgbClr val="FFFFFF"/>
                </a:solidFill>
                <a:ln w="9525" cmpd="sng">
                  <a:solidFill>
                    <a:schemeClr val="tx1"/>
                  </a:solidFill>
                  <a:round/>
                  <a:headEnd/>
                  <a:tailEnd/>
                </a:ln>
              </p:spPr>
              <p:txBody>
                <a:bodyPr wrap="none" anchor="ctr"/>
                <a:lstStyle/>
                <a:p>
                  <a:pPr algn="ctr"/>
                  <a:r>
                    <a:rPr lang="en-US" dirty="0">
                      <a:latin typeface="Calibri"/>
                      <a:ea typeface="Times New Roman"/>
                      <a:cs typeface="Times New Roman"/>
                    </a:rPr>
                    <a:t>d5</a:t>
                  </a:r>
                </a:p>
              </p:txBody>
            </p:sp>
            <p:sp>
              <p:nvSpPr>
                <p:cNvPr id="72" name="Text Box 11">
                  <a:extLst>
                    <a:ext uri="{FF2B5EF4-FFF2-40B4-BE49-F238E27FC236}">
                      <a16:creationId xmlns:a16="http://schemas.microsoft.com/office/drawing/2014/main" id="{A7F3D747-9216-514E-8401-D3672A48DF27}"/>
                    </a:ext>
                  </a:extLst>
                </p:cNvPr>
                <p:cNvSpPr txBox="1">
                  <a:spLocks noChangeArrowheads="1"/>
                </p:cNvSpPr>
                <p:nvPr/>
              </p:nvSpPr>
              <p:spPr bwMode="auto">
                <a:xfrm>
                  <a:off x="3139191" y="2064370"/>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0.2</a:t>
                  </a:r>
                </a:p>
              </p:txBody>
            </p:sp>
            <p:sp>
              <p:nvSpPr>
                <p:cNvPr id="73" name="Text Box 11">
                  <a:extLst>
                    <a:ext uri="{FF2B5EF4-FFF2-40B4-BE49-F238E27FC236}">
                      <a16:creationId xmlns:a16="http://schemas.microsoft.com/office/drawing/2014/main" id="{5E6366D2-4D50-3C41-A202-EDC83545CF06}"/>
                    </a:ext>
                  </a:extLst>
                </p:cNvPr>
                <p:cNvSpPr txBox="1">
                  <a:spLocks noChangeArrowheads="1"/>
                </p:cNvSpPr>
                <p:nvPr/>
              </p:nvSpPr>
              <p:spPr bwMode="auto">
                <a:xfrm>
                  <a:off x="3151701" y="2505406"/>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0.8</a:t>
                  </a:r>
                </a:p>
              </p:txBody>
            </p:sp>
            <p:sp>
              <p:nvSpPr>
                <p:cNvPr id="74" name="Text Box 11">
                  <a:extLst>
                    <a:ext uri="{FF2B5EF4-FFF2-40B4-BE49-F238E27FC236}">
                      <a16:creationId xmlns:a16="http://schemas.microsoft.com/office/drawing/2014/main" id="{9513B35C-8C78-A446-B5AC-99080D8CF920}"/>
                    </a:ext>
                  </a:extLst>
                </p:cNvPr>
                <p:cNvSpPr txBox="1">
                  <a:spLocks noChangeArrowheads="1"/>
                </p:cNvSpPr>
                <p:nvPr/>
              </p:nvSpPr>
              <p:spPr bwMode="auto">
                <a:xfrm>
                  <a:off x="1896636" y="4562021"/>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0.5</a:t>
                  </a:r>
                </a:p>
              </p:txBody>
            </p:sp>
            <p:sp>
              <p:nvSpPr>
                <p:cNvPr id="75" name="Text Box 11">
                  <a:extLst>
                    <a:ext uri="{FF2B5EF4-FFF2-40B4-BE49-F238E27FC236}">
                      <a16:creationId xmlns:a16="http://schemas.microsoft.com/office/drawing/2014/main" id="{31F36C72-F699-3146-AE05-D6805A3B3A6A}"/>
                    </a:ext>
                  </a:extLst>
                </p:cNvPr>
                <p:cNvSpPr txBox="1">
                  <a:spLocks noChangeArrowheads="1"/>
                </p:cNvSpPr>
                <p:nvPr/>
              </p:nvSpPr>
              <p:spPr bwMode="auto">
                <a:xfrm>
                  <a:off x="1540117" y="4719048"/>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0.5</a:t>
                  </a:r>
                </a:p>
              </p:txBody>
            </p:sp>
            <p:sp>
              <p:nvSpPr>
                <p:cNvPr id="76" name="Oval 12">
                  <a:extLst>
                    <a:ext uri="{FF2B5EF4-FFF2-40B4-BE49-F238E27FC236}">
                      <a16:creationId xmlns:a16="http://schemas.microsoft.com/office/drawing/2014/main" id="{5D4667B3-7FB0-5341-BAD8-7AD53220FE57}"/>
                    </a:ext>
                  </a:extLst>
                </p:cNvPr>
                <p:cNvSpPr>
                  <a:spLocks noChangeArrowheads="1"/>
                </p:cNvSpPr>
                <p:nvPr/>
              </p:nvSpPr>
              <p:spPr bwMode="auto">
                <a:xfrm>
                  <a:off x="986434" y="4090354"/>
                  <a:ext cx="457200" cy="457200"/>
                </a:xfrm>
                <a:prstGeom prst="ellipse">
                  <a:avLst/>
                </a:prstGeom>
                <a:solidFill>
                  <a:schemeClr val="bg1"/>
                </a:solidFill>
                <a:ln w="9525" cmpd="sng">
                  <a:solidFill>
                    <a:srgbClr val="000000"/>
                  </a:solidFill>
                  <a:round/>
                  <a:headEnd/>
                  <a:tailEnd/>
                </a:ln>
              </p:spPr>
              <p:txBody>
                <a:bodyPr wrap="none" anchor="ctr"/>
                <a:lstStyle/>
                <a:p>
                  <a:pPr algn="ctr"/>
                  <a:r>
                    <a:rPr lang="en-US" dirty="0">
                      <a:latin typeface="Calibri"/>
                      <a:ea typeface="Times New Roman"/>
                      <a:cs typeface="Times New Roman"/>
                    </a:rPr>
                    <a:t>d1</a:t>
                  </a:r>
                </a:p>
              </p:txBody>
            </p:sp>
            <p:sp>
              <p:nvSpPr>
                <p:cNvPr id="77" name="Freeform 6">
                  <a:extLst>
                    <a:ext uri="{FF2B5EF4-FFF2-40B4-BE49-F238E27FC236}">
                      <a16:creationId xmlns:a16="http://schemas.microsoft.com/office/drawing/2014/main" id="{CD5B22E3-9C45-674F-A807-E726FDEF1FDC}"/>
                    </a:ext>
                  </a:extLst>
                </p:cNvPr>
                <p:cNvSpPr>
                  <a:spLocks/>
                </p:cNvSpPr>
                <p:nvPr/>
              </p:nvSpPr>
              <p:spPr bwMode="auto">
                <a:xfrm flipH="1" flipV="1">
                  <a:off x="1288605" y="272572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cxnSp>
              <p:nvCxnSpPr>
                <p:cNvPr id="78" name="Curved Connector 77">
                  <a:extLst>
                    <a:ext uri="{FF2B5EF4-FFF2-40B4-BE49-F238E27FC236}">
                      <a16:creationId xmlns:a16="http://schemas.microsoft.com/office/drawing/2014/main" id="{7A567618-A401-1744-88CC-496B2E29529A}"/>
                    </a:ext>
                  </a:extLst>
                </p:cNvPr>
                <p:cNvCxnSpPr/>
                <p:nvPr/>
              </p:nvCxnSpPr>
              <p:spPr>
                <a:xfrm flipH="1">
                  <a:off x="1215034" y="4318954"/>
                  <a:ext cx="228600" cy="228600"/>
                </a:xfrm>
                <a:prstGeom prst="curvedConnector4">
                  <a:avLst>
                    <a:gd name="adj1" fmla="val -100000"/>
                    <a:gd name="adj2" fmla="val 200000"/>
                  </a:avLst>
                </a:prstGeom>
                <a:ln w="9525" cmpd="sng">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79" name="Arc 78">
                  <a:extLst>
                    <a:ext uri="{FF2B5EF4-FFF2-40B4-BE49-F238E27FC236}">
                      <a16:creationId xmlns:a16="http://schemas.microsoft.com/office/drawing/2014/main" id="{B4F5EF87-8911-4042-859C-7DECEC22F9C6}"/>
                    </a:ext>
                  </a:extLst>
                </p:cNvPr>
                <p:cNvSpPr/>
                <p:nvPr/>
              </p:nvSpPr>
              <p:spPr bwMode="auto">
                <a:xfrm rot="356928">
                  <a:off x="1451974" y="4215162"/>
                  <a:ext cx="366712" cy="366713"/>
                </a:xfrm>
                <a:prstGeom prst="arc">
                  <a:avLst>
                    <a:gd name="adj1" fmla="val 708330"/>
                    <a:gd name="adj2" fmla="val 4251989"/>
                  </a:avLst>
                </a:prstGeom>
                <a:noFill/>
                <a:ln w="9525" cap="flat" cmpd="sng" algn="ctr">
                  <a:solidFill>
                    <a:srgbClr val="C00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80" name="Freeform 18">
                  <a:extLst>
                    <a:ext uri="{FF2B5EF4-FFF2-40B4-BE49-F238E27FC236}">
                      <a16:creationId xmlns:a16="http://schemas.microsoft.com/office/drawing/2014/main" id="{AB3E938F-D2ED-524D-8BA2-E70ED771AFD9}"/>
                    </a:ext>
                  </a:extLst>
                </p:cNvPr>
                <p:cNvSpPr>
                  <a:spLocks/>
                </p:cNvSpPr>
                <p:nvPr/>
              </p:nvSpPr>
              <p:spPr bwMode="auto">
                <a:xfrm rot="11097626" flipV="1">
                  <a:off x="1428940" y="4080105"/>
                  <a:ext cx="2271945" cy="246051"/>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0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81" name="Freeform 31">
                  <a:extLst>
                    <a:ext uri="{FF2B5EF4-FFF2-40B4-BE49-F238E27FC236}">
                      <a16:creationId xmlns:a16="http://schemas.microsoft.com/office/drawing/2014/main" id="{0DF5A0EA-6D1B-324F-958D-0122158512FA}"/>
                    </a:ext>
                  </a:extLst>
                </p:cNvPr>
                <p:cNvSpPr>
                  <a:spLocks/>
                </p:cNvSpPr>
                <p:nvPr/>
              </p:nvSpPr>
              <p:spPr bwMode="auto">
                <a:xfrm rot="10623913" flipH="1" flipV="1">
                  <a:off x="4056037" y="2163971"/>
                  <a:ext cx="1066075" cy="218711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82" name="Freeform 40">
                  <a:extLst>
                    <a:ext uri="{FF2B5EF4-FFF2-40B4-BE49-F238E27FC236}">
                      <a16:creationId xmlns:a16="http://schemas.microsoft.com/office/drawing/2014/main" id="{C4A8DD7D-FACF-3740-AF27-4EBAA6E27E3C}"/>
                    </a:ext>
                  </a:extLst>
                </p:cNvPr>
                <p:cNvSpPr>
                  <a:spLocks/>
                </p:cNvSpPr>
                <p:nvPr/>
              </p:nvSpPr>
              <p:spPr bwMode="auto">
                <a:xfrm flipH="1">
                  <a:off x="3845766" y="284062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83" name="Oval 11">
                  <a:extLst>
                    <a:ext uri="{FF2B5EF4-FFF2-40B4-BE49-F238E27FC236}">
                      <a16:creationId xmlns:a16="http://schemas.microsoft.com/office/drawing/2014/main" id="{4958F9A7-05B4-E04C-B6D2-A6A7DBC5309D}"/>
                    </a:ext>
                  </a:extLst>
                </p:cNvPr>
                <p:cNvSpPr>
                  <a:spLocks noChangeArrowheads="1"/>
                </p:cNvSpPr>
                <p:nvPr/>
              </p:nvSpPr>
              <p:spPr bwMode="auto">
                <a:xfrm>
                  <a:off x="3636253" y="2526517"/>
                  <a:ext cx="457200" cy="457200"/>
                </a:xfrm>
                <a:prstGeom prst="ellipse">
                  <a:avLst/>
                </a:prstGeom>
                <a:solidFill>
                  <a:srgbClr val="FFFFFF"/>
                </a:solidFill>
                <a:ln w="9525" cmpd="sng">
                  <a:solidFill>
                    <a:schemeClr val="tx1"/>
                  </a:solidFill>
                  <a:round/>
                  <a:headEnd/>
                  <a:tailEnd/>
                </a:ln>
              </p:spPr>
              <p:txBody>
                <a:bodyPr wrap="none" anchor="ctr"/>
                <a:lstStyle/>
                <a:p>
                  <a:pPr algn="ctr"/>
                  <a:r>
                    <a:rPr lang="en-US" dirty="0">
                      <a:latin typeface="Calibri"/>
                      <a:ea typeface="Times New Roman"/>
                      <a:cs typeface="Times New Roman"/>
                    </a:rPr>
                    <a:t>d3</a:t>
                  </a:r>
                </a:p>
              </p:txBody>
            </p:sp>
            <p:sp>
              <p:nvSpPr>
                <p:cNvPr id="84" name="Oval 12">
                  <a:extLst>
                    <a:ext uri="{FF2B5EF4-FFF2-40B4-BE49-F238E27FC236}">
                      <a16:creationId xmlns:a16="http://schemas.microsoft.com/office/drawing/2014/main" id="{376D0278-ED2B-9C42-9531-C2478670A4DC}"/>
                    </a:ext>
                  </a:extLst>
                </p:cNvPr>
                <p:cNvSpPr>
                  <a:spLocks noChangeArrowheads="1"/>
                </p:cNvSpPr>
                <p:nvPr/>
              </p:nvSpPr>
              <p:spPr bwMode="auto">
                <a:xfrm>
                  <a:off x="3654650" y="4199562"/>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85" name="Rectangle 84">
                  <a:extLst>
                    <a:ext uri="{FF2B5EF4-FFF2-40B4-BE49-F238E27FC236}">
                      <a16:creationId xmlns:a16="http://schemas.microsoft.com/office/drawing/2014/main" id="{1818EFA5-66B8-C24B-BA91-3A6DAE4BFE3C}"/>
                    </a:ext>
                  </a:extLst>
                </p:cNvPr>
                <p:cNvSpPr/>
                <p:nvPr/>
              </p:nvSpPr>
              <p:spPr>
                <a:xfrm>
                  <a:off x="4486637" y="1518047"/>
                  <a:ext cx="59" cy="252043"/>
                </a:xfrm>
                <a:prstGeom prst="rect">
                  <a:avLst/>
                </a:prstGeom>
                <a:noFill/>
              </p:spPr>
              <p:txBody>
                <a:bodyPr wrap="none" lIns="0" tIns="0" rIns="0" bIns="0">
                  <a:spAutoFit/>
                </a:bodyPr>
                <a:lstStyle/>
                <a:p>
                  <a:pPr algn="ctr"/>
                  <a:endParaRPr lang="en-US" dirty="0"/>
                </a:p>
              </p:txBody>
            </p:sp>
          </p:grpSp>
          <p:sp>
            <p:nvSpPr>
              <p:cNvPr id="55" name="Freeform 31">
                <a:extLst>
                  <a:ext uri="{FF2B5EF4-FFF2-40B4-BE49-F238E27FC236}">
                    <a16:creationId xmlns:a16="http://schemas.microsoft.com/office/drawing/2014/main" id="{5FA086CE-AADF-0744-885A-A118CB4637D7}"/>
                  </a:ext>
                </a:extLst>
              </p:cNvPr>
              <p:cNvSpPr>
                <a:spLocks/>
              </p:cNvSpPr>
              <p:nvPr/>
            </p:nvSpPr>
            <p:spPr bwMode="auto">
              <a:xfrm rot="6215733" flipV="1">
                <a:off x="5981535" y="2895684"/>
                <a:ext cx="455459" cy="2458900"/>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grpSp>
      </p:grpSp>
    </p:spTree>
    <p:extLst>
      <p:ext uri="{BB962C8B-B14F-4D97-AF65-F5344CB8AC3E}">
        <p14:creationId xmlns:p14="http://schemas.microsoft.com/office/powerpoint/2010/main" val="338045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Rectangle 24"/>
          <p:cNvSpPr>
            <a:spLocks noGrp="1" noChangeArrowheads="1"/>
          </p:cNvSpPr>
          <p:nvPr>
            <p:ph type="title"/>
          </p:nvPr>
        </p:nvSpPr>
        <p:spPr/>
        <p:txBody>
          <a:bodyPr/>
          <a:lstStyle/>
          <a:p>
            <a:r>
              <a:rPr lang="en-US" dirty="0"/>
              <a:t>Expected Cost</a:t>
            </a:r>
          </a:p>
        </p:txBody>
      </p:sp>
      <mc:AlternateContent xmlns:mc="http://schemas.openxmlformats.org/markup-compatibility/2006" xmlns:a14="http://schemas.microsoft.com/office/drawing/2010/main">
        <mc:Choice Requires="a14">
          <p:sp>
            <p:nvSpPr>
              <p:cNvPr id="20483" name="Rectangle 3"/>
              <p:cNvSpPr>
                <a:spLocks noGrp="1" noChangeArrowheads="1"/>
              </p:cNvSpPr>
              <p:nvPr>
                <p:ph idx="1"/>
              </p:nvPr>
            </p:nvSpPr>
            <p:spPr/>
            <p:txBody>
              <a:bodyPr>
                <a:normAutofit fontScale="85000" lnSpcReduction="10000"/>
              </a:bodyPr>
              <a:lstStyle/>
              <a:p>
                <a:r>
                  <a:rPr lang="en-US" dirty="0">
                    <a:ea typeface="Times New Roman"/>
                  </a:rPr>
                  <a:t>Let </a:t>
                </a:r>
                <a14:m>
                  <m:oMath xmlns:m="http://schemas.openxmlformats.org/officeDocument/2006/math">
                    <m:r>
                      <a:rPr lang="en-US" i="1" dirty="0">
                        <a:latin typeface="Cambria Math" panose="02040503050406030204" pitchFamily="18" charset="0"/>
                        <a:ea typeface="Times New Roman"/>
                      </a:rPr>
                      <m:t>𝜋</m:t>
                    </m:r>
                  </m:oMath>
                </a14:m>
                <a:r>
                  <a:rPr lang="en-US" dirty="0">
                    <a:ea typeface="Times New Roman"/>
                  </a:rPr>
                  <a:t> be a safe solution </a:t>
                </a:r>
              </a:p>
              <a:p>
                <a:r>
                  <a:rPr lang="en-US" dirty="0">
                    <a:ea typeface="Times New Roman"/>
                  </a:rPr>
                  <a:t>At each state </a:t>
                </a:r>
                <a14:m>
                  <m:oMath xmlns:m="http://schemas.openxmlformats.org/officeDocument/2006/math">
                    <m:r>
                      <a:rPr lang="en-US" i="1" dirty="0" smtClean="0">
                        <a:latin typeface="Cambria Math" panose="02040503050406030204" pitchFamily="18" charset="0"/>
                        <a:ea typeface="Times New Roman"/>
                      </a:rPr>
                      <m:t>𝑠</m:t>
                    </m:r>
                    <m:r>
                      <a:rPr lang="en-US" i="1" dirty="0" smtClean="0">
                        <a:latin typeface="Cambria Math" panose="02040503050406030204" pitchFamily="18" charset="0"/>
                        <a:ea typeface="Times New Roman"/>
                      </a:rPr>
                      <m:t>∈</m:t>
                    </m:r>
                    <m:r>
                      <a:rPr lang="en-US" i="1" dirty="0">
                        <a:latin typeface="Cambria Math" panose="02040503050406030204" pitchFamily="18" charset="0"/>
                        <a:ea typeface="Times New Roman"/>
                      </a:rPr>
                      <m:t>𝐷𝑜𝑚</m:t>
                    </m:r>
                    <m:d>
                      <m:dPr>
                        <m:ctrlPr>
                          <a:rPr lang="en-US" i="1" dirty="0">
                            <a:latin typeface="Cambria Math" panose="02040503050406030204" pitchFamily="18" charset="0"/>
                            <a:ea typeface="Times New Roman"/>
                          </a:rPr>
                        </m:ctrlPr>
                      </m:dPr>
                      <m:e>
                        <m:r>
                          <a:rPr lang="en-US" i="1" dirty="0">
                            <a:latin typeface="Cambria Math" panose="02040503050406030204" pitchFamily="18" charset="0"/>
                            <a:ea typeface="Times New Roman"/>
                          </a:rPr>
                          <m:t>𝜋</m:t>
                        </m:r>
                      </m:e>
                    </m:d>
                  </m:oMath>
                </a14:m>
                <a:r>
                  <a:rPr lang="en-US" dirty="0">
                    <a:ea typeface="Times New Roman"/>
                  </a:rPr>
                  <a:t>, expected cost of following </a:t>
                </a:r>
                <a14:m>
                  <m:oMath xmlns:m="http://schemas.openxmlformats.org/officeDocument/2006/math">
                    <m:r>
                      <a:rPr lang="en-US" i="1" dirty="0">
                        <a:latin typeface="Cambria Math" panose="02040503050406030204" pitchFamily="18" charset="0"/>
                        <a:ea typeface="Times New Roman"/>
                      </a:rPr>
                      <m:t>𝜋</m:t>
                    </m:r>
                  </m:oMath>
                </a14:m>
                <a:r>
                  <a:rPr lang="en-US" dirty="0">
                    <a:ea typeface="Times New Roman"/>
                  </a:rPr>
                  <a:t> to goal:</a:t>
                </a:r>
                <a:endParaRPr lang="en-US" baseline="-25000" dirty="0">
                  <a:ea typeface="Times New Roman"/>
                </a:endParaRPr>
              </a:p>
              <a:p>
                <a:pPr lvl="1"/>
                <a:r>
                  <a:rPr lang="en-US" dirty="0">
                    <a:ea typeface="Times New Roman"/>
                  </a:rPr>
                  <a:t>Weighted sum of history costs:</a:t>
                </a:r>
              </a:p>
              <a:p>
                <a:pPr lvl="1"/>
                <a:endParaRPr lang="en-US" dirty="0">
                  <a:ea typeface="Times New Roman"/>
                </a:endParaRPr>
              </a:p>
              <a:p>
                <a:pPr marL="457200" lvl="1" indent="0">
                  <a:buNone/>
                </a:pPr>
                <a14:m>
                  <m:oMathPara xmlns:m="http://schemas.openxmlformats.org/officeDocument/2006/math">
                    <m:oMathParaPr>
                      <m:jc m:val="centerGroup"/>
                    </m:oMathParaPr>
                    <m:oMath xmlns:m="http://schemas.openxmlformats.org/officeDocument/2006/math">
                      <m:sSup>
                        <m:sSupPr>
                          <m:ctrlPr>
                            <a:rPr lang="en-US" i="1" dirty="0" smtClean="0">
                              <a:latin typeface="Cambria Math" panose="02040503050406030204" pitchFamily="18" charset="0"/>
                              <a:ea typeface="Times New Roman"/>
                            </a:rPr>
                          </m:ctrlPr>
                        </m:sSupPr>
                        <m:e>
                          <m:r>
                            <a:rPr lang="en-US" i="1" dirty="0" smtClean="0">
                              <a:latin typeface="Cambria Math" panose="02040503050406030204" pitchFamily="18" charset="0"/>
                              <a:ea typeface="Times New Roman"/>
                            </a:rPr>
                            <m:t>𝑉</m:t>
                          </m:r>
                        </m:e>
                        <m:sup>
                          <m:r>
                            <a:rPr lang="en-US" i="1" dirty="0">
                              <a:latin typeface="Cambria Math" panose="02040503050406030204" pitchFamily="18" charset="0"/>
                              <a:ea typeface="Times New Roman"/>
                            </a:rPr>
                            <m:t>𝜋</m:t>
                          </m:r>
                        </m:sup>
                      </m:sSup>
                      <m:d>
                        <m:dPr>
                          <m:ctrlPr>
                            <a:rPr lang="en-US" i="1" dirty="0" smtClean="0">
                              <a:latin typeface="Cambria Math" panose="02040503050406030204" pitchFamily="18" charset="0"/>
                              <a:ea typeface="Times New Roman"/>
                            </a:rPr>
                          </m:ctrlPr>
                        </m:dPr>
                        <m:e>
                          <m:r>
                            <a:rPr lang="en-US" i="1" dirty="0">
                              <a:latin typeface="Cambria Math" panose="02040503050406030204" pitchFamily="18" charset="0"/>
                              <a:ea typeface="Times New Roman"/>
                            </a:rPr>
                            <m:t>𝑠</m:t>
                          </m:r>
                        </m:e>
                      </m:d>
                      <m:r>
                        <a:rPr lang="en-US" i="1" dirty="0">
                          <a:latin typeface="Cambria Math" panose="02040503050406030204" pitchFamily="18" charset="0"/>
                          <a:ea typeface="Times New Roman"/>
                        </a:rPr>
                        <m:t>=</m:t>
                      </m:r>
                      <m:r>
                        <a:rPr lang="en-US" i="1" dirty="0">
                          <a:latin typeface="Cambria Math" panose="02040503050406030204" pitchFamily="18" charset="0"/>
                          <a:ea typeface="Times New Roman"/>
                        </a:rPr>
                        <m:t>𝑐𝑜𝑠𝑡</m:t>
                      </m:r>
                      <m:d>
                        <m:dPr>
                          <m:ctrlPr>
                            <a:rPr lang="en-US" i="1" dirty="0">
                              <a:latin typeface="Cambria Math" panose="02040503050406030204" pitchFamily="18" charset="0"/>
                              <a:ea typeface="Times New Roman"/>
                            </a:rPr>
                          </m:ctrlPr>
                        </m:dPr>
                        <m:e>
                          <m:r>
                            <a:rPr lang="en-US" i="1" dirty="0">
                              <a:latin typeface="Cambria Math" panose="02040503050406030204" pitchFamily="18" charset="0"/>
                              <a:ea typeface="Times New Roman"/>
                            </a:rPr>
                            <m:t>𝑠</m:t>
                          </m:r>
                          <m:r>
                            <a:rPr lang="en-US" i="1" dirty="0">
                              <a:latin typeface="Cambria Math" panose="02040503050406030204" pitchFamily="18" charset="0"/>
                              <a:ea typeface="Times New Roman"/>
                            </a:rPr>
                            <m:t>,</m:t>
                          </m:r>
                          <m:r>
                            <a:rPr lang="en-US" i="1" dirty="0">
                              <a:latin typeface="Cambria Math" panose="02040503050406030204" pitchFamily="18" charset="0"/>
                              <a:ea typeface="Times New Roman"/>
                            </a:rPr>
                            <m:t>𝜋</m:t>
                          </m:r>
                          <m:d>
                            <m:dPr>
                              <m:ctrlPr>
                                <a:rPr lang="en-US" i="1" dirty="0">
                                  <a:latin typeface="Cambria Math" panose="02040503050406030204" pitchFamily="18" charset="0"/>
                                  <a:ea typeface="Times New Roman"/>
                                </a:rPr>
                              </m:ctrlPr>
                            </m:dPr>
                            <m:e>
                              <m:r>
                                <a:rPr lang="en-US" i="1" dirty="0">
                                  <a:latin typeface="Cambria Math" panose="02040503050406030204" pitchFamily="18" charset="0"/>
                                  <a:ea typeface="Times New Roman"/>
                                </a:rPr>
                                <m:t>𝑠</m:t>
                              </m:r>
                            </m:e>
                          </m:d>
                        </m:e>
                      </m:d>
                      <m:r>
                        <a:rPr lang="en-US" i="1" dirty="0">
                          <a:latin typeface="Cambria Math" panose="02040503050406030204" pitchFamily="18" charset="0"/>
                          <a:ea typeface="Times New Roman"/>
                        </a:rPr>
                        <m:t>+</m:t>
                      </m:r>
                      <m:sSub>
                        <m:sSubPr>
                          <m:ctrlPr>
                            <a:rPr lang="de-DE" b="0" i="1" dirty="0" smtClean="0">
                              <a:latin typeface="Cambria Math" panose="02040503050406030204" pitchFamily="18" charset="0"/>
                              <a:ea typeface="Times New Roman"/>
                              <a:sym typeface="Symbol" charset="0"/>
                            </a:rPr>
                          </m:ctrlPr>
                        </m:sSubPr>
                        <m:e>
                          <m:r>
                            <a:rPr lang="en-US" i="1" dirty="0">
                              <a:latin typeface="Cambria Math" panose="02040503050406030204" pitchFamily="18" charset="0"/>
                              <a:ea typeface="Times New Roman"/>
                              <a:sym typeface="Symbol" charset="0"/>
                            </a:rPr>
                            <m:t></m:t>
                          </m:r>
                        </m:e>
                        <m:sub>
                          <m:r>
                            <a:rPr lang="el-GR" i="1" dirty="0">
                              <a:latin typeface="Cambria Math" panose="02040503050406030204" pitchFamily="18" charset="0"/>
                              <a:ea typeface="Times New Roman"/>
                            </a:rPr>
                            <m:t>𝜎</m:t>
                          </m:r>
                          <m:r>
                            <a:rPr lang="it-IT" i="1" dirty="0">
                              <a:latin typeface="Cambria Math" panose="02040503050406030204" pitchFamily="18" charset="0"/>
                              <a:cs typeface="Symbol" charset="2"/>
                            </a:rPr>
                            <m:t>∈</m:t>
                          </m:r>
                          <m:r>
                            <a:rPr lang="en-US" i="1" dirty="0">
                              <a:latin typeface="Cambria Math" panose="02040503050406030204" pitchFamily="18" charset="0"/>
                              <a:cs typeface="Times New Roman"/>
                            </a:rPr>
                            <m:t>𝐻</m:t>
                          </m:r>
                          <m:d>
                            <m:dPr>
                              <m:ctrlPr>
                                <a:rPr lang="en-US" i="1" dirty="0">
                                  <a:latin typeface="Cambria Math" panose="02040503050406030204" pitchFamily="18" charset="0"/>
                                  <a:cs typeface="Times New Roman"/>
                                </a:rPr>
                              </m:ctrlPr>
                            </m:dPr>
                            <m:e>
                              <m:r>
                                <a:rPr lang="en-US" i="1" dirty="0">
                                  <a:latin typeface="Cambria Math" panose="02040503050406030204" pitchFamily="18" charset="0"/>
                                </a:rPr>
                                <m:t>𝑠</m:t>
                              </m:r>
                              <m:r>
                                <a:rPr lang="en-US" i="1" dirty="0">
                                  <a:latin typeface="Cambria Math" panose="02040503050406030204" pitchFamily="18" charset="0"/>
                                </a:rPr>
                                <m:t>,</m:t>
                              </m:r>
                              <m:r>
                                <a:rPr lang="en-US" i="1" dirty="0">
                                  <a:latin typeface="Cambria Math" panose="02040503050406030204" pitchFamily="18" charset="0"/>
                                  <a:cs typeface="Times New Roman"/>
                                </a:rPr>
                                <m:t>𝜋</m:t>
                              </m:r>
                            </m:e>
                          </m:d>
                        </m:sub>
                      </m:sSub>
                      <m:func>
                        <m:funcPr>
                          <m:ctrlPr>
                            <a:rPr lang="en-US" i="1" dirty="0">
                              <a:latin typeface="Cambria Math" panose="02040503050406030204" pitchFamily="18" charset="0"/>
                              <a:ea typeface="Times New Roman"/>
                            </a:rPr>
                          </m:ctrlPr>
                        </m:funcPr>
                        <m:fName>
                          <m:r>
                            <a:rPr lang="de-DE" b="0" i="1" dirty="0" smtClean="0">
                              <a:latin typeface="Cambria Math" panose="02040503050406030204" pitchFamily="18" charset="0"/>
                              <a:ea typeface="Times New Roman"/>
                            </a:rPr>
                            <m:t>𝑃</m:t>
                          </m:r>
                        </m:fName>
                        <m:e>
                          <m:d>
                            <m:dPr>
                              <m:ctrlPr>
                                <a:rPr lang="en-US" i="1" dirty="0">
                                  <a:latin typeface="Cambria Math" panose="02040503050406030204" pitchFamily="18" charset="0"/>
                                  <a:ea typeface="Times New Roman"/>
                                </a:rPr>
                              </m:ctrlPr>
                            </m:dPr>
                            <m:e>
                              <m:r>
                                <a:rPr lang="el-GR" i="1" dirty="0">
                                  <a:latin typeface="Cambria Math" panose="02040503050406030204" pitchFamily="18" charset="0"/>
                                  <a:ea typeface="Times New Roman"/>
                                </a:rPr>
                                <m:t>𝜎</m:t>
                              </m:r>
                              <m:r>
                                <a:rPr lang="en-US" i="1" baseline="-25000" dirty="0">
                                  <a:latin typeface="Cambria Math" panose="02040503050406030204" pitchFamily="18" charset="0"/>
                                  <a:ea typeface="Times New Roman"/>
                                  <a:sym typeface="Symbol" charset="0"/>
                                </a:rPr>
                                <m:t> </m:t>
                              </m:r>
                              <m:r>
                                <a:rPr lang="en-US" i="1" dirty="0">
                                  <a:latin typeface="Cambria Math" panose="02040503050406030204" pitchFamily="18" charset="0"/>
                                  <a:ea typeface="Times New Roman"/>
                                </a:rPr>
                                <m:t>|</m:t>
                              </m:r>
                              <m:r>
                                <a:rPr lang="en-US" i="1" baseline="-25000" dirty="0">
                                  <a:latin typeface="Cambria Math" panose="02040503050406030204" pitchFamily="18" charset="0"/>
                                  <a:ea typeface="Times New Roman"/>
                                  <a:sym typeface="Symbol" charset="0"/>
                                </a:rPr>
                                <m:t> </m:t>
                              </m:r>
                              <m:r>
                                <a:rPr lang="en-US" i="1" dirty="0">
                                  <a:latin typeface="Cambria Math" panose="02040503050406030204" pitchFamily="18" charset="0"/>
                                  <a:ea typeface="Times New Roman"/>
                                </a:rPr>
                                <m:t>𝑠</m:t>
                              </m:r>
                              <m:r>
                                <a:rPr lang="en-US" i="1" dirty="0">
                                  <a:latin typeface="Cambria Math" panose="02040503050406030204" pitchFamily="18" charset="0"/>
                                  <a:ea typeface="Times New Roman"/>
                                </a:rPr>
                                <m:t>,</m:t>
                              </m:r>
                              <m:r>
                                <a:rPr lang="en-US" i="1" dirty="0">
                                  <a:latin typeface="Cambria Math" panose="02040503050406030204" pitchFamily="18" charset="0"/>
                                  <a:ea typeface="Times New Roman"/>
                                </a:rPr>
                                <m:t>𝜋</m:t>
                              </m:r>
                            </m:e>
                          </m:d>
                        </m:e>
                      </m:func>
                      <m:r>
                        <a:rPr lang="en-US" i="1" dirty="0">
                          <a:latin typeface="Cambria Math" panose="02040503050406030204" pitchFamily="18" charset="0"/>
                          <a:ea typeface="Times New Roman"/>
                        </a:rPr>
                        <m:t>𝑐𝑜𝑠𝑡</m:t>
                      </m:r>
                      <m:d>
                        <m:dPr>
                          <m:ctrlPr>
                            <a:rPr lang="en-US" i="1" dirty="0">
                              <a:latin typeface="Cambria Math" panose="02040503050406030204" pitchFamily="18" charset="0"/>
                              <a:ea typeface="Times New Roman"/>
                            </a:rPr>
                          </m:ctrlPr>
                        </m:dPr>
                        <m:e>
                          <m:r>
                            <a:rPr lang="el-GR" i="1" dirty="0">
                              <a:latin typeface="Cambria Math" panose="02040503050406030204" pitchFamily="18" charset="0"/>
                              <a:ea typeface="Times New Roman"/>
                            </a:rPr>
                            <m:t>𝜎</m:t>
                          </m:r>
                          <m:r>
                            <a:rPr lang="en-US" i="1" baseline="-25000" dirty="0">
                              <a:latin typeface="Cambria Math" panose="02040503050406030204" pitchFamily="18" charset="0"/>
                              <a:ea typeface="Times New Roman"/>
                              <a:sym typeface="Symbol" charset="0"/>
                            </a:rPr>
                            <m:t> </m:t>
                          </m:r>
                          <m:r>
                            <a:rPr lang="en-US" i="1" dirty="0">
                              <a:latin typeface="Cambria Math" panose="02040503050406030204" pitchFamily="18" charset="0"/>
                              <a:ea typeface="Times New Roman"/>
                            </a:rPr>
                            <m:t>|</m:t>
                          </m:r>
                          <m:r>
                            <a:rPr lang="en-US" i="1" baseline="-25000" dirty="0">
                              <a:latin typeface="Cambria Math" panose="02040503050406030204" pitchFamily="18" charset="0"/>
                              <a:ea typeface="Times New Roman"/>
                              <a:sym typeface="Symbol" charset="0"/>
                            </a:rPr>
                            <m:t> </m:t>
                          </m:r>
                          <m:r>
                            <a:rPr lang="en-US" i="1" dirty="0">
                              <a:latin typeface="Cambria Math" panose="02040503050406030204" pitchFamily="18" charset="0"/>
                              <a:cs typeface="Times New Roman"/>
                            </a:rPr>
                            <m:t>𝑠</m:t>
                          </m:r>
                          <m:r>
                            <a:rPr lang="en-US" i="1" dirty="0">
                              <a:latin typeface="Cambria Math" panose="02040503050406030204" pitchFamily="18" charset="0"/>
                              <a:cs typeface="Times New Roman"/>
                            </a:rPr>
                            <m:t>,</m:t>
                          </m:r>
                          <m:r>
                            <a:rPr lang="en-US" i="1" dirty="0">
                              <a:latin typeface="Cambria Math" panose="02040503050406030204" pitchFamily="18" charset="0"/>
                              <a:ea typeface="Times New Roman"/>
                            </a:rPr>
                            <m:t>𝜋</m:t>
                          </m:r>
                        </m:e>
                      </m:d>
                    </m:oMath>
                  </m:oMathPara>
                </a14:m>
                <a:endParaRPr lang="en-US" dirty="0">
                  <a:ea typeface="Times New Roman"/>
                </a:endParaRPr>
              </a:p>
              <a:p>
                <a:pPr lvl="1"/>
                <a:endParaRPr lang="en-US" dirty="0">
                  <a:ea typeface="Times New Roman"/>
                </a:endParaRPr>
              </a:p>
              <a:p>
                <a:pPr lvl="1"/>
                <a:r>
                  <a:rPr lang="en-US" dirty="0">
                    <a:ea typeface="Times New Roman"/>
                  </a:rPr>
                  <a:t>Recursive formulation</a:t>
                </a:r>
              </a:p>
              <a:p>
                <a:pPr lvl="1"/>
                <a:endParaRPr lang="en-US" dirty="0">
                  <a:ea typeface="Times New Roman"/>
                </a:endParaRPr>
              </a:p>
              <a:p>
                <a:pPr marL="457200" lvl="1" indent="0">
                  <a:buNone/>
                </a:pPr>
                <a14:m>
                  <m:oMathPara xmlns:m="http://schemas.openxmlformats.org/officeDocument/2006/math">
                    <m:oMathParaPr>
                      <m:jc m:val="left"/>
                    </m:oMathParaPr>
                    <m:oMath xmlns:m="http://schemas.openxmlformats.org/officeDocument/2006/math">
                      <m:sSup>
                        <m:sSupPr>
                          <m:ctrlPr>
                            <a:rPr lang="de-DE" b="0" i="1" smtClean="0">
                              <a:latin typeface="Cambria Math" panose="02040503050406030204" pitchFamily="18" charset="0"/>
                              <a:ea typeface="Times New Roman"/>
                            </a:rPr>
                          </m:ctrlPr>
                        </m:sSupPr>
                        <m:e>
                          <m:r>
                            <a:rPr lang="de-DE" b="0" i="1" smtClean="0">
                              <a:latin typeface="Cambria Math" panose="02040503050406030204" pitchFamily="18" charset="0"/>
                              <a:ea typeface="Times New Roman"/>
                            </a:rPr>
                            <m:t>𝑉</m:t>
                          </m:r>
                        </m:e>
                        <m:sup>
                          <m:r>
                            <a:rPr lang="en-US" i="1" dirty="0">
                              <a:latin typeface="Cambria Math" panose="02040503050406030204" pitchFamily="18" charset="0"/>
                              <a:ea typeface="Times New Roman"/>
                            </a:rPr>
                            <m:t>𝜋</m:t>
                          </m:r>
                        </m:sup>
                      </m:sSup>
                      <m:d>
                        <m:dPr>
                          <m:ctrlPr>
                            <a:rPr lang="de-DE" b="0" i="1" smtClean="0">
                              <a:latin typeface="Cambria Math" panose="02040503050406030204" pitchFamily="18" charset="0"/>
                              <a:ea typeface="Times New Roman"/>
                            </a:rPr>
                          </m:ctrlPr>
                        </m:dPr>
                        <m:e>
                          <m:r>
                            <a:rPr lang="de-DE" b="0" i="1" smtClean="0">
                              <a:latin typeface="Cambria Math" panose="02040503050406030204" pitchFamily="18" charset="0"/>
                              <a:ea typeface="Times New Roman"/>
                            </a:rPr>
                            <m:t>𝑠</m:t>
                          </m:r>
                        </m:e>
                      </m:d>
                      <m:r>
                        <a:rPr lang="de-DE" b="0" i="1" smtClean="0">
                          <a:latin typeface="Cambria Math" panose="02040503050406030204" pitchFamily="18" charset="0"/>
                          <a:ea typeface="Times New Roman"/>
                        </a:rPr>
                        <m:t>=</m:t>
                      </m:r>
                      <m:d>
                        <m:dPr>
                          <m:begChr m:val="{"/>
                          <m:endChr m:val=""/>
                          <m:ctrlPr>
                            <a:rPr lang="de-DE" b="0" i="1" smtClean="0">
                              <a:latin typeface="Cambria Math" panose="02040503050406030204" pitchFamily="18" charset="0"/>
                            </a:rPr>
                          </m:ctrlPr>
                        </m:dPr>
                        <m:e>
                          <m:m>
                            <m:mPr>
                              <m:mcs>
                                <m:mc>
                                  <m:mcPr>
                                    <m:count m:val="2"/>
                                    <m:mcJc m:val="center"/>
                                  </m:mcPr>
                                </m:mc>
                              </m:mcs>
                              <m:ctrlPr>
                                <a:rPr lang="de-DE" b="0" i="1" smtClean="0">
                                  <a:latin typeface="Cambria Math" panose="02040503050406030204" pitchFamily="18" charset="0"/>
                                </a:rPr>
                              </m:ctrlPr>
                            </m:mPr>
                            <m:mr>
                              <m:e>
                                <m:r>
                                  <m:rPr>
                                    <m:brk m:alnAt="7"/>
                                  </m:rPr>
                                  <a:rPr lang="de-DE" b="0" i="1" smtClean="0">
                                    <a:latin typeface="Cambria Math" panose="02040503050406030204" pitchFamily="18" charset="0"/>
                                  </a:rPr>
                                  <m:t>0</m:t>
                                </m:r>
                                <m:r>
                                  <a:rPr lang="de-DE" b="0" i="1" smtClean="0">
                                    <a:latin typeface="Cambria Math" panose="02040503050406030204" pitchFamily="18" charset="0"/>
                                  </a:rPr>
                                  <m:t>                                                                                            </m:t>
                                </m:r>
                              </m:e>
                              <m:e>
                                <m:r>
                                  <m:rPr>
                                    <m:nor/>
                                  </m:rPr>
                                  <a:rPr lang="de-DE" b="0" i="0" smtClean="0">
                                    <a:latin typeface="Cambria Math" panose="02040503050406030204" pitchFamily="18" charset="0"/>
                                  </a:rPr>
                                  <m:t>if</m:t>
                                </m:r>
                                <m:r>
                                  <a:rPr lang="de-DE" b="0" i="1" smtClean="0">
                                    <a:latin typeface="Cambria Math" panose="02040503050406030204" pitchFamily="18" charset="0"/>
                                  </a:rPr>
                                  <m:t> </m:t>
                                </m:r>
                                <m:r>
                                  <a:rPr lang="de-DE" b="0" i="1" smtClean="0">
                                    <a:latin typeface="Cambria Math" panose="02040503050406030204" pitchFamily="18" charset="0"/>
                                  </a:rPr>
                                  <m:t>𝑠</m:t>
                                </m:r>
                                <m:r>
                                  <a:rPr lang="de-DE" b="0" i="1" smtClean="0">
                                    <a:latin typeface="Cambria Math" panose="02040503050406030204" pitchFamily="18" charset="0"/>
                                  </a:rPr>
                                  <m:t> ∈</m:t>
                                </m:r>
                                <m:sSub>
                                  <m:sSubPr>
                                    <m:ctrlPr>
                                      <a:rPr lang="de-DE" b="0" i="1" smtClean="0">
                                        <a:latin typeface="Cambria Math" panose="02040503050406030204" pitchFamily="18" charset="0"/>
                                        <a:ea typeface="Cambria Math" panose="02040503050406030204" pitchFamily="18" charset="0"/>
                                      </a:rPr>
                                    </m:ctrlPr>
                                  </m:sSubPr>
                                  <m:e>
                                    <m:r>
                                      <a:rPr lang="de-DE" b="0" i="1" smtClean="0">
                                        <a:latin typeface="Cambria Math" panose="02040503050406030204" pitchFamily="18" charset="0"/>
                                        <a:ea typeface="Cambria Math" panose="02040503050406030204" pitchFamily="18" charset="0"/>
                                      </a:rPr>
                                      <m:t>𝑆</m:t>
                                    </m:r>
                                  </m:e>
                                  <m:sub>
                                    <m:r>
                                      <a:rPr lang="de-DE" b="0" i="1" smtClean="0">
                                        <a:latin typeface="Cambria Math" panose="02040503050406030204" pitchFamily="18" charset="0"/>
                                        <a:ea typeface="Cambria Math" panose="02040503050406030204" pitchFamily="18" charset="0"/>
                                      </a:rPr>
                                      <m:t>𝑔</m:t>
                                    </m:r>
                                  </m:sub>
                                </m:sSub>
                              </m:e>
                            </m:mr>
                            <m:mr>
                              <m:e>
                                <m:r>
                                  <a:rPr lang="de-DE" i="1">
                                    <a:latin typeface="Cambria Math" panose="02040503050406030204" pitchFamily="18" charset="0"/>
                                  </a:rPr>
                                  <m:t>𝑐𝑜𝑠𝑡</m:t>
                                </m:r>
                                <m:d>
                                  <m:dPr>
                                    <m:ctrlPr>
                                      <a:rPr lang="de-DE" i="1">
                                        <a:latin typeface="Cambria Math" panose="02040503050406030204" pitchFamily="18" charset="0"/>
                                      </a:rPr>
                                    </m:ctrlPr>
                                  </m:dPr>
                                  <m:e>
                                    <m:r>
                                      <a:rPr lang="de-DE" i="1">
                                        <a:latin typeface="Cambria Math" panose="02040503050406030204" pitchFamily="18" charset="0"/>
                                      </a:rPr>
                                      <m:t>𝑠</m:t>
                                    </m:r>
                                    <m:r>
                                      <a:rPr lang="de-DE" i="1">
                                        <a:latin typeface="Cambria Math" panose="02040503050406030204" pitchFamily="18" charset="0"/>
                                      </a:rPr>
                                      <m:t>,</m:t>
                                    </m:r>
                                    <m:r>
                                      <a:rPr lang="en-US" i="1" dirty="0">
                                        <a:latin typeface="Cambria Math" panose="02040503050406030204" pitchFamily="18" charset="0"/>
                                        <a:ea typeface="Times New Roman"/>
                                      </a:rPr>
                                      <m:t>𝜋</m:t>
                                    </m:r>
                                    <m:d>
                                      <m:dPr>
                                        <m:ctrlPr>
                                          <a:rPr lang="en-US" i="1" dirty="0">
                                            <a:latin typeface="Cambria Math" panose="02040503050406030204" pitchFamily="18" charset="0"/>
                                            <a:ea typeface="Times New Roman"/>
                                          </a:rPr>
                                        </m:ctrlPr>
                                      </m:dPr>
                                      <m:e>
                                        <m:r>
                                          <a:rPr lang="en-US" i="1" dirty="0">
                                            <a:latin typeface="Cambria Math" panose="02040503050406030204" pitchFamily="18" charset="0"/>
                                            <a:ea typeface="Times New Roman"/>
                                          </a:rPr>
                                          <m:t>𝑠</m:t>
                                        </m:r>
                                      </m:e>
                                    </m:d>
                                  </m:e>
                                </m:d>
                                <m:r>
                                  <a:rPr lang="de-DE" i="1" dirty="0">
                                    <a:latin typeface="Cambria Math" panose="02040503050406030204" pitchFamily="18" charset="0"/>
                                    <a:ea typeface="Times New Roman"/>
                                  </a:rPr>
                                  <m:t>+</m:t>
                                </m:r>
                                <m:nary>
                                  <m:naryPr>
                                    <m:chr m:val="∑"/>
                                    <m:limLoc m:val="subSup"/>
                                    <m:supHide m:val="on"/>
                                    <m:ctrlPr>
                                      <a:rPr lang="de-DE" i="1" dirty="0">
                                        <a:latin typeface="Cambria Math" panose="02040503050406030204" pitchFamily="18" charset="0"/>
                                      </a:rPr>
                                    </m:ctrlPr>
                                  </m:naryPr>
                                  <m:sub>
                                    <m:sSup>
                                      <m:sSupPr>
                                        <m:ctrlPr>
                                          <a:rPr lang="de-DE" i="1" dirty="0">
                                            <a:latin typeface="Cambria Math" panose="02040503050406030204" pitchFamily="18" charset="0"/>
                                          </a:rPr>
                                        </m:ctrlPr>
                                      </m:sSupPr>
                                      <m:e>
                                        <m:r>
                                          <m:rPr>
                                            <m:brk m:alnAt="9"/>
                                          </m:rPr>
                                          <a:rPr lang="de-DE" i="1" dirty="0">
                                            <a:latin typeface="Cambria Math" panose="02040503050406030204" pitchFamily="18" charset="0"/>
                                          </a:rPr>
                                          <m:t>𝑠</m:t>
                                        </m:r>
                                      </m:e>
                                      <m:sup>
                                        <m:r>
                                          <a:rPr lang="de-DE" i="1" dirty="0">
                                            <a:latin typeface="Cambria Math" panose="02040503050406030204" pitchFamily="18" charset="0"/>
                                          </a:rPr>
                                          <m:t>′</m:t>
                                        </m:r>
                                      </m:sup>
                                    </m:sSup>
                                    <m:r>
                                      <a:rPr lang="it-IT" i="1" dirty="0">
                                        <a:latin typeface="Cambria Math" panose="02040503050406030204" pitchFamily="18" charset="0"/>
                                        <a:cs typeface="Symbol" charset="2"/>
                                      </a:rPr>
                                      <m:t>∈</m:t>
                                    </m:r>
                                    <m:r>
                                      <a:rPr lang="it-IT" i="1" dirty="0">
                                        <a:latin typeface="Cambria Math" panose="02040503050406030204" pitchFamily="18" charset="0"/>
                                        <a:ea typeface="Cambria Math" panose="02040503050406030204" pitchFamily="18" charset="0"/>
                                        <a:cs typeface="Symbol" charset="2"/>
                                      </a:rPr>
                                      <m:t>𝛾</m:t>
                                    </m:r>
                                    <m:d>
                                      <m:dPr>
                                        <m:ctrlPr>
                                          <a:rPr lang="de-DE" i="1" dirty="0">
                                            <a:latin typeface="Cambria Math" panose="02040503050406030204" pitchFamily="18" charset="0"/>
                                            <a:ea typeface="Cambria Math" panose="02040503050406030204" pitchFamily="18" charset="0"/>
                                            <a:cs typeface="Symbol" charset="2"/>
                                          </a:rPr>
                                        </m:ctrlPr>
                                      </m:dPr>
                                      <m:e>
                                        <m:r>
                                          <a:rPr lang="de-DE" i="1" dirty="0">
                                            <a:latin typeface="Cambria Math" panose="02040503050406030204" pitchFamily="18" charset="0"/>
                                            <a:ea typeface="Cambria Math" panose="02040503050406030204" pitchFamily="18" charset="0"/>
                                            <a:cs typeface="Symbol" charset="2"/>
                                          </a:rPr>
                                          <m:t>𝑠</m:t>
                                        </m:r>
                                        <m:r>
                                          <a:rPr lang="de-DE" i="1" dirty="0">
                                            <a:latin typeface="Cambria Math" panose="02040503050406030204" pitchFamily="18" charset="0"/>
                                            <a:ea typeface="Cambria Math" panose="02040503050406030204" pitchFamily="18" charset="0"/>
                                            <a:cs typeface="Symbol" charset="2"/>
                                          </a:rPr>
                                          <m:t>,</m:t>
                                        </m:r>
                                        <m:r>
                                          <a:rPr lang="en-US" i="1" dirty="0">
                                            <a:latin typeface="Cambria Math" panose="02040503050406030204" pitchFamily="18" charset="0"/>
                                            <a:ea typeface="Times New Roman"/>
                                          </a:rPr>
                                          <m:t>𝜋</m:t>
                                        </m:r>
                                        <m:d>
                                          <m:dPr>
                                            <m:ctrlPr>
                                              <a:rPr lang="en-US" i="1" dirty="0">
                                                <a:latin typeface="Cambria Math" panose="02040503050406030204" pitchFamily="18" charset="0"/>
                                                <a:ea typeface="Times New Roman"/>
                                              </a:rPr>
                                            </m:ctrlPr>
                                          </m:dPr>
                                          <m:e>
                                            <m:r>
                                              <a:rPr lang="en-US" i="1" dirty="0">
                                                <a:latin typeface="Cambria Math" panose="02040503050406030204" pitchFamily="18" charset="0"/>
                                                <a:ea typeface="Times New Roman"/>
                                              </a:rPr>
                                              <m:t>𝑠</m:t>
                                            </m:r>
                                          </m:e>
                                        </m:d>
                                      </m:e>
                                    </m:d>
                                  </m:sub>
                                  <m:sup/>
                                  <m:e>
                                    <m:r>
                                      <a:rPr lang="de-DE" b="0" i="1" dirty="0" smtClean="0">
                                        <a:latin typeface="Cambria Math" panose="02040503050406030204" pitchFamily="18" charset="0"/>
                                        <a:ea typeface="Times New Roman"/>
                                      </a:rPr>
                                      <m:t>𝑃</m:t>
                                    </m:r>
                                    <m:d>
                                      <m:dPr>
                                        <m:ctrlPr>
                                          <a:rPr lang="de-DE" i="1" dirty="0">
                                            <a:latin typeface="Cambria Math" panose="02040503050406030204" pitchFamily="18" charset="0"/>
                                            <a:ea typeface="Times New Roman"/>
                                          </a:rPr>
                                        </m:ctrlPr>
                                      </m:dPr>
                                      <m:e>
                                        <m:sSup>
                                          <m:sSupPr>
                                            <m:ctrlPr>
                                              <a:rPr lang="de-DE" i="1" dirty="0">
                                                <a:latin typeface="Cambria Math" panose="02040503050406030204" pitchFamily="18" charset="0"/>
                                                <a:ea typeface="Times New Roman"/>
                                              </a:rPr>
                                            </m:ctrlPr>
                                          </m:sSupPr>
                                          <m:e>
                                            <m:r>
                                              <a:rPr lang="de-DE" i="1" dirty="0">
                                                <a:latin typeface="Cambria Math" panose="02040503050406030204" pitchFamily="18" charset="0"/>
                                                <a:ea typeface="Times New Roman"/>
                                              </a:rPr>
                                              <m:t>𝑠</m:t>
                                            </m:r>
                                          </m:e>
                                          <m:sup>
                                            <m:r>
                                              <a:rPr lang="de-DE" i="1" dirty="0">
                                                <a:latin typeface="Cambria Math" panose="02040503050406030204" pitchFamily="18" charset="0"/>
                                                <a:ea typeface="Times New Roman"/>
                                              </a:rPr>
                                              <m:t>′</m:t>
                                            </m:r>
                                          </m:sup>
                                        </m:sSup>
                                        <m:r>
                                          <a:rPr lang="de-DE" i="1" dirty="0">
                                            <a:latin typeface="Cambria Math" panose="02040503050406030204" pitchFamily="18" charset="0"/>
                                            <a:ea typeface="Times New Roman"/>
                                          </a:rPr>
                                          <m:t>|</m:t>
                                        </m:r>
                                        <m:r>
                                          <a:rPr lang="de-DE" i="1" dirty="0">
                                            <a:latin typeface="Cambria Math" panose="02040503050406030204" pitchFamily="18" charset="0"/>
                                            <a:ea typeface="Times New Roman"/>
                                          </a:rPr>
                                          <m:t>𝑠</m:t>
                                        </m:r>
                                        <m:r>
                                          <a:rPr lang="de-DE" i="1" dirty="0">
                                            <a:latin typeface="Cambria Math" panose="02040503050406030204" pitchFamily="18" charset="0"/>
                                            <a:ea typeface="Times New Roman"/>
                                          </a:rPr>
                                          <m:t>,</m:t>
                                        </m:r>
                                        <m:r>
                                          <a:rPr lang="en-US" i="1" dirty="0">
                                            <a:latin typeface="Cambria Math" panose="02040503050406030204" pitchFamily="18" charset="0"/>
                                            <a:ea typeface="Times New Roman"/>
                                          </a:rPr>
                                          <m:t>𝜋</m:t>
                                        </m:r>
                                        <m:d>
                                          <m:dPr>
                                            <m:ctrlPr>
                                              <a:rPr lang="en-US" i="1" dirty="0">
                                                <a:latin typeface="Cambria Math" panose="02040503050406030204" pitchFamily="18" charset="0"/>
                                                <a:ea typeface="Times New Roman"/>
                                              </a:rPr>
                                            </m:ctrlPr>
                                          </m:dPr>
                                          <m:e>
                                            <m:r>
                                              <a:rPr lang="en-US" i="1" dirty="0">
                                                <a:latin typeface="Cambria Math" panose="02040503050406030204" pitchFamily="18" charset="0"/>
                                                <a:ea typeface="Times New Roman"/>
                                              </a:rPr>
                                              <m:t>𝑠</m:t>
                                            </m:r>
                                          </m:e>
                                        </m:d>
                                      </m:e>
                                    </m:d>
                                    <m:sSup>
                                      <m:sSupPr>
                                        <m:ctrlPr>
                                          <a:rPr lang="de-DE" i="1" dirty="0">
                                            <a:latin typeface="Cambria Math" panose="02040503050406030204" pitchFamily="18" charset="0"/>
                                            <a:ea typeface="Times New Roman"/>
                                          </a:rPr>
                                        </m:ctrlPr>
                                      </m:sSupPr>
                                      <m:e>
                                        <m:r>
                                          <a:rPr lang="de-DE" i="1" dirty="0">
                                            <a:latin typeface="Cambria Math" panose="02040503050406030204" pitchFamily="18" charset="0"/>
                                            <a:ea typeface="Times New Roman"/>
                                          </a:rPr>
                                          <m:t>𝑉</m:t>
                                        </m:r>
                                      </m:e>
                                      <m:sup>
                                        <m:r>
                                          <a:rPr lang="en-US" i="1" dirty="0">
                                            <a:latin typeface="Cambria Math" panose="02040503050406030204" pitchFamily="18" charset="0"/>
                                            <a:ea typeface="Times New Roman"/>
                                          </a:rPr>
                                          <m:t>𝜋</m:t>
                                        </m:r>
                                      </m:sup>
                                    </m:sSup>
                                    <m:d>
                                      <m:dPr>
                                        <m:ctrlPr>
                                          <a:rPr lang="de-DE" i="1" dirty="0">
                                            <a:latin typeface="Cambria Math" panose="02040503050406030204" pitchFamily="18" charset="0"/>
                                            <a:ea typeface="Times New Roman"/>
                                          </a:rPr>
                                        </m:ctrlPr>
                                      </m:dPr>
                                      <m:e>
                                        <m:sSup>
                                          <m:sSupPr>
                                            <m:ctrlPr>
                                              <a:rPr lang="de-DE" i="1" dirty="0">
                                                <a:latin typeface="Cambria Math" panose="02040503050406030204" pitchFamily="18" charset="0"/>
                                                <a:ea typeface="Times New Roman"/>
                                              </a:rPr>
                                            </m:ctrlPr>
                                          </m:sSupPr>
                                          <m:e>
                                            <m:r>
                                              <a:rPr lang="de-DE" i="1" dirty="0">
                                                <a:latin typeface="Cambria Math" panose="02040503050406030204" pitchFamily="18" charset="0"/>
                                                <a:ea typeface="Times New Roman"/>
                                              </a:rPr>
                                              <m:t>𝑠</m:t>
                                            </m:r>
                                          </m:e>
                                          <m:sup>
                                            <m:r>
                                              <a:rPr lang="de-DE" i="1" dirty="0">
                                                <a:latin typeface="Cambria Math" panose="02040503050406030204" pitchFamily="18" charset="0"/>
                                                <a:ea typeface="Times New Roman"/>
                                              </a:rPr>
                                              <m:t>′</m:t>
                                            </m:r>
                                          </m:sup>
                                        </m:sSup>
                                      </m:e>
                                    </m:d>
                                  </m:e>
                                </m:nary>
                              </m:e>
                              <m:e>
                                <m:r>
                                  <m:rPr>
                                    <m:nor/>
                                  </m:rPr>
                                  <a:rPr lang="de-DE" b="0" i="0" smtClean="0">
                                    <a:latin typeface="Cambria Math" panose="02040503050406030204" pitchFamily="18" charset="0"/>
                                  </a:rPr>
                                  <m:t>otherwise</m:t>
                                </m:r>
                              </m:e>
                            </m:mr>
                          </m:m>
                        </m:e>
                      </m:d>
                    </m:oMath>
                  </m:oMathPara>
                </a14:m>
                <a:endParaRPr lang="en-US" dirty="0">
                  <a:ea typeface="Times New Roman"/>
                </a:endParaRPr>
              </a:p>
              <a:p>
                <a:endParaRPr lang="en-US" dirty="0"/>
              </a:p>
            </p:txBody>
          </p:sp>
        </mc:Choice>
        <mc:Fallback xmlns="">
          <p:sp>
            <p:nvSpPr>
              <p:cNvPr id="20483" name="Rectangle 3"/>
              <p:cNvSpPr>
                <a:spLocks noGrp="1" noRot="1" noChangeAspect="1" noMove="1" noResize="1" noEditPoints="1" noAdjustHandles="1" noChangeArrowheads="1" noChangeShapeType="1" noTextEdit="1"/>
              </p:cNvSpPr>
              <p:nvPr>
                <p:ph idx="1"/>
              </p:nvPr>
            </p:nvSpPr>
            <p:spPr>
              <a:blipFill>
                <a:blip r:embed="rId3"/>
                <a:stretch>
                  <a:fillRect l="-17363" t="-2020" b="-59848"/>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0AD31172-BA43-3D47-9FE7-05EBDA6233C0}"/>
              </a:ext>
            </a:extLst>
          </p:cNvPr>
          <p:cNvSpPr>
            <a:spLocks noGrp="1"/>
          </p:cNvSpPr>
          <p:nvPr>
            <p:ph type="sldNum" sz="quarter" idx="12"/>
          </p:nvPr>
        </p:nvSpPr>
        <p:spPr/>
        <p:txBody>
          <a:bodyPr/>
          <a:lstStyle/>
          <a:p>
            <a:fld id="{67C9959E-8E6B-B04C-9955-EA096F41CA7A}" type="slidenum">
              <a:rPr lang="en-GB" smtClean="0"/>
              <a:pPr/>
              <a:t>17</a:t>
            </a:fld>
            <a:endParaRPr lang="en-GB"/>
          </a:p>
        </p:txBody>
      </p:sp>
      <p:sp>
        <p:nvSpPr>
          <p:cNvPr id="3" name="TextBox 2">
            <a:extLst>
              <a:ext uri="{FF2B5EF4-FFF2-40B4-BE49-F238E27FC236}">
                <a16:creationId xmlns:a16="http://schemas.microsoft.com/office/drawing/2014/main" id="{DA636887-7FDC-8340-8DB0-D33554064C8D}"/>
              </a:ext>
            </a:extLst>
          </p:cNvPr>
          <p:cNvSpPr txBox="1"/>
          <p:nvPr/>
        </p:nvSpPr>
        <p:spPr>
          <a:xfrm>
            <a:off x="879566" y="5712659"/>
            <a:ext cx="7701339" cy="369332"/>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GB" dirty="0"/>
              <a:t>Compare policy evaluation of the policy iteration algorithm of the previous topic</a:t>
            </a:r>
          </a:p>
        </p:txBody>
      </p:sp>
    </p:spTree>
    <p:extLst>
      <p:ext uri="{BB962C8B-B14F-4D97-AF65-F5344CB8AC3E}">
        <p14:creationId xmlns:p14="http://schemas.microsoft.com/office/powerpoint/2010/main" val="25154401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Rectangle 24"/>
          <p:cNvSpPr>
            <a:spLocks noGrp="1" noChangeArrowheads="1"/>
          </p:cNvSpPr>
          <p:nvPr>
            <p:ph type="title"/>
          </p:nvPr>
        </p:nvSpPr>
        <p:spPr/>
        <p:txBody>
          <a:bodyPr/>
          <a:lstStyle/>
          <a:p>
            <a:r>
              <a:rPr lang="en-US" dirty="0"/>
              <a:t>Example</a:t>
            </a:r>
          </a:p>
        </p:txBody>
      </p:sp>
      <mc:AlternateContent xmlns:mc="http://schemas.openxmlformats.org/markup-compatibility/2006" xmlns:a14="http://schemas.microsoft.com/office/drawing/2010/main">
        <mc:Choice Requires="a14">
          <p:sp>
            <p:nvSpPr>
              <p:cNvPr id="20483" name="Rectangle 3"/>
              <p:cNvSpPr>
                <a:spLocks noGrp="1" noChangeArrowheads="1"/>
              </p:cNvSpPr>
              <p:nvPr>
                <p:ph sz="half" idx="1"/>
              </p:nvPr>
            </p:nvSpPr>
            <p:spPr>
              <a:xfrm>
                <a:off x="628650" y="1146048"/>
                <a:ext cx="3627366" cy="5030915"/>
              </a:xfrm>
            </p:spPr>
            <p:txBody>
              <a:bodyPr>
                <a:normAutofit fontScale="70000" lnSpcReduction="20000"/>
              </a:bodyPr>
              <a:lstStyle/>
              <a:p>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3</m:t>
                        </m:r>
                      </m:sub>
                    </m:sSub>
                    <m:r>
                      <a:rPr lang="en-US" i="1" dirty="0" smtClean="0">
                        <a:latin typeface="Cambria Math" panose="02040503050406030204" pitchFamily="18" charset="0"/>
                      </a:rPr>
                      <m:t>={</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1, </m:t>
                        </m:r>
                        <m:r>
                          <a:rPr lang="is-IS" i="1" dirty="0" smtClean="0">
                            <a:latin typeface="Cambria Math" panose="02040503050406030204" pitchFamily="18" charset="0"/>
                          </a:rPr>
                          <m:t>𝑚</m:t>
                        </m:r>
                        <m:r>
                          <a:rPr lang="is-IS" i="1" dirty="0" smtClean="0">
                            <a:latin typeface="Cambria Math" panose="02040503050406030204" pitchFamily="18" charset="0"/>
                          </a:rPr>
                          <m:t>12</m:t>
                        </m:r>
                      </m:e>
                    </m:d>
                    <m:r>
                      <a:rPr lang="en-US" i="1" dirty="0" smtClean="0">
                        <a:latin typeface="Cambria Math" panose="02040503050406030204" pitchFamily="18" charset="0"/>
                      </a:rPr>
                      <m:t>,</m:t>
                    </m:r>
                    <m:r>
                      <a:rPr lang="de-DE" b="0" i="1" dirty="0" smtClean="0">
                        <a:latin typeface="Cambria Math" panose="02040503050406030204" pitchFamily="18" charset="0"/>
                      </a:rPr>
                      <m:t> </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2, </m:t>
                        </m:r>
                        <m:r>
                          <a:rPr lang="is-IS" i="1" dirty="0" smtClean="0">
                            <a:latin typeface="Cambria Math" panose="02040503050406030204" pitchFamily="18" charset="0"/>
                          </a:rPr>
                          <m:t>𝑚</m:t>
                        </m:r>
                        <m:r>
                          <a:rPr lang="is-IS" i="1" dirty="0" smtClean="0">
                            <a:latin typeface="Cambria Math" panose="02040503050406030204" pitchFamily="18" charset="0"/>
                          </a:rPr>
                          <m:t>23</m:t>
                        </m:r>
                      </m:e>
                    </m:d>
                    <m:r>
                      <a:rPr lang="en-US" i="1" dirty="0" smtClean="0">
                        <a:latin typeface="Cambria Math" panose="02040503050406030204" pitchFamily="18" charset="0"/>
                      </a:rPr>
                      <m:t>,</m:t>
                    </m:r>
                    <m:r>
                      <a:rPr lang="de-DE" b="0" i="1" dirty="0" smtClean="0">
                        <a:latin typeface="Cambria Math" panose="02040503050406030204" pitchFamily="18" charset="0"/>
                      </a:rPr>
                      <m:t>  </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3, </m:t>
                        </m:r>
                        <m:r>
                          <a:rPr lang="ru-RU" i="1" dirty="0" smtClean="0">
                            <a:latin typeface="Cambria Math" panose="02040503050406030204" pitchFamily="18" charset="0"/>
                          </a:rPr>
                          <m:t>𝑚</m:t>
                        </m:r>
                        <m:r>
                          <a:rPr lang="ru-RU" i="1" dirty="0" smtClean="0">
                            <a:latin typeface="Cambria Math" panose="02040503050406030204" pitchFamily="18" charset="0"/>
                          </a:rPr>
                          <m:t>34</m:t>
                        </m:r>
                      </m:e>
                    </m:d>
                    <m:r>
                      <a:rPr lang="de-DE" b="0" i="1" dirty="0" smtClean="0">
                        <a:latin typeface="Cambria Math" panose="02040503050406030204" pitchFamily="18" charset="0"/>
                      </a:rPr>
                      <m:t>,</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𝑑</m:t>
                        </m:r>
                        <m:r>
                          <a:rPr lang="de-DE" b="0" i="1" dirty="0" smtClean="0">
                            <a:latin typeface="Cambria Math" panose="02040503050406030204" pitchFamily="18" charset="0"/>
                          </a:rPr>
                          <m:t>5,</m:t>
                        </m:r>
                        <m:r>
                          <a:rPr lang="de-DE" b="0" i="1" dirty="0" smtClean="0">
                            <a:latin typeface="Cambria Math" panose="02040503050406030204" pitchFamily="18" charset="0"/>
                          </a:rPr>
                          <m:t>𝑚</m:t>
                        </m:r>
                        <m:r>
                          <a:rPr lang="de-DE" b="0" i="1" dirty="0" smtClean="0">
                            <a:latin typeface="Cambria Math" panose="02040503050406030204" pitchFamily="18" charset="0"/>
                          </a:rPr>
                          <m:t>54</m:t>
                        </m:r>
                      </m:e>
                    </m:d>
                    <m:r>
                      <a:rPr lang="en-US" i="1" dirty="0" smtClean="0">
                        <a:latin typeface="Cambria Math" panose="02040503050406030204" pitchFamily="18" charset="0"/>
                      </a:rPr>
                      <m:t>}</m:t>
                    </m:r>
                  </m:oMath>
                </a14:m>
                <a:endParaRPr lang="en-US" dirty="0"/>
              </a:p>
              <a:p>
                <a:r>
                  <a:rPr lang="en-US" dirty="0"/>
                  <a:t>Weighted sum of history cost:</a:t>
                </a:r>
              </a:p>
              <a:p>
                <a:pPr lvl="1"/>
                <a14:m>
                  <m:oMath xmlns:m="http://schemas.openxmlformats.org/officeDocument/2006/math">
                    <m:sSub>
                      <m:sSubPr>
                        <m:ctrlPr>
                          <a:rPr lang="de-DE" b="0" i="1" dirty="0" smtClean="0">
                            <a:latin typeface="Cambria Math" panose="02040503050406030204" pitchFamily="18" charset="0"/>
                          </a:rPr>
                        </m:ctrlPr>
                      </m:sSubPr>
                      <m:e>
                        <m:r>
                          <a:rPr lang="el-GR" i="1" dirty="0">
                            <a:latin typeface="Cambria Math" panose="02040503050406030204" pitchFamily="18" charset="0"/>
                          </a:rPr>
                          <m:t>𝜎</m:t>
                        </m:r>
                      </m:e>
                      <m:sub>
                        <m:r>
                          <a:rPr lang="de-DE" b="0" i="1" dirty="0" smtClean="0">
                            <a:latin typeface="Cambria Math" panose="02040503050406030204" pitchFamily="18" charset="0"/>
                          </a:rPr>
                          <m:t>1</m:t>
                        </m:r>
                      </m:sub>
                    </m:sSub>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1, </m:t>
                        </m:r>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2, </m:t>
                        </m:r>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3, </m:t>
                        </m:r>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4</m:t>
                        </m:r>
                      </m:e>
                    </m:d>
                  </m:oMath>
                </a14:m>
                <a:endParaRPr lang="de-DE" i="1" dirty="0">
                  <a:latin typeface="Cambria Math" panose="02040503050406030204" pitchFamily="18" charset="0"/>
                  <a:sym typeface="Symbol" charset="0"/>
                </a:endParaRPr>
              </a:p>
              <a:p>
                <a:pPr lvl="1"/>
                <a14:m>
                  <m:oMath xmlns:m="http://schemas.openxmlformats.org/officeDocument/2006/math">
                    <m:func>
                      <m:funcPr>
                        <m:ctrlPr>
                          <a:rPr lang="en-US" i="1" dirty="0" smtClean="0">
                            <a:latin typeface="Cambria Math" panose="02040503050406030204" pitchFamily="18" charset="0"/>
                            <a:sym typeface="Symbol" charset="0"/>
                          </a:rPr>
                        </m:ctrlPr>
                      </m:funcPr>
                      <m:fName>
                        <m:r>
                          <m:rPr>
                            <m:sty m:val="p"/>
                          </m:rPr>
                          <a:rPr lang="en-US" i="1" dirty="0" smtClean="0">
                            <a:latin typeface="Cambria Math" panose="02040503050406030204" pitchFamily="18" charset="0"/>
                          </a:rPr>
                          <m:t>P</m:t>
                        </m:r>
                      </m:fName>
                      <m:e>
                        <m:d>
                          <m:dPr>
                            <m:ctrlPr>
                              <a:rPr lang="en-US" i="1" dirty="0" smtClean="0">
                                <a:latin typeface="Cambria Math" panose="02040503050406030204" pitchFamily="18" charset="0"/>
                                <a:sym typeface="Symbol" charset="0"/>
                              </a:rPr>
                            </m:ctrlPr>
                          </m:dPr>
                          <m:e>
                            <m:sSub>
                              <m:sSubPr>
                                <m:ctrlPr>
                                  <a:rPr lang="de-DE" b="0" i="1" dirty="0" smtClean="0">
                                    <a:latin typeface="Cambria Math" panose="02040503050406030204" pitchFamily="18" charset="0"/>
                                    <a:sym typeface="Symbol" charset="0"/>
                                  </a:rPr>
                                </m:ctrlPr>
                              </m:sSubPr>
                              <m:e>
                                <m:r>
                                  <a:rPr lang="el-GR" i="1" dirty="0" smtClean="0">
                                    <a:latin typeface="Cambria Math" panose="02040503050406030204" pitchFamily="18" charset="0"/>
                                    <a:sym typeface="Symbol" charset="0"/>
                                  </a:rPr>
                                  <m:t>𝜎</m:t>
                                </m:r>
                              </m:e>
                              <m:sub>
                                <m:r>
                                  <a:rPr lang="de-DE" b="0" i="1" dirty="0" smtClean="0">
                                    <a:latin typeface="Cambria Math" panose="02040503050406030204" pitchFamily="18" charset="0"/>
                                    <a:sym typeface="Symbol" charset="0"/>
                                  </a:rPr>
                                  <m:t>1</m:t>
                                </m:r>
                              </m:sub>
                            </m:sSub>
                          </m:e>
                          <m:e>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sym typeface="Symbol" charset="0"/>
                                  </a:rPr>
                                  <m:t>𝑠</m:t>
                                </m:r>
                              </m:e>
                              <m:sub>
                                <m:r>
                                  <a:rPr lang="de-DE" b="0" i="1" dirty="0" smtClean="0">
                                    <a:latin typeface="Cambria Math" panose="02040503050406030204" pitchFamily="18" charset="0"/>
                                    <a:sym typeface="Symbol" charset="0"/>
                                  </a:rPr>
                                  <m:t>0</m:t>
                                </m:r>
                              </m:sub>
                            </m:sSub>
                            <m:r>
                              <a:rPr lang="en-US" i="1" dirty="0" smtClean="0">
                                <a:latin typeface="Cambria Math" panose="02040503050406030204" pitchFamily="18" charset="0"/>
                                <a:sym typeface="Symbol" charset="0"/>
                              </a:rPr>
                              <m:t>,</m:t>
                            </m:r>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rPr>
                                  <m:t>𝜋</m:t>
                                </m:r>
                              </m:e>
                              <m:sub>
                                <m:r>
                                  <a:rPr lang="en-US" i="1" dirty="0" smtClean="0">
                                    <a:latin typeface="Cambria Math" panose="02040503050406030204" pitchFamily="18" charset="0"/>
                                  </a:rPr>
                                  <m:t>1</m:t>
                                </m:r>
                              </m:sub>
                            </m:sSub>
                          </m:e>
                        </m:d>
                      </m:e>
                    </m:func>
                    <m:r>
                      <a:rPr lang="en-US" i="1" dirty="0" smtClean="0">
                        <a:latin typeface="Cambria Math" panose="02040503050406030204" pitchFamily="18" charset="0"/>
                        <a:sym typeface="Symbol" charset="0"/>
                      </a:rPr>
                      <m:t>=</m:t>
                    </m:r>
                    <m:r>
                      <a:rPr lang="de-DE" b="0" i="1" dirty="0" smtClean="0">
                        <a:latin typeface="Cambria Math" panose="02040503050406030204" pitchFamily="18" charset="0"/>
                        <a:sym typeface="Symbol" charset="0"/>
                      </a:rPr>
                      <m:t>0</m:t>
                    </m:r>
                    <m:r>
                      <a:rPr lang="en-US" i="1" dirty="0" smtClean="0">
                        <a:latin typeface="Cambria Math" panose="02040503050406030204" pitchFamily="18" charset="0"/>
                        <a:sym typeface="Symbol" charset="0"/>
                      </a:rPr>
                      <m:t>.8</m:t>
                    </m:r>
                  </m:oMath>
                </a14:m>
                <a:endParaRPr lang="en-US" dirty="0"/>
              </a:p>
              <a:p>
                <a:pPr lvl="1"/>
                <a14:m>
                  <m:oMath xmlns:m="http://schemas.openxmlformats.org/officeDocument/2006/math">
                    <m:r>
                      <a:rPr lang="de-DE" b="0" i="1" smtClean="0">
                        <a:latin typeface="Cambria Math" panose="02040503050406030204" pitchFamily="18" charset="0"/>
                      </a:rPr>
                      <m:t>𝑐𝑜𝑠𝑡</m:t>
                    </m:r>
                    <m:d>
                      <m:dPr>
                        <m:ctrlPr>
                          <a:rPr lang="en-US" i="1" dirty="0">
                            <a:latin typeface="Cambria Math" panose="02040503050406030204" pitchFamily="18" charset="0"/>
                            <a:sym typeface="Symbol" charset="0"/>
                          </a:rPr>
                        </m:ctrlPr>
                      </m:dPr>
                      <m:e>
                        <m:sSub>
                          <m:sSubPr>
                            <m:ctrlPr>
                              <a:rPr lang="de-DE" i="1" dirty="0">
                                <a:latin typeface="Cambria Math" panose="02040503050406030204" pitchFamily="18" charset="0"/>
                                <a:sym typeface="Symbol" charset="0"/>
                              </a:rPr>
                            </m:ctrlPr>
                          </m:sSubPr>
                          <m:e>
                            <m:r>
                              <a:rPr lang="el-GR" i="1" dirty="0">
                                <a:latin typeface="Cambria Math" panose="02040503050406030204" pitchFamily="18" charset="0"/>
                                <a:sym typeface="Symbol" charset="0"/>
                              </a:rPr>
                              <m:t>𝜎</m:t>
                            </m:r>
                          </m:e>
                          <m:sub>
                            <m:r>
                              <a:rPr lang="de-DE" i="1" dirty="0">
                                <a:latin typeface="Cambria Math" panose="02040503050406030204" pitchFamily="18" charset="0"/>
                                <a:sym typeface="Symbol" charset="0"/>
                              </a:rPr>
                              <m:t>1</m:t>
                            </m:r>
                          </m:sub>
                        </m:sSub>
                      </m:e>
                      <m:e>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de-DE" i="1" dirty="0">
                                <a:latin typeface="Cambria Math" panose="02040503050406030204" pitchFamily="18" charset="0"/>
                                <a:sym typeface="Symbol" charset="0"/>
                              </a:rPr>
                              <m:t>0</m:t>
                            </m:r>
                          </m:sub>
                        </m:sSub>
                        <m:r>
                          <a:rPr lang="en-US" i="1" dirty="0">
                            <a:latin typeface="Cambria Math" panose="02040503050406030204" pitchFamily="18" charset="0"/>
                            <a:sym typeface="Symbol" charset="0"/>
                          </a:rPr>
                          <m:t>,</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rPr>
                              <m:t>𝜋</m:t>
                            </m:r>
                          </m:e>
                          <m:sub>
                            <m:r>
                              <a:rPr lang="de-DE" b="0" i="1" dirty="0" smtClean="0">
                                <a:latin typeface="Cambria Math" panose="02040503050406030204" pitchFamily="18" charset="0"/>
                              </a:rPr>
                              <m:t>3</m:t>
                            </m:r>
                          </m:sub>
                        </m:sSub>
                      </m:e>
                    </m:d>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de-DE" b="0" i="0" dirty="0" smtClean="0">
                        <a:latin typeface="Cambria Math" panose="02040503050406030204" pitchFamily="18" charset="0"/>
                      </a:rPr>
                      <m:t>=100+1+100=201</m:t>
                    </m:r>
                  </m:oMath>
                </a14:m>
                <a:endParaRPr lang="en-US" dirty="0"/>
              </a:p>
              <a:p>
                <a:pPr lvl="1"/>
                <a:endParaRPr lang="de-DE" b="0" i="1" dirty="0">
                  <a:latin typeface="Cambria Math" panose="02040503050406030204" pitchFamily="18" charset="0"/>
                </a:endParaRPr>
              </a:p>
              <a:p>
                <a:pPr lvl="1"/>
                <a14:m>
                  <m:oMath xmlns:m="http://schemas.openxmlformats.org/officeDocument/2006/math">
                    <m:sSub>
                      <m:sSubPr>
                        <m:ctrlPr>
                          <a:rPr lang="de-DE" b="0" i="1" dirty="0" smtClean="0">
                            <a:latin typeface="Cambria Math" panose="02040503050406030204" pitchFamily="18" charset="0"/>
                          </a:rPr>
                        </m:ctrlPr>
                      </m:sSubPr>
                      <m:e>
                        <m:r>
                          <a:rPr lang="el-GR" i="1" dirty="0">
                            <a:latin typeface="Cambria Math" panose="02040503050406030204" pitchFamily="18" charset="0"/>
                          </a:rPr>
                          <m:t>𝜎</m:t>
                        </m:r>
                      </m:e>
                      <m:sub>
                        <m:r>
                          <a:rPr lang="de-DE" b="0" i="1" dirty="0" smtClean="0">
                            <a:latin typeface="Cambria Math" panose="02040503050406030204" pitchFamily="18" charset="0"/>
                          </a:rPr>
                          <m:t>4</m:t>
                        </m:r>
                      </m:sub>
                    </m:sSub>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1, </m:t>
                        </m:r>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2, </m:t>
                        </m:r>
                        <m:r>
                          <a:rPr lang="de-DE" i="1" dirty="0">
                            <a:latin typeface="Cambria Math" panose="02040503050406030204" pitchFamily="18" charset="0"/>
                            <a:sym typeface="Symbol" charset="0"/>
                          </a:rPr>
                          <m:t>𝑑</m:t>
                        </m:r>
                        <m:r>
                          <a:rPr lang="de-DE" b="0" i="1" dirty="0" smtClean="0">
                            <a:latin typeface="Cambria Math" panose="02040503050406030204" pitchFamily="18" charset="0"/>
                            <a:sym typeface="Symbol" charset="0"/>
                          </a:rPr>
                          <m:t>5,</m:t>
                        </m:r>
                        <m:r>
                          <a:rPr lang="de-DE" b="0" i="1" dirty="0" smtClean="0">
                            <a:latin typeface="Cambria Math" panose="02040503050406030204" pitchFamily="18" charset="0"/>
                            <a:sym typeface="Symbol" charset="0"/>
                          </a:rPr>
                          <m:t>𝑑</m:t>
                        </m:r>
                        <m:r>
                          <a:rPr lang="de-DE" b="0" i="1" dirty="0" smtClean="0">
                            <a:latin typeface="Cambria Math" panose="02040503050406030204" pitchFamily="18" charset="0"/>
                            <a:sym typeface="Symbol" charset="0"/>
                          </a:rPr>
                          <m:t>4</m:t>
                        </m:r>
                      </m:e>
                    </m:d>
                  </m:oMath>
                </a14:m>
                <a:endParaRPr lang="en-US" dirty="0">
                  <a:sym typeface="Symbol" charset="0"/>
                </a:endParaRPr>
              </a:p>
              <a:p>
                <a:pPr lvl="1"/>
                <a14:m>
                  <m:oMath xmlns:m="http://schemas.openxmlformats.org/officeDocument/2006/math">
                    <m:func>
                      <m:funcPr>
                        <m:ctrlPr>
                          <a:rPr lang="en-US" i="1" dirty="0">
                            <a:latin typeface="Cambria Math" panose="02040503050406030204" pitchFamily="18" charset="0"/>
                            <a:sym typeface="Symbol" charset="0"/>
                          </a:rPr>
                        </m:ctrlPr>
                      </m:funcPr>
                      <m:fName>
                        <m:r>
                          <m:rPr>
                            <m:sty m:val="p"/>
                          </m:rPr>
                          <a:rPr lang="en-US" i="1" dirty="0" smtClean="0">
                            <a:latin typeface="Cambria Math" panose="02040503050406030204" pitchFamily="18" charset="0"/>
                          </a:rPr>
                          <m:t>P</m:t>
                        </m:r>
                      </m:fName>
                      <m:e>
                        <m:d>
                          <m:dPr>
                            <m:ctrlPr>
                              <a:rPr lang="en-US" i="1" dirty="0">
                                <a:latin typeface="Cambria Math" panose="02040503050406030204" pitchFamily="18" charset="0"/>
                                <a:sym typeface="Symbol" charset="0"/>
                              </a:rPr>
                            </m:ctrlPr>
                          </m:dPr>
                          <m:e>
                            <m:sSub>
                              <m:sSubPr>
                                <m:ctrlPr>
                                  <a:rPr lang="de-DE" i="1" dirty="0" smtClean="0">
                                    <a:latin typeface="Cambria Math" panose="02040503050406030204" pitchFamily="18" charset="0"/>
                                    <a:sym typeface="Symbol" charset="0"/>
                                  </a:rPr>
                                </m:ctrlPr>
                              </m:sSubPr>
                              <m:e>
                                <m:r>
                                  <a:rPr lang="el-GR" i="1" dirty="0">
                                    <a:latin typeface="Cambria Math" panose="02040503050406030204" pitchFamily="18" charset="0"/>
                                    <a:sym typeface="Symbol" charset="0"/>
                                  </a:rPr>
                                  <m:t>𝜎</m:t>
                                </m:r>
                              </m:e>
                              <m:sub>
                                <m:r>
                                  <a:rPr lang="de-DE" b="0" i="1" dirty="0" smtClean="0">
                                    <a:latin typeface="Cambria Math" panose="02040503050406030204" pitchFamily="18" charset="0"/>
                                    <a:sym typeface="Symbol" charset="0"/>
                                  </a:rPr>
                                  <m:t>4</m:t>
                                </m:r>
                              </m:sub>
                            </m:sSub>
                          </m:e>
                          <m:e>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de-DE" i="1" dirty="0">
                                    <a:latin typeface="Cambria Math" panose="02040503050406030204" pitchFamily="18" charset="0"/>
                                    <a:sym typeface="Symbol" charset="0"/>
                                  </a:rPr>
                                  <m:t>0</m:t>
                                </m:r>
                              </m:sub>
                            </m:sSub>
                            <m:r>
                              <a:rPr lang="en-US" i="1" dirty="0">
                                <a:latin typeface="Cambria Math" panose="02040503050406030204" pitchFamily="18" charset="0"/>
                                <a:sym typeface="Symbol" charset="0"/>
                              </a:rPr>
                              <m:t>,</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rPr>
                                  <m:t>𝜋</m:t>
                                </m:r>
                              </m:e>
                              <m:sub>
                                <m:r>
                                  <a:rPr lang="en-US" i="1" dirty="0">
                                    <a:latin typeface="Cambria Math" panose="02040503050406030204" pitchFamily="18" charset="0"/>
                                  </a:rPr>
                                  <m:t>1</m:t>
                                </m:r>
                              </m:sub>
                            </m:sSub>
                          </m:e>
                        </m:d>
                      </m:e>
                    </m:func>
                    <m:r>
                      <a:rPr lang="de-DE" b="0" i="1" dirty="0" smtClean="0">
                        <a:latin typeface="Cambria Math" panose="02040503050406030204" pitchFamily="18" charset="0"/>
                      </a:rPr>
                      <m:t>=</m:t>
                    </m:r>
                    <m:r>
                      <a:rPr lang="de-DE" b="0" i="1" dirty="0" smtClean="0">
                        <a:latin typeface="Cambria Math" panose="02040503050406030204" pitchFamily="18" charset="0"/>
                        <a:sym typeface="Symbol" charset="0"/>
                      </a:rPr>
                      <m:t>0</m:t>
                    </m:r>
                    <m:r>
                      <a:rPr lang="en-US" i="1" dirty="0" smtClean="0">
                        <a:latin typeface="Cambria Math" panose="02040503050406030204" pitchFamily="18" charset="0"/>
                        <a:sym typeface="Symbol" charset="0"/>
                      </a:rPr>
                      <m:t>.2</m:t>
                    </m:r>
                  </m:oMath>
                </a14:m>
                <a:endParaRPr lang="en-US" i="1" dirty="0">
                  <a:latin typeface="Cambria Math" panose="02040503050406030204" pitchFamily="18" charset="0"/>
                </a:endParaRPr>
              </a:p>
              <a:p>
                <a:pPr lvl="1"/>
                <a14:m>
                  <m:oMath xmlns:m="http://schemas.openxmlformats.org/officeDocument/2006/math">
                    <m:r>
                      <a:rPr lang="de-DE" i="1">
                        <a:latin typeface="Cambria Math" panose="02040503050406030204" pitchFamily="18" charset="0"/>
                      </a:rPr>
                      <m:t>𝑐𝑜𝑠𝑡</m:t>
                    </m:r>
                    <m:d>
                      <m:dPr>
                        <m:ctrlPr>
                          <a:rPr lang="en-US" i="1" dirty="0">
                            <a:latin typeface="Cambria Math" panose="02040503050406030204" pitchFamily="18" charset="0"/>
                            <a:sym typeface="Symbol" charset="0"/>
                          </a:rPr>
                        </m:ctrlPr>
                      </m:dPr>
                      <m:e>
                        <m:sSub>
                          <m:sSubPr>
                            <m:ctrlPr>
                              <a:rPr lang="de-DE" i="1" dirty="0">
                                <a:latin typeface="Cambria Math" panose="02040503050406030204" pitchFamily="18" charset="0"/>
                                <a:sym typeface="Symbol" charset="0"/>
                              </a:rPr>
                            </m:ctrlPr>
                          </m:sSubPr>
                          <m:e>
                            <m:r>
                              <a:rPr lang="el-GR" i="1" dirty="0">
                                <a:latin typeface="Cambria Math" panose="02040503050406030204" pitchFamily="18" charset="0"/>
                                <a:sym typeface="Symbol" charset="0"/>
                              </a:rPr>
                              <m:t>𝜎</m:t>
                            </m:r>
                          </m:e>
                          <m:sub>
                            <m:r>
                              <a:rPr lang="de-DE" b="0" i="1" dirty="0" smtClean="0">
                                <a:latin typeface="Cambria Math" panose="02040503050406030204" pitchFamily="18" charset="0"/>
                                <a:sym typeface="Symbol" charset="0"/>
                              </a:rPr>
                              <m:t>4</m:t>
                            </m:r>
                          </m:sub>
                        </m:sSub>
                      </m:e>
                      <m:e>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de-DE" i="1" dirty="0">
                                <a:latin typeface="Cambria Math" panose="02040503050406030204" pitchFamily="18" charset="0"/>
                                <a:sym typeface="Symbol" charset="0"/>
                              </a:rPr>
                              <m:t>0</m:t>
                            </m:r>
                          </m:sub>
                        </m:sSub>
                        <m:r>
                          <a:rPr lang="en-US" i="1" dirty="0">
                            <a:latin typeface="Cambria Math" panose="02040503050406030204" pitchFamily="18" charset="0"/>
                            <a:sym typeface="Symbol" charset="0"/>
                          </a:rPr>
                          <m:t>,</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rPr>
                              <m:t>𝜋</m:t>
                            </m:r>
                          </m:e>
                          <m:sub>
                            <m:r>
                              <a:rPr lang="de-DE" b="0" i="1" dirty="0" smtClean="0">
                                <a:latin typeface="Cambria Math" panose="02040503050406030204" pitchFamily="18" charset="0"/>
                              </a:rPr>
                              <m:t>3</m:t>
                            </m:r>
                          </m:sub>
                        </m:sSub>
                      </m:e>
                    </m:d>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de-DE" dirty="0">
                        <a:latin typeface="Cambria Math" panose="02040503050406030204" pitchFamily="18" charset="0"/>
                      </a:rPr>
                      <m:t>=100+1+100=201</m:t>
                    </m:r>
                  </m:oMath>
                </a14:m>
                <a:endParaRPr lang="de-DE" i="1" dirty="0">
                  <a:latin typeface="Cambria Math" panose="02040503050406030204" pitchFamily="18" charset="0"/>
                </a:endParaRPr>
              </a:p>
              <a:p>
                <a:endParaRPr lang="en-US" i="1" dirty="0">
                  <a:latin typeface="Cambria Math" panose="02040503050406030204" pitchFamily="18" charset="0"/>
                  <a:ea typeface="Times New Roman"/>
                </a:endParaRPr>
              </a:p>
              <a:p>
                <a14:m>
                  <m:oMath xmlns:m="http://schemas.openxmlformats.org/officeDocument/2006/math">
                    <m:sSup>
                      <m:sSupPr>
                        <m:ctrlPr>
                          <a:rPr lang="en-US" i="1" dirty="0">
                            <a:latin typeface="Cambria Math" panose="02040503050406030204" pitchFamily="18" charset="0"/>
                            <a:ea typeface="Times New Roman"/>
                          </a:rPr>
                        </m:ctrlPr>
                      </m:sSupPr>
                      <m:e>
                        <m:r>
                          <a:rPr lang="en-US" i="1" dirty="0">
                            <a:latin typeface="Cambria Math" panose="02040503050406030204" pitchFamily="18" charset="0"/>
                            <a:ea typeface="Times New Roman"/>
                          </a:rPr>
                          <m:t>𝑉</m:t>
                        </m:r>
                      </m:e>
                      <m:sup>
                        <m:sSub>
                          <m:sSubPr>
                            <m:ctrlPr>
                              <a:rPr lang="de-DE" b="0" i="1" dirty="0" smtClean="0">
                                <a:latin typeface="Cambria Math" panose="02040503050406030204" pitchFamily="18" charset="0"/>
                                <a:ea typeface="Times New Roman"/>
                              </a:rPr>
                            </m:ctrlPr>
                          </m:sSubPr>
                          <m:e>
                            <m:r>
                              <a:rPr lang="en-US" i="1" dirty="0">
                                <a:latin typeface="Cambria Math" panose="02040503050406030204" pitchFamily="18" charset="0"/>
                                <a:ea typeface="Times New Roman"/>
                              </a:rPr>
                              <m:t>𝜋</m:t>
                            </m:r>
                          </m:e>
                          <m:sub>
                            <m:r>
                              <a:rPr lang="de-DE" b="0" i="1" dirty="0" smtClean="0">
                                <a:latin typeface="Cambria Math" panose="02040503050406030204" pitchFamily="18" charset="0"/>
                                <a:ea typeface="Times New Roman"/>
                              </a:rPr>
                              <m:t>1</m:t>
                            </m:r>
                          </m:sub>
                        </m:sSub>
                      </m:sup>
                    </m:sSup>
                    <m:d>
                      <m:dPr>
                        <m:ctrlPr>
                          <a:rPr lang="en-US" i="1" dirty="0">
                            <a:latin typeface="Cambria Math" panose="02040503050406030204" pitchFamily="18" charset="0"/>
                            <a:ea typeface="Times New Roman"/>
                          </a:rPr>
                        </m:ctrlPr>
                      </m:dPr>
                      <m:e>
                        <m:r>
                          <a:rPr lang="de-DE" b="0" i="1" dirty="0" smtClean="0">
                            <a:latin typeface="Cambria Math" panose="02040503050406030204" pitchFamily="18" charset="0"/>
                            <a:ea typeface="Times New Roman"/>
                          </a:rPr>
                          <m:t>𝑑</m:t>
                        </m:r>
                        <m:r>
                          <a:rPr lang="de-DE" b="0" i="1" dirty="0" smtClean="0">
                            <a:latin typeface="Cambria Math" panose="02040503050406030204" pitchFamily="18" charset="0"/>
                            <a:ea typeface="Times New Roman"/>
                          </a:rPr>
                          <m:t>1</m:t>
                        </m:r>
                      </m:e>
                    </m:d>
                  </m:oMath>
                </a14:m>
                <a:br>
                  <a:rPr lang="de-DE" i="1" dirty="0">
                    <a:latin typeface="Cambria Math" panose="02040503050406030204" pitchFamily="18" charset="0"/>
                    <a:ea typeface="Times New Roman"/>
                  </a:rPr>
                </a:br>
                <a:r>
                  <a:rPr lang="de-DE" i="1" dirty="0">
                    <a:latin typeface="Cambria Math" panose="02040503050406030204" pitchFamily="18" charset="0"/>
                    <a:ea typeface="Times New Roman"/>
                  </a:rPr>
                  <a:t> </a:t>
                </a:r>
                <a14:m>
                  <m:oMath xmlns:m="http://schemas.openxmlformats.org/officeDocument/2006/math">
                    <m:r>
                      <a:rPr lang="de-DE" b="0" i="1" dirty="0" smtClean="0">
                        <a:latin typeface="Cambria Math" panose="02040503050406030204" pitchFamily="18" charset="0"/>
                        <a:ea typeface="Times New Roman"/>
                      </a:rPr>
                      <m:t>=0.8</m:t>
                    </m:r>
                    <m:d>
                      <m:dPr>
                        <m:ctrlPr>
                          <a:rPr lang="de-DE" b="0" i="1" dirty="0" smtClean="0">
                            <a:latin typeface="Cambria Math" panose="02040503050406030204" pitchFamily="18" charset="0"/>
                            <a:ea typeface="Times New Roman"/>
                          </a:rPr>
                        </m:ctrlPr>
                      </m:dPr>
                      <m:e>
                        <m:r>
                          <a:rPr lang="de-DE" b="0" i="1" dirty="0" smtClean="0">
                            <a:latin typeface="Cambria Math" panose="02040503050406030204" pitchFamily="18" charset="0"/>
                            <a:ea typeface="Times New Roman"/>
                          </a:rPr>
                          <m:t>201</m:t>
                        </m:r>
                      </m:e>
                    </m:d>
                    <m:r>
                      <a:rPr lang="de-DE" b="0" i="1" dirty="0" smtClean="0">
                        <a:latin typeface="Cambria Math" panose="02040503050406030204" pitchFamily="18" charset="0"/>
                        <a:ea typeface="Times New Roman"/>
                      </a:rPr>
                      <m:t>+0.2</m:t>
                    </m:r>
                    <m:d>
                      <m:dPr>
                        <m:ctrlPr>
                          <a:rPr lang="de-DE" b="0" i="1" dirty="0" smtClean="0">
                            <a:latin typeface="Cambria Math" panose="02040503050406030204" pitchFamily="18" charset="0"/>
                            <a:ea typeface="Times New Roman"/>
                          </a:rPr>
                        </m:ctrlPr>
                      </m:dPr>
                      <m:e>
                        <m:r>
                          <a:rPr lang="de-DE" b="0" i="1" dirty="0" smtClean="0">
                            <a:latin typeface="Cambria Math" panose="02040503050406030204" pitchFamily="18" charset="0"/>
                            <a:ea typeface="Times New Roman"/>
                          </a:rPr>
                          <m:t>201</m:t>
                        </m:r>
                      </m:e>
                    </m:d>
                  </m:oMath>
                </a14:m>
                <a:br>
                  <a:rPr lang="de-DE" b="0" i="1" dirty="0">
                    <a:latin typeface="Cambria Math" panose="02040503050406030204" pitchFamily="18" charset="0"/>
                    <a:ea typeface="Times New Roman"/>
                  </a:rPr>
                </a:br>
                <a:r>
                  <a:rPr lang="de-DE" b="0" i="1" dirty="0">
                    <a:latin typeface="Cambria Math" panose="02040503050406030204" pitchFamily="18" charset="0"/>
                    <a:ea typeface="Times New Roman"/>
                  </a:rPr>
                  <a:t> </a:t>
                </a:r>
                <a14:m>
                  <m:oMath xmlns:m="http://schemas.openxmlformats.org/officeDocument/2006/math">
                    <m:r>
                      <a:rPr lang="de-DE" b="0" i="1" dirty="0" smtClean="0">
                        <a:latin typeface="Cambria Math" panose="02040503050406030204" pitchFamily="18" charset="0"/>
                        <a:ea typeface="Times New Roman"/>
                      </a:rPr>
                      <m:t>=201</m:t>
                    </m:r>
                  </m:oMath>
                </a14:m>
                <a:endParaRPr lang="en-US" dirty="0"/>
              </a:p>
            </p:txBody>
          </p:sp>
        </mc:Choice>
        <mc:Fallback xmlns="">
          <p:sp>
            <p:nvSpPr>
              <p:cNvPr id="20483" name="Rectangle 3"/>
              <p:cNvSpPr>
                <a:spLocks noGrp="1" noRot="1" noChangeAspect="1" noMove="1" noResize="1" noEditPoints="1" noAdjustHandles="1" noChangeArrowheads="1" noChangeShapeType="1" noTextEdit="1"/>
              </p:cNvSpPr>
              <p:nvPr>
                <p:ph sz="half" idx="1"/>
              </p:nvPr>
            </p:nvSpPr>
            <p:spPr>
              <a:xfrm>
                <a:off x="628650" y="1146048"/>
                <a:ext cx="3627366" cy="5030915"/>
              </a:xfrm>
              <a:blipFill>
                <a:blip r:embed="rId3"/>
                <a:stretch>
                  <a:fillRect l="-1399" t="-75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483A92E-58DD-BF4E-9E38-FC6ADFE6AD7D}"/>
                  </a:ext>
                </a:extLst>
              </p:cNvPr>
              <p:cNvSpPr>
                <a:spLocks noGrp="1"/>
              </p:cNvSpPr>
              <p:nvPr>
                <p:ph sz="half" idx="2"/>
              </p:nvPr>
            </p:nvSpPr>
            <p:spPr>
              <a:xfrm>
                <a:off x="4256017" y="1146048"/>
                <a:ext cx="4540414" cy="5030915"/>
              </a:xfrm>
            </p:spPr>
            <p:txBody>
              <a:bodyPr>
                <a:normAutofit fontScale="70000" lnSpcReduction="20000"/>
              </a:bodyPr>
              <a:lstStyle/>
              <a:p>
                <a:r>
                  <a:rPr lang="en-GB" dirty="0"/>
                  <a:t>Recursive equation</a:t>
                </a:r>
              </a:p>
              <a:p>
                <a:pPr lvl="1"/>
                <a14:m>
                  <m:oMath xmlns:m="http://schemas.openxmlformats.org/officeDocument/2006/math">
                    <m:sSup>
                      <m:sSupPr>
                        <m:ctrlPr>
                          <a:rPr lang="en-US" i="1" dirty="0">
                            <a:latin typeface="Cambria Math" panose="02040503050406030204" pitchFamily="18" charset="0"/>
                            <a:ea typeface="Times New Roman"/>
                          </a:rPr>
                        </m:ctrlPr>
                      </m:sSupPr>
                      <m:e>
                        <m:r>
                          <a:rPr lang="en-US" i="1" dirty="0">
                            <a:latin typeface="Cambria Math" panose="02040503050406030204" pitchFamily="18" charset="0"/>
                            <a:ea typeface="Times New Roman"/>
                          </a:rPr>
                          <m:t>𝑉</m:t>
                        </m:r>
                      </m:e>
                      <m:sup>
                        <m:sSub>
                          <m:sSubPr>
                            <m:ctrlPr>
                              <a:rPr lang="de-DE" i="1" dirty="0">
                                <a:latin typeface="Cambria Math" panose="02040503050406030204" pitchFamily="18" charset="0"/>
                                <a:ea typeface="Times New Roman"/>
                              </a:rPr>
                            </m:ctrlPr>
                          </m:sSubPr>
                          <m:e>
                            <m:r>
                              <a:rPr lang="en-US" i="1" dirty="0">
                                <a:latin typeface="Cambria Math" panose="02040503050406030204" pitchFamily="18" charset="0"/>
                                <a:ea typeface="Times New Roman"/>
                              </a:rPr>
                              <m:t>𝜋</m:t>
                            </m:r>
                          </m:e>
                          <m:sub>
                            <m:r>
                              <a:rPr lang="de-DE" i="1" dirty="0">
                                <a:latin typeface="Cambria Math" panose="02040503050406030204" pitchFamily="18" charset="0"/>
                                <a:ea typeface="Times New Roman"/>
                              </a:rPr>
                              <m:t>1</m:t>
                            </m:r>
                          </m:sub>
                        </m:sSub>
                      </m:sup>
                    </m:sSup>
                    <m:d>
                      <m:dPr>
                        <m:ctrlPr>
                          <a:rPr lang="en-US" i="1" dirty="0">
                            <a:latin typeface="Cambria Math" panose="02040503050406030204" pitchFamily="18" charset="0"/>
                            <a:ea typeface="Times New Roman"/>
                          </a:rPr>
                        </m:ctrlPr>
                      </m:dPr>
                      <m:e>
                        <m:r>
                          <a:rPr lang="de-DE" i="1" dirty="0">
                            <a:latin typeface="Cambria Math" panose="02040503050406030204" pitchFamily="18" charset="0"/>
                            <a:ea typeface="Times New Roman"/>
                          </a:rPr>
                          <m:t>𝑑</m:t>
                        </m:r>
                        <m:r>
                          <a:rPr lang="de-DE" i="1" dirty="0">
                            <a:latin typeface="Cambria Math" panose="02040503050406030204" pitchFamily="18" charset="0"/>
                            <a:ea typeface="Times New Roman"/>
                          </a:rPr>
                          <m:t>1</m:t>
                        </m:r>
                      </m:e>
                    </m:d>
                  </m:oMath>
                </a14:m>
                <a:br>
                  <a:rPr lang="de-DE" i="1" dirty="0">
                    <a:latin typeface="Cambria Math" panose="02040503050406030204" pitchFamily="18" charset="0"/>
                    <a:ea typeface="Times New Roman"/>
                  </a:rPr>
                </a:br>
                <a14:m>
                  <m:oMath xmlns:m="http://schemas.openxmlformats.org/officeDocument/2006/math">
                    <m:r>
                      <a:rPr lang="en-US" i="1" dirty="0" smtClean="0">
                        <a:latin typeface="Cambria Math" panose="02040503050406030204" pitchFamily="18" charset="0"/>
                        <a:ea typeface="Times New Roman"/>
                        <a:cs typeface="Times New Roman"/>
                        <a:sym typeface="Symbol" charset="0"/>
                      </a:rPr>
                      <m:t>=100+</m:t>
                    </m:r>
                    <m:sSup>
                      <m:sSupPr>
                        <m:ctrlPr>
                          <a:rPr lang="en-US" i="1" dirty="0">
                            <a:latin typeface="Cambria Math" panose="02040503050406030204" pitchFamily="18" charset="0"/>
                            <a:ea typeface="Times New Roman"/>
                          </a:rPr>
                        </m:ctrlPr>
                      </m:sSupPr>
                      <m:e>
                        <m:r>
                          <a:rPr lang="en-US" i="1" dirty="0">
                            <a:latin typeface="Cambria Math" panose="02040503050406030204" pitchFamily="18" charset="0"/>
                            <a:ea typeface="Times New Roman"/>
                          </a:rPr>
                          <m:t>𝑉</m:t>
                        </m:r>
                      </m:e>
                      <m:sup>
                        <m:sSub>
                          <m:sSubPr>
                            <m:ctrlPr>
                              <a:rPr lang="de-DE" i="1" dirty="0">
                                <a:latin typeface="Cambria Math" panose="02040503050406030204" pitchFamily="18" charset="0"/>
                                <a:ea typeface="Times New Roman"/>
                              </a:rPr>
                            </m:ctrlPr>
                          </m:sSubPr>
                          <m:e>
                            <m:r>
                              <a:rPr lang="en-US" i="1" dirty="0">
                                <a:latin typeface="Cambria Math" panose="02040503050406030204" pitchFamily="18" charset="0"/>
                                <a:ea typeface="Times New Roman"/>
                              </a:rPr>
                              <m:t>𝜋</m:t>
                            </m:r>
                          </m:e>
                          <m:sub>
                            <m:r>
                              <a:rPr lang="de-DE" i="1" dirty="0">
                                <a:latin typeface="Cambria Math" panose="02040503050406030204" pitchFamily="18" charset="0"/>
                                <a:ea typeface="Times New Roman"/>
                              </a:rPr>
                              <m:t>1</m:t>
                            </m:r>
                          </m:sub>
                        </m:sSub>
                      </m:sup>
                    </m:sSup>
                    <m:d>
                      <m:dPr>
                        <m:ctrlPr>
                          <a:rPr lang="en-US" i="1" dirty="0">
                            <a:latin typeface="Cambria Math" panose="02040503050406030204" pitchFamily="18" charset="0"/>
                            <a:ea typeface="Times New Roman"/>
                          </a:rPr>
                        </m:ctrlPr>
                      </m:dPr>
                      <m:e>
                        <m:r>
                          <a:rPr lang="de-DE" i="1" dirty="0">
                            <a:latin typeface="Cambria Math" panose="02040503050406030204" pitchFamily="18" charset="0"/>
                            <a:ea typeface="Times New Roman"/>
                          </a:rPr>
                          <m:t>𝑑</m:t>
                        </m:r>
                        <m:r>
                          <a:rPr lang="de-DE" b="0" i="1" dirty="0" smtClean="0">
                            <a:latin typeface="Cambria Math" panose="02040503050406030204" pitchFamily="18" charset="0"/>
                            <a:ea typeface="Times New Roman"/>
                          </a:rPr>
                          <m:t>2</m:t>
                        </m:r>
                      </m:e>
                    </m:d>
                    <m:r>
                      <a:rPr lang="en-US" i="1" dirty="0" smtClean="0">
                        <a:latin typeface="Cambria Math" panose="02040503050406030204" pitchFamily="18" charset="0"/>
                        <a:ea typeface="Times New Roman"/>
                        <a:cs typeface="Times New Roman"/>
                        <a:sym typeface="Symbol" charset="0"/>
                      </a:rPr>
                      <m:t>=100+1</m:t>
                    </m:r>
                    <m:r>
                      <a:rPr lang="de-DE" b="0" i="1" dirty="0" smtClean="0">
                        <a:latin typeface="Cambria Math" panose="02040503050406030204" pitchFamily="18" charset="0"/>
                        <a:ea typeface="Times New Roman"/>
                        <a:cs typeface="Times New Roman"/>
                        <a:sym typeface="Symbol" charset="0"/>
                      </a:rPr>
                      <m:t>+0</m:t>
                    </m:r>
                    <m:r>
                      <a:rPr lang="en-US" i="1" dirty="0" smtClean="0">
                        <a:latin typeface="Cambria Math" panose="02040503050406030204" pitchFamily="18" charset="0"/>
                        <a:ea typeface="Times New Roman"/>
                        <a:cs typeface="Times New Roman"/>
                        <a:sym typeface="Symbol" charset="0"/>
                      </a:rPr>
                      <m:t>.8</m:t>
                    </m:r>
                    <m:sSup>
                      <m:sSupPr>
                        <m:ctrlPr>
                          <a:rPr lang="en-US" i="1" dirty="0">
                            <a:latin typeface="Cambria Math" panose="02040503050406030204" pitchFamily="18" charset="0"/>
                            <a:ea typeface="Times New Roman"/>
                          </a:rPr>
                        </m:ctrlPr>
                      </m:sSupPr>
                      <m:e>
                        <m:r>
                          <a:rPr lang="en-US" i="1" dirty="0">
                            <a:latin typeface="Cambria Math" panose="02040503050406030204" pitchFamily="18" charset="0"/>
                            <a:ea typeface="Times New Roman"/>
                          </a:rPr>
                          <m:t>𝑉</m:t>
                        </m:r>
                      </m:e>
                      <m:sup>
                        <m:sSub>
                          <m:sSubPr>
                            <m:ctrlPr>
                              <a:rPr lang="de-DE" i="1" dirty="0">
                                <a:latin typeface="Cambria Math" panose="02040503050406030204" pitchFamily="18" charset="0"/>
                                <a:ea typeface="Times New Roman"/>
                              </a:rPr>
                            </m:ctrlPr>
                          </m:sSubPr>
                          <m:e>
                            <m:r>
                              <a:rPr lang="en-US" i="1" dirty="0">
                                <a:latin typeface="Cambria Math" panose="02040503050406030204" pitchFamily="18" charset="0"/>
                                <a:ea typeface="Times New Roman"/>
                              </a:rPr>
                              <m:t>𝜋</m:t>
                            </m:r>
                          </m:e>
                          <m:sub>
                            <m:r>
                              <a:rPr lang="de-DE" i="1" dirty="0">
                                <a:latin typeface="Cambria Math" panose="02040503050406030204" pitchFamily="18" charset="0"/>
                                <a:ea typeface="Times New Roman"/>
                              </a:rPr>
                              <m:t>1</m:t>
                            </m:r>
                          </m:sub>
                        </m:sSub>
                      </m:sup>
                    </m:sSup>
                    <m:d>
                      <m:dPr>
                        <m:ctrlPr>
                          <a:rPr lang="en-US" i="1" dirty="0">
                            <a:latin typeface="Cambria Math" panose="02040503050406030204" pitchFamily="18" charset="0"/>
                            <a:ea typeface="Times New Roman"/>
                          </a:rPr>
                        </m:ctrlPr>
                      </m:dPr>
                      <m:e>
                        <m:r>
                          <a:rPr lang="de-DE" i="1" dirty="0">
                            <a:latin typeface="Cambria Math" panose="02040503050406030204" pitchFamily="18" charset="0"/>
                            <a:ea typeface="Times New Roman"/>
                          </a:rPr>
                          <m:t>𝑑</m:t>
                        </m:r>
                        <m:r>
                          <a:rPr lang="de-DE" b="0" i="1" dirty="0" smtClean="0">
                            <a:latin typeface="Cambria Math" panose="02040503050406030204" pitchFamily="18" charset="0"/>
                            <a:ea typeface="Times New Roman"/>
                          </a:rPr>
                          <m:t>3</m:t>
                        </m:r>
                      </m:e>
                    </m:d>
                    <m:r>
                      <a:rPr lang="en-US" i="1" dirty="0">
                        <a:latin typeface="Cambria Math" panose="02040503050406030204" pitchFamily="18" charset="0"/>
                        <a:ea typeface="Times New Roman"/>
                        <a:cs typeface="Times New Roman"/>
                        <a:sym typeface="Symbol" charset="0"/>
                      </a:rPr>
                      <m:t>+</m:t>
                    </m:r>
                    <m:r>
                      <a:rPr lang="de-DE" b="0" i="1" dirty="0" smtClean="0">
                        <a:latin typeface="Cambria Math" panose="02040503050406030204" pitchFamily="18" charset="0"/>
                        <a:ea typeface="Times New Roman"/>
                        <a:cs typeface="Times New Roman"/>
                        <a:sym typeface="Symbol" charset="0"/>
                      </a:rPr>
                      <m:t>0</m:t>
                    </m:r>
                    <m:r>
                      <a:rPr lang="en-US" i="1" dirty="0">
                        <a:latin typeface="Cambria Math" panose="02040503050406030204" pitchFamily="18" charset="0"/>
                        <a:ea typeface="Times New Roman"/>
                        <a:cs typeface="Times New Roman"/>
                        <a:sym typeface="Symbol" charset="0"/>
                      </a:rPr>
                      <m:t>.2</m:t>
                    </m:r>
                    <m:sSup>
                      <m:sSupPr>
                        <m:ctrlPr>
                          <a:rPr lang="en-US" i="1" dirty="0">
                            <a:latin typeface="Cambria Math" panose="02040503050406030204" pitchFamily="18" charset="0"/>
                            <a:ea typeface="Times New Roman"/>
                          </a:rPr>
                        </m:ctrlPr>
                      </m:sSupPr>
                      <m:e>
                        <m:r>
                          <a:rPr lang="en-US" i="1" dirty="0">
                            <a:latin typeface="Cambria Math" panose="02040503050406030204" pitchFamily="18" charset="0"/>
                            <a:ea typeface="Times New Roman"/>
                          </a:rPr>
                          <m:t>𝑉</m:t>
                        </m:r>
                      </m:e>
                      <m:sup>
                        <m:sSub>
                          <m:sSubPr>
                            <m:ctrlPr>
                              <a:rPr lang="de-DE" i="1" dirty="0">
                                <a:latin typeface="Cambria Math" panose="02040503050406030204" pitchFamily="18" charset="0"/>
                                <a:ea typeface="Times New Roman"/>
                              </a:rPr>
                            </m:ctrlPr>
                          </m:sSubPr>
                          <m:e>
                            <m:r>
                              <a:rPr lang="en-US" i="1" dirty="0">
                                <a:latin typeface="Cambria Math" panose="02040503050406030204" pitchFamily="18" charset="0"/>
                                <a:ea typeface="Times New Roman"/>
                              </a:rPr>
                              <m:t>𝜋</m:t>
                            </m:r>
                          </m:e>
                          <m:sub>
                            <m:r>
                              <a:rPr lang="de-DE" i="1" dirty="0">
                                <a:latin typeface="Cambria Math" panose="02040503050406030204" pitchFamily="18" charset="0"/>
                                <a:ea typeface="Times New Roman"/>
                              </a:rPr>
                              <m:t>1</m:t>
                            </m:r>
                          </m:sub>
                        </m:sSub>
                      </m:sup>
                    </m:sSup>
                    <m:d>
                      <m:dPr>
                        <m:ctrlPr>
                          <a:rPr lang="en-US" i="1" dirty="0">
                            <a:latin typeface="Cambria Math" panose="02040503050406030204" pitchFamily="18" charset="0"/>
                            <a:ea typeface="Times New Roman"/>
                          </a:rPr>
                        </m:ctrlPr>
                      </m:dPr>
                      <m:e>
                        <m:r>
                          <a:rPr lang="de-DE" i="1" dirty="0">
                            <a:latin typeface="Cambria Math" panose="02040503050406030204" pitchFamily="18" charset="0"/>
                            <a:ea typeface="Times New Roman"/>
                          </a:rPr>
                          <m:t>𝑑</m:t>
                        </m:r>
                        <m:r>
                          <a:rPr lang="de-DE" b="0" i="1" dirty="0" smtClean="0">
                            <a:latin typeface="Cambria Math" panose="02040503050406030204" pitchFamily="18" charset="0"/>
                            <a:ea typeface="Times New Roman"/>
                          </a:rPr>
                          <m:t>5</m:t>
                        </m:r>
                      </m:e>
                    </m:d>
                    <m:r>
                      <a:rPr lang="en-US" i="1" dirty="0" smtClean="0">
                        <a:latin typeface="Cambria Math" panose="02040503050406030204" pitchFamily="18" charset="0"/>
                        <a:ea typeface="Times New Roman"/>
                        <a:cs typeface="Times New Roman"/>
                        <a:sym typeface="Symbol" charset="0"/>
                      </a:rPr>
                      <m:t>=100+1</m:t>
                    </m:r>
                    <m:r>
                      <a:rPr lang="de-DE" b="0" i="1" dirty="0" smtClean="0">
                        <a:latin typeface="Cambria Math" panose="02040503050406030204" pitchFamily="18" charset="0"/>
                        <a:ea typeface="Times New Roman"/>
                        <a:cs typeface="Times New Roman"/>
                        <a:sym typeface="Symbol" charset="0"/>
                      </a:rPr>
                      <m:t>+0</m:t>
                    </m:r>
                    <m:r>
                      <a:rPr lang="en-US" i="1" dirty="0" smtClean="0">
                        <a:latin typeface="Cambria Math" panose="02040503050406030204" pitchFamily="18" charset="0"/>
                        <a:ea typeface="Times New Roman"/>
                        <a:cs typeface="Times New Roman"/>
                        <a:sym typeface="Symbol" charset="0"/>
                      </a:rPr>
                      <m:t>.8</m:t>
                    </m:r>
                    <m:d>
                      <m:dPr>
                        <m:ctrlPr>
                          <a:rPr lang="en-US" i="1" dirty="0">
                            <a:latin typeface="Cambria Math" panose="02040503050406030204" pitchFamily="18" charset="0"/>
                            <a:ea typeface="Times New Roman"/>
                            <a:cs typeface="Times New Roman"/>
                            <a:sym typeface="Symbol" charset="0"/>
                          </a:rPr>
                        </m:ctrlPr>
                      </m:dPr>
                      <m:e>
                        <m:r>
                          <a:rPr lang="en-US" i="1" dirty="0">
                            <a:latin typeface="Cambria Math" panose="02040503050406030204" pitchFamily="18" charset="0"/>
                            <a:ea typeface="Times New Roman"/>
                            <a:cs typeface="Times New Roman"/>
                          </a:rPr>
                          <m:t>100</m:t>
                        </m:r>
                      </m:e>
                    </m:d>
                    <m:r>
                      <a:rPr lang="de-DE" b="0" i="1" dirty="0" smtClean="0">
                        <a:latin typeface="Cambria Math" panose="02040503050406030204" pitchFamily="18" charset="0"/>
                        <a:ea typeface="Times New Roman"/>
                        <a:cs typeface="Times New Roman"/>
                      </a:rPr>
                      <m:t>+0</m:t>
                    </m:r>
                    <m:r>
                      <a:rPr lang="en-US" i="1" dirty="0">
                        <a:latin typeface="Cambria Math" panose="02040503050406030204" pitchFamily="18" charset="0"/>
                        <a:ea typeface="Times New Roman"/>
                        <a:cs typeface="Times New Roman"/>
                      </a:rPr>
                      <m:t>.2</m:t>
                    </m:r>
                    <m:d>
                      <m:dPr>
                        <m:ctrlPr>
                          <a:rPr lang="en-US" i="1" dirty="0">
                            <a:latin typeface="Cambria Math" panose="02040503050406030204" pitchFamily="18" charset="0"/>
                            <a:ea typeface="Times New Roman"/>
                            <a:cs typeface="Times New Roman"/>
                          </a:rPr>
                        </m:ctrlPr>
                      </m:dPr>
                      <m:e>
                        <m:r>
                          <a:rPr lang="en-US" i="1" dirty="0">
                            <a:latin typeface="Cambria Math" panose="02040503050406030204" pitchFamily="18" charset="0"/>
                            <a:ea typeface="Times New Roman"/>
                            <a:cs typeface="Times New Roman"/>
                          </a:rPr>
                          <m:t>100</m:t>
                        </m:r>
                      </m:e>
                    </m:d>
                  </m:oMath>
                </a14:m>
                <a:br>
                  <a:rPr lang="de-DE" i="1" dirty="0">
                    <a:latin typeface="Cambria Math" panose="02040503050406030204" pitchFamily="18" charset="0"/>
                    <a:ea typeface="Times New Roman"/>
                    <a:cs typeface="Times New Roman"/>
                  </a:rPr>
                </a:br>
                <a14:m>
                  <m:oMath xmlns:m="http://schemas.openxmlformats.org/officeDocument/2006/math">
                    <m:r>
                      <a:rPr lang="en-US" i="1" dirty="0" smtClean="0">
                        <a:latin typeface="Cambria Math" panose="02040503050406030204" pitchFamily="18" charset="0"/>
                        <a:ea typeface="Times New Roman"/>
                        <a:cs typeface="Times New Roman"/>
                      </a:rPr>
                      <m:t>=201</m:t>
                    </m:r>
                  </m:oMath>
                </a14:m>
                <a:endParaRPr lang="en-GB" dirty="0"/>
              </a:p>
              <a:p>
                <a:pPr lvl="1"/>
                <a:endParaRPr lang="en-GB" dirty="0"/>
              </a:p>
            </p:txBody>
          </p:sp>
        </mc:Choice>
        <mc:Fallback xmlns="">
          <p:sp>
            <p:nvSpPr>
              <p:cNvPr id="3" name="Content Placeholder 2">
                <a:extLst>
                  <a:ext uri="{FF2B5EF4-FFF2-40B4-BE49-F238E27FC236}">
                    <a16:creationId xmlns:a16="http://schemas.microsoft.com/office/drawing/2014/main" id="{5483A92E-58DD-BF4E-9E38-FC6ADFE6AD7D}"/>
                  </a:ext>
                </a:extLst>
              </p:cNvPr>
              <p:cNvSpPr>
                <a:spLocks noGrp="1" noRot="1" noChangeAspect="1" noMove="1" noResize="1" noEditPoints="1" noAdjustHandles="1" noChangeArrowheads="1" noChangeShapeType="1" noTextEdit="1"/>
              </p:cNvSpPr>
              <p:nvPr>
                <p:ph sz="half" idx="2"/>
              </p:nvPr>
            </p:nvSpPr>
            <p:spPr>
              <a:xfrm>
                <a:off x="4256017" y="1146048"/>
                <a:ext cx="4540414" cy="5030915"/>
              </a:xfrm>
              <a:blipFill>
                <a:blip r:embed="rId4"/>
                <a:stretch>
                  <a:fillRect l="-836" t="-2015"/>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0AD31172-BA43-3D47-9FE7-05EBDA6233C0}"/>
              </a:ext>
            </a:extLst>
          </p:cNvPr>
          <p:cNvSpPr>
            <a:spLocks noGrp="1"/>
          </p:cNvSpPr>
          <p:nvPr>
            <p:ph type="sldNum" sz="quarter" idx="12"/>
          </p:nvPr>
        </p:nvSpPr>
        <p:spPr/>
        <p:txBody>
          <a:bodyPr/>
          <a:lstStyle/>
          <a:p>
            <a:fld id="{67C9959E-8E6B-B04C-9955-EA096F41CA7A}" type="slidenum">
              <a:rPr lang="en-GB" smtClean="0"/>
              <a:pPr/>
              <a:t>18</a:t>
            </a:fld>
            <a:endParaRPr lang="en-GB"/>
          </a:p>
        </p:txBody>
      </p:sp>
      <p:grpSp>
        <p:nvGrpSpPr>
          <p:cNvPr id="96" name="Group 95">
            <a:extLst>
              <a:ext uri="{FF2B5EF4-FFF2-40B4-BE49-F238E27FC236}">
                <a16:creationId xmlns:a16="http://schemas.microsoft.com/office/drawing/2014/main" id="{C9C8B067-47C2-F248-9589-CABDF7A8318C}"/>
              </a:ext>
            </a:extLst>
          </p:cNvPr>
          <p:cNvGrpSpPr/>
          <p:nvPr/>
        </p:nvGrpSpPr>
        <p:grpSpPr>
          <a:xfrm>
            <a:off x="3896630" y="2738359"/>
            <a:ext cx="5162595" cy="3862989"/>
            <a:chOff x="3896630" y="2738359"/>
            <a:chExt cx="5162595" cy="3862989"/>
          </a:xfrm>
        </p:grpSpPr>
        <p:grpSp>
          <p:nvGrpSpPr>
            <p:cNvPr id="97" name="Group 96">
              <a:extLst>
                <a:ext uri="{FF2B5EF4-FFF2-40B4-BE49-F238E27FC236}">
                  <a16:creationId xmlns:a16="http://schemas.microsoft.com/office/drawing/2014/main" id="{1ABB7DB9-6D2A-A842-A6DE-0ADB87EF24A4}"/>
                </a:ext>
              </a:extLst>
            </p:cNvPr>
            <p:cNvGrpSpPr>
              <a:grpSpLocks noChangeAspect="1"/>
            </p:cNvGrpSpPr>
            <p:nvPr/>
          </p:nvGrpSpPr>
          <p:grpSpPr>
            <a:xfrm>
              <a:off x="3896630" y="2738359"/>
              <a:ext cx="5162595" cy="3862989"/>
              <a:chOff x="424630" y="1518047"/>
              <a:chExt cx="4697482" cy="3514961"/>
            </a:xfrm>
          </p:grpSpPr>
          <p:sp>
            <p:nvSpPr>
              <p:cNvPr id="99" name="Freeform 31">
                <a:extLst>
                  <a:ext uri="{FF2B5EF4-FFF2-40B4-BE49-F238E27FC236}">
                    <a16:creationId xmlns:a16="http://schemas.microsoft.com/office/drawing/2014/main" id="{BB5EDC93-F338-BE43-9975-C83982C6DDEA}"/>
                  </a:ext>
                </a:extLst>
              </p:cNvPr>
              <p:cNvSpPr>
                <a:spLocks/>
              </p:cNvSpPr>
              <p:nvPr/>
            </p:nvSpPr>
            <p:spPr bwMode="auto">
              <a:xfrm rot="11049090" flipH="1" flipV="1">
                <a:off x="4148184" y="2190483"/>
                <a:ext cx="660198" cy="212627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38100" cmpd="sng">
                <a:solidFill>
                  <a:schemeClr val="accent1"/>
                </a:solidFill>
                <a:round/>
                <a:headEnd type="none"/>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0" name="Rectangle 99">
                <a:extLst>
                  <a:ext uri="{FF2B5EF4-FFF2-40B4-BE49-F238E27FC236}">
                    <a16:creationId xmlns:a16="http://schemas.microsoft.com/office/drawing/2014/main" id="{3F6AC0B2-3DA4-EB4B-8B3E-53BBE2A952F4}"/>
                  </a:ext>
                </a:extLst>
              </p:cNvPr>
              <p:cNvSpPr/>
              <p:nvPr/>
            </p:nvSpPr>
            <p:spPr>
              <a:xfrm>
                <a:off x="4066674" y="2252723"/>
                <a:ext cx="59" cy="252043"/>
              </a:xfrm>
              <a:prstGeom prst="rect">
                <a:avLst/>
              </a:prstGeom>
              <a:noFill/>
            </p:spPr>
            <p:txBody>
              <a:bodyPr wrap="none" lIns="0" tIns="0" rIns="0" bIns="0">
                <a:spAutoFit/>
              </a:bodyPr>
              <a:lstStyle/>
              <a:p>
                <a:pPr algn="ctr"/>
                <a:endParaRPr lang="en-US" dirty="0"/>
              </a:p>
            </p:txBody>
          </p:sp>
          <p:sp>
            <p:nvSpPr>
              <p:cNvPr id="101" name="Rectangle 100">
                <a:extLst>
                  <a:ext uri="{FF2B5EF4-FFF2-40B4-BE49-F238E27FC236}">
                    <a16:creationId xmlns:a16="http://schemas.microsoft.com/office/drawing/2014/main" id="{85A1B37B-8259-AC46-B0A1-E36EDF466167}"/>
                  </a:ext>
                </a:extLst>
              </p:cNvPr>
              <p:cNvSpPr/>
              <p:nvPr/>
            </p:nvSpPr>
            <p:spPr>
              <a:xfrm>
                <a:off x="4441353" y="4403587"/>
                <a:ext cx="168088" cy="336058"/>
              </a:xfrm>
              <a:prstGeom prst="rect">
                <a:avLst/>
              </a:prstGeom>
              <a:noFill/>
            </p:spPr>
            <p:txBody>
              <a:bodyPr wrap="none" lIns="91440" tIns="0" rIns="91440" bIns="91440">
                <a:spAutoFit/>
              </a:bodyPr>
              <a:lstStyle/>
              <a:p>
                <a:pPr algn="ctr"/>
                <a:endParaRPr lang="en-US" dirty="0"/>
              </a:p>
            </p:txBody>
          </p:sp>
          <p:sp>
            <p:nvSpPr>
              <p:cNvPr id="102" name="Rectangle 101">
                <a:extLst>
                  <a:ext uri="{FF2B5EF4-FFF2-40B4-BE49-F238E27FC236}">
                    <a16:creationId xmlns:a16="http://schemas.microsoft.com/office/drawing/2014/main" id="{DE6ABD5F-29D5-174B-A150-176C889A3282}"/>
                  </a:ext>
                </a:extLst>
              </p:cNvPr>
              <p:cNvSpPr/>
              <p:nvPr/>
            </p:nvSpPr>
            <p:spPr>
              <a:xfrm>
                <a:off x="1149001" y="4506767"/>
                <a:ext cx="59" cy="252043"/>
              </a:xfrm>
              <a:prstGeom prst="rect">
                <a:avLst/>
              </a:prstGeom>
              <a:noFill/>
            </p:spPr>
            <p:txBody>
              <a:bodyPr wrap="none" lIns="0" tIns="0" rIns="0" bIns="0">
                <a:spAutoFit/>
              </a:bodyPr>
              <a:lstStyle/>
              <a:p>
                <a:pPr algn="r"/>
                <a:endParaRPr lang="en-US" dirty="0"/>
              </a:p>
            </p:txBody>
          </p:sp>
          <p:sp>
            <p:nvSpPr>
              <p:cNvPr id="103" name="Text Box 13">
                <a:extLst>
                  <a:ext uri="{FF2B5EF4-FFF2-40B4-BE49-F238E27FC236}">
                    <a16:creationId xmlns:a16="http://schemas.microsoft.com/office/drawing/2014/main" id="{58A347EE-7D07-3B4C-9094-1C1B2774F594}"/>
                  </a:ext>
                </a:extLst>
              </p:cNvPr>
              <p:cNvSpPr txBox="1">
                <a:spLocks noChangeArrowheads="1"/>
              </p:cNvSpPr>
              <p:nvPr/>
            </p:nvSpPr>
            <p:spPr bwMode="auto">
              <a:xfrm>
                <a:off x="424630" y="4528921"/>
                <a:ext cx="660190" cy="504087"/>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Times New Roman"/>
                    <a:cs typeface="Calibri"/>
                    <a:sym typeface="Symbol" charset="0"/>
                  </a:rPr>
                  <a:t>Start: </a:t>
                </a:r>
                <a:br>
                  <a:rPr lang="en-US" sz="1800" dirty="0">
                    <a:latin typeface="+mn-lt"/>
                    <a:ea typeface="Times New Roman"/>
                    <a:cs typeface="Calibri"/>
                    <a:sym typeface="Symbol" charset="0"/>
                  </a:rPr>
                </a:br>
                <a:r>
                  <a:rPr lang="en-US" sz="1800" i="1" dirty="0">
                    <a:latin typeface="+mn-lt"/>
                    <a:ea typeface="Times New Roman"/>
                    <a:sym typeface="Symbol" charset="0"/>
                  </a:rPr>
                  <a:t>s</a:t>
                </a:r>
                <a:r>
                  <a:rPr lang="en-US" sz="1800" baseline="-25000" dirty="0">
                    <a:latin typeface="+mn-lt"/>
                    <a:ea typeface="Times New Roman"/>
                    <a:sym typeface="Symbol" charset="0"/>
                  </a:rPr>
                  <a:t>0</a:t>
                </a:r>
                <a:r>
                  <a:rPr lang="en-US" sz="1800" i="1" dirty="0">
                    <a:latin typeface="+mn-lt"/>
                    <a:ea typeface="Times New Roman"/>
                    <a:sym typeface="Symbol" charset="0"/>
                  </a:rPr>
                  <a:t>= </a:t>
                </a:r>
                <a:r>
                  <a:rPr lang="en-US" sz="1800" dirty="0">
                    <a:latin typeface="+mn-lt"/>
                    <a:ea typeface="Times New Roman"/>
                    <a:cs typeface="Calibri"/>
                    <a:sym typeface="Symbol" charset="0"/>
                  </a:rPr>
                  <a:t>d1</a:t>
                </a:r>
                <a:endParaRPr lang="en-US" sz="1800" dirty="0">
                  <a:latin typeface="+mn-lt"/>
                  <a:ea typeface="Times New Roman"/>
                  <a:cs typeface="Times New Roman"/>
                </a:endParaRPr>
              </a:p>
            </p:txBody>
          </p:sp>
          <p:sp>
            <p:nvSpPr>
              <p:cNvPr id="104" name="Rectangle 103">
                <a:extLst>
                  <a:ext uri="{FF2B5EF4-FFF2-40B4-BE49-F238E27FC236}">
                    <a16:creationId xmlns:a16="http://schemas.microsoft.com/office/drawing/2014/main" id="{FAADD5CF-A3D8-0C4A-BE03-38D69F7E12B9}"/>
                  </a:ext>
                </a:extLst>
              </p:cNvPr>
              <p:cNvSpPr/>
              <p:nvPr/>
            </p:nvSpPr>
            <p:spPr>
              <a:xfrm>
                <a:off x="1028128" y="2019635"/>
                <a:ext cx="59" cy="252043"/>
              </a:xfrm>
              <a:prstGeom prst="rect">
                <a:avLst/>
              </a:prstGeom>
              <a:noFill/>
            </p:spPr>
            <p:txBody>
              <a:bodyPr wrap="none" lIns="0" tIns="0" rIns="0" bIns="0">
                <a:spAutoFit/>
              </a:bodyPr>
              <a:lstStyle/>
              <a:p>
                <a:pPr algn="ctr"/>
                <a:endParaRPr lang="en-US" dirty="0"/>
              </a:p>
            </p:txBody>
          </p:sp>
          <p:sp>
            <p:nvSpPr>
              <p:cNvPr id="105" name="Freeform 31">
                <a:extLst>
                  <a:ext uri="{FF2B5EF4-FFF2-40B4-BE49-F238E27FC236}">
                    <a16:creationId xmlns:a16="http://schemas.microsoft.com/office/drawing/2014/main" id="{795C6C67-933F-E94D-8D2E-B61689FAF4AA}"/>
                  </a:ext>
                </a:extLst>
              </p:cNvPr>
              <p:cNvSpPr>
                <a:spLocks/>
              </p:cNvSpPr>
              <p:nvPr/>
            </p:nvSpPr>
            <p:spPr bwMode="auto">
              <a:xfrm rot="4200000" flipH="1" flipV="1">
                <a:off x="2510252" y="617061"/>
                <a:ext cx="776291" cy="2966339"/>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6" name="Text Box 11">
                <a:extLst>
                  <a:ext uri="{FF2B5EF4-FFF2-40B4-BE49-F238E27FC236}">
                    <a16:creationId xmlns:a16="http://schemas.microsoft.com/office/drawing/2014/main" id="{556CD297-C9A4-E749-A282-BD3DBAFB8994}"/>
                  </a:ext>
                </a:extLst>
              </p:cNvPr>
              <p:cNvSpPr txBox="1">
                <a:spLocks noChangeArrowheads="1"/>
              </p:cNvSpPr>
              <p:nvPr/>
            </p:nvSpPr>
            <p:spPr bwMode="auto">
              <a:xfrm>
                <a:off x="4164150" y="4337866"/>
                <a:ext cx="668031" cy="504087"/>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Times New Roman"/>
                    <a:cs typeface="Times New Roman"/>
                  </a:rPr>
                  <a:t>  Goal: </a:t>
                </a:r>
              </a:p>
              <a:p>
                <a:r>
                  <a:rPr lang="en-US" sz="1800" i="1" dirty="0">
                    <a:latin typeface="+mn-lt"/>
                    <a:ea typeface="Times New Roman"/>
                    <a:sym typeface="Symbol" charset="0"/>
                  </a:rPr>
                  <a:t>S</a:t>
                </a:r>
                <a:r>
                  <a:rPr lang="en-US" sz="1800" i="1" baseline="-25000" dirty="0">
                    <a:latin typeface="+mn-lt"/>
                    <a:ea typeface="Times New Roman"/>
                    <a:sym typeface="Symbol" charset="0"/>
                  </a:rPr>
                  <a:t>g</a:t>
                </a:r>
                <a:r>
                  <a:rPr lang="en-US" sz="1800" dirty="0">
                    <a:latin typeface="+mn-lt"/>
                    <a:ea typeface="Times New Roman"/>
                    <a:sym typeface="Symbol" charset="0"/>
                  </a:rPr>
                  <a:t>= {</a:t>
                </a:r>
                <a:r>
                  <a:rPr lang="en-US" sz="1800" dirty="0">
                    <a:latin typeface="+mn-lt"/>
                    <a:ea typeface="Times New Roman"/>
                    <a:cs typeface="Calibri"/>
                    <a:sym typeface="Symbol" charset="0"/>
                  </a:rPr>
                  <a:t>d4</a:t>
                </a:r>
                <a:r>
                  <a:rPr lang="en-US" sz="1800" dirty="0">
                    <a:latin typeface="+mn-lt"/>
                    <a:ea typeface="Times New Roman"/>
                    <a:cs typeface="Times New Roman"/>
                    <a:sym typeface="Symbol" charset="0"/>
                  </a:rPr>
                  <a:t>}</a:t>
                </a:r>
                <a:endParaRPr lang="en-US" sz="1800" dirty="0">
                  <a:latin typeface="+mn-lt"/>
                  <a:ea typeface="Times New Roman"/>
                  <a:cs typeface="Times New Roman"/>
                </a:endParaRPr>
              </a:p>
            </p:txBody>
          </p:sp>
          <p:sp>
            <p:nvSpPr>
              <p:cNvPr id="107" name="Freeform 37">
                <a:extLst>
                  <a:ext uri="{FF2B5EF4-FFF2-40B4-BE49-F238E27FC236}">
                    <a16:creationId xmlns:a16="http://schemas.microsoft.com/office/drawing/2014/main" id="{B50FC7DA-F235-E34E-B9CC-A5EDD7A13911}"/>
                  </a:ext>
                </a:extLst>
              </p:cNvPr>
              <p:cNvSpPr>
                <a:spLocks/>
              </p:cNvSpPr>
              <p:nvPr/>
            </p:nvSpPr>
            <p:spPr bwMode="auto">
              <a:xfrm>
                <a:off x="1155196" y="2381554"/>
                <a:ext cx="2527300" cy="239492"/>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38100" cmpd="sng">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8" name="Freeform 38">
                <a:extLst>
                  <a:ext uri="{FF2B5EF4-FFF2-40B4-BE49-F238E27FC236}">
                    <a16:creationId xmlns:a16="http://schemas.microsoft.com/office/drawing/2014/main" id="{025D3742-FFC0-D64B-A122-F77102BBA574}"/>
                  </a:ext>
                </a:extLst>
              </p:cNvPr>
              <p:cNvSpPr>
                <a:spLocks/>
              </p:cNvSpPr>
              <p:nvPr/>
            </p:nvSpPr>
            <p:spPr bwMode="auto">
              <a:xfrm>
                <a:off x="2265020" y="2103309"/>
                <a:ext cx="2176032" cy="281769"/>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38100" cmpd="sng">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9" name="Arc 108">
                <a:extLst>
                  <a:ext uri="{FF2B5EF4-FFF2-40B4-BE49-F238E27FC236}">
                    <a16:creationId xmlns:a16="http://schemas.microsoft.com/office/drawing/2014/main" id="{5549E440-BD5E-2F49-ACBF-D79EFADBF945}"/>
                  </a:ext>
                </a:extLst>
              </p:cNvPr>
              <p:cNvSpPr/>
              <p:nvPr/>
            </p:nvSpPr>
            <p:spPr bwMode="auto">
              <a:xfrm>
                <a:off x="2953574" y="2286304"/>
                <a:ext cx="114300" cy="225425"/>
              </a:xfrm>
              <a:prstGeom prst="arc">
                <a:avLst>
                  <a:gd name="adj1" fmla="val 18495893"/>
                  <a:gd name="adj2" fmla="val 2991136"/>
                </a:avLst>
              </a:prstGeom>
              <a:noFill/>
              <a:ln w="38100" cap="flat" cmpd="sng" algn="ctr">
                <a:solidFill>
                  <a:schemeClr val="accent1"/>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10" name="Freeform 40">
                <a:extLst>
                  <a:ext uri="{FF2B5EF4-FFF2-40B4-BE49-F238E27FC236}">
                    <a16:creationId xmlns:a16="http://schemas.microsoft.com/office/drawing/2014/main" id="{6E124F0B-E034-D14D-91B6-C2187926DC5B}"/>
                  </a:ext>
                </a:extLst>
              </p:cNvPr>
              <p:cNvSpPr>
                <a:spLocks/>
              </p:cNvSpPr>
              <p:nvPr/>
            </p:nvSpPr>
            <p:spPr bwMode="auto">
              <a:xfrm rot="10800000" flipH="1">
                <a:off x="3688744" y="2968900"/>
                <a:ext cx="114570" cy="1275335"/>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1" name="Freeform 6">
                <a:extLst>
                  <a:ext uri="{FF2B5EF4-FFF2-40B4-BE49-F238E27FC236}">
                    <a16:creationId xmlns:a16="http://schemas.microsoft.com/office/drawing/2014/main" id="{5C9063DD-A080-E945-A745-19D0D6BDC59E}"/>
                  </a:ext>
                </a:extLst>
              </p:cNvPr>
              <p:cNvSpPr>
                <a:spLocks/>
              </p:cNvSpPr>
              <p:nvPr/>
            </p:nvSpPr>
            <p:spPr bwMode="auto">
              <a:xfrm>
                <a:off x="922934" y="2718754"/>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38100" cmpd="sng">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2" name="Oval 11">
                <a:extLst>
                  <a:ext uri="{FF2B5EF4-FFF2-40B4-BE49-F238E27FC236}">
                    <a16:creationId xmlns:a16="http://schemas.microsoft.com/office/drawing/2014/main" id="{B052EE3E-3329-7F40-962B-1DEB6474CC30}"/>
                  </a:ext>
                </a:extLst>
              </p:cNvPr>
              <p:cNvSpPr>
                <a:spLocks noChangeArrowheads="1"/>
              </p:cNvSpPr>
              <p:nvPr/>
            </p:nvSpPr>
            <p:spPr bwMode="auto">
              <a:xfrm>
                <a:off x="986434" y="2271249"/>
                <a:ext cx="457200" cy="457200"/>
              </a:xfrm>
              <a:prstGeom prst="ellipse">
                <a:avLst/>
              </a:prstGeom>
              <a:solidFill>
                <a:srgbClr val="FFFFFF"/>
              </a:solidFill>
              <a:ln w="38100" cmpd="sng">
                <a:solidFill>
                  <a:schemeClr val="accent1"/>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113" name="Freeform 18">
                <a:extLst>
                  <a:ext uri="{FF2B5EF4-FFF2-40B4-BE49-F238E27FC236}">
                    <a16:creationId xmlns:a16="http://schemas.microsoft.com/office/drawing/2014/main" id="{C9B9A366-31F1-3649-97AD-410DD19162FE}"/>
                  </a:ext>
                </a:extLst>
              </p:cNvPr>
              <p:cNvSpPr>
                <a:spLocks/>
              </p:cNvSpPr>
              <p:nvPr/>
            </p:nvSpPr>
            <p:spPr bwMode="auto">
              <a:xfrm rot="297626" flipV="1">
                <a:off x="1497828" y="4422980"/>
                <a:ext cx="2154774" cy="270156"/>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4" name="Oval 11">
                <a:extLst>
                  <a:ext uri="{FF2B5EF4-FFF2-40B4-BE49-F238E27FC236}">
                    <a16:creationId xmlns:a16="http://schemas.microsoft.com/office/drawing/2014/main" id="{6D90A46A-359D-634D-84D7-36135F589A44}"/>
                  </a:ext>
                </a:extLst>
              </p:cNvPr>
              <p:cNvSpPr>
                <a:spLocks noChangeArrowheads="1"/>
              </p:cNvSpPr>
              <p:nvPr/>
            </p:nvSpPr>
            <p:spPr bwMode="auto">
              <a:xfrm>
                <a:off x="4425794" y="1761046"/>
                <a:ext cx="457200" cy="457200"/>
              </a:xfrm>
              <a:prstGeom prst="ellipse">
                <a:avLst/>
              </a:prstGeom>
              <a:solidFill>
                <a:srgbClr val="FFFFFF"/>
              </a:solidFill>
              <a:ln w="38100" cmpd="sng">
                <a:solidFill>
                  <a:schemeClr val="accent1"/>
                </a:solidFill>
                <a:round/>
                <a:headEnd/>
                <a:tailEnd/>
              </a:ln>
            </p:spPr>
            <p:txBody>
              <a:bodyPr wrap="none" anchor="ctr"/>
              <a:lstStyle/>
              <a:p>
                <a:pPr algn="ctr"/>
                <a:r>
                  <a:rPr lang="en-US" dirty="0">
                    <a:latin typeface="Calibri"/>
                    <a:ea typeface="Times New Roman"/>
                    <a:cs typeface="Times New Roman"/>
                  </a:rPr>
                  <a:t>d5</a:t>
                </a:r>
              </a:p>
            </p:txBody>
          </p:sp>
          <p:sp>
            <p:nvSpPr>
              <p:cNvPr id="115" name="Text Box 11">
                <a:extLst>
                  <a:ext uri="{FF2B5EF4-FFF2-40B4-BE49-F238E27FC236}">
                    <a16:creationId xmlns:a16="http://schemas.microsoft.com/office/drawing/2014/main" id="{5651BD7C-0154-6841-A98A-54951729FE7C}"/>
                  </a:ext>
                </a:extLst>
              </p:cNvPr>
              <p:cNvSpPr txBox="1">
                <a:spLocks noChangeArrowheads="1"/>
              </p:cNvSpPr>
              <p:nvPr/>
            </p:nvSpPr>
            <p:spPr bwMode="auto">
              <a:xfrm>
                <a:off x="3139191" y="2064370"/>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0.2</a:t>
                </a:r>
              </a:p>
            </p:txBody>
          </p:sp>
          <p:sp>
            <p:nvSpPr>
              <p:cNvPr id="116" name="Text Box 11">
                <a:extLst>
                  <a:ext uri="{FF2B5EF4-FFF2-40B4-BE49-F238E27FC236}">
                    <a16:creationId xmlns:a16="http://schemas.microsoft.com/office/drawing/2014/main" id="{8E35B23B-9005-EA47-800C-18669E234125}"/>
                  </a:ext>
                </a:extLst>
              </p:cNvPr>
              <p:cNvSpPr txBox="1">
                <a:spLocks noChangeArrowheads="1"/>
              </p:cNvSpPr>
              <p:nvPr/>
            </p:nvSpPr>
            <p:spPr bwMode="auto">
              <a:xfrm>
                <a:off x="3151701" y="2505406"/>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0.8</a:t>
                </a:r>
              </a:p>
            </p:txBody>
          </p:sp>
          <p:sp>
            <p:nvSpPr>
              <p:cNvPr id="117" name="Text Box 11">
                <a:extLst>
                  <a:ext uri="{FF2B5EF4-FFF2-40B4-BE49-F238E27FC236}">
                    <a16:creationId xmlns:a16="http://schemas.microsoft.com/office/drawing/2014/main" id="{8D07E025-0399-D643-82A1-8264B21E026A}"/>
                  </a:ext>
                </a:extLst>
              </p:cNvPr>
              <p:cNvSpPr txBox="1">
                <a:spLocks noChangeArrowheads="1"/>
              </p:cNvSpPr>
              <p:nvPr/>
            </p:nvSpPr>
            <p:spPr bwMode="auto">
              <a:xfrm>
                <a:off x="1896636" y="4562021"/>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0.5</a:t>
                </a:r>
              </a:p>
            </p:txBody>
          </p:sp>
          <p:sp>
            <p:nvSpPr>
              <p:cNvPr id="118" name="Text Box 11">
                <a:extLst>
                  <a:ext uri="{FF2B5EF4-FFF2-40B4-BE49-F238E27FC236}">
                    <a16:creationId xmlns:a16="http://schemas.microsoft.com/office/drawing/2014/main" id="{68CAA3EF-FCFF-1845-A5B2-63330B251069}"/>
                  </a:ext>
                </a:extLst>
              </p:cNvPr>
              <p:cNvSpPr txBox="1">
                <a:spLocks noChangeArrowheads="1"/>
              </p:cNvSpPr>
              <p:nvPr/>
            </p:nvSpPr>
            <p:spPr bwMode="auto">
              <a:xfrm>
                <a:off x="1540117" y="4719048"/>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0.5</a:t>
                </a:r>
              </a:p>
            </p:txBody>
          </p:sp>
          <p:sp>
            <p:nvSpPr>
              <p:cNvPr id="119" name="Oval 12">
                <a:extLst>
                  <a:ext uri="{FF2B5EF4-FFF2-40B4-BE49-F238E27FC236}">
                    <a16:creationId xmlns:a16="http://schemas.microsoft.com/office/drawing/2014/main" id="{0764EA9C-01BF-A141-92D8-C05DB3970367}"/>
                  </a:ext>
                </a:extLst>
              </p:cNvPr>
              <p:cNvSpPr>
                <a:spLocks noChangeArrowheads="1"/>
              </p:cNvSpPr>
              <p:nvPr/>
            </p:nvSpPr>
            <p:spPr bwMode="auto">
              <a:xfrm>
                <a:off x="986434" y="4090354"/>
                <a:ext cx="457200" cy="457200"/>
              </a:xfrm>
              <a:prstGeom prst="ellipse">
                <a:avLst/>
              </a:prstGeom>
              <a:solidFill>
                <a:schemeClr val="bg1"/>
              </a:solidFill>
              <a:ln w="38100" cmpd="sng">
                <a:solidFill>
                  <a:schemeClr val="accent1"/>
                </a:solidFill>
                <a:round/>
                <a:headEnd/>
                <a:tailEnd/>
              </a:ln>
            </p:spPr>
            <p:txBody>
              <a:bodyPr wrap="none" anchor="ctr"/>
              <a:lstStyle/>
              <a:p>
                <a:pPr algn="ctr"/>
                <a:r>
                  <a:rPr lang="en-US" dirty="0">
                    <a:latin typeface="Calibri"/>
                    <a:ea typeface="Times New Roman"/>
                    <a:cs typeface="Times New Roman"/>
                  </a:rPr>
                  <a:t>d1</a:t>
                </a:r>
              </a:p>
            </p:txBody>
          </p:sp>
          <p:sp>
            <p:nvSpPr>
              <p:cNvPr id="120" name="Freeform 6">
                <a:extLst>
                  <a:ext uri="{FF2B5EF4-FFF2-40B4-BE49-F238E27FC236}">
                    <a16:creationId xmlns:a16="http://schemas.microsoft.com/office/drawing/2014/main" id="{DA5B2471-3826-A84E-86B5-05FE231DC3A7}"/>
                  </a:ext>
                </a:extLst>
              </p:cNvPr>
              <p:cNvSpPr>
                <a:spLocks/>
              </p:cNvSpPr>
              <p:nvPr/>
            </p:nvSpPr>
            <p:spPr bwMode="auto">
              <a:xfrm flipH="1" flipV="1">
                <a:off x="1288605" y="272572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cxnSp>
            <p:nvCxnSpPr>
              <p:cNvPr id="121" name="Curved Connector 120">
                <a:extLst>
                  <a:ext uri="{FF2B5EF4-FFF2-40B4-BE49-F238E27FC236}">
                    <a16:creationId xmlns:a16="http://schemas.microsoft.com/office/drawing/2014/main" id="{99C13093-893A-4A42-A000-8E8631DE03E8}"/>
                  </a:ext>
                </a:extLst>
              </p:cNvPr>
              <p:cNvCxnSpPr/>
              <p:nvPr/>
            </p:nvCxnSpPr>
            <p:spPr>
              <a:xfrm flipH="1">
                <a:off x="1215034" y="4318954"/>
                <a:ext cx="228600" cy="228600"/>
              </a:xfrm>
              <a:prstGeom prst="curvedConnector4">
                <a:avLst>
                  <a:gd name="adj1" fmla="val -100000"/>
                  <a:gd name="adj2" fmla="val 200000"/>
                </a:avLst>
              </a:prstGeom>
              <a:ln w="9525" cmpd="sng">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22" name="Arc 121">
                <a:extLst>
                  <a:ext uri="{FF2B5EF4-FFF2-40B4-BE49-F238E27FC236}">
                    <a16:creationId xmlns:a16="http://schemas.microsoft.com/office/drawing/2014/main" id="{C7BEC8ED-7E8E-1F49-8703-FD6A5BE58C79}"/>
                  </a:ext>
                </a:extLst>
              </p:cNvPr>
              <p:cNvSpPr/>
              <p:nvPr/>
            </p:nvSpPr>
            <p:spPr bwMode="auto">
              <a:xfrm rot="356928">
                <a:off x="1451974" y="4215162"/>
                <a:ext cx="366712" cy="366713"/>
              </a:xfrm>
              <a:prstGeom prst="arc">
                <a:avLst>
                  <a:gd name="adj1" fmla="val 708330"/>
                  <a:gd name="adj2" fmla="val 4251989"/>
                </a:avLst>
              </a:prstGeom>
              <a:noFill/>
              <a:ln w="9525" cap="flat" cmpd="sng" algn="ctr">
                <a:solidFill>
                  <a:srgbClr val="C00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23" name="Freeform 18">
                <a:extLst>
                  <a:ext uri="{FF2B5EF4-FFF2-40B4-BE49-F238E27FC236}">
                    <a16:creationId xmlns:a16="http://schemas.microsoft.com/office/drawing/2014/main" id="{C879065B-CFA8-044D-84B4-188C6CEB056F}"/>
                  </a:ext>
                </a:extLst>
              </p:cNvPr>
              <p:cNvSpPr>
                <a:spLocks/>
              </p:cNvSpPr>
              <p:nvPr/>
            </p:nvSpPr>
            <p:spPr bwMode="auto">
              <a:xfrm rot="11097626" flipV="1">
                <a:off x="1428940" y="4080105"/>
                <a:ext cx="2271945" cy="246051"/>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0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24" name="Freeform 31">
                <a:extLst>
                  <a:ext uri="{FF2B5EF4-FFF2-40B4-BE49-F238E27FC236}">
                    <a16:creationId xmlns:a16="http://schemas.microsoft.com/office/drawing/2014/main" id="{917A6551-DC47-B54C-A42A-6F60F0D7E485}"/>
                  </a:ext>
                </a:extLst>
              </p:cNvPr>
              <p:cNvSpPr>
                <a:spLocks/>
              </p:cNvSpPr>
              <p:nvPr/>
            </p:nvSpPr>
            <p:spPr bwMode="auto">
              <a:xfrm rot="10623913" flipH="1" flipV="1">
                <a:off x="4056037" y="2163971"/>
                <a:ext cx="1066075" cy="218711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25" name="Freeform 40">
                <a:extLst>
                  <a:ext uri="{FF2B5EF4-FFF2-40B4-BE49-F238E27FC236}">
                    <a16:creationId xmlns:a16="http://schemas.microsoft.com/office/drawing/2014/main" id="{991A5521-A0F6-2449-9EF4-67104486BF7A}"/>
                  </a:ext>
                </a:extLst>
              </p:cNvPr>
              <p:cNvSpPr>
                <a:spLocks/>
              </p:cNvSpPr>
              <p:nvPr/>
            </p:nvSpPr>
            <p:spPr bwMode="auto">
              <a:xfrm flipH="1">
                <a:off x="3845766" y="284062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38100" cmpd="sng">
                <a:solidFill>
                  <a:schemeClr val="accent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26" name="Oval 11">
                <a:extLst>
                  <a:ext uri="{FF2B5EF4-FFF2-40B4-BE49-F238E27FC236}">
                    <a16:creationId xmlns:a16="http://schemas.microsoft.com/office/drawing/2014/main" id="{182B97B4-4FEA-7644-99B3-7DBECA16897D}"/>
                  </a:ext>
                </a:extLst>
              </p:cNvPr>
              <p:cNvSpPr>
                <a:spLocks noChangeArrowheads="1"/>
              </p:cNvSpPr>
              <p:nvPr/>
            </p:nvSpPr>
            <p:spPr bwMode="auto">
              <a:xfrm>
                <a:off x="3636253" y="2526517"/>
                <a:ext cx="457200" cy="457200"/>
              </a:xfrm>
              <a:prstGeom prst="ellipse">
                <a:avLst/>
              </a:prstGeom>
              <a:solidFill>
                <a:srgbClr val="FFFFFF"/>
              </a:solidFill>
              <a:ln w="38100" cmpd="sng">
                <a:solidFill>
                  <a:schemeClr val="accent1"/>
                </a:solidFill>
                <a:round/>
                <a:headEnd/>
                <a:tailEnd/>
              </a:ln>
            </p:spPr>
            <p:txBody>
              <a:bodyPr wrap="none" anchor="ctr"/>
              <a:lstStyle/>
              <a:p>
                <a:pPr algn="ctr"/>
                <a:r>
                  <a:rPr lang="en-US" dirty="0">
                    <a:latin typeface="Calibri"/>
                    <a:ea typeface="Times New Roman"/>
                    <a:cs typeface="Times New Roman"/>
                  </a:rPr>
                  <a:t>d3</a:t>
                </a:r>
              </a:p>
            </p:txBody>
          </p:sp>
          <p:sp>
            <p:nvSpPr>
              <p:cNvPr id="127" name="Oval 12">
                <a:extLst>
                  <a:ext uri="{FF2B5EF4-FFF2-40B4-BE49-F238E27FC236}">
                    <a16:creationId xmlns:a16="http://schemas.microsoft.com/office/drawing/2014/main" id="{AAA85713-7E45-9D43-87D9-33179B8DBD1D}"/>
                  </a:ext>
                </a:extLst>
              </p:cNvPr>
              <p:cNvSpPr>
                <a:spLocks noChangeArrowheads="1"/>
              </p:cNvSpPr>
              <p:nvPr/>
            </p:nvSpPr>
            <p:spPr bwMode="auto">
              <a:xfrm>
                <a:off x="3654650" y="4199562"/>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128" name="Rectangle 127">
                <a:extLst>
                  <a:ext uri="{FF2B5EF4-FFF2-40B4-BE49-F238E27FC236}">
                    <a16:creationId xmlns:a16="http://schemas.microsoft.com/office/drawing/2014/main" id="{471E85F9-25C8-F34B-A09F-1C2CE6D18BA5}"/>
                  </a:ext>
                </a:extLst>
              </p:cNvPr>
              <p:cNvSpPr/>
              <p:nvPr/>
            </p:nvSpPr>
            <p:spPr>
              <a:xfrm>
                <a:off x="4486637" y="1518047"/>
                <a:ext cx="59" cy="252043"/>
              </a:xfrm>
              <a:prstGeom prst="rect">
                <a:avLst/>
              </a:prstGeom>
              <a:noFill/>
            </p:spPr>
            <p:txBody>
              <a:bodyPr wrap="none" lIns="0" tIns="0" rIns="0" bIns="0">
                <a:spAutoFit/>
              </a:bodyPr>
              <a:lstStyle/>
              <a:p>
                <a:pPr algn="ctr"/>
                <a:endParaRPr lang="en-US" dirty="0"/>
              </a:p>
            </p:txBody>
          </p:sp>
        </p:grpSp>
        <p:sp>
          <p:nvSpPr>
            <p:cNvPr id="98" name="Freeform 31">
              <a:extLst>
                <a:ext uri="{FF2B5EF4-FFF2-40B4-BE49-F238E27FC236}">
                  <a16:creationId xmlns:a16="http://schemas.microsoft.com/office/drawing/2014/main" id="{7E91A17D-3822-B74E-A49D-3740DBEACCD3}"/>
                </a:ext>
              </a:extLst>
            </p:cNvPr>
            <p:cNvSpPr>
              <a:spLocks/>
            </p:cNvSpPr>
            <p:nvPr/>
          </p:nvSpPr>
          <p:spPr bwMode="auto">
            <a:xfrm rot="6215733" flipV="1">
              <a:off x="5981535" y="2895684"/>
              <a:ext cx="455459" cy="2458900"/>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grpSp>
      <p:sp>
        <p:nvSpPr>
          <p:cNvPr id="129" name="Text Box 11">
            <a:extLst>
              <a:ext uri="{FF2B5EF4-FFF2-40B4-BE49-F238E27FC236}">
                <a16:creationId xmlns:a16="http://schemas.microsoft.com/office/drawing/2014/main" id="{17D3A3FB-43B1-F147-A002-AB47C5378BAA}"/>
              </a:ext>
            </a:extLst>
          </p:cNvPr>
          <p:cNvSpPr txBox="1">
            <a:spLocks noChangeArrowheads="1"/>
          </p:cNvSpPr>
          <p:nvPr/>
        </p:nvSpPr>
        <p:spPr bwMode="auto">
          <a:xfrm>
            <a:off x="6234204" y="3210198"/>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sp>
        <p:nvSpPr>
          <p:cNvPr id="130" name="Text Box 11">
            <a:extLst>
              <a:ext uri="{FF2B5EF4-FFF2-40B4-BE49-F238E27FC236}">
                <a16:creationId xmlns:a16="http://schemas.microsoft.com/office/drawing/2014/main" id="{2BE50413-EA73-C145-AA0F-2A825D75B9C3}"/>
              </a:ext>
            </a:extLst>
          </p:cNvPr>
          <p:cNvSpPr txBox="1">
            <a:spLocks noChangeArrowheads="1"/>
          </p:cNvSpPr>
          <p:nvPr/>
        </p:nvSpPr>
        <p:spPr bwMode="auto">
          <a:xfrm>
            <a:off x="7853069" y="4496986"/>
            <a:ext cx="667926"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131" name="Text Box 11">
            <a:extLst>
              <a:ext uri="{FF2B5EF4-FFF2-40B4-BE49-F238E27FC236}">
                <a16:creationId xmlns:a16="http://schemas.microsoft.com/office/drawing/2014/main" id="{41AD396B-2DC9-D047-BE9C-08FF1DB93695}"/>
              </a:ext>
            </a:extLst>
          </p:cNvPr>
          <p:cNvSpPr txBox="1">
            <a:spLocks noChangeArrowheads="1"/>
          </p:cNvSpPr>
          <p:nvPr/>
        </p:nvSpPr>
        <p:spPr bwMode="auto">
          <a:xfrm>
            <a:off x="4445981" y="4704714"/>
            <a:ext cx="667926"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132" name="Text Box 11">
            <a:extLst>
              <a:ext uri="{FF2B5EF4-FFF2-40B4-BE49-F238E27FC236}">
                <a16:creationId xmlns:a16="http://schemas.microsoft.com/office/drawing/2014/main" id="{FD86672F-04F9-504F-B190-FDF1D46F9EF1}"/>
              </a:ext>
            </a:extLst>
          </p:cNvPr>
          <p:cNvSpPr txBox="1">
            <a:spLocks noChangeArrowheads="1"/>
          </p:cNvSpPr>
          <p:nvPr/>
        </p:nvSpPr>
        <p:spPr bwMode="auto">
          <a:xfrm>
            <a:off x="6140930" y="5730841"/>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spTree>
    <p:extLst>
      <p:ext uri="{BB962C8B-B14F-4D97-AF65-F5344CB8AC3E}">
        <p14:creationId xmlns:p14="http://schemas.microsoft.com/office/powerpoint/2010/main" val="41547599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7" name="Rectangle 24"/>
          <p:cNvSpPr>
            <a:spLocks noGrp="1" noChangeArrowheads="1"/>
          </p:cNvSpPr>
          <p:nvPr>
            <p:ph type="title"/>
          </p:nvPr>
        </p:nvSpPr>
        <p:spPr/>
        <p:txBody>
          <a:bodyPr/>
          <a:lstStyle/>
          <a:p>
            <a:r>
              <a:rPr lang="en-US" dirty="0"/>
              <a:t>Safe Solutions</a:t>
            </a:r>
          </a:p>
        </p:txBody>
      </p:sp>
      <mc:AlternateContent xmlns:mc="http://schemas.openxmlformats.org/markup-compatibility/2006" xmlns:a14="http://schemas.microsoft.com/office/drawing/2010/main">
        <mc:Choice Requires="a14">
          <p:sp>
            <p:nvSpPr>
              <p:cNvPr id="20483" name="Rectangle 3"/>
              <p:cNvSpPr>
                <a:spLocks noGrp="1" noChangeArrowheads="1"/>
              </p:cNvSpPr>
              <p:nvPr>
                <p:ph sz="half" idx="1"/>
              </p:nvPr>
            </p:nvSpPr>
            <p:spPr>
              <a:xfrm>
                <a:off x="628650" y="1146048"/>
                <a:ext cx="3589905" cy="5030915"/>
              </a:xfrm>
            </p:spPr>
            <p:txBody>
              <a:bodyPr>
                <a:normAutofit fontScale="77500" lnSpcReduction="20000"/>
              </a:bodyPr>
              <a:lstStyle/>
              <a:p>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4</m:t>
                        </m:r>
                      </m:sub>
                    </m:sSub>
                    <m:r>
                      <a:rPr lang="en-US" i="1" dirty="0" smtClean="0">
                        <a:latin typeface="Cambria Math" panose="02040503050406030204" pitchFamily="18" charset="0"/>
                      </a:rPr>
                      <m:t>={</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1, </m:t>
                        </m:r>
                        <m:r>
                          <a:rPr lang="is-IS" i="1" dirty="0" smtClean="0">
                            <a:latin typeface="Cambria Math" panose="02040503050406030204" pitchFamily="18" charset="0"/>
                          </a:rPr>
                          <m:t>𝑚</m:t>
                        </m:r>
                        <m:r>
                          <a:rPr lang="is-IS" i="1" dirty="0" smtClean="0">
                            <a:latin typeface="Cambria Math" panose="02040503050406030204" pitchFamily="18" charset="0"/>
                          </a:rPr>
                          <m:t>14</m:t>
                        </m:r>
                      </m:e>
                    </m:d>
                    <m:r>
                      <a:rPr lang="en-US" i="1" dirty="0" smtClean="0">
                        <a:latin typeface="Cambria Math" panose="02040503050406030204" pitchFamily="18" charset="0"/>
                      </a:rPr>
                      <m:t>}</m:t>
                    </m:r>
                  </m:oMath>
                </a14:m>
                <a:endParaRPr lang="en-US" dirty="0"/>
              </a:p>
              <a:p>
                <a:r>
                  <a:rPr lang="en-US" dirty="0"/>
                  <a:t>Weighted sum of history cost:</a:t>
                </a:r>
              </a:p>
              <a:p>
                <a:pPr lvl="1"/>
                <a14:m>
                  <m:oMath xmlns:m="http://schemas.openxmlformats.org/officeDocument/2006/math">
                    <m:sSub>
                      <m:sSubPr>
                        <m:ctrlPr>
                          <a:rPr lang="de-DE" b="0" i="1" dirty="0" smtClean="0">
                            <a:latin typeface="Cambria Math" panose="02040503050406030204" pitchFamily="18" charset="0"/>
                          </a:rPr>
                        </m:ctrlPr>
                      </m:sSubPr>
                      <m:e>
                        <m:r>
                          <a:rPr lang="el-GR" i="1" dirty="0">
                            <a:latin typeface="Cambria Math" panose="02040503050406030204" pitchFamily="18" charset="0"/>
                          </a:rPr>
                          <m:t>𝜎</m:t>
                        </m:r>
                      </m:e>
                      <m:sub>
                        <m:r>
                          <a:rPr lang="de-DE" b="0" i="1" dirty="0" smtClean="0">
                            <a:latin typeface="Cambria Math" panose="02040503050406030204" pitchFamily="18" charset="0"/>
                          </a:rPr>
                          <m:t>5</m:t>
                        </m:r>
                      </m:sub>
                    </m:sSub>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1, </m:t>
                        </m:r>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4</m:t>
                        </m:r>
                      </m:e>
                    </m:d>
                  </m:oMath>
                </a14:m>
                <a:endParaRPr lang="de-DE" i="1" dirty="0">
                  <a:latin typeface="Cambria Math" panose="02040503050406030204" pitchFamily="18" charset="0"/>
                  <a:sym typeface="Symbol" charset="0"/>
                </a:endParaRPr>
              </a:p>
              <a:p>
                <a:pPr lvl="1"/>
                <a14:m>
                  <m:oMath xmlns:m="http://schemas.openxmlformats.org/officeDocument/2006/math">
                    <m:func>
                      <m:funcPr>
                        <m:ctrlPr>
                          <a:rPr lang="en-US" i="1" dirty="0" smtClean="0">
                            <a:latin typeface="Cambria Math" panose="02040503050406030204" pitchFamily="18" charset="0"/>
                            <a:sym typeface="Symbol" charset="0"/>
                          </a:rPr>
                        </m:ctrlPr>
                      </m:funcPr>
                      <m:fName>
                        <m:r>
                          <m:rPr>
                            <m:sty m:val="p"/>
                          </m:rPr>
                          <a:rPr lang="en-US" i="1" dirty="0" smtClean="0">
                            <a:latin typeface="Cambria Math" panose="02040503050406030204" pitchFamily="18" charset="0"/>
                          </a:rPr>
                          <m:t>P</m:t>
                        </m:r>
                      </m:fName>
                      <m:e>
                        <m:d>
                          <m:dPr>
                            <m:ctrlPr>
                              <a:rPr lang="en-US" i="1" dirty="0" smtClean="0">
                                <a:latin typeface="Cambria Math" panose="02040503050406030204" pitchFamily="18" charset="0"/>
                                <a:sym typeface="Symbol" charset="0"/>
                              </a:rPr>
                            </m:ctrlPr>
                          </m:dPr>
                          <m:e>
                            <m:sSub>
                              <m:sSubPr>
                                <m:ctrlPr>
                                  <a:rPr lang="de-DE" b="0" i="1" dirty="0" smtClean="0">
                                    <a:latin typeface="Cambria Math" panose="02040503050406030204" pitchFamily="18" charset="0"/>
                                    <a:sym typeface="Symbol" charset="0"/>
                                  </a:rPr>
                                </m:ctrlPr>
                              </m:sSubPr>
                              <m:e>
                                <m:r>
                                  <a:rPr lang="el-GR" i="1" dirty="0" smtClean="0">
                                    <a:latin typeface="Cambria Math" panose="02040503050406030204" pitchFamily="18" charset="0"/>
                                    <a:sym typeface="Symbol" charset="0"/>
                                  </a:rPr>
                                  <m:t>𝜎</m:t>
                                </m:r>
                              </m:e>
                              <m:sub>
                                <m:r>
                                  <a:rPr lang="de-DE" b="0" i="1" dirty="0" smtClean="0">
                                    <a:latin typeface="Cambria Math" panose="02040503050406030204" pitchFamily="18" charset="0"/>
                                    <a:sym typeface="Symbol" charset="0"/>
                                  </a:rPr>
                                  <m:t>5</m:t>
                                </m:r>
                              </m:sub>
                            </m:sSub>
                          </m:e>
                          <m:e>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sym typeface="Symbol" charset="0"/>
                                  </a:rPr>
                                  <m:t>𝑠</m:t>
                                </m:r>
                              </m:e>
                              <m:sub>
                                <m:r>
                                  <a:rPr lang="de-DE" b="0" i="1" dirty="0" smtClean="0">
                                    <a:latin typeface="Cambria Math" panose="02040503050406030204" pitchFamily="18" charset="0"/>
                                    <a:sym typeface="Symbol" charset="0"/>
                                  </a:rPr>
                                  <m:t>0</m:t>
                                </m:r>
                              </m:sub>
                            </m:sSub>
                            <m:r>
                              <a:rPr lang="en-US" i="1" dirty="0" smtClean="0">
                                <a:latin typeface="Cambria Math" panose="02040503050406030204" pitchFamily="18" charset="0"/>
                                <a:sym typeface="Symbol" charset="0"/>
                              </a:rPr>
                              <m:t>,</m:t>
                            </m:r>
                            <m:sSub>
                              <m:sSubPr>
                                <m:ctrlPr>
                                  <a:rPr lang="de-DE" b="0" i="1" dirty="0" smtClean="0">
                                    <a:latin typeface="Cambria Math" panose="02040503050406030204" pitchFamily="18" charset="0"/>
                                    <a:sym typeface="Symbol"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5</m:t>
                                </m:r>
                              </m:sub>
                            </m:sSub>
                          </m:e>
                        </m:d>
                      </m:e>
                    </m:func>
                    <m:r>
                      <a:rPr lang="en-US" i="1" dirty="0" smtClean="0">
                        <a:latin typeface="Cambria Math" panose="02040503050406030204" pitchFamily="18" charset="0"/>
                        <a:sym typeface="Symbol" charset="0"/>
                      </a:rPr>
                      <m:t>=</m:t>
                    </m:r>
                    <m:sSup>
                      <m:sSupPr>
                        <m:ctrlPr>
                          <a:rPr lang="de-DE" b="0" i="1" dirty="0" smtClean="0">
                            <a:latin typeface="Cambria Math" panose="02040503050406030204" pitchFamily="18" charset="0"/>
                            <a:sym typeface="Symbol" charset="0"/>
                          </a:rPr>
                        </m:ctrlPr>
                      </m:sSupPr>
                      <m:e>
                        <m:d>
                          <m:dPr>
                            <m:ctrlPr>
                              <a:rPr lang="de-DE" b="0" i="1" dirty="0" smtClean="0">
                                <a:latin typeface="Cambria Math" panose="02040503050406030204" pitchFamily="18" charset="0"/>
                                <a:sym typeface="Symbol" charset="0"/>
                              </a:rPr>
                            </m:ctrlPr>
                          </m:dPr>
                          <m:e>
                            <m:f>
                              <m:fPr>
                                <m:ctrlPr>
                                  <a:rPr lang="de-DE" b="0" i="1" dirty="0" smtClean="0">
                                    <a:latin typeface="Cambria Math" panose="02040503050406030204" pitchFamily="18" charset="0"/>
                                    <a:sym typeface="Symbol" charset="0"/>
                                  </a:rPr>
                                </m:ctrlPr>
                              </m:fPr>
                              <m:num>
                                <m:r>
                                  <a:rPr lang="de-DE" b="0" i="1" dirty="0" smtClean="0">
                                    <a:latin typeface="Cambria Math" panose="02040503050406030204" pitchFamily="18" charset="0"/>
                                    <a:sym typeface="Symbol" charset="0"/>
                                  </a:rPr>
                                  <m:t>1</m:t>
                                </m:r>
                              </m:num>
                              <m:den>
                                <m:r>
                                  <a:rPr lang="de-DE" b="0" i="1" dirty="0" smtClean="0">
                                    <a:latin typeface="Cambria Math" panose="02040503050406030204" pitchFamily="18" charset="0"/>
                                    <a:sym typeface="Symbol" charset="0"/>
                                  </a:rPr>
                                  <m:t>2</m:t>
                                </m:r>
                              </m:den>
                            </m:f>
                          </m:e>
                        </m:d>
                      </m:e>
                      <m:sup>
                        <m:r>
                          <a:rPr lang="de-DE" b="0" i="1" dirty="0" smtClean="0">
                            <a:latin typeface="Cambria Math" panose="02040503050406030204" pitchFamily="18" charset="0"/>
                            <a:sym typeface="Symbol" charset="0"/>
                          </a:rPr>
                          <m:t>1</m:t>
                        </m:r>
                      </m:sup>
                    </m:sSup>
                  </m:oMath>
                </a14:m>
                <a:endParaRPr lang="de-DE" b="0" dirty="0">
                  <a:sym typeface="Symbol" charset="0"/>
                </a:endParaRPr>
              </a:p>
              <a:p>
                <a:pPr lvl="1"/>
                <a14:m>
                  <m:oMath xmlns:m="http://schemas.openxmlformats.org/officeDocument/2006/math">
                    <m:func>
                      <m:funcPr>
                        <m:ctrlPr>
                          <a:rPr lang="en-US" i="1" dirty="0">
                            <a:latin typeface="Cambria Math" panose="02040503050406030204" pitchFamily="18" charset="0"/>
                            <a:sym typeface="Symbol" charset="0"/>
                          </a:rPr>
                        </m:ctrlPr>
                      </m:funcPr>
                      <m:fName>
                        <m:r>
                          <a:rPr lang="de-DE" b="0" i="1" dirty="0" smtClean="0">
                            <a:latin typeface="Cambria Math" panose="02040503050406030204" pitchFamily="18" charset="0"/>
                          </a:rPr>
                          <m:t>𝑐𝑜𝑠𝑡</m:t>
                        </m:r>
                      </m:fName>
                      <m:e>
                        <m:d>
                          <m:dPr>
                            <m:ctrlPr>
                              <a:rPr lang="en-US" i="1" dirty="0">
                                <a:latin typeface="Cambria Math" panose="02040503050406030204" pitchFamily="18" charset="0"/>
                                <a:sym typeface="Symbol" charset="0"/>
                              </a:rPr>
                            </m:ctrlPr>
                          </m:dPr>
                          <m:e>
                            <m:sSub>
                              <m:sSubPr>
                                <m:ctrlPr>
                                  <a:rPr lang="de-DE" i="1" dirty="0">
                                    <a:latin typeface="Cambria Math" panose="02040503050406030204" pitchFamily="18" charset="0"/>
                                    <a:sym typeface="Symbol" charset="0"/>
                                  </a:rPr>
                                </m:ctrlPr>
                              </m:sSubPr>
                              <m:e>
                                <m:r>
                                  <a:rPr lang="el-GR" i="1" dirty="0">
                                    <a:latin typeface="Cambria Math" panose="02040503050406030204" pitchFamily="18" charset="0"/>
                                    <a:sym typeface="Symbol" charset="0"/>
                                  </a:rPr>
                                  <m:t>𝜎</m:t>
                                </m:r>
                              </m:e>
                              <m:sub>
                                <m:r>
                                  <a:rPr lang="de-DE" i="1" dirty="0">
                                    <a:latin typeface="Cambria Math" panose="02040503050406030204" pitchFamily="18" charset="0"/>
                                    <a:sym typeface="Symbol" charset="0"/>
                                  </a:rPr>
                                  <m:t>5</m:t>
                                </m:r>
                              </m:sub>
                            </m:sSub>
                          </m:e>
                          <m:e>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de-DE" i="1" dirty="0">
                                    <a:latin typeface="Cambria Math" panose="02040503050406030204" pitchFamily="18" charset="0"/>
                                    <a:sym typeface="Symbol" charset="0"/>
                                  </a:rPr>
                                  <m:t>0</m:t>
                                </m:r>
                              </m:sub>
                            </m:sSub>
                            <m:r>
                              <a:rPr lang="en-US" i="1" dirty="0">
                                <a:latin typeface="Cambria Math" panose="02040503050406030204" pitchFamily="18" charset="0"/>
                                <a:sym typeface="Symbol" charset="0"/>
                              </a:rPr>
                              <m:t>,</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rPr>
                                  <m:t>𝜋</m:t>
                                </m:r>
                              </m:e>
                              <m:sub>
                                <m:r>
                                  <a:rPr lang="de-DE" i="1" dirty="0">
                                    <a:latin typeface="Cambria Math" panose="02040503050406030204" pitchFamily="18" charset="0"/>
                                  </a:rPr>
                                  <m:t>5</m:t>
                                </m:r>
                              </m:sub>
                            </m:sSub>
                          </m:e>
                        </m:d>
                      </m:e>
                    </m:func>
                    <m:r>
                      <a:rPr lang="en-US" i="1" dirty="0">
                        <a:latin typeface="Cambria Math" panose="02040503050406030204" pitchFamily="18" charset="0"/>
                        <a:sym typeface="Symbol" charset="0"/>
                      </a:rPr>
                      <m:t>=</m:t>
                    </m:r>
                    <m:r>
                      <a:rPr lang="de-DE" b="0" i="1" dirty="0" smtClean="0">
                        <a:latin typeface="Cambria Math" panose="02040503050406030204" pitchFamily="18" charset="0"/>
                        <a:sym typeface="Symbol" charset="0"/>
                      </a:rPr>
                      <m:t>1</m:t>
                    </m:r>
                  </m:oMath>
                </a14:m>
                <a:endParaRPr lang="en-US" dirty="0"/>
              </a:p>
              <a:p>
                <a:pPr lvl="1"/>
                <a:endParaRPr lang="en-US" dirty="0"/>
              </a:p>
              <a:p>
                <a:pPr lvl="1"/>
                <a14:m>
                  <m:oMath xmlns:m="http://schemas.openxmlformats.org/officeDocument/2006/math">
                    <m:sSub>
                      <m:sSubPr>
                        <m:ctrlPr>
                          <a:rPr lang="de-DE" b="0" i="1" dirty="0" smtClean="0">
                            <a:latin typeface="Cambria Math" panose="02040503050406030204" pitchFamily="18" charset="0"/>
                          </a:rPr>
                        </m:ctrlPr>
                      </m:sSubPr>
                      <m:e>
                        <m:r>
                          <a:rPr lang="el-GR" i="1" dirty="0">
                            <a:latin typeface="Cambria Math" panose="02040503050406030204" pitchFamily="18" charset="0"/>
                          </a:rPr>
                          <m:t>𝜎</m:t>
                        </m:r>
                      </m:e>
                      <m:sub>
                        <m:r>
                          <a:rPr lang="de-DE" b="0" i="1" dirty="0" smtClean="0">
                            <a:latin typeface="Cambria Math" panose="02040503050406030204" pitchFamily="18" charset="0"/>
                          </a:rPr>
                          <m:t>6</m:t>
                        </m:r>
                      </m:sub>
                    </m:sSub>
                    <m:r>
                      <a:rPr lang="en-US" i="1" dirty="0">
                        <a:latin typeface="Cambria Math" panose="02040503050406030204" pitchFamily="18" charset="0"/>
                      </a:rPr>
                      <m:t>=</m:t>
                    </m:r>
                    <m:d>
                      <m:dPr>
                        <m:begChr m:val="⟨"/>
                        <m:endChr m:val="⟩"/>
                        <m:ctrlPr>
                          <a:rPr lang="en-US" i="1" dirty="0">
                            <a:latin typeface="Cambria Math" panose="02040503050406030204" pitchFamily="18" charset="0"/>
                          </a:rPr>
                        </m:ctrlPr>
                      </m:dPr>
                      <m:e>
                        <m:r>
                          <a:rPr lang="de-DE" i="1" dirty="0">
                            <a:latin typeface="Cambria Math" panose="02040503050406030204" pitchFamily="18" charset="0"/>
                            <a:sym typeface="Symbol" charset="0"/>
                          </a:rPr>
                          <m:t>𝑑</m:t>
                        </m:r>
                        <m:r>
                          <a:rPr lang="de-DE" i="1" dirty="0">
                            <a:latin typeface="Cambria Math" panose="02040503050406030204" pitchFamily="18" charset="0"/>
                            <a:sym typeface="Symbol" charset="0"/>
                          </a:rPr>
                          <m:t>1, </m:t>
                        </m:r>
                        <m:r>
                          <a:rPr lang="de-DE" i="1" dirty="0">
                            <a:latin typeface="Cambria Math" panose="02040503050406030204" pitchFamily="18" charset="0"/>
                            <a:sym typeface="Symbol" charset="0"/>
                          </a:rPr>
                          <m:t>𝑑</m:t>
                        </m:r>
                        <m:r>
                          <a:rPr lang="de-DE" b="0" i="1" dirty="0" smtClean="0">
                            <a:latin typeface="Cambria Math" panose="02040503050406030204" pitchFamily="18" charset="0"/>
                            <a:sym typeface="Symbol" charset="0"/>
                          </a:rPr>
                          <m:t>1</m:t>
                        </m:r>
                        <m:r>
                          <a:rPr lang="de-DE" i="1" dirty="0">
                            <a:latin typeface="Cambria Math" panose="02040503050406030204" pitchFamily="18" charset="0"/>
                            <a:sym typeface="Symbol" charset="0"/>
                          </a:rPr>
                          <m:t>, </m:t>
                        </m:r>
                        <m:r>
                          <a:rPr lang="de-DE" b="0" i="1" dirty="0" smtClean="0">
                            <a:latin typeface="Cambria Math" panose="02040503050406030204" pitchFamily="18" charset="0"/>
                            <a:sym typeface="Symbol" charset="0"/>
                          </a:rPr>
                          <m:t>𝑑</m:t>
                        </m:r>
                        <m:r>
                          <a:rPr lang="de-DE" b="0" i="1" dirty="0" smtClean="0">
                            <a:latin typeface="Cambria Math" panose="02040503050406030204" pitchFamily="18" charset="0"/>
                            <a:sym typeface="Symbol" charset="0"/>
                          </a:rPr>
                          <m:t>4</m:t>
                        </m:r>
                      </m:e>
                    </m:d>
                  </m:oMath>
                </a14:m>
                <a:endParaRPr lang="en-US" dirty="0">
                  <a:sym typeface="Symbol" charset="0"/>
                </a:endParaRPr>
              </a:p>
              <a:p>
                <a:pPr lvl="1"/>
                <a14:m>
                  <m:oMath xmlns:m="http://schemas.openxmlformats.org/officeDocument/2006/math">
                    <m:func>
                      <m:funcPr>
                        <m:ctrlPr>
                          <a:rPr lang="en-US" i="1" dirty="0">
                            <a:latin typeface="Cambria Math" panose="02040503050406030204" pitchFamily="18" charset="0"/>
                            <a:sym typeface="Symbol" charset="0"/>
                          </a:rPr>
                        </m:ctrlPr>
                      </m:funcPr>
                      <m:fName>
                        <m:r>
                          <m:rPr>
                            <m:sty m:val="p"/>
                          </m:rPr>
                          <a:rPr lang="en-US" i="1" dirty="0" smtClean="0">
                            <a:latin typeface="Cambria Math" panose="02040503050406030204" pitchFamily="18" charset="0"/>
                          </a:rPr>
                          <m:t>P</m:t>
                        </m:r>
                      </m:fName>
                      <m:e>
                        <m:d>
                          <m:dPr>
                            <m:ctrlPr>
                              <a:rPr lang="en-US" i="1" dirty="0">
                                <a:latin typeface="Cambria Math" panose="02040503050406030204" pitchFamily="18" charset="0"/>
                                <a:sym typeface="Symbol" charset="0"/>
                              </a:rPr>
                            </m:ctrlPr>
                          </m:dPr>
                          <m:e>
                            <m:sSub>
                              <m:sSubPr>
                                <m:ctrlPr>
                                  <a:rPr lang="de-DE" i="1" dirty="0" smtClean="0">
                                    <a:latin typeface="Cambria Math" panose="02040503050406030204" pitchFamily="18" charset="0"/>
                                    <a:sym typeface="Symbol" charset="0"/>
                                  </a:rPr>
                                </m:ctrlPr>
                              </m:sSubPr>
                              <m:e>
                                <m:r>
                                  <a:rPr lang="el-GR" i="1" dirty="0">
                                    <a:latin typeface="Cambria Math" panose="02040503050406030204" pitchFamily="18" charset="0"/>
                                    <a:sym typeface="Symbol" charset="0"/>
                                  </a:rPr>
                                  <m:t>𝜎</m:t>
                                </m:r>
                              </m:e>
                              <m:sub>
                                <m:r>
                                  <a:rPr lang="de-DE" b="0" i="1" dirty="0" smtClean="0">
                                    <a:latin typeface="Cambria Math" panose="02040503050406030204" pitchFamily="18" charset="0"/>
                                    <a:sym typeface="Symbol" charset="0"/>
                                  </a:rPr>
                                  <m:t>6</m:t>
                                </m:r>
                              </m:sub>
                            </m:sSub>
                          </m:e>
                          <m:e>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de-DE" i="1" dirty="0">
                                    <a:latin typeface="Cambria Math" panose="02040503050406030204" pitchFamily="18" charset="0"/>
                                    <a:sym typeface="Symbol" charset="0"/>
                                  </a:rPr>
                                  <m:t>0</m:t>
                                </m:r>
                              </m:sub>
                            </m:sSub>
                            <m:r>
                              <a:rPr lang="en-US" i="1" dirty="0">
                                <a:latin typeface="Cambria Math" panose="02040503050406030204" pitchFamily="18" charset="0"/>
                                <a:sym typeface="Symbol" charset="0"/>
                              </a:rPr>
                              <m:t>,</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rPr>
                                  <m:t>𝜋</m:t>
                                </m:r>
                              </m:e>
                              <m:sub>
                                <m:r>
                                  <a:rPr lang="de-DE" b="0" i="1" dirty="0" smtClean="0">
                                    <a:latin typeface="Cambria Math" panose="02040503050406030204" pitchFamily="18" charset="0"/>
                                  </a:rPr>
                                  <m:t>6</m:t>
                                </m:r>
                              </m:sub>
                            </m:sSub>
                          </m:e>
                        </m:d>
                      </m:e>
                    </m:func>
                    <m:r>
                      <a:rPr lang="en-US" i="1" dirty="0" smtClean="0">
                        <a:latin typeface="Cambria Math" panose="02040503050406030204" pitchFamily="18" charset="0"/>
                        <a:sym typeface="Symbol" charset="0"/>
                      </a:rPr>
                      <m:t>=</m:t>
                    </m:r>
                  </m:oMath>
                </a14:m>
                <a:r>
                  <a:rPr lang="de-DE" dirty="0">
                    <a:sym typeface="Symbol" charset="0"/>
                  </a:rPr>
                  <a:t> </a:t>
                </a:r>
                <a14:m>
                  <m:oMath xmlns:m="http://schemas.openxmlformats.org/officeDocument/2006/math">
                    <m:sSup>
                      <m:sSupPr>
                        <m:ctrlPr>
                          <a:rPr lang="de-DE" i="1" dirty="0">
                            <a:latin typeface="Cambria Math" panose="02040503050406030204" pitchFamily="18" charset="0"/>
                            <a:sym typeface="Symbol" charset="0"/>
                          </a:rPr>
                        </m:ctrlPr>
                      </m:sSupPr>
                      <m:e>
                        <m:d>
                          <m:dPr>
                            <m:ctrlPr>
                              <a:rPr lang="de-DE" i="1" dirty="0">
                                <a:latin typeface="Cambria Math" panose="02040503050406030204" pitchFamily="18" charset="0"/>
                                <a:sym typeface="Symbol" charset="0"/>
                              </a:rPr>
                            </m:ctrlPr>
                          </m:dPr>
                          <m:e>
                            <m:f>
                              <m:fPr>
                                <m:ctrlPr>
                                  <a:rPr lang="de-DE" i="1" dirty="0">
                                    <a:latin typeface="Cambria Math" panose="02040503050406030204" pitchFamily="18" charset="0"/>
                                    <a:sym typeface="Symbol" charset="0"/>
                                  </a:rPr>
                                </m:ctrlPr>
                              </m:fPr>
                              <m:num>
                                <m:r>
                                  <a:rPr lang="de-DE" i="1" dirty="0">
                                    <a:latin typeface="Cambria Math" panose="02040503050406030204" pitchFamily="18" charset="0"/>
                                    <a:sym typeface="Symbol" charset="0"/>
                                  </a:rPr>
                                  <m:t>1</m:t>
                                </m:r>
                              </m:num>
                              <m:den>
                                <m:r>
                                  <a:rPr lang="de-DE" i="1" dirty="0">
                                    <a:latin typeface="Cambria Math" panose="02040503050406030204" pitchFamily="18" charset="0"/>
                                    <a:sym typeface="Symbol" charset="0"/>
                                  </a:rPr>
                                  <m:t>2</m:t>
                                </m:r>
                              </m:den>
                            </m:f>
                          </m:e>
                        </m:d>
                      </m:e>
                      <m:sup>
                        <m:r>
                          <a:rPr lang="de-DE" b="0" i="1" dirty="0" smtClean="0">
                            <a:latin typeface="Cambria Math" panose="02040503050406030204" pitchFamily="18" charset="0"/>
                            <a:sym typeface="Symbol" charset="0"/>
                          </a:rPr>
                          <m:t>2</m:t>
                        </m:r>
                      </m:sup>
                    </m:sSup>
                  </m:oMath>
                </a14:m>
                <a:endParaRPr lang="en-US" i="1" dirty="0">
                  <a:latin typeface="Cambria Math" panose="02040503050406030204" pitchFamily="18" charset="0"/>
                </a:endParaRPr>
              </a:p>
              <a:p>
                <a:pPr lvl="1"/>
                <a14:m>
                  <m:oMath xmlns:m="http://schemas.openxmlformats.org/officeDocument/2006/math">
                    <m:func>
                      <m:funcPr>
                        <m:ctrlPr>
                          <a:rPr lang="en-US" i="1" dirty="0">
                            <a:latin typeface="Cambria Math" panose="02040503050406030204" pitchFamily="18" charset="0"/>
                            <a:sym typeface="Symbol" charset="0"/>
                          </a:rPr>
                        </m:ctrlPr>
                      </m:funcPr>
                      <m:fName>
                        <m:r>
                          <a:rPr lang="de-DE" i="1" dirty="0">
                            <a:latin typeface="Cambria Math" panose="02040503050406030204" pitchFamily="18" charset="0"/>
                          </a:rPr>
                          <m:t>𝑐𝑜𝑠𝑡</m:t>
                        </m:r>
                      </m:fName>
                      <m:e>
                        <m:d>
                          <m:dPr>
                            <m:ctrlPr>
                              <a:rPr lang="en-US" i="1" dirty="0">
                                <a:latin typeface="Cambria Math" panose="02040503050406030204" pitchFamily="18" charset="0"/>
                                <a:sym typeface="Symbol" charset="0"/>
                              </a:rPr>
                            </m:ctrlPr>
                          </m:dPr>
                          <m:e>
                            <m:sSub>
                              <m:sSubPr>
                                <m:ctrlPr>
                                  <a:rPr lang="de-DE" i="1" dirty="0">
                                    <a:latin typeface="Cambria Math" panose="02040503050406030204" pitchFamily="18" charset="0"/>
                                    <a:sym typeface="Symbol" charset="0"/>
                                  </a:rPr>
                                </m:ctrlPr>
                              </m:sSubPr>
                              <m:e>
                                <m:r>
                                  <a:rPr lang="el-GR" i="1" dirty="0">
                                    <a:latin typeface="Cambria Math" panose="02040503050406030204" pitchFamily="18" charset="0"/>
                                    <a:sym typeface="Symbol" charset="0"/>
                                  </a:rPr>
                                  <m:t>𝜎</m:t>
                                </m:r>
                              </m:e>
                              <m:sub>
                                <m:r>
                                  <a:rPr lang="de-DE" b="0" i="1" dirty="0" smtClean="0">
                                    <a:latin typeface="Cambria Math" panose="02040503050406030204" pitchFamily="18" charset="0"/>
                                    <a:sym typeface="Symbol" charset="0"/>
                                  </a:rPr>
                                  <m:t>6</m:t>
                                </m:r>
                              </m:sub>
                            </m:sSub>
                          </m:e>
                          <m:e>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sym typeface="Symbol" charset="0"/>
                                  </a:rPr>
                                  <m:t>𝑠</m:t>
                                </m:r>
                              </m:e>
                              <m:sub>
                                <m:r>
                                  <a:rPr lang="de-DE" i="1" dirty="0">
                                    <a:latin typeface="Cambria Math" panose="02040503050406030204" pitchFamily="18" charset="0"/>
                                    <a:sym typeface="Symbol" charset="0"/>
                                  </a:rPr>
                                  <m:t>0</m:t>
                                </m:r>
                              </m:sub>
                            </m:sSub>
                            <m:r>
                              <a:rPr lang="en-US" i="1" dirty="0">
                                <a:latin typeface="Cambria Math" panose="02040503050406030204" pitchFamily="18" charset="0"/>
                                <a:sym typeface="Symbol" charset="0"/>
                              </a:rPr>
                              <m:t>,</m:t>
                            </m:r>
                            <m:sSub>
                              <m:sSubPr>
                                <m:ctrlPr>
                                  <a:rPr lang="de-DE" i="1" dirty="0">
                                    <a:latin typeface="Cambria Math" panose="02040503050406030204" pitchFamily="18" charset="0"/>
                                    <a:sym typeface="Symbol" charset="0"/>
                                  </a:rPr>
                                </m:ctrlPr>
                              </m:sSubPr>
                              <m:e>
                                <m:r>
                                  <a:rPr lang="en-US" i="1" dirty="0">
                                    <a:latin typeface="Cambria Math" panose="02040503050406030204" pitchFamily="18" charset="0"/>
                                  </a:rPr>
                                  <m:t>𝜋</m:t>
                                </m:r>
                              </m:e>
                              <m:sub>
                                <m:r>
                                  <a:rPr lang="de-DE" i="1" dirty="0">
                                    <a:latin typeface="Cambria Math" panose="02040503050406030204" pitchFamily="18" charset="0"/>
                                  </a:rPr>
                                  <m:t>5</m:t>
                                </m:r>
                              </m:sub>
                            </m:sSub>
                          </m:e>
                        </m:d>
                      </m:e>
                    </m:func>
                    <m:r>
                      <a:rPr lang="en-US" i="1" dirty="0">
                        <a:latin typeface="Cambria Math" panose="02040503050406030204" pitchFamily="18" charset="0"/>
                        <a:sym typeface="Symbol" charset="0"/>
                      </a:rPr>
                      <m:t>=</m:t>
                    </m:r>
                    <m:r>
                      <a:rPr lang="de-DE" b="0" i="1" dirty="0" smtClean="0">
                        <a:latin typeface="Cambria Math" panose="02040503050406030204" pitchFamily="18" charset="0"/>
                        <a:sym typeface="Symbol" charset="0"/>
                      </a:rPr>
                      <m:t>2</m:t>
                    </m:r>
                  </m:oMath>
                </a14:m>
                <a:endParaRPr lang="en-US" i="1" dirty="0">
                  <a:latin typeface="Cambria Math" panose="02040503050406030204" pitchFamily="18" charset="0"/>
                </a:endParaRPr>
              </a:p>
              <a:p>
                <a:pPr lvl="1"/>
                <a:r>
                  <a:rPr lang="en-US" i="1" dirty="0">
                    <a:latin typeface="Cambria Math" panose="02040503050406030204" pitchFamily="18" charset="0"/>
                  </a:rPr>
                  <a:t>…</a:t>
                </a:r>
              </a:p>
              <a:p>
                <a14:m>
                  <m:oMath xmlns:m="http://schemas.openxmlformats.org/officeDocument/2006/math">
                    <m:sSup>
                      <m:sSupPr>
                        <m:ctrlPr>
                          <a:rPr lang="en-US" i="1" dirty="0">
                            <a:latin typeface="Cambria Math" panose="02040503050406030204" pitchFamily="18" charset="0"/>
                            <a:ea typeface="Times New Roman"/>
                          </a:rPr>
                        </m:ctrlPr>
                      </m:sSupPr>
                      <m:e>
                        <m:r>
                          <a:rPr lang="en-US" i="1" dirty="0">
                            <a:latin typeface="Cambria Math" panose="02040503050406030204" pitchFamily="18" charset="0"/>
                            <a:ea typeface="Times New Roman"/>
                          </a:rPr>
                          <m:t>𝑉</m:t>
                        </m:r>
                      </m:e>
                      <m:sup>
                        <m:sSub>
                          <m:sSubPr>
                            <m:ctrlPr>
                              <a:rPr lang="de-DE" i="1" dirty="0">
                                <a:latin typeface="Cambria Math" panose="02040503050406030204" pitchFamily="18" charset="0"/>
                                <a:ea typeface="Times New Roman"/>
                              </a:rPr>
                            </m:ctrlPr>
                          </m:sSubPr>
                          <m:e>
                            <m:r>
                              <a:rPr lang="en-US" i="1" dirty="0">
                                <a:latin typeface="Cambria Math" panose="02040503050406030204" pitchFamily="18" charset="0"/>
                                <a:ea typeface="Times New Roman"/>
                              </a:rPr>
                              <m:t>𝜋</m:t>
                            </m:r>
                          </m:e>
                          <m:sub>
                            <m:r>
                              <a:rPr lang="de-DE" b="0" i="1" dirty="0" smtClean="0">
                                <a:latin typeface="Cambria Math" panose="02040503050406030204" pitchFamily="18" charset="0"/>
                                <a:ea typeface="Times New Roman"/>
                              </a:rPr>
                              <m:t>4</m:t>
                            </m:r>
                          </m:sub>
                        </m:sSub>
                      </m:sup>
                    </m:sSup>
                    <m:d>
                      <m:dPr>
                        <m:ctrlPr>
                          <a:rPr lang="en-US" i="1" dirty="0">
                            <a:latin typeface="Cambria Math" panose="02040503050406030204" pitchFamily="18" charset="0"/>
                            <a:ea typeface="Times New Roman"/>
                          </a:rPr>
                        </m:ctrlPr>
                      </m:dPr>
                      <m:e>
                        <m:r>
                          <a:rPr lang="de-DE" i="1" dirty="0">
                            <a:latin typeface="Cambria Math" panose="02040503050406030204" pitchFamily="18" charset="0"/>
                            <a:ea typeface="Times New Roman"/>
                          </a:rPr>
                          <m:t>𝑑</m:t>
                        </m:r>
                        <m:r>
                          <a:rPr lang="de-DE" i="1" dirty="0">
                            <a:latin typeface="Cambria Math" panose="02040503050406030204" pitchFamily="18" charset="0"/>
                            <a:ea typeface="Times New Roman"/>
                          </a:rPr>
                          <m:t>1</m:t>
                        </m:r>
                      </m:e>
                    </m:d>
                  </m:oMath>
                </a14:m>
                <a:br>
                  <a:rPr lang="de-DE" b="0" i="1" dirty="0">
                    <a:latin typeface="Cambria Math" panose="02040503050406030204" pitchFamily="18" charset="0"/>
                  </a:rPr>
                </a:br>
                <a:r>
                  <a:rPr lang="de-DE" b="0" i="1" dirty="0">
                    <a:latin typeface="Cambria Math" panose="02040503050406030204" pitchFamily="18" charset="0"/>
                  </a:rPr>
                  <a:t> </a:t>
                </a:r>
                <a14:m>
                  <m:oMath xmlns:m="http://schemas.openxmlformats.org/officeDocument/2006/math">
                    <m:r>
                      <a:rPr lang="en-US" i="1" dirty="0" smtClean="0">
                        <a:latin typeface="Cambria Math" panose="02040503050406030204" pitchFamily="18" charset="0"/>
                        <a:sym typeface="Symbol" charset="0"/>
                      </a:rPr>
                      <m:t>=</m:t>
                    </m:r>
                    <m:f>
                      <m:fPr>
                        <m:ctrlPr>
                          <a:rPr lang="de-DE" b="0" i="1" dirty="0" smtClean="0">
                            <a:latin typeface="Cambria Math" panose="02040503050406030204" pitchFamily="18" charset="0"/>
                            <a:sym typeface="Symbol" charset="0"/>
                          </a:rPr>
                        </m:ctrlPr>
                      </m:fPr>
                      <m:num>
                        <m:r>
                          <a:rPr lang="de-DE" i="1" dirty="0" smtClean="0">
                            <a:latin typeface="Cambria Math" panose="02040503050406030204" pitchFamily="18" charset="0"/>
                            <a:sym typeface="Symbol" charset="0"/>
                          </a:rPr>
                          <m:t>1</m:t>
                        </m:r>
                      </m:num>
                      <m:den>
                        <m:r>
                          <a:rPr lang="de-DE" b="0" i="1" dirty="0" smtClean="0">
                            <a:latin typeface="Cambria Math" panose="02040503050406030204" pitchFamily="18" charset="0"/>
                            <a:sym typeface="Symbol" charset="0"/>
                          </a:rPr>
                          <m:t>2</m:t>
                        </m:r>
                      </m:den>
                    </m:f>
                    <m:d>
                      <m:dPr>
                        <m:ctrlPr>
                          <a:rPr lang="de-DE" b="0" i="1" dirty="0" smtClean="0">
                            <a:latin typeface="Cambria Math" panose="02040503050406030204" pitchFamily="18" charset="0"/>
                            <a:sym typeface="Symbol" charset="0"/>
                          </a:rPr>
                        </m:ctrlPr>
                      </m:dPr>
                      <m:e>
                        <m:r>
                          <a:rPr lang="de-DE" b="0" i="1" dirty="0" smtClean="0">
                            <a:latin typeface="Cambria Math" panose="02040503050406030204" pitchFamily="18" charset="0"/>
                            <a:sym typeface="Symbol" charset="0"/>
                          </a:rPr>
                          <m:t>1</m:t>
                        </m:r>
                      </m:e>
                    </m:d>
                    <m:r>
                      <a:rPr lang="de-DE" b="0" i="1" dirty="0" smtClean="0">
                        <a:latin typeface="Cambria Math" panose="02040503050406030204" pitchFamily="18" charset="0"/>
                        <a:sym typeface="Symbol" charset="0"/>
                      </a:rPr>
                      <m:t>+</m:t>
                    </m:r>
                    <m:f>
                      <m:fPr>
                        <m:ctrlPr>
                          <a:rPr lang="de-DE" b="0" i="1" dirty="0" smtClean="0">
                            <a:latin typeface="Cambria Math" panose="02040503050406030204" pitchFamily="18" charset="0"/>
                            <a:sym typeface="Symbol" charset="0"/>
                          </a:rPr>
                        </m:ctrlPr>
                      </m:fPr>
                      <m:num>
                        <m:r>
                          <a:rPr lang="de-DE" b="0" i="1" dirty="0" smtClean="0">
                            <a:latin typeface="Cambria Math" panose="02040503050406030204" pitchFamily="18" charset="0"/>
                            <a:sym typeface="Symbol" charset="0"/>
                          </a:rPr>
                          <m:t>1</m:t>
                        </m:r>
                      </m:num>
                      <m:den>
                        <m:r>
                          <a:rPr lang="de-DE" b="0" i="1" dirty="0" smtClean="0">
                            <a:latin typeface="Cambria Math" panose="02040503050406030204" pitchFamily="18" charset="0"/>
                            <a:sym typeface="Symbol" charset="0"/>
                          </a:rPr>
                          <m:t>4</m:t>
                        </m:r>
                      </m:den>
                    </m:f>
                    <m:d>
                      <m:dPr>
                        <m:ctrlPr>
                          <a:rPr lang="de-DE" b="0" i="1" dirty="0" smtClean="0">
                            <a:latin typeface="Cambria Math" panose="02040503050406030204" pitchFamily="18" charset="0"/>
                            <a:sym typeface="Symbol" charset="0"/>
                          </a:rPr>
                        </m:ctrlPr>
                      </m:dPr>
                      <m:e>
                        <m:r>
                          <a:rPr lang="de-DE" b="0" i="1" dirty="0" smtClean="0">
                            <a:latin typeface="Cambria Math" panose="02040503050406030204" pitchFamily="18" charset="0"/>
                            <a:sym typeface="Symbol" charset="0"/>
                          </a:rPr>
                          <m:t>2</m:t>
                        </m:r>
                      </m:e>
                    </m:d>
                    <m:r>
                      <a:rPr lang="de-DE" b="0" i="1" dirty="0" smtClean="0">
                        <a:latin typeface="Cambria Math" panose="02040503050406030204" pitchFamily="18" charset="0"/>
                        <a:sym typeface="Symbol" charset="0"/>
                      </a:rPr>
                      <m:t>+ …</m:t>
                    </m:r>
                  </m:oMath>
                </a14:m>
                <a:br>
                  <a:rPr lang="de-DE" b="0" i="1" dirty="0">
                    <a:latin typeface="Cambria Math" panose="02040503050406030204" pitchFamily="18" charset="0"/>
                    <a:sym typeface="Symbol" charset="0"/>
                  </a:rPr>
                </a:br>
                <a:r>
                  <a:rPr lang="de-DE" b="0" i="1" dirty="0">
                    <a:latin typeface="Cambria Math" panose="02040503050406030204" pitchFamily="18" charset="0"/>
                    <a:sym typeface="Symbol" charset="0"/>
                  </a:rPr>
                  <a:t> </a:t>
                </a:r>
                <a14:m>
                  <m:oMath xmlns:m="http://schemas.openxmlformats.org/officeDocument/2006/math">
                    <m:r>
                      <a:rPr lang="de-DE" b="0" i="1" dirty="0" smtClean="0">
                        <a:latin typeface="Cambria Math" panose="02040503050406030204" pitchFamily="18" charset="0"/>
                      </a:rPr>
                      <m:t>=2</m:t>
                    </m:r>
                  </m:oMath>
                </a14:m>
                <a:endParaRPr lang="en-US" dirty="0"/>
              </a:p>
              <a:p>
                <a:endParaRPr lang="en-US" dirty="0"/>
              </a:p>
            </p:txBody>
          </p:sp>
        </mc:Choice>
        <mc:Fallback xmlns="">
          <p:sp>
            <p:nvSpPr>
              <p:cNvPr id="20483" name="Rectangle 3"/>
              <p:cNvSpPr>
                <a:spLocks noGrp="1" noRot="1" noChangeAspect="1" noMove="1" noResize="1" noEditPoints="1" noAdjustHandles="1" noChangeArrowheads="1" noChangeShapeType="1" noTextEdit="1"/>
              </p:cNvSpPr>
              <p:nvPr>
                <p:ph sz="half" idx="1"/>
              </p:nvPr>
            </p:nvSpPr>
            <p:spPr>
              <a:xfrm>
                <a:off x="628650" y="1146048"/>
                <a:ext cx="3589905" cy="5030915"/>
              </a:xfrm>
              <a:blipFill>
                <a:blip r:embed="rId3"/>
                <a:stretch>
                  <a:fillRect l="-1767" t="-100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91CC90E-1BBA-9043-A84B-CF610018B446}"/>
                  </a:ext>
                </a:extLst>
              </p:cNvPr>
              <p:cNvSpPr>
                <a:spLocks noGrp="1"/>
              </p:cNvSpPr>
              <p:nvPr>
                <p:ph sz="half" idx="2"/>
              </p:nvPr>
            </p:nvSpPr>
            <p:spPr>
              <a:xfrm>
                <a:off x="4218556" y="1146048"/>
                <a:ext cx="4713178" cy="5030915"/>
              </a:xfrm>
            </p:spPr>
            <p:txBody>
              <a:bodyPr>
                <a:normAutofit fontScale="77500" lnSpcReduction="20000"/>
              </a:bodyPr>
              <a:lstStyle/>
              <a:p>
                <a:r>
                  <a:rPr lang="en-GB" dirty="0"/>
                  <a:t>Recursive equation</a:t>
                </a:r>
                <a:endParaRPr lang="de-DE"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p>
                        <m:sSupPr>
                          <m:ctrlPr>
                            <a:rPr lang="en-US" i="1" dirty="0" smtClean="0">
                              <a:latin typeface="Cambria Math" panose="02040503050406030204" pitchFamily="18" charset="0"/>
                              <a:ea typeface="Times New Roman"/>
                            </a:rPr>
                          </m:ctrlPr>
                        </m:sSupPr>
                        <m:e>
                          <m:r>
                            <a:rPr lang="en-US" i="1" dirty="0" smtClean="0">
                              <a:latin typeface="Cambria Math" panose="02040503050406030204" pitchFamily="18" charset="0"/>
                              <a:ea typeface="Times New Roman"/>
                            </a:rPr>
                            <m:t>𝑉</m:t>
                          </m:r>
                        </m:e>
                        <m:sup>
                          <m:sSub>
                            <m:sSubPr>
                              <m:ctrlPr>
                                <a:rPr lang="de-DE" i="1" dirty="0">
                                  <a:latin typeface="Cambria Math" panose="02040503050406030204" pitchFamily="18" charset="0"/>
                                  <a:ea typeface="Times New Roman"/>
                                </a:rPr>
                              </m:ctrlPr>
                            </m:sSubPr>
                            <m:e>
                              <m:r>
                                <a:rPr lang="en-US" i="1" dirty="0">
                                  <a:latin typeface="Cambria Math" panose="02040503050406030204" pitchFamily="18" charset="0"/>
                                  <a:ea typeface="Times New Roman"/>
                                </a:rPr>
                                <m:t>𝜋</m:t>
                              </m:r>
                            </m:e>
                            <m:sub>
                              <m:r>
                                <a:rPr lang="de-DE" b="0" i="1" dirty="0" smtClean="0">
                                  <a:latin typeface="Cambria Math" panose="02040503050406030204" pitchFamily="18" charset="0"/>
                                  <a:ea typeface="Times New Roman"/>
                                </a:rPr>
                                <m:t>4</m:t>
                              </m:r>
                            </m:sub>
                          </m:sSub>
                        </m:sup>
                      </m:sSup>
                      <m:d>
                        <m:dPr>
                          <m:ctrlPr>
                            <a:rPr lang="en-US" i="1" dirty="0" smtClean="0">
                              <a:latin typeface="Cambria Math" panose="02040503050406030204" pitchFamily="18" charset="0"/>
                              <a:ea typeface="Times New Roman"/>
                              <a:sym typeface="Symbol" charset="0"/>
                            </a:rPr>
                          </m:ctrlPr>
                        </m:dPr>
                        <m:e>
                          <m:r>
                            <a:rPr lang="en-US" i="1" dirty="0">
                              <a:latin typeface="Cambria Math" panose="02040503050406030204" pitchFamily="18" charset="0"/>
                              <a:ea typeface="Times New Roman"/>
                              <a:cs typeface="Times New Roman"/>
                            </a:rPr>
                            <m:t>𝑑</m:t>
                          </m:r>
                          <m:r>
                            <a:rPr lang="en-US" i="1" dirty="0">
                              <a:latin typeface="Cambria Math" panose="02040503050406030204" pitchFamily="18" charset="0"/>
                              <a:ea typeface="Times New Roman"/>
                              <a:cs typeface="Times New Roman"/>
                            </a:rPr>
                            <m:t>1</m:t>
                          </m:r>
                        </m:e>
                      </m:d>
                      <m:r>
                        <a:rPr lang="de-DE" b="0" i="1" dirty="0" smtClean="0">
                          <a:latin typeface="Cambria Math" panose="02040503050406030204" pitchFamily="18" charset="0"/>
                          <a:ea typeface="Times New Roman"/>
                          <a:cs typeface="Times New Roman"/>
                          <a:sym typeface="Symbol" charset="0"/>
                        </a:rPr>
                        <m:t>=</m:t>
                      </m:r>
                      <m:r>
                        <a:rPr lang="en-US" i="1" dirty="0">
                          <a:latin typeface="Cambria Math" panose="02040503050406030204" pitchFamily="18" charset="0"/>
                          <a:cs typeface="Times New Roman"/>
                        </a:rPr>
                        <m:t>1+</m:t>
                      </m:r>
                      <m:r>
                        <a:rPr lang="de-DE" b="0" i="1" dirty="0" smtClean="0">
                          <a:latin typeface="Cambria Math" panose="02040503050406030204" pitchFamily="18" charset="0"/>
                          <a:cs typeface="Times New Roman"/>
                        </a:rPr>
                        <m:t>0.5</m:t>
                      </m:r>
                      <m:d>
                        <m:dPr>
                          <m:ctrlPr>
                            <a:rPr lang="en-US" b="0" i="1" dirty="0" smtClean="0">
                              <a:latin typeface="Cambria Math" panose="02040503050406030204" pitchFamily="18" charset="0"/>
                              <a:cs typeface="Times New Roman"/>
                            </a:rPr>
                          </m:ctrlPr>
                        </m:dPr>
                        <m:e>
                          <m:r>
                            <a:rPr lang="en-US" i="1" dirty="0">
                              <a:latin typeface="Cambria Math" panose="02040503050406030204" pitchFamily="18" charset="0"/>
                              <a:ea typeface="Times New Roman"/>
                            </a:rPr>
                            <m:t>0</m:t>
                          </m:r>
                        </m:e>
                      </m:d>
                      <m:r>
                        <a:rPr lang="en-US" i="1" dirty="0">
                          <a:latin typeface="Cambria Math" panose="02040503050406030204" pitchFamily="18" charset="0"/>
                          <a:cs typeface="Times New Roman"/>
                        </a:rPr>
                        <m:t>+</m:t>
                      </m:r>
                      <m:r>
                        <a:rPr lang="de-DE" b="0" i="1" dirty="0" smtClean="0">
                          <a:latin typeface="Cambria Math" panose="02040503050406030204" pitchFamily="18" charset="0"/>
                          <a:cs typeface="Times New Roman"/>
                        </a:rPr>
                        <m:t>0.5</m:t>
                      </m:r>
                      <m:d>
                        <m:dPr>
                          <m:ctrlPr>
                            <a:rPr lang="en-US" b="0" i="1" dirty="0" smtClean="0">
                              <a:latin typeface="Cambria Math" panose="02040503050406030204" pitchFamily="18" charset="0"/>
                              <a:cs typeface="Times New Roman"/>
                            </a:rPr>
                          </m:ctrlPr>
                        </m:dPr>
                        <m:e>
                          <m:sSup>
                            <m:sSupPr>
                              <m:ctrlPr>
                                <a:rPr lang="en-US" b="0" i="1" dirty="0" smtClean="0">
                                  <a:latin typeface="Cambria Math" panose="02040503050406030204" pitchFamily="18" charset="0"/>
                                  <a:cs typeface="Times New Roman"/>
                                </a:rPr>
                              </m:ctrlPr>
                            </m:sSupPr>
                            <m:e>
                              <m:r>
                                <a:rPr lang="en-US" i="1" dirty="0">
                                  <a:latin typeface="Cambria Math" panose="02040503050406030204" pitchFamily="18" charset="0"/>
                                  <a:ea typeface="Times New Roman"/>
                                </a:rPr>
                                <m:t>𝑉</m:t>
                              </m:r>
                            </m:e>
                            <m:sup>
                              <m:sSub>
                                <m:sSubPr>
                                  <m:ctrlPr>
                                    <a:rPr lang="de-DE" i="1" dirty="0">
                                      <a:latin typeface="Cambria Math" panose="02040503050406030204" pitchFamily="18" charset="0"/>
                                      <a:ea typeface="Times New Roman"/>
                                    </a:rPr>
                                  </m:ctrlPr>
                                </m:sSubPr>
                                <m:e>
                                  <m:r>
                                    <a:rPr lang="en-US" i="1" dirty="0">
                                      <a:latin typeface="Cambria Math" panose="02040503050406030204" pitchFamily="18" charset="0"/>
                                      <a:ea typeface="Times New Roman"/>
                                    </a:rPr>
                                    <m:t>𝜋</m:t>
                                  </m:r>
                                </m:e>
                                <m:sub>
                                  <m:r>
                                    <a:rPr lang="de-DE" b="0" i="1" dirty="0" smtClean="0">
                                      <a:latin typeface="Cambria Math" panose="02040503050406030204" pitchFamily="18" charset="0"/>
                                      <a:ea typeface="Times New Roman"/>
                                    </a:rPr>
                                    <m:t>4</m:t>
                                  </m:r>
                                </m:sub>
                              </m:sSub>
                            </m:sup>
                          </m:sSup>
                          <m:d>
                            <m:dPr>
                              <m:ctrlPr>
                                <a:rPr lang="en-US" i="1" dirty="0" smtClean="0">
                                  <a:latin typeface="Cambria Math" panose="02040503050406030204" pitchFamily="18" charset="0"/>
                                  <a:ea typeface="Times New Roman"/>
                                  <a:sym typeface="Symbol" charset="0"/>
                                </a:rPr>
                              </m:ctrlPr>
                            </m:dPr>
                            <m:e>
                              <m:r>
                                <a:rPr lang="en-US" i="1" dirty="0">
                                  <a:latin typeface="Cambria Math" panose="02040503050406030204" pitchFamily="18" charset="0"/>
                                  <a:ea typeface="Times New Roman"/>
                                  <a:cs typeface="Times New Roman"/>
                                </a:rPr>
                                <m:t>𝑑</m:t>
                              </m:r>
                              <m:r>
                                <a:rPr lang="en-US" i="1" dirty="0">
                                  <a:latin typeface="Cambria Math" panose="02040503050406030204" pitchFamily="18" charset="0"/>
                                  <a:ea typeface="Times New Roman"/>
                                  <a:cs typeface="Times New Roman"/>
                                </a:rPr>
                                <m:t>1</m:t>
                              </m:r>
                            </m:e>
                          </m:d>
                        </m:e>
                      </m:d>
                    </m:oMath>
                    <m:oMath xmlns:m="http://schemas.openxmlformats.org/officeDocument/2006/math">
                      <m:r>
                        <a:rPr lang="de-DE" b="0" i="1" dirty="0" smtClean="0">
                          <a:latin typeface="Cambria Math" panose="02040503050406030204" pitchFamily="18" charset="0"/>
                          <a:ea typeface="Cambria Math" panose="02040503050406030204" pitchFamily="18" charset="0"/>
                          <a:cs typeface="Times New Roman"/>
                          <a:sym typeface="Wingdings"/>
                        </a:rPr>
                        <m:t>⇔</m:t>
                      </m:r>
                      <m:r>
                        <a:rPr lang="de-DE" b="0" i="1" dirty="0" smtClean="0">
                          <a:latin typeface="Cambria Math" panose="02040503050406030204" pitchFamily="18" charset="0"/>
                          <a:cs typeface="Times New Roman"/>
                          <a:sym typeface="Wingdings"/>
                        </a:rPr>
                        <m:t>0.5</m:t>
                      </m:r>
                      <m:sSup>
                        <m:sSupPr>
                          <m:ctrlPr>
                            <a:rPr lang="en-US" i="1" dirty="0">
                              <a:latin typeface="Cambria Math" panose="02040503050406030204" pitchFamily="18" charset="0"/>
                              <a:cs typeface="Times New Roman"/>
                            </a:rPr>
                          </m:ctrlPr>
                        </m:sSupPr>
                        <m:e>
                          <m:r>
                            <a:rPr lang="en-US" i="1" dirty="0">
                              <a:latin typeface="Cambria Math" panose="02040503050406030204" pitchFamily="18" charset="0"/>
                              <a:ea typeface="Times New Roman"/>
                            </a:rPr>
                            <m:t>𝑉</m:t>
                          </m:r>
                        </m:e>
                        <m:sup>
                          <m:sSub>
                            <m:sSubPr>
                              <m:ctrlPr>
                                <a:rPr lang="de-DE" i="1" dirty="0">
                                  <a:latin typeface="Cambria Math" panose="02040503050406030204" pitchFamily="18" charset="0"/>
                                  <a:ea typeface="Times New Roman"/>
                                </a:rPr>
                              </m:ctrlPr>
                            </m:sSubPr>
                            <m:e>
                              <m:r>
                                <a:rPr lang="en-US" i="1" dirty="0">
                                  <a:latin typeface="Cambria Math" panose="02040503050406030204" pitchFamily="18" charset="0"/>
                                  <a:ea typeface="Times New Roman"/>
                                </a:rPr>
                                <m:t>𝜋</m:t>
                              </m:r>
                            </m:e>
                            <m:sub>
                              <m:r>
                                <a:rPr lang="de-DE" b="0" i="1" dirty="0" smtClean="0">
                                  <a:latin typeface="Cambria Math" panose="02040503050406030204" pitchFamily="18" charset="0"/>
                                  <a:ea typeface="Times New Roman"/>
                                </a:rPr>
                                <m:t>4</m:t>
                              </m:r>
                            </m:sub>
                          </m:sSub>
                        </m:sup>
                      </m:sSup>
                      <m:d>
                        <m:dPr>
                          <m:ctrlPr>
                            <a:rPr lang="en-US" i="1" dirty="0">
                              <a:latin typeface="Cambria Math" panose="02040503050406030204" pitchFamily="18" charset="0"/>
                              <a:ea typeface="Times New Roman"/>
                              <a:sym typeface="Symbol" charset="0"/>
                            </a:rPr>
                          </m:ctrlPr>
                        </m:dPr>
                        <m:e>
                          <m:r>
                            <a:rPr lang="en-US" i="1" dirty="0">
                              <a:latin typeface="Cambria Math" panose="02040503050406030204" pitchFamily="18" charset="0"/>
                              <a:ea typeface="Times New Roman"/>
                              <a:cs typeface="Times New Roman"/>
                            </a:rPr>
                            <m:t>𝑑</m:t>
                          </m:r>
                          <m:r>
                            <a:rPr lang="en-US" i="1" dirty="0">
                              <a:latin typeface="Cambria Math" panose="02040503050406030204" pitchFamily="18" charset="0"/>
                              <a:ea typeface="Times New Roman"/>
                              <a:cs typeface="Times New Roman"/>
                            </a:rPr>
                            <m:t>1</m:t>
                          </m:r>
                        </m:e>
                      </m:d>
                      <m:r>
                        <a:rPr lang="en-US" i="1" dirty="0">
                          <a:latin typeface="Cambria Math" panose="02040503050406030204" pitchFamily="18" charset="0"/>
                          <a:ea typeface="Times New Roman"/>
                          <a:cs typeface="Times New Roman"/>
                          <a:sym typeface="Symbol" charset="0"/>
                        </a:rPr>
                        <m:t>=1</m:t>
                      </m:r>
                    </m:oMath>
                    <m:oMath xmlns:m="http://schemas.openxmlformats.org/officeDocument/2006/math">
                      <m:r>
                        <a:rPr lang="de-DE" i="1" dirty="0">
                          <a:latin typeface="Cambria Math" panose="02040503050406030204" pitchFamily="18" charset="0"/>
                          <a:ea typeface="Cambria Math" panose="02040503050406030204" pitchFamily="18" charset="0"/>
                          <a:cs typeface="Times New Roman"/>
                          <a:sym typeface="Wingdings"/>
                        </a:rPr>
                        <m:t>⇔ </m:t>
                      </m:r>
                      <m:sSup>
                        <m:sSupPr>
                          <m:ctrlPr>
                            <a:rPr lang="en-US" i="1" dirty="0">
                              <a:latin typeface="Cambria Math" panose="02040503050406030204" pitchFamily="18" charset="0"/>
                              <a:cs typeface="Times New Roman"/>
                            </a:rPr>
                          </m:ctrlPr>
                        </m:sSupPr>
                        <m:e>
                          <m:r>
                            <a:rPr lang="en-US" i="1" dirty="0">
                              <a:latin typeface="Cambria Math" panose="02040503050406030204" pitchFamily="18" charset="0"/>
                              <a:ea typeface="Times New Roman"/>
                            </a:rPr>
                            <m:t>𝑉</m:t>
                          </m:r>
                        </m:e>
                        <m:sup>
                          <m:sSub>
                            <m:sSubPr>
                              <m:ctrlPr>
                                <a:rPr lang="de-DE" i="1" dirty="0">
                                  <a:latin typeface="Cambria Math" panose="02040503050406030204" pitchFamily="18" charset="0"/>
                                  <a:ea typeface="Times New Roman"/>
                                </a:rPr>
                              </m:ctrlPr>
                            </m:sSubPr>
                            <m:e>
                              <m:r>
                                <a:rPr lang="en-US" i="1" dirty="0">
                                  <a:latin typeface="Cambria Math" panose="02040503050406030204" pitchFamily="18" charset="0"/>
                                  <a:ea typeface="Times New Roman"/>
                                </a:rPr>
                                <m:t>𝜋</m:t>
                              </m:r>
                            </m:e>
                            <m:sub>
                              <m:r>
                                <a:rPr lang="de-DE" b="0" i="1" dirty="0" smtClean="0">
                                  <a:latin typeface="Cambria Math" panose="02040503050406030204" pitchFamily="18" charset="0"/>
                                  <a:ea typeface="Times New Roman"/>
                                </a:rPr>
                                <m:t>4</m:t>
                              </m:r>
                            </m:sub>
                          </m:sSub>
                        </m:sup>
                      </m:sSup>
                      <m:d>
                        <m:dPr>
                          <m:ctrlPr>
                            <a:rPr lang="en-US" i="1" dirty="0">
                              <a:latin typeface="Cambria Math" panose="02040503050406030204" pitchFamily="18" charset="0"/>
                              <a:ea typeface="Times New Roman"/>
                              <a:sym typeface="Symbol" charset="0"/>
                            </a:rPr>
                          </m:ctrlPr>
                        </m:dPr>
                        <m:e>
                          <m:r>
                            <a:rPr lang="en-US" i="1" dirty="0">
                              <a:latin typeface="Cambria Math" panose="02040503050406030204" pitchFamily="18" charset="0"/>
                              <a:ea typeface="Times New Roman"/>
                              <a:cs typeface="Times New Roman"/>
                            </a:rPr>
                            <m:t>𝑑</m:t>
                          </m:r>
                          <m:r>
                            <a:rPr lang="en-US" i="1" dirty="0">
                              <a:latin typeface="Cambria Math" panose="02040503050406030204" pitchFamily="18" charset="0"/>
                              <a:ea typeface="Times New Roman"/>
                              <a:cs typeface="Times New Roman"/>
                            </a:rPr>
                            <m:t>1</m:t>
                          </m:r>
                        </m:e>
                      </m:d>
                      <m:r>
                        <a:rPr lang="en-US" i="1" dirty="0">
                          <a:latin typeface="Cambria Math" panose="02040503050406030204" pitchFamily="18" charset="0"/>
                          <a:ea typeface="Times New Roman"/>
                          <a:cs typeface="Times New Roman"/>
                          <a:sym typeface="Symbol" charset="0"/>
                        </a:rPr>
                        <m:t>=2</m:t>
                      </m:r>
                    </m:oMath>
                  </m:oMathPara>
                </a14:m>
                <a:endParaRPr lang="en-US" dirty="0">
                  <a:latin typeface="Times New Roman" charset="0"/>
                  <a:cs typeface="Times New Roman"/>
                </a:endParaRPr>
              </a:p>
              <a:p>
                <a:endParaRPr lang="en-GB" dirty="0"/>
              </a:p>
            </p:txBody>
          </p:sp>
        </mc:Choice>
        <mc:Fallback xmlns="">
          <p:sp>
            <p:nvSpPr>
              <p:cNvPr id="3" name="Content Placeholder 2">
                <a:extLst>
                  <a:ext uri="{FF2B5EF4-FFF2-40B4-BE49-F238E27FC236}">
                    <a16:creationId xmlns:a16="http://schemas.microsoft.com/office/drawing/2014/main" id="{491CC90E-1BBA-9043-A84B-CF610018B446}"/>
                  </a:ext>
                </a:extLst>
              </p:cNvPr>
              <p:cNvSpPr>
                <a:spLocks noGrp="1" noRot="1" noChangeAspect="1" noMove="1" noResize="1" noEditPoints="1" noAdjustHandles="1" noChangeArrowheads="1" noChangeShapeType="1" noTextEdit="1"/>
              </p:cNvSpPr>
              <p:nvPr>
                <p:ph sz="half" idx="2"/>
              </p:nvPr>
            </p:nvSpPr>
            <p:spPr>
              <a:xfrm>
                <a:off x="4218556" y="1146048"/>
                <a:ext cx="4713178" cy="5030915"/>
              </a:xfrm>
              <a:blipFill>
                <a:blip r:embed="rId4"/>
                <a:stretch>
                  <a:fillRect l="-1344" t="-2267"/>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0AD31172-BA43-3D47-9FE7-05EBDA6233C0}"/>
              </a:ext>
            </a:extLst>
          </p:cNvPr>
          <p:cNvSpPr>
            <a:spLocks noGrp="1"/>
          </p:cNvSpPr>
          <p:nvPr>
            <p:ph type="sldNum" sz="quarter" idx="12"/>
          </p:nvPr>
        </p:nvSpPr>
        <p:spPr/>
        <p:txBody>
          <a:bodyPr/>
          <a:lstStyle/>
          <a:p>
            <a:fld id="{67C9959E-8E6B-B04C-9955-EA096F41CA7A}" type="slidenum">
              <a:rPr lang="en-GB" smtClean="0"/>
              <a:pPr/>
              <a:t>19</a:t>
            </a:fld>
            <a:endParaRPr lang="en-GB"/>
          </a:p>
        </p:txBody>
      </p:sp>
      <p:grpSp>
        <p:nvGrpSpPr>
          <p:cNvPr id="96" name="Group 95">
            <a:extLst>
              <a:ext uri="{FF2B5EF4-FFF2-40B4-BE49-F238E27FC236}">
                <a16:creationId xmlns:a16="http://schemas.microsoft.com/office/drawing/2014/main" id="{986E39D3-0EFD-1743-BDEE-D67FC29F63D5}"/>
              </a:ext>
            </a:extLst>
          </p:cNvPr>
          <p:cNvGrpSpPr/>
          <p:nvPr/>
        </p:nvGrpSpPr>
        <p:grpSpPr>
          <a:xfrm>
            <a:off x="3896630" y="2738359"/>
            <a:ext cx="5162595" cy="3862989"/>
            <a:chOff x="3896630" y="2738359"/>
            <a:chExt cx="5162595" cy="3862989"/>
          </a:xfrm>
        </p:grpSpPr>
        <p:grpSp>
          <p:nvGrpSpPr>
            <p:cNvPr id="97" name="Group 96">
              <a:extLst>
                <a:ext uri="{FF2B5EF4-FFF2-40B4-BE49-F238E27FC236}">
                  <a16:creationId xmlns:a16="http://schemas.microsoft.com/office/drawing/2014/main" id="{079A11F1-EA38-974D-A75F-D4E34EBB1990}"/>
                </a:ext>
              </a:extLst>
            </p:cNvPr>
            <p:cNvGrpSpPr>
              <a:grpSpLocks noChangeAspect="1"/>
            </p:cNvGrpSpPr>
            <p:nvPr/>
          </p:nvGrpSpPr>
          <p:grpSpPr>
            <a:xfrm>
              <a:off x="3896630" y="2738359"/>
              <a:ext cx="5162595" cy="3862989"/>
              <a:chOff x="424630" y="1518047"/>
              <a:chExt cx="4697482" cy="3514961"/>
            </a:xfrm>
          </p:grpSpPr>
          <p:sp>
            <p:nvSpPr>
              <p:cNvPr id="99" name="Freeform 31">
                <a:extLst>
                  <a:ext uri="{FF2B5EF4-FFF2-40B4-BE49-F238E27FC236}">
                    <a16:creationId xmlns:a16="http://schemas.microsoft.com/office/drawing/2014/main" id="{08DC60ED-89EA-3C40-B856-4F0DFFA9E217}"/>
                  </a:ext>
                </a:extLst>
              </p:cNvPr>
              <p:cNvSpPr>
                <a:spLocks/>
              </p:cNvSpPr>
              <p:nvPr/>
            </p:nvSpPr>
            <p:spPr bwMode="auto">
              <a:xfrm rot="11049090" flipH="1" flipV="1">
                <a:off x="4148184" y="2190483"/>
                <a:ext cx="660198" cy="212627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none"/>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0" name="Rectangle 99">
                <a:extLst>
                  <a:ext uri="{FF2B5EF4-FFF2-40B4-BE49-F238E27FC236}">
                    <a16:creationId xmlns:a16="http://schemas.microsoft.com/office/drawing/2014/main" id="{9494588F-72AA-C549-B8F8-F36B14CC2B9E}"/>
                  </a:ext>
                </a:extLst>
              </p:cNvPr>
              <p:cNvSpPr/>
              <p:nvPr/>
            </p:nvSpPr>
            <p:spPr>
              <a:xfrm>
                <a:off x="4066674" y="2252723"/>
                <a:ext cx="59" cy="252043"/>
              </a:xfrm>
              <a:prstGeom prst="rect">
                <a:avLst/>
              </a:prstGeom>
              <a:noFill/>
            </p:spPr>
            <p:txBody>
              <a:bodyPr wrap="none" lIns="0" tIns="0" rIns="0" bIns="0">
                <a:spAutoFit/>
              </a:bodyPr>
              <a:lstStyle/>
              <a:p>
                <a:pPr algn="ctr"/>
                <a:endParaRPr lang="en-US" dirty="0"/>
              </a:p>
            </p:txBody>
          </p:sp>
          <p:sp>
            <p:nvSpPr>
              <p:cNvPr id="101" name="Rectangle 100">
                <a:extLst>
                  <a:ext uri="{FF2B5EF4-FFF2-40B4-BE49-F238E27FC236}">
                    <a16:creationId xmlns:a16="http://schemas.microsoft.com/office/drawing/2014/main" id="{CE60FC4C-73FF-0845-B087-D0FAE337BAA3}"/>
                  </a:ext>
                </a:extLst>
              </p:cNvPr>
              <p:cNvSpPr/>
              <p:nvPr/>
            </p:nvSpPr>
            <p:spPr>
              <a:xfrm>
                <a:off x="4441353" y="4403587"/>
                <a:ext cx="168088" cy="336058"/>
              </a:xfrm>
              <a:prstGeom prst="rect">
                <a:avLst/>
              </a:prstGeom>
              <a:noFill/>
            </p:spPr>
            <p:txBody>
              <a:bodyPr wrap="none" lIns="91440" tIns="0" rIns="91440" bIns="91440">
                <a:spAutoFit/>
              </a:bodyPr>
              <a:lstStyle/>
              <a:p>
                <a:pPr algn="ctr"/>
                <a:endParaRPr lang="en-US" dirty="0"/>
              </a:p>
            </p:txBody>
          </p:sp>
          <p:sp>
            <p:nvSpPr>
              <p:cNvPr id="102" name="Rectangle 101">
                <a:extLst>
                  <a:ext uri="{FF2B5EF4-FFF2-40B4-BE49-F238E27FC236}">
                    <a16:creationId xmlns:a16="http://schemas.microsoft.com/office/drawing/2014/main" id="{CEDCDDBC-178E-DE45-93B2-6E329CAF8173}"/>
                  </a:ext>
                </a:extLst>
              </p:cNvPr>
              <p:cNvSpPr/>
              <p:nvPr/>
            </p:nvSpPr>
            <p:spPr>
              <a:xfrm>
                <a:off x="1149001" y="4506767"/>
                <a:ext cx="59" cy="252043"/>
              </a:xfrm>
              <a:prstGeom prst="rect">
                <a:avLst/>
              </a:prstGeom>
              <a:noFill/>
            </p:spPr>
            <p:txBody>
              <a:bodyPr wrap="none" lIns="0" tIns="0" rIns="0" bIns="0">
                <a:spAutoFit/>
              </a:bodyPr>
              <a:lstStyle/>
              <a:p>
                <a:pPr algn="r"/>
                <a:endParaRPr lang="en-US" dirty="0"/>
              </a:p>
            </p:txBody>
          </p:sp>
          <p:sp>
            <p:nvSpPr>
              <p:cNvPr id="103" name="Text Box 13">
                <a:extLst>
                  <a:ext uri="{FF2B5EF4-FFF2-40B4-BE49-F238E27FC236}">
                    <a16:creationId xmlns:a16="http://schemas.microsoft.com/office/drawing/2014/main" id="{7C66EDAD-61DE-9A46-BEAA-4C8AF48BE543}"/>
                  </a:ext>
                </a:extLst>
              </p:cNvPr>
              <p:cNvSpPr txBox="1">
                <a:spLocks noChangeArrowheads="1"/>
              </p:cNvSpPr>
              <p:nvPr/>
            </p:nvSpPr>
            <p:spPr bwMode="auto">
              <a:xfrm>
                <a:off x="424630" y="4528921"/>
                <a:ext cx="660190" cy="504087"/>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Times New Roman"/>
                    <a:cs typeface="Calibri"/>
                    <a:sym typeface="Symbol" charset="0"/>
                  </a:rPr>
                  <a:t>Start: </a:t>
                </a:r>
                <a:br>
                  <a:rPr lang="en-US" sz="1800" dirty="0">
                    <a:latin typeface="+mn-lt"/>
                    <a:ea typeface="Times New Roman"/>
                    <a:cs typeface="Calibri"/>
                    <a:sym typeface="Symbol" charset="0"/>
                  </a:rPr>
                </a:br>
                <a:r>
                  <a:rPr lang="en-US" sz="1800" i="1" dirty="0">
                    <a:latin typeface="+mn-lt"/>
                    <a:ea typeface="Times New Roman"/>
                    <a:sym typeface="Symbol" charset="0"/>
                  </a:rPr>
                  <a:t>s</a:t>
                </a:r>
                <a:r>
                  <a:rPr lang="en-US" sz="1800" baseline="-25000" dirty="0">
                    <a:latin typeface="+mn-lt"/>
                    <a:ea typeface="Times New Roman"/>
                    <a:sym typeface="Symbol" charset="0"/>
                  </a:rPr>
                  <a:t>0</a:t>
                </a:r>
                <a:r>
                  <a:rPr lang="en-US" sz="1800" i="1" dirty="0">
                    <a:latin typeface="+mn-lt"/>
                    <a:ea typeface="Times New Roman"/>
                    <a:sym typeface="Symbol" charset="0"/>
                  </a:rPr>
                  <a:t>= </a:t>
                </a:r>
                <a:r>
                  <a:rPr lang="en-US" sz="1800" dirty="0">
                    <a:latin typeface="+mn-lt"/>
                    <a:ea typeface="Times New Roman"/>
                    <a:cs typeface="Calibri"/>
                    <a:sym typeface="Symbol" charset="0"/>
                  </a:rPr>
                  <a:t>d1</a:t>
                </a:r>
                <a:endParaRPr lang="en-US" sz="1800" dirty="0">
                  <a:latin typeface="+mn-lt"/>
                  <a:ea typeface="Times New Roman"/>
                  <a:cs typeface="Times New Roman"/>
                </a:endParaRPr>
              </a:p>
            </p:txBody>
          </p:sp>
          <p:sp>
            <p:nvSpPr>
              <p:cNvPr id="104" name="Rectangle 103">
                <a:extLst>
                  <a:ext uri="{FF2B5EF4-FFF2-40B4-BE49-F238E27FC236}">
                    <a16:creationId xmlns:a16="http://schemas.microsoft.com/office/drawing/2014/main" id="{F36B8259-E0CD-8840-9294-6DF0283BBDD7}"/>
                  </a:ext>
                </a:extLst>
              </p:cNvPr>
              <p:cNvSpPr/>
              <p:nvPr/>
            </p:nvSpPr>
            <p:spPr>
              <a:xfrm>
                <a:off x="1028128" y="2019635"/>
                <a:ext cx="59" cy="252043"/>
              </a:xfrm>
              <a:prstGeom prst="rect">
                <a:avLst/>
              </a:prstGeom>
              <a:noFill/>
            </p:spPr>
            <p:txBody>
              <a:bodyPr wrap="none" lIns="0" tIns="0" rIns="0" bIns="0">
                <a:spAutoFit/>
              </a:bodyPr>
              <a:lstStyle/>
              <a:p>
                <a:pPr algn="ctr"/>
                <a:endParaRPr lang="en-US" dirty="0"/>
              </a:p>
            </p:txBody>
          </p:sp>
          <p:sp>
            <p:nvSpPr>
              <p:cNvPr id="105" name="Freeform 31">
                <a:extLst>
                  <a:ext uri="{FF2B5EF4-FFF2-40B4-BE49-F238E27FC236}">
                    <a16:creationId xmlns:a16="http://schemas.microsoft.com/office/drawing/2014/main" id="{1FF891E8-62AF-5D48-8834-22EFEF74FE83}"/>
                  </a:ext>
                </a:extLst>
              </p:cNvPr>
              <p:cNvSpPr>
                <a:spLocks/>
              </p:cNvSpPr>
              <p:nvPr/>
            </p:nvSpPr>
            <p:spPr bwMode="auto">
              <a:xfrm rot="4200000" flipH="1" flipV="1">
                <a:off x="2510252" y="617061"/>
                <a:ext cx="776291" cy="2966339"/>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6" name="Text Box 11">
                <a:extLst>
                  <a:ext uri="{FF2B5EF4-FFF2-40B4-BE49-F238E27FC236}">
                    <a16:creationId xmlns:a16="http://schemas.microsoft.com/office/drawing/2014/main" id="{E2267747-6655-4546-89D5-C55019A2FEC9}"/>
                  </a:ext>
                </a:extLst>
              </p:cNvPr>
              <p:cNvSpPr txBox="1">
                <a:spLocks noChangeArrowheads="1"/>
              </p:cNvSpPr>
              <p:nvPr/>
            </p:nvSpPr>
            <p:spPr bwMode="auto">
              <a:xfrm>
                <a:off x="4164150" y="4337866"/>
                <a:ext cx="668031" cy="504087"/>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Times New Roman"/>
                    <a:cs typeface="Times New Roman"/>
                  </a:rPr>
                  <a:t>  Goal: </a:t>
                </a:r>
              </a:p>
              <a:p>
                <a:r>
                  <a:rPr lang="en-US" sz="1800" i="1" dirty="0">
                    <a:latin typeface="+mn-lt"/>
                    <a:ea typeface="Times New Roman"/>
                    <a:sym typeface="Symbol" charset="0"/>
                  </a:rPr>
                  <a:t>S</a:t>
                </a:r>
                <a:r>
                  <a:rPr lang="en-US" sz="1800" i="1" baseline="-25000" dirty="0">
                    <a:latin typeface="+mn-lt"/>
                    <a:ea typeface="Times New Roman"/>
                    <a:sym typeface="Symbol" charset="0"/>
                  </a:rPr>
                  <a:t>g</a:t>
                </a:r>
                <a:r>
                  <a:rPr lang="en-US" sz="1800" dirty="0">
                    <a:latin typeface="+mn-lt"/>
                    <a:ea typeface="Times New Roman"/>
                    <a:sym typeface="Symbol" charset="0"/>
                  </a:rPr>
                  <a:t>= {</a:t>
                </a:r>
                <a:r>
                  <a:rPr lang="en-US" sz="1800" dirty="0">
                    <a:latin typeface="+mn-lt"/>
                    <a:ea typeface="Times New Roman"/>
                    <a:cs typeface="Calibri"/>
                    <a:sym typeface="Symbol" charset="0"/>
                  </a:rPr>
                  <a:t>d4</a:t>
                </a:r>
                <a:r>
                  <a:rPr lang="en-US" sz="1800" dirty="0">
                    <a:latin typeface="+mn-lt"/>
                    <a:ea typeface="Times New Roman"/>
                    <a:cs typeface="Times New Roman"/>
                    <a:sym typeface="Symbol" charset="0"/>
                  </a:rPr>
                  <a:t>}</a:t>
                </a:r>
                <a:endParaRPr lang="en-US" sz="1800" dirty="0">
                  <a:latin typeface="+mn-lt"/>
                  <a:ea typeface="Times New Roman"/>
                  <a:cs typeface="Times New Roman"/>
                </a:endParaRPr>
              </a:p>
            </p:txBody>
          </p:sp>
          <p:sp>
            <p:nvSpPr>
              <p:cNvPr id="107" name="Freeform 37">
                <a:extLst>
                  <a:ext uri="{FF2B5EF4-FFF2-40B4-BE49-F238E27FC236}">
                    <a16:creationId xmlns:a16="http://schemas.microsoft.com/office/drawing/2014/main" id="{E98D57C1-B1FD-DB4F-BFC7-65DDF3A5D23B}"/>
                  </a:ext>
                </a:extLst>
              </p:cNvPr>
              <p:cNvSpPr>
                <a:spLocks/>
              </p:cNvSpPr>
              <p:nvPr/>
            </p:nvSpPr>
            <p:spPr bwMode="auto">
              <a:xfrm>
                <a:off x="1155196" y="2381554"/>
                <a:ext cx="2527300" cy="239492"/>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8" name="Freeform 38">
                <a:extLst>
                  <a:ext uri="{FF2B5EF4-FFF2-40B4-BE49-F238E27FC236}">
                    <a16:creationId xmlns:a16="http://schemas.microsoft.com/office/drawing/2014/main" id="{92B7F294-8B80-F04F-B2A1-91E679C0590F}"/>
                  </a:ext>
                </a:extLst>
              </p:cNvPr>
              <p:cNvSpPr>
                <a:spLocks/>
              </p:cNvSpPr>
              <p:nvPr/>
            </p:nvSpPr>
            <p:spPr bwMode="auto">
              <a:xfrm>
                <a:off x="2265020" y="2103309"/>
                <a:ext cx="2176032" cy="281769"/>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9525"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9" name="Arc 108">
                <a:extLst>
                  <a:ext uri="{FF2B5EF4-FFF2-40B4-BE49-F238E27FC236}">
                    <a16:creationId xmlns:a16="http://schemas.microsoft.com/office/drawing/2014/main" id="{CC36399F-FD06-8145-8FC4-B6BC8E5A95FF}"/>
                  </a:ext>
                </a:extLst>
              </p:cNvPr>
              <p:cNvSpPr/>
              <p:nvPr/>
            </p:nvSpPr>
            <p:spPr bwMode="auto">
              <a:xfrm>
                <a:off x="2953574" y="2286304"/>
                <a:ext cx="114300" cy="225425"/>
              </a:xfrm>
              <a:prstGeom prst="arc">
                <a:avLst>
                  <a:gd name="adj1" fmla="val 18495893"/>
                  <a:gd name="adj2" fmla="val 2991136"/>
                </a:avLst>
              </a:prstGeom>
              <a:noFill/>
              <a:ln w="9525" cap="flat" cmpd="sng" algn="ctr">
                <a:solidFill>
                  <a:srgbClr val="C00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10" name="Freeform 40">
                <a:extLst>
                  <a:ext uri="{FF2B5EF4-FFF2-40B4-BE49-F238E27FC236}">
                    <a16:creationId xmlns:a16="http://schemas.microsoft.com/office/drawing/2014/main" id="{BCF04416-7ACA-DC47-A961-0F3DF722336A}"/>
                  </a:ext>
                </a:extLst>
              </p:cNvPr>
              <p:cNvSpPr>
                <a:spLocks/>
              </p:cNvSpPr>
              <p:nvPr/>
            </p:nvSpPr>
            <p:spPr bwMode="auto">
              <a:xfrm rot="10800000" flipH="1">
                <a:off x="3688744" y="2968900"/>
                <a:ext cx="114570" cy="1275335"/>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1" name="Freeform 6">
                <a:extLst>
                  <a:ext uri="{FF2B5EF4-FFF2-40B4-BE49-F238E27FC236}">
                    <a16:creationId xmlns:a16="http://schemas.microsoft.com/office/drawing/2014/main" id="{B98175A6-4A24-5544-964B-33A1C8CF0181}"/>
                  </a:ext>
                </a:extLst>
              </p:cNvPr>
              <p:cNvSpPr>
                <a:spLocks/>
              </p:cNvSpPr>
              <p:nvPr/>
            </p:nvSpPr>
            <p:spPr bwMode="auto">
              <a:xfrm>
                <a:off x="922934" y="2718754"/>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2" name="Oval 11">
                <a:extLst>
                  <a:ext uri="{FF2B5EF4-FFF2-40B4-BE49-F238E27FC236}">
                    <a16:creationId xmlns:a16="http://schemas.microsoft.com/office/drawing/2014/main" id="{B4118D6C-E8E1-7F44-AE52-4D9AE5535A62}"/>
                  </a:ext>
                </a:extLst>
              </p:cNvPr>
              <p:cNvSpPr>
                <a:spLocks noChangeArrowheads="1"/>
              </p:cNvSpPr>
              <p:nvPr/>
            </p:nvSpPr>
            <p:spPr bwMode="auto">
              <a:xfrm>
                <a:off x="986434" y="2271249"/>
                <a:ext cx="457200" cy="457200"/>
              </a:xfrm>
              <a:prstGeom prst="ellipse">
                <a:avLst/>
              </a:prstGeom>
              <a:solidFill>
                <a:srgbClr val="FFFFFF"/>
              </a:solidFill>
              <a:ln w="9525" cmpd="sng">
                <a:solidFill>
                  <a:schemeClr val="tx1"/>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113" name="Freeform 18">
                <a:extLst>
                  <a:ext uri="{FF2B5EF4-FFF2-40B4-BE49-F238E27FC236}">
                    <a16:creationId xmlns:a16="http://schemas.microsoft.com/office/drawing/2014/main" id="{B7064AE7-4901-1846-981E-EE6616120A5F}"/>
                  </a:ext>
                </a:extLst>
              </p:cNvPr>
              <p:cNvSpPr>
                <a:spLocks/>
              </p:cNvSpPr>
              <p:nvPr/>
            </p:nvSpPr>
            <p:spPr bwMode="auto">
              <a:xfrm rot="297626" flipV="1">
                <a:off x="1497828" y="4422980"/>
                <a:ext cx="2154774" cy="270156"/>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38100" cmpd="sng">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4" name="Oval 11">
                <a:extLst>
                  <a:ext uri="{FF2B5EF4-FFF2-40B4-BE49-F238E27FC236}">
                    <a16:creationId xmlns:a16="http://schemas.microsoft.com/office/drawing/2014/main" id="{B802591C-C8B0-AF43-A468-1871C81C7843}"/>
                  </a:ext>
                </a:extLst>
              </p:cNvPr>
              <p:cNvSpPr>
                <a:spLocks noChangeArrowheads="1"/>
              </p:cNvSpPr>
              <p:nvPr/>
            </p:nvSpPr>
            <p:spPr bwMode="auto">
              <a:xfrm>
                <a:off x="4425794" y="1761046"/>
                <a:ext cx="457200" cy="457200"/>
              </a:xfrm>
              <a:prstGeom prst="ellipse">
                <a:avLst/>
              </a:prstGeom>
              <a:solidFill>
                <a:srgbClr val="FFFFFF"/>
              </a:solidFill>
              <a:ln w="9525" cmpd="sng">
                <a:solidFill>
                  <a:schemeClr val="tx1"/>
                </a:solidFill>
                <a:round/>
                <a:headEnd/>
                <a:tailEnd/>
              </a:ln>
            </p:spPr>
            <p:txBody>
              <a:bodyPr wrap="none" anchor="ctr"/>
              <a:lstStyle/>
              <a:p>
                <a:pPr algn="ctr"/>
                <a:r>
                  <a:rPr lang="en-US" dirty="0">
                    <a:latin typeface="Calibri"/>
                    <a:ea typeface="Times New Roman"/>
                    <a:cs typeface="Times New Roman"/>
                  </a:rPr>
                  <a:t>d5</a:t>
                </a:r>
              </a:p>
            </p:txBody>
          </p:sp>
          <p:sp>
            <p:nvSpPr>
              <p:cNvPr id="115" name="Text Box 11">
                <a:extLst>
                  <a:ext uri="{FF2B5EF4-FFF2-40B4-BE49-F238E27FC236}">
                    <a16:creationId xmlns:a16="http://schemas.microsoft.com/office/drawing/2014/main" id="{7087A287-7E25-364C-A0B7-5F9C4B84EA98}"/>
                  </a:ext>
                </a:extLst>
              </p:cNvPr>
              <p:cNvSpPr txBox="1">
                <a:spLocks noChangeArrowheads="1"/>
              </p:cNvSpPr>
              <p:nvPr/>
            </p:nvSpPr>
            <p:spPr bwMode="auto">
              <a:xfrm>
                <a:off x="3139191" y="2064370"/>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0.2</a:t>
                </a:r>
              </a:p>
            </p:txBody>
          </p:sp>
          <p:sp>
            <p:nvSpPr>
              <p:cNvPr id="116" name="Text Box 11">
                <a:extLst>
                  <a:ext uri="{FF2B5EF4-FFF2-40B4-BE49-F238E27FC236}">
                    <a16:creationId xmlns:a16="http://schemas.microsoft.com/office/drawing/2014/main" id="{14860C7A-2B98-6D40-9B71-F63DD909B2F1}"/>
                  </a:ext>
                </a:extLst>
              </p:cNvPr>
              <p:cNvSpPr txBox="1">
                <a:spLocks noChangeArrowheads="1"/>
              </p:cNvSpPr>
              <p:nvPr/>
            </p:nvSpPr>
            <p:spPr bwMode="auto">
              <a:xfrm>
                <a:off x="3151701" y="2505406"/>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0.8</a:t>
                </a:r>
              </a:p>
            </p:txBody>
          </p:sp>
          <p:sp>
            <p:nvSpPr>
              <p:cNvPr id="117" name="Text Box 11">
                <a:extLst>
                  <a:ext uri="{FF2B5EF4-FFF2-40B4-BE49-F238E27FC236}">
                    <a16:creationId xmlns:a16="http://schemas.microsoft.com/office/drawing/2014/main" id="{7344BD67-2B37-EB41-BD62-77D739D7BC93}"/>
                  </a:ext>
                </a:extLst>
              </p:cNvPr>
              <p:cNvSpPr txBox="1">
                <a:spLocks noChangeArrowheads="1"/>
              </p:cNvSpPr>
              <p:nvPr/>
            </p:nvSpPr>
            <p:spPr bwMode="auto">
              <a:xfrm>
                <a:off x="1896636" y="4562021"/>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0.5</a:t>
                </a:r>
              </a:p>
            </p:txBody>
          </p:sp>
          <p:sp>
            <p:nvSpPr>
              <p:cNvPr id="118" name="Text Box 11">
                <a:extLst>
                  <a:ext uri="{FF2B5EF4-FFF2-40B4-BE49-F238E27FC236}">
                    <a16:creationId xmlns:a16="http://schemas.microsoft.com/office/drawing/2014/main" id="{D9962237-0620-274B-B7F7-C4141AD15716}"/>
                  </a:ext>
                </a:extLst>
              </p:cNvPr>
              <p:cNvSpPr txBox="1">
                <a:spLocks noChangeArrowheads="1"/>
              </p:cNvSpPr>
              <p:nvPr/>
            </p:nvSpPr>
            <p:spPr bwMode="auto">
              <a:xfrm>
                <a:off x="1540117" y="4719048"/>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0.5</a:t>
                </a:r>
              </a:p>
            </p:txBody>
          </p:sp>
          <p:sp>
            <p:nvSpPr>
              <p:cNvPr id="119" name="Oval 12">
                <a:extLst>
                  <a:ext uri="{FF2B5EF4-FFF2-40B4-BE49-F238E27FC236}">
                    <a16:creationId xmlns:a16="http://schemas.microsoft.com/office/drawing/2014/main" id="{E86281B3-5219-9E45-B1CB-2A3AB46935E0}"/>
                  </a:ext>
                </a:extLst>
              </p:cNvPr>
              <p:cNvSpPr>
                <a:spLocks noChangeArrowheads="1"/>
              </p:cNvSpPr>
              <p:nvPr/>
            </p:nvSpPr>
            <p:spPr bwMode="auto">
              <a:xfrm>
                <a:off x="986434" y="4090354"/>
                <a:ext cx="457200" cy="457200"/>
              </a:xfrm>
              <a:prstGeom prst="ellipse">
                <a:avLst/>
              </a:prstGeom>
              <a:solidFill>
                <a:schemeClr val="bg1"/>
              </a:solidFill>
              <a:ln w="38100" cmpd="sng">
                <a:solidFill>
                  <a:schemeClr val="accent1"/>
                </a:solidFill>
                <a:round/>
                <a:headEnd/>
                <a:tailEnd/>
              </a:ln>
            </p:spPr>
            <p:txBody>
              <a:bodyPr wrap="none" anchor="ctr"/>
              <a:lstStyle/>
              <a:p>
                <a:pPr algn="ctr"/>
                <a:r>
                  <a:rPr lang="en-US" dirty="0">
                    <a:latin typeface="Calibri"/>
                    <a:ea typeface="Times New Roman"/>
                    <a:cs typeface="Times New Roman"/>
                  </a:rPr>
                  <a:t>d1</a:t>
                </a:r>
              </a:p>
            </p:txBody>
          </p:sp>
          <p:sp>
            <p:nvSpPr>
              <p:cNvPr id="120" name="Freeform 6">
                <a:extLst>
                  <a:ext uri="{FF2B5EF4-FFF2-40B4-BE49-F238E27FC236}">
                    <a16:creationId xmlns:a16="http://schemas.microsoft.com/office/drawing/2014/main" id="{01AB721A-36C2-6346-8561-3AE348770201}"/>
                  </a:ext>
                </a:extLst>
              </p:cNvPr>
              <p:cNvSpPr>
                <a:spLocks/>
              </p:cNvSpPr>
              <p:nvPr/>
            </p:nvSpPr>
            <p:spPr bwMode="auto">
              <a:xfrm flipH="1" flipV="1">
                <a:off x="1288605" y="272572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cxnSp>
            <p:nvCxnSpPr>
              <p:cNvPr id="121" name="Curved Connector 120">
                <a:extLst>
                  <a:ext uri="{FF2B5EF4-FFF2-40B4-BE49-F238E27FC236}">
                    <a16:creationId xmlns:a16="http://schemas.microsoft.com/office/drawing/2014/main" id="{7291B2DF-D3BA-E14E-8F0B-D71F084951FF}"/>
                  </a:ext>
                </a:extLst>
              </p:cNvPr>
              <p:cNvCxnSpPr/>
              <p:nvPr/>
            </p:nvCxnSpPr>
            <p:spPr>
              <a:xfrm flipH="1">
                <a:off x="1215034" y="4318954"/>
                <a:ext cx="228600" cy="228600"/>
              </a:xfrm>
              <a:prstGeom prst="curvedConnector4">
                <a:avLst>
                  <a:gd name="adj1" fmla="val -100000"/>
                  <a:gd name="adj2" fmla="val 200000"/>
                </a:avLst>
              </a:prstGeom>
              <a:ln w="38100" cmpd="sng">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122" name="Arc 121">
                <a:extLst>
                  <a:ext uri="{FF2B5EF4-FFF2-40B4-BE49-F238E27FC236}">
                    <a16:creationId xmlns:a16="http://schemas.microsoft.com/office/drawing/2014/main" id="{8E9E79FD-BDF3-F843-B88A-B14FE3C10C7F}"/>
                  </a:ext>
                </a:extLst>
              </p:cNvPr>
              <p:cNvSpPr/>
              <p:nvPr/>
            </p:nvSpPr>
            <p:spPr bwMode="auto">
              <a:xfrm rot="356928">
                <a:off x="1451974" y="4215162"/>
                <a:ext cx="366712" cy="366713"/>
              </a:xfrm>
              <a:prstGeom prst="arc">
                <a:avLst>
                  <a:gd name="adj1" fmla="val 708330"/>
                  <a:gd name="adj2" fmla="val 4251989"/>
                </a:avLst>
              </a:prstGeom>
              <a:noFill/>
              <a:ln w="38100" cap="flat" cmpd="sng" algn="ctr">
                <a:solidFill>
                  <a:schemeClr val="accent1"/>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23" name="Freeform 18">
                <a:extLst>
                  <a:ext uri="{FF2B5EF4-FFF2-40B4-BE49-F238E27FC236}">
                    <a16:creationId xmlns:a16="http://schemas.microsoft.com/office/drawing/2014/main" id="{2C7F02AF-DEF0-4046-B0C4-E6795855612E}"/>
                  </a:ext>
                </a:extLst>
              </p:cNvPr>
              <p:cNvSpPr>
                <a:spLocks/>
              </p:cNvSpPr>
              <p:nvPr/>
            </p:nvSpPr>
            <p:spPr bwMode="auto">
              <a:xfrm rot="11097626" flipV="1">
                <a:off x="1428940" y="4080105"/>
                <a:ext cx="2271945" cy="246051"/>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0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24" name="Freeform 31">
                <a:extLst>
                  <a:ext uri="{FF2B5EF4-FFF2-40B4-BE49-F238E27FC236}">
                    <a16:creationId xmlns:a16="http://schemas.microsoft.com/office/drawing/2014/main" id="{7D9AB1DA-1106-6246-BF89-3947DBBCADBB}"/>
                  </a:ext>
                </a:extLst>
              </p:cNvPr>
              <p:cNvSpPr>
                <a:spLocks/>
              </p:cNvSpPr>
              <p:nvPr/>
            </p:nvSpPr>
            <p:spPr bwMode="auto">
              <a:xfrm rot="10623913" flipH="1" flipV="1">
                <a:off x="4056037" y="2163971"/>
                <a:ext cx="1066075" cy="218711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25" name="Freeform 40">
                <a:extLst>
                  <a:ext uri="{FF2B5EF4-FFF2-40B4-BE49-F238E27FC236}">
                    <a16:creationId xmlns:a16="http://schemas.microsoft.com/office/drawing/2014/main" id="{E7F3BC9D-041F-AC4D-B237-BF871DCE26A2}"/>
                  </a:ext>
                </a:extLst>
              </p:cNvPr>
              <p:cNvSpPr>
                <a:spLocks/>
              </p:cNvSpPr>
              <p:nvPr/>
            </p:nvSpPr>
            <p:spPr bwMode="auto">
              <a:xfrm flipH="1">
                <a:off x="3845766" y="284062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26" name="Oval 11">
                <a:extLst>
                  <a:ext uri="{FF2B5EF4-FFF2-40B4-BE49-F238E27FC236}">
                    <a16:creationId xmlns:a16="http://schemas.microsoft.com/office/drawing/2014/main" id="{E8510BB6-A785-F541-A3AD-96F7267D1A6F}"/>
                  </a:ext>
                </a:extLst>
              </p:cNvPr>
              <p:cNvSpPr>
                <a:spLocks noChangeArrowheads="1"/>
              </p:cNvSpPr>
              <p:nvPr/>
            </p:nvSpPr>
            <p:spPr bwMode="auto">
              <a:xfrm>
                <a:off x="3636253" y="2526517"/>
                <a:ext cx="457200" cy="457200"/>
              </a:xfrm>
              <a:prstGeom prst="ellipse">
                <a:avLst/>
              </a:prstGeom>
              <a:solidFill>
                <a:srgbClr val="FFFFFF"/>
              </a:solidFill>
              <a:ln w="9525" cmpd="sng">
                <a:solidFill>
                  <a:schemeClr val="tx1"/>
                </a:solidFill>
                <a:round/>
                <a:headEnd/>
                <a:tailEnd/>
              </a:ln>
            </p:spPr>
            <p:txBody>
              <a:bodyPr wrap="none" anchor="ctr"/>
              <a:lstStyle/>
              <a:p>
                <a:pPr algn="ctr"/>
                <a:r>
                  <a:rPr lang="en-US" dirty="0">
                    <a:latin typeface="Calibri"/>
                    <a:ea typeface="Times New Roman"/>
                    <a:cs typeface="Times New Roman"/>
                  </a:rPr>
                  <a:t>d3</a:t>
                </a:r>
              </a:p>
            </p:txBody>
          </p:sp>
          <p:sp>
            <p:nvSpPr>
              <p:cNvPr id="127" name="Oval 12">
                <a:extLst>
                  <a:ext uri="{FF2B5EF4-FFF2-40B4-BE49-F238E27FC236}">
                    <a16:creationId xmlns:a16="http://schemas.microsoft.com/office/drawing/2014/main" id="{B96C0AC4-29CB-7849-88D2-EDDBAB8C605E}"/>
                  </a:ext>
                </a:extLst>
              </p:cNvPr>
              <p:cNvSpPr>
                <a:spLocks noChangeArrowheads="1"/>
              </p:cNvSpPr>
              <p:nvPr/>
            </p:nvSpPr>
            <p:spPr bwMode="auto">
              <a:xfrm>
                <a:off x="3654650" y="4199562"/>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128" name="Rectangle 127">
                <a:extLst>
                  <a:ext uri="{FF2B5EF4-FFF2-40B4-BE49-F238E27FC236}">
                    <a16:creationId xmlns:a16="http://schemas.microsoft.com/office/drawing/2014/main" id="{08070C8C-0D20-954D-ABC4-941BA669A6FE}"/>
                  </a:ext>
                </a:extLst>
              </p:cNvPr>
              <p:cNvSpPr/>
              <p:nvPr/>
            </p:nvSpPr>
            <p:spPr>
              <a:xfrm>
                <a:off x="4486637" y="1518047"/>
                <a:ext cx="59" cy="252043"/>
              </a:xfrm>
              <a:prstGeom prst="rect">
                <a:avLst/>
              </a:prstGeom>
              <a:noFill/>
            </p:spPr>
            <p:txBody>
              <a:bodyPr wrap="none" lIns="0" tIns="0" rIns="0" bIns="0">
                <a:spAutoFit/>
              </a:bodyPr>
              <a:lstStyle/>
              <a:p>
                <a:pPr algn="ctr"/>
                <a:endParaRPr lang="en-US" dirty="0"/>
              </a:p>
            </p:txBody>
          </p:sp>
        </p:grpSp>
        <p:sp>
          <p:nvSpPr>
            <p:cNvPr id="98" name="Freeform 31">
              <a:extLst>
                <a:ext uri="{FF2B5EF4-FFF2-40B4-BE49-F238E27FC236}">
                  <a16:creationId xmlns:a16="http://schemas.microsoft.com/office/drawing/2014/main" id="{F8CC49A9-7BA3-8C43-B30D-C67A6674F752}"/>
                </a:ext>
              </a:extLst>
            </p:cNvPr>
            <p:cNvSpPr>
              <a:spLocks/>
            </p:cNvSpPr>
            <p:nvPr/>
          </p:nvSpPr>
          <p:spPr bwMode="auto">
            <a:xfrm rot="6215733" flipV="1">
              <a:off x="5981535" y="2895684"/>
              <a:ext cx="455459" cy="2458900"/>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grpSp>
      <p:sp>
        <p:nvSpPr>
          <p:cNvPr id="129" name="Text Box 11">
            <a:extLst>
              <a:ext uri="{FF2B5EF4-FFF2-40B4-BE49-F238E27FC236}">
                <a16:creationId xmlns:a16="http://schemas.microsoft.com/office/drawing/2014/main" id="{E00BCBBB-11F0-A145-9445-A2EBA0469DDE}"/>
              </a:ext>
            </a:extLst>
          </p:cNvPr>
          <p:cNvSpPr txBox="1">
            <a:spLocks noChangeArrowheads="1"/>
          </p:cNvSpPr>
          <p:nvPr/>
        </p:nvSpPr>
        <p:spPr bwMode="auto">
          <a:xfrm>
            <a:off x="6234204" y="3210198"/>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sp>
        <p:nvSpPr>
          <p:cNvPr id="130" name="Text Box 11">
            <a:extLst>
              <a:ext uri="{FF2B5EF4-FFF2-40B4-BE49-F238E27FC236}">
                <a16:creationId xmlns:a16="http://schemas.microsoft.com/office/drawing/2014/main" id="{1FBFC5FE-EEC2-394D-B7B2-169B7D9395ED}"/>
              </a:ext>
            </a:extLst>
          </p:cNvPr>
          <p:cNvSpPr txBox="1">
            <a:spLocks noChangeArrowheads="1"/>
          </p:cNvSpPr>
          <p:nvPr/>
        </p:nvSpPr>
        <p:spPr bwMode="auto">
          <a:xfrm>
            <a:off x="7853069" y="4496986"/>
            <a:ext cx="667926"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131" name="Text Box 11">
            <a:extLst>
              <a:ext uri="{FF2B5EF4-FFF2-40B4-BE49-F238E27FC236}">
                <a16:creationId xmlns:a16="http://schemas.microsoft.com/office/drawing/2014/main" id="{89B41E9A-6E52-0240-8C32-E650A28FF980}"/>
              </a:ext>
            </a:extLst>
          </p:cNvPr>
          <p:cNvSpPr txBox="1">
            <a:spLocks noChangeArrowheads="1"/>
          </p:cNvSpPr>
          <p:nvPr/>
        </p:nvSpPr>
        <p:spPr bwMode="auto">
          <a:xfrm>
            <a:off x="4445981" y="4704714"/>
            <a:ext cx="667926"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132" name="Text Box 11">
            <a:extLst>
              <a:ext uri="{FF2B5EF4-FFF2-40B4-BE49-F238E27FC236}">
                <a16:creationId xmlns:a16="http://schemas.microsoft.com/office/drawing/2014/main" id="{C8AC4A64-2870-544C-B604-C1CC77A7ADE6}"/>
              </a:ext>
            </a:extLst>
          </p:cNvPr>
          <p:cNvSpPr txBox="1">
            <a:spLocks noChangeArrowheads="1"/>
          </p:cNvSpPr>
          <p:nvPr/>
        </p:nvSpPr>
        <p:spPr bwMode="auto">
          <a:xfrm>
            <a:off x="6140930" y="5730841"/>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spTree>
    <p:extLst>
      <p:ext uri="{BB962C8B-B14F-4D97-AF65-F5344CB8AC3E}">
        <p14:creationId xmlns:p14="http://schemas.microsoft.com/office/powerpoint/2010/main" val="23586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64DB7-1721-854C-ADF4-AB78FE27EE99}"/>
              </a:ext>
            </a:extLst>
          </p:cNvPr>
          <p:cNvSpPr>
            <a:spLocks noGrp="1"/>
          </p:cNvSpPr>
          <p:nvPr>
            <p:ph type="title"/>
          </p:nvPr>
        </p:nvSpPr>
        <p:spPr/>
        <p:txBody>
          <a:bodyPr/>
          <a:lstStyle/>
          <a:p>
            <a:r>
              <a:rPr lang="en-GB" dirty="0"/>
              <a:t>Content</a:t>
            </a:r>
          </a:p>
        </p:txBody>
      </p:sp>
      <p:sp>
        <p:nvSpPr>
          <p:cNvPr id="3" name="Content Placeholder 2">
            <a:extLst>
              <a:ext uri="{FF2B5EF4-FFF2-40B4-BE49-F238E27FC236}">
                <a16:creationId xmlns:a16="http://schemas.microsoft.com/office/drawing/2014/main" id="{65C15E46-B17A-B04B-8AF8-A99F457946BE}"/>
              </a:ext>
            </a:extLst>
          </p:cNvPr>
          <p:cNvSpPr>
            <a:spLocks noGrp="1"/>
          </p:cNvSpPr>
          <p:nvPr>
            <p:ph idx="1"/>
          </p:nvPr>
        </p:nvSpPr>
        <p:spPr>
          <a:xfrm>
            <a:off x="628649" y="1158240"/>
            <a:ext cx="8045087" cy="5018723"/>
          </a:xfrm>
        </p:spPr>
        <p:txBody>
          <a:bodyPr numCol="2" spcCol="180000">
            <a:normAutofit fontScale="92500"/>
          </a:bodyPr>
          <a:lstStyle/>
          <a:p>
            <a:pPr marL="457200" indent="-457200">
              <a:buFont typeface="+mj-lt"/>
              <a:buAutoNum type="arabicPeriod"/>
            </a:pPr>
            <a:r>
              <a:rPr lang="en-GB" dirty="0"/>
              <a:t>Planning and Acting with </a:t>
            </a:r>
            <a:r>
              <a:rPr lang="en-GB" b="1" dirty="0"/>
              <a:t>Deterministic</a:t>
            </a:r>
            <a:r>
              <a:rPr lang="en-GB" dirty="0"/>
              <a:t> Models</a:t>
            </a:r>
          </a:p>
          <a:p>
            <a:pPr marL="457200" indent="-457200">
              <a:buFont typeface="+mj-lt"/>
              <a:buAutoNum type="arabicPeriod"/>
            </a:pPr>
            <a:r>
              <a:rPr lang="en-GB" dirty="0"/>
              <a:t>Planning and Acting with </a:t>
            </a:r>
            <a:r>
              <a:rPr lang="en-GB" b="1" dirty="0"/>
              <a:t>Refinement</a:t>
            </a:r>
            <a:r>
              <a:rPr lang="en-GB" dirty="0"/>
              <a:t> Methods</a:t>
            </a:r>
          </a:p>
          <a:p>
            <a:pPr marL="457200" indent="-457200">
              <a:buFont typeface="+mj-lt"/>
              <a:buAutoNum type="arabicPeriod"/>
            </a:pPr>
            <a:r>
              <a:rPr lang="en-GB" dirty="0"/>
              <a:t>Planning and Acting with </a:t>
            </a:r>
            <a:r>
              <a:rPr lang="en-GB" b="1" dirty="0"/>
              <a:t>Temporal</a:t>
            </a:r>
            <a:r>
              <a:rPr lang="en-GB" dirty="0"/>
              <a:t> Models</a:t>
            </a:r>
          </a:p>
          <a:p>
            <a:pPr marL="457200" indent="-457200">
              <a:buFont typeface="+mj-lt"/>
              <a:buAutoNum type="arabicPeriod"/>
            </a:pPr>
            <a:r>
              <a:rPr lang="en-GB" dirty="0"/>
              <a:t>Planning and Acting with </a:t>
            </a:r>
            <a:r>
              <a:rPr lang="en-GB" b="1" dirty="0"/>
              <a:t>Nondeterministic</a:t>
            </a:r>
            <a:r>
              <a:rPr lang="en-GB" dirty="0"/>
              <a:t> Models</a:t>
            </a:r>
          </a:p>
          <a:p>
            <a:pPr marL="401638" indent="-401638">
              <a:buFont typeface="+mj-lt"/>
              <a:buAutoNum type="arabicPeriod"/>
            </a:pPr>
            <a:r>
              <a:rPr lang="en-GB" dirty="0"/>
              <a:t> </a:t>
            </a:r>
            <a:r>
              <a:rPr lang="en-GB" b="1"/>
              <a:t>Standard</a:t>
            </a:r>
            <a:r>
              <a:rPr lang="en-GB"/>
              <a:t> Decision</a:t>
            </a:r>
            <a:br>
              <a:rPr lang="en-GB"/>
            </a:br>
            <a:r>
              <a:rPr lang="en-GB"/>
              <a:t> Making</a:t>
            </a:r>
            <a:endParaRPr lang="en-GB" dirty="0"/>
          </a:p>
          <a:p>
            <a:pPr marL="457200" indent="-457200">
              <a:buFont typeface="+mj-lt"/>
              <a:buAutoNum type="arabicPeriod"/>
            </a:pPr>
            <a:endParaRPr lang="en-GB" dirty="0"/>
          </a:p>
          <a:p>
            <a:pPr marL="457200" indent="-457200">
              <a:buFont typeface="+mj-lt"/>
              <a:buAutoNum type="arabicPeriod"/>
            </a:pPr>
            <a:r>
              <a:rPr lang="en-GB" dirty="0">
                <a:solidFill>
                  <a:srgbClr val="C00000"/>
                </a:solidFill>
              </a:rPr>
              <a:t>Planning and Acting with </a:t>
            </a:r>
            <a:r>
              <a:rPr lang="en-GB" b="1" dirty="0">
                <a:solidFill>
                  <a:srgbClr val="C00000"/>
                </a:solidFill>
              </a:rPr>
              <a:t>Probabilistic</a:t>
            </a:r>
            <a:r>
              <a:rPr lang="en-GB" dirty="0">
                <a:solidFill>
                  <a:srgbClr val="C00000"/>
                </a:solidFill>
              </a:rPr>
              <a:t> Models</a:t>
            </a:r>
          </a:p>
          <a:p>
            <a:pPr marL="914400" lvl="1" indent="-457200">
              <a:buFont typeface="+mj-lt"/>
              <a:buAutoNum type="alphaLcPeriod"/>
            </a:pPr>
            <a:r>
              <a:rPr lang="en-GB" dirty="0">
                <a:solidFill>
                  <a:srgbClr val="C00000"/>
                </a:solidFill>
              </a:rPr>
              <a:t>Stochastic Shortest-Path Problems</a:t>
            </a:r>
          </a:p>
          <a:p>
            <a:pPr marL="914400" lvl="1" indent="-457200">
              <a:buFont typeface="+mj-lt"/>
              <a:buAutoNum type="alphaLcPeriod"/>
            </a:pPr>
            <a:r>
              <a:rPr lang="en-GB" dirty="0">
                <a:solidFill>
                  <a:srgbClr val="C00000"/>
                </a:solidFill>
              </a:rPr>
              <a:t>Heuristic Search Algorithms</a:t>
            </a:r>
          </a:p>
          <a:p>
            <a:pPr marL="914400" lvl="1" indent="-457200">
              <a:buFont typeface="+mj-lt"/>
              <a:buAutoNum type="alphaLcPeriod"/>
            </a:pPr>
            <a:r>
              <a:rPr lang="en-GB" dirty="0">
                <a:solidFill>
                  <a:srgbClr val="C00000"/>
                </a:solidFill>
              </a:rPr>
              <a:t>Online Approaches Including Reinforcement Learning</a:t>
            </a:r>
          </a:p>
          <a:p>
            <a:pPr marL="401638" indent="-401638">
              <a:buFont typeface="+mj-lt"/>
              <a:buAutoNum type="arabicPeriod"/>
            </a:pPr>
            <a:r>
              <a:rPr lang="en-GB" dirty="0"/>
              <a:t> </a:t>
            </a:r>
            <a:r>
              <a:rPr lang="en-GB" b="1" dirty="0"/>
              <a:t>Advanced </a:t>
            </a:r>
            <a:r>
              <a:rPr lang="en-GB" dirty="0"/>
              <a:t>Decision </a:t>
            </a:r>
            <a:br>
              <a:rPr lang="en-GB" dirty="0"/>
            </a:br>
            <a:r>
              <a:rPr lang="en-GB" dirty="0"/>
              <a:t> Making</a:t>
            </a:r>
          </a:p>
          <a:p>
            <a:pPr marL="401638" indent="-401638">
              <a:buFont typeface="+mj-lt"/>
              <a:buAutoNum type="arabicPeriod"/>
            </a:pPr>
            <a:r>
              <a:rPr lang="en-GB" dirty="0"/>
              <a:t> </a:t>
            </a:r>
            <a:r>
              <a:rPr lang="en-GB" b="1" dirty="0"/>
              <a:t>Human-aware</a:t>
            </a:r>
            <a:r>
              <a:rPr lang="en-GB" dirty="0"/>
              <a:t> Planning</a:t>
            </a:r>
          </a:p>
        </p:txBody>
      </p:sp>
      <p:sp>
        <p:nvSpPr>
          <p:cNvPr id="4" name="Slide Number Placeholder 3">
            <a:extLst>
              <a:ext uri="{FF2B5EF4-FFF2-40B4-BE49-F238E27FC236}">
                <a16:creationId xmlns:a16="http://schemas.microsoft.com/office/drawing/2014/main" id="{E03758ED-C5B6-974D-BEE5-5269EFC6E0F1}"/>
              </a:ext>
            </a:extLst>
          </p:cNvPr>
          <p:cNvSpPr>
            <a:spLocks noGrp="1"/>
          </p:cNvSpPr>
          <p:nvPr>
            <p:ph type="sldNum" sz="quarter" idx="12"/>
          </p:nvPr>
        </p:nvSpPr>
        <p:spPr/>
        <p:txBody>
          <a:bodyPr/>
          <a:lstStyle/>
          <a:p>
            <a:fld id="{67C9959E-8E6B-B04C-9955-EA096F41CA7A}" type="slidenum">
              <a:rPr lang="en-GB" smtClean="0"/>
              <a:t>2</a:t>
            </a:fld>
            <a:endParaRPr lang="en-GB"/>
          </a:p>
        </p:txBody>
      </p:sp>
    </p:spTree>
    <p:extLst>
      <p:ext uri="{BB962C8B-B14F-4D97-AF65-F5344CB8AC3E}">
        <p14:creationId xmlns:p14="http://schemas.microsoft.com/office/powerpoint/2010/main" val="2076142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Times New Roman"/>
              </a:rPr>
              <a:t>Planning as </a:t>
            </a:r>
            <a:r>
              <a:rPr lang="en-US" dirty="0" err="1">
                <a:cs typeface="Times New Roman"/>
              </a:rPr>
              <a:t>Optimisation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70000" lnSpcReduction="20000"/>
              </a:bodyPr>
              <a:lstStyle/>
              <a:p>
                <a:r>
                  <a:rPr lang="en-US" dirty="0">
                    <a:cs typeface="Times New Roman"/>
                  </a:rPr>
                  <a:t>Let </a:t>
                </a:r>
                <a14:m>
                  <m:oMath xmlns:m="http://schemas.openxmlformats.org/officeDocument/2006/math">
                    <m:r>
                      <a:rPr lang="en-US" i="1" dirty="0" smtClean="0">
                        <a:latin typeface="Cambria Math" panose="02040503050406030204" pitchFamily="18" charset="0"/>
                        <a:cs typeface="Times New Roman"/>
                      </a:rPr>
                      <m:t>𝜋</m:t>
                    </m:r>
                  </m:oMath>
                </a14:m>
                <a:r>
                  <a:rPr lang="en-US" dirty="0">
                    <a:cs typeface="Times New Roman"/>
                  </a:rPr>
                  <a:t> and </a:t>
                </a:r>
                <a14:m>
                  <m:oMath xmlns:m="http://schemas.openxmlformats.org/officeDocument/2006/math">
                    <m:sSup>
                      <m:sSupPr>
                        <m:ctrlPr>
                          <a:rPr lang="en-US" i="1" dirty="0">
                            <a:latin typeface="Cambria Math" panose="02040503050406030204" pitchFamily="18" charset="0"/>
                            <a:cs typeface="Times New Roman"/>
                          </a:rPr>
                        </m:ctrlPr>
                      </m:sSupPr>
                      <m:e>
                        <m:r>
                          <a:rPr lang="en-US" i="1" dirty="0" smtClean="0">
                            <a:latin typeface="Cambria Math" panose="02040503050406030204" pitchFamily="18" charset="0"/>
                            <a:cs typeface="Times New Roman"/>
                          </a:rPr>
                          <m:t>𝜋</m:t>
                        </m:r>
                      </m:e>
                      <m:sup>
                        <m:r>
                          <a:rPr lang="en-US" i="1" dirty="0">
                            <a:latin typeface="Cambria Math" panose="02040503050406030204" pitchFamily="18" charset="0"/>
                            <a:cs typeface="Times New Roman"/>
                          </a:rPr>
                          <m:t>′</m:t>
                        </m:r>
                      </m:sup>
                    </m:sSup>
                  </m:oMath>
                </a14:m>
                <a:r>
                  <a:rPr lang="en-US" dirty="0"/>
                  <a:t> </a:t>
                </a:r>
                <a:r>
                  <a:rPr lang="en-US" dirty="0">
                    <a:cs typeface="Times New Roman"/>
                  </a:rPr>
                  <a:t>be safe solutions</a:t>
                </a:r>
                <a:endParaRPr lang="en-US" altLang="ja-JP" i="1" dirty="0">
                  <a:cs typeface="Times New Roman"/>
                </a:endParaRPr>
              </a:p>
              <a:p>
                <a:pPr lvl="1"/>
                <a14:m>
                  <m:oMath xmlns:m="http://schemas.openxmlformats.org/officeDocument/2006/math">
                    <m:r>
                      <a:rPr lang="en-US" i="1" dirty="0">
                        <a:latin typeface="Cambria Math" panose="02040503050406030204" pitchFamily="18" charset="0"/>
                        <a:cs typeface="Times New Roman"/>
                      </a:rPr>
                      <m:t>𝜋</m:t>
                    </m:r>
                  </m:oMath>
                </a14:m>
                <a:r>
                  <a:rPr lang="en-US" altLang="ja-JP" dirty="0">
                    <a:cs typeface="Times New Roman"/>
                  </a:rPr>
                  <a:t> </a:t>
                </a:r>
                <a:r>
                  <a:rPr lang="en-US" dirty="0">
                    <a:solidFill>
                      <a:schemeClr val="accent1"/>
                    </a:solidFill>
                    <a:cs typeface="Times New Roman"/>
                  </a:rPr>
                  <a:t>dominates</a:t>
                </a:r>
                <a:r>
                  <a:rPr lang="en-US" i="1" dirty="0">
                    <a:cs typeface="Times New Roman"/>
                  </a:rPr>
                  <a:t> </a:t>
                </a:r>
                <a14:m>
                  <m:oMath xmlns:m="http://schemas.openxmlformats.org/officeDocument/2006/math">
                    <m:sSup>
                      <m:sSupPr>
                        <m:ctrlPr>
                          <a:rPr lang="en-US" i="1" dirty="0">
                            <a:latin typeface="Cambria Math" panose="02040503050406030204" pitchFamily="18" charset="0"/>
                            <a:cs typeface="Times New Roman"/>
                          </a:rPr>
                        </m:ctrlPr>
                      </m:sSupPr>
                      <m:e>
                        <m:r>
                          <a:rPr lang="en-US" i="1" dirty="0">
                            <a:latin typeface="Cambria Math" panose="02040503050406030204" pitchFamily="18" charset="0"/>
                            <a:cs typeface="Times New Roman"/>
                          </a:rPr>
                          <m:t>𝜋</m:t>
                        </m:r>
                      </m:e>
                      <m:sup>
                        <m:r>
                          <a:rPr lang="en-US" i="1" dirty="0">
                            <a:latin typeface="Cambria Math" panose="02040503050406030204" pitchFamily="18" charset="0"/>
                            <a:cs typeface="Times New Roman"/>
                          </a:rPr>
                          <m:t>′</m:t>
                        </m:r>
                      </m:sup>
                    </m:sSup>
                  </m:oMath>
                </a14:m>
                <a:r>
                  <a:rPr lang="en-US" dirty="0">
                    <a:cs typeface="Times New Roman"/>
                  </a:rPr>
                  <a:t> if </a:t>
                </a:r>
                <a:r>
                  <a:rPr lang="en-US" i="1" dirty="0">
                    <a:ea typeface="Times New Roman"/>
                  </a:rPr>
                  <a:t>V</a:t>
                </a:r>
                <a:r>
                  <a:rPr lang="en-US" i="1" baseline="30000" dirty="0">
                    <a:ea typeface="Times New Roman"/>
                  </a:rPr>
                  <a:t>π</a:t>
                </a:r>
                <a:r>
                  <a:rPr lang="en-US" dirty="0">
                    <a:ea typeface="Times New Roman"/>
                    <a:cs typeface="Times New Roman"/>
                    <a:sym typeface="Symbol" charset="0"/>
                  </a:rPr>
                  <a:t>(</a:t>
                </a:r>
                <a:r>
                  <a:rPr lang="en-US" i="1" dirty="0">
                    <a:ea typeface="Times New Roman"/>
                    <a:cs typeface="Times New Roman"/>
                    <a:sym typeface="Symbol" charset="0"/>
                  </a:rPr>
                  <a:t>s</a:t>
                </a:r>
                <a:r>
                  <a:rPr lang="en-US" dirty="0">
                    <a:ea typeface="Times New Roman"/>
                    <a:cs typeface="Times New Roman"/>
                    <a:sym typeface="Symbol" charset="0"/>
                  </a:rPr>
                  <a:t>) ≤ </a:t>
                </a:r>
                <a:r>
                  <a:rPr lang="en-US" i="1" dirty="0">
                    <a:ea typeface="Times New Roman"/>
                  </a:rPr>
                  <a:t>V</a:t>
                </a:r>
                <a:r>
                  <a:rPr lang="en-US" i="1" baseline="30000" dirty="0">
                    <a:ea typeface="Times New Roman"/>
                  </a:rPr>
                  <a:t>π</a:t>
                </a:r>
                <a:r>
                  <a:rPr lang="en-US" i="1" baseline="30000" dirty="0"/>
                  <a:t>′</a:t>
                </a:r>
                <a:r>
                  <a:rPr lang="en-US" dirty="0">
                    <a:ea typeface="Times New Roman"/>
                    <a:cs typeface="Times New Roman"/>
                    <a:sym typeface="Symbol" charset="0"/>
                  </a:rPr>
                  <a:t>(</a:t>
                </a:r>
                <a:r>
                  <a:rPr lang="en-US" i="1" dirty="0">
                    <a:ea typeface="Times New Roman"/>
                    <a:cs typeface="Times New Roman"/>
                    <a:sym typeface="Symbol" charset="0"/>
                  </a:rPr>
                  <a:t>s</a:t>
                </a:r>
                <a:r>
                  <a:rPr lang="en-US" dirty="0">
                    <a:ea typeface="Times New Roman"/>
                    <a:cs typeface="Times New Roman"/>
                    <a:sym typeface="Symbol" charset="0"/>
                  </a:rPr>
                  <a:t>) for every </a:t>
                </a:r>
                <a:r>
                  <a:rPr lang="en-US" i="1" dirty="0">
                    <a:ea typeface="Times New Roman"/>
                    <a:cs typeface="Times New Roman"/>
                    <a:sym typeface="Symbol" charset="0"/>
                  </a:rPr>
                  <a:t>s </a:t>
                </a:r>
                <a:r>
                  <a:rPr lang="it-IT" dirty="0">
                    <a:cs typeface="Symbol" charset="2"/>
                  </a:rPr>
                  <a:t>∈ </a:t>
                </a:r>
                <a:r>
                  <a:rPr lang="hr-HR" dirty="0">
                    <a:cs typeface="Times New Roman"/>
                  </a:rPr>
                  <a:t>Dom(</a:t>
                </a:r>
                <a:r>
                  <a:rPr lang="hr-HR" i="1" dirty="0">
                    <a:cs typeface="Times New Roman"/>
                  </a:rPr>
                  <a:t>π</a:t>
                </a:r>
                <a:r>
                  <a:rPr lang="hr-HR" dirty="0">
                    <a:cs typeface="Times New Roman"/>
                  </a:rPr>
                  <a:t>)</a:t>
                </a:r>
                <a:r>
                  <a:rPr lang="en-US" dirty="0">
                    <a:ea typeface="Times New Roman"/>
                    <a:cs typeface="Times New Roman"/>
                    <a:sym typeface="Symbol" charset="0"/>
                  </a:rPr>
                  <a:t> </a:t>
                </a:r>
                <a:r>
                  <a:rPr lang="en-US" dirty="0"/>
                  <a:t>∩</a:t>
                </a:r>
                <a:r>
                  <a:rPr lang="en-US" dirty="0">
                    <a:ea typeface="Times New Roman"/>
                    <a:cs typeface="Times New Roman"/>
                    <a:sym typeface="Symbol" charset="0"/>
                  </a:rPr>
                  <a:t> </a:t>
                </a:r>
                <a:r>
                  <a:rPr lang="hr-HR" dirty="0">
                    <a:cs typeface="Times New Roman"/>
                  </a:rPr>
                  <a:t>Dom(</a:t>
                </a:r>
                <a:r>
                  <a:rPr lang="hr-HR" i="1" dirty="0">
                    <a:cs typeface="Times New Roman"/>
                  </a:rPr>
                  <a:t>π</a:t>
                </a:r>
                <a:r>
                  <a:rPr lang="en-US" i="1" dirty="0"/>
                  <a:t>′</a:t>
                </a:r>
                <a:r>
                  <a:rPr lang="hr-HR" dirty="0">
                    <a:cs typeface="Times New Roman"/>
                  </a:rPr>
                  <a:t>)</a:t>
                </a:r>
                <a:endParaRPr lang="en-US" dirty="0">
                  <a:cs typeface="Times New Roman"/>
                </a:endParaRPr>
              </a:p>
              <a:p>
                <a14:m>
                  <m:oMath xmlns:m="http://schemas.openxmlformats.org/officeDocument/2006/math">
                    <m:r>
                      <a:rPr lang="en-US" i="1" dirty="0">
                        <a:latin typeface="Cambria Math" panose="02040503050406030204" pitchFamily="18" charset="0"/>
                        <a:cs typeface="Times New Roman"/>
                      </a:rPr>
                      <m:t>𝜋</m:t>
                    </m:r>
                  </m:oMath>
                </a14:m>
                <a:r>
                  <a:rPr lang="en-US" altLang="ja-JP" dirty="0">
                    <a:cs typeface="Times New Roman"/>
                  </a:rPr>
                  <a:t> is</a:t>
                </a:r>
                <a:r>
                  <a:rPr lang="en-US" i="1" dirty="0">
                    <a:cs typeface="Times New Roman"/>
                  </a:rPr>
                  <a:t> </a:t>
                </a:r>
                <a:r>
                  <a:rPr lang="en-US" dirty="0">
                    <a:solidFill>
                      <a:schemeClr val="accent1"/>
                    </a:solidFill>
                    <a:cs typeface="Times New Roman"/>
                  </a:rPr>
                  <a:t>optimal</a:t>
                </a:r>
                <a:r>
                  <a:rPr lang="en-US" i="1" dirty="0">
                    <a:cs typeface="Times New Roman"/>
                  </a:rPr>
                  <a:t> </a:t>
                </a:r>
                <a:r>
                  <a:rPr lang="en-US" dirty="0">
                    <a:cs typeface="Times New Roman"/>
                  </a:rPr>
                  <a:t>if </a:t>
                </a:r>
                <a14:m>
                  <m:oMath xmlns:m="http://schemas.openxmlformats.org/officeDocument/2006/math">
                    <m:r>
                      <a:rPr lang="en-US" i="1" dirty="0">
                        <a:latin typeface="Cambria Math" panose="02040503050406030204" pitchFamily="18" charset="0"/>
                        <a:cs typeface="Times New Roman"/>
                      </a:rPr>
                      <m:t>𝜋</m:t>
                    </m:r>
                  </m:oMath>
                </a14:m>
                <a:r>
                  <a:rPr lang="en-US" altLang="ja-JP" i="1" dirty="0">
                    <a:cs typeface="Times New Roman"/>
                  </a:rPr>
                  <a:t> </a:t>
                </a:r>
                <a:r>
                  <a:rPr lang="en-US" altLang="ja-JP" dirty="0">
                    <a:cs typeface="Times New Roman"/>
                  </a:rPr>
                  <a:t>dominates</a:t>
                </a:r>
                <a:r>
                  <a:rPr lang="en-US" altLang="ja-JP" i="1" dirty="0">
                    <a:cs typeface="Times New Roman"/>
                  </a:rPr>
                  <a:t> </a:t>
                </a:r>
                <a:r>
                  <a:rPr lang="en-US" i="1" dirty="0">
                    <a:cs typeface="Times New Roman"/>
                  </a:rPr>
                  <a:t>every </a:t>
                </a:r>
                <a:r>
                  <a:rPr lang="en-US" dirty="0">
                    <a:cs typeface="Times New Roman"/>
                  </a:rPr>
                  <a:t>safe solution</a:t>
                </a:r>
              </a:p>
              <a:p>
                <a:pPr lvl="1"/>
                <a:r>
                  <a:rPr lang="en-US" dirty="0">
                    <a:cs typeface="Times New Roman"/>
                  </a:rPr>
                  <a:t>If </a:t>
                </a:r>
                <a14:m>
                  <m:oMath xmlns:m="http://schemas.openxmlformats.org/officeDocument/2006/math">
                    <m:r>
                      <a:rPr lang="en-US" i="1" dirty="0">
                        <a:latin typeface="Cambria Math" panose="02040503050406030204" pitchFamily="18" charset="0"/>
                        <a:cs typeface="Times New Roman"/>
                      </a:rPr>
                      <m:t>𝜋</m:t>
                    </m:r>
                  </m:oMath>
                </a14:m>
                <a:r>
                  <a:rPr lang="en-US" altLang="ja-JP" dirty="0">
                    <a:cs typeface="Times New Roman"/>
                  </a:rPr>
                  <a:t> </a:t>
                </a:r>
                <a:r>
                  <a:rPr lang="en-US" dirty="0">
                    <a:cs typeface="Times New Roman"/>
                  </a:rPr>
                  <a:t>and </a:t>
                </a:r>
                <a14:m>
                  <m:oMath xmlns:m="http://schemas.openxmlformats.org/officeDocument/2006/math">
                    <m:sSup>
                      <m:sSupPr>
                        <m:ctrlPr>
                          <a:rPr lang="en-US" i="1" dirty="0">
                            <a:latin typeface="Cambria Math" panose="02040503050406030204" pitchFamily="18" charset="0"/>
                            <a:cs typeface="Times New Roman"/>
                          </a:rPr>
                        </m:ctrlPr>
                      </m:sSupPr>
                      <m:e>
                        <m:r>
                          <a:rPr lang="en-US" i="1" dirty="0">
                            <a:latin typeface="Cambria Math" panose="02040503050406030204" pitchFamily="18" charset="0"/>
                            <a:cs typeface="Times New Roman"/>
                          </a:rPr>
                          <m:t>𝜋</m:t>
                        </m:r>
                      </m:e>
                      <m:sup>
                        <m:r>
                          <a:rPr lang="en-US" i="1" dirty="0">
                            <a:latin typeface="Cambria Math" panose="02040503050406030204" pitchFamily="18" charset="0"/>
                            <a:cs typeface="Times New Roman"/>
                          </a:rPr>
                          <m:t>′</m:t>
                        </m:r>
                      </m:sup>
                    </m:sSup>
                  </m:oMath>
                </a14:m>
                <a:r>
                  <a:rPr lang="en-US" dirty="0">
                    <a:cs typeface="Times New Roman"/>
                  </a:rPr>
                  <a:t> are both optimal, then </a:t>
                </a:r>
                <a14:m>
                  <m:oMath xmlns:m="http://schemas.openxmlformats.org/officeDocument/2006/math">
                    <m:sSup>
                      <m:sSupPr>
                        <m:ctrlPr>
                          <a:rPr lang="en-US" i="1" dirty="0" smtClean="0">
                            <a:latin typeface="Cambria Math" panose="02040503050406030204" pitchFamily="18" charset="0"/>
                            <a:ea typeface="Times New Roman"/>
                          </a:rPr>
                        </m:ctrlPr>
                      </m:sSupPr>
                      <m:e>
                        <m:r>
                          <a:rPr lang="en-US" i="1" dirty="0" smtClean="0">
                            <a:latin typeface="Cambria Math" panose="02040503050406030204" pitchFamily="18" charset="0"/>
                            <a:ea typeface="Times New Roman"/>
                          </a:rPr>
                          <m:t>𝑉</m:t>
                        </m:r>
                      </m:e>
                      <m:sup>
                        <m:r>
                          <a:rPr lang="en-US" i="1" dirty="0">
                            <a:latin typeface="Cambria Math" panose="02040503050406030204" pitchFamily="18" charset="0"/>
                            <a:cs typeface="Times New Roman"/>
                          </a:rPr>
                          <m:t>𝜋</m:t>
                        </m:r>
                      </m:sup>
                    </m:sSup>
                    <m:d>
                      <m:dPr>
                        <m:ctrlPr>
                          <a:rPr lang="en-US" i="1" dirty="0">
                            <a:latin typeface="Cambria Math" panose="02040503050406030204" pitchFamily="18" charset="0"/>
                            <a:ea typeface="Times New Roman"/>
                            <a:cs typeface="Times New Roman"/>
                            <a:sym typeface="Symbol" charset="0"/>
                          </a:rPr>
                        </m:ctrlPr>
                      </m:dPr>
                      <m:e>
                        <m:r>
                          <a:rPr lang="en-US" i="1" dirty="0">
                            <a:latin typeface="Cambria Math" panose="02040503050406030204" pitchFamily="18" charset="0"/>
                            <a:ea typeface="Times New Roman"/>
                            <a:cs typeface="Times New Roman"/>
                            <a:sym typeface="Symbol" charset="0"/>
                          </a:rPr>
                          <m:t>𝑠</m:t>
                        </m:r>
                      </m:e>
                    </m:d>
                    <m:r>
                      <a:rPr lang="en-US" i="1" dirty="0">
                        <a:latin typeface="Cambria Math" panose="02040503050406030204" pitchFamily="18" charset="0"/>
                        <a:ea typeface="Times New Roman"/>
                        <a:cs typeface="Times New Roman"/>
                        <a:sym typeface="Symbol" charset="0"/>
                      </a:rPr>
                      <m:t>=</m:t>
                    </m:r>
                    <m:sSup>
                      <m:sSupPr>
                        <m:ctrlPr>
                          <a:rPr lang="en-US" i="1" dirty="0">
                            <a:latin typeface="Cambria Math" panose="02040503050406030204" pitchFamily="18" charset="0"/>
                            <a:ea typeface="Times New Roman"/>
                            <a:cs typeface="Times New Roman"/>
                            <a:sym typeface="Symbol" charset="0"/>
                          </a:rPr>
                        </m:ctrlPr>
                      </m:sSupPr>
                      <m:e>
                        <m:r>
                          <a:rPr lang="en-US" i="1" dirty="0">
                            <a:latin typeface="Cambria Math" panose="02040503050406030204" pitchFamily="18" charset="0"/>
                            <a:ea typeface="Times New Roman"/>
                          </a:rPr>
                          <m:t>𝑉</m:t>
                        </m:r>
                      </m:e>
                      <m:sup>
                        <m:sSup>
                          <m:sSupPr>
                            <m:ctrlPr>
                              <a:rPr lang="en-US" i="1" dirty="0">
                                <a:latin typeface="Cambria Math" panose="02040503050406030204" pitchFamily="18" charset="0"/>
                                <a:cs typeface="Times New Roman"/>
                              </a:rPr>
                            </m:ctrlPr>
                          </m:sSupPr>
                          <m:e>
                            <m:r>
                              <a:rPr lang="en-US" i="1" dirty="0">
                                <a:latin typeface="Cambria Math" panose="02040503050406030204" pitchFamily="18" charset="0"/>
                                <a:cs typeface="Times New Roman"/>
                              </a:rPr>
                              <m:t>𝜋</m:t>
                            </m:r>
                          </m:e>
                          <m:sup>
                            <m:r>
                              <a:rPr lang="en-US" i="1" dirty="0">
                                <a:latin typeface="Cambria Math" panose="02040503050406030204" pitchFamily="18" charset="0"/>
                                <a:cs typeface="Times New Roman"/>
                              </a:rPr>
                              <m:t>′</m:t>
                            </m:r>
                          </m:sup>
                        </m:sSup>
                      </m:sup>
                    </m:sSup>
                    <m:d>
                      <m:dPr>
                        <m:ctrlPr>
                          <a:rPr lang="en-US" i="1" dirty="0">
                            <a:latin typeface="Cambria Math" panose="02040503050406030204" pitchFamily="18" charset="0"/>
                            <a:ea typeface="Times New Roman"/>
                            <a:sym typeface="Symbol" charset="0"/>
                          </a:rPr>
                        </m:ctrlPr>
                      </m:dPr>
                      <m:e>
                        <m:r>
                          <a:rPr lang="en-US" i="1" dirty="0">
                            <a:latin typeface="Cambria Math" panose="02040503050406030204" pitchFamily="18" charset="0"/>
                            <a:ea typeface="Times New Roman"/>
                            <a:cs typeface="Times New Roman"/>
                            <a:sym typeface="Symbol" charset="0"/>
                          </a:rPr>
                          <m:t>𝑠</m:t>
                        </m:r>
                      </m:e>
                    </m:d>
                  </m:oMath>
                </a14:m>
                <a:r>
                  <a:rPr lang="en-US" dirty="0">
                    <a:ea typeface="Times New Roman"/>
                    <a:cs typeface="Times New Roman"/>
                    <a:sym typeface="Symbol" charset="0"/>
                  </a:rPr>
                  <a:t> </a:t>
                </a:r>
                <a:br>
                  <a:rPr lang="en-US" dirty="0">
                    <a:ea typeface="Times New Roman"/>
                    <a:cs typeface="Times New Roman"/>
                    <a:sym typeface="Symbol" charset="0"/>
                  </a:rPr>
                </a:br>
                <a:r>
                  <a:rPr lang="en-US" dirty="0">
                    <a:ea typeface="Times New Roman"/>
                    <a:cs typeface="Times New Roman"/>
                    <a:sym typeface="Symbol" charset="0"/>
                  </a:rPr>
                  <a:t>at every state where they are both defined</a:t>
                </a:r>
                <a:endParaRPr lang="en-US" baseline="-25000" dirty="0">
                  <a:cs typeface="Times New Roman"/>
                  <a:sym typeface="Symbol" charset="0"/>
                </a:endParaRPr>
              </a:p>
              <a:p>
                <a14:m>
                  <m:oMath xmlns:m="http://schemas.openxmlformats.org/officeDocument/2006/math">
                    <m:sSup>
                      <m:sSupPr>
                        <m:ctrlPr>
                          <a:rPr lang="en-US" i="1" dirty="0" smtClean="0">
                            <a:latin typeface="Cambria Math" panose="02040503050406030204" pitchFamily="18" charset="0"/>
                            <a:cs typeface="Times New Roman"/>
                          </a:rPr>
                        </m:ctrlPr>
                      </m:sSupPr>
                      <m:e>
                        <m:r>
                          <a:rPr lang="en-US" i="1" dirty="0" smtClean="0">
                            <a:latin typeface="Cambria Math" panose="02040503050406030204" pitchFamily="18" charset="0"/>
                            <a:cs typeface="Times New Roman"/>
                          </a:rPr>
                          <m:t>𝑉</m:t>
                        </m:r>
                      </m:e>
                      <m:sup>
                        <m:r>
                          <a:rPr lang="de-DE" b="0" i="1" dirty="0" smtClean="0">
                            <a:latin typeface="Cambria Math" panose="02040503050406030204" pitchFamily="18" charset="0"/>
                            <a:cs typeface="Times New Roman"/>
                          </a:rPr>
                          <m:t>∗</m:t>
                        </m:r>
                      </m:sup>
                    </m:sSup>
                    <m:d>
                      <m:dPr>
                        <m:ctrlPr>
                          <a:rPr lang="en-US" b="0" i="1" dirty="0">
                            <a:latin typeface="Cambria Math" panose="02040503050406030204" pitchFamily="18" charset="0"/>
                            <a:cs typeface="Times New Roman"/>
                          </a:rPr>
                        </m:ctrlPr>
                      </m:dPr>
                      <m:e>
                        <m:r>
                          <a:rPr lang="en-US" i="1" dirty="0">
                            <a:latin typeface="Cambria Math" panose="02040503050406030204" pitchFamily="18" charset="0"/>
                            <a:cs typeface="Times New Roman"/>
                          </a:rPr>
                          <m:t>𝑠</m:t>
                        </m:r>
                      </m:e>
                    </m:d>
                  </m:oMath>
                </a14:m>
                <a:r>
                  <a:rPr lang="en-US" dirty="0">
                    <a:cs typeface="Times New Roman"/>
                  </a:rPr>
                  <a:t> = expected cost of getting to goal using an</a:t>
                </a:r>
                <a:br>
                  <a:rPr lang="en-US" dirty="0">
                    <a:cs typeface="Times New Roman"/>
                  </a:rPr>
                </a:br>
                <a:r>
                  <a:rPr lang="en-US" dirty="0">
                    <a:cs typeface="Times New Roman"/>
                  </a:rPr>
                  <a:t>optimal safe solution</a:t>
                </a:r>
                <a:endParaRPr lang="en-US" baseline="-25000" dirty="0">
                  <a:cs typeface="Times New Roman"/>
                </a:endParaRPr>
              </a:p>
              <a:p>
                <a:r>
                  <a:rPr lang="en-US" dirty="0">
                    <a:ea typeface="Times New Roman"/>
                  </a:rPr>
                  <a:t>Recall expected cost of following </a:t>
                </a:r>
                <a14:m>
                  <m:oMath xmlns:m="http://schemas.openxmlformats.org/officeDocument/2006/math">
                    <m:r>
                      <a:rPr lang="en-US" i="1" dirty="0">
                        <a:latin typeface="Cambria Math" panose="02040503050406030204" pitchFamily="18" charset="0"/>
                        <a:cs typeface="Times New Roman"/>
                      </a:rPr>
                      <m:t>𝜋</m:t>
                    </m:r>
                  </m:oMath>
                </a14:m>
                <a:r>
                  <a:rPr lang="en-US" dirty="0">
                    <a:ea typeface="Times New Roman"/>
                  </a:rPr>
                  <a:t> to goal starting in </a:t>
                </a:r>
                <a14:m>
                  <m:oMath xmlns:m="http://schemas.openxmlformats.org/officeDocument/2006/math">
                    <m:r>
                      <a:rPr lang="en-US" i="1" dirty="0">
                        <a:latin typeface="Cambria Math" panose="02040503050406030204" pitchFamily="18" charset="0"/>
                        <a:ea typeface="Times New Roman"/>
                      </a:rPr>
                      <m:t>𝑠</m:t>
                    </m:r>
                  </m:oMath>
                </a14:m>
                <a:endParaRPr lang="en-US" dirty="0">
                  <a:ea typeface="Times New Roman"/>
                </a:endParaRPr>
              </a:p>
              <a:p>
                <a:pPr marL="7938" lvl="1" indent="0">
                  <a:buNone/>
                </a:pPr>
                <a14:m>
                  <m:oMathPara xmlns:m="http://schemas.openxmlformats.org/officeDocument/2006/math">
                    <m:oMathParaPr>
                      <m:jc m:val="centerGroup"/>
                    </m:oMathParaPr>
                    <m:oMath xmlns:m="http://schemas.openxmlformats.org/officeDocument/2006/math">
                      <m:sSup>
                        <m:sSupPr>
                          <m:ctrlPr>
                            <a:rPr lang="de-DE" i="1">
                              <a:latin typeface="Cambria Math" panose="02040503050406030204" pitchFamily="18" charset="0"/>
                              <a:ea typeface="Times New Roman"/>
                            </a:rPr>
                          </m:ctrlPr>
                        </m:sSupPr>
                        <m:e>
                          <m:r>
                            <a:rPr lang="de-DE" i="1">
                              <a:latin typeface="Cambria Math" panose="02040503050406030204" pitchFamily="18" charset="0"/>
                              <a:ea typeface="Times New Roman"/>
                            </a:rPr>
                            <m:t>𝑉</m:t>
                          </m:r>
                        </m:e>
                        <m:sup>
                          <m:r>
                            <a:rPr lang="en-US" i="1" dirty="0">
                              <a:latin typeface="Cambria Math" panose="02040503050406030204" pitchFamily="18" charset="0"/>
                              <a:ea typeface="Times New Roman"/>
                            </a:rPr>
                            <m:t>𝜋</m:t>
                          </m:r>
                        </m:sup>
                      </m:sSup>
                      <m:d>
                        <m:dPr>
                          <m:ctrlPr>
                            <a:rPr lang="de-DE" i="1">
                              <a:latin typeface="Cambria Math" panose="02040503050406030204" pitchFamily="18" charset="0"/>
                              <a:ea typeface="Times New Roman"/>
                            </a:rPr>
                          </m:ctrlPr>
                        </m:dPr>
                        <m:e>
                          <m:r>
                            <a:rPr lang="de-DE" i="1">
                              <a:latin typeface="Cambria Math" panose="02040503050406030204" pitchFamily="18" charset="0"/>
                              <a:ea typeface="Times New Roman"/>
                            </a:rPr>
                            <m:t>𝑠</m:t>
                          </m:r>
                        </m:e>
                      </m:d>
                      <m:r>
                        <a:rPr lang="de-DE" b="0" i="1" smtClean="0">
                          <a:latin typeface="Cambria Math" panose="02040503050406030204" pitchFamily="18" charset="0"/>
                          <a:ea typeface="Times New Roman"/>
                        </a:rPr>
                        <m:t>=</m:t>
                      </m:r>
                      <m:d>
                        <m:dPr>
                          <m:begChr m:val="{"/>
                          <m:endChr m:val=""/>
                          <m:ctrlPr>
                            <a:rPr lang="de-DE" i="1">
                              <a:latin typeface="Cambria Math" panose="02040503050406030204" pitchFamily="18" charset="0"/>
                            </a:rPr>
                          </m:ctrlPr>
                        </m:dPr>
                        <m:e>
                          <m:m>
                            <m:mPr>
                              <m:mcs>
                                <m:mc>
                                  <m:mcPr>
                                    <m:count m:val="2"/>
                                    <m:mcJc m:val="center"/>
                                  </m:mcPr>
                                </m:mc>
                              </m:mcs>
                              <m:ctrlPr>
                                <a:rPr lang="de-DE" i="1">
                                  <a:latin typeface="Cambria Math" panose="02040503050406030204" pitchFamily="18" charset="0"/>
                                </a:rPr>
                              </m:ctrlPr>
                            </m:mPr>
                            <m:mr>
                              <m:e>
                                <m:r>
                                  <m:rPr>
                                    <m:brk m:alnAt="7"/>
                                  </m:rPr>
                                  <a:rPr lang="de-DE" i="1">
                                    <a:latin typeface="Cambria Math" panose="02040503050406030204" pitchFamily="18" charset="0"/>
                                  </a:rPr>
                                  <m:t>0</m:t>
                                </m:r>
                                <m:r>
                                  <a:rPr lang="de-DE" i="1">
                                    <a:latin typeface="Cambria Math" panose="02040503050406030204" pitchFamily="18" charset="0"/>
                                  </a:rPr>
                                  <m:t>                                 </m:t>
                                </m:r>
                                <m:r>
                                  <a:rPr lang="de-DE" b="0" i="1" smtClean="0">
                                    <a:latin typeface="Cambria Math" panose="02040503050406030204" pitchFamily="18" charset="0"/>
                                  </a:rPr>
                                  <m:t>                                                          </m:t>
                                </m:r>
                              </m:e>
                              <m:e>
                                <m:r>
                                  <m:rPr>
                                    <m:nor/>
                                  </m:rPr>
                                  <a:rPr lang="de-DE">
                                    <a:latin typeface="Cambria Math" panose="02040503050406030204" pitchFamily="18" charset="0"/>
                                  </a:rPr>
                                  <m:t>if</m:t>
                                </m:r>
                                <m:r>
                                  <a:rPr lang="de-DE" i="1">
                                    <a:latin typeface="Cambria Math" panose="02040503050406030204" pitchFamily="18" charset="0"/>
                                  </a:rPr>
                                  <m:t> </m:t>
                                </m:r>
                                <m:r>
                                  <a:rPr lang="de-DE" i="1">
                                    <a:latin typeface="Cambria Math" panose="02040503050406030204" pitchFamily="18" charset="0"/>
                                  </a:rPr>
                                  <m:t>𝑠</m:t>
                                </m:r>
                                <m:r>
                                  <a:rPr lang="de-DE" i="1">
                                    <a:latin typeface="Cambria Math" panose="02040503050406030204" pitchFamily="18" charset="0"/>
                                  </a:rPr>
                                  <m:t> ∈</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𝑆</m:t>
                                    </m:r>
                                  </m:e>
                                  <m:sub>
                                    <m:r>
                                      <a:rPr lang="de-DE" i="1">
                                        <a:latin typeface="Cambria Math" panose="02040503050406030204" pitchFamily="18" charset="0"/>
                                        <a:ea typeface="Cambria Math" panose="02040503050406030204" pitchFamily="18" charset="0"/>
                                      </a:rPr>
                                      <m:t>𝑔</m:t>
                                    </m:r>
                                  </m:sub>
                                </m:sSub>
                              </m:e>
                            </m:mr>
                            <m:mr>
                              <m:e>
                                <m:r>
                                  <a:rPr lang="de-DE" i="1">
                                    <a:latin typeface="Cambria Math" panose="02040503050406030204" pitchFamily="18" charset="0"/>
                                  </a:rPr>
                                  <m:t>𝑐𝑜𝑠𝑡</m:t>
                                </m:r>
                                <m:d>
                                  <m:dPr>
                                    <m:ctrlPr>
                                      <a:rPr lang="de-DE" i="1">
                                        <a:latin typeface="Cambria Math" panose="02040503050406030204" pitchFamily="18" charset="0"/>
                                      </a:rPr>
                                    </m:ctrlPr>
                                  </m:dPr>
                                  <m:e>
                                    <m:r>
                                      <a:rPr lang="de-DE" i="1">
                                        <a:latin typeface="Cambria Math" panose="02040503050406030204" pitchFamily="18" charset="0"/>
                                      </a:rPr>
                                      <m:t>𝑠</m:t>
                                    </m:r>
                                    <m:r>
                                      <a:rPr lang="de-DE" i="1">
                                        <a:latin typeface="Cambria Math" panose="02040503050406030204" pitchFamily="18" charset="0"/>
                                      </a:rPr>
                                      <m:t>,</m:t>
                                    </m:r>
                                    <m:r>
                                      <a:rPr lang="en-US" i="1" dirty="0">
                                        <a:latin typeface="Cambria Math" panose="02040503050406030204" pitchFamily="18" charset="0"/>
                                        <a:ea typeface="Times New Roman"/>
                                      </a:rPr>
                                      <m:t>𝜋</m:t>
                                    </m:r>
                                    <m:d>
                                      <m:dPr>
                                        <m:ctrlPr>
                                          <a:rPr lang="en-US" i="1" dirty="0">
                                            <a:latin typeface="Cambria Math" panose="02040503050406030204" pitchFamily="18" charset="0"/>
                                            <a:ea typeface="Times New Roman"/>
                                          </a:rPr>
                                        </m:ctrlPr>
                                      </m:dPr>
                                      <m:e>
                                        <m:r>
                                          <a:rPr lang="en-US" i="1" dirty="0">
                                            <a:latin typeface="Cambria Math" panose="02040503050406030204" pitchFamily="18" charset="0"/>
                                            <a:ea typeface="Times New Roman"/>
                                          </a:rPr>
                                          <m:t>𝑠</m:t>
                                        </m:r>
                                      </m:e>
                                    </m:d>
                                  </m:e>
                                </m:d>
                                <m:r>
                                  <a:rPr lang="de-DE" i="1" dirty="0">
                                    <a:latin typeface="Cambria Math" panose="02040503050406030204" pitchFamily="18" charset="0"/>
                                    <a:ea typeface="Times New Roman"/>
                                  </a:rPr>
                                  <m:t>+</m:t>
                                </m:r>
                                <m:nary>
                                  <m:naryPr>
                                    <m:chr m:val="∑"/>
                                    <m:limLoc m:val="subSup"/>
                                    <m:supHide m:val="on"/>
                                    <m:ctrlPr>
                                      <a:rPr lang="de-DE" i="1" dirty="0">
                                        <a:latin typeface="Cambria Math" panose="02040503050406030204" pitchFamily="18" charset="0"/>
                                      </a:rPr>
                                    </m:ctrlPr>
                                  </m:naryPr>
                                  <m:sub>
                                    <m:sSup>
                                      <m:sSupPr>
                                        <m:ctrlPr>
                                          <a:rPr lang="de-DE" i="1" dirty="0">
                                            <a:latin typeface="Cambria Math" panose="02040503050406030204" pitchFamily="18" charset="0"/>
                                          </a:rPr>
                                        </m:ctrlPr>
                                      </m:sSupPr>
                                      <m:e>
                                        <m:r>
                                          <m:rPr>
                                            <m:brk m:alnAt="9"/>
                                          </m:rPr>
                                          <a:rPr lang="de-DE" i="1" dirty="0">
                                            <a:latin typeface="Cambria Math" panose="02040503050406030204" pitchFamily="18" charset="0"/>
                                          </a:rPr>
                                          <m:t>𝑠</m:t>
                                        </m:r>
                                      </m:e>
                                      <m:sup>
                                        <m:r>
                                          <a:rPr lang="de-DE" i="1" dirty="0">
                                            <a:latin typeface="Cambria Math" panose="02040503050406030204" pitchFamily="18" charset="0"/>
                                          </a:rPr>
                                          <m:t>′</m:t>
                                        </m:r>
                                      </m:sup>
                                    </m:sSup>
                                    <m:r>
                                      <a:rPr lang="it-IT" i="1" dirty="0">
                                        <a:latin typeface="Cambria Math" panose="02040503050406030204" pitchFamily="18" charset="0"/>
                                        <a:cs typeface="Symbol" charset="2"/>
                                      </a:rPr>
                                      <m:t>∈</m:t>
                                    </m:r>
                                    <m:r>
                                      <a:rPr lang="it-IT" i="1" dirty="0">
                                        <a:latin typeface="Cambria Math" panose="02040503050406030204" pitchFamily="18" charset="0"/>
                                        <a:ea typeface="Cambria Math" panose="02040503050406030204" pitchFamily="18" charset="0"/>
                                        <a:cs typeface="Symbol" charset="2"/>
                                      </a:rPr>
                                      <m:t>𝛾</m:t>
                                    </m:r>
                                    <m:d>
                                      <m:dPr>
                                        <m:ctrlPr>
                                          <a:rPr lang="de-DE" i="1" dirty="0">
                                            <a:latin typeface="Cambria Math" panose="02040503050406030204" pitchFamily="18" charset="0"/>
                                            <a:ea typeface="Cambria Math" panose="02040503050406030204" pitchFamily="18" charset="0"/>
                                            <a:cs typeface="Symbol" charset="2"/>
                                          </a:rPr>
                                        </m:ctrlPr>
                                      </m:dPr>
                                      <m:e>
                                        <m:r>
                                          <a:rPr lang="de-DE" i="1" dirty="0">
                                            <a:latin typeface="Cambria Math" panose="02040503050406030204" pitchFamily="18" charset="0"/>
                                            <a:ea typeface="Cambria Math" panose="02040503050406030204" pitchFamily="18" charset="0"/>
                                            <a:cs typeface="Symbol" charset="2"/>
                                          </a:rPr>
                                          <m:t>𝑠</m:t>
                                        </m:r>
                                        <m:r>
                                          <a:rPr lang="de-DE" i="1" dirty="0">
                                            <a:latin typeface="Cambria Math" panose="02040503050406030204" pitchFamily="18" charset="0"/>
                                            <a:ea typeface="Cambria Math" panose="02040503050406030204" pitchFamily="18" charset="0"/>
                                            <a:cs typeface="Symbol" charset="2"/>
                                          </a:rPr>
                                          <m:t>,</m:t>
                                        </m:r>
                                        <m:r>
                                          <a:rPr lang="en-US" i="1" dirty="0">
                                            <a:latin typeface="Cambria Math" panose="02040503050406030204" pitchFamily="18" charset="0"/>
                                            <a:ea typeface="Times New Roman"/>
                                          </a:rPr>
                                          <m:t>𝜋</m:t>
                                        </m:r>
                                        <m:d>
                                          <m:dPr>
                                            <m:ctrlPr>
                                              <a:rPr lang="en-US" i="1" dirty="0">
                                                <a:latin typeface="Cambria Math" panose="02040503050406030204" pitchFamily="18" charset="0"/>
                                                <a:ea typeface="Times New Roman"/>
                                              </a:rPr>
                                            </m:ctrlPr>
                                          </m:dPr>
                                          <m:e>
                                            <m:r>
                                              <a:rPr lang="en-US" i="1" dirty="0">
                                                <a:latin typeface="Cambria Math" panose="02040503050406030204" pitchFamily="18" charset="0"/>
                                                <a:ea typeface="Times New Roman"/>
                                              </a:rPr>
                                              <m:t>𝑠</m:t>
                                            </m:r>
                                          </m:e>
                                        </m:d>
                                      </m:e>
                                    </m:d>
                                  </m:sub>
                                  <m:sup/>
                                  <m:e>
                                    <m:r>
                                      <a:rPr lang="de-DE" i="1" dirty="0">
                                        <a:latin typeface="Cambria Math" panose="02040503050406030204" pitchFamily="18" charset="0"/>
                                        <a:ea typeface="Times New Roman"/>
                                      </a:rPr>
                                      <m:t>𝑃</m:t>
                                    </m:r>
                                    <m:d>
                                      <m:dPr>
                                        <m:ctrlPr>
                                          <a:rPr lang="de-DE" i="1" dirty="0">
                                            <a:latin typeface="Cambria Math" panose="02040503050406030204" pitchFamily="18" charset="0"/>
                                            <a:ea typeface="Times New Roman"/>
                                          </a:rPr>
                                        </m:ctrlPr>
                                      </m:dPr>
                                      <m:e>
                                        <m:sSup>
                                          <m:sSupPr>
                                            <m:ctrlPr>
                                              <a:rPr lang="de-DE" i="1" dirty="0">
                                                <a:latin typeface="Cambria Math" panose="02040503050406030204" pitchFamily="18" charset="0"/>
                                                <a:ea typeface="Times New Roman"/>
                                              </a:rPr>
                                            </m:ctrlPr>
                                          </m:sSupPr>
                                          <m:e>
                                            <m:r>
                                              <a:rPr lang="de-DE" i="1" dirty="0">
                                                <a:latin typeface="Cambria Math" panose="02040503050406030204" pitchFamily="18" charset="0"/>
                                                <a:ea typeface="Times New Roman"/>
                                              </a:rPr>
                                              <m:t>𝑠</m:t>
                                            </m:r>
                                          </m:e>
                                          <m:sup>
                                            <m:r>
                                              <a:rPr lang="de-DE" i="1" dirty="0">
                                                <a:latin typeface="Cambria Math" panose="02040503050406030204" pitchFamily="18" charset="0"/>
                                                <a:ea typeface="Times New Roman"/>
                                              </a:rPr>
                                              <m:t>′</m:t>
                                            </m:r>
                                          </m:sup>
                                        </m:sSup>
                                        <m:r>
                                          <a:rPr lang="de-DE" i="1" dirty="0">
                                            <a:latin typeface="Cambria Math" panose="02040503050406030204" pitchFamily="18" charset="0"/>
                                            <a:ea typeface="Times New Roman"/>
                                          </a:rPr>
                                          <m:t>|</m:t>
                                        </m:r>
                                        <m:r>
                                          <a:rPr lang="de-DE" i="1" dirty="0">
                                            <a:latin typeface="Cambria Math" panose="02040503050406030204" pitchFamily="18" charset="0"/>
                                            <a:ea typeface="Times New Roman"/>
                                          </a:rPr>
                                          <m:t>𝑠</m:t>
                                        </m:r>
                                        <m:r>
                                          <a:rPr lang="de-DE" i="1" dirty="0">
                                            <a:latin typeface="Cambria Math" panose="02040503050406030204" pitchFamily="18" charset="0"/>
                                            <a:ea typeface="Times New Roman"/>
                                          </a:rPr>
                                          <m:t>,</m:t>
                                        </m:r>
                                        <m:r>
                                          <a:rPr lang="en-US" i="1" dirty="0">
                                            <a:latin typeface="Cambria Math" panose="02040503050406030204" pitchFamily="18" charset="0"/>
                                            <a:ea typeface="Times New Roman"/>
                                          </a:rPr>
                                          <m:t>𝜋</m:t>
                                        </m:r>
                                        <m:d>
                                          <m:dPr>
                                            <m:ctrlPr>
                                              <a:rPr lang="en-US" i="1" dirty="0">
                                                <a:latin typeface="Cambria Math" panose="02040503050406030204" pitchFamily="18" charset="0"/>
                                                <a:ea typeface="Times New Roman"/>
                                              </a:rPr>
                                            </m:ctrlPr>
                                          </m:dPr>
                                          <m:e>
                                            <m:r>
                                              <a:rPr lang="en-US" i="1" dirty="0">
                                                <a:latin typeface="Cambria Math" panose="02040503050406030204" pitchFamily="18" charset="0"/>
                                                <a:ea typeface="Times New Roman"/>
                                              </a:rPr>
                                              <m:t>𝑠</m:t>
                                            </m:r>
                                          </m:e>
                                        </m:d>
                                      </m:e>
                                    </m:d>
                                    <m:sSup>
                                      <m:sSupPr>
                                        <m:ctrlPr>
                                          <a:rPr lang="de-DE" i="1" dirty="0">
                                            <a:latin typeface="Cambria Math" panose="02040503050406030204" pitchFamily="18" charset="0"/>
                                            <a:ea typeface="Times New Roman"/>
                                          </a:rPr>
                                        </m:ctrlPr>
                                      </m:sSupPr>
                                      <m:e>
                                        <m:r>
                                          <a:rPr lang="de-DE" i="1" dirty="0">
                                            <a:latin typeface="Cambria Math" panose="02040503050406030204" pitchFamily="18" charset="0"/>
                                            <a:ea typeface="Times New Roman"/>
                                          </a:rPr>
                                          <m:t>𝑉</m:t>
                                        </m:r>
                                      </m:e>
                                      <m:sup>
                                        <m:r>
                                          <a:rPr lang="en-US" i="1" dirty="0">
                                            <a:latin typeface="Cambria Math" panose="02040503050406030204" pitchFamily="18" charset="0"/>
                                            <a:ea typeface="Times New Roman"/>
                                          </a:rPr>
                                          <m:t>𝜋</m:t>
                                        </m:r>
                                      </m:sup>
                                    </m:sSup>
                                    <m:d>
                                      <m:dPr>
                                        <m:ctrlPr>
                                          <a:rPr lang="de-DE" i="1" dirty="0">
                                            <a:latin typeface="Cambria Math" panose="02040503050406030204" pitchFamily="18" charset="0"/>
                                            <a:ea typeface="Times New Roman"/>
                                          </a:rPr>
                                        </m:ctrlPr>
                                      </m:dPr>
                                      <m:e>
                                        <m:sSup>
                                          <m:sSupPr>
                                            <m:ctrlPr>
                                              <a:rPr lang="de-DE" i="1" dirty="0">
                                                <a:latin typeface="Cambria Math" panose="02040503050406030204" pitchFamily="18" charset="0"/>
                                                <a:ea typeface="Times New Roman"/>
                                              </a:rPr>
                                            </m:ctrlPr>
                                          </m:sSupPr>
                                          <m:e>
                                            <m:r>
                                              <a:rPr lang="de-DE" i="1" dirty="0">
                                                <a:latin typeface="Cambria Math" panose="02040503050406030204" pitchFamily="18" charset="0"/>
                                                <a:ea typeface="Times New Roman"/>
                                              </a:rPr>
                                              <m:t>𝑠</m:t>
                                            </m:r>
                                          </m:e>
                                          <m:sup>
                                            <m:r>
                                              <a:rPr lang="de-DE" i="1" dirty="0">
                                                <a:latin typeface="Cambria Math" panose="02040503050406030204" pitchFamily="18" charset="0"/>
                                                <a:ea typeface="Times New Roman"/>
                                              </a:rPr>
                                              <m:t>′</m:t>
                                            </m:r>
                                          </m:sup>
                                        </m:sSup>
                                      </m:e>
                                    </m:d>
                                  </m:e>
                                </m:nary>
                              </m:e>
                              <m:e>
                                <m:r>
                                  <m:rPr>
                                    <m:nor/>
                                  </m:rPr>
                                  <a:rPr lang="de-DE">
                                    <a:latin typeface="Cambria Math" panose="02040503050406030204" pitchFamily="18" charset="0"/>
                                  </a:rPr>
                                  <m:t>otherwise</m:t>
                                </m:r>
                              </m:e>
                            </m:mr>
                          </m:m>
                        </m:e>
                      </m:d>
                    </m:oMath>
                  </m:oMathPara>
                </a14:m>
                <a:endParaRPr lang="en-US" dirty="0">
                  <a:ea typeface="Times New Roman"/>
                </a:endParaRPr>
              </a:p>
              <a:p>
                <a:r>
                  <a:rPr lang="en-US" dirty="0">
                    <a:solidFill>
                      <a:schemeClr val="accent1"/>
                    </a:solidFill>
                    <a:ea typeface="Times New Roman"/>
                  </a:rPr>
                  <a:t>Optimality principle</a:t>
                </a:r>
                <a:r>
                  <a:rPr lang="en-US" i="1" dirty="0">
                    <a:ea typeface="Times New Roman"/>
                  </a:rPr>
                  <a:t> </a:t>
                </a:r>
                <a:r>
                  <a:rPr lang="en-US" dirty="0">
                    <a:ea typeface="Times New Roman"/>
                  </a:rPr>
                  <a:t>(Bellman’s theorem):</a:t>
                </a:r>
              </a:p>
              <a:p>
                <a:endParaRPr lang="de-DE" i="1" dirty="0">
                  <a:latin typeface="Cambria Math" panose="02040503050406030204" pitchFamily="18" charset="0"/>
                  <a:ea typeface="Times New Roman"/>
                </a:endParaRPr>
              </a:p>
              <a:p>
                <a:pPr marL="7938" lvl="1" indent="0">
                  <a:buNone/>
                  <a:tabLst>
                    <a:tab pos="1304925" algn="l"/>
                    <a:tab pos="4622800" algn="l"/>
                  </a:tabLst>
                </a:pPr>
                <a14:m>
                  <m:oMathPara xmlns:m="http://schemas.openxmlformats.org/officeDocument/2006/math">
                    <m:oMathParaPr>
                      <m:jc m:val="centerGroup"/>
                    </m:oMathParaPr>
                    <m:oMath xmlns:m="http://schemas.openxmlformats.org/officeDocument/2006/math">
                      <m:sSup>
                        <m:sSupPr>
                          <m:ctrlPr>
                            <a:rPr lang="de-DE" i="1">
                              <a:latin typeface="Cambria Math" panose="02040503050406030204" pitchFamily="18" charset="0"/>
                              <a:ea typeface="Times New Roman"/>
                            </a:rPr>
                          </m:ctrlPr>
                        </m:sSupPr>
                        <m:e>
                          <m:r>
                            <a:rPr lang="de-DE" i="1">
                              <a:latin typeface="Cambria Math" panose="02040503050406030204" pitchFamily="18" charset="0"/>
                              <a:ea typeface="Times New Roman"/>
                            </a:rPr>
                            <m:t>𝑉</m:t>
                          </m:r>
                        </m:e>
                        <m:sup>
                          <m:r>
                            <a:rPr lang="de-DE" i="1" dirty="0">
                              <a:latin typeface="Cambria Math" panose="02040503050406030204" pitchFamily="18" charset="0"/>
                              <a:ea typeface="Times New Roman"/>
                            </a:rPr>
                            <m:t>∗</m:t>
                          </m:r>
                        </m:sup>
                      </m:sSup>
                      <m:d>
                        <m:dPr>
                          <m:ctrlPr>
                            <a:rPr lang="de-DE" i="1">
                              <a:latin typeface="Cambria Math" panose="02040503050406030204" pitchFamily="18" charset="0"/>
                              <a:ea typeface="Times New Roman"/>
                            </a:rPr>
                          </m:ctrlPr>
                        </m:dPr>
                        <m:e>
                          <m:r>
                            <a:rPr lang="de-DE" i="1">
                              <a:latin typeface="Cambria Math" panose="02040503050406030204" pitchFamily="18" charset="0"/>
                              <a:ea typeface="Times New Roman"/>
                            </a:rPr>
                            <m:t>𝑠</m:t>
                          </m:r>
                        </m:e>
                      </m:d>
                      <m:r>
                        <a:rPr lang="de-DE" i="1">
                          <a:latin typeface="Cambria Math" panose="02040503050406030204" pitchFamily="18" charset="0"/>
                          <a:ea typeface="Times New Roman"/>
                        </a:rPr>
                        <m:t>=</m:t>
                      </m:r>
                      <m:d>
                        <m:dPr>
                          <m:begChr m:val="{"/>
                          <m:endChr m:val=""/>
                          <m:ctrlPr>
                            <a:rPr lang="de-DE" i="1">
                              <a:latin typeface="Cambria Math" panose="02040503050406030204" pitchFamily="18" charset="0"/>
                            </a:rPr>
                          </m:ctrlPr>
                        </m:dPr>
                        <m:e>
                          <m:m>
                            <m:mPr>
                              <m:mcs>
                                <m:mc>
                                  <m:mcPr>
                                    <m:count m:val="2"/>
                                    <m:mcJc m:val="center"/>
                                  </m:mcPr>
                                </m:mc>
                              </m:mcs>
                              <m:ctrlPr>
                                <a:rPr lang="de-DE" i="1">
                                  <a:latin typeface="Cambria Math" panose="02040503050406030204" pitchFamily="18" charset="0"/>
                                </a:rPr>
                              </m:ctrlPr>
                            </m:mPr>
                            <m:mr>
                              <m:e>
                                <m:r>
                                  <m:rPr>
                                    <m:brk m:alnAt="7"/>
                                  </m:rPr>
                                  <a:rPr lang="de-DE" i="1">
                                    <a:latin typeface="Cambria Math" panose="02040503050406030204" pitchFamily="18" charset="0"/>
                                  </a:rPr>
                                  <m:t>0</m:t>
                                </m:r>
                                <m:r>
                                  <a:rPr lang="de-DE" b="0" i="1" smtClean="0">
                                    <a:latin typeface="Cambria Math" panose="02040503050406030204" pitchFamily="18" charset="0"/>
                                  </a:rPr>
                                  <m:t>                                                                                                   </m:t>
                                </m:r>
                              </m:e>
                              <m:e>
                                <m:r>
                                  <m:rPr>
                                    <m:nor/>
                                  </m:rPr>
                                  <a:rPr lang="de-DE">
                                    <a:latin typeface="Cambria Math" panose="02040503050406030204" pitchFamily="18" charset="0"/>
                                  </a:rPr>
                                  <m:t>if</m:t>
                                </m:r>
                                <m:r>
                                  <a:rPr lang="de-DE" i="1">
                                    <a:latin typeface="Cambria Math" panose="02040503050406030204" pitchFamily="18" charset="0"/>
                                  </a:rPr>
                                  <m:t> </m:t>
                                </m:r>
                                <m:r>
                                  <a:rPr lang="de-DE" i="1">
                                    <a:latin typeface="Cambria Math" panose="02040503050406030204" pitchFamily="18" charset="0"/>
                                  </a:rPr>
                                  <m:t>𝑠</m:t>
                                </m:r>
                                <m:r>
                                  <a:rPr lang="de-DE" i="1">
                                    <a:latin typeface="Cambria Math" panose="02040503050406030204" pitchFamily="18" charset="0"/>
                                  </a:rPr>
                                  <m:t> ∈</m:t>
                                </m:r>
                                <m:sSub>
                                  <m:sSubPr>
                                    <m:ctrlPr>
                                      <a:rPr lang="de-DE" i="1">
                                        <a:latin typeface="Cambria Math" panose="02040503050406030204" pitchFamily="18" charset="0"/>
                                        <a:ea typeface="Cambria Math" panose="02040503050406030204" pitchFamily="18" charset="0"/>
                                      </a:rPr>
                                    </m:ctrlPr>
                                  </m:sSubPr>
                                  <m:e>
                                    <m:r>
                                      <a:rPr lang="de-DE" i="1">
                                        <a:latin typeface="Cambria Math" panose="02040503050406030204" pitchFamily="18" charset="0"/>
                                        <a:ea typeface="Cambria Math" panose="02040503050406030204" pitchFamily="18" charset="0"/>
                                      </a:rPr>
                                      <m:t>𝑆</m:t>
                                    </m:r>
                                  </m:e>
                                  <m:sub>
                                    <m:r>
                                      <a:rPr lang="de-DE" i="1">
                                        <a:latin typeface="Cambria Math" panose="02040503050406030204" pitchFamily="18" charset="0"/>
                                        <a:ea typeface="Cambria Math" panose="02040503050406030204" pitchFamily="18" charset="0"/>
                                      </a:rPr>
                                      <m:t>𝑔</m:t>
                                    </m:r>
                                  </m:sub>
                                </m:sSub>
                              </m:e>
                            </m:mr>
                            <m:mr>
                              <m:e>
                                <m:func>
                                  <m:funcPr>
                                    <m:ctrlPr>
                                      <a:rPr lang="de-DE" i="1">
                                        <a:latin typeface="Cambria Math" panose="02040503050406030204" pitchFamily="18" charset="0"/>
                                        <a:ea typeface="Cambria Math" panose="02040503050406030204" pitchFamily="18" charset="0"/>
                                      </a:rPr>
                                    </m:ctrlPr>
                                  </m:funcPr>
                                  <m:fName>
                                    <m:limLow>
                                      <m:limLowPr>
                                        <m:ctrlPr>
                                          <a:rPr lang="de-DE" i="1">
                                            <a:latin typeface="Cambria Math" panose="02040503050406030204" pitchFamily="18" charset="0"/>
                                            <a:ea typeface="Cambria Math" panose="02040503050406030204" pitchFamily="18" charset="0"/>
                                          </a:rPr>
                                        </m:ctrlPr>
                                      </m:limLowPr>
                                      <m:e>
                                        <m:r>
                                          <m:rPr>
                                            <m:sty m:val="p"/>
                                          </m:rPr>
                                          <a:rPr lang="de-DE">
                                            <a:latin typeface="Cambria Math" panose="02040503050406030204" pitchFamily="18" charset="0"/>
                                            <a:ea typeface="Cambria Math" panose="02040503050406030204" pitchFamily="18" charset="0"/>
                                          </a:rPr>
                                          <m:t>min</m:t>
                                        </m:r>
                                      </m:e>
                                      <m:lim>
                                        <m:r>
                                          <a:rPr lang="de-DE" i="1">
                                            <a:latin typeface="Cambria Math" panose="02040503050406030204" pitchFamily="18" charset="0"/>
                                            <a:ea typeface="Cambria Math" panose="02040503050406030204" pitchFamily="18" charset="0"/>
                                          </a:rPr>
                                          <m:t>𝑎</m:t>
                                        </m:r>
                                        <m:r>
                                          <a:rPr lang="de-DE">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𝐴𝑝𝑝𝑙𝑖𝑐𝑎𝑏𝑙𝑒</m:t>
                                        </m:r>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𝑆</m:t>
                                        </m:r>
                                        <m:r>
                                          <a:rPr lang="de-DE" i="1">
                                            <a:latin typeface="Cambria Math" panose="02040503050406030204" pitchFamily="18" charset="0"/>
                                            <a:ea typeface="Cambria Math" panose="02040503050406030204" pitchFamily="18" charset="0"/>
                                          </a:rPr>
                                          <m:t>)</m:t>
                                        </m:r>
                                      </m:lim>
                                    </m:limLow>
                                  </m:fName>
                                  <m:e>
                                    <m:d>
                                      <m:dPr>
                                        <m:begChr m:val="{"/>
                                        <m:endChr m:val="}"/>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rPr>
                                          <m:t>𝑐𝑜𝑠𝑡</m:t>
                                        </m:r>
                                        <m:d>
                                          <m:dPr>
                                            <m:ctrlPr>
                                              <a:rPr lang="de-DE" i="1">
                                                <a:latin typeface="Cambria Math" panose="02040503050406030204" pitchFamily="18" charset="0"/>
                                              </a:rPr>
                                            </m:ctrlPr>
                                          </m:dPr>
                                          <m:e>
                                            <m:r>
                                              <a:rPr lang="de-DE" i="1">
                                                <a:latin typeface="Cambria Math" panose="02040503050406030204" pitchFamily="18" charset="0"/>
                                              </a:rPr>
                                              <m:t>𝑠</m:t>
                                            </m:r>
                                            <m:r>
                                              <a:rPr lang="de-DE" i="1">
                                                <a:latin typeface="Cambria Math" panose="02040503050406030204" pitchFamily="18" charset="0"/>
                                              </a:rPr>
                                              <m:t>,</m:t>
                                            </m:r>
                                            <m:r>
                                              <a:rPr lang="en-US" i="1" dirty="0">
                                                <a:latin typeface="Cambria Math" panose="02040503050406030204" pitchFamily="18" charset="0"/>
                                                <a:ea typeface="Times New Roman"/>
                                              </a:rPr>
                                              <m:t>𝜋</m:t>
                                            </m:r>
                                            <m:d>
                                              <m:dPr>
                                                <m:ctrlPr>
                                                  <a:rPr lang="en-US" i="1" dirty="0">
                                                    <a:latin typeface="Cambria Math" panose="02040503050406030204" pitchFamily="18" charset="0"/>
                                                    <a:ea typeface="Times New Roman"/>
                                                  </a:rPr>
                                                </m:ctrlPr>
                                              </m:dPr>
                                              <m:e>
                                                <m:r>
                                                  <a:rPr lang="en-US" i="1" dirty="0">
                                                    <a:latin typeface="Cambria Math" panose="02040503050406030204" pitchFamily="18" charset="0"/>
                                                    <a:ea typeface="Times New Roman"/>
                                                  </a:rPr>
                                                  <m:t>𝑠</m:t>
                                                </m:r>
                                              </m:e>
                                            </m:d>
                                          </m:e>
                                        </m:d>
                                        <m:r>
                                          <a:rPr lang="de-DE" i="1" dirty="0">
                                            <a:latin typeface="Cambria Math" panose="02040503050406030204" pitchFamily="18" charset="0"/>
                                            <a:ea typeface="Times New Roman"/>
                                          </a:rPr>
                                          <m:t>+</m:t>
                                        </m:r>
                                        <m:nary>
                                          <m:naryPr>
                                            <m:chr m:val="∑"/>
                                            <m:limLoc m:val="subSup"/>
                                            <m:supHide m:val="on"/>
                                            <m:ctrlPr>
                                              <a:rPr lang="de-DE" i="1" dirty="0">
                                                <a:latin typeface="Cambria Math" panose="02040503050406030204" pitchFamily="18" charset="0"/>
                                              </a:rPr>
                                            </m:ctrlPr>
                                          </m:naryPr>
                                          <m:sub>
                                            <m:sSup>
                                              <m:sSupPr>
                                                <m:ctrlPr>
                                                  <a:rPr lang="de-DE" i="1" dirty="0">
                                                    <a:latin typeface="Cambria Math" panose="02040503050406030204" pitchFamily="18" charset="0"/>
                                                  </a:rPr>
                                                </m:ctrlPr>
                                              </m:sSupPr>
                                              <m:e>
                                                <m:r>
                                                  <m:rPr>
                                                    <m:brk m:alnAt="9"/>
                                                  </m:rPr>
                                                  <a:rPr lang="de-DE" i="1" dirty="0">
                                                    <a:latin typeface="Cambria Math" panose="02040503050406030204" pitchFamily="18" charset="0"/>
                                                  </a:rPr>
                                                  <m:t>𝑠</m:t>
                                                </m:r>
                                              </m:e>
                                              <m:sup>
                                                <m:r>
                                                  <a:rPr lang="de-DE" i="1" dirty="0">
                                                    <a:latin typeface="Cambria Math" panose="02040503050406030204" pitchFamily="18" charset="0"/>
                                                  </a:rPr>
                                                  <m:t>′</m:t>
                                                </m:r>
                                              </m:sup>
                                            </m:sSup>
                                            <m:r>
                                              <a:rPr lang="it-IT" i="1" dirty="0">
                                                <a:latin typeface="Cambria Math" panose="02040503050406030204" pitchFamily="18" charset="0"/>
                                                <a:cs typeface="Symbol" charset="2"/>
                                              </a:rPr>
                                              <m:t>∈</m:t>
                                            </m:r>
                                            <m:r>
                                              <a:rPr lang="it-IT" i="1" dirty="0">
                                                <a:latin typeface="Cambria Math" panose="02040503050406030204" pitchFamily="18" charset="0"/>
                                                <a:ea typeface="Cambria Math" panose="02040503050406030204" pitchFamily="18" charset="0"/>
                                                <a:cs typeface="Symbol" charset="2"/>
                                              </a:rPr>
                                              <m:t>𝛾</m:t>
                                            </m:r>
                                            <m:d>
                                              <m:dPr>
                                                <m:ctrlPr>
                                                  <a:rPr lang="de-DE" i="1" dirty="0">
                                                    <a:latin typeface="Cambria Math" panose="02040503050406030204" pitchFamily="18" charset="0"/>
                                                    <a:ea typeface="Cambria Math" panose="02040503050406030204" pitchFamily="18" charset="0"/>
                                                    <a:cs typeface="Symbol" charset="2"/>
                                                  </a:rPr>
                                                </m:ctrlPr>
                                              </m:dPr>
                                              <m:e>
                                                <m:r>
                                                  <a:rPr lang="de-DE" i="1" dirty="0">
                                                    <a:latin typeface="Cambria Math" panose="02040503050406030204" pitchFamily="18" charset="0"/>
                                                    <a:ea typeface="Cambria Math" panose="02040503050406030204" pitchFamily="18" charset="0"/>
                                                    <a:cs typeface="Symbol" charset="2"/>
                                                  </a:rPr>
                                                  <m:t>𝑠</m:t>
                                                </m:r>
                                                <m:r>
                                                  <a:rPr lang="de-DE" i="1" dirty="0">
                                                    <a:latin typeface="Cambria Math" panose="02040503050406030204" pitchFamily="18" charset="0"/>
                                                    <a:ea typeface="Cambria Math" panose="02040503050406030204" pitchFamily="18" charset="0"/>
                                                    <a:cs typeface="Symbol" charset="2"/>
                                                  </a:rPr>
                                                  <m:t>,</m:t>
                                                </m:r>
                                                <m:r>
                                                  <a:rPr lang="en-US" i="1" dirty="0">
                                                    <a:latin typeface="Cambria Math" panose="02040503050406030204" pitchFamily="18" charset="0"/>
                                                    <a:ea typeface="Times New Roman"/>
                                                  </a:rPr>
                                                  <m:t>𝜋</m:t>
                                                </m:r>
                                                <m:d>
                                                  <m:dPr>
                                                    <m:ctrlPr>
                                                      <a:rPr lang="en-US" i="1" dirty="0">
                                                        <a:latin typeface="Cambria Math" panose="02040503050406030204" pitchFamily="18" charset="0"/>
                                                        <a:ea typeface="Times New Roman"/>
                                                      </a:rPr>
                                                    </m:ctrlPr>
                                                  </m:dPr>
                                                  <m:e>
                                                    <m:r>
                                                      <a:rPr lang="en-US" i="1" dirty="0">
                                                        <a:latin typeface="Cambria Math" panose="02040503050406030204" pitchFamily="18" charset="0"/>
                                                        <a:ea typeface="Times New Roman"/>
                                                      </a:rPr>
                                                      <m:t>𝑠</m:t>
                                                    </m:r>
                                                  </m:e>
                                                </m:d>
                                              </m:e>
                                            </m:d>
                                          </m:sub>
                                          <m:sup/>
                                          <m:e>
                                            <m:r>
                                              <a:rPr lang="de-DE" i="1" dirty="0">
                                                <a:latin typeface="Cambria Math" panose="02040503050406030204" pitchFamily="18" charset="0"/>
                                                <a:ea typeface="Times New Roman"/>
                                              </a:rPr>
                                              <m:t>𝑃</m:t>
                                            </m:r>
                                            <m:d>
                                              <m:dPr>
                                                <m:ctrlPr>
                                                  <a:rPr lang="de-DE" i="1" dirty="0">
                                                    <a:latin typeface="Cambria Math" panose="02040503050406030204" pitchFamily="18" charset="0"/>
                                                    <a:ea typeface="Times New Roman"/>
                                                  </a:rPr>
                                                </m:ctrlPr>
                                              </m:dPr>
                                              <m:e>
                                                <m:sSup>
                                                  <m:sSupPr>
                                                    <m:ctrlPr>
                                                      <a:rPr lang="de-DE" i="1" dirty="0">
                                                        <a:latin typeface="Cambria Math" panose="02040503050406030204" pitchFamily="18" charset="0"/>
                                                        <a:ea typeface="Times New Roman"/>
                                                      </a:rPr>
                                                    </m:ctrlPr>
                                                  </m:sSupPr>
                                                  <m:e>
                                                    <m:r>
                                                      <a:rPr lang="de-DE" i="1" dirty="0">
                                                        <a:latin typeface="Cambria Math" panose="02040503050406030204" pitchFamily="18" charset="0"/>
                                                        <a:ea typeface="Times New Roman"/>
                                                      </a:rPr>
                                                      <m:t>𝑠</m:t>
                                                    </m:r>
                                                  </m:e>
                                                  <m:sup>
                                                    <m:r>
                                                      <a:rPr lang="de-DE" i="1" dirty="0">
                                                        <a:latin typeface="Cambria Math" panose="02040503050406030204" pitchFamily="18" charset="0"/>
                                                        <a:ea typeface="Times New Roman"/>
                                                      </a:rPr>
                                                      <m:t>′</m:t>
                                                    </m:r>
                                                  </m:sup>
                                                </m:sSup>
                                                <m:r>
                                                  <a:rPr lang="de-DE" i="1" dirty="0">
                                                    <a:latin typeface="Cambria Math" panose="02040503050406030204" pitchFamily="18" charset="0"/>
                                                    <a:ea typeface="Times New Roman"/>
                                                  </a:rPr>
                                                  <m:t>|</m:t>
                                                </m:r>
                                                <m:r>
                                                  <a:rPr lang="de-DE" i="1" dirty="0">
                                                    <a:latin typeface="Cambria Math" panose="02040503050406030204" pitchFamily="18" charset="0"/>
                                                    <a:ea typeface="Times New Roman"/>
                                                  </a:rPr>
                                                  <m:t>𝑠</m:t>
                                                </m:r>
                                                <m:r>
                                                  <a:rPr lang="de-DE" i="1" dirty="0">
                                                    <a:latin typeface="Cambria Math" panose="02040503050406030204" pitchFamily="18" charset="0"/>
                                                    <a:ea typeface="Times New Roman"/>
                                                  </a:rPr>
                                                  <m:t>,</m:t>
                                                </m:r>
                                                <m:r>
                                                  <a:rPr lang="en-US" i="1" dirty="0">
                                                    <a:latin typeface="Cambria Math" panose="02040503050406030204" pitchFamily="18" charset="0"/>
                                                    <a:ea typeface="Times New Roman"/>
                                                  </a:rPr>
                                                  <m:t>𝜋</m:t>
                                                </m:r>
                                                <m:d>
                                                  <m:dPr>
                                                    <m:ctrlPr>
                                                      <a:rPr lang="en-US" i="1" dirty="0">
                                                        <a:latin typeface="Cambria Math" panose="02040503050406030204" pitchFamily="18" charset="0"/>
                                                        <a:ea typeface="Times New Roman"/>
                                                      </a:rPr>
                                                    </m:ctrlPr>
                                                  </m:dPr>
                                                  <m:e>
                                                    <m:r>
                                                      <a:rPr lang="en-US" i="1" dirty="0">
                                                        <a:latin typeface="Cambria Math" panose="02040503050406030204" pitchFamily="18" charset="0"/>
                                                        <a:ea typeface="Times New Roman"/>
                                                      </a:rPr>
                                                      <m:t>𝑠</m:t>
                                                    </m:r>
                                                  </m:e>
                                                </m:d>
                                              </m:e>
                                            </m:d>
                                            <m:sSup>
                                              <m:sSupPr>
                                                <m:ctrlPr>
                                                  <a:rPr lang="de-DE" i="1" dirty="0">
                                                    <a:latin typeface="Cambria Math" panose="02040503050406030204" pitchFamily="18" charset="0"/>
                                                    <a:ea typeface="Times New Roman"/>
                                                  </a:rPr>
                                                </m:ctrlPr>
                                              </m:sSupPr>
                                              <m:e>
                                                <m:r>
                                                  <a:rPr lang="de-DE" i="1" dirty="0">
                                                    <a:latin typeface="Cambria Math" panose="02040503050406030204" pitchFamily="18" charset="0"/>
                                                    <a:ea typeface="Times New Roman"/>
                                                  </a:rPr>
                                                  <m:t>𝑉</m:t>
                                                </m:r>
                                              </m:e>
                                              <m:sup>
                                                <m:r>
                                                  <a:rPr lang="de-DE" i="1" dirty="0">
                                                    <a:latin typeface="Cambria Math" panose="02040503050406030204" pitchFamily="18" charset="0"/>
                                                    <a:ea typeface="Times New Roman"/>
                                                  </a:rPr>
                                                  <m:t>∗</m:t>
                                                </m:r>
                                              </m:sup>
                                            </m:sSup>
                                            <m:d>
                                              <m:dPr>
                                                <m:ctrlPr>
                                                  <a:rPr lang="de-DE" i="1" dirty="0">
                                                    <a:latin typeface="Cambria Math" panose="02040503050406030204" pitchFamily="18" charset="0"/>
                                                    <a:ea typeface="Times New Roman"/>
                                                  </a:rPr>
                                                </m:ctrlPr>
                                              </m:dPr>
                                              <m:e>
                                                <m:sSup>
                                                  <m:sSupPr>
                                                    <m:ctrlPr>
                                                      <a:rPr lang="de-DE" i="1" dirty="0">
                                                        <a:latin typeface="Cambria Math" panose="02040503050406030204" pitchFamily="18" charset="0"/>
                                                        <a:ea typeface="Times New Roman"/>
                                                      </a:rPr>
                                                    </m:ctrlPr>
                                                  </m:sSupPr>
                                                  <m:e>
                                                    <m:r>
                                                      <a:rPr lang="de-DE" i="1" dirty="0">
                                                        <a:latin typeface="Cambria Math" panose="02040503050406030204" pitchFamily="18" charset="0"/>
                                                        <a:ea typeface="Times New Roman"/>
                                                      </a:rPr>
                                                      <m:t>𝑠</m:t>
                                                    </m:r>
                                                  </m:e>
                                                  <m:sup>
                                                    <m:r>
                                                      <a:rPr lang="de-DE" i="1" dirty="0">
                                                        <a:latin typeface="Cambria Math" panose="02040503050406030204" pitchFamily="18" charset="0"/>
                                                        <a:ea typeface="Times New Roman"/>
                                                      </a:rPr>
                                                      <m:t>′</m:t>
                                                    </m:r>
                                                  </m:sup>
                                                </m:sSup>
                                              </m:e>
                                            </m:d>
                                          </m:e>
                                        </m:nary>
                                      </m:e>
                                    </m:d>
                                  </m:e>
                                </m:func>
                              </m:e>
                              <m:e>
                                <m:r>
                                  <m:rPr>
                                    <m:nor/>
                                  </m:rPr>
                                  <a:rPr lang="de-DE">
                                    <a:latin typeface="Cambria Math" panose="02040503050406030204" pitchFamily="18" charset="0"/>
                                  </a:rPr>
                                  <m:t>otherwise</m:t>
                                </m:r>
                              </m:e>
                            </m:mr>
                          </m:m>
                        </m:e>
                      </m:d>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4823" t="-3030" b="-2601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88A2185-527B-6B43-BCBD-D9F8584E61F8}"/>
              </a:ext>
            </a:extLst>
          </p:cNvPr>
          <p:cNvSpPr>
            <a:spLocks noGrp="1"/>
          </p:cNvSpPr>
          <p:nvPr>
            <p:ph type="sldNum" sz="quarter" idx="12"/>
          </p:nvPr>
        </p:nvSpPr>
        <p:spPr/>
        <p:txBody>
          <a:bodyPr/>
          <a:lstStyle/>
          <a:p>
            <a:fld id="{67C9959E-8E6B-B04C-9955-EA096F41CA7A}" type="slidenum">
              <a:rPr lang="en-GB" smtClean="0"/>
              <a:t>20</a:t>
            </a:fld>
            <a:endParaRPr lang="en-GB"/>
          </a:p>
        </p:txBody>
      </p:sp>
      <p:sp>
        <p:nvSpPr>
          <p:cNvPr id="18" name="Text Box 13"/>
          <p:cNvSpPr txBox="1">
            <a:spLocks noChangeArrowheads="1"/>
          </p:cNvSpPr>
          <p:nvPr/>
        </p:nvSpPr>
        <p:spPr bwMode="auto">
          <a:xfrm>
            <a:off x="6844739" y="2010728"/>
            <a:ext cx="411480" cy="411480"/>
          </a:xfrm>
          <a:prstGeom prst="ellipse">
            <a:avLst/>
          </a:prstGeom>
          <a:solidFill>
            <a:schemeClr val="accent1"/>
          </a:solidFill>
          <a:ln w="12700">
            <a:solidFill>
              <a:schemeClr val="tx1"/>
            </a:solidFill>
            <a:miter lim="800000"/>
            <a:headEnd/>
            <a:tailEnd/>
          </a:ln>
        </p:spPr>
        <p:txBody>
          <a:bodyPr wrap="square" lIns="0" tIns="0" rIns="0" anchor="ctr">
            <a:noAutofit/>
          </a:bodyPr>
          <a:lstStyle/>
          <a:p>
            <a:pPr algn="ctr">
              <a:defRPr/>
            </a:pPr>
            <a:r>
              <a:rPr lang="en-US" sz="2000" i="1" dirty="0">
                <a:solidFill>
                  <a:schemeClr val="bg1"/>
                </a:solidFill>
                <a:ea typeface="Times New Roman"/>
                <a:cs typeface="Times New Roman" charset="0"/>
              </a:rPr>
              <a:t>s</a:t>
            </a:r>
            <a:r>
              <a:rPr lang="en-US" sz="2000" i="1" baseline="-25000" dirty="0">
                <a:solidFill>
                  <a:schemeClr val="bg1"/>
                </a:solidFill>
                <a:ea typeface="Times New Roman"/>
                <a:cs typeface="Times New Roman" charset="0"/>
              </a:rPr>
              <a:t> </a:t>
            </a:r>
            <a:endParaRPr lang="en-US" sz="2000" i="1" dirty="0">
              <a:solidFill>
                <a:schemeClr val="bg1"/>
              </a:solidFill>
              <a:ea typeface="Times New Roman"/>
              <a:cs typeface="Times New Roman" charset="0"/>
            </a:endParaRPr>
          </a:p>
        </p:txBody>
      </p:sp>
      <p:sp>
        <p:nvSpPr>
          <p:cNvPr id="19" name="Text Box 13"/>
          <p:cNvSpPr txBox="1">
            <a:spLocks noChangeArrowheads="1"/>
          </p:cNvSpPr>
          <p:nvPr/>
        </p:nvSpPr>
        <p:spPr bwMode="auto">
          <a:xfrm>
            <a:off x="8106801" y="1158240"/>
            <a:ext cx="411480" cy="411480"/>
          </a:xfrm>
          <a:prstGeom prst="ellipse">
            <a:avLst/>
          </a:prstGeom>
          <a:solidFill>
            <a:schemeClr val="accent1"/>
          </a:solidFill>
          <a:ln w="12700">
            <a:solidFill>
              <a:schemeClr val="tx1"/>
            </a:solidFill>
            <a:miter lim="800000"/>
            <a:headEnd/>
            <a:tailEnd/>
          </a:ln>
        </p:spPr>
        <p:txBody>
          <a:bodyPr wrap="none" lIns="0" tIns="0" rIns="0" anchor="ctr">
            <a:noAutofit/>
          </a:bodyPr>
          <a:lstStyle/>
          <a:p>
            <a:pPr algn="ctr">
              <a:defRPr/>
            </a:pPr>
            <a:r>
              <a:rPr lang="en-US" sz="2000" i="1" dirty="0">
                <a:solidFill>
                  <a:schemeClr val="bg1"/>
                </a:solidFill>
                <a:ea typeface="Times New Roman"/>
                <a:cs typeface="Times New Roman" charset="0"/>
              </a:rPr>
              <a:t>s</a:t>
            </a:r>
            <a:r>
              <a:rPr lang="en-US" sz="2000" baseline="-25000" dirty="0">
                <a:solidFill>
                  <a:schemeClr val="bg1"/>
                </a:solidFill>
                <a:ea typeface="Times New Roman"/>
                <a:cs typeface="Times New Roman" charset="0"/>
              </a:rPr>
              <a:t>1</a:t>
            </a:r>
          </a:p>
        </p:txBody>
      </p:sp>
      <p:sp>
        <p:nvSpPr>
          <p:cNvPr id="20" name="Text Box 13"/>
          <p:cNvSpPr txBox="1">
            <a:spLocks noChangeArrowheads="1"/>
          </p:cNvSpPr>
          <p:nvPr/>
        </p:nvSpPr>
        <p:spPr bwMode="auto">
          <a:xfrm>
            <a:off x="8106801" y="1728153"/>
            <a:ext cx="411480" cy="411480"/>
          </a:xfrm>
          <a:prstGeom prst="ellipse">
            <a:avLst/>
          </a:prstGeom>
          <a:solidFill>
            <a:schemeClr val="accent1"/>
          </a:solidFill>
          <a:ln w="12700">
            <a:solidFill>
              <a:schemeClr val="tx1"/>
            </a:solidFill>
            <a:miter lim="800000"/>
            <a:headEnd/>
            <a:tailEnd/>
          </a:ln>
        </p:spPr>
        <p:txBody>
          <a:bodyPr wrap="none" lIns="0" tIns="0" rIns="0" anchor="ctr">
            <a:noAutofit/>
          </a:bodyPr>
          <a:lstStyle/>
          <a:p>
            <a:pPr algn="ctr">
              <a:defRPr/>
            </a:pPr>
            <a:r>
              <a:rPr lang="en-US" sz="2000" i="1" dirty="0">
                <a:solidFill>
                  <a:schemeClr val="bg1"/>
                </a:solidFill>
                <a:ea typeface="Times New Roman"/>
                <a:cs typeface="Times New Roman" charset="0"/>
              </a:rPr>
              <a:t>s</a:t>
            </a:r>
            <a:r>
              <a:rPr lang="en-US" sz="2000" baseline="-25000" dirty="0">
                <a:solidFill>
                  <a:schemeClr val="bg1"/>
                </a:solidFill>
                <a:ea typeface="Times New Roman"/>
                <a:cs typeface="Times New Roman" charset="0"/>
              </a:rPr>
              <a:t>2</a:t>
            </a:r>
          </a:p>
        </p:txBody>
      </p:sp>
      <p:sp>
        <p:nvSpPr>
          <p:cNvPr id="21" name="Text Box 13"/>
          <p:cNvSpPr txBox="1">
            <a:spLocks noChangeArrowheads="1"/>
          </p:cNvSpPr>
          <p:nvPr/>
        </p:nvSpPr>
        <p:spPr bwMode="auto">
          <a:xfrm>
            <a:off x="8106801" y="2352272"/>
            <a:ext cx="411480" cy="411480"/>
          </a:xfrm>
          <a:prstGeom prst="ellipse">
            <a:avLst/>
          </a:prstGeom>
          <a:solidFill>
            <a:schemeClr val="accent1"/>
          </a:solidFill>
          <a:ln w="12700">
            <a:solidFill>
              <a:schemeClr val="tx1"/>
            </a:solidFill>
            <a:miter lim="800000"/>
            <a:headEnd/>
            <a:tailEnd/>
          </a:ln>
        </p:spPr>
        <p:txBody>
          <a:bodyPr wrap="none" lIns="0" tIns="0" rIns="0" anchor="ctr">
            <a:noAutofit/>
          </a:bodyPr>
          <a:lstStyle/>
          <a:p>
            <a:pPr algn="ctr">
              <a:defRPr/>
            </a:pPr>
            <a:r>
              <a:rPr lang="en-US" sz="2000" i="1" dirty="0">
                <a:solidFill>
                  <a:schemeClr val="bg1"/>
                </a:solidFill>
                <a:ea typeface="Times New Roman"/>
                <a:cs typeface="Times New Roman" charset="0"/>
              </a:rPr>
              <a:t>s</a:t>
            </a:r>
            <a:r>
              <a:rPr lang="en-US" sz="2000" baseline="-25000" dirty="0">
                <a:solidFill>
                  <a:schemeClr val="bg1"/>
                </a:solidFill>
                <a:ea typeface="Times New Roman"/>
                <a:cs typeface="Times New Roman" charset="0"/>
              </a:rPr>
              <a:t>3</a:t>
            </a:r>
          </a:p>
        </p:txBody>
      </p:sp>
      <p:cxnSp>
        <p:nvCxnSpPr>
          <p:cNvPr id="22" name="Curved Connector 8"/>
          <p:cNvCxnSpPr>
            <a:cxnSpLocks noChangeShapeType="1"/>
          </p:cNvCxnSpPr>
          <p:nvPr/>
        </p:nvCxnSpPr>
        <p:spPr bwMode="auto">
          <a:xfrm flipV="1">
            <a:off x="7256219" y="1363980"/>
            <a:ext cx="850582" cy="852488"/>
          </a:xfrm>
          <a:prstGeom prst="curvedConnector3">
            <a:avLst>
              <a:gd name="adj1" fmla="val 50000"/>
            </a:avLst>
          </a:prstGeom>
          <a:noFill/>
          <a:ln w="12700">
            <a:solidFill>
              <a:schemeClr val="tx1"/>
            </a:solidFill>
            <a:round/>
            <a:headEnd/>
            <a:tailEnd type="triangle" w="lg" len="med"/>
          </a:ln>
          <a:extLst>
            <a:ext uri="{909E8E84-426E-40dd-AFC4-6F175D3DCCD1}">
              <a14:hiddenFill xmlns="" xmlns:a14="http://schemas.microsoft.com/office/drawing/2010/main">
                <a:noFill/>
              </a14:hiddenFill>
            </a:ext>
          </a:extLst>
        </p:spPr>
      </p:cxnSp>
      <p:cxnSp>
        <p:nvCxnSpPr>
          <p:cNvPr id="23" name="Curved Connector 11"/>
          <p:cNvCxnSpPr>
            <a:cxnSpLocks noChangeShapeType="1"/>
          </p:cNvCxnSpPr>
          <p:nvPr/>
        </p:nvCxnSpPr>
        <p:spPr bwMode="auto">
          <a:xfrm flipV="1">
            <a:off x="7256219" y="1933893"/>
            <a:ext cx="850582" cy="282575"/>
          </a:xfrm>
          <a:prstGeom prst="curvedConnector3">
            <a:avLst>
              <a:gd name="adj1" fmla="val 50000"/>
            </a:avLst>
          </a:prstGeom>
          <a:noFill/>
          <a:ln w="12700">
            <a:solidFill>
              <a:schemeClr val="tx1"/>
            </a:solidFill>
            <a:round/>
            <a:headEnd/>
            <a:tailEnd type="triangle" w="lg" len="med"/>
          </a:ln>
          <a:extLst>
            <a:ext uri="{909E8E84-426E-40dd-AFC4-6F175D3DCCD1}">
              <a14:hiddenFill xmlns="" xmlns:a14="http://schemas.microsoft.com/office/drawing/2010/main">
                <a:noFill/>
              </a14:hiddenFill>
            </a:ext>
          </a:extLst>
        </p:spPr>
      </p:cxnSp>
      <p:cxnSp>
        <p:nvCxnSpPr>
          <p:cNvPr id="24" name="Curved Connector 14"/>
          <p:cNvCxnSpPr>
            <a:cxnSpLocks noChangeShapeType="1"/>
          </p:cNvCxnSpPr>
          <p:nvPr/>
        </p:nvCxnSpPr>
        <p:spPr bwMode="auto">
          <a:xfrm rot="16200000" flipH="1">
            <a:off x="7553348" y="2004559"/>
            <a:ext cx="196064" cy="910842"/>
          </a:xfrm>
          <a:prstGeom prst="curvedConnector2">
            <a:avLst/>
          </a:prstGeom>
          <a:noFill/>
          <a:ln w="12700">
            <a:solidFill>
              <a:schemeClr val="tx1"/>
            </a:solidFill>
            <a:round/>
            <a:headEnd/>
            <a:tailEnd type="triangle" w="lg" len="med"/>
          </a:ln>
          <a:extLst>
            <a:ext uri="{909E8E84-426E-40dd-AFC4-6F175D3DCCD1}">
              <a14:hiddenFill xmlns="" xmlns:a14="http://schemas.microsoft.com/office/drawing/2010/main">
                <a:noFill/>
              </a14:hiddenFill>
            </a:ext>
          </a:extLst>
        </p:spPr>
      </p:cxnSp>
      <p:sp>
        <p:nvSpPr>
          <p:cNvPr id="25" name="Rectangle 17"/>
          <p:cNvSpPr>
            <a:spLocks noChangeArrowheads="1"/>
          </p:cNvSpPr>
          <p:nvPr/>
        </p:nvSpPr>
        <p:spPr bwMode="auto">
          <a:xfrm>
            <a:off x="7298169" y="1673654"/>
            <a:ext cx="31611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i="1" dirty="0">
                <a:ea typeface="Times New Roman"/>
                <a:cs typeface="Times New Roman" charset="0"/>
              </a:rPr>
              <a:t>a</a:t>
            </a:r>
          </a:p>
        </p:txBody>
      </p:sp>
      <p:sp>
        <p:nvSpPr>
          <p:cNvPr id="26" name="Arc 25"/>
          <p:cNvSpPr/>
          <p:nvPr/>
        </p:nvSpPr>
        <p:spPr bwMode="auto">
          <a:xfrm rot="19304050">
            <a:off x="7523883" y="1958699"/>
            <a:ext cx="157802" cy="267207"/>
          </a:xfrm>
          <a:prstGeom prst="arc">
            <a:avLst>
              <a:gd name="adj1" fmla="val 16895610"/>
              <a:gd name="adj2" fmla="val 4077697"/>
            </a:avLst>
          </a:prstGeom>
          <a:noFill/>
          <a:ln w="12700" cap="flat" cmpd="sng" algn="ctr">
            <a:solidFill>
              <a:schemeClr val="tx1"/>
            </a:solidFill>
            <a:prstDash val="solid"/>
            <a:round/>
            <a:headEnd type="none" w="med" len="med"/>
            <a:tailEnd type="none" w="med" len="med"/>
          </a:ln>
          <a:effectLst/>
        </p:spPr>
        <p:txBody>
          <a:bodyPr/>
          <a:lstStyle/>
          <a:p>
            <a:pPr>
              <a:defRPr/>
            </a:pPr>
            <a:endParaRPr lang="en-US" dirty="0">
              <a:ea typeface="Times New Roman"/>
              <a:cs typeface="Times New Roman"/>
            </a:endParaRPr>
          </a:p>
        </p:txBody>
      </p:sp>
      <p:sp>
        <p:nvSpPr>
          <p:cNvPr id="27" name="Text Box 13"/>
          <p:cNvSpPr txBox="1">
            <a:spLocks noChangeArrowheads="1"/>
          </p:cNvSpPr>
          <p:nvPr/>
        </p:nvSpPr>
        <p:spPr bwMode="auto">
          <a:xfrm>
            <a:off x="8103870" y="2906673"/>
            <a:ext cx="411480" cy="411480"/>
          </a:xfrm>
          <a:prstGeom prst="ellipse">
            <a:avLst/>
          </a:prstGeom>
          <a:solidFill>
            <a:schemeClr val="accent1"/>
          </a:solidFill>
          <a:ln w="12700">
            <a:solidFill>
              <a:schemeClr val="tx1"/>
            </a:solidFill>
            <a:miter lim="800000"/>
            <a:headEnd/>
            <a:tailEnd/>
          </a:ln>
        </p:spPr>
        <p:txBody>
          <a:bodyPr wrap="none" lIns="0" tIns="0" rIns="0" anchor="ctr">
            <a:noAutofit/>
          </a:bodyPr>
          <a:lstStyle/>
          <a:p>
            <a:pPr algn="ctr">
              <a:defRPr/>
            </a:pPr>
            <a:r>
              <a:rPr lang="en-US" sz="2000" i="1" dirty="0">
                <a:solidFill>
                  <a:schemeClr val="bg1"/>
                </a:solidFill>
                <a:ea typeface="Times New Roman"/>
                <a:cs typeface="Times New Roman" charset="0"/>
              </a:rPr>
              <a:t>s</a:t>
            </a:r>
            <a:r>
              <a:rPr lang="en-US" sz="2000" baseline="-25000" dirty="0">
                <a:solidFill>
                  <a:schemeClr val="bg1"/>
                </a:solidFill>
                <a:ea typeface="Times New Roman"/>
                <a:cs typeface="Times New Roman" charset="0"/>
              </a:rPr>
              <a:t>4</a:t>
            </a:r>
          </a:p>
        </p:txBody>
      </p:sp>
      <p:cxnSp>
        <p:nvCxnSpPr>
          <p:cNvPr id="28" name="Curved Connector 14"/>
          <p:cNvCxnSpPr>
            <a:cxnSpLocks noChangeShapeType="1"/>
          </p:cNvCxnSpPr>
          <p:nvPr/>
        </p:nvCxnSpPr>
        <p:spPr bwMode="auto">
          <a:xfrm rot="16200000" flipH="1">
            <a:off x="7377552" y="2180354"/>
            <a:ext cx="604985" cy="968171"/>
          </a:xfrm>
          <a:prstGeom prst="curvedConnector3">
            <a:avLst>
              <a:gd name="adj1" fmla="val 50000"/>
            </a:avLst>
          </a:prstGeom>
          <a:noFill/>
          <a:ln w="12700">
            <a:solidFill>
              <a:schemeClr val="tx1"/>
            </a:solidFill>
            <a:round/>
            <a:headEnd/>
            <a:tailEnd type="triangle" w="lg" len="med"/>
          </a:ln>
          <a:extLst>
            <a:ext uri="{909E8E84-426E-40dd-AFC4-6F175D3DCCD1}">
              <a14:hiddenFill xmlns="" xmlns:a14="http://schemas.microsoft.com/office/drawing/2010/main">
                <a:noFill/>
              </a14:hiddenFill>
            </a:ext>
          </a:extLst>
        </p:spPr>
      </p:cxnSp>
      <p:sp>
        <p:nvSpPr>
          <p:cNvPr id="29" name="Rectangle 17"/>
          <p:cNvSpPr>
            <a:spLocks noChangeArrowheads="1"/>
          </p:cNvSpPr>
          <p:nvPr/>
        </p:nvSpPr>
        <p:spPr bwMode="auto">
          <a:xfrm>
            <a:off x="7130769" y="2566099"/>
            <a:ext cx="31611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i="1" dirty="0">
                <a:ea typeface="Times New Roman"/>
                <a:cs typeface="Times New Roman" charset="0"/>
              </a:rPr>
              <a:t>b</a:t>
            </a:r>
          </a:p>
        </p:txBody>
      </p:sp>
      <p:sp>
        <p:nvSpPr>
          <p:cNvPr id="30" name="Arc 29"/>
          <p:cNvSpPr/>
          <p:nvPr/>
        </p:nvSpPr>
        <p:spPr bwMode="auto">
          <a:xfrm rot="2135701">
            <a:off x="7323036" y="2375013"/>
            <a:ext cx="176533" cy="267207"/>
          </a:xfrm>
          <a:prstGeom prst="arc">
            <a:avLst>
              <a:gd name="adj1" fmla="val 16895610"/>
              <a:gd name="adj2" fmla="val 4077697"/>
            </a:avLst>
          </a:prstGeom>
          <a:noFill/>
          <a:ln w="12700" cap="flat" cmpd="sng" algn="ctr">
            <a:solidFill>
              <a:schemeClr val="tx1"/>
            </a:solidFill>
            <a:prstDash val="solid"/>
            <a:round/>
            <a:headEnd type="none" w="med" len="med"/>
            <a:tailEnd type="none" w="med" len="med"/>
          </a:ln>
          <a:effectLst/>
        </p:spPr>
        <p:txBody>
          <a:bodyPr/>
          <a:lstStyle/>
          <a:p>
            <a:pPr>
              <a:defRPr/>
            </a:pPr>
            <a:endParaRPr lang="en-US" dirty="0">
              <a:ea typeface="Times New Roman"/>
              <a:cs typeface="Times New Roman"/>
            </a:endParaRPr>
          </a:p>
        </p:txBody>
      </p:sp>
    </p:spTree>
    <p:extLst>
      <p:ext uri="{BB962C8B-B14F-4D97-AF65-F5344CB8AC3E}">
        <p14:creationId xmlns:p14="http://schemas.microsoft.com/office/powerpoint/2010/main" val="395726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p:txBody>
          <a:bodyPr>
            <a:normAutofit/>
          </a:bodyPr>
          <a:lstStyle/>
          <a:p>
            <a:pPr eaLnBrk="1" hangingPunct="1"/>
            <a:r>
              <a:rPr lang="en-US" dirty="0">
                <a:cs typeface="Times New Roman"/>
              </a:rPr>
              <a:t>Cost to Go</a:t>
            </a:r>
          </a:p>
        </p:txBody>
      </p:sp>
      <mc:AlternateContent xmlns:mc="http://schemas.openxmlformats.org/markup-compatibility/2006" xmlns:a14="http://schemas.microsoft.com/office/drawing/2010/main">
        <mc:Choice Requires="a14">
          <p:sp>
            <p:nvSpPr>
              <p:cNvPr id="36866" name="Rectangle 3"/>
              <p:cNvSpPr>
                <a:spLocks noGrp="1" noChangeArrowheads="1"/>
              </p:cNvSpPr>
              <p:nvPr>
                <p:ph idx="1"/>
              </p:nvPr>
            </p:nvSpPr>
            <p:spPr/>
            <p:txBody>
              <a:bodyPr>
                <a:normAutofit fontScale="85000" lnSpcReduction="20000"/>
              </a:bodyPr>
              <a:lstStyle/>
              <a:p>
                <a:r>
                  <a:rPr lang="en-US" dirty="0">
                    <a:cs typeface="Times New Roman"/>
                  </a:rPr>
                  <a:t>Let </a:t>
                </a:r>
                <a14:m>
                  <m:oMath xmlns:m="http://schemas.openxmlformats.org/officeDocument/2006/math">
                    <m:d>
                      <m:dPr>
                        <m:ctrlPr>
                          <a:rPr lang="en-US" i="1" dirty="0">
                            <a:latin typeface="Cambria Math" panose="02040503050406030204" pitchFamily="18" charset="0"/>
                            <a:sym typeface="Symbol" charset="0"/>
                          </a:rPr>
                        </m:ctrlPr>
                      </m:dPr>
                      <m:e>
                        <m:r>
                          <a:rPr lang="en-US" i="1" dirty="0">
                            <a:latin typeface="Cambria Math" panose="02040503050406030204" pitchFamily="18" charset="0"/>
                            <a:sym typeface="Symbol" charset="0"/>
                          </a:rPr>
                          <m:t></m:t>
                        </m:r>
                        <m:r>
                          <a:rPr lang="en-US" i="1" dirty="0">
                            <a:latin typeface="Cambria Math" panose="02040503050406030204" pitchFamily="18" charset="0"/>
                          </a:rPr>
                          <m:t>, </m:t>
                        </m:r>
                        <m:sSub>
                          <m:sSubPr>
                            <m:ctrlPr>
                              <a:rPr lang="de-DE" i="1" dirty="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0</m:t>
                            </m:r>
                          </m:sub>
                        </m:sSub>
                        <m:r>
                          <a:rPr lang="en-US" i="1" dirty="0">
                            <a:latin typeface="Cambria Math" panose="02040503050406030204" pitchFamily="18" charset="0"/>
                          </a:rPr>
                          <m:t>, </m:t>
                        </m:r>
                        <m:sSub>
                          <m:sSubPr>
                            <m:ctrlPr>
                              <a:rPr lang="de-DE"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𝑔</m:t>
                            </m:r>
                          </m:sub>
                        </m:sSub>
                      </m:e>
                    </m:d>
                  </m:oMath>
                </a14:m>
                <a:r>
                  <a:rPr lang="en-US" dirty="0">
                    <a:cs typeface="Times New Roman"/>
                  </a:rPr>
                  <a:t> be a </a:t>
                </a:r>
                <a:r>
                  <a:rPr lang="en-US" dirty="0">
                    <a:solidFill>
                      <a:schemeClr val="accent1"/>
                    </a:solidFill>
                    <a:cs typeface="Times New Roman"/>
                  </a:rPr>
                  <a:t>safe</a:t>
                </a:r>
                <a:r>
                  <a:rPr lang="en-US" dirty="0">
                    <a:cs typeface="Times New Roman"/>
                  </a:rPr>
                  <a:t> SSP</a:t>
                </a:r>
              </a:p>
              <a:p>
                <a:pPr lvl="1"/>
                <a:r>
                  <a:rPr lang="en-US" dirty="0">
                    <a:cs typeface="Times New Roman"/>
                  </a:rPr>
                  <a:t>I.e., </a:t>
                </a:r>
                <a14:m>
                  <m:oMath xmlns:m="http://schemas.openxmlformats.org/officeDocument/2006/math">
                    <m:sSub>
                      <m:sSubPr>
                        <m:ctrlPr>
                          <a:rPr lang="de-DE"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𝑔</m:t>
                        </m:r>
                      </m:sub>
                    </m:sSub>
                  </m:oMath>
                </a14:m>
                <a:r>
                  <a:rPr lang="en-US" dirty="0">
                    <a:cs typeface="Times New Roman"/>
                  </a:rPr>
                  <a:t> is reachable from every state</a:t>
                </a:r>
              </a:p>
              <a:p>
                <a:pPr lvl="1"/>
                <a:r>
                  <a:rPr lang="en-US" dirty="0">
                    <a:cs typeface="Times New Roman"/>
                  </a:rPr>
                  <a:t>Same as </a:t>
                </a:r>
                <a:r>
                  <a:rPr lang="en-US" dirty="0">
                    <a:solidFill>
                      <a:schemeClr val="accent1"/>
                    </a:solidFill>
                    <a:cs typeface="Times New Roman"/>
                  </a:rPr>
                  <a:t>safely explorable </a:t>
                </a:r>
                <a:br>
                  <a:rPr lang="en-US" dirty="0">
                    <a:solidFill>
                      <a:schemeClr val="accent1"/>
                    </a:solidFill>
                    <a:cs typeface="Times New Roman"/>
                  </a:rPr>
                </a:br>
                <a:r>
                  <a:rPr lang="en-US" dirty="0">
                    <a:cs typeface="Times New Roman"/>
                  </a:rPr>
                  <a:t>in non-deterministic models</a:t>
                </a:r>
                <a:endParaRPr lang="en-US" baseline="-25000" dirty="0">
                  <a:cs typeface="Times New Roman"/>
                </a:endParaRPr>
              </a:p>
              <a:p>
                <a:r>
                  <a:rPr lang="en-US" dirty="0">
                    <a:cs typeface="Times New Roman"/>
                  </a:rPr>
                  <a:t>Let </a:t>
                </a:r>
                <a14:m>
                  <m:oMath xmlns:m="http://schemas.openxmlformats.org/officeDocument/2006/math">
                    <m:r>
                      <a:rPr lang="en-US" i="1" dirty="0" smtClean="0">
                        <a:latin typeface="Cambria Math" panose="02040503050406030204" pitchFamily="18" charset="0"/>
                        <a:cs typeface="Times New Roman"/>
                      </a:rPr>
                      <m:t>𝜋</m:t>
                    </m:r>
                  </m:oMath>
                </a14:m>
                <a:r>
                  <a:rPr lang="en-US" dirty="0">
                    <a:cs typeface="Times New Roman"/>
                  </a:rPr>
                  <a:t> be a safe solution that is defined </a:t>
                </a:r>
                <a:br>
                  <a:rPr lang="en-US" dirty="0">
                    <a:cs typeface="Times New Roman"/>
                  </a:rPr>
                </a:br>
                <a:r>
                  <a:rPr lang="en-US" dirty="0">
                    <a:cs typeface="Times New Roman"/>
                  </a:rPr>
                  <a:t>at all non-goal states</a:t>
                </a:r>
              </a:p>
              <a:p>
                <a:pPr lvl="1"/>
                <a:r>
                  <a:rPr lang="en-US" dirty="0">
                    <a:cs typeface="Times New Roman"/>
                  </a:rPr>
                  <a:t>I.e., </a:t>
                </a:r>
                <a14:m>
                  <m:oMath xmlns:m="http://schemas.openxmlformats.org/officeDocument/2006/math">
                    <m:r>
                      <a:rPr lang="en-US" i="1" dirty="0" smtClean="0">
                        <a:latin typeface="Cambria Math" panose="02040503050406030204" pitchFamily="18" charset="0"/>
                        <a:cs typeface="Times New Roman"/>
                      </a:rPr>
                      <m:t>𝐷𝑜𝑚</m:t>
                    </m:r>
                    <m:d>
                      <m:dPr>
                        <m:ctrlPr>
                          <a:rPr lang="en-US" i="1" dirty="0" smtClean="0">
                            <a:latin typeface="Cambria Math" panose="02040503050406030204" pitchFamily="18" charset="0"/>
                            <a:cs typeface="Times New Roman"/>
                          </a:rPr>
                        </m:ctrlPr>
                      </m:dPr>
                      <m:e>
                        <m:r>
                          <a:rPr lang="en-US" i="1" dirty="0" smtClean="0">
                            <a:latin typeface="Cambria Math" panose="02040503050406030204" pitchFamily="18" charset="0"/>
                            <a:cs typeface="Times New Roman"/>
                          </a:rPr>
                          <m:t>𝜋</m:t>
                        </m:r>
                      </m:e>
                    </m:d>
                    <m:r>
                      <a:rPr lang="en-US" i="1" dirty="0" smtClean="0">
                        <a:latin typeface="Cambria Math" panose="02040503050406030204" pitchFamily="18" charset="0"/>
                        <a:cs typeface="Times New Roman"/>
                      </a:rPr>
                      <m:t>=</m:t>
                    </m:r>
                    <m:r>
                      <a:rPr lang="en-US" i="1" dirty="0" smtClean="0">
                        <a:latin typeface="Cambria Math" panose="02040503050406030204" pitchFamily="18" charset="0"/>
                        <a:cs typeface="Times New Roman"/>
                      </a:rPr>
                      <m:t>𝑆</m:t>
                    </m:r>
                    <m:r>
                      <a:rPr lang="en-US" i="1" dirty="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cs typeface="Times New Roman"/>
                          </a:rPr>
                          <m:t>𝑆</m:t>
                        </m:r>
                      </m:e>
                      <m:sub>
                        <m:r>
                          <a:rPr lang="de-DE" b="0" i="1" dirty="0" smtClean="0">
                            <a:latin typeface="Cambria Math" panose="02040503050406030204" pitchFamily="18" charset="0"/>
                            <a:cs typeface="Times New Roman"/>
                          </a:rPr>
                          <m:t>𝑔</m:t>
                        </m:r>
                      </m:sub>
                    </m:sSub>
                  </m:oMath>
                </a14:m>
                <a:endParaRPr lang="en-US" dirty="0">
                  <a:cs typeface="Times New Roman"/>
                </a:endParaRPr>
              </a:p>
              <a:p>
                <a:pPr eaLnBrk="1" hangingPunct="1"/>
                <a:r>
                  <a:rPr lang="en-US" dirty="0">
                    <a:ea typeface="Times New Roman"/>
                    <a:cs typeface="Times New Roman"/>
                    <a:sym typeface="Symbol" charset="0"/>
                  </a:rPr>
                  <a:t>Let </a:t>
                </a:r>
                <a14:m>
                  <m:oMath xmlns:m="http://schemas.openxmlformats.org/officeDocument/2006/math">
                    <m:r>
                      <a:rPr lang="en-US" i="1" dirty="0" smtClean="0">
                        <a:latin typeface="Cambria Math" panose="02040503050406030204" pitchFamily="18" charset="0"/>
                        <a:ea typeface="Times New Roman"/>
                        <a:cs typeface="Times New Roman"/>
                        <a:sym typeface="Symbol" charset="0"/>
                      </a:rPr>
                      <m:t>𝑎</m:t>
                    </m:r>
                    <m:r>
                      <a:rPr lang="en-US" i="1" dirty="0">
                        <a:latin typeface="Cambria Math" panose="02040503050406030204" pitchFamily="18" charset="0"/>
                        <a:cs typeface="Symbol" charset="2"/>
                      </a:rPr>
                      <m:t>∈</m:t>
                    </m:r>
                    <m:r>
                      <a:rPr lang="en-US" i="1" dirty="0">
                        <a:latin typeface="Cambria Math" panose="02040503050406030204" pitchFamily="18" charset="0"/>
                      </a:rPr>
                      <m:t>𝐴𝑝𝑝𝑙𝑖𝑐𝑎𝑏𝑙𝑒</m:t>
                    </m:r>
                    <m:d>
                      <m:dPr>
                        <m:ctrlPr>
                          <a:rPr lang="en-US" i="1" dirty="0">
                            <a:latin typeface="Cambria Math" panose="02040503050406030204" pitchFamily="18" charset="0"/>
                          </a:rPr>
                        </m:ctrlPr>
                      </m:dPr>
                      <m:e>
                        <m:r>
                          <a:rPr lang="en-US" i="1" dirty="0">
                            <a:latin typeface="Cambria Math" panose="02040503050406030204" pitchFamily="18" charset="0"/>
                          </a:rPr>
                          <m:t>𝑠</m:t>
                        </m:r>
                      </m:e>
                    </m:d>
                  </m:oMath>
                </a14:m>
                <a:endParaRPr lang="en-US" i="1" dirty="0">
                  <a:cs typeface="Times New Roman"/>
                </a:endParaRPr>
              </a:p>
              <a:p>
                <a:r>
                  <a:rPr lang="en-US" dirty="0">
                    <a:solidFill>
                      <a:schemeClr val="accent1"/>
                    </a:solidFill>
                    <a:cs typeface="Times New Roman"/>
                  </a:rPr>
                  <a:t>Cost-to-go </a:t>
                </a:r>
              </a:p>
              <a:p>
                <a:pPr marL="0" indent="0">
                  <a:buNone/>
                </a:pPr>
                <a14:m>
                  <m:oMathPara xmlns:m="http://schemas.openxmlformats.org/officeDocument/2006/math">
                    <m:oMathParaPr>
                      <m:jc m:val="centerGroup"/>
                    </m:oMathParaPr>
                    <m:oMath xmlns:m="http://schemas.openxmlformats.org/officeDocument/2006/math">
                      <m:sSup>
                        <m:sSupPr>
                          <m:ctrlPr>
                            <a:rPr lang="en-US" i="1" dirty="0">
                              <a:latin typeface="Cambria Math" panose="02040503050406030204" pitchFamily="18" charset="0"/>
                              <a:ea typeface="Times New Roman"/>
                            </a:rPr>
                          </m:ctrlPr>
                        </m:sSupPr>
                        <m:e>
                          <m:r>
                            <a:rPr lang="en-US" i="1" dirty="0">
                              <a:latin typeface="Cambria Math" panose="02040503050406030204" pitchFamily="18" charset="0"/>
                              <a:ea typeface="Times New Roman"/>
                            </a:rPr>
                            <m:t>𝑄</m:t>
                          </m:r>
                        </m:e>
                        <m:sup>
                          <m:r>
                            <a:rPr lang="en-US" i="1" dirty="0">
                              <a:latin typeface="Cambria Math" panose="02040503050406030204" pitchFamily="18" charset="0"/>
                              <a:cs typeface="Times New Roman"/>
                            </a:rPr>
                            <m:t>𝜋</m:t>
                          </m:r>
                        </m:sup>
                      </m:sSup>
                      <m:d>
                        <m:dPr>
                          <m:ctrlPr>
                            <a:rPr lang="en-US" i="1" dirty="0">
                              <a:latin typeface="Cambria Math" panose="02040503050406030204" pitchFamily="18" charset="0"/>
                              <a:ea typeface="Times New Roman"/>
                            </a:rPr>
                          </m:ctrlPr>
                        </m:dPr>
                        <m:e>
                          <m:r>
                            <a:rPr lang="en-US" i="1" dirty="0" err="1">
                              <a:latin typeface="Cambria Math" panose="02040503050406030204" pitchFamily="18" charset="0"/>
                              <a:ea typeface="Times New Roman"/>
                            </a:rPr>
                            <m:t>𝑠</m:t>
                          </m:r>
                          <m:r>
                            <a:rPr lang="en-US" i="1" dirty="0" err="1">
                              <a:latin typeface="Cambria Math" panose="02040503050406030204" pitchFamily="18" charset="0"/>
                              <a:ea typeface="Times New Roman"/>
                            </a:rPr>
                            <m:t>,</m:t>
                          </m:r>
                          <m:r>
                            <a:rPr lang="en-US" i="1" dirty="0" err="1">
                              <a:latin typeface="Cambria Math" panose="02040503050406030204" pitchFamily="18" charset="0"/>
                              <a:ea typeface="Times New Roman"/>
                            </a:rPr>
                            <m:t>𝑎</m:t>
                          </m:r>
                        </m:e>
                      </m:d>
                      <m:r>
                        <a:rPr lang="en-US" i="1" dirty="0">
                          <a:latin typeface="Cambria Math" panose="02040503050406030204" pitchFamily="18" charset="0"/>
                          <a:ea typeface="Times New Roman"/>
                        </a:rPr>
                        <m:t>=</m:t>
                      </m:r>
                      <m:r>
                        <a:rPr lang="en-US" i="1" dirty="0">
                          <a:latin typeface="Cambria Math" panose="02040503050406030204" pitchFamily="18" charset="0"/>
                          <a:ea typeface="Times New Roman"/>
                        </a:rPr>
                        <m:t>𝑐𝑜𝑠𝑡</m:t>
                      </m:r>
                      <m:d>
                        <m:dPr>
                          <m:ctrlPr>
                            <a:rPr lang="en-US" i="1" dirty="0">
                              <a:latin typeface="Cambria Math" panose="02040503050406030204" pitchFamily="18" charset="0"/>
                              <a:ea typeface="Times New Roman"/>
                            </a:rPr>
                          </m:ctrlPr>
                        </m:dPr>
                        <m:e>
                          <m:r>
                            <a:rPr lang="en-US" i="1" dirty="0" err="1">
                              <a:latin typeface="Cambria Math" panose="02040503050406030204" pitchFamily="18" charset="0"/>
                              <a:ea typeface="Times New Roman"/>
                            </a:rPr>
                            <m:t>𝑠</m:t>
                          </m:r>
                          <m:r>
                            <a:rPr lang="en-US" i="1" dirty="0" err="1">
                              <a:latin typeface="Cambria Math" panose="02040503050406030204" pitchFamily="18" charset="0"/>
                              <a:ea typeface="Times New Roman"/>
                            </a:rPr>
                            <m:t>,</m:t>
                          </m:r>
                          <m:r>
                            <a:rPr lang="en-US" i="1" dirty="0" err="1">
                              <a:latin typeface="Cambria Math" panose="02040503050406030204" pitchFamily="18" charset="0"/>
                              <a:ea typeface="Times New Roman"/>
                            </a:rPr>
                            <m:t>𝑎</m:t>
                          </m:r>
                        </m:e>
                      </m:d>
                      <m:r>
                        <a:rPr lang="en-US" i="1" dirty="0">
                          <a:latin typeface="Cambria Math" panose="02040503050406030204" pitchFamily="18" charset="0"/>
                          <a:ea typeface="Times New Roman"/>
                        </a:rPr>
                        <m:t>+</m:t>
                      </m:r>
                      <m:sSub>
                        <m:sSubPr>
                          <m:ctrlPr>
                            <a:rPr lang="de-DE" i="1" dirty="0">
                              <a:latin typeface="Cambria Math" panose="02040503050406030204" pitchFamily="18" charset="0"/>
                              <a:ea typeface="Times New Roman"/>
                              <a:sym typeface="Symbol" charset="0"/>
                            </a:rPr>
                          </m:ctrlPr>
                        </m:sSubPr>
                        <m:e>
                          <m:r>
                            <a:rPr lang="en-US" i="1" dirty="0">
                              <a:latin typeface="Cambria Math" panose="02040503050406030204" pitchFamily="18" charset="0"/>
                              <a:ea typeface="Times New Roman"/>
                              <a:sym typeface="Symbol" charset="0"/>
                            </a:rPr>
                            <m:t></m:t>
                          </m:r>
                        </m:e>
                        <m:sub>
                          <m:sSup>
                            <m:sSupPr>
                              <m:ctrlPr>
                                <a:rPr lang="de-DE" i="1" dirty="0">
                                  <a:latin typeface="Cambria Math" panose="02040503050406030204" pitchFamily="18" charset="0"/>
                                  <a:ea typeface="Times New Roman"/>
                                  <a:sym typeface="Symbol" charset="0"/>
                                </a:rPr>
                              </m:ctrlPr>
                            </m:sSupPr>
                            <m:e>
                              <m:r>
                                <a:rPr lang="de-DE" i="1" dirty="0">
                                  <a:latin typeface="Cambria Math" panose="02040503050406030204" pitchFamily="18" charset="0"/>
                                  <a:ea typeface="Times New Roman"/>
                                  <a:sym typeface="Symbol" charset="0"/>
                                </a:rPr>
                                <m:t>𝑠</m:t>
                              </m:r>
                            </m:e>
                            <m:sup>
                              <m:r>
                                <a:rPr lang="de-DE" i="1" dirty="0">
                                  <a:latin typeface="Cambria Math" panose="02040503050406030204" pitchFamily="18" charset="0"/>
                                  <a:ea typeface="Times New Roman"/>
                                  <a:sym typeface="Symbol" charset="0"/>
                                </a:rPr>
                                <m:t>′</m:t>
                              </m:r>
                            </m:sup>
                          </m:sSup>
                          <m:r>
                            <a:rPr lang="en-US" i="1" dirty="0">
                              <a:latin typeface="Cambria Math" panose="02040503050406030204" pitchFamily="18" charset="0"/>
                              <a:cs typeface="Symbol" charset="2"/>
                            </a:rPr>
                            <m:t>∈</m:t>
                          </m:r>
                          <m:r>
                            <a:rPr lang="en-US" i="1" dirty="0" err="1">
                              <a:latin typeface="Cambria Math" panose="02040503050406030204" pitchFamily="18" charset="0"/>
                            </a:rPr>
                            <m:t>𝛾</m:t>
                          </m:r>
                          <m:d>
                            <m:dPr>
                              <m:ctrlPr>
                                <a:rPr lang="en-US" i="1" dirty="0" err="1">
                                  <a:latin typeface="Cambria Math" panose="02040503050406030204" pitchFamily="18" charset="0"/>
                                </a:rPr>
                              </m:ctrlPr>
                            </m:dPr>
                            <m:e>
                              <m:r>
                                <a:rPr lang="en-US" i="1" dirty="0" err="1">
                                  <a:latin typeface="Cambria Math" panose="02040503050406030204" pitchFamily="18" charset="0"/>
                                </a:rPr>
                                <m:t>𝑠</m:t>
                              </m:r>
                              <m:r>
                                <a:rPr lang="en-US" i="1" dirty="0" err="1">
                                  <a:latin typeface="Cambria Math" panose="02040503050406030204" pitchFamily="18" charset="0"/>
                                </a:rPr>
                                <m:t>,</m:t>
                              </m:r>
                              <m:r>
                                <a:rPr lang="en-US" i="1" dirty="0" err="1">
                                  <a:latin typeface="Cambria Math" panose="02040503050406030204" pitchFamily="18" charset="0"/>
                                </a:rPr>
                                <m:t>𝑎</m:t>
                              </m:r>
                            </m:e>
                          </m:d>
                        </m:sub>
                      </m:sSub>
                      <m:func>
                        <m:funcPr>
                          <m:ctrlPr>
                            <a:rPr lang="en-US" i="1" dirty="0">
                              <a:latin typeface="Cambria Math" panose="02040503050406030204" pitchFamily="18" charset="0"/>
                              <a:ea typeface="Times New Roman"/>
                            </a:rPr>
                          </m:ctrlPr>
                        </m:funcPr>
                        <m:fName>
                          <m:r>
                            <a:rPr lang="en-US" i="1" dirty="0" smtClean="0">
                              <a:latin typeface="Cambria Math" panose="02040503050406030204" pitchFamily="18" charset="0"/>
                              <a:ea typeface="Times New Roman"/>
                            </a:rPr>
                            <m:t>𝑃</m:t>
                          </m:r>
                        </m:fName>
                        <m:e>
                          <m:d>
                            <m:dPr>
                              <m:ctrlPr>
                                <a:rPr lang="en-US" i="1" dirty="0">
                                  <a:latin typeface="Cambria Math" panose="02040503050406030204" pitchFamily="18" charset="0"/>
                                  <a:ea typeface="Times New Roman"/>
                                </a:rPr>
                              </m:ctrlPr>
                            </m:dPr>
                            <m:e>
                              <m:r>
                                <a:rPr lang="en-US" i="1" dirty="0">
                                  <a:latin typeface="Cambria Math" panose="02040503050406030204" pitchFamily="18" charset="0"/>
                                  <a:ea typeface="Times New Roman"/>
                                </a:rPr>
                                <m:t>𝑠</m:t>
                              </m:r>
                              <m:r>
                                <a:rPr lang="en-US" i="1" dirty="0">
                                  <a:latin typeface="Cambria Math" panose="02040503050406030204" pitchFamily="18" charset="0"/>
                                  <a:ea typeface="Times New Roman"/>
                                  <a:sym typeface="Symbol" charset="0"/>
                                </a:rPr>
                                <m:t></m:t>
                              </m:r>
                            </m:e>
                            <m:e>
                              <m:r>
                                <a:rPr lang="en-US" i="1" dirty="0" err="1">
                                  <a:latin typeface="Cambria Math" panose="02040503050406030204" pitchFamily="18" charset="0"/>
                                  <a:ea typeface="Times New Roman"/>
                                </a:rPr>
                                <m:t>𝑠</m:t>
                              </m:r>
                              <m:r>
                                <a:rPr lang="en-US" i="1" dirty="0" err="1">
                                  <a:latin typeface="Cambria Math" panose="02040503050406030204" pitchFamily="18" charset="0"/>
                                  <a:ea typeface="Times New Roman"/>
                                </a:rPr>
                                <m:t>,</m:t>
                              </m:r>
                              <m:r>
                                <a:rPr lang="en-US" i="1" dirty="0" err="1">
                                  <a:latin typeface="Cambria Math" panose="02040503050406030204" pitchFamily="18" charset="0"/>
                                  <a:ea typeface="Times New Roman"/>
                                </a:rPr>
                                <m:t>𝑎</m:t>
                              </m:r>
                            </m:e>
                          </m:d>
                        </m:e>
                      </m:func>
                      <m:sSup>
                        <m:sSupPr>
                          <m:ctrlPr>
                            <a:rPr lang="en-US" i="1" dirty="0">
                              <a:latin typeface="Cambria Math" panose="02040503050406030204" pitchFamily="18" charset="0"/>
                              <a:ea typeface="Times New Roman"/>
                            </a:rPr>
                          </m:ctrlPr>
                        </m:sSupPr>
                        <m:e>
                          <m:r>
                            <a:rPr lang="en-US" i="1" dirty="0">
                              <a:latin typeface="Cambria Math" panose="02040503050406030204" pitchFamily="18" charset="0"/>
                              <a:ea typeface="Times New Roman"/>
                            </a:rPr>
                            <m:t>𝑉</m:t>
                          </m:r>
                        </m:e>
                        <m:sup>
                          <m:r>
                            <a:rPr lang="en-US" i="1" dirty="0">
                              <a:latin typeface="Cambria Math" panose="02040503050406030204" pitchFamily="18" charset="0"/>
                              <a:cs typeface="Times New Roman"/>
                            </a:rPr>
                            <m:t>𝜋</m:t>
                          </m:r>
                        </m:sup>
                      </m:sSup>
                      <m:d>
                        <m:dPr>
                          <m:ctrlPr>
                            <a:rPr lang="en-US" i="1" dirty="0">
                              <a:latin typeface="Cambria Math" panose="02040503050406030204" pitchFamily="18" charset="0"/>
                              <a:ea typeface="Times New Roman"/>
                            </a:rPr>
                          </m:ctrlPr>
                        </m:dPr>
                        <m:e>
                          <m:sSup>
                            <m:sSupPr>
                              <m:ctrlPr>
                                <a:rPr lang="de-DE" i="1" dirty="0">
                                  <a:latin typeface="Cambria Math" panose="02040503050406030204" pitchFamily="18" charset="0"/>
                                  <a:ea typeface="Times New Roman"/>
                                </a:rPr>
                              </m:ctrlPr>
                            </m:sSupPr>
                            <m:e>
                              <m:r>
                                <a:rPr lang="en-US" i="1" dirty="0">
                                  <a:latin typeface="Cambria Math" panose="02040503050406030204" pitchFamily="18" charset="0"/>
                                  <a:ea typeface="Times New Roman"/>
                                </a:rPr>
                                <m:t>𝑠</m:t>
                              </m:r>
                            </m:e>
                            <m:sup>
                              <m:r>
                                <a:rPr lang="de-DE" i="1" dirty="0">
                                  <a:latin typeface="Cambria Math" panose="02040503050406030204" pitchFamily="18" charset="0"/>
                                  <a:ea typeface="Times New Roman"/>
                                </a:rPr>
                                <m:t>′</m:t>
                              </m:r>
                            </m:sup>
                          </m:sSup>
                        </m:e>
                      </m:d>
                    </m:oMath>
                  </m:oMathPara>
                </a14:m>
                <a:endParaRPr lang="en-US" dirty="0">
                  <a:cs typeface="Times New Roman"/>
                </a:endParaRPr>
              </a:p>
              <a:p>
                <a:pPr lvl="1"/>
                <a:r>
                  <a:rPr lang="en-US" dirty="0">
                    <a:cs typeface="Times New Roman"/>
                  </a:rPr>
                  <a:t>Expected cost if we start at </a:t>
                </a:r>
                <a14:m>
                  <m:oMath xmlns:m="http://schemas.openxmlformats.org/officeDocument/2006/math">
                    <m:r>
                      <a:rPr lang="en-US" i="1" dirty="0" smtClean="0">
                        <a:latin typeface="Cambria Math" panose="02040503050406030204" pitchFamily="18" charset="0"/>
                        <a:cs typeface="Times New Roman"/>
                      </a:rPr>
                      <m:t>𝑠</m:t>
                    </m:r>
                  </m:oMath>
                </a14:m>
                <a:r>
                  <a:rPr lang="en-US" dirty="0">
                    <a:cs typeface="Times New Roman"/>
                  </a:rPr>
                  <a:t>, use </a:t>
                </a:r>
                <a14:m>
                  <m:oMath xmlns:m="http://schemas.openxmlformats.org/officeDocument/2006/math">
                    <m:r>
                      <a:rPr lang="en-US" i="1" dirty="0" smtClean="0">
                        <a:latin typeface="Cambria Math" panose="02040503050406030204" pitchFamily="18" charset="0"/>
                        <a:cs typeface="Times New Roman"/>
                      </a:rPr>
                      <m:t>𝑎</m:t>
                    </m:r>
                  </m:oMath>
                </a14:m>
                <a:r>
                  <a:rPr lang="en-US" dirty="0">
                    <a:cs typeface="Times New Roman"/>
                  </a:rPr>
                  <a:t>, and use </a:t>
                </a:r>
                <a14:m>
                  <m:oMath xmlns:m="http://schemas.openxmlformats.org/officeDocument/2006/math">
                    <m:r>
                      <a:rPr lang="en-US" i="1" dirty="0" smtClean="0">
                        <a:latin typeface="Cambria Math" panose="02040503050406030204" pitchFamily="18" charset="0"/>
                        <a:cs typeface="Times New Roman"/>
                      </a:rPr>
                      <m:t>𝜋</m:t>
                    </m:r>
                  </m:oMath>
                </a14:m>
                <a:r>
                  <a:rPr lang="en-US" dirty="0">
                    <a:cs typeface="Times New Roman"/>
                  </a:rPr>
                  <a:t> afterward</a:t>
                </a:r>
              </a:p>
              <a:p>
                <a:pPr lvl="1"/>
                <a:endParaRPr lang="en-US" dirty="0">
                  <a:ea typeface="Times New Roman"/>
                </a:endParaRPr>
              </a:p>
              <a:p>
                <a:r>
                  <a:rPr lang="en-US" dirty="0">
                    <a:ea typeface="Times New Roman"/>
                  </a:rPr>
                  <a:t>For every </a:t>
                </a:r>
                <a14:m>
                  <m:oMath xmlns:m="http://schemas.openxmlformats.org/officeDocument/2006/math">
                    <m:r>
                      <a:rPr lang="en-US" i="1" dirty="0" smtClean="0">
                        <a:latin typeface="Cambria Math" panose="02040503050406030204" pitchFamily="18" charset="0"/>
                        <a:ea typeface="Times New Roman"/>
                      </a:rPr>
                      <m:t>𝑠</m:t>
                    </m:r>
                    <m:r>
                      <a:rPr lang="en-US" i="1" dirty="0">
                        <a:latin typeface="Cambria Math" panose="02040503050406030204" pitchFamily="18" charset="0"/>
                        <a:cs typeface="Symbol" charset="2"/>
                      </a:rPr>
                      <m:t>∈</m:t>
                    </m:r>
                    <m:r>
                      <a:rPr lang="en-US" i="1" dirty="0">
                        <a:latin typeface="Cambria Math" panose="02040503050406030204" pitchFamily="18" charset="0"/>
                        <a:cs typeface="Times New Roman"/>
                      </a:rPr>
                      <m:t>𝑆</m:t>
                    </m:r>
                    <m:r>
                      <a:rPr lang="en-US" i="1" dirty="0">
                        <a:latin typeface="Cambria Math" panose="02040503050406030204" pitchFamily="18" charset="0"/>
                      </a:rPr>
                      <m:t>∖</m:t>
                    </m:r>
                    <m:sSub>
                      <m:sSubPr>
                        <m:ctrlPr>
                          <a:rPr lang="de-DE" i="1" dirty="0">
                            <a:latin typeface="Cambria Math" panose="02040503050406030204" pitchFamily="18" charset="0"/>
                          </a:rPr>
                        </m:ctrlPr>
                      </m:sSubPr>
                      <m:e>
                        <m:r>
                          <a:rPr lang="en-US" i="1" dirty="0">
                            <a:latin typeface="Cambria Math" panose="02040503050406030204" pitchFamily="18" charset="0"/>
                            <a:cs typeface="Times New Roman"/>
                          </a:rPr>
                          <m:t>𝑆</m:t>
                        </m:r>
                      </m:e>
                      <m:sub>
                        <m:r>
                          <a:rPr lang="de-DE" i="1" dirty="0">
                            <a:latin typeface="Cambria Math" panose="02040503050406030204" pitchFamily="18" charset="0"/>
                            <a:cs typeface="Times New Roman"/>
                          </a:rPr>
                          <m:t>𝑔</m:t>
                        </m:r>
                      </m:sub>
                    </m:sSub>
                  </m:oMath>
                </a14:m>
                <a:r>
                  <a:rPr lang="en-US" dirty="0">
                    <a:ea typeface="Times New Roman"/>
                  </a:rPr>
                  <a:t>, let</a:t>
                </a:r>
                <a:r>
                  <a:rPr lang="en-US" dirty="0"/>
                  <a:t> </a:t>
                </a:r>
              </a:p>
              <a:p>
                <a:pPr marL="0" indent="0">
                  <a:buNone/>
                </a:pPr>
                <a14:m>
                  <m:oMathPara xmlns:m="http://schemas.openxmlformats.org/officeDocument/2006/math">
                    <m:oMathParaPr>
                      <m:jc m:val="centerGroup"/>
                    </m:oMathParaPr>
                    <m:oMath xmlns:m="http://schemas.openxmlformats.org/officeDocument/2006/math">
                      <m:sSup>
                        <m:sSupPr>
                          <m:ctrlPr>
                            <a:rPr lang="el-GR" i="1" dirty="0" smtClean="0">
                              <a:latin typeface="Cambria Math" panose="02040503050406030204" pitchFamily="18" charset="0"/>
                            </a:rPr>
                          </m:ctrlPr>
                        </m:sSupPr>
                        <m:e>
                          <m:r>
                            <a:rPr lang="el-GR" i="1" dirty="0" smtClean="0">
                              <a:latin typeface="Cambria Math" panose="02040503050406030204" pitchFamily="18" charset="0"/>
                            </a:rPr>
                            <m:t>𝜋</m:t>
                          </m:r>
                        </m:e>
                        <m:sup>
                          <m:r>
                            <a:rPr lang="el-GR" i="1" dirty="0" smtClean="0">
                              <a:latin typeface="Cambria Math" panose="02040503050406030204" pitchFamily="18" charset="0"/>
                            </a:rPr>
                            <m:t>′</m:t>
                          </m:r>
                        </m:sup>
                      </m:sSup>
                      <m:d>
                        <m:dPr>
                          <m:ctrlPr>
                            <a:rPr lang="el-GR" i="1" dirty="0" smtClean="0">
                              <a:latin typeface="Cambria Math" panose="02040503050406030204" pitchFamily="18" charset="0"/>
                            </a:rPr>
                          </m:ctrlPr>
                        </m:dPr>
                        <m:e>
                          <m:r>
                            <a:rPr lang="el-GR" i="1" dirty="0" smtClean="0">
                              <a:latin typeface="Cambria Math" panose="02040503050406030204" pitchFamily="18" charset="0"/>
                            </a:rPr>
                            <m:t>𝑠</m:t>
                          </m:r>
                        </m:e>
                      </m:d>
                      <m:r>
                        <a:rPr lang="en-US" i="1" dirty="0">
                          <a:latin typeface="Cambria Math" panose="02040503050406030204" pitchFamily="18" charset="0"/>
                          <a:cs typeface="Symbol" charset="2"/>
                        </a:rPr>
                        <m:t>∈</m:t>
                      </m:r>
                      <m:func>
                        <m:funcPr>
                          <m:ctrlPr>
                            <a:rPr lang="de-DE" b="0" i="1" dirty="0" smtClean="0">
                              <a:latin typeface="Cambria Math" panose="02040503050406030204" pitchFamily="18" charset="0"/>
                            </a:rPr>
                          </m:ctrlPr>
                        </m:funcPr>
                        <m:fName>
                          <m:limLow>
                            <m:limLowPr>
                              <m:ctrlPr>
                                <a:rPr lang="de-DE" b="0" i="1" dirty="0" smtClean="0">
                                  <a:latin typeface="Cambria Math" panose="02040503050406030204" pitchFamily="18" charset="0"/>
                                </a:rPr>
                              </m:ctrlPr>
                            </m:limLowPr>
                            <m:e>
                              <m:r>
                                <m:rPr>
                                  <m:sty m:val="p"/>
                                </m:rPr>
                                <a:rPr lang="de-DE" b="0" i="0" dirty="0" smtClean="0">
                                  <a:latin typeface="Cambria Math" panose="02040503050406030204" pitchFamily="18" charset="0"/>
                                </a:rPr>
                                <m:t>argmin</m:t>
                              </m:r>
                            </m:e>
                            <m:lim>
                              <m:r>
                                <a:rPr lang="de-DE" b="0" i="1" dirty="0" smtClean="0">
                                  <a:latin typeface="Cambria Math" panose="02040503050406030204" pitchFamily="18" charset="0"/>
                                </a:rPr>
                                <m:t>𝑎</m:t>
                              </m:r>
                              <m:r>
                                <a:rPr lang="en-US" i="1" dirty="0">
                                  <a:latin typeface="Cambria Math" panose="02040503050406030204" pitchFamily="18" charset="0"/>
                                  <a:cs typeface="Symbol" charset="2"/>
                                </a:rPr>
                                <m:t>∈</m:t>
                              </m:r>
                              <m:r>
                                <a:rPr lang="en-US" i="1" dirty="0">
                                  <a:latin typeface="Cambria Math" panose="02040503050406030204" pitchFamily="18" charset="0"/>
                                </a:rPr>
                                <m:t>𝐴𝑝𝑝𝑙𝑖𝑐𝑎𝑏𝑙𝑒</m:t>
                              </m:r>
                              <m:d>
                                <m:dPr>
                                  <m:ctrlPr>
                                    <a:rPr lang="en-US" i="1" dirty="0">
                                      <a:latin typeface="Cambria Math" panose="02040503050406030204" pitchFamily="18" charset="0"/>
                                    </a:rPr>
                                  </m:ctrlPr>
                                </m:dPr>
                                <m:e>
                                  <m:r>
                                    <a:rPr lang="en-US" i="1" dirty="0">
                                      <a:latin typeface="Cambria Math" panose="02040503050406030204" pitchFamily="18" charset="0"/>
                                    </a:rPr>
                                    <m:t>𝑠</m:t>
                                  </m:r>
                                </m:e>
                              </m:d>
                            </m:lim>
                          </m:limLow>
                        </m:fName>
                        <m:e>
                          <m:sSup>
                            <m:sSupPr>
                              <m:ctrlPr>
                                <a:rPr lang="en-US" i="1" dirty="0">
                                  <a:latin typeface="Cambria Math" panose="02040503050406030204" pitchFamily="18" charset="0"/>
                                  <a:ea typeface="Times New Roman"/>
                                </a:rPr>
                              </m:ctrlPr>
                            </m:sSupPr>
                            <m:e>
                              <m:r>
                                <a:rPr lang="en-US" i="1" dirty="0">
                                  <a:latin typeface="Cambria Math" panose="02040503050406030204" pitchFamily="18" charset="0"/>
                                  <a:ea typeface="Times New Roman"/>
                                </a:rPr>
                                <m:t>𝑄</m:t>
                              </m:r>
                            </m:e>
                            <m:sup>
                              <m:r>
                                <a:rPr lang="en-US" i="1" dirty="0">
                                  <a:latin typeface="Cambria Math" panose="02040503050406030204" pitchFamily="18" charset="0"/>
                                  <a:cs typeface="Times New Roman"/>
                                </a:rPr>
                                <m:t>𝜋</m:t>
                              </m:r>
                            </m:sup>
                          </m:sSup>
                          <m:d>
                            <m:dPr>
                              <m:ctrlPr>
                                <a:rPr lang="en-US" i="1" dirty="0">
                                  <a:latin typeface="Cambria Math" panose="02040503050406030204" pitchFamily="18" charset="0"/>
                                  <a:ea typeface="Times New Roman"/>
                                </a:rPr>
                              </m:ctrlPr>
                            </m:dPr>
                            <m:e>
                              <m:r>
                                <a:rPr lang="en-US" i="1" dirty="0" err="1">
                                  <a:latin typeface="Cambria Math" panose="02040503050406030204" pitchFamily="18" charset="0"/>
                                  <a:ea typeface="Times New Roman"/>
                                </a:rPr>
                                <m:t>𝑠</m:t>
                              </m:r>
                              <m:r>
                                <a:rPr lang="en-US" i="1" dirty="0" err="1">
                                  <a:latin typeface="Cambria Math" panose="02040503050406030204" pitchFamily="18" charset="0"/>
                                  <a:ea typeface="Times New Roman"/>
                                </a:rPr>
                                <m:t>,</m:t>
                              </m:r>
                              <m:r>
                                <a:rPr lang="en-US" i="1" dirty="0" err="1">
                                  <a:latin typeface="Cambria Math" panose="02040503050406030204" pitchFamily="18" charset="0"/>
                                  <a:ea typeface="Times New Roman"/>
                                </a:rPr>
                                <m:t>𝑎</m:t>
                              </m:r>
                            </m:e>
                          </m:d>
                        </m:e>
                      </m:func>
                    </m:oMath>
                  </m:oMathPara>
                </a14:m>
                <a:endParaRPr lang="en-US" dirty="0"/>
              </a:p>
            </p:txBody>
          </p:sp>
        </mc:Choice>
        <mc:Fallback xmlns="">
          <p:sp>
            <p:nvSpPr>
              <p:cNvPr id="36866" name="Rectangle 3"/>
              <p:cNvSpPr>
                <a:spLocks noGrp="1" noRot="1" noChangeAspect="1" noMove="1" noResize="1" noEditPoints="1" noAdjustHandles="1" noChangeArrowheads="1" noChangeShapeType="1" noTextEdit="1"/>
              </p:cNvSpPr>
              <p:nvPr>
                <p:ph idx="1"/>
              </p:nvPr>
            </p:nvSpPr>
            <p:spPr>
              <a:blipFill>
                <a:blip r:embed="rId3"/>
                <a:stretch>
                  <a:fillRect l="-965" t="-2020"/>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22EF27D3-65B5-A14F-9726-0BD02B0C3D3D}"/>
              </a:ext>
            </a:extLst>
          </p:cNvPr>
          <p:cNvSpPr>
            <a:spLocks noGrp="1"/>
          </p:cNvSpPr>
          <p:nvPr>
            <p:ph type="sldNum" sz="quarter" idx="12"/>
          </p:nvPr>
        </p:nvSpPr>
        <p:spPr/>
        <p:txBody>
          <a:bodyPr/>
          <a:lstStyle/>
          <a:p>
            <a:fld id="{67C9959E-8E6B-B04C-9955-EA096F41CA7A}" type="slidenum">
              <a:rPr lang="en-GB" smtClean="0"/>
              <a:t>21</a:t>
            </a:fld>
            <a:endParaRPr lang="en-GB"/>
          </a:p>
        </p:txBody>
      </p:sp>
      <p:sp>
        <p:nvSpPr>
          <p:cNvPr id="33" name="Text Box 13">
            <a:extLst>
              <a:ext uri="{FF2B5EF4-FFF2-40B4-BE49-F238E27FC236}">
                <a16:creationId xmlns:a16="http://schemas.microsoft.com/office/drawing/2014/main" id="{B0DED9FC-08F6-7E44-A1DC-C6364F72C0C1}"/>
              </a:ext>
            </a:extLst>
          </p:cNvPr>
          <p:cNvSpPr txBox="1">
            <a:spLocks noChangeArrowheads="1"/>
          </p:cNvSpPr>
          <p:nvPr/>
        </p:nvSpPr>
        <p:spPr bwMode="auto">
          <a:xfrm>
            <a:off x="6844739" y="2010728"/>
            <a:ext cx="411480" cy="411480"/>
          </a:xfrm>
          <a:prstGeom prst="ellipse">
            <a:avLst/>
          </a:prstGeom>
          <a:solidFill>
            <a:schemeClr val="accent1"/>
          </a:solidFill>
          <a:ln w="12700">
            <a:solidFill>
              <a:schemeClr val="tx1"/>
            </a:solidFill>
            <a:miter lim="800000"/>
            <a:headEnd/>
            <a:tailEnd/>
          </a:ln>
        </p:spPr>
        <p:txBody>
          <a:bodyPr wrap="square" lIns="0" tIns="0" rIns="0" anchor="ctr">
            <a:noAutofit/>
          </a:bodyPr>
          <a:lstStyle/>
          <a:p>
            <a:pPr algn="ctr">
              <a:defRPr/>
            </a:pPr>
            <a:r>
              <a:rPr lang="en-US" sz="2000" i="1" dirty="0">
                <a:solidFill>
                  <a:schemeClr val="bg1"/>
                </a:solidFill>
                <a:ea typeface="Times New Roman"/>
                <a:cs typeface="Times New Roman" charset="0"/>
              </a:rPr>
              <a:t>s</a:t>
            </a:r>
            <a:r>
              <a:rPr lang="en-US" sz="2000" i="1" baseline="-25000" dirty="0">
                <a:solidFill>
                  <a:schemeClr val="bg1"/>
                </a:solidFill>
                <a:ea typeface="Times New Roman"/>
                <a:cs typeface="Times New Roman" charset="0"/>
              </a:rPr>
              <a:t> </a:t>
            </a:r>
            <a:endParaRPr lang="en-US" sz="2000" i="1" dirty="0">
              <a:solidFill>
                <a:schemeClr val="bg1"/>
              </a:solidFill>
              <a:ea typeface="Times New Roman"/>
              <a:cs typeface="Times New Roman" charset="0"/>
            </a:endParaRPr>
          </a:p>
        </p:txBody>
      </p:sp>
      <p:sp>
        <p:nvSpPr>
          <p:cNvPr id="34" name="Text Box 13">
            <a:extLst>
              <a:ext uri="{FF2B5EF4-FFF2-40B4-BE49-F238E27FC236}">
                <a16:creationId xmlns:a16="http://schemas.microsoft.com/office/drawing/2014/main" id="{5DE16173-924E-E34B-BB84-C7A1FF274FDD}"/>
              </a:ext>
            </a:extLst>
          </p:cNvPr>
          <p:cNvSpPr txBox="1">
            <a:spLocks noChangeArrowheads="1"/>
          </p:cNvSpPr>
          <p:nvPr/>
        </p:nvSpPr>
        <p:spPr bwMode="auto">
          <a:xfrm>
            <a:off x="8106801" y="1158240"/>
            <a:ext cx="411480" cy="411480"/>
          </a:xfrm>
          <a:prstGeom prst="ellipse">
            <a:avLst/>
          </a:prstGeom>
          <a:solidFill>
            <a:schemeClr val="accent1"/>
          </a:solidFill>
          <a:ln w="12700">
            <a:solidFill>
              <a:schemeClr val="tx1"/>
            </a:solidFill>
            <a:miter lim="800000"/>
            <a:headEnd/>
            <a:tailEnd/>
          </a:ln>
        </p:spPr>
        <p:txBody>
          <a:bodyPr wrap="none" lIns="0" tIns="0" rIns="0" anchor="ctr">
            <a:noAutofit/>
          </a:bodyPr>
          <a:lstStyle/>
          <a:p>
            <a:pPr algn="ctr">
              <a:defRPr/>
            </a:pPr>
            <a:r>
              <a:rPr lang="en-US" sz="2000" i="1" dirty="0">
                <a:solidFill>
                  <a:schemeClr val="bg1"/>
                </a:solidFill>
                <a:ea typeface="Times New Roman"/>
                <a:cs typeface="Times New Roman" charset="0"/>
              </a:rPr>
              <a:t>s</a:t>
            </a:r>
            <a:r>
              <a:rPr lang="en-US" sz="2000" baseline="-25000" dirty="0">
                <a:solidFill>
                  <a:schemeClr val="bg1"/>
                </a:solidFill>
                <a:ea typeface="Times New Roman"/>
                <a:cs typeface="Times New Roman" charset="0"/>
              </a:rPr>
              <a:t>1</a:t>
            </a:r>
          </a:p>
        </p:txBody>
      </p:sp>
      <p:sp>
        <p:nvSpPr>
          <p:cNvPr id="35" name="Text Box 13">
            <a:extLst>
              <a:ext uri="{FF2B5EF4-FFF2-40B4-BE49-F238E27FC236}">
                <a16:creationId xmlns:a16="http://schemas.microsoft.com/office/drawing/2014/main" id="{E61D5B78-9707-FD40-9CFC-B36488BE3240}"/>
              </a:ext>
            </a:extLst>
          </p:cNvPr>
          <p:cNvSpPr txBox="1">
            <a:spLocks noChangeArrowheads="1"/>
          </p:cNvSpPr>
          <p:nvPr/>
        </p:nvSpPr>
        <p:spPr bwMode="auto">
          <a:xfrm>
            <a:off x="8106801" y="1728153"/>
            <a:ext cx="411480" cy="411480"/>
          </a:xfrm>
          <a:prstGeom prst="ellipse">
            <a:avLst/>
          </a:prstGeom>
          <a:solidFill>
            <a:schemeClr val="accent1"/>
          </a:solidFill>
          <a:ln w="12700">
            <a:solidFill>
              <a:schemeClr val="tx1"/>
            </a:solidFill>
            <a:miter lim="800000"/>
            <a:headEnd/>
            <a:tailEnd/>
          </a:ln>
        </p:spPr>
        <p:txBody>
          <a:bodyPr wrap="none" lIns="0" tIns="0" rIns="0" anchor="ctr">
            <a:noAutofit/>
          </a:bodyPr>
          <a:lstStyle/>
          <a:p>
            <a:pPr algn="ctr">
              <a:defRPr/>
            </a:pPr>
            <a:r>
              <a:rPr lang="en-US" sz="2000" i="1" dirty="0">
                <a:solidFill>
                  <a:schemeClr val="bg1"/>
                </a:solidFill>
                <a:ea typeface="Times New Roman"/>
                <a:cs typeface="Times New Roman" charset="0"/>
              </a:rPr>
              <a:t>s</a:t>
            </a:r>
            <a:r>
              <a:rPr lang="en-US" sz="2000" baseline="-25000" dirty="0">
                <a:solidFill>
                  <a:schemeClr val="bg1"/>
                </a:solidFill>
                <a:ea typeface="Times New Roman"/>
                <a:cs typeface="Times New Roman" charset="0"/>
              </a:rPr>
              <a:t>2</a:t>
            </a:r>
          </a:p>
        </p:txBody>
      </p:sp>
      <p:sp>
        <p:nvSpPr>
          <p:cNvPr id="36" name="Text Box 13">
            <a:extLst>
              <a:ext uri="{FF2B5EF4-FFF2-40B4-BE49-F238E27FC236}">
                <a16:creationId xmlns:a16="http://schemas.microsoft.com/office/drawing/2014/main" id="{1CC02CED-7F44-1546-862E-A1A6910CE7D5}"/>
              </a:ext>
            </a:extLst>
          </p:cNvPr>
          <p:cNvSpPr txBox="1">
            <a:spLocks noChangeArrowheads="1"/>
          </p:cNvSpPr>
          <p:nvPr/>
        </p:nvSpPr>
        <p:spPr bwMode="auto">
          <a:xfrm>
            <a:off x="8106801" y="2352272"/>
            <a:ext cx="411480" cy="411480"/>
          </a:xfrm>
          <a:prstGeom prst="ellipse">
            <a:avLst/>
          </a:prstGeom>
          <a:solidFill>
            <a:schemeClr val="accent1"/>
          </a:solidFill>
          <a:ln w="12700">
            <a:solidFill>
              <a:schemeClr val="tx1"/>
            </a:solidFill>
            <a:miter lim="800000"/>
            <a:headEnd/>
            <a:tailEnd/>
          </a:ln>
        </p:spPr>
        <p:txBody>
          <a:bodyPr wrap="none" lIns="0" tIns="0" rIns="0" anchor="ctr">
            <a:noAutofit/>
          </a:bodyPr>
          <a:lstStyle/>
          <a:p>
            <a:pPr algn="ctr">
              <a:defRPr/>
            </a:pPr>
            <a:r>
              <a:rPr lang="en-US" sz="2000" i="1" dirty="0">
                <a:solidFill>
                  <a:schemeClr val="bg1"/>
                </a:solidFill>
                <a:ea typeface="Times New Roman"/>
                <a:cs typeface="Times New Roman" charset="0"/>
              </a:rPr>
              <a:t>s</a:t>
            </a:r>
            <a:r>
              <a:rPr lang="en-US" sz="2000" baseline="-25000" dirty="0">
                <a:solidFill>
                  <a:schemeClr val="bg1"/>
                </a:solidFill>
                <a:ea typeface="Times New Roman"/>
                <a:cs typeface="Times New Roman" charset="0"/>
              </a:rPr>
              <a:t>3</a:t>
            </a:r>
          </a:p>
        </p:txBody>
      </p:sp>
      <p:cxnSp>
        <p:nvCxnSpPr>
          <p:cNvPr id="37" name="Curved Connector 8">
            <a:extLst>
              <a:ext uri="{FF2B5EF4-FFF2-40B4-BE49-F238E27FC236}">
                <a16:creationId xmlns:a16="http://schemas.microsoft.com/office/drawing/2014/main" id="{8E850927-3FDA-3240-AD9F-7C482560E0A3}"/>
              </a:ext>
            </a:extLst>
          </p:cNvPr>
          <p:cNvCxnSpPr>
            <a:cxnSpLocks noChangeShapeType="1"/>
          </p:cNvCxnSpPr>
          <p:nvPr/>
        </p:nvCxnSpPr>
        <p:spPr bwMode="auto">
          <a:xfrm flipV="1">
            <a:off x="7256219" y="1363980"/>
            <a:ext cx="850582" cy="852488"/>
          </a:xfrm>
          <a:prstGeom prst="curvedConnector3">
            <a:avLst>
              <a:gd name="adj1" fmla="val 50000"/>
            </a:avLst>
          </a:prstGeom>
          <a:noFill/>
          <a:ln w="12700">
            <a:solidFill>
              <a:schemeClr val="tx1"/>
            </a:solidFill>
            <a:round/>
            <a:headEnd/>
            <a:tailEnd type="triangle" w="lg" len="med"/>
          </a:ln>
          <a:extLst>
            <a:ext uri="{909E8E84-426E-40dd-AFC4-6F175D3DCCD1}">
              <a14:hiddenFill xmlns="" xmlns:a14="http://schemas.microsoft.com/office/drawing/2010/main">
                <a:noFill/>
              </a14:hiddenFill>
            </a:ext>
          </a:extLst>
        </p:spPr>
      </p:cxnSp>
      <p:cxnSp>
        <p:nvCxnSpPr>
          <p:cNvPr id="38" name="Curved Connector 11">
            <a:extLst>
              <a:ext uri="{FF2B5EF4-FFF2-40B4-BE49-F238E27FC236}">
                <a16:creationId xmlns:a16="http://schemas.microsoft.com/office/drawing/2014/main" id="{BD217E25-AEFF-9A45-9C5B-5B3816C1E9F4}"/>
              </a:ext>
            </a:extLst>
          </p:cNvPr>
          <p:cNvCxnSpPr>
            <a:cxnSpLocks noChangeShapeType="1"/>
          </p:cNvCxnSpPr>
          <p:nvPr/>
        </p:nvCxnSpPr>
        <p:spPr bwMode="auto">
          <a:xfrm flipV="1">
            <a:off x="7256219" y="1933893"/>
            <a:ext cx="850582" cy="282575"/>
          </a:xfrm>
          <a:prstGeom prst="curvedConnector3">
            <a:avLst>
              <a:gd name="adj1" fmla="val 50000"/>
            </a:avLst>
          </a:prstGeom>
          <a:noFill/>
          <a:ln w="12700">
            <a:solidFill>
              <a:schemeClr val="tx1"/>
            </a:solidFill>
            <a:round/>
            <a:headEnd/>
            <a:tailEnd type="triangle" w="lg" len="med"/>
          </a:ln>
          <a:extLst>
            <a:ext uri="{909E8E84-426E-40dd-AFC4-6F175D3DCCD1}">
              <a14:hiddenFill xmlns="" xmlns:a14="http://schemas.microsoft.com/office/drawing/2010/main">
                <a:noFill/>
              </a14:hiddenFill>
            </a:ext>
          </a:extLst>
        </p:spPr>
      </p:cxnSp>
      <p:cxnSp>
        <p:nvCxnSpPr>
          <p:cNvPr id="39" name="Curved Connector 14">
            <a:extLst>
              <a:ext uri="{FF2B5EF4-FFF2-40B4-BE49-F238E27FC236}">
                <a16:creationId xmlns:a16="http://schemas.microsoft.com/office/drawing/2014/main" id="{A2258902-82C0-9C40-9F70-AB86FE2D154F}"/>
              </a:ext>
            </a:extLst>
          </p:cNvPr>
          <p:cNvCxnSpPr>
            <a:cxnSpLocks noChangeShapeType="1"/>
          </p:cNvCxnSpPr>
          <p:nvPr/>
        </p:nvCxnSpPr>
        <p:spPr bwMode="auto">
          <a:xfrm rot="16200000" flipH="1">
            <a:off x="7553348" y="2004559"/>
            <a:ext cx="196064" cy="910842"/>
          </a:xfrm>
          <a:prstGeom prst="curvedConnector2">
            <a:avLst/>
          </a:prstGeom>
          <a:noFill/>
          <a:ln w="12700">
            <a:solidFill>
              <a:schemeClr val="tx1"/>
            </a:solidFill>
            <a:round/>
            <a:headEnd/>
            <a:tailEnd type="triangle" w="lg" len="med"/>
          </a:ln>
          <a:extLst>
            <a:ext uri="{909E8E84-426E-40dd-AFC4-6F175D3DCCD1}">
              <a14:hiddenFill xmlns="" xmlns:a14="http://schemas.microsoft.com/office/drawing/2010/main">
                <a:noFill/>
              </a14:hiddenFill>
            </a:ext>
          </a:extLst>
        </p:spPr>
      </p:cxnSp>
      <p:sp>
        <p:nvSpPr>
          <p:cNvPr id="40" name="Rectangle 17">
            <a:extLst>
              <a:ext uri="{FF2B5EF4-FFF2-40B4-BE49-F238E27FC236}">
                <a16:creationId xmlns:a16="http://schemas.microsoft.com/office/drawing/2014/main" id="{3A273146-8830-1842-833F-2A28E9707452}"/>
              </a:ext>
            </a:extLst>
          </p:cNvPr>
          <p:cNvSpPr>
            <a:spLocks noChangeArrowheads="1"/>
          </p:cNvSpPr>
          <p:nvPr/>
        </p:nvSpPr>
        <p:spPr bwMode="auto">
          <a:xfrm>
            <a:off x="7298169" y="1673654"/>
            <a:ext cx="31611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i="1" dirty="0">
                <a:ea typeface="Times New Roman"/>
                <a:cs typeface="Times New Roman" charset="0"/>
              </a:rPr>
              <a:t>a</a:t>
            </a:r>
          </a:p>
        </p:txBody>
      </p:sp>
      <p:sp>
        <p:nvSpPr>
          <p:cNvPr id="41" name="Arc 40">
            <a:extLst>
              <a:ext uri="{FF2B5EF4-FFF2-40B4-BE49-F238E27FC236}">
                <a16:creationId xmlns:a16="http://schemas.microsoft.com/office/drawing/2014/main" id="{BE39604E-D6B9-704D-8A57-182EF876A9F0}"/>
              </a:ext>
            </a:extLst>
          </p:cNvPr>
          <p:cNvSpPr/>
          <p:nvPr/>
        </p:nvSpPr>
        <p:spPr bwMode="auto">
          <a:xfrm rot="19304050">
            <a:off x="7523883" y="1958699"/>
            <a:ext cx="157802" cy="267207"/>
          </a:xfrm>
          <a:prstGeom prst="arc">
            <a:avLst>
              <a:gd name="adj1" fmla="val 16895610"/>
              <a:gd name="adj2" fmla="val 4077697"/>
            </a:avLst>
          </a:prstGeom>
          <a:noFill/>
          <a:ln w="12700" cap="flat" cmpd="sng" algn="ctr">
            <a:solidFill>
              <a:schemeClr val="tx1"/>
            </a:solidFill>
            <a:prstDash val="solid"/>
            <a:round/>
            <a:headEnd type="none" w="med" len="med"/>
            <a:tailEnd type="none" w="med" len="med"/>
          </a:ln>
          <a:effectLst/>
        </p:spPr>
        <p:txBody>
          <a:bodyPr/>
          <a:lstStyle/>
          <a:p>
            <a:pPr>
              <a:defRPr/>
            </a:pPr>
            <a:endParaRPr lang="en-US" dirty="0">
              <a:ea typeface="Times New Roman"/>
              <a:cs typeface="Times New Roman"/>
            </a:endParaRPr>
          </a:p>
        </p:txBody>
      </p:sp>
      <p:sp>
        <p:nvSpPr>
          <p:cNvPr id="42" name="Text Box 13">
            <a:extLst>
              <a:ext uri="{FF2B5EF4-FFF2-40B4-BE49-F238E27FC236}">
                <a16:creationId xmlns:a16="http://schemas.microsoft.com/office/drawing/2014/main" id="{B148FB1A-0973-B94D-824D-83F40EF24D61}"/>
              </a:ext>
            </a:extLst>
          </p:cNvPr>
          <p:cNvSpPr txBox="1">
            <a:spLocks noChangeArrowheads="1"/>
          </p:cNvSpPr>
          <p:nvPr/>
        </p:nvSpPr>
        <p:spPr bwMode="auto">
          <a:xfrm>
            <a:off x="8103870" y="2906673"/>
            <a:ext cx="411480" cy="411480"/>
          </a:xfrm>
          <a:prstGeom prst="ellipse">
            <a:avLst/>
          </a:prstGeom>
          <a:solidFill>
            <a:schemeClr val="accent1"/>
          </a:solidFill>
          <a:ln w="12700">
            <a:solidFill>
              <a:schemeClr val="tx1"/>
            </a:solidFill>
            <a:miter lim="800000"/>
            <a:headEnd/>
            <a:tailEnd/>
          </a:ln>
        </p:spPr>
        <p:txBody>
          <a:bodyPr wrap="none" lIns="0" tIns="0" rIns="0" anchor="ctr">
            <a:noAutofit/>
          </a:bodyPr>
          <a:lstStyle/>
          <a:p>
            <a:pPr algn="ctr">
              <a:defRPr/>
            </a:pPr>
            <a:r>
              <a:rPr lang="en-US" sz="2000" i="1" dirty="0">
                <a:solidFill>
                  <a:schemeClr val="bg1"/>
                </a:solidFill>
                <a:ea typeface="Times New Roman"/>
                <a:cs typeface="Times New Roman" charset="0"/>
              </a:rPr>
              <a:t>s</a:t>
            </a:r>
            <a:r>
              <a:rPr lang="en-US" sz="2000" baseline="-25000" dirty="0">
                <a:solidFill>
                  <a:schemeClr val="bg1"/>
                </a:solidFill>
                <a:ea typeface="Times New Roman"/>
                <a:cs typeface="Times New Roman" charset="0"/>
              </a:rPr>
              <a:t>4</a:t>
            </a:r>
          </a:p>
        </p:txBody>
      </p:sp>
      <p:cxnSp>
        <p:nvCxnSpPr>
          <p:cNvPr id="43" name="Curved Connector 14">
            <a:extLst>
              <a:ext uri="{FF2B5EF4-FFF2-40B4-BE49-F238E27FC236}">
                <a16:creationId xmlns:a16="http://schemas.microsoft.com/office/drawing/2014/main" id="{288B84E3-B347-1941-8A7E-4EDA3BE5C96D}"/>
              </a:ext>
            </a:extLst>
          </p:cNvPr>
          <p:cNvCxnSpPr>
            <a:cxnSpLocks noChangeShapeType="1"/>
          </p:cNvCxnSpPr>
          <p:nvPr/>
        </p:nvCxnSpPr>
        <p:spPr bwMode="auto">
          <a:xfrm rot="16200000" flipH="1">
            <a:off x="7377552" y="2180354"/>
            <a:ext cx="604985" cy="968171"/>
          </a:xfrm>
          <a:prstGeom prst="curvedConnector3">
            <a:avLst>
              <a:gd name="adj1" fmla="val 50000"/>
            </a:avLst>
          </a:prstGeom>
          <a:noFill/>
          <a:ln w="12700">
            <a:solidFill>
              <a:schemeClr val="tx1"/>
            </a:solidFill>
            <a:round/>
            <a:headEnd/>
            <a:tailEnd type="triangle" w="lg" len="med"/>
          </a:ln>
          <a:extLst>
            <a:ext uri="{909E8E84-426E-40dd-AFC4-6F175D3DCCD1}">
              <a14:hiddenFill xmlns="" xmlns:a14="http://schemas.microsoft.com/office/drawing/2010/main">
                <a:noFill/>
              </a14:hiddenFill>
            </a:ext>
          </a:extLst>
        </p:spPr>
      </p:cxnSp>
      <p:sp>
        <p:nvSpPr>
          <p:cNvPr id="57" name="Rectangle 17">
            <a:extLst>
              <a:ext uri="{FF2B5EF4-FFF2-40B4-BE49-F238E27FC236}">
                <a16:creationId xmlns:a16="http://schemas.microsoft.com/office/drawing/2014/main" id="{E1D2A3D6-3914-1C4B-8F8A-0579BEDD46A8}"/>
              </a:ext>
            </a:extLst>
          </p:cNvPr>
          <p:cNvSpPr>
            <a:spLocks noChangeArrowheads="1"/>
          </p:cNvSpPr>
          <p:nvPr/>
        </p:nvSpPr>
        <p:spPr bwMode="auto">
          <a:xfrm>
            <a:off x="7130769" y="2566099"/>
            <a:ext cx="316112"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sz="2000" i="1" dirty="0">
                <a:ea typeface="Times New Roman"/>
                <a:cs typeface="Times New Roman" charset="0"/>
              </a:rPr>
              <a:t>b</a:t>
            </a:r>
          </a:p>
        </p:txBody>
      </p:sp>
      <p:sp>
        <p:nvSpPr>
          <p:cNvPr id="58" name="Arc 57">
            <a:extLst>
              <a:ext uri="{FF2B5EF4-FFF2-40B4-BE49-F238E27FC236}">
                <a16:creationId xmlns:a16="http://schemas.microsoft.com/office/drawing/2014/main" id="{DFB24C0D-1FBB-BA4A-AD34-6703DD9EBF17}"/>
              </a:ext>
            </a:extLst>
          </p:cNvPr>
          <p:cNvSpPr/>
          <p:nvPr/>
        </p:nvSpPr>
        <p:spPr bwMode="auto">
          <a:xfrm rot="2135701">
            <a:off x="7323036" y="2375013"/>
            <a:ext cx="176533" cy="267207"/>
          </a:xfrm>
          <a:prstGeom prst="arc">
            <a:avLst>
              <a:gd name="adj1" fmla="val 16895610"/>
              <a:gd name="adj2" fmla="val 4077697"/>
            </a:avLst>
          </a:prstGeom>
          <a:noFill/>
          <a:ln w="12700" cap="flat" cmpd="sng" algn="ctr">
            <a:solidFill>
              <a:schemeClr val="tx1"/>
            </a:solidFill>
            <a:prstDash val="solid"/>
            <a:round/>
            <a:headEnd type="none" w="med" len="med"/>
            <a:tailEnd type="none" w="med" len="med"/>
          </a:ln>
          <a:effectLst/>
        </p:spPr>
        <p:txBody>
          <a:bodyPr/>
          <a:lstStyle/>
          <a:p>
            <a:pPr>
              <a:defRPr/>
            </a:pPr>
            <a:endParaRPr lang="en-US" dirty="0">
              <a:ea typeface="Times New Roman"/>
              <a:cs typeface="Times New Roman"/>
            </a:endParaRPr>
          </a:p>
        </p:txBody>
      </p:sp>
    </p:spTree>
    <p:extLst>
      <p:ext uri="{BB962C8B-B14F-4D97-AF65-F5344CB8AC3E}">
        <p14:creationId xmlns:p14="http://schemas.microsoft.com/office/powerpoint/2010/main" val="621568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D14DE-1DD8-5D44-A76A-448BB231B38A}"/>
              </a:ext>
            </a:extLst>
          </p:cNvPr>
          <p:cNvSpPr>
            <a:spLocks noGrp="1"/>
          </p:cNvSpPr>
          <p:nvPr>
            <p:ph type="title"/>
          </p:nvPr>
        </p:nvSpPr>
        <p:spPr/>
        <p:txBody>
          <a:bodyPr/>
          <a:lstStyle/>
          <a:p>
            <a:r>
              <a:rPr lang="en-GB" dirty="0"/>
              <a:t>Policy Iteration</a:t>
            </a:r>
          </a:p>
        </p:txBody>
      </p:sp>
      <p:sp>
        <p:nvSpPr>
          <p:cNvPr id="3" name="Content Placeholder 2">
            <a:extLst>
              <a:ext uri="{FF2B5EF4-FFF2-40B4-BE49-F238E27FC236}">
                <a16:creationId xmlns:a16="http://schemas.microsoft.com/office/drawing/2014/main" id="{A8098CF3-4BA3-0E47-9629-1565D35C9D47}"/>
              </a:ext>
            </a:extLst>
          </p:cNvPr>
          <p:cNvSpPr>
            <a:spLocks noGrp="1"/>
          </p:cNvSpPr>
          <p:nvPr>
            <p:ph sz="half" idx="1"/>
          </p:nvPr>
        </p:nvSpPr>
        <p:spPr>
          <a:xfrm>
            <a:off x="628650" y="1146048"/>
            <a:ext cx="3982539" cy="5030915"/>
          </a:xfrm>
        </p:spPr>
        <p:txBody>
          <a:bodyPr/>
          <a:lstStyle/>
          <a:p>
            <a:r>
              <a:rPr lang="en-GB" dirty="0"/>
              <a:t>Converges in a finite number of steps</a:t>
            </a:r>
          </a:p>
        </p:txBody>
      </p:sp>
      <p:sp>
        <p:nvSpPr>
          <p:cNvPr id="4" name="Slide Number Placeholder 3">
            <a:extLst>
              <a:ext uri="{FF2B5EF4-FFF2-40B4-BE49-F238E27FC236}">
                <a16:creationId xmlns:a16="http://schemas.microsoft.com/office/drawing/2014/main" id="{B8438020-D615-744F-8467-B1DF12691010}"/>
              </a:ext>
            </a:extLst>
          </p:cNvPr>
          <p:cNvSpPr>
            <a:spLocks noGrp="1"/>
          </p:cNvSpPr>
          <p:nvPr>
            <p:ph type="sldNum" sz="quarter" idx="12"/>
          </p:nvPr>
        </p:nvSpPr>
        <p:spPr/>
        <p:txBody>
          <a:bodyPr/>
          <a:lstStyle/>
          <a:p>
            <a:fld id="{67C9959E-8E6B-B04C-9955-EA096F41CA7A}" type="slidenum">
              <a:rPr lang="en-GB" smtClean="0"/>
              <a:t>22</a:t>
            </a:fld>
            <a:endParaRPr lang="en-GB"/>
          </a:p>
        </p:txBody>
      </p:sp>
      <p:sp>
        <p:nvSpPr>
          <p:cNvPr id="5" name="TextBox 4">
            <a:extLst>
              <a:ext uri="{FF2B5EF4-FFF2-40B4-BE49-F238E27FC236}">
                <a16:creationId xmlns:a16="http://schemas.microsoft.com/office/drawing/2014/main" id="{BD49E996-D40A-B441-9759-20DF332B03D9}"/>
              </a:ext>
            </a:extLst>
          </p:cNvPr>
          <p:cNvSpPr txBox="1"/>
          <p:nvPr/>
        </p:nvSpPr>
        <p:spPr>
          <a:xfrm>
            <a:off x="4767945" y="1158240"/>
            <a:ext cx="4172855" cy="289310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1400" b="1" dirty="0">
                <a:latin typeface="Courier New" panose="02070309020205020404" pitchFamily="49" charset="0"/>
                <a:cs typeface="Courier New" panose="02070309020205020404" pitchFamily="49" charset="0"/>
              </a:rPr>
              <a:t>policy-iteration(𝛴,</a:t>
            </a:r>
            <a:r>
              <a:rPr lang="en-GB" sz="1400" b="1" i="1" dirty="0">
                <a:latin typeface="Courier New" panose="02070309020205020404" pitchFamily="49" charset="0"/>
                <a:cs typeface="Courier New" panose="02070309020205020404" pitchFamily="49" charset="0"/>
              </a:rPr>
              <a:t>s</a:t>
            </a:r>
            <a:r>
              <a:rPr lang="en-GB" sz="1400" b="1" baseline="-25000" dirty="0">
                <a:latin typeface="Courier New" panose="02070309020205020404" pitchFamily="49" charset="0"/>
                <a:cs typeface="Courier New" panose="02070309020205020404" pitchFamily="49" charset="0"/>
              </a:rPr>
              <a:t>0</a:t>
            </a:r>
            <a:r>
              <a:rPr lang="en-GB" sz="1400" b="1" dirty="0">
                <a:latin typeface="Courier New" panose="02070309020205020404" pitchFamily="49" charset="0"/>
                <a:cs typeface="Courier New" panose="02070309020205020404" pitchFamily="49" charset="0"/>
              </a:rPr>
              <a:t>,</a:t>
            </a:r>
            <a:r>
              <a:rPr lang="en-GB" sz="1400" b="1" i="1" dirty="0">
                <a:latin typeface="Courier New" panose="02070309020205020404" pitchFamily="49" charset="0"/>
                <a:cs typeface="Courier New" panose="02070309020205020404" pitchFamily="49" charset="0"/>
              </a:rPr>
              <a:t>S</a:t>
            </a:r>
            <a:r>
              <a:rPr lang="en-GB" sz="1400" b="1" i="1" baseline="-25000" dirty="0">
                <a:latin typeface="Courier New" panose="02070309020205020404" pitchFamily="49" charset="0"/>
                <a:cs typeface="Courier New" panose="02070309020205020404" pitchFamily="49" charset="0"/>
              </a:rPr>
              <a:t>g</a:t>
            </a:r>
            <a:r>
              <a:rPr lang="en-GB" sz="1400" b="1"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𝜋</a:t>
            </a:r>
            <a:r>
              <a:rPr lang="en-GB" sz="1400" baseline="-25000" dirty="0">
                <a:latin typeface="Courier New" panose="02070309020205020404" pitchFamily="49" charset="0"/>
                <a:cs typeface="Courier New" panose="02070309020205020404" pitchFamily="49" charset="0"/>
              </a:rPr>
              <a:t>0</a:t>
            </a:r>
            <a:r>
              <a:rPr lang="en-GB" sz="1400" b="1" dirty="0">
                <a:latin typeface="Courier New" panose="02070309020205020404" pitchFamily="49" charset="0"/>
                <a:cs typeface="Courier New" panose="02070309020205020404" pitchFamily="49" charset="0"/>
              </a:rPr>
              <a:t>)</a:t>
            </a:r>
            <a:endParaRPr lang="en-GB" sz="1400"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𝜋 ← 𝜋</a:t>
            </a:r>
            <a:r>
              <a:rPr lang="en-GB" sz="1400" baseline="-25000" dirty="0">
                <a:latin typeface="Courier New" panose="02070309020205020404" pitchFamily="49" charset="0"/>
                <a:cs typeface="Courier New" panose="02070309020205020404" pitchFamily="49" charset="0"/>
              </a:rPr>
              <a:t>0</a:t>
            </a:r>
            <a:endParaRPr lang="en-GB" sz="1400"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loop</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compute{V</a:t>
            </a:r>
            <a:r>
              <a:rPr lang="en-GB" sz="1400" baseline="30000" dirty="0">
                <a:latin typeface="Courier New" panose="02070309020205020404" pitchFamily="49" charset="0"/>
                <a:cs typeface="Courier New" panose="02070309020205020404" pitchFamily="49" charset="0"/>
              </a:rPr>
              <a:t>𝜋</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every state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i="1" baseline="-25000" dirty="0">
                <a:latin typeface="Courier New" panose="02070309020205020404" pitchFamily="49" charset="0"/>
                <a:cs typeface="Courier New" panose="02070309020205020404" pitchFamily="49" charset="0"/>
              </a:rPr>
              <a:t>g</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argmin</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Applicable</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baseline="30000" dirty="0">
                <a:latin typeface="Courier New" panose="02070309020205020404" pitchFamily="49" charset="0"/>
                <a:cs typeface="Courier New" panose="02070309020205020404" pitchFamily="49" charset="0"/>
              </a:rPr>
              <a:t>𝜋</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𝜋(</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𝜋’(</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𝜋(</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endParaRPr lang="en-GB" sz="1400" b="1"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else</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𝜋’(</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any action in </a:t>
            </a:r>
            <a:r>
              <a:rPr lang="en-GB" sz="1400" i="1" dirty="0">
                <a:latin typeface="Courier New" panose="02070309020205020404" pitchFamily="49" charset="0"/>
                <a:cs typeface="Courier New" panose="02070309020205020404" pitchFamily="49" charset="0"/>
              </a:rPr>
              <a:t>A</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𝜋’ = 𝜋 </a:t>
            </a:r>
            <a:r>
              <a:rPr lang="en-GB" sz="1400"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𝜋</a:t>
            </a:r>
            <a:endParaRPr lang="en-GB" sz="1400" b="1"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 𝜋 ← 𝜋’</a:t>
            </a:r>
            <a:endParaRPr lang="en-GB" sz="1400" i="1" dirty="0">
              <a:latin typeface="Courier New" panose="02070309020205020404" pitchFamily="49" charset="0"/>
              <a:cs typeface="Courier New" panose="02070309020205020404" pitchFamily="49" charset="0"/>
            </a:endParaRPr>
          </a:p>
        </p:txBody>
      </p:sp>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50A95C22-C8AD-FC4C-8442-29C3135C6BD4}"/>
                  </a:ext>
                </a:extLst>
              </p:cNvPr>
              <p:cNvSpPr/>
              <p:nvPr/>
            </p:nvSpPr>
            <p:spPr>
              <a:xfrm>
                <a:off x="1606731" y="2794029"/>
                <a:ext cx="1580607" cy="969496"/>
              </a:xfrm>
              <a:prstGeom prst="rect">
                <a:avLst/>
              </a:prstGeom>
              <a:ln/>
            </p:spPr>
            <p:style>
              <a:lnRef idx="0">
                <a:schemeClr val="accent4"/>
              </a:lnRef>
              <a:fillRef idx="3">
                <a:schemeClr val="accent4"/>
              </a:fillRef>
              <a:effectRef idx="3">
                <a:schemeClr val="accent4"/>
              </a:effectRef>
              <a:fontRef idx="minor">
                <a:schemeClr val="lt1"/>
              </a:fontRef>
            </p:style>
            <p:txBody>
              <a:bodyPr wrap="square" bIns="91440">
                <a:spAutoFit/>
              </a:bodyPr>
              <a:lstStyle/>
              <a:p>
                <a:pPr eaLnBrk="1" hangingPunct="1"/>
                <a14:m>
                  <m:oMath xmlns:m="http://schemas.openxmlformats.org/officeDocument/2006/math">
                    <m:r>
                      <a:rPr lang="en-US" i="1" dirty="0" smtClean="0">
                        <a:latin typeface="Cambria Math" panose="02040503050406030204" pitchFamily="18" charset="0"/>
                        <a:ea typeface="Times New Roman"/>
                      </a:rPr>
                      <m:t>𝑛</m:t>
                    </m:r>
                  </m:oMath>
                </a14:m>
                <a:r>
                  <a:rPr lang="en-US" dirty="0">
                    <a:ea typeface="Times New Roman"/>
                  </a:rPr>
                  <a:t> equations, </a:t>
                </a:r>
                <a:br>
                  <a:rPr lang="en-US" dirty="0">
                    <a:ea typeface="Times New Roman"/>
                  </a:rPr>
                </a:br>
                <a14:m>
                  <m:oMath xmlns:m="http://schemas.openxmlformats.org/officeDocument/2006/math">
                    <m:r>
                      <a:rPr lang="en-US" i="1" dirty="0" smtClean="0">
                        <a:latin typeface="Cambria Math" panose="02040503050406030204" pitchFamily="18" charset="0"/>
                        <a:ea typeface="Times New Roman"/>
                      </a:rPr>
                      <m:t>𝑛</m:t>
                    </m:r>
                  </m:oMath>
                </a14:m>
                <a:r>
                  <a:rPr lang="en-US" dirty="0">
                    <a:ea typeface="Times New Roman"/>
                  </a:rPr>
                  <a:t> unknowns, where </a:t>
                </a:r>
                <a14:m>
                  <m:oMath xmlns:m="http://schemas.openxmlformats.org/officeDocument/2006/math">
                    <m:r>
                      <a:rPr lang="en-US" i="1" dirty="0" smtClean="0">
                        <a:latin typeface="Cambria Math" panose="02040503050406030204" pitchFamily="18" charset="0"/>
                        <a:ea typeface="Times New Roman"/>
                      </a:rPr>
                      <m:t>𝑛</m:t>
                    </m:r>
                    <m:r>
                      <a:rPr lang="en-US" i="1" dirty="0" smtClean="0">
                        <a:latin typeface="Cambria Math" panose="02040503050406030204" pitchFamily="18" charset="0"/>
                        <a:ea typeface="Times New Roman"/>
                      </a:rPr>
                      <m:t>=|</m:t>
                    </m:r>
                    <m:r>
                      <a:rPr lang="en-US" i="1" dirty="0" smtClean="0">
                        <a:latin typeface="Cambria Math" panose="02040503050406030204" pitchFamily="18" charset="0"/>
                        <a:ea typeface="Times New Roman"/>
                      </a:rPr>
                      <m:t>𝑆</m:t>
                    </m:r>
                    <m:r>
                      <a:rPr lang="en-US" i="1" dirty="0" smtClean="0">
                        <a:latin typeface="Cambria Math" panose="02040503050406030204" pitchFamily="18" charset="0"/>
                        <a:ea typeface="Times New Roman"/>
                      </a:rPr>
                      <m:t>|</m:t>
                    </m:r>
                  </m:oMath>
                </a14:m>
                <a:endParaRPr lang="en-US" dirty="0">
                  <a:cs typeface="Times New Roman"/>
                </a:endParaRPr>
              </a:p>
            </p:txBody>
          </p:sp>
        </mc:Choice>
        <mc:Fallback xmlns="">
          <p:sp>
            <p:nvSpPr>
              <p:cNvPr id="7" name="Rectangle 6">
                <a:extLst>
                  <a:ext uri="{FF2B5EF4-FFF2-40B4-BE49-F238E27FC236}">
                    <a16:creationId xmlns:a16="http://schemas.microsoft.com/office/drawing/2014/main" id="{50A95C22-C8AD-FC4C-8442-29C3135C6BD4}"/>
                  </a:ext>
                </a:extLst>
              </p:cNvPr>
              <p:cNvSpPr>
                <a:spLocks noRot="1" noChangeAspect="1" noMove="1" noResize="1" noEditPoints="1" noAdjustHandles="1" noChangeArrowheads="1" noChangeShapeType="1" noTextEdit="1"/>
              </p:cNvSpPr>
              <p:nvPr/>
            </p:nvSpPr>
            <p:spPr>
              <a:xfrm>
                <a:off x="1606731" y="2794029"/>
                <a:ext cx="1580607" cy="969496"/>
              </a:xfrm>
              <a:prstGeom prst="rect">
                <a:avLst/>
              </a:prstGeom>
              <a:blipFill>
                <a:blip r:embed="rId2"/>
                <a:stretch>
                  <a:fillRect/>
                </a:stretch>
              </a:blipFill>
              <a:ln/>
            </p:spPr>
            <p:txBody>
              <a:bodyPr/>
              <a:lstStyle/>
              <a:p>
                <a:r>
                  <a:rPr lang="en-GB">
                    <a:noFill/>
                  </a:rPr>
                  <a:t> </a:t>
                </a:r>
              </a:p>
            </p:txBody>
          </p:sp>
        </mc:Fallback>
      </mc:AlternateContent>
      <p:cxnSp>
        <p:nvCxnSpPr>
          <p:cNvPr id="8" name="Straight Arrow Connector 7">
            <a:extLst>
              <a:ext uri="{FF2B5EF4-FFF2-40B4-BE49-F238E27FC236}">
                <a16:creationId xmlns:a16="http://schemas.microsoft.com/office/drawing/2014/main" id="{72D8436A-23C1-8F4D-8945-5A5B8C6FD759}"/>
              </a:ext>
            </a:extLst>
          </p:cNvPr>
          <p:cNvCxnSpPr>
            <a:cxnSpLocks/>
            <a:stCxn id="7" idx="3"/>
          </p:cNvCxnSpPr>
          <p:nvPr/>
        </p:nvCxnSpPr>
        <p:spPr bwMode="auto">
          <a:xfrm flipV="1">
            <a:off x="3187338" y="1946367"/>
            <a:ext cx="2351313" cy="1332410"/>
          </a:xfrm>
          <a:prstGeom prst="straightConnector1">
            <a:avLst/>
          </a:prstGeom>
          <a:solidFill>
            <a:schemeClr val="accent1"/>
          </a:solidFill>
          <a:ln w="28575" cap="flat" cmpd="sng" algn="ctr">
            <a:solidFill>
              <a:schemeClr val="accent4"/>
            </a:solidFill>
            <a:prstDash val="solid"/>
            <a:round/>
            <a:headEnd type="none" w="med" len="med"/>
            <a:tailEnd type="arrow"/>
          </a:ln>
          <a:effectLst/>
        </p:spPr>
      </p:cxnSp>
    </p:spTree>
    <p:extLst>
      <p:ext uri="{BB962C8B-B14F-4D97-AF65-F5344CB8AC3E}">
        <p14:creationId xmlns:p14="http://schemas.microsoft.com/office/powerpoint/2010/main" val="38612338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DDA4EB6E-53A9-BC42-81D5-571E295C8CEE}"/>
                  </a:ext>
                </a:extLst>
              </p:cNvPr>
              <p:cNvSpPr>
                <a:spLocks noGrp="1"/>
              </p:cNvSpPr>
              <p:nvPr>
                <p:ph sz="half" idx="1"/>
              </p:nvPr>
            </p:nvSpPr>
            <p:spPr>
              <a:xfrm>
                <a:off x="628649" y="1146048"/>
                <a:ext cx="4177627" cy="5030915"/>
              </a:xfrm>
            </p:spPr>
            <p:txBody>
              <a:bodyPr>
                <a:normAutofit fontScale="62500" lnSpcReduction="20000"/>
              </a:bodyPr>
              <a:lstStyle/>
              <a:p>
                <a:r>
                  <a:rPr lang="en-GB" dirty="0"/>
                  <a:t>Start with </a:t>
                </a:r>
              </a:p>
              <a:p>
                <a:pPr lvl="1"/>
                <a14:m>
                  <m:oMath xmlns:m="http://schemas.openxmlformats.org/officeDocument/2006/math">
                    <m:r>
                      <a:rPr lang="en-US" i="1" dirty="0">
                        <a:latin typeface="Cambria Math" panose="02040503050406030204" pitchFamily="18" charset="0"/>
                      </a:rPr>
                      <m:t>𝜋</m:t>
                    </m:r>
                    <m:r>
                      <a:rPr lang="de-DE" i="1" dirty="0">
                        <a:latin typeface="Cambria Math" panose="02040503050406030204" pitchFamily="18" charset="0"/>
                      </a:rPr>
                      <m:t>=</m:t>
                    </m:r>
                    <m:sSub>
                      <m:sSubPr>
                        <m:ctrlPr>
                          <a:rPr lang="de-DE" i="1" dirty="0">
                            <a:latin typeface="Cambria Math" panose="02040503050406030204" pitchFamily="18" charset="0"/>
                          </a:rPr>
                        </m:ctrlPr>
                      </m:sSubPr>
                      <m:e>
                        <m:r>
                          <a:rPr lang="en-US" i="1" dirty="0">
                            <a:latin typeface="Cambria Math" panose="02040503050406030204" pitchFamily="18" charset="0"/>
                          </a:rPr>
                          <m:t>𝜋</m:t>
                        </m:r>
                      </m:e>
                      <m:sub>
                        <m:r>
                          <a:rPr lang="de-DE" i="1" dirty="0">
                            <a:latin typeface="Cambria Math" panose="02040503050406030204" pitchFamily="18" charset="0"/>
                          </a:rPr>
                          <m:t>0</m:t>
                        </m:r>
                      </m:sub>
                    </m:sSub>
                    <m:r>
                      <a:rPr lang="en-US" i="1" dirty="0">
                        <a:latin typeface="Cambria Math" panose="02040503050406030204" pitchFamily="18" charset="0"/>
                      </a:rPr>
                      <m:t>={</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1, </m:t>
                        </m:r>
                        <m:r>
                          <a:rPr lang="is-IS" i="1" dirty="0">
                            <a:latin typeface="Cambria Math" panose="02040503050406030204" pitchFamily="18" charset="0"/>
                          </a:rPr>
                          <m:t>𝑚</m:t>
                        </m:r>
                        <m:r>
                          <a:rPr lang="is-IS" i="1" dirty="0">
                            <a:latin typeface="Cambria Math" panose="02040503050406030204" pitchFamily="18" charset="0"/>
                          </a:rPr>
                          <m:t>12</m:t>
                        </m:r>
                      </m:e>
                    </m:d>
                    <m:r>
                      <a:rPr lang="en-US" i="1" dirty="0">
                        <a:latin typeface="Cambria Math" panose="02040503050406030204" pitchFamily="18" charset="0"/>
                      </a:rPr>
                      <m:t>,</m:t>
                    </m:r>
                    <m:r>
                      <a:rPr lang="de-DE" i="1" dirty="0">
                        <a:latin typeface="Cambria Math" panose="02040503050406030204" pitchFamily="18" charset="0"/>
                      </a:rPr>
                      <m:t>  </m:t>
                    </m:r>
                    <m:d>
                      <m:dPr>
                        <m:ctrlPr>
                          <a:rPr lang="en-US" i="1" dirty="0">
                            <a:latin typeface="Cambria Math" panose="02040503050406030204" pitchFamily="18" charset="0"/>
                          </a:rPr>
                        </m:ctrlPr>
                      </m:dPr>
                      <m:e>
                        <m:r>
                          <a:rPr lang="is-IS" i="1" dirty="0">
                            <a:latin typeface="Cambria Math" panose="02040503050406030204" pitchFamily="18" charset="0"/>
                          </a:rPr>
                          <m:t>𝑑</m:t>
                        </m:r>
                        <m:r>
                          <a:rPr lang="is-IS" i="1" dirty="0">
                            <a:latin typeface="Cambria Math" panose="02040503050406030204" pitchFamily="18" charset="0"/>
                          </a:rPr>
                          <m:t>2, </m:t>
                        </m:r>
                        <m:r>
                          <a:rPr lang="is-IS" i="1" dirty="0">
                            <a:latin typeface="Cambria Math" panose="02040503050406030204" pitchFamily="18" charset="0"/>
                          </a:rPr>
                          <m:t>𝑚</m:t>
                        </m:r>
                        <m:r>
                          <a:rPr lang="is-IS" i="1" dirty="0">
                            <a:latin typeface="Cambria Math" panose="02040503050406030204" pitchFamily="18" charset="0"/>
                          </a:rPr>
                          <m:t>23</m:t>
                        </m:r>
                      </m:e>
                    </m:d>
                    <m:r>
                      <a:rPr lang="en-US" i="1" dirty="0">
                        <a:latin typeface="Cambria Math" panose="02040503050406030204" pitchFamily="18" charset="0"/>
                      </a:rPr>
                      <m:t>,</m:t>
                    </m:r>
                    <m:r>
                      <a:rPr lang="de-DE" i="1" dirty="0">
                        <a:latin typeface="Cambria Math" panose="02040503050406030204" pitchFamily="18" charset="0"/>
                      </a:rPr>
                      <m:t> </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3, </m:t>
                        </m:r>
                        <m:r>
                          <a:rPr lang="ru-RU" i="1" dirty="0">
                            <a:latin typeface="Cambria Math" panose="02040503050406030204" pitchFamily="18" charset="0"/>
                          </a:rPr>
                          <m:t>𝑚</m:t>
                        </m:r>
                        <m:r>
                          <a:rPr lang="ru-RU" i="1" dirty="0">
                            <a:latin typeface="Cambria Math" panose="02040503050406030204" pitchFamily="18" charset="0"/>
                          </a:rPr>
                          <m:t>34</m:t>
                        </m:r>
                      </m:e>
                    </m:d>
                    <m:r>
                      <a:rPr lang="de-DE" i="1" dirty="0">
                        <a:latin typeface="Cambria Math" panose="02040503050406030204" pitchFamily="18" charset="0"/>
                      </a:rPr>
                      <m:t>,  </m:t>
                    </m:r>
                    <m:d>
                      <m:dPr>
                        <m:ctrlPr>
                          <a:rPr lang="de-DE" i="1" dirty="0">
                            <a:latin typeface="Cambria Math" panose="02040503050406030204" pitchFamily="18" charset="0"/>
                          </a:rPr>
                        </m:ctrlPr>
                      </m:dPr>
                      <m:e>
                        <m:r>
                          <a:rPr lang="de-DE" i="1" dirty="0">
                            <a:latin typeface="Cambria Math" panose="02040503050406030204" pitchFamily="18" charset="0"/>
                          </a:rPr>
                          <m:t>𝑑</m:t>
                        </m:r>
                        <m:r>
                          <a:rPr lang="de-DE" i="1" dirty="0">
                            <a:latin typeface="Cambria Math" panose="02040503050406030204" pitchFamily="18" charset="0"/>
                          </a:rPr>
                          <m:t>5,</m:t>
                        </m:r>
                        <m:r>
                          <a:rPr lang="de-DE" i="1" dirty="0">
                            <a:latin typeface="Cambria Math" panose="02040503050406030204" pitchFamily="18" charset="0"/>
                          </a:rPr>
                          <m:t>𝑚</m:t>
                        </m:r>
                        <m:r>
                          <a:rPr lang="de-DE" i="1" dirty="0">
                            <a:latin typeface="Cambria Math" panose="02040503050406030204" pitchFamily="18" charset="0"/>
                          </a:rPr>
                          <m:t>54</m:t>
                        </m:r>
                      </m:e>
                    </m:d>
                    <m:r>
                      <a:rPr lang="en-US" i="1" dirty="0">
                        <a:latin typeface="Cambria Math" panose="02040503050406030204" pitchFamily="18" charset="0"/>
                      </a:rPr>
                      <m:t>}</m:t>
                    </m:r>
                  </m:oMath>
                </a14:m>
                <a:endParaRPr lang="en-US" sz="1800" i="1" kern="0" dirty="0">
                  <a:latin typeface="Times New Roman" charset="0"/>
                  <a:ea typeface="Times New Roman"/>
                </a:endParaRPr>
              </a:p>
              <a:p>
                <a:pPr>
                  <a:spcBef>
                    <a:spcPts val="400"/>
                  </a:spcBef>
                </a:pPr>
                <a:r>
                  <a:rPr lang="en-US" kern="0" dirty="0">
                    <a:ea typeface="Times New Roman"/>
                  </a:rPr>
                  <a:t>Expected cost</a:t>
                </a:r>
                <a:endParaRPr lang="en-US" i="1" kern="0" dirty="0">
                  <a:latin typeface="Cambria Math" panose="02040503050406030204" pitchFamily="18" charset="0"/>
                  <a:ea typeface="Times New Roman"/>
                </a:endParaRPr>
              </a:p>
              <a:p>
                <a:pPr lvl="1">
                  <a:spcBef>
                    <a:spcPts val="400"/>
                  </a:spcBef>
                </a:pPr>
                <a14:m>
                  <m:oMath xmlns:m="http://schemas.openxmlformats.org/officeDocument/2006/math">
                    <m:sSup>
                      <m:sSupPr>
                        <m:ctrlPr>
                          <a:rPr lang="en-US" i="1" kern="0" dirty="0" smtClean="0">
                            <a:latin typeface="Cambria Math" panose="02040503050406030204" pitchFamily="18" charset="0"/>
                            <a:ea typeface="Times New Roman"/>
                          </a:rPr>
                        </m:ctrlPr>
                      </m:sSupPr>
                      <m:e>
                        <m:r>
                          <a:rPr lang="en-US" i="1" kern="0" dirty="0" smtClean="0">
                            <a:latin typeface="Cambria Math" panose="02040503050406030204" pitchFamily="18" charset="0"/>
                            <a:ea typeface="Times New Roman"/>
                          </a:rPr>
                          <m:t>𝑉</m:t>
                        </m:r>
                      </m:e>
                      <m:sup>
                        <m:r>
                          <a:rPr lang="en-US" i="1" dirty="0">
                            <a:latin typeface="Cambria Math" panose="02040503050406030204" pitchFamily="18" charset="0"/>
                          </a:rPr>
                          <m:t>𝜋</m:t>
                        </m:r>
                      </m:sup>
                    </m:sSup>
                    <m:d>
                      <m:dPr>
                        <m:ctrlPr>
                          <a:rPr lang="en-US" i="1" kern="0" dirty="0">
                            <a:latin typeface="Cambria Math" panose="02040503050406030204" pitchFamily="18" charset="0"/>
                            <a:sym typeface="Symbol" charset="0"/>
                          </a:rPr>
                        </m:ctrlPr>
                      </m:dPr>
                      <m:e>
                        <m:r>
                          <a:rPr lang="en-US" i="1" kern="0" dirty="0">
                            <a:latin typeface="Cambria Math" panose="02040503050406030204" pitchFamily="18" charset="0"/>
                            <a:ea typeface="Times New Roman"/>
                            <a:sym typeface="Symbol" charset="0"/>
                          </a:rPr>
                          <m:t>𝑑</m:t>
                        </m:r>
                        <m:r>
                          <a:rPr lang="en-US" i="1" kern="0" dirty="0">
                            <a:latin typeface="Cambria Math" panose="02040503050406030204" pitchFamily="18" charset="0"/>
                            <a:ea typeface="Times New Roman"/>
                            <a:sym typeface="Symbol" charset="0"/>
                          </a:rPr>
                          <m:t>4</m:t>
                        </m:r>
                      </m:e>
                    </m:d>
                    <m:r>
                      <a:rPr lang="en-US" i="1" kern="0" dirty="0">
                        <a:latin typeface="Cambria Math" panose="02040503050406030204" pitchFamily="18" charset="0"/>
                        <a:ea typeface="Times New Roman"/>
                        <a:cs typeface="Times New Roman"/>
                        <a:sym typeface="Symbol" charset="0"/>
                      </a:rPr>
                      <m:t>=0</m:t>
                    </m:r>
                  </m:oMath>
                </a14:m>
                <a:endParaRPr lang="en-US" kern="0" dirty="0">
                  <a:ea typeface="Times New Roman"/>
                  <a:cs typeface="Times New Roman"/>
                  <a:sym typeface="Symbol" charset="0"/>
                </a:endParaRPr>
              </a:p>
              <a:p>
                <a:pPr lvl="1">
                  <a:spcBef>
                    <a:spcPts val="400"/>
                  </a:spcBef>
                </a:pPr>
                <a14:m>
                  <m:oMath xmlns:m="http://schemas.openxmlformats.org/officeDocument/2006/math">
                    <m:sSup>
                      <m:sSupPr>
                        <m:ctrlPr>
                          <a:rPr lang="en-US" i="1" kern="0" dirty="0">
                            <a:latin typeface="Cambria Math" panose="02040503050406030204" pitchFamily="18" charset="0"/>
                            <a:ea typeface="Times New Roman"/>
                          </a:rPr>
                        </m:ctrlPr>
                      </m:sSupPr>
                      <m:e>
                        <m:r>
                          <a:rPr lang="en-US" i="1" kern="0" dirty="0">
                            <a:latin typeface="Cambria Math" panose="02040503050406030204" pitchFamily="18" charset="0"/>
                            <a:ea typeface="Times New Roman"/>
                          </a:rPr>
                          <m:t>𝑉</m:t>
                        </m:r>
                      </m:e>
                      <m:sup>
                        <m:r>
                          <a:rPr lang="en-US" i="1" dirty="0">
                            <a:latin typeface="Cambria Math" panose="02040503050406030204" pitchFamily="18" charset="0"/>
                          </a:rPr>
                          <m:t>𝜋</m:t>
                        </m:r>
                      </m:sup>
                    </m:sSup>
                    <m:d>
                      <m:dPr>
                        <m:ctrlPr>
                          <a:rPr lang="en-US" i="1" kern="0" dirty="0">
                            <a:latin typeface="Cambria Math" panose="02040503050406030204" pitchFamily="18" charset="0"/>
                            <a:sym typeface="Symbol" charset="0"/>
                          </a:rPr>
                        </m:ctrlPr>
                      </m:dPr>
                      <m:e>
                        <m:r>
                          <a:rPr lang="en-US" i="1" kern="0" dirty="0">
                            <a:latin typeface="Cambria Math" panose="02040503050406030204" pitchFamily="18" charset="0"/>
                            <a:ea typeface="Times New Roman"/>
                            <a:sym typeface="Symbol" charset="0"/>
                          </a:rPr>
                          <m:t>𝑑</m:t>
                        </m:r>
                        <m:r>
                          <a:rPr lang="en-US" i="1" kern="0" dirty="0">
                            <a:latin typeface="Cambria Math" panose="02040503050406030204" pitchFamily="18" charset="0"/>
                            <a:ea typeface="Times New Roman"/>
                            <a:sym typeface="Symbol" charset="0"/>
                          </a:rPr>
                          <m:t>3</m:t>
                        </m:r>
                      </m:e>
                    </m:d>
                    <m:r>
                      <a:rPr lang="en-US" i="1" kern="0" dirty="0">
                        <a:latin typeface="Cambria Math" panose="02040503050406030204" pitchFamily="18" charset="0"/>
                        <a:ea typeface="Times New Roman"/>
                        <a:cs typeface="Times New Roman"/>
                        <a:sym typeface="Symbol" charset="0"/>
                      </a:rPr>
                      <m:t>=100+</m:t>
                    </m:r>
                    <m:sSup>
                      <m:sSupPr>
                        <m:ctrlPr>
                          <a:rPr lang="en-US" i="1" kern="0" dirty="0">
                            <a:latin typeface="Cambria Math" panose="02040503050406030204" pitchFamily="18" charset="0"/>
                            <a:ea typeface="Times New Roman"/>
                          </a:rPr>
                        </m:ctrlPr>
                      </m:sSupPr>
                      <m:e>
                        <m:r>
                          <a:rPr lang="en-US" i="1" kern="0" dirty="0">
                            <a:latin typeface="Cambria Math" panose="02040503050406030204" pitchFamily="18" charset="0"/>
                            <a:ea typeface="Times New Roman"/>
                          </a:rPr>
                          <m:t>𝑉</m:t>
                        </m:r>
                      </m:e>
                      <m:sup>
                        <m:r>
                          <a:rPr lang="en-US" i="1" dirty="0">
                            <a:latin typeface="Cambria Math" panose="02040503050406030204" pitchFamily="18" charset="0"/>
                          </a:rPr>
                          <m:t>𝜋</m:t>
                        </m:r>
                      </m:sup>
                    </m:sSup>
                    <m:d>
                      <m:dPr>
                        <m:ctrlPr>
                          <a:rPr lang="en-US" i="1" kern="0" dirty="0">
                            <a:latin typeface="Cambria Math" panose="02040503050406030204" pitchFamily="18" charset="0"/>
                            <a:sym typeface="Symbol" charset="0"/>
                          </a:rPr>
                        </m:ctrlPr>
                      </m:dPr>
                      <m:e>
                        <m:r>
                          <a:rPr lang="en-US" i="1" kern="0" dirty="0">
                            <a:latin typeface="Cambria Math" panose="02040503050406030204" pitchFamily="18" charset="0"/>
                            <a:ea typeface="Times New Roman"/>
                            <a:sym typeface="Symbol" charset="0"/>
                          </a:rPr>
                          <m:t>𝑑</m:t>
                        </m:r>
                        <m:r>
                          <a:rPr lang="en-US" i="1" kern="0" dirty="0">
                            <a:latin typeface="Cambria Math" panose="02040503050406030204" pitchFamily="18" charset="0"/>
                            <a:ea typeface="Times New Roman"/>
                            <a:sym typeface="Symbol" charset="0"/>
                          </a:rPr>
                          <m:t>4</m:t>
                        </m:r>
                      </m:e>
                    </m:d>
                    <m:r>
                      <a:rPr lang="en-US" i="1" kern="0" dirty="0">
                        <a:latin typeface="Cambria Math" panose="02040503050406030204" pitchFamily="18" charset="0"/>
                        <a:ea typeface="Times New Roman"/>
                        <a:cs typeface="Times New Roman"/>
                        <a:sym typeface="Symbol" charset="0"/>
                      </a:rPr>
                      <m:t>=100</m:t>
                    </m:r>
                  </m:oMath>
                </a14:m>
                <a:endParaRPr lang="en-US" kern="0" dirty="0">
                  <a:ea typeface="Times New Roman"/>
                  <a:cs typeface="Times New Roman"/>
                  <a:sym typeface="Symbol" charset="0"/>
                </a:endParaRPr>
              </a:p>
              <a:p>
                <a:pPr lvl="1">
                  <a:spcBef>
                    <a:spcPts val="400"/>
                  </a:spcBef>
                </a:pPr>
                <a14:m>
                  <m:oMath xmlns:m="http://schemas.openxmlformats.org/officeDocument/2006/math">
                    <m:sSup>
                      <m:sSupPr>
                        <m:ctrlPr>
                          <a:rPr lang="en-US" i="1" kern="0" dirty="0">
                            <a:latin typeface="Cambria Math" panose="02040503050406030204" pitchFamily="18" charset="0"/>
                            <a:ea typeface="Times New Roman"/>
                          </a:rPr>
                        </m:ctrlPr>
                      </m:sSupPr>
                      <m:e>
                        <m:r>
                          <a:rPr lang="en-US" i="1" kern="0" dirty="0">
                            <a:latin typeface="Cambria Math" panose="02040503050406030204" pitchFamily="18" charset="0"/>
                            <a:ea typeface="Times New Roman"/>
                          </a:rPr>
                          <m:t>𝑉</m:t>
                        </m:r>
                      </m:e>
                      <m:sup>
                        <m:r>
                          <a:rPr lang="en-US" i="1" dirty="0">
                            <a:latin typeface="Cambria Math" panose="02040503050406030204" pitchFamily="18" charset="0"/>
                          </a:rPr>
                          <m:t>𝜋</m:t>
                        </m:r>
                      </m:sup>
                    </m:sSup>
                    <m:d>
                      <m:dPr>
                        <m:ctrlPr>
                          <a:rPr lang="en-US" i="1" kern="0" dirty="0">
                            <a:latin typeface="Cambria Math" panose="02040503050406030204" pitchFamily="18" charset="0"/>
                            <a:sym typeface="Symbol" charset="0"/>
                          </a:rPr>
                        </m:ctrlPr>
                      </m:dPr>
                      <m:e>
                        <m:r>
                          <a:rPr lang="en-US" i="1" kern="0" dirty="0">
                            <a:latin typeface="Cambria Math" panose="02040503050406030204" pitchFamily="18" charset="0"/>
                            <a:ea typeface="Times New Roman"/>
                            <a:sym typeface="Symbol" charset="0"/>
                          </a:rPr>
                          <m:t>𝑑</m:t>
                        </m:r>
                        <m:r>
                          <a:rPr lang="en-US" i="1" kern="0" dirty="0">
                            <a:latin typeface="Cambria Math" panose="02040503050406030204" pitchFamily="18" charset="0"/>
                            <a:ea typeface="Times New Roman"/>
                            <a:sym typeface="Symbol" charset="0"/>
                          </a:rPr>
                          <m:t>5</m:t>
                        </m:r>
                      </m:e>
                    </m:d>
                    <m:r>
                      <a:rPr lang="en-US" i="1" kern="0" dirty="0">
                        <a:latin typeface="Cambria Math" panose="02040503050406030204" pitchFamily="18" charset="0"/>
                        <a:ea typeface="Times New Roman"/>
                        <a:cs typeface="Times New Roman"/>
                        <a:sym typeface="Symbol" charset="0"/>
                      </a:rPr>
                      <m:t>=100+</m:t>
                    </m:r>
                    <m:sSup>
                      <m:sSupPr>
                        <m:ctrlPr>
                          <a:rPr lang="en-US" i="1" kern="0" dirty="0">
                            <a:latin typeface="Cambria Math" panose="02040503050406030204" pitchFamily="18" charset="0"/>
                            <a:ea typeface="Times New Roman"/>
                          </a:rPr>
                        </m:ctrlPr>
                      </m:sSupPr>
                      <m:e>
                        <m:r>
                          <a:rPr lang="en-US" i="1" kern="0" dirty="0">
                            <a:latin typeface="Cambria Math" panose="02040503050406030204" pitchFamily="18" charset="0"/>
                            <a:ea typeface="Times New Roman"/>
                          </a:rPr>
                          <m:t>𝑉</m:t>
                        </m:r>
                      </m:e>
                      <m:sup>
                        <m:r>
                          <a:rPr lang="en-US" i="1" dirty="0">
                            <a:latin typeface="Cambria Math" panose="02040503050406030204" pitchFamily="18" charset="0"/>
                          </a:rPr>
                          <m:t>𝜋</m:t>
                        </m:r>
                      </m:sup>
                    </m:sSup>
                    <m:d>
                      <m:dPr>
                        <m:ctrlPr>
                          <a:rPr lang="en-US" i="1" kern="0" dirty="0">
                            <a:latin typeface="Cambria Math" panose="02040503050406030204" pitchFamily="18" charset="0"/>
                            <a:sym typeface="Symbol" charset="0"/>
                          </a:rPr>
                        </m:ctrlPr>
                      </m:dPr>
                      <m:e>
                        <m:r>
                          <a:rPr lang="en-US" i="1" kern="0" dirty="0">
                            <a:latin typeface="Cambria Math" panose="02040503050406030204" pitchFamily="18" charset="0"/>
                            <a:ea typeface="Times New Roman"/>
                            <a:sym typeface="Symbol" charset="0"/>
                          </a:rPr>
                          <m:t>𝑑</m:t>
                        </m:r>
                        <m:r>
                          <a:rPr lang="de-DE" b="0" i="1" kern="0" dirty="0" smtClean="0">
                            <a:latin typeface="Cambria Math" panose="02040503050406030204" pitchFamily="18" charset="0"/>
                            <a:ea typeface="Times New Roman"/>
                            <a:sym typeface="Symbol" charset="0"/>
                          </a:rPr>
                          <m:t>4</m:t>
                        </m:r>
                      </m:e>
                    </m:d>
                    <m:r>
                      <a:rPr lang="de-DE" b="0" i="1" kern="0" dirty="0" smtClean="0">
                        <a:latin typeface="Cambria Math" panose="02040503050406030204" pitchFamily="18" charset="0"/>
                        <a:ea typeface="Times New Roman"/>
                        <a:cs typeface="Times New Roman"/>
                        <a:sym typeface="Symbol" charset="0"/>
                      </a:rPr>
                      <m:t>=</m:t>
                    </m:r>
                    <m:r>
                      <a:rPr lang="en-US" i="1" kern="0" dirty="0">
                        <a:latin typeface="Cambria Math" panose="02040503050406030204" pitchFamily="18" charset="0"/>
                        <a:ea typeface="Times New Roman"/>
                        <a:cs typeface="Times New Roman"/>
                        <a:sym typeface="Symbol" charset="0"/>
                      </a:rPr>
                      <m:t>100</m:t>
                    </m:r>
                  </m:oMath>
                </a14:m>
                <a:endParaRPr lang="en-US" kern="0" dirty="0">
                  <a:ea typeface="Times New Roman"/>
                  <a:cs typeface="Times New Roman"/>
                  <a:sym typeface="Symbol" charset="0"/>
                </a:endParaRPr>
              </a:p>
              <a:p>
                <a:pPr lvl="1">
                  <a:spcBef>
                    <a:spcPts val="400"/>
                  </a:spcBef>
                </a:pPr>
                <a14:m>
                  <m:oMath xmlns:m="http://schemas.openxmlformats.org/officeDocument/2006/math">
                    <m:sSup>
                      <m:sSupPr>
                        <m:ctrlPr>
                          <a:rPr lang="en-US" i="1" kern="0" dirty="0">
                            <a:latin typeface="Cambria Math" panose="02040503050406030204" pitchFamily="18" charset="0"/>
                            <a:ea typeface="Times New Roman"/>
                          </a:rPr>
                        </m:ctrlPr>
                      </m:sSupPr>
                      <m:e>
                        <m:r>
                          <a:rPr lang="en-US" i="1" kern="0" dirty="0">
                            <a:latin typeface="Cambria Math" panose="02040503050406030204" pitchFamily="18" charset="0"/>
                            <a:ea typeface="Times New Roman"/>
                          </a:rPr>
                          <m:t>𝑉</m:t>
                        </m:r>
                      </m:e>
                      <m:sup>
                        <m:r>
                          <a:rPr lang="en-US" i="1" dirty="0">
                            <a:latin typeface="Cambria Math" panose="02040503050406030204" pitchFamily="18" charset="0"/>
                          </a:rPr>
                          <m:t>𝜋</m:t>
                        </m:r>
                      </m:sup>
                    </m:sSup>
                    <m:d>
                      <m:dPr>
                        <m:ctrlPr>
                          <a:rPr lang="en-US" i="1" kern="0" dirty="0">
                            <a:latin typeface="Cambria Math" panose="02040503050406030204" pitchFamily="18" charset="0"/>
                            <a:sym typeface="Symbol" charset="0"/>
                          </a:rPr>
                        </m:ctrlPr>
                      </m:dPr>
                      <m:e>
                        <m:r>
                          <a:rPr lang="is-IS" i="1" kern="0" dirty="0">
                            <a:latin typeface="Cambria Math" panose="02040503050406030204" pitchFamily="18" charset="0"/>
                            <a:ea typeface="Times New Roman"/>
                            <a:sym typeface="Symbol" charset="0"/>
                          </a:rPr>
                          <m:t>𝑑</m:t>
                        </m:r>
                        <m:r>
                          <a:rPr lang="is-IS" i="1" kern="0" dirty="0">
                            <a:latin typeface="Cambria Math" panose="02040503050406030204" pitchFamily="18" charset="0"/>
                            <a:ea typeface="Times New Roman"/>
                            <a:sym typeface="Symbol" charset="0"/>
                          </a:rPr>
                          <m:t>2</m:t>
                        </m:r>
                      </m:e>
                    </m:d>
                    <m:r>
                      <a:rPr lang="en-US" i="1" kern="0" dirty="0">
                        <a:latin typeface="Cambria Math" panose="02040503050406030204" pitchFamily="18" charset="0"/>
                        <a:ea typeface="Times New Roman"/>
                        <a:cs typeface="Times New Roman"/>
                        <a:sym typeface="Symbol" charset="0"/>
                      </a:rPr>
                      <m:t>=1+</m:t>
                    </m:r>
                    <m:d>
                      <m:dPr>
                        <m:ctrlPr>
                          <a:rPr lang="en-US" i="1" kern="0" dirty="0">
                            <a:latin typeface="Cambria Math" panose="02040503050406030204" pitchFamily="18" charset="0"/>
                            <a:ea typeface="Times New Roman"/>
                            <a:cs typeface="Times New Roman"/>
                            <a:sym typeface="Symbol" charset="0"/>
                          </a:rPr>
                        </m:ctrlPr>
                      </m:dPr>
                      <m:e>
                        <m:r>
                          <a:rPr lang="en-US" i="1" kern="0" dirty="0">
                            <a:latin typeface="Cambria Math" panose="02040503050406030204" pitchFamily="18" charset="0"/>
                            <a:ea typeface="Times New Roman"/>
                            <a:cs typeface="Times New Roman"/>
                            <a:sym typeface="Symbol" charset="0"/>
                          </a:rPr>
                          <m:t>0.8</m:t>
                        </m:r>
                        <m:sSup>
                          <m:sSupPr>
                            <m:ctrlPr>
                              <a:rPr lang="en-US" i="1" kern="0" dirty="0">
                                <a:latin typeface="Cambria Math" panose="02040503050406030204" pitchFamily="18" charset="0"/>
                                <a:ea typeface="Times New Roman"/>
                              </a:rPr>
                            </m:ctrlPr>
                          </m:sSupPr>
                          <m:e>
                            <m:r>
                              <a:rPr lang="en-US" i="1" kern="0" dirty="0">
                                <a:latin typeface="Cambria Math" panose="02040503050406030204" pitchFamily="18" charset="0"/>
                                <a:ea typeface="Times New Roman"/>
                              </a:rPr>
                              <m:t>𝑉</m:t>
                            </m:r>
                          </m:e>
                          <m:sup>
                            <m:r>
                              <a:rPr lang="en-US" i="1" dirty="0">
                                <a:latin typeface="Cambria Math" panose="02040503050406030204" pitchFamily="18" charset="0"/>
                              </a:rPr>
                              <m:t>𝜋</m:t>
                            </m:r>
                          </m:sup>
                        </m:sSup>
                        <m:d>
                          <m:dPr>
                            <m:ctrlPr>
                              <a:rPr lang="en-US" i="1" kern="0" dirty="0">
                                <a:latin typeface="Cambria Math" panose="02040503050406030204" pitchFamily="18" charset="0"/>
                                <a:sym typeface="Symbol" charset="0"/>
                              </a:rPr>
                            </m:ctrlPr>
                          </m:dPr>
                          <m:e>
                            <m:r>
                              <a:rPr lang="en-US" i="1" kern="0" dirty="0">
                                <a:latin typeface="Cambria Math" panose="02040503050406030204" pitchFamily="18" charset="0"/>
                                <a:ea typeface="Times New Roman"/>
                                <a:sym typeface="Symbol" charset="0"/>
                              </a:rPr>
                              <m:t>𝑑</m:t>
                            </m:r>
                            <m:r>
                              <a:rPr lang="en-US" i="1" kern="0" dirty="0">
                                <a:latin typeface="Cambria Math" panose="02040503050406030204" pitchFamily="18" charset="0"/>
                                <a:ea typeface="Times New Roman"/>
                                <a:sym typeface="Symbol" charset="0"/>
                              </a:rPr>
                              <m:t>3</m:t>
                            </m:r>
                          </m:e>
                        </m:d>
                        <m:r>
                          <a:rPr lang="en-US" i="1" kern="0" dirty="0">
                            <a:latin typeface="Cambria Math" panose="02040503050406030204" pitchFamily="18" charset="0"/>
                            <a:ea typeface="Times New Roman"/>
                            <a:cs typeface="Times New Roman"/>
                            <a:sym typeface="Symbol" charset="0"/>
                          </a:rPr>
                          <m:t>+0.2</m:t>
                        </m:r>
                        <m:sSup>
                          <m:sSupPr>
                            <m:ctrlPr>
                              <a:rPr lang="en-US" i="1" kern="0" dirty="0">
                                <a:latin typeface="Cambria Math" panose="02040503050406030204" pitchFamily="18" charset="0"/>
                                <a:ea typeface="Times New Roman"/>
                              </a:rPr>
                            </m:ctrlPr>
                          </m:sSupPr>
                          <m:e>
                            <m:r>
                              <a:rPr lang="en-US" i="1" kern="0" dirty="0">
                                <a:latin typeface="Cambria Math" panose="02040503050406030204" pitchFamily="18" charset="0"/>
                                <a:ea typeface="Times New Roman"/>
                              </a:rPr>
                              <m:t>𝑉</m:t>
                            </m:r>
                          </m:e>
                          <m:sup>
                            <m:r>
                              <a:rPr lang="en-US" i="1" dirty="0">
                                <a:latin typeface="Cambria Math" panose="02040503050406030204" pitchFamily="18" charset="0"/>
                              </a:rPr>
                              <m:t>𝜋</m:t>
                            </m:r>
                          </m:sup>
                        </m:sSup>
                        <m:d>
                          <m:dPr>
                            <m:ctrlPr>
                              <a:rPr lang="en-US" i="1" kern="0" dirty="0">
                                <a:latin typeface="Cambria Math" panose="02040503050406030204" pitchFamily="18" charset="0"/>
                                <a:sym typeface="Symbol" charset="0"/>
                              </a:rPr>
                            </m:ctrlPr>
                          </m:dPr>
                          <m:e>
                            <m:r>
                              <a:rPr lang="en-US" i="1" kern="0" dirty="0">
                                <a:latin typeface="Cambria Math" panose="02040503050406030204" pitchFamily="18" charset="0"/>
                                <a:ea typeface="Times New Roman"/>
                                <a:sym typeface="Symbol" charset="0"/>
                              </a:rPr>
                              <m:t>𝑑</m:t>
                            </m:r>
                            <m:r>
                              <a:rPr lang="en-US" i="1" kern="0" dirty="0">
                                <a:latin typeface="Cambria Math" panose="02040503050406030204" pitchFamily="18" charset="0"/>
                                <a:ea typeface="Times New Roman"/>
                                <a:sym typeface="Symbol" charset="0"/>
                              </a:rPr>
                              <m:t>5</m:t>
                            </m:r>
                          </m:e>
                        </m:d>
                      </m:e>
                    </m:d>
                  </m:oMath>
                </a14:m>
                <a:br>
                  <a:rPr lang="de-DE" i="1" kern="0" dirty="0">
                    <a:latin typeface="Cambria Math" panose="02040503050406030204" pitchFamily="18" charset="0"/>
                    <a:ea typeface="Times New Roman"/>
                    <a:sym typeface="Symbol" charset="0"/>
                  </a:rPr>
                </a:br>
                <a14:m>
                  <m:oMath xmlns:m="http://schemas.openxmlformats.org/officeDocument/2006/math">
                    <m:r>
                      <a:rPr lang="en-US" i="1" kern="0" dirty="0">
                        <a:latin typeface="Cambria Math" panose="02040503050406030204" pitchFamily="18" charset="0"/>
                        <a:ea typeface="Times New Roman"/>
                        <a:cs typeface="Times New Roman"/>
                        <a:sym typeface="Symbol" charset="0"/>
                      </a:rPr>
                      <m:t>=101</m:t>
                    </m:r>
                  </m:oMath>
                </a14:m>
                <a:endParaRPr lang="en-US" kern="0" dirty="0">
                  <a:cs typeface="Times New Roman"/>
                </a:endParaRPr>
              </a:p>
              <a:p>
                <a:pPr lvl="1">
                  <a:spcBef>
                    <a:spcPts val="400"/>
                  </a:spcBef>
                </a:pPr>
                <a14:m>
                  <m:oMath xmlns:m="http://schemas.openxmlformats.org/officeDocument/2006/math">
                    <m:sSup>
                      <m:sSupPr>
                        <m:ctrlPr>
                          <a:rPr lang="en-US" i="1" kern="0" dirty="0">
                            <a:latin typeface="Cambria Math" panose="02040503050406030204" pitchFamily="18" charset="0"/>
                            <a:ea typeface="Times New Roman"/>
                          </a:rPr>
                        </m:ctrlPr>
                      </m:sSupPr>
                      <m:e>
                        <m:r>
                          <a:rPr lang="en-US" i="1" kern="0" dirty="0">
                            <a:latin typeface="Cambria Math" panose="02040503050406030204" pitchFamily="18" charset="0"/>
                            <a:ea typeface="Times New Roman"/>
                          </a:rPr>
                          <m:t>𝑉</m:t>
                        </m:r>
                      </m:e>
                      <m:sup>
                        <m:r>
                          <a:rPr lang="en-US" i="1" dirty="0">
                            <a:latin typeface="Cambria Math" panose="02040503050406030204" pitchFamily="18" charset="0"/>
                          </a:rPr>
                          <m:t>𝜋</m:t>
                        </m:r>
                      </m:sup>
                    </m:sSup>
                    <m:d>
                      <m:dPr>
                        <m:ctrlPr>
                          <a:rPr lang="en-US" i="1" kern="0" dirty="0">
                            <a:latin typeface="Cambria Math" panose="02040503050406030204" pitchFamily="18" charset="0"/>
                            <a:sym typeface="Symbol" charset="0"/>
                          </a:rPr>
                        </m:ctrlPr>
                      </m:dPr>
                      <m:e>
                        <m:r>
                          <a:rPr lang="en-US" i="1" kern="0" dirty="0">
                            <a:latin typeface="Cambria Math" panose="02040503050406030204" pitchFamily="18" charset="0"/>
                            <a:ea typeface="Times New Roman"/>
                            <a:sym typeface="Symbol" charset="0"/>
                          </a:rPr>
                          <m:t>𝑑</m:t>
                        </m:r>
                        <m:r>
                          <a:rPr lang="en-US" i="1" kern="0" dirty="0">
                            <a:latin typeface="Cambria Math" panose="02040503050406030204" pitchFamily="18" charset="0"/>
                            <a:ea typeface="Times New Roman"/>
                            <a:sym typeface="Symbol" charset="0"/>
                          </a:rPr>
                          <m:t>1</m:t>
                        </m:r>
                      </m:e>
                    </m:d>
                    <m:r>
                      <a:rPr lang="en-US" i="1" kern="0" dirty="0">
                        <a:latin typeface="Cambria Math" panose="02040503050406030204" pitchFamily="18" charset="0"/>
                        <a:ea typeface="Times New Roman"/>
                        <a:cs typeface="Times New Roman"/>
                        <a:sym typeface="Symbol" charset="0"/>
                      </a:rPr>
                      <m:t>=100+</m:t>
                    </m:r>
                    <m:sSup>
                      <m:sSupPr>
                        <m:ctrlPr>
                          <a:rPr lang="en-US" i="1" kern="0" dirty="0">
                            <a:latin typeface="Cambria Math" panose="02040503050406030204" pitchFamily="18" charset="0"/>
                            <a:ea typeface="Times New Roman"/>
                          </a:rPr>
                        </m:ctrlPr>
                      </m:sSupPr>
                      <m:e>
                        <m:r>
                          <a:rPr lang="en-US" i="1" kern="0" dirty="0">
                            <a:latin typeface="Cambria Math" panose="02040503050406030204" pitchFamily="18" charset="0"/>
                            <a:ea typeface="Times New Roman"/>
                          </a:rPr>
                          <m:t>𝑉</m:t>
                        </m:r>
                      </m:e>
                      <m:sup>
                        <m:r>
                          <a:rPr lang="en-US" i="1" dirty="0">
                            <a:latin typeface="Cambria Math" panose="02040503050406030204" pitchFamily="18" charset="0"/>
                          </a:rPr>
                          <m:t>𝜋</m:t>
                        </m:r>
                      </m:sup>
                    </m:sSup>
                    <m:d>
                      <m:dPr>
                        <m:ctrlPr>
                          <a:rPr lang="en-US" i="1" kern="0" dirty="0">
                            <a:latin typeface="Cambria Math" panose="02040503050406030204" pitchFamily="18" charset="0"/>
                            <a:sym typeface="Symbol" charset="0"/>
                          </a:rPr>
                        </m:ctrlPr>
                      </m:dPr>
                      <m:e>
                        <m:r>
                          <a:rPr lang="is-IS" i="1" kern="0" dirty="0">
                            <a:latin typeface="Cambria Math" panose="02040503050406030204" pitchFamily="18" charset="0"/>
                            <a:ea typeface="Times New Roman"/>
                            <a:sym typeface="Symbol" charset="0"/>
                          </a:rPr>
                          <m:t>𝑑</m:t>
                        </m:r>
                        <m:r>
                          <a:rPr lang="is-IS" i="1" kern="0" dirty="0">
                            <a:latin typeface="Cambria Math" panose="02040503050406030204" pitchFamily="18" charset="0"/>
                            <a:ea typeface="Times New Roman"/>
                            <a:sym typeface="Symbol" charset="0"/>
                          </a:rPr>
                          <m:t>2</m:t>
                        </m:r>
                      </m:e>
                    </m:d>
                    <m:r>
                      <a:rPr lang="en-US" i="1" kern="0" dirty="0">
                        <a:latin typeface="Cambria Math" panose="02040503050406030204" pitchFamily="18" charset="0"/>
                        <a:ea typeface="Times New Roman"/>
                        <a:cs typeface="Times New Roman"/>
                        <a:sym typeface="Symbol" charset="0"/>
                      </a:rPr>
                      <m:t>=201</m:t>
                    </m:r>
                  </m:oMath>
                </a14:m>
                <a:endParaRPr lang="en-US" dirty="0"/>
              </a:p>
              <a:p>
                <a:pPr>
                  <a:spcBef>
                    <a:spcPts val="400"/>
                  </a:spcBef>
                </a:pPr>
                <a:r>
                  <a:rPr lang="en-US" dirty="0"/>
                  <a:t>Cost-to-go</a:t>
                </a:r>
              </a:p>
              <a:p>
                <a:pPr lvl="1">
                  <a:spcBef>
                    <a:spcPts val="400"/>
                  </a:spcBef>
                </a:pPr>
                <a14:m>
                  <m:oMath xmlns:m="http://schemas.openxmlformats.org/officeDocument/2006/math">
                    <m:r>
                      <a:rPr lang="en-US" i="1" dirty="0">
                        <a:latin typeface="Cambria Math" panose="02040503050406030204" pitchFamily="18" charset="0"/>
                      </a:rPr>
                      <m:t>𝑄</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1,</m:t>
                        </m:r>
                        <m:r>
                          <a:rPr lang="en-US" i="1" dirty="0">
                            <a:latin typeface="Cambria Math" panose="02040503050406030204" pitchFamily="18" charset="0"/>
                          </a:rPr>
                          <m:t>𝑚</m:t>
                        </m:r>
                        <m:r>
                          <a:rPr lang="en-US" i="1" dirty="0">
                            <a:latin typeface="Cambria Math" panose="02040503050406030204" pitchFamily="18" charset="0"/>
                          </a:rPr>
                          <m:t>12</m:t>
                        </m:r>
                      </m:e>
                    </m:d>
                    <m:r>
                      <a:rPr lang="en-US" i="1" dirty="0">
                        <a:latin typeface="Cambria Math" panose="02040503050406030204" pitchFamily="18" charset="0"/>
                      </a:rPr>
                      <m:t>=100+</m:t>
                    </m:r>
                    <m:r>
                      <a:rPr lang="de-DE" b="0" i="1" dirty="0" smtClean="0">
                        <a:latin typeface="Cambria Math" panose="02040503050406030204" pitchFamily="18" charset="0"/>
                      </a:rPr>
                      <m:t>1</m:t>
                    </m:r>
                    <m:d>
                      <m:dPr>
                        <m:ctrlPr>
                          <a:rPr lang="de-DE" b="0" i="1" dirty="0" smtClean="0">
                            <a:latin typeface="Cambria Math" panose="02040503050406030204" pitchFamily="18" charset="0"/>
                          </a:rPr>
                        </m:ctrlPr>
                      </m:dPr>
                      <m:e>
                        <m:r>
                          <a:rPr lang="en-US" i="1" dirty="0">
                            <a:latin typeface="Cambria Math" panose="02040503050406030204" pitchFamily="18" charset="0"/>
                          </a:rPr>
                          <m:t>101</m:t>
                        </m:r>
                      </m:e>
                    </m:d>
                    <m:r>
                      <a:rPr lang="en-US" i="1" dirty="0">
                        <a:latin typeface="Cambria Math" panose="02040503050406030204" pitchFamily="18" charset="0"/>
                      </a:rPr>
                      <m:t>=201</m:t>
                    </m:r>
                  </m:oMath>
                </a14:m>
                <a:endParaRPr lang="en-US" dirty="0"/>
              </a:p>
              <a:p>
                <a:pPr lvl="1">
                  <a:spcBef>
                    <a:spcPts val="400"/>
                  </a:spcBef>
                </a:pPr>
                <a14:m>
                  <m:oMath xmlns:m="http://schemas.openxmlformats.org/officeDocument/2006/math">
                    <m:r>
                      <a:rPr lang="en-US" i="1" dirty="0">
                        <a:latin typeface="Cambria Math" panose="02040503050406030204" pitchFamily="18" charset="0"/>
                      </a:rPr>
                      <m:t>𝑄</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1,</m:t>
                        </m:r>
                        <m:r>
                          <a:rPr lang="en-US" i="1" dirty="0">
                            <a:latin typeface="Cambria Math" panose="02040503050406030204" pitchFamily="18" charset="0"/>
                          </a:rPr>
                          <m:t>𝑚</m:t>
                        </m:r>
                        <m:r>
                          <a:rPr lang="en-US" i="1" dirty="0">
                            <a:latin typeface="Cambria Math" panose="02040503050406030204" pitchFamily="18" charset="0"/>
                          </a:rPr>
                          <m:t>14</m:t>
                        </m:r>
                      </m:e>
                    </m:d>
                  </m:oMath>
                </a14:m>
                <a:br>
                  <a:rPr lang="de-DE" i="1" dirty="0">
                    <a:latin typeface="Cambria Math" panose="02040503050406030204" pitchFamily="18" charset="0"/>
                  </a:rPr>
                </a:br>
                <a14:m>
                  <m:oMath xmlns:m="http://schemas.openxmlformats.org/officeDocument/2006/math">
                    <m:r>
                      <a:rPr lang="en-US" i="1" dirty="0">
                        <a:latin typeface="Cambria Math" panose="02040503050406030204" pitchFamily="18" charset="0"/>
                      </a:rPr>
                      <m:t>=1+</m:t>
                    </m:r>
                    <m:r>
                      <a:rPr lang="de-DE" b="0" i="1" dirty="0" smtClean="0">
                        <a:latin typeface="Cambria Math" panose="02040503050406030204" pitchFamily="18" charset="0"/>
                      </a:rPr>
                      <m:t>0.5(</m:t>
                    </m:r>
                    <m:r>
                      <a:rPr lang="en-US" i="1" dirty="0">
                        <a:latin typeface="Cambria Math" panose="02040503050406030204" pitchFamily="18" charset="0"/>
                      </a:rPr>
                      <m:t>201</m:t>
                    </m:r>
                    <m:r>
                      <a:rPr lang="de-DE" b="0" i="1" dirty="0" smtClean="0">
                        <a:latin typeface="Cambria Math" panose="02040503050406030204" pitchFamily="18" charset="0"/>
                      </a:rPr>
                      <m:t>)</m:t>
                    </m:r>
                    <m:r>
                      <a:rPr lang="en-US" i="1" dirty="0">
                        <a:latin typeface="Cambria Math" panose="02040503050406030204" pitchFamily="18" charset="0"/>
                      </a:rPr>
                      <m:t>+</m:t>
                    </m:r>
                    <m:r>
                      <a:rPr lang="de-DE" b="0" i="1" dirty="0" smtClean="0">
                        <a:latin typeface="Cambria Math" panose="02040503050406030204" pitchFamily="18" charset="0"/>
                      </a:rPr>
                      <m:t>0.5</m:t>
                    </m:r>
                    <m:r>
                      <a:rPr lang="en-US" i="1" dirty="0">
                        <a:latin typeface="Cambria Math" panose="02040503050406030204" pitchFamily="18" charset="0"/>
                      </a:rPr>
                      <m:t>(0)=101.5</m:t>
                    </m:r>
                  </m:oMath>
                </a14:m>
                <a:endParaRPr lang="en-US" dirty="0"/>
              </a:p>
              <a:p>
                <a:pPr lvl="2">
                  <a:spcBef>
                    <a:spcPts val="400"/>
                  </a:spcBef>
                </a:pPr>
                <a14:m>
                  <m:oMath xmlns:m="http://schemas.openxmlformats.org/officeDocument/2006/math">
                    <m:r>
                      <m:rPr>
                        <m:sty m:val="p"/>
                      </m:rPr>
                      <a:rPr lang="en-US" dirty="0">
                        <a:latin typeface="Cambria Math" panose="02040503050406030204" pitchFamily="18" charset="0"/>
                      </a:rPr>
                      <m:t>argmin</m:t>
                    </m:r>
                    <m:r>
                      <a:rPr lang="en-US" i="1" dirty="0">
                        <a:latin typeface="Cambria Math" panose="02040503050406030204" pitchFamily="18" charset="0"/>
                      </a:rPr>
                      <m:t>=</m:t>
                    </m:r>
                    <m:r>
                      <a:rPr lang="en-US" i="1" dirty="0" smtClean="0">
                        <a:solidFill>
                          <a:schemeClr val="accent1"/>
                        </a:solidFill>
                        <a:latin typeface="Cambria Math" panose="02040503050406030204" pitchFamily="18" charset="0"/>
                      </a:rPr>
                      <m:t>𝑚</m:t>
                    </m:r>
                    <m:r>
                      <a:rPr lang="en-US" i="1" dirty="0" smtClean="0">
                        <a:solidFill>
                          <a:schemeClr val="accent1"/>
                        </a:solidFill>
                        <a:latin typeface="Cambria Math" panose="02040503050406030204" pitchFamily="18" charset="0"/>
                      </a:rPr>
                      <m:t>14</m:t>
                    </m:r>
                  </m:oMath>
                </a14:m>
                <a:endParaRPr lang="en-US" dirty="0"/>
              </a:p>
              <a:p>
                <a:pPr lvl="1">
                  <a:spcBef>
                    <a:spcPts val="400"/>
                  </a:spcBef>
                </a:pPr>
                <a14:m>
                  <m:oMath xmlns:m="http://schemas.openxmlformats.org/officeDocument/2006/math">
                    <m:r>
                      <a:rPr lang="en-US" i="1" dirty="0">
                        <a:latin typeface="Cambria Math" panose="02040503050406030204" pitchFamily="18" charset="0"/>
                      </a:rPr>
                      <m:t>𝑄</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2,</m:t>
                        </m:r>
                        <m:r>
                          <a:rPr lang="en-US" i="1" dirty="0">
                            <a:latin typeface="Cambria Math" panose="02040503050406030204" pitchFamily="18" charset="0"/>
                          </a:rPr>
                          <m:t>𝑚</m:t>
                        </m:r>
                        <m:r>
                          <a:rPr lang="en-US" i="1" dirty="0">
                            <a:latin typeface="Cambria Math" panose="02040503050406030204" pitchFamily="18" charset="0"/>
                          </a:rPr>
                          <m:t>23</m:t>
                        </m:r>
                      </m:e>
                    </m:d>
                  </m:oMath>
                </a14:m>
                <a:br>
                  <a:rPr lang="de-DE" i="1" dirty="0">
                    <a:latin typeface="Cambria Math" panose="02040503050406030204" pitchFamily="18" charset="0"/>
                  </a:rPr>
                </a:br>
                <a14:m>
                  <m:oMath xmlns:m="http://schemas.openxmlformats.org/officeDocument/2006/math">
                    <m:r>
                      <a:rPr lang="en-US" i="1" dirty="0">
                        <a:latin typeface="Cambria Math" panose="02040503050406030204" pitchFamily="18" charset="0"/>
                      </a:rPr>
                      <m:t>=1+</m:t>
                    </m:r>
                    <m:d>
                      <m:dPr>
                        <m:ctrlPr>
                          <a:rPr lang="en-US" i="1" dirty="0">
                            <a:latin typeface="Cambria Math" panose="02040503050406030204" pitchFamily="18" charset="0"/>
                          </a:rPr>
                        </m:ctrlPr>
                      </m:dPr>
                      <m:e>
                        <m:r>
                          <a:rPr lang="en-US" i="1" dirty="0">
                            <a:latin typeface="Cambria Math" panose="02040503050406030204" pitchFamily="18" charset="0"/>
                          </a:rPr>
                          <m:t>0.8</m:t>
                        </m:r>
                        <m:d>
                          <m:dPr>
                            <m:ctrlPr>
                              <a:rPr lang="en-US" i="1" dirty="0">
                                <a:latin typeface="Cambria Math" panose="02040503050406030204" pitchFamily="18" charset="0"/>
                              </a:rPr>
                            </m:ctrlPr>
                          </m:dPr>
                          <m:e>
                            <m:r>
                              <a:rPr lang="en-US" i="1" dirty="0">
                                <a:latin typeface="Cambria Math" panose="02040503050406030204" pitchFamily="18" charset="0"/>
                              </a:rPr>
                              <m:t>100</m:t>
                            </m:r>
                          </m:e>
                        </m:d>
                        <m:r>
                          <a:rPr lang="en-US" i="1" dirty="0">
                            <a:latin typeface="Cambria Math" panose="02040503050406030204" pitchFamily="18" charset="0"/>
                          </a:rPr>
                          <m:t>+0.2</m:t>
                        </m:r>
                        <m:d>
                          <m:dPr>
                            <m:ctrlPr>
                              <a:rPr lang="en-US" i="1" dirty="0">
                                <a:latin typeface="Cambria Math" panose="02040503050406030204" pitchFamily="18" charset="0"/>
                              </a:rPr>
                            </m:ctrlPr>
                          </m:dPr>
                          <m:e>
                            <m:r>
                              <a:rPr lang="en-US" i="1" dirty="0">
                                <a:latin typeface="Cambria Math" panose="02040503050406030204" pitchFamily="18" charset="0"/>
                              </a:rPr>
                              <m:t>100</m:t>
                            </m:r>
                          </m:e>
                        </m:d>
                      </m:e>
                    </m:d>
                    <m:r>
                      <a:rPr lang="en-US" i="1" dirty="0">
                        <a:latin typeface="Cambria Math" panose="02040503050406030204" pitchFamily="18" charset="0"/>
                      </a:rPr>
                      <m:t>=101</m:t>
                    </m:r>
                  </m:oMath>
                </a14:m>
                <a:endParaRPr lang="en-US" dirty="0"/>
              </a:p>
              <a:p>
                <a:pPr lvl="1">
                  <a:spcBef>
                    <a:spcPts val="400"/>
                  </a:spcBef>
                </a:pPr>
                <a14:m>
                  <m:oMath xmlns:m="http://schemas.openxmlformats.org/officeDocument/2006/math">
                    <m:r>
                      <a:rPr lang="en-US" i="1" dirty="0">
                        <a:latin typeface="Cambria Math" panose="02040503050406030204" pitchFamily="18" charset="0"/>
                      </a:rPr>
                      <m:t>𝑄</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2,</m:t>
                        </m:r>
                        <m:r>
                          <a:rPr lang="en-US" i="1" dirty="0">
                            <a:latin typeface="Cambria Math" panose="02040503050406030204" pitchFamily="18" charset="0"/>
                          </a:rPr>
                          <m:t>𝑚</m:t>
                        </m:r>
                        <m:r>
                          <a:rPr lang="en-US" i="1" dirty="0">
                            <a:latin typeface="Cambria Math" panose="02040503050406030204" pitchFamily="18" charset="0"/>
                          </a:rPr>
                          <m:t>21</m:t>
                        </m:r>
                      </m:e>
                    </m:d>
                    <m:r>
                      <a:rPr lang="en-US" i="1" dirty="0">
                        <a:latin typeface="Cambria Math" panose="02040503050406030204" pitchFamily="18" charset="0"/>
                      </a:rPr>
                      <m:t>=100+201=301</m:t>
                    </m:r>
                  </m:oMath>
                </a14:m>
                <a:endParaRPr lang="en-US" dirty="0"/>
              </a:p>
              <a:p>
                <a:pPr lvl="2">
                  <a:spcBef>
                    <a:spcPts val="400"/>
                  </a:spcBef>
                </a:pPr>
                <a14:m>
                  <m:oMath xmlns:m="http://schemas.openxmlformats.org/officeDocument/2006/math">
                    <m:r>
                      <m:rPr>
                        <m:sty m:val="p"/>
                      </m:rPr>
                      <a:rPr lang="en-US" dirty="0">
                        <a:latin typeface="Cambria Math" panose="02040503050406030204" pitchFamily="18" charset="0"/>
                      </a:rPr>
                      <m:t>argmin</m:t>
                    </m:r>
                    <m:r>
                      <a:rPr lang="en-US" i="1" dirty="0">
                        <a:latin typeface="Cambria Math" panose="02040503050406030204" pitchFamily="18" charset="0"/>
                      </a:rPr>
                      <m:t>=</m:t>
                    </m:r>
                    <m:r>
                      <a:rPr lang="en-US" i="1" dirty="0">
                        <a:latin typeface="Cambria Math" panose="02040503050406030204" pitchFamily="18" charset="0"/>
                      </a:rPr>
                      <m:t>𝑚</m:t>
                    </m:r>
                    <m:r>
                      <a:rPr lang="en-US" i="1" dirty="0">
                        <a:latin typeface="Cambria Math" panose="02040503050406030204" pitchFamily="18" charset="0"/>
                      </a:rPr>
                      <m:t>23</m:t>
                    </m:r>
                  </m:oMath>
                </a14:m>
                <a:endParaRPr lang="en-US" dirty="0"/>
              </a:p>
              <a:p>
                <a:endParaRPr lang="en-GB" dirty="0"/>
              </a:p>
            </p:txBody>
          </p:sp>
        </mc:Choice>
        <mc:Fallback xmlns="">
          <p:sp>
            <p:nvSpPr>
              <p:cNvPr id="4" name="Content Placeholder 3">
                <a:extLst>
                  <a:ext uri="{FF2B5EF4-FFF2-40B4-BE49-F238E27FC236}">
                    <a16:creationId xmlns:a16="http://schemas.microsoft.com/office/drawing/2014/main" id="{DDA4EB6E-53A9-BC42-81D5-571E295C8CEE}"/>
                  </a:ext>
                </a:extLst>
              </p:cNvPr>
              <p:cNvSpPr>
                <a:spLocks noGrp="1" noRot="1" noChangeAspect="1" noMove="1" noResize="1" noEditPoints="1" noAdjustHandles="1" noChangeArrowheads="1" noChangeShapeType="1" noTextEdit="1"/>
              </p:cNvSpPr>
              <p:nvPr>
                <p:ph sz="half" idx="1"/>
              </p:nvPr>
            </p:nvSpPr>
            <p:spPr>
              <a:xfrm>
                <a:off x="628649" y="1146048"/>
                <a:ext cx="4177627" cy="5030915"/>
              </a:xfrm>
              <a:blipFill>
                <a:blip r:embed="rId3"/>
                <a:stretch>
                  <a:fillRect l="-606" t="-176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6458910A-E235-AC4A-AC56-28DF81CC3A46}"/>
                  </a:ext>
                </a:extLst>
              </p:cNvPr>
              <p:cNvSpPr>
                <a:spLocks noGrp="1"/>
              </p:cNvSpPr>
              <p:nvPr>
                <p:ph sz="half" idx="2"/>
              </p:nvPr>
            </p:nvSpPr>
            <p:spPr>
              <a:xfrm>
                <a:off x="4971948" y="1146048"/>
                <a:ext cx="3824483" cy="5030915"/>
              </a:xfrm>
            </p:spPr>
            <p:txBody>
              <a:bodyPr>
                <a:normAutofit fontScale="62500" lnSpcReduction="20000"/>
              </a:bodyPr>
              <a:lstStyle/>
              <a:p>
                <a:pPr>
                  <a:spcBef>
                    <a:spcPts val="400"/>
                  </a:spcBef>
                </a:pPr>
                <a:r>
                  <a:rPr lang="en-US" dirty="0"/>
                  <a:t>Cost-to-go continued</a:t>
                </a:r>
              </a:p>
              <a:p>
                <a:pPr lvl="1">
                  <a:spcBef>
                    <a:spcPts val="400"/>
                  </a:spcBef>
                </a:pPr>
                <a14:m>
                  <m:oMath xmlns:m="http://schemas.openxmlformats.org/officeDocument/2006/math">
                    <m:r>
                      <a:rPr lang="en-US" i="1" dirty="0">
                        <a:latin typeface="Cambria Math" panose="02040503050406030204" pitchFamily="18" charset="0"/>
                      </a:rPr>
                      <m:t>𝑄</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3,</m:t>
                        </m:r>
                        <m:r>
                          <a:rPr lang="en-US" i="1" dirty="0">
                            <a:latin typeface="Cambria Math" panose="02040503050406030204" pitchFamily="18" charset="0"/>
                          </a:rPr>
                          <m:t>𝑚</m:t>
                        </m:r>
                        <m:r>
                          <a:rPr lang="en-US" i="1" dirty="0">
                            <a:latin typeface="Cambria Math" panose="02040503050406030204" pitchFamily="18" charset="0"/>
                          </a:rPr>
                          <m:t>34</m:t>
                        </m:r>
                      </m:e>
                    </m:d>
                    <m:r>
                      <a:rPr lang="en-US" i="1" dirty="0">
                        <a:latin typeface="Cambria Math" panose="02040503050406030204" pitchFamily="18" charset="0"/>
                      </a:rPr>
                      <m:t>=100+0=100</m:t>
                    </m:r>
                  </m:oMath>
                </a14:m>
                <a:endParaRPr lang="en-US" dirty="0"/>
              </a:p>
              <a:p>
                <a:pPr lvl="1">
                  <a:spcBef>
                    <a:spcPts val="400"/>
                  </a:spcBef>
                </a:pPr>
                <a14:m>
                  <m:oMath xmlns:m="http://schemas.openxmlformats.org/officeDocument/2006/math">
                    <m:r>
                      <a:rPr lang="en-US" i="1" dirty="0">
                        <a:latin typeface="Cambria Math" panose="02040503050406030204" pitchFamily="18" charset="0"/>
                      </a:rPr>
                      <m:t>𝑄</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3,</m:t>
                        </m:r>
                        <m:r>
                          <a:rPr lang="de-DE" i="1" dirty="0">
                            <a:latin typeface="Cambria Math" panose="02040503050406030204" pitchFamily="18" charset="0"/>
                          </a:rPr>
                          <m:t>𝑚</m:t>
                        </m:r>
                        <m:r>
                          <a:rPr lang="de-DE" i="1" dirty="0">
                            <a:latin typeface="Cambria Math" panose="02040503050406030204" pitchFamily="18" charset="0"/>
                          </a:rPr>
                          <m:t>32</m:t>
                        </m:r>
                      </m:e>
                    </m:d>
                    <m:r>
                      <a:rPr lang="en-US" i="1" dirty="0">
                        <a:latin typeface="Cambria Math" panose="02040503050406030204" pitchFamily="18" charset="0"/>
                      </a:rPr>
                      <m:t>=1+101=</m:t>
                    </m:r>
                    <m:r>
                      <a:rPr lang="de-DE" b="0" i="1" dirty="0" smtClean="0">
                        <a:latin typeface="Cambria Math" panose="02040503050406030204" pitchFamily="18" charset="0"/>
                      </a:rPr>
                      <m:t>1</m:t>
                    </m:r>
                    <m:r>
                      <a:rPr lang="en-US" i="1" dirty="0">
                        <a:latin typeface="Cambria Math" panose="02040503050406030204" pitchFamily="18" charset="0"/>
                      </a:rPr>
                      <m:t>0</m:t>
                    </m:r>
                    <m:r>
                      <a:rPr lang="de-DE" b="0" i="1" dirty="0" smtClean="0">
                        <a:latin typeface="Cambria Math" panose="02040503050406030204" pitchFamily="18" charset="0"/>
                      </a:rPr>
                      <m:t>2</m:t>
                    </m:r>
                  </m:oMath>
                </a14:m>
                <a:endParaRPr lang="en-US" dirty="0"/>
              </a:p>
              <a:p>
                <a:pPr lvl="2">
                  <a:spcBef>
                    <a:spcPts val="400"/>
                  </a:spcBef>
                </a:pPr>
                <a14:m>
                  <m:oMath xmlns:m="http://schemas.openxmlformats.org/officeDocument/2006/math">
                    <m:r>
                      <m:rPr>
                        <m:sty m:val="p"/>
                      </m:rPr>
                      <a:rPr lang="en-US" dirty="0">
                        <a:latin typeface="Cambria Math" panose="02040503050406030204" pitchFamily="18" charset="0"/>
                      </a:rPr>
                      <m:t>argmin</m:t>
                    </m:r>
                    <m:r>
                      <a:rPr lang="en-US" i="1" dirty="0">
                        <a:latin typeface="Cambria Math" panose="02040503050406030204" pitchFamily="18" charset="0"/>
                      </a:rPr>
                      <m:t>=</m:t>
                    </m:r>
                    <m:r>
                      <a:rPr lang="en-US" i="1" dirty="0">
                        <a:latin typeface="Cambria Math" panose="02040503050406030204" pitchFamily="18" charset="0"/>
                      </a:rPr>
                      <m:t>𝑚</m:t>
                    </m:r>
                    <m:r>
                      <a:rPr lang="en-US" i="1" dirty="0">
                        <a:latin typeface="Cambria Math" panose="02040503050406030204" pitchFamily="18" charset="0"/>
                      </a:rPr>
                      <m:t>34</m:t>
                    </m:r>
                  </m:oMath>
                </a14:m>
                <a:endParaRPr lang="en-US" dirty="0"/>
              </a:p>
              <a:p>
                <a:pPr lvl="1">
                  <a:spcBef>
                    <a:spcPts val="400"/>
                  </a:spcBef>
                </a:pPr>
                <a14:m>
                  <m:oMath xmlns:m="http://schemas.openxmlformats.org/officeDocument/2006/math">
                    <m:r>
                      <a:rPr lang="en-US" i="1" dirty="0">
                        <a:latin typeface="Cambria Math" panose="02040503050406030204" pitchFamily="18" charset="0"/>
                      </a:rPr>
                      <m:t>𝑄</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5,</m:t>
                        </m:r>
                        <m:r>
                          <a:rPr lang="en-US" i="1" dirty="0">
                            <a:latin typeface="Cambria Math" panose="02040503050406030204" pitchFamily="18" charset="0"/>
                          </a:rPr>
                          <m:t>𝑚</m:t>
                        </m:r>
                        <m:r>
                          <a:rPr lang="en-US" i="1" dirty="0">
                            <a:latin typeface="Cambria Math" panose="02040503050406030204" pitchFamily="18" charset="0"/>
                          </a:rPr>
                          <m:t>54</m:t>
                        </m:r>
                      </m:e>
                    </m:d>
                    <m:r>
                      <a:rPr lang="en-US" i="1" dirty="0">
                        <a:latin typeface="Cambria Math" panose="02040503050406030204" pitchFamily="18" charset="0"/>
                      </a:rPr>
                      <m:t>=100+0=100</m:t>
                    </m:r>
                  </m:oMath>
                </a14:m>
                <a:endParaRPr lang="en-US" dirty="0"/>
              </a:p>
              <a:p>
                <a:pPr lvl="1">
                  <a:spcBef>
                    <a:spcPts val="400"/>
                  </a:spcBef>
                </a:pPr>
                <a14:m>
                  <m:oMath xmlns:m="http://schemas.openxmlformats.org/officeDocument/2006/math">
                    <m:r>
                      <a:rPr lang="en-US" i="1" dirty="0">
                        <a:latin typeface="Cambria Math" panose="02040503050406030204" pitchFamily="18" charset="0"/>
                      </a:rPr>
                      <m:t>𝑄</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5,</m:t>
                        </m:r>
                        <m:r>
                          <a:rPr lang="en-US" i="1" dirty="0">
                            <a:latin typeface="Cambria Math" panose="02040503050406030204" pitchFamily="18" charset="0"/>
                          </a:rPr>
                          <m:t>𝑚</m:t>
                        </m:r>
                        <m:r>
                          <a:rPr lang="en-US" i="1" dirty="0">
                            <a:latin typeface="Cambria Math" panose="02040503050406030204" pitchFamily="18" charset="0"/>
                          </a:rPr>
                          <m:t>52</m:t>
                        </m:r>
                      </m:e>
                    </m:d>
                    <m:r>
                      <a:rPr lang="en-US" i="1" dirty="0">
                        <a:latin typeface="Cambria Math" panose="02040503050406030204" pitchFamily="18" charset="0"/>
                      </a:rPr>
                      <m:t>=1</m:t>
                    </m:r>
                    <m:r>
                      <a:rPr lang="de-DE" i="1" dirty="0">
                        <a:latin typeface="Cambria Math" panose="02040503050406030204" pitchFamily="18" charset="0"/>
                      </a:rPr>
                      <m:t>+</m:t>
                    </m:r>
                    <m:r>
                      <a:rPr lang="en-US" i="1" dirty="0">
                        <a:latin typeface="Cambria Math" panose="02040503050406030204" pitchFamily="18" charset="0"/>
                      </a:rPr>
                      <m:t>101=</m:t>
                    </m:r>
                    <m:r>
                      <a:rPr lang="de-DE" b="0" i="1" dirty="0" smtClean="0">
                        <a:latin typeface="Cambria Math" panose="02040503050406030204" pitchFamily="18" charset="0"/>
                      </a:rPr>
                      <m:t>1</m:t>
                    </m:r>
                    <m:r>
                      <a:rPr lang="en-US" i="1" dirty="0">
                        <a:latin typeface="Cambria Math" panose="02040503050406030204" pitchFamily="18" charset="0"/>
                      </a:rPr>
                      <m:t>0</m:t>
                    </m:r>
                    <m:r>
                      <a:rPr lang="de-DE" b="0" i="1" dirty="0" smtClean="0">
                        <a:latin typeface="Cambria Math" panose="02040503050406030204" pitchFamily="18" charset="0"/>
                      </a:rPr>
                      <m:t>2</m:t>
                    </m:r>
                  </m:oMath>
                </a14:m>
                <a:endParaRPr lang="en-US" dirty="0"/>
              </a:p>
              <a:p>
                <a:pPr lvl="2">
                  <a:spcBef>
                    <a:spcPts val="400"/>
                  </a:spcBef>
                </a:pPr>
                <a14:m>
                  <m:oMath xmlns:m="http://schemas.openxmlformats.org/officeDocument/2006/math">
                    <m:r>
                      <m:rPr>
                        <m:sty m:val="p"/>
                      </m:rPr>
                      <a:rPr lang="en-US" dirty="0">
                        <a:latin typeface="Cambria Math" panose="02040503050406030204" pitchFamily="18" charset="0"/>
                      </a:rPr>
                      <m:t>argmin</m:t>
                    </m:r>
                    <m:r>
                      <a:rPr lang="en-US" i="1" dirty="0">
                        <a:latin typeface="Cambria Math" panose="02040503050406030204" pitchFamily="18" charset="0"/>
                      </a:rPr>
                      <m:t>=</m:t>
                    </m:r>
                    <m:r>
                      <a:rPr lang="en-US" i="1" dirty="0">
                        <a:latin typeface="Cambria Math" panose="02040503050406030204" pitchFamily="18" charset="0"/>
                      </a:rPr>
                      <m:t>𝑚</m:t>
                    </m:r>
                    <m:r>
                      <a:rPr lang="en-US" i="1" dirty="0">
                        <a:latin typeface="Cambria Math" panose="02040503050406030204" pitchFamily="18" charset="0"/>
                      </a:rPr>
                      <m:t>54</m:t>
                    </m:r>
                  </m:oMath>
                </a14:m>
                <a:endParaRPr lang="en-US" dirty="0"/>
              </a:p>
            </p:txBody>
          </p:sp>
        </mc:Choice>
        <mc:Fallback xmlns="">
          <p:sp>
            <p:nvSpPr>
              <p:cNvPr id="5" name="Content Placeholder 4">
                <a:extLst>
                  <a:ext uri="{FF2B5EF4-FFF2-40B4-BE49-F238E27FC236}">
                    <a16:creationId xmlns:a16="http://schemas.microsoft.com/office/drawing/2014/main" id="{6458910A-E235-AC4A-AC56-28DF81CC3A46}"/>
                  </a:ext>
                </a:extLst>
              </p:cNvPr>
              <p:cNvSpPr>
                <a:spLocks noGrp="1" noRot="1" noChangeAspect="1" noMove="1" noResize="1" noEditPoints="1" noAdjustHandles="1" noChangeArrowheads="1" noChangeShapeType="1" noTextEdit="1"/>
              </p:cNvSpPr>
              <p:nvPr>
                <p:ph sz="half" idx="2"/>
              </p:nvPr>
            </p:nvSpPr>
            <p:spPr>
              <a:xfrm>
                <a:off x="4971948" y="1146048"/>
                <a:ext cx="3824483" cy="5030915"/>
              </a:xfrm>
              <a:blipFill>
                <a:blip r:embed="rId4"/>
                <a:stretch>
                  <a:fillRect l="-660" t="-1763"/>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C0FF2020-5AE5-5640-8FB1-B2B93D6BB5E7}"/>
              </a:ext>
            </a:extLst>
          </p:cNvPr>
          <p:cNvSpPr>
            <a:spLocks noGrp="1"/>
          </p:cNvSpPr>
          <p:nvPr>
            <p:ph type="sldNum" sz="quarter" idx="12"/>
          </p:nvPr>
        </p:nvSpPr>
        <p:spPr/>
        <p:txBody>
          <a:bodyPr/>
          <a:lstStyle/>
          <a:p>
            <a:fld id="{67C9959E-8E6B-B04C-9955-EA096F41CA7A}" type="slidenum">
              <a:rPr lang="en-GB" smtClean="0"/>
              <a:t>23</a:t>
            </a:fld>
            <a:endParaRPr lang="en-GB"/>
          </a:p>
        </p:txBody>
      </p:sp>
      <p:grpSp>
        <p:nvGrpSpPr>
          <p:cNvPr id="75" name="Group 74">
            <a:extLst>
              <a:ext uri="{FF2B5EF4-FFF2-40B4-BE49-F238E27FC236}">
                <a16:creationId xmlns:a16="http://schemas.microsoft.com/office/drawing/2014/main" id="{BDB15526-3555-0F49-92C3-D920F75E4D6B}"/>
              </a:ext>
            </a:extLst>
          </p:cNvPr>
          <p:cNvGrpSpPr/>
          <p:nvPr/>
        </p:nvGrpSpPr>
        <p:grpSpPr>
          <a:xfrm>
            <a:off x="3896630" y="2738359"/>
            <a:ext cx="5162595" cy="3862989"/>
            <a:chOff x="3896630" y="2738359"/>
            <a:chExt cx="5162595" cy="3862989"/>
          </a:xfrm>
        </p:grpSpPr>
        <p:grpSp>
          <p:nvGrpSpPr>
            <p:cNvPr id="76" name="Group 75">
              <a:extLst>
                <a:ext uri="{FF2B5EF4-FFF2-40B4-BE49-F238E27FC236}">
                  <a16:creationId xmlns:a16="http://schemas.microsoft.com/office/drawing/2014/main" id="{0904AC5D-9DC9-8447-A73A-4FEE432D073A}"/>
                </a:ext>
              </a:extLst>
            </p:cNvPr>
            <p:cNvGrpSpPr>
              <a:grpSpLocks noChangeAspect="1"/>
            </p:cNvGrpSpPr>
            <p:nvPr/>
          </p:nvGrpSpPr>
          <p:grpSpPr>
            <a:xfrm>
              <a:off x="3896630" y="2738359"/>
              <a:ext cx="5162595" cy="3862989"/>
              <a:chOff x="424630" y="1518047"/>
              <a:chExt cx="4697482" cy="3514961"/>
            </a:xfrm>
          </p:grpSpPr>
          <p:sp>
            <p:nvSpPr>
              <p:cNvPr id="78" name="Freeform 31">
                <a:extLst>
                  <a:ext uri="{FF2B5EF4-FFF2-40B4-BE49-F238E27FC236}">
                    <a16:creationId xmlns:a16="http://schemas.microsoft.com/office/drawing/2014/main" id="{57000F92-DA35-BC4F-A994-1A049E5AF436}"/>
                  </a:ext>
                </a:extLst>
              </p:cNvPr>
              <p:cNvSpPr>
                <a:spLocks/>
              </p:cNvSpPr>
              <p:nvPr/>
            </p:nvSpPr>
            <p:spPr bwMode="auto">
              <a:xfrm rot="11049090" flipH="1" flipV="1">
                <a:off x="4148184" y="2190483"/>
                <a:ext cx="660198" cy="212627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38100" cmpd="sng">
                <a:solidFill>
                  <a:schemeClr val="accent1"/>
                </a:solidFill>
                <a:round/>
                <a:headEnd type="none"/>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79" name="Rectangle 78">
                <a:extLst>
                  <a:ext uri="{FF2B5EF4-FFF2-40B4-BE49-F238E27FC236}">
                    <a16:creationId xmlns:a16="http://schemas.microsoft.com/office/drawing/2014/main" id="{FD324944-8C8C-624C-AEB3-48FDDE9D55A5}"/>
                  </a:ext>
                </a:extLst>
              </p:cNvPr>
              <p:cNvSpPr/>
              <p:nvPr/>
            </p:nvSpPr>
            <p:spPr>
              <a:xfrm>
                <a:off x="4066674" y="2252723"/>
                <a:ext cx="59" cy="252043"/>
              </a:xfrm>
              <a:prstGeom prst="rect">
                <a:avLst/>
              </a:prstGeom>
              <a:noFill/>
            </p:spPr>
            <p:txBody>
              <a:bodyPr wrap="none" lIns="0" tIns="0" rIns="0" bIns="0">
                <a:spAutoFit/>
              </a:bodyPr>
              <a:lstStyle/>
              <a:p>
                <a:pPr algn="ctr"/>
                <a:endParaRPr lang="en-US" dirty="0"/>
              </a:p>
            </p:txBody>
          </p:sp>
          <p:sp>
            <p:nvSpPr>
              <p:cNvPr id="80" name="Rectangle 79">
                <a:extLst>
                  <a:ext uri="{FF2B5EF4-FFF2-40B4-BE49-F238E27FC236}">
                    <a16:creationId xmlns:a16="http://schemas.microsoft.com/office/drawing/2014/main" id="{6AFA31CA-C1E7-A54B-B7CE-15D12883609F}"/>
                  </a:ext>
                </a:extLst>
              </p:cNvPr>
              <p:cNvSpPr/>
              <p:nvPr/>
            </p:nvSpPr>
            <p:spPr>
              <a:xfrm>
                <a:off x="4441353" y="4403587"/>
                <a:ext cx="168088" cy="336058"/>
              </a:xfrm>
              <a:prstGeom prst="rect">
                <a:avLst/>
              </a:prstGeom>
              <a:noFill/>
            </p:spPr>
            <p:txBody>
              <a:bodyPr wrap="none" lIns="91440" tIns="0" rIns="91440" bIns="91440">
                <a:spAutoFit/>
              </a:bodyPr>
              <a:lstStyle/>
              <a:p>
                <a:pPr algn="ctr"/>
                <a:endParaRPr lang="en-US" dirty="0"/>
              </a:p>
            </p:txBody>
          </p:sp>
          <p:sp>
            <p:nvSpPr>
              <p:cNvPr id="81" name="Rectangle 80">
                <a:extLst>
                  <a:ext uri="{FF2B5EF4-FFF2-40B4-BE49-F238E27FC236}">
                    <a16:creationId xmlns:a16="http://schemas.microsoft.com/office/drawing/2014/main" id="{1E5DBCBF-ECD0-0741-9A66-1FEFDB520478}"/>
                  </a:ext>
                </a:extLst>
              </p:cNvPr>
              <p:cNvSpPr/>
              <p:nvPr/>
            </p:nvSpPr>
            <p:spPr>
              <a:xfrm>
                <a:off x="1149001" y="4506767"/>
                <a:ext cx="59" cy="252043"/>
              </a:xfrm>
              <a:prstGeom prst="rect">
                <a:avLst/>
              </a:prstGeom>
              <a:noFill/>
            </p:spPr>
            <p:txBody>
              <a:bodyPr wrap="none" lIns="0" tIns="0" rIns="0" bIns="0">
                <a:spAutoFit/>
              </a:bodyPr>
              <a:lstStyle/>
              <a:p>
                <a:pPr algn="r"/>
                <a:endParaRPr lang="en-US" dirty="0"/>
              </a:p>
            </p:txBody>
          </p:sp>
          <p:sp>
            <p:nvSpPr>
              <p:cNvPr id="82" name="Text Box 13">
                <a:extLst>
                  <a:ext uri="{FF2B5EF4-FFF2-40B4-BE49-F238E27FC236}">
                    <a16:creationId xmlns:a16="http://schemas.microsoft.com/office/drawing/2014/main" id="{9E36C135-843F-CF4B-9786-F780E31F6E15}"/>
                  </a:ext>
                </a:extLst>
              </p:cNvPr>
              <p:cNvSpPr txBox="1">
                <a:spLocks noChangeArrowheads="1"/>
              </p:cNvSpPr>
              <p:nvPr/>
            </p:nvSpPr>
            <p:spPr bwMode="auto">
              <a:xfrm>
                <a:off x="424630" y="4528921"/>
                <a:ext cx="660190" cy="504087"/>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Times New Roman"/>
                    <a:cs typeface="Calibri"/>
                    <a:sym typeface="Symbol" charset="0"/>
                  </a:rPr>
                  <a:t>Start: </a:t>
                </a:r>
                <a:br>
                  <a:rPr lang="en-US" sz="1800" dirty="0">
                    <a:latin typeface="+mn-lt"/>
                    <a:ea typeface="Times New Roman"/>
                    <a:cs typeface="Calibri"/>
                    <a:sym typeface="Symbol" charset="0"/>
                  </a:rPr>
                </a:br>
                <a:r>
                  <a:rPr lang="en-US" sz="1800" i="1" dirty="0">
                    <a:latin typeface="+mn-lt"/>
                    <a:ea typeface="Times New Roman"/>
                    <a:sym typeface="Symbol" charset="0"/>
                  </a:rPr>
                  <a:t>s</a:t>
                </a:r>
                <a:r>
                  <a:rPr lang="en-US" sz="1800" baseline="-25000" dirty="0">
                    <a:latin typeface="+mn-lt"/>
                    <a:ea typeface="Times New Roman"/>
                    <a:sym typeface="Symbol" charset="0"/>
                  </a:rPr>
                  <a:t>0</a:t>
                </a:r>
                <a:r>
                  <a:rPr lang="en-US" sz="1800" i="1" dirty="0">
                    <a:latin typeface="+mn-lt"/>
                    <a:ea typeface="Times New Roman"/>
                    <a:sym typeface="Symbol" charset="0"/>
                  </a:rPr>
                  <a:t>= </a:t>
                </a:r>
                <a:r>
                  <a:rPr lang="en-US" sz="1800" dirty="0">
                    <a:latin typeface="+mn-lt"/>
                    <a:ea typeface="Times New Roman"/>
                    <a:cs typeface="Calibri"/>
                    <a:sym typeface="Symbol" charset="0"/>
                  </a:rPr>
                  <a:t>d1</a:t>
                </a:r>
                <a:endParaRPr lang="en-US" sz="1800" dirty="0">
                  <a:latin typeface="+mn-lt"/>
                  <a:ea typeface="Times New Roman"/>
                  <a:cs typeface="Times New Roman"/>
                </a:endParaRPr>
              </a:p>
            </p:txBody>
          </p:sp>
          <p:sp>
            <p:nvSpPr>
              <p:cNvPr id="83" name="Rectangle 82">
                <a:extLst>
                  <a:ext uri="{FF2B5EF4-FFF2-40B4-BE49-F238E27FC236}">
                    <a16:creationId xmlns:a16="http://schemas.microsoft.com/office/drawing/2014/main" id="{E0C70FA9-4FA1-3441-8F2F-EA2C63520F21}"/>
                  </a:ext>
                </a:extLst>
              </p:cNvPr>
              <p:cNvSpPr/>
              <p:nvPr/>
            </p:nvSpPr>
            <p:spPr>
              <a:xfrm>
                <a:off x="1028128" y="2019635"/>
                <a:ext cx="59" cy="252043"/>
              </a:xfrm>
              <a:prstGeom prst="rect">
                <a:avLst/>
              </a:prstGeom>
              <a:noFill/>
            </p:spPr>
            <p:txBody>
              <a:bodyPr wrap="none" lIns="0" tIns="0" rIns="0" bIns="0">
                <a:spAutoFit/>
              </a:bodyPr>
              <a:lstStyle/>
              <a:p>
                <a:pPr algn="ctr"/>
                <a:endParaRPr lang="en-US" dirty="0"/>
              </a:p>
            </p:txBody>
          </p:sp>
          <p:sp>
            <p:nvSpPr>
              <p:cNvPr id="84" name="Freeform 31">
                <a:extLst>
                  <a:ext uri="{FF2B5EF4-FFF2-40B4-BE49-F238E27FC236}">
                    <a16:creationId xmlns:a16="http://schemas.microsoft.com/office/drawing/2014/main" id="{2B3CB633-C41E-D548-AF6E-522720EEAFF3}"/>
                  </a:ext>
                </a:extLst>
              </p:cNvPr>
              <p:cNvSpPr>
                <a:spLocks/>
              </p:cNvSpPr>
              <p:nvPr/>
            </p:nvSpPr>
            <p:spPr bwMode="auto">
              <a:xfrm rot="4200000" flipH="1" flipV="1">
                <a:off x="2510252" y="617061"/>
                <a:ext cx="776291" cy="2966339"/>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85" name="Text Box 11">
                <a:extLst>
                  <a:ext uri="{FF2B5EF4-FFF2-40B4-BE49-F238E27FC236}">
                    <a16:creationId xmlns:a16="http://schemas.microsoft.com/office/drawing/2014/main" id="{A2EAC7F8-892C-144D-87E4-4EAA055CFAC7}"/>
                  </a:ext>
                </a:extLst>
              </p:cNvPr>
              <p:cNvSpPr txBox="1">
                <a:spLocks noChangeArrowheads="1"/>
              </p:cNvSpPr>
              <p:nvPr/>
            </p:nvSpPr>
            <p:spPr bwMode="auto">
              <a:xfrm>
                <a:off x="4164150" y="4337866"/>
                <a:ext cx="668031" cy="504087"/>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Times New Roman"/>
                    <a:cs typeface="Times New Roman"/>
                  </a:rPr>
                  <a:t>  Goal: </a:t>
                </a:r>
              </a:p>
              <a:p>
                <a:r>
                  <a:rPr lang="en-US" sz="1800" i="1" dirty="0">
                    <a:latin typeface="+mn-lt"/>
                    <a:ea typeface="Times New Roman"/>
                    <a:sym typeface="Symbol" charset="0"/>
                  </a:rPr>
                  <a:t>S</a:t>
                </a:r>
                <a:r>
                  <a:rPr lang="en-US" sz="1800" i="1" baseline="-25000" dirty="0">
                    <a:latin typeface="+mn-lt"/>
                    <a:ea typeface="Times New Roman"/>
                    <a:sym typeface="Symbol" charset="0"/>
                  </a:rPr>
                  <a:t>g</a:t>
                </a:r>
                <a:r>
                  <a:rPr lang="en-US" sz="1800" dirty="0">
                    <a:latin typeface="+mn-lt"/>
                    <a:ea typeface="Times New Roman"/>
                    <a:sym typeface="Symbol" charset="0"/>
                  </a:rPr>
                  <a:t>= {</a:t>
                </a:r>
                <a:r>
                  <a:rPr lang="en-US" sz="1800" dirty="0">
                    <a:latin typeface="+mn-lt"/>
                    <a:ea typeface="Times New Roman"/>
                    <a:cs typeface="Calibri"/>
                    <a:sym typeface="Symbol" charset="0"/>
                  </a:rPr>
                  <a:t>d4</a:t>
                </a:r>
                <a:r>
                  <a:rPr lang="en-US" sz="1800" dirty="0">
                    <a:latin typeface="+mn-lt"/>
                    <a:ea typeface="Times New Roman"/>
                    <a:cs typeface="Times New Roman"/>
                    <a:sym typeface="Symbol" charset="0"/>
                  </a:rPr>
                  <a:t>}</a:t>
                </a:r>
                <a:endParaRPr lang="en-US" sz="1800" dirty="0">
                  <a:latin typeface="+mn-lt"/>
                  <a:ea typeface="Times New Roman"/>
                  <a:cs typeface="Times New Roman"/>
                </a:endParaRPr>
              </a:p>
            </p:txBody>
          </p:sp>
          <p:sp>
            <p:nvSpPr>
              <p:cNvPr id="86" name="Freeform 37">
                <a:extLst>
                  <a:ext uri="{FF2B5EF4-FFF2-40B4-BE49-F238E27FC236}">
                    <a16:creationId xmlns:a16="http://schemas.microsoft.com/office/drawing/2014/main" id="{25A961B1-066C-7A46-973F-0F9C70C6E0BD}"/>
                  </a:ext>
                </a:extLst>
              </p:cNvPr>
              <p:cNvSpPr>
                <a:spLocks/>
              </p:cNvSpPr>
              <p:nvPr/>
            </p:nvSpPr>
            <p:spPr bwMode="auto">
              <a:xfrm>
                <a:off x="1155196" y="2381554"/>
                <a:ext cx="2527300" cy="239492"/>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38100" cmpd="sng">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87" name="Freeform 38">
                <a:extLst>
                  <a:ext uri="{FF2B5EF4-FFF2-40B4-BE49-F238E27FC236}">
                    <a16:creationId xmlns:a16="http://schemas.microsoft.com/office/drawing/2014/main" id="{69A7F4AB-85B2-CE47-BDD1-CBB8419B9397}"/>
                  </a:ext>
                </a:extLst>
              </p:cNvPr>
              <p:cNvSpPr>
                <a:spLocks/>
              </p:cNvSpPr>
              <p:nvPr/>
            </p:nvSpPr>
            <p:spPr bwMode="auto">
              <a:xfrm>
                <a:off x="2265020" y="2103309"/>
                <a:ext cx="2176032" cy="281769"/>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38100" cmpd="sng">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88" name="Arc 87">
                <a:extLst>
                  <a:ext uri="{FF2B5EF4-FFF2-40B4-BE49-F238E27FC236}">
                    <a16:creationId xmlns:a16="http://schemas.microsoft.com/office/drawing/2014/main" id="{A71CE575-19E9-3744-B151-3553D447331D}"/>
                  </a:ext>
                </a:extLst>
              </p:cNvPr>
              <p:cNvSpPr/>
              <p:nvPr/>
            </p:nvSpPr>
            <p:spPr bwMode="auto">
              <a:xfrm>
                <a:off x="2953574" y="2286304"/>
                <a:ext cx="114300" cy="225425"/>
              </a:xfrm>
              <a:prstGeom prst="arc">
                <a:avLst>
                  <a:gd name="adj1" fmla="val 18495893"/>
                  <a:gd name="adj2" fmla="val 2991136"/>
                </a:avLst>
              </a:prstGeom>
              <a:noFill/>
              <a:ln w="38100" cap="flat" cmpd="sng" algn="ctr">
                <a:solidFill>
                  <a:schemeClr val="accent1"/>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89" name="Freeform 40">
                <a:extLst>
                  <a:ext uri="{FF2B5EF4-FFF2-40B4-BE49-F238E27FC236}">
                    <a16:creationId xmlns:a16="http://schemas.microsoft.com/office/drawing/2014/main" id="{280958C2-05A5-2344-9CE9-64E726D685B5}"/>
                  </a:ext>
                </a:extLst>
              </p:cNvPr>
              <p:cNvSpPr>
                <a:spLocks/>
              </p:cNvSpPr>
              <p:nvPr/>
            </p:nvSpPr>
            <p:spPr bwMode="auto">
              <a:xfrm rot="10800000" flipH="1">
                <a:off x="3688744" y="2968900"/>
                <a:ext cx="114570" cy="1275335"/>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90" name="Freeform 6">
                <a:extLst>
                  <a:ext uri="{FF2B5EF4-FFF2-40B4-BE49-F238E27FC236}">
                    <a16:creationId xmlns:a16="http://schemas.microsoft.com/office/drawing/2014/main" id="{FD066F33-6FF7-1142-ACD3-061B9639B1E6}"/>
                  </a:ext>
                </a:extLst>
              </p:cNvPr>
              <p:cNvSpPr>
                <a:spLocks/>
              </p:cNvSpPr>
              <p:nvPr/>
            </p:nvSpPr>
            <p:spPr bwMode="auto">
              <a:xfrm>
                <a:off x="922934" y="2718754"/>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38100" cmpd="sng">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91" name="Oval 11">
                <a:extLst>
                  <a:ext uri="{FF2B5EF4-FFF2-40B4-BE49-F238E27FC236}">
                    <a16:creationId xmlns:a16="http://schemas.microsoft.com/office/drawing/2014/main" id="{A1E35FFF-55F7-6544-AA1F-5644CF1852C7}"/>
                  </a:ext>
                </a:extLst>
              </p:cNvPr>
              <p:cNvSpPr>
                <a:spLocks noChangeArrowheads="1"/>
              </p:cNvSpPr>
              <p:nvPr/>
            </p:nvSpPr>
            <p:spPr bwMode="auto">
              <a:xfrm>
                <a:off x="986434" y="2271249"/>
                <a:ext cx="457200" cy="457200"/>
              </a:xfrm>
              <a:prstGeom prst="ellipse">
                <a:avLst/>
              </a:prstGeom>
              <a:solidFill>
                <a:srgbClr val="FFFFFF"/>
              </a:solidFill>
              <a:ln w="38100" cmpd="sng">
                <a:solidFill>
                  <a:schemeClr val="accent1"/>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92" name="Freeform 18">
                <a:extLst>
                  <a:ext uri="{FF2B5EF4-FFF2-40B4-BE49-F238E27FC236}">
                    <a16:creationId xmlns:a16="http://schemas.microsoft.com/office/drawing/2014/main" id="{4EF03557-CA2F-844F-A28D-D9144D3DF090}"/>
                  </a:ext>
                </a:extLst>
              </p:cNvPr>
              <p:cNvSpPr>
                <a:spLocks/>
              </p:cNvSpPr>
              <p:nvPr/>
            </p:nvSpPr>
            <p:spPr bwMode="auto">
              <a:xfrm rot="297626" flipV="1">
                <a:off x="1497828" y="4422980"/>
                <a:ext cx="2154774" cy="270156"/>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93" name="Oval 11">
                <a:extLst>
                  <a:ext uri="{FF2B5EF4-FFF2-40B4-BE49-F238E27FC236}">
                    <a16:creationId xmlns:a16="http://schemas.microsoft.com/office/drawing/2014/main" id="{11E33534-AC3C-6A4F-B66F-A6E119CEC499}"/>
                  </a:ext>
                </a:extLst>
              </p:cNvPr>
              <p:cNvSpPr>
                <a:spLocks noChangeArrowheads="1"/>
              </p:cNvSpPr>
              <p:nvPr/>
            </p:nvSpPr>
            <p:spPr bwMode="auto">
              <a:xfrm>
                <a:off x="4425794" y="1761046"/>
                <a:ext cx="457200" cy="457200"/>
              </a:xfrm>
              <a:prstGeom prst="ellipse">
                <a:avLst/>
              </a:prstGeom>
              <a:solidFill>
                <a:srgbClr val="FFFFFF"/>
              </a:solidFill>
              <a:ln w="38100" cmpd="sng">
                <a:solidFill>
                  <a:schemeClr val="accent1"/>
                </a:solidFill>
                <a:round/>
                <a:headEnd/>
                <a:tailEnd/>
              </a:ln>
            </p:spPr>
            <p:txBody>
              <a:bodyPr wrap="none" anchor="ctr"/>
              <a:lstStyle/>
              <a:p>
                <a:pPr algn="ctr"/>
                <a:r>
                  <a:rPr lang="en-US" dirty="0">
                    <a:latin typeface="Calibri"/>
                    <a:ea typeface="Times New Roman"/>
                    <a:cs typeface="Times New Roman"/>
                  </a:rPr>
                  <a:t>d5</a:t>
                </a:r>
              </a:p>
            </p:txBody>
          </p:sp>
          <p:sp>
            <p:nvSpPr>
              <p:cNvPr id="94" name="Text Box 11">
                <a:extLst>
                  <a:ext uri="{FF2B5EF4-FFF2-40B4-BE49-F238E27FC236}">
                    <a16:creationId xmlns:a16="http://schemas.microsoft.com/office/drawing/2014/main" id="{EB27BB21-6DF6-AA43-BB67-8F4A76FCFF40}"/>
                  </a:ext>
                </a:extLst>
              </p:cNvPr>
              <p:cNvSpPr txBox="1">
                <a:spLocks noChangeArrowheads="1"/>
              </p:cNvSpPr>
              <p:nvPr/>
            </p:nvSpPr>
            <p:spPr bwMode="auto">
              <a:xfrm>
                <a:off x="3139191" y="2064370"/>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0.2</a:t>
                </a:r>
              </a:p>
            </p:txBody>
          </p:sp>
          <p:sp>
            <p:nvSpPr>
              <p:cNvPr id="95" name="Text Box 11">
                <a:extLst>
                  <a:ext uri="{FF2B5EF4-FFF2-40B4-BE49-F238E27FC236}">
                    <a16:creationId xmlns:a16="http://schemas.microsoft.com/office/drawing/2014/main" id="{8DF37902-1168-4C47-8BFF-AA7DD1EF49E2}"/>
                  </a:ext>
                </a:extLst>
              </p:cNvPr>
              <p:cNvSpPr txBox="1">
                <a:spLocks noChangeArrowheads="1"/>
              </p:cNvSpPr>
              <p:nvPr/>
            </p:nvSpPr>
            <p:spPr bwMode="auto">
              <a:xfrm>
                <a:off x="3151701" y="2505406"/>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0.8</a:t>
                </a:r>
              </a:p>
            </p:txBody>
          </p:sp>
          <p:sp>
            <p:nvSpPr>
              <p:cNvPr id="96" name="Text Box 11">
                <a:extLst>
                  <a:ext uri="{FF2B5EF4-FFF2-40B4-BE49-F238E27FC236}">
                    <a16:creationId xmlns:a16="http://schemas.microsoft.com/office/drawing/2014/main" id="{409F58B0-B7FF-624B-AFC5-115A97498BF1}"/>
                  </a:ext>
                </a:extLst>
              </p:cNvPr>
              <p:cNvSpPr txBox="1">
                <a:spLocks noChangeArrowheads="1"/>
              </p:cNvSpPr>
              <p:nvPr/>
            </p:nvSpPr>
            <p:spPr bwMode="auto">
              <a:xfrm>
                <a:off x="1896636" y="4562021"/>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0.5</a:t>
                </a:r>
              </a:p>
            </p:txBody>
          </p:sp>
          <p:sp>
            <p:nvSpPr>
              <p:cNvPr id="97" name="Text Box 11">
                <a:extLst>
                  <a:ext uri="{FF2B5EF4-FFF2-40B4-BE49-F238E27FC236}">
                    <a16:creationId xmlns:a16="http://schemas.microsoft.com/office/drawing/2014/main" id="{5DE7CC80-A337-E349-921D-C0F611E52007}"/>
                  </a:ext>
                </a:extLst>
              </p:cNvPr>
              <p:cNvSpPr txBox="1">
                <a:spLocks noChangeArrowheads="1"/>
              </p:cNvSpPr>
              <p:nvPr/>
            </p:nvSpPr>
            <p:spPr bwMode="auto">
              <a:xfrm>
                <a:off x="1540117" y="4719048"/>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0.5</a:t>
                </a:r>
              </a:p>
            </p:txBody>
          </p:sp>
          <p:sp>
            <p:nvSpPr>
              <p:cNvPr id="98" name="Oval 12">
                <a:extLst>
                  <a:ext uri="{FF2B5EF4-FFF2-40B4-BE49-F238E27FC236}">
                    <a16:creationId xmlns:a16="http://schemas.microsoft.com/office/drawing/2014/main" id="{27C250A7-1BB3-BE42-9A41-B60528E4E14D}"/>
                  </a:ext>
                </a:extLst>
              </p:cNvPr>
              <p:cNvSpPr>
                <a:spLocks noChangeArrowheads="1"/>
              </p:cNvSpPr>
              <p:nvPr/>
            </p:nvSpPr>
            <p:spPr bwMode="auto">
              <a:xfrm>
                <a:off x="986434" y="4090354"/>
                <a:ext cx="457200" cy="457200"/>
              </a:xfrm>
              <a:prstGeom prst="ellipse">
                <a:avLst/>
              </a:prstGeom>
              <a:solidFill>
                <a:schemeClr val="bg1"/>
              </a:solidFill>
              <a:ln w="38100" cmpd="sng">
                <a:solidFill>
                  <a:schemeClr val="accent1"/>
                </a:solidFill>
                <a:round/>
                <a:headEnd/>
                <a:tailEnd/>
              </a:ln>
            </p:spPr>
            <p:txBody>
              <a:bodyPr wrap="none" anchor="ctr"/>
              <a:lstStyle/>
              <a:p>
                <a:pPr algn="ctr"/>
                <a:r>
                  <a:rPr lang="en-US" dirty="0">
                    <a:latin typeface="Calibri"/>
                    <a:ea typeface="Times New Roman"/>
                    <a:cs typeface="Times New Roman"/>
                  </a:rPr>
                  <a:t>d1</a:t>
                </a:r>
              </a:p>
            </p:txBody>
          </p:sp>
          <p:sp>
            <p:nvSpPr>
              <p:cNvPr id="99" name="Freeform 6">
                <a:extLst>
                  <a:ext uri="{FF2B5EF4-FFF2-40B4-BE49-F238E27FC236}">
                    <a16:creationId xmlns:a16="http://schemas.microsoft.com/office/drawing/2014/main" id="{80F7A75C-5D03-434D-ACBB-53373516EEDA}"/>
                  </a:ext>
                </a:extLst>
              </p:cNvPr>
              <p:cNvSpPr>
                <a:spLocks/>
              </p:cNvSpPr>
              <p:nvPr/>
            </p:nvSpPr>
            <p:spPr bwMode="auto">
              <a:xfrm flipH="1" flipV="1">
                <a:off x="1288605" y="272572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cxnSp>
            <p:nvCxnSpPr>
              <p:cNvPr id="100" name="Curved Connector 99">
                <a:extLst>
                  <a:ext uri="{FF2B5EF4-FFF2-40B4-BE49-F238E27FC236}">
                    <a16:creationId xmlns:a16="http://schemas.microsoft.com/office/drawing/2014/main" id="{50A9E85A-7AA3-4F43-B09A-96BB30E6F4C6}"/>
                  </a:ext>
                </a:extLst>
              </p:cNvPr>
              <p:cNvCxnSpPr/>
              <p:nvPr/>
            </p:nvCxnSpPr>
            <p:spPr>
              <a:xfrm flipH="1">
                <a:off x="1215034" y="4318954"/>
                <a:ext cx="228600" cy="228600"/>
              </a:xfrm>
              <a:prstGeom prst="curvedConnector4">
                <a:avLst>
                  <a:gd name="adj1" fmla="val -100000"/>
                  <a:gd name="adj2" fmla="val 200000"/>
                </a:avLst>
              </a:prstGeom>
              <a:ln w="9525" cmpd="sng">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01" name="Arc 100">
                <a:extLst>
                  <a:ext uri="{FF2B5EF4-FFF2-40B4-BE49-F238E27FC236}">
                    <a16:creationId xmlns:a16="http://schemas.microsoft.com/office/drawing/2014/main" id="{BC3AA521-1E0F-0643-851C-78A5D46CBBBE}"/>
                  </a:ext>
                </a:extLst>
              </p:cNvPr>
              <p:cNvSpPr/>
              <p:nvPr/>
            </p:nvSpPr>
            <p:spPr bwMode="auto">
              <a:xfrm rot="356928">
                <a:off x="1451974" y="4215162"/>
                <a:ext cx="366712" cy="366713"/>
              </a:xfrm>
              <a:prstGeom prst="arc">
                <a:avLst>
                  <a:gd name="adj1" fmla="val 708330"/>
                  <a:gd name="adj2" fmla="val 4251989"/>
                </a:avLst>
              </a:prstGeom>
              <a:noFill/>
              <a:ln w="9525" cap="flat" cmpd="sng" algn="ctr">
                <a:solidFill>
                  <a:srgbClr val="C00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02" name="Freeform 18">
                <a:extLst>
                  <a:ext uri="{FF2B5EF4-FFF2-40B4-BE49-F238E27FC236}">
                    <a16:creationId xmlns:a16="http://schemas.microsoft.com/office/drawing/2014/main" id="{F9760B1B-A076-534A-BE7A-CA54E9E2668F}"/>
                  </a:ext>
                </a:extLst>
              </p:cNvPr>
              <p:cNvSpPr>
                <a:spLocks/>
              </p:cNvSpPr>
              <p:nvPr/>
            </p:nvSpPr>
            <p:spPr bwMode="auto">
              <a:xfrm rot="11097626" flipV="1">
                <a:off x="1428940" y="4080105"/>
                <a:ext cx="2271945" cy="246051"/>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0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3" name="Freeform 31">
                <a:extLst>
                  <a:ext uri="{FF2B5EF4-FFF2-40B4-BE49-F238E27FC236}">
                    <a16:creationId xmlns:a16="http://schemas.microsoft.com/office/drawing/2014/main" id="{036D920F-7F31-7143-BBFA-F58E4AAEF4C2}"/>
                  </a:ext>
                </a:extLst>
              </p:cNvPr>
              <p:cNvSpPr>
                <a:spLocks/>
              </p:cNvSpPr>
              <p:nvPr/>
            </p:nvSpPr>
            <p:spPr bwMode="auto">
              <a:xfrm rot="10623913" flipH="1" flipV="1">
                <a:off x="4056037" y="2163971"/>
                <a:ext cx="1066075" cy="218711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4" name="Freeform 40">
                <a:extLst>
                  <a:ext uri="{FF2B5EF4-FFF2-40B4-BE49-F238E27FC236}">
                    <a16:creationId xmlns:a16="http://schemas.microsoft.com/office/drawing/2014/main" id="{1A0BA4A5-651D-C246-9E8E-3F01E5B2EB5C}"/>
                  </a:ext>
                </a:extLst>
              </p:cNvPr>
              <p:cNvSpPr>
                <a:spLocks/>
              </p:cNvSpPr>
              <p:nvPr/>
            </p:nvSpPr>
            <p:spPr bwMode="auto">
              <a:xfrm flipH="1">
                <a:off x="3845766" y="284062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38100" cmpd="sng">
                <a:solidFill>
                  <a:schemeClr val="accent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5" name="Oval 11">
                <a:extLst>
                  <a:ext uri="{FF2B5EF4-FFF2-40B4-BE49-F238E27FC236}">
                    <a16:creationId xmlns:a16="http://schemas.microsoft.com/office/drawing/2014/main" id="{104F64A7-9922-2244-A954-BAF41700B8DC}"/>
                  </a:ext>
                </a:extLst>
              </p:cNvPr>
              <p:cNvSpPr>
                <a:spLocks noChangeArrowheads="1"/>
              </p:cNvSpPr>
              <p:nvPr/>
            </p:nvSpPr>
            <p:spPr bwMode="auto">
              <a:xfrm>
                <a:off x="3636253" y="2526517"/>
                <a:ext cx="457200" cy="457200"/>
              </a:xfrm>
              <a:prstGeom prst="ellipse">
                <a:avLst/>
              </a:prstGeom>
              <a:solidFill>
                <a:srgbClr val="FFFFFF"/>
              </a:solidFill>
              <a:ln w="38100" cmpd="sng">
                <a:solidFill>
                  <a:schemeClr val="accent1"/>
                </a:solidFill>
                <a:round/>
                <a:headEnd/>
                <a:tailEnd/>
              </a:ln>
            </p:spPr>
            <p:txBody>
              <a:bodyPr wrap="none" anchor="ctr"/>
              <a:lstStyle/>
              <a:p>
                <a:pPr algn="ctr"/>
                <a:r>
                  <a:rPr lang="en-US" dirty="0">
                    <a:latin typeface="Calibri"/>
                    <a:ea typeface="Times New Roman"/>
                    <a:cs typeface="Times New Roman"/>
                  </a:rPr>
                  <a:t>d3</a:t>
                </a:r>
              </a:p>
            </p:txBody>
          </p:sp>
          <p:sp>
            <p:nvSpPr>
              <p:cNvPr id="106" name="Oval 12">
                <a:extLst>
                  <a:ext uri="{FF2B5EF4-FFF2-40B4-BE49-F238E27FC236}">
                    <a16:creationId xmlns:a16="http://schemas.microsoft.com/office/drawing/2014/main" id="{6F3810CE-D9C7-B24E-8C97-1233845B7B74}"/>
                  </a:ext>
                </a:extLst>
              </p:cNvPr>
              <p:cNvSpPr>
                <a:spLocks noChangeArrowheads="1"/>
              </p:cNvSpPr>
              <p:nvPr/>
            </p:nvSpPr>
            <p:spPr bwMode="auto">
              <a:xfrm>
                <a:off x="3654650" y="4199562"/>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107" name="Rectangle 106">
                <a:extLst>
                  <a:ext uri="{FF2B5EF4-FFF2-40B4-BE49-F238E27FC236}">
                    <a16:creationId xmlns:a16="http://schemas.microsoft.com/office/drawing/2014/main" id="{45F4EDBD-257E-D942-BBDF-C24D54BA2DB1}"/>
                  </a:ext>
                </a:extLst>
              </p:cNvPr>
              <p:cNvSpPr/>
              <p:nvPr/>
            </p:nvSpPr>
            <p:spPr>
              <a:xfrm>
                <a:off x="4486637" y="1518047"/>
                <a:ext cx="59" cy="252043"/>
              </a:xfrm>
              <a:prstGeom prst="rect">
                <a:avLst/>
              </a:prstGeom>
              <a:noFill/>
            </p:spPr>
            <p:txBody>
              <a:bodyPr wrap="none" lIns="0" tIns="0" rIns="0" bIns="0">
                <a:spAutoFit/>
              </a:bodyPr>
              <a:lstStyle/>
              <a:p>
                <a:pPr algn="ctr"/>
                <a:endParaRPr lang="en-US" dirty="0"/>
              </a:p>
            </p:txBody>
          </p:sp>
        </p:grpSp>
        <p:sp>
          <p:nvSpPr>
            <p:cNvPr id="77" name="Freeform 31">
              <a:extLst>
                <a:ext uri="{FF2B5EF4-FFF2-40B4-BE49-F238E27FC236}">
                  <a16:creationId xmlns:a16="http://schemas.microsoft.com/office/drawing/2014/main" id="{0B0DB86F-D0F9-604E-99A8-608FADE746C8}"/>
                </a:ext>
              </a:extLst>
            </p:cNvPr>
            <p:cNvSpPr>
              <a:spLocks/>
            </p:cNvSpPr>
            <p:nvPr/>
          </p:nvSpPr>
          <p:spPr bwMode="auto">
            <a:xfrm rot="6215733" flipV="1">
              <a:off x="5981535" y="2895684"/>
              <a:ext cx="455459" cy="2458900"/>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grpSp>
      <p:sp>
        <p:nvSpPr>
          <p:cNvPr id="108" name="Text Box 11">
            <a:extLst>
              <a:ext uri="{FF2B5EF4-FFF2-40B4-BE49-F238E27FC236}">
                <a16:creationId xmlns:a16="http://schemas.microsoft.com/office/drawing/2014/main" id="{4FEB1269-E86A-8D46-8CF5-36A13ED34FFA}"/>
              </a:ext>
            </a:extLst>
          </p:cNvPr>
          <p:cNvSpPr txBox="1">
            <a:spLocks noChangeArrowheads="1"/>
          </p:cNvSpPr>
          <p:nvPr/>
        </p:nvSpPr>
        <p:spPr bwMode="auto">
          <a:xfrm>
            <a:off x="6234204" y="3210198"/>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sp>
        <p:nvSpPr>
          <p:cNvPr id="109" name="Text Box 11">
            <a:extLst>
              <a:ext uri="{FF2B5EF4-FFF2-40B4-BE49-F238E27FC236}">
                <a16:creationId xmlns:a16="http://schemas.microsoft.com/office/drawing/2014/main" id="{D2EEBEE7-8EAE-5240-81EF-84C4F041EA3B}"/>
              </a:ext>
            </a:extLst>
          </p:cNvPr>
          <p:cNvSpPr txBox="1">
            <a:spLocks noChangeArrowheads="1"/>
          </p:cNvSpPr>
          <p:nvPr/>
        </p:nvSpPr>
        <p:spPr bwMode="auto">
          <a:xfrm>
            <a:off x="7853069" y="4496986"/>
            <a:ext cx="667926"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110" name="Text Box 11">
            <a:extLst>
              <a:ext uri="{FF2B5EF4-FFF2-40B4-BE49-F238E27FC236}">
                <a16:creationId xmlns:a16="http://schemas.microsoft.com/office/drawing/2014/main" id="{F6F0693D-E367-DE40-AA4F-8F503D42E749}"/>
              </a:ext>
            </a:extLst>
          </p:cNvPr>
          <p:cNvSpPr txBox="1">
            <a:spLocks noChangeArrowheads="1"/>
          </p:cNvSpPr>
          <p:nvPr/>
        </p:nvSpPr>
        <p:spPr bwMode="auto">
          <a:xfrm>
            <a:off x="4445981" y="4704714"/>
            <a:ext cx="667926"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111" name="Text Box 11">
            <a:extLst>
              <a:ext uri="{FF2B5EF4-FFF2-40B4-BE49-F238E27FC236}">
                <a16:creationId xmlns:a16="http://schemas.microsoft.com/office/drawing/2014/main" id="{C7D344F3-971D-C449-83AD-7DDF2AAC0354}"/>
              </a:ext>
            </a:extLst>
          </p:cNvPr>
          <p:cNvSpPr txBox="1">
            <a:spLocks noChangeArrowheads="1"/>
          </p:cNvSpPr>
          <p:nvPr/>
        </p:nvSpPr>
        <p:spPr bwMode="auto">
          <a:xfrm>
            <a:off x="6140930" y="5730841"/>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spTree>
    <p:extLst>
      <p:ext uri="{BB962C8B-B14F-4D97-AF65-F5344CB8AC3E}">
        <p14:creationId xmlns:p14="http://schemas.microsoft.com/office/powerpoint/2010/main" val="326826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DDA4EB6E-53A9-BC42-81D5-571E295C8CEE}"/>
                  </a:ext>
                </a:extLst>
              </p:cNvPr>
              <p:cNvSpPr>
                <a:spLocks noGrp="1"/>
              </p:cNvSpPr>
              <p:nvPr>
                <p:ph sz="half" idx="1"/>
              </p:nvPr>
            </p:nvSpPr>
            <p:spPr>
              <a:xfrm>
                <a:off x="628649" y="1146047"/>
                <a:ext cx="4177627" cy="4979299"/>
              </a:xfrm>
            </p:spPr>
            <p:txBody>
              <a:bodyPr>
                <a:normAutofit fontScale="62500" lnSpcReduction="20000"/>
              </a:bodyPr>
              <a:lstStyle/>
              <a:p>
                <a:r>
                  <a:rPr lang="en-GB" dirty="0"/>
                  <a:t>Continue with </a:t>
                </a:r>
              </a:p>
              <a:p>
                <a:pPr lvl="1"/>
                <a14:m>
                  <m:oMath xmlns:m="http://schemas.openxmlformats.org/officeDocument/2006/math">
                    <m:r>
                      <a:rPr lang="en-US" i="1" dirty="0">
                        <a:latin typeface="Cambria Math" panose="02040503050406030204" pitchFamily="18" charset="0"/>
                      </a:rPr>
                      <m:t>𝜋</m:t>
                    </m:r>
                    <m:r>
                      <a:rPr lang="de-DE" i="1" dirty="0">
                        <a:latin typeface="Cambria Math" panose="02040503050406030204" pitchFamily="18" charset="0"/>
                      </a:rPr>
                      <m:t>=</m:t>
                    </m:r>
                    <m:r>
                      <a:rPr lang="en-US" i="1" dirty="0">
                        <a:latin typeface="Cambria Math" panose="02040503050406030204" pitchFamily="18" charset="0"/>
                      </a:rPr>
                      <m:t>{</m:t>
                    </m:r>
                    <m:d>
                      <m:dPr>
                        <m:ctrlPr>
                          <a:rPr lang="en-US" i="1" dirty="0" smtClean="0">
                            <a:solidFill>
                              <a:schemeClr val="accent1"/>
                            </a:solidFill>
                            <a:latin typeface="Cambria Math" panose="02040503050406030204" pitchFamily="18" charset="0"/>
                          </a:rPr>
                        </m:ctrlPr>
                      </m:dPr>
                      <m:e>
                        <m:r>
                          <a:rPr lang="en-US" i="1" dirty="0">
                            <a:solidFill>
                              <a:schemeClr val="accent1"/>
                            </a:solidFill>
                            <a:latin typeface="Cambria Math" panose="02040503050406030204" pitchFamily="18" charset="0"/>
                          </a:rPr>
                          <m:t>𝑑</m:t>
                        </m:r>
                        <m:r>
                          <a:rPr lang="en-US" i="1" dirty="0">
                            <a:solidFill>
                              <a:schemeClr val="accent1"/>
                            </a:solidFill>
                            <a:latin typeface="Cambria Math" panose="02040503050406030204" pitchFamily="18" charset="0"/>
                          </a:rPr>
                          <m:t>1, </m:t>
                        </m:r>
                        <m:r>
                          <a:rPr lang="is-IS" i="1" dirty="0">
                            <a:solidFill>
                              <a:schemeClr val="accent1"/>
                            </a:solidFill>
                            <a:latin typeface="Cambria Math" panose="02040503050406030204" pitchFamily="18" charset="0"/>
                          </a:rPr>
                          <m:t>𝑚</m:t>
                        </m:r>
                        <m:r>
                          <a:rPr lang="is-IS" i="1" dirty="0">
                            <a:solidFill>
                              <a:schemeClr val="accent1"/>
                            </a:solidFill>
                            <a:latin typeface="Cambria Math" panose="02040503050406030204" pitchFamily="18" charset="0"/>
                          </a:rPr>
                          <m:t>14</m:t>
                        </m:r>
                      </m:e>
                    </m:d>
                    <m:r>
                      <a:rPr lang="en-US" i="1" dirty="0">
                        <a:latin typeface="Cambria Math" panose="02040503050406030204" pitchFamily="18" charset="0"/>
                      </a:rPr>
                      <m:t>,</m:t>
                    </m:r>
                    <m:r>
                      <a:rPr lang="de-DE" i="1" dirty="0">
                        <a:latin typeface="Cambria Math" panose="02040503050406030204" pitchFamily="18" charset="0"/>
                      </a:rPr>
                      <m:t>  </m:t>
                    </m:r>
                    <m:d>
                      <m:dPr>
                        <m:ctrlPr>
                          <a:rPr lang="en-US" i="1" dirty="0">
                            <a:latin typeface="Cambria Math" panose="02040503050406030204" pitchFamily="18" charset="0"/>
                          </a:rPr>
                        </m:ctrlPr>
                      </m:dPr>
                      <m:e>
                        <m:r>
                          <a:rPr lang="is-IS" i="1" dirty="0">
                            <a:latin typeface="Cambria Math" panose="02040503050406030204" pitchFamily="18" charset="0"/>
                          </a:rPr>
                          <m:t>𝑑</m:t>
                        </m:r>
                        <m:r>
                          <a:rPr lang="is-IS" i="1" dirty="0">
                            <a:latin typeface="Cambria Math" panose="02040503050406030204" pitchFamily="18" charset="0"/>
                          </a:rPr>
                          <m:t>2, </m:t>
                        </m:r>
                        <m:r>
                          <a:rPr lang="is-IS" i="1" dirty="0">
                            <a:latin typeface="Cambria Math" panose="02040503050406030204" pitchFamily="18" charset="0"/>
                          </a:rPr>
                          <m:t>𝑚</m:t>
                        </m:r>
                        <m:r>
                          <a:rPr lang="is-IS" i="1" dirty="0">
                            <a:latin typeface="Cambria Math" panose="02040503050406030204" pitchFamily="18" charset="0"/>
                          </a:rPr>
                          <m:t>23</m:t>
                        </m:r>
                      </m:e>
                    </m:d>
                    <m:r>
                      <a:rPr lang="en-US" i="1" dirty="0">
                        <a:latin typeface="Cambria Math" panose="02040503050406030204" pitchFamily="18" charset="0"/>
                      </a:rPr>
                      <m:t>,</m:t>
                    </m:r>
                    <m:r>
                      <a:rPr lang="de-DE" i="1" dirty="0">
                        <a:latin typeface="Cambria Math" panose="02040503050406030204" pitchFamily="18" charset="0"/>
                      </a:rPr>
                      <m:t> </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3, </m:t>
                        </m:r>
                        <m:r>
                          <a:rPr lang="ru-RU" i="1" dirty="0">
                            <a:latin typeface="Cambria Math" panose="02040503050406030204" pitchFamily="18" charset="0"/>
                          </a:rPr>
                          <m:t>𝑚</m:t>
                        </m:r>
                        <m:r>
                          <a:rPr lang="ru-RU" i="1" dirty="0">
                            <a:latin typeface="Cambria Math" panose="02040503050406030204" pitchFamily="18" charset="0"/>
                          </a:rPr>
                          <m:t>34</m:t>
                        </m:r>
                      </m:e>
                    </m:d>
                    <m:r>
                      <a:rPr lang="de-DE" i="1" dirty="0">
                        <a:latin typeface="Cambria Math" panose="02040503050406030204" pitchFamily="18" charset="0"/>
                      </a:rPr>
                      <m:t>,  </m:t>
                    </m:r>
                    <m:d>
                      <m:dPr>
                        <m:ctrlPr>
                          <a:rPr lang="de-DE" i="1" dirty="0">
                            <a:latin typeface="Cambria Math" panose="02040503050406030204" pitchFamily="18" charset="0"/>
                          </a:rPr>
                        </m:ctrlPr>
                      </m:dPr>
                      <m:e>
                        <m:r>
                          <a:rPr lang="de-DE" i="1" dirty="0">
                            <a:latin typeface="Cambria Math" panose="02040503050406030204" pitchFamily="18" charset="0"/>
                          </a:rPr>
                          <m:t>𝑑</m:t>
                        </m:r>
                        <m:r>
                          <a:rPr lang="de-DE" i="1" dirty="0">
                            <a:latin typeface="Cambria Math" panose="02040503050406030204" pitchFamily="18" charset="0"/>
                          </a:rPr>
                          <m:t>5,</m:t>
                        </m:r>
                        <m:r>
                          <a:rPr lang="de-DE" i="1" dirty="0">
                            <a:latin typeface="Cambria Math" panose="02040503050406030204" pitchFamily="18" charset="0"/>
                          </a:rPr>
                          <m:t>𝑚</m:t>
                        </m:r>
                        <m:r>
                          <a:rPr lang="de-DE" i="1" dirty="0">
                            <a:latin typeface="Cambria Math" panose="02040503050406030204" pitchFamily="18" charset="0"/>
                          </a:rPr>
                          <m:t>54</m:t>
                        </m:r>
                      </m:e>
                    </m:d>
                    <m:r>
                      <a:rPr lang="en-US" i="1" dirty="0">
                        <a:latin typeface="Cambria Math" panose="02040503050406030204" pitchFamily="18" charset="0"/>
                      </a:rPr>
                      <m:t>}</m:t>
                    </m:r>
                  </m:oMath>
                </a14:m>
                <a:endParaRPr lang="en-US" sz="1800" i="1" kern="0" dirty="0">
                  <a:latin typeface="Times New Roman" charset="0"/>
                  <a:ea typeface="Times New Roman"/>
                </a:endParaRPr>
              </a:p>
              <a:p>
                <a:pPr>
                  <a:spcBef>
                    <a:spcPts val="400"/>
                  </a:spcBef>
                </a:pPr>
                <a:r>
                  <a:rPr lang="en-US" kern="0" dirty="0">
                    <a:ea typeface="Times New Roman"/>
                  </a:rPr>
                  <a:t>Expected cost</a:t>
                </a:r>
                <a:endParaRPr lang="en-US" i="1" kern="0" dirty="0">
                  <a:latin typeface="Cambria Math" panose="02040503050406030204" pitchFamily="18" charset="0"/>
                  <a:ea typeface="Times New Roman"/>
                </a:endParaRPr>
              </a:p>
              <a:p>
                <a:pPr lvl="1">
                  <a:spcBef>
                    <a:spcPts val="400"/>
                  </a:spcBef>
                </a:pPr>
                <a14:m>
                  <m:oMath xmlns:m="http://schemas.openxmlformats.org/officeDocument/2006/math">
                    <m:sSup>
                      <m:sSupPr>
                        <m:ctrlPr>
                          <a:rPr lang="en-US" i="1" kern="0" dirty="0" smtClean="0">
                            <a:latin typeface="Cambria Math" panose="02040503050406030204" pitchFamily="18" charset="0"/>
                            <a:ea typeface="Times New Roman"/>
                          </a:rPr>
                        </m:ctrlPr>
                      </m:sSupPr>
                      <m:e>
                        <m:r>
                          <a:rPr lang="en-US" i="1" kern="0" dirty="0" smtClean="0">
                            <a:latin typeface="Cambria Math" panose="02040503050406030204" pitchFamily="18" charset="0"/>
                            <a:ea typeface="Times New Roman"/>
                          </a:rPr>
                          <m:t>𝑉</m:t>
                        </m:r>
                      </m:e>
                      <m:sup>
                        <m:r>
                          <a:rPr lang="en-US" i="1" dirty="0">
                            <a:latin typeface="Cambria Math" panose="02040503050406030204" pitchFamily="18" charset="0"/>
                          </a:rPr>
                          <m:t>𝜋</m:t>
                        </m:r>
                      </m:sup>
                    </m:sSup>
                    <m:d>
                      <m:dPr>
                        <m:ctrlPr>
                          <a:rPr lang="en-US" i="1" kern="0" dirty="0">
                            <a:latin typeface="Cambria Math" panose="02040503050406030204" pitchFamily="18" charset="0"/>
                            <a:sym typeface="Symbol" charset="0"/>
                          </a:rPr>
                        </m:ctrlPr>
                      </m:dPr>
                      <m:e>
                        <m:r>
                          <a:rPr lang="en-US" i="1" kern="0" dirty="0">
                            <a:latin typeface="Cambria Math" panose="02040503050406030204" pitchFamily="18" charset="0"/>
                            <a:ea typeface="Times New Roman"/>
                            <a:sym typeface="Symbol" charset="0"/>
                          </a:rPr>
                          <m:t>𝑑</m:t>
                        </m:r>
                        <m:r>
                          <a:rPr lang="en-US" i="1" kern="0" dirty="0">
                            <a:latin typeface="Cambria Math" panose="02040503050406030204" pitchFamily="18" charset="0"/>
                            <a:ea typeface="Times New Roman"/>
                            <a:sym typeface="Symbol" charset="0"/>
                          </a:rPr>
                          <m:t>4</m:t>
                        </m:r>
                      </m:e>
                    </m:d>
                    <m:r>
                      <a:rPr lang="en-US" i="1" kern="0" dirty="0">
                        <a:latin typeface="Cambria Math" panose="02040503050406030204" pitchFamily="18" charset="0"/>
                        <a:ea typeface="Times New Roman"/>
                        <a:cs typeface="Times New Roman"/>
                        <a:sym typeface="Symbol" charset="0"/>
                      </a:rPr>
                      <m:t>=0</m:t>
                    </m:r>
                  </m:oMath>
                </a14:m>
                <a:endParaRPr lang="en-US" kern="0" dirty="0">
                  <a:ea typeface="Times New Roman"/>
                  <a:cs typeface="Times New Roman"/>
                  <a:sym typeface="Symbol" charset="0"/>
                </a:endParaRPr>
              </a:p>
              <a:p>
                <a:pPr lvl="1">
                  <a:spcBef>
                    <a:spcPts val="400"/>
                  </a:spcBef>
                </a:pPr>
                <a14:m>
                  <m:oMath xmlns:m="http://schemas.openxmlformats.org/officeDocument/2006/math">
                    <m:sSup>
                      <m:sSupPr>
                        <m:ctrlPr>
                          <a:rPr lang="en-US" i="1" kern="0" dirty="0">
                            <a:latin typeface="Cambria Math" panose="02040503050406030204" pitchFamily="18" charset="0"/>
                            <a:ea typeface="Times New Roman"/>
                          </a:rPr>
                        </m:ctrlPr>
                      </m:sSupPr>
                      <m:e>
                        <m:r>
                          <a:rPr lang="en-US" i="1" kern="0" dirty="0">
                            <a:latin typeface="Cambria Math" panose="02040503050406030204" pitchFamily="18" charset="0"/>
                            <a:ea typeface="Times New Roman"/>
                          </a:rPr>
                          <m:t>𝑉</m:t>
                        </m:r>
                      </m:e>
                      <m:sup>
                        <m:r>
                          <a:rPr lang="en-US" i="1" dirty="0">
                            <a:latin typeface="Cambria Math" panose="02040503050406030204" pitchFamily="18" charset="0"/>
                          </a:rPr>
                          <m:t>𝜋</m:t>
                        </m:r>
                      </m:sup>
                    </m:sSup>
                    <m:d>
                      <m:dPr>
                        <m:ctrlPr>
                          <a:rPr lang="en-US" i="1" kern="0" dirty="0">
                            <a:latin typeface="Cambria Math" panose="02040503050406030204" pitchFamily="18" charset="0"/>
                            <a:sym typeface="Symbol" charset="0"/>
                          </a:rPr>
                        </m:ctrlPr>
                      </m:dPr>
                      <m:e>
                        <m:r>
                          <a:rPr lang="en-US" i="1" kern="0" dirty="0">
                            <a:latin typeface="Cambria Math" panose="02040503050406030204" pitchFamily="18" charset="0"/>
                            <a:ea typeface="Times New Roman"/>
                            <a:sym typeface="Symbol" charset="0"/>
                          </a:rPr>
                          <m:t>𝑑</m:t>
                        </m:r>
                        <m:r>
                          <a:rPr lang="en-US" i="1" kern="0" dirty="0">
                            <a:latin typeface="Cambria Math" panose="02040503050406030204" pitchFamily="18" charset="0"/>
                            <a:ea typeface="Times New Roman"/>
                            <a:sym typeface="Symbol" charset="0"/>
                          </a:rPr>
                          <m:t>3</m:t>
                        </m:r>
                      </m:e>
                    </m:d>
                    <m:r>
                      <a:rPr lang="en-US" i="1" kern="0" dirty="0">
                        <a:latin typeface="Cambria Math" panose="02040503050406030204" pitchFamily="18" charset="0"/>
                        <a:ea typeface="Times New Roman"/>
                        <a:cs typeface="Times New Roman"/>
                        <a:sym typeface="Symbol" charset="0"/>
                      </a:rPr>
                      <m:t>=100+</m:t>
                    </m:r>
                    <m:sSup>
                      <m:sSupPr>
                        <m:ctrlPr>
                          <a:rPr lang="en-US" i="1" kern="0" dirty="0">
                            <a:latin typeface="Cambria Math" panose="02040503050406030204" pitchFamily="18" charset="0"/>
                            <a:ea typeface="Times New Roman"/>
                          </a:rPr>
                        </m:ctrlPr>
                      </m:sSupPr>
                      <m:e>
                        <m:r>
                          <a:rPr lang="en-US" i="1" kern="0" dirty="0">
                            <a:latin typeface="Cambria Math" panose="02040503050406030204" pitchFamily="18" charset="0"/>
                            <a:ea typeface="Times New Roman"/>
                          </a:rPr>
                          <m:t>𝑉</m:t>
                        </m:r>
                      </m:e>
                      <m:sup>
                        <m:r>
                          <a:rPr lang="en-US" i="1" dirty="0">
                            <a:latin typeface="Cambria Math" panose="02040503050406030204" pitchFamily="18" charset="0"/>
                          </a:rPr>
                          <m:t>𝜋</m:t>
                        </m:r>
                      </m:sup>
                    </m:sSup>
                    <m:d>
                      <m:dPr>
                        <m:ctrlPr>
                          <a:rPr lang="en-US" i="1" kern="0" dirty="0">
                            <a:latin typeface="Cambria Math" panose="02040503050406030204" pitchFamily="18" charset="0"/>
                            <a:sym typeface="Symbol" charset="0"/>
                          </a:rPr>
                        </m:ctrlPr>
                      </m:dPr>
                      <m:e>
                        <m:r>
                          <a:rPr lang="en-US" i="1" kern="0" dirty="0">
                            <a:latin typeface="Cambria Math" panose="02040503050406030204" pitchFamily="18" charset="0"/>
                            <a:ea typeface="Times New Roman"/>
                            <a:sym typeface="Symbol" charset="0"/>
                          </a:rPr>
                          <m:t>𝑑</m:t>
                        </m:r>
                        <m:r>
                          <a:rPr lang="en-US" i="1" kern="0" dirty="0">
                            <a:latin typeface="Cambria Math" panose="02040503050406030204" pitchFamily="18" charset="0"/>
                            <a:ea typeface="Times New Roman"/>
                            <a:sym typeface="Symbol" charset="0"/>
                          </a:rPr>
                          <m:t>4</m:t>
                        </m:r>
                      </m:e>
                    </m:d>
                    <m:r>
                      <a:rPr lang="en-US" i="1" kern="0" dirty="0">
                        <a:latin typeface="Cambria Math" panose="02040503050406030204" pitchFamily="18" charset="0"/>
                        <a:ea typeface="Times New Roman"/>
                        <a:cs typeface="Times New Roman"/>
                        <a:sym typeface="Symbol" charset="0"/>
                      </a:rPr>
                      <m:t>=100</m:t>
                    </m:r>
                  </m:oMath>
                </a14:m>
                <a:endParaRPr lang="en-US" kern="0" dirty="0">
                  <a:ea typeface="Times New Roman"/>
                  <a:cs typeface="Times New Roman"/>
                  <a:sym typeface="Symbol" charset="0"/>
                </a:endParaRPr>
              </a:p>
              <a:p>
                <a:pPr lvl="1">
                  <a:spcBef>
                    <a:spcPts val="400"/>
                  </a:spcBef>
                </a:pPr>
                <a14:m>
                  <m:oMath xmlns:m="http://schemas.openxmlformats.org/officeDocument/2006/math">
                    <m:sSup>
                      <m:sSupPr>
                        <m:ctrlPr>
                          <a:rPr lang="en-US" i="1" kern="0" dirty="0">
                            <a:latin typeface="Cambria Math" panose="02040503050406030204" pitchFamily="18" charset="0"/>
                            <a:ea typeface="Times New Roman"/>
                          </a:rPr>
                        </m:ctrlPr>
                      </m:sSupPr>
                      <m:e>
                        <m:r>
                          <a:rPr lang="en-US" i="1" kern="0" dirty="0">
                            <a:latin typeface="Cambria Math" panose="02040503050406030204" pitchFamily="18" charset="0"/>
                            <a:ea typeface="Times New Roman"/>
                          </a:rPr>
                          <m:t>𝑉</m:t>
                        </m:r>
                      </m:e>
                      <m:sup>
                        <m:r>
                          <a:rPr lang="en-US" i="1" dirty="0">
                            <a:latin typeface="Cambria Math" panose="02040503050406030204" pitchFamily="18" charset="0"/>
                          </a:rPr>
                          <m:t>𝜋</m:t>
                        </m:r>
                      </m:sup>
                    </m:sSup>
                    <m:d>
                      <m:dPr>
                        <m:ctrlPr>
                          <a:rPr lang="en-US" i="1" kern="0" dirty="0">
                            <a:latin typeface="Cambria Math" panose="02040503050406030204" pitchFamily="18" charset="0"/>
                            <a:sym typeface="Symbol" charset="0"/>
                          </a:rPr>
                        </m:ctrlPr>
                      </m:dPr>
                      <m:e>
                        <m:r>
                          <a:rPr lang="en-US" i="1" kern="0" dirty="0">
                            <a:latin typeface="Cambria Math" panose="02040503050406030204" pitchFamily="18" charset="0"/>
                            <a:ea typeface="Times New Roman"/>
                            <a:sym typeface="Symbol" charset="0"/>
                          </a:rPr>
                          <m:t>𝑑</m:t>
                        </m:r>
                        <m:r>
                          <a:rPr lang="en-US" i="1" kern="0" dirty="0">
                            <a:latin typeface="Cambria Math" panose="02040503050406030204" pitchFamily="18" charset="0"/>
                            <a:ea typeface="Times New Roman"/>
                            <a:sym typeface="Symbol" charset="0"/>
                          </a:rPr>
                          <m:t>5</m:t>
                        </m:r>
                      </m:e>
                    </m:d>
                    <m:r>
                      <a:rPr lang="en-US" i="1" kern="0" dirty="0">
                        <a:latin typeface="Cambria Math" panose="02040503050406030204" pitchFamily="18" charset="0"/>
                        <a:ea typeface="Times New Roman"/>
                        <a:cs typeface="Times New Roman"/>
                        <a:sym typeface="Symbol" charset="0"/>
                      </a:rPr>
                      <m:t>=100+</m:t>
                    </m:r>
                    <m:sSup>
                      <m:sSupPr>
                        <m:ctrlPr>
                          <a:rPr lang="en-US" i="1" kern="0" dirty="0">
                            <a:latin typeface="Cambria Math" panose="02040503050406030204" pitchFamily="18" charset="0"/>
                            <a:ea typeface="Times New Roman"/>
                          </a:rPr>
                        </m:ctrlPr>
                      </m:sSupPr>
                      <m:e>
                        <m:r>
                          <a:rPr lang="en-US" i="1" kern="0" dirty="0">
                            <a:latin typeface="Cambria Math" panose="02040503050406030204" pitchFamily="18" charset="0"/>
                            <a:ea typeface="Times New Roman"/>
                          </a:rPr>
                          <m:t>𝑉</m:t>
                        </m:r>
                      </m:e>
                      <m:sup>
                        <m:r>
                          <a:rPr lang="en-US" i="1" dirty="0">
                            <a:latin typeface="Cambria Math" panose="02040503050406030204" pitchFamily="18" charset="0"/>
                          </a:rPr>
                          <m:t>𝜋</m:t>
                        </m:r>
                      </m:sup>
                    </m:sSup>
                    <m:d>
                      <m:dPr>
                        <m:ctrlPr>
                          <a:rPr lang="en-US" i="1" kern="0" dirty="0">
                            <a:latin typeface="Cambria Math" panose="02040503050406030204" pitchFamily="18" charset="0"/>
                            <a:sym typeface="Symbol" charset="0"/>
                          </a:rPr>
                        </m:ctrlPr>
                      </m:dPr>
                      <m:e>
                        <m:r>
                          <a:rPr lang="en-US" i="1" kern="0" dirty="0">
                            <a:latin typeface="Cambria Math" panose="02040503050406030204" pitchFamily="18" charset="0"/>
                            <a:ea typeface="Times New Roman"/>
                            <a:sym typeface="Symbol" charset="0"/>
                          </a:rPr>
                          <m:t>𝑑</m:t>
                        </m:r>
                        <m:r>
                          <a:rPr lang="de-DE" b="0" i="1" kern="0" dirty="0" smtClean="0">
                            <a:latin typeface="Cambria Math" panose="02040503050406030204" pitchFamily="18" charset="0"/>
                            <a:ea typeface="Times New Roman"/>
                            <a:sym typeface="Symbol" charset="0"/>
                          </a:rPr>
                          <m:t>4</m:t>
                        </m:r>
                      </m:e>
                    </m:d>
                    <m:r>
                      <a:rPr lang="de-DE" b="0" i="1" kern="0" dirty="0" smtClean="0">
                        <a:latin typeface="Cambria Math" panose="02040503050406030204" pitchFamily="18" charset="0"/>
                        <a:ea typeface="Times New Roman"/>
                        <a:cs typeface="Times New Roman"/>
                        <a:sym typeface="Symbol" charset="0"/>
                      </a:rPr>
                      <m:t>=</m:t>
                    </m:r>
                    <m:r>
                      <a:rPr lang="en-US" i="1" kern="0" dirty="0">
                        <a:latin typeface="Cambria Math" panose="02040503050406030204" pitchFamily="18" charset="0"/>
                        <a:ea typeface="Times New Roman"/>
                        <a:cs typeface="Times New Roman"/>
                        <a:sym typeface="Symbol" charset="0"/>
                      </a:rPr>
                      <m:t>100</m:t>
                    </m:r>
                  </m:oMath>
                </a14:m>
                <a:endParaRPr lang="en-US" kern="0" dirty="0">
                  <a:ea typeface="Times New Roman"/>
                  <a:cs typeface="Times New Roman"/>
                  <a:sym typeface="Symbol" charset="0"/>
                </a:endParaRPr>
              </a:p>
              <a:p>
                <a:pPr lvl="1">
                  <a:spcBef>
                    <a:spcPts val="400"/>
                  </a:spcBef>
                </a:pPr>
                <a14:m>
                  <m:oMath xmlns:m="http://schemas.openxmlformats.org/officeDocument/2006/math">
                    <m:sSup>
                      <m:sSupPr>
                        <m:ctrlPr>
                          <a:rPr lang="en-US" i="1" kern="0" dirty="0">
                            <a:latin typeface="Cambria Math" panose="02040503050406030204" pitchFamily="18" charset="0"/>
                            <a:ea typeface="Times New Roman"/>
                          </a:rPr>
                        </m:ctrlPr>
                      </m:sSupPr>
                      <m:e>
                        <m:r>
                          <a:rPr lang="en-US" i="1" kern="0" dirty="0">
                            <a:latin typeface="Cambria Math" panose="02040503050406030204" pitchFamily="18" charset="0"/>
                            <a:ea typeface="Times New Roman"/>
                          </a:rPr>
                          <m:t>𝑉</m:t>
                        </m:r>
                      </m:e>
                      <m:sup>
                        <m:r>
                          <a:rPr lang="en-US" i="1" dirty="0">
                            <a:latin typeface="Cambria Math" panose="02040503050406030204" pitchFamily="18" charset="0"/>
                          </a:rPr>
                          <m:t>𝜋</m:t>
                        </m:r>
                      </m:sup>
                    </m:sSup>
                    <m:d>
                      <m:dPr>
                        <m:ctrlPr>
                          <a:rPr lang="en-US" i="1" kern="0" dirty="0">
                            <a:latin typeface="Cambria Math" panose="02040503050406030204" pitchFamily="18" charset="0"/>
                            <a:sym typeface="Symbol" charset="0"/>
                          </a:rPr>
                        </m:ctrlPr>
                      </m:dPr>
                      <m:e>
                        <m:r>
                          <a:rPr lang="is-IS" i="1" kern="0" dirty="0">
                            <a:latin typeface="Cambria Math" panose="02040503050406030204" pitchFamily="18" charset="0"/>
                            <a:ea typeface="Times New Roman"/>
                            <a:sym typeface="Symbol" charset="0"/>
                          </a:rPr>
                          <m:t>𝑑</m:t>
                        </m:r>
                        <m:r>
                          <a:rPr lang="is-IS" i="1" kern="0" dirty="0">
                            <a:latin typeface="Cambria Math" panose="02040503050406030204" pitchFamily="18" charset="0"/>
                            <a:ea typeface="Times New Roman"/>
                            <a:sym typeface="Symbol" charset="0"/>
                          </a:rPr>
                          <m:t>2</m:t>
                        </m:r>
                      </m:e>
                    </m:d>
                    <m:r>
                      <a:rPr lang="en-US" i="1" kern="0" dirty="0">
                        <a:latin typeface="Cambria Math" panose="02040503050406030204" pitchFamily="18" charset="0"/>
                        <a:ea typeface="Times New Roman"/>
                        <a:cs typeface="Times New Roman"/>
                        <a:sym typeface="Symbol" charset="0"/>
                      </a:rPr>
                      <m:t>=1+</m:t>
                    </m:r>
                    <m:d>
                      <m:dPr>
                        <m:ctrlPr>
                          <a:rPr lang="en-US" i="1" kern="0" dirty="0">
                            <a:latin typeface="Cambria Math" panose="02040503050406030204" pitchFamily="18" charset="0"/>
                            <a:ea typeface="Times New Roman"/>
                            <a:cs typeface="Times New Roman"/>
                            <a:sym typeface="Symbol" charset="0"/>
                          </a:rPr>
                        </m:ctrlPr>
                      </m:dPr>
                      <m:e>
                        <m:r>
                          <a:rPr lang="en-US" i="1" kern="0" dirty="0">
                            <a:latin typeface="Cambria Math" panose="02040503050406030204" pitchFamily="18" charset="0"/>
                            <a:ea typeface="Times New Roman"/>
                            <a:cs typeface="Times New Roman"/>
                            <a:sym typeface="Symbol" charset="0"/>
                          </a:rPr>
                          <m:t>0.8</m:t>
                        </m:r>
                        <m:sSup>
                          <m:sSupPr>
                            <m:ctrlPr>
                              <a:rPr lang="en-US" i="1" kern="0" dirty="0">
                                <a:latin typeface="Cambria Math" panose="02040503050406030204" pitchFamily="18" charset="0"/>
                                <a:ea typeface="Times New Roman"/>
                              </a:rPr>
                            </m:ctrlPr>
                          </m:sSupPr>
                          <m:e>
                            <m:r>
                              <a:rPr lang="en-US" i="1" kern="0" dirty="0">
                                <a:latin typeface="Cambria Math" panose="02040503050406030204" pitchFamily="18" charset="0"/>
                                <a:ea typeface="Times New Roman"/>
                              </a:rPr>
                              <m:t>𝑉</m:t>
                            </m:r>
                          </m:e>
                          <m:sup>
                            <m:r>
                              <a:rPr lang="en-US" i="1" dirty="0">
                                <a:latin typeface="Cambria Math" panose="02040503050406030204" pitchFamily="18" charset="0"/>
                              </a:rPr>
                              <m:t>𝜋</m:t>
                            </m:r>
                          </m:sup>
                        </m:sSup>
                        <m:d>
                          <m:dPr>
                            <m:ctrlPr>
                              <a:rPr lang="en-US" i="1" kern="0" dirty="0">
                                <a:latin typeface="Cambria Math" panose="02040503050406030204" pitchFamily="18" charset="0"/>
                                <a:sym typeface="Symbol" charset="0"/>
                              </a:rPr>
                            </m:ctrlPr>
                          </m:dPr>
                          <m:e>
                            <m:r>
                              <a:rPr lang="en-US" i="1" kern="0" dirty="0">
                                <a:latin typeface="Cambria Math" panose="02040503050406030204" pitchFamily="18" charset="0"/>
                                <a:ea typeface="Times New Roman"/>
                                <a:sym typeface="Symbol" charset="0"/>
                              </a:rPr>
                              <m:t>𝑑</m:t>
                            </m:r>
                            <m:r>
                              <a:rPr lang="en-US" i="1" kern="0" dirty="0">
                                <a:latin typeface="Cambria Math" panose="02040503050406030204" pitchFamily="18" charset="0"/>
                                <a:ea typeface="Times New Roman"/>
                                <a:sym typeface="Symbol" charset="0"/>
                              </a:rPr>
                              <m:t>3</m:t>
                            </m:r>
                          </m:e>
                        </m:d>
                        <m:r>
                          <a:rPr lang="en-US" i="1" kern="0" dirty="0">
                            <a:latin typeface="Cambria Math" panose="02040503050406030204" pitchFamily="18" charset="0"/>
                            <a:ea typeface="Times New Roman"/>
                            <a:cs typeface="Times New Roman"/>
                            <a:sym typeface="Symbol" charset="0"/>
                          </a:rPr>
                          <m:t>+0.2</m:t>
                        </m:r>
                        <m:sSup>
                          <m:sSupPr>
                            <m:ctrlPr>
                              <a:rPr lang="en-US" i="1" kern="0" dirty="0">
                                <a:latin typeface="Cambria Math" panose="02040503050406030204" pitchFamily="18" charset="0"/>
                                <a:ea typeface="Times New Roman"/>
                              </a:rPr>
                            </m:ctrlPr>
                          </m:sSupPr>
                          <m:e>
                            <m:r>
                              <a:rPr lang="en-US" i="1" kern="0" dirty="0">
                                <a:latin typeface="Cambria Math" panose="02040503050406030204" pitchFamily="18" charset="0"/>
                                <a:ea typeface="Times New Roman"/>
                              </a:rPr>
                              <m:t>𝑉</m:t>
                            </m:r>
                          </m:e>
                          <m:sup>
                            <m:r>
                              <a:rPr lang="en-US" i="1" dirty="0">
                                <a:latin typeface="Cambria Math" panose="02040503050406030204" pitchFamily="18" charset="0"/>
                              </a:rPr>
                              <m:t>𝜋</m:t>
                            </m:r>
                          </m:sup>
                        </m:sSup>
                        <m:d>
                          <m:dPr>
                            <m:ctrlPr>
                              <a:rPr lang="en-US" i="1" kern="0" dirty="0">
                                <a:latin typeface="Cambria Math" panose="02040503050406030204" pitchFamily="18" charset="0"/>
                                <a:sym typeface="Symbol" charset="0"/>
                              </a:rPr>
                            </m:ctrlPr>
                          </m:dPr>
                          <m:e>
                            <m:r>
                              <a:rPr lang="en-US" i="1" kern="0" dirty="0">
                                <a:latin typeface="Cambria Math" panose="02040503050406030204" pitchFamily="18" charset="0"/>
                                <a:ea typeface="Times New Roman"/>
                                <a:sym typeface="Symbol" charset="0"/>
                              </a:rPr>
                              <m:t>𝑑</m:t>
                            </m:r>
                            <m:r>
                              <a:rPr lang="en-US" i="1" kern="0" dirty="0">
                                <a:latin typeface="Cambria Math" panose="02040503050406030204" pitchFamily="18" charset="0"/>
                                <a:ea typeface="Times New Roman"/>
                                <a:sym typeface="Symbol" charset="0"/>
                              </a:rPr>
                              <m:t>5</m:t>
                            </m:r>
                          </m:e>
                        </m:d>
                      </m:e>
                    </m:d>
                  </m:oMath>
                </a14:m>
                <a:br>
                  <a:rPr lang="de-DE" i="1" kern="0" dirty="0">
                    <a:latin typeface="Cambria Math" panose="02040503050406030204" pitchFamily="18" charset="0"/>
                    <a:ea typeface="Times New Roman"/>
                    <a:sym typeface="Symbol" charset="0"/>
                  </a:rPr>
                </a:br>
                <a14:m>
                  <m:oMath xmlns:m="http://schemas.openxmlformats.org/officeDocument/2006/math">
                    <m:r>
                      <a:rPr lang="en-US" i="1" kern="0" dirty="0">
                        <a:latin typeface="Cambria Math" panose="02040503050406030204" pitchFamily="18" charset="0"/>
                        <a:ea typeface="Times New Roman"/>
                        <a:cs typeface="Times New Roman"/>
                        <a:sym typeface="Symbol" charset="0"/>
                      </a:rPr>
                      <m:t>=101</m:t>
                    </m:r>
                  </m:oMath>
                </a14:m>
                <a:endParaRPr lang="en-US" kern="0" dirty="0">
                  <a:cs typeface="Times New Roman"/>
                </a:endParaRPr>
              </a:p>
              <a:p>
                <a:pPr lvl="1">
                  <a:spcBef>
                    <a:spcPts val="400"/>
                  </a:spcBef>
                </a:pPr>
                <a14:m>
                  <m:oMath xmlns:m="http://schemas.openxmlformats.org/officeDocument/2006/math">
                    <m:sSup>
                      <m:sSupPr>
                        <m:ctrlPr>
                          <a:rPr lang="en-US" i="1" kern="0" dirty="0" smtClean="0">
                            <a:solidFill>
                              <a:schemeClr val="accent1"/>
                            </a:solidFill>
                            <a:latin typeface="Cambria Math" panose="02040503050406030204" pitchFamily="18" charset="0"/>
                            <a:ea typeface="Times New Roman"/>
                          </a:rPr>
                        </m:ctrlPr>
                      </m:sSupPr>
                      <m:e>
                        <m:r>
                          <a:rPr lang="en-US" i="1" kern="0" dirty="0">
                            <a:solidFill>
                              <a:schemeClr val="accent1"/>
                            </a:solidFill>
                            <a:latin typeface="Cambria Math" panose="02040503050406030204" pitchFamily="18" charset="0"/>
                            <a:ea typeface="Times New Roman"/>
                          </a:rPr>
                          <m:t>𝑉</m:t>
                        </m:r>
                      </m:e>
                      <m:sup>
                        <m:r>
                          <a:rPr lang="en-US" i="1" dirty="0">
                            <a:solidFill>
                              <a:schemeClr val="accent1"/>
                            </a:solidFill>
                            <a:latin typeface="Cambria Math" panose="02040503050406030204" pitchFamily="18" charset="0"/>
                          </a:rPr>
                          <m:t>𝜋</m:t>
                        </m:r>
                      </m:sup>
                    </m:sSup>
                    <m:d>
                      <m:dPr>
                        <m:ctrlPr>
                          <a:rPr lang="en-US" i="1" kern="0" dirty="0">
                            <a:solidFill>
                              <a:schemeClr val="accent1"/>
                            </a:solidFill>
                            <a:latin typeface="Cambria Math" panose="02040503050406030204" pitchFamily="18" charset="0"/>
                            <a:sym typeface="Symbol" charset="0"/>
                          </a:rPr>
                        </m:ctrlPr>
                      </m:dPr>
                      <m:e>
                        <m:r>
                          <a:rPr lang="en-US" i="1" kern="0" dirty="0">
                            <a:solidFill>
                              <a:schemeClr val="accent1"/>
                            </a:solidFill>
                            <a:latin typeface="Cambria Math" panose="02040503050406030204" pitchFamily="18" charset="0"/>
                            <a:ea typeface="Times New Roman"/>
                            <a:sym typeface="Symbol" charset="0"/>
                          </a:rPr>
                          <m:t>𝑑</m:t>
                        </m:r>
                        <m:r>
                          <a:rPr lang="en-US" i="1" kern="0" dirty="0">
                            <a:solidFill>
                              <a:schemeClr val="accent1"/>
                            </a:solidFill>
                            <a:latin typeface="Cambria Math" panose="02040503050406030204" pitchFamily="18" charset="0"/>
                            <a:ea typeface="Times New Roman"/>
                            <a:sym typeface="Symbol" charset="0"/>
                          </a:rPr>
                          <m:t>1</m:t>
                        </m:r>
                      </m:e>
                    </m:d>
                    <m:r>
                      <a:rPr lang="en-US" i="1" kern="0" dirty="0">
                        <a:solidFill>
                          <a:schemeClr val="accent1"/>
                        </a:solidFill>
                        <a:latin typeface="Cambria Math" panose="02040503050406030204" pitchFamily="18" charset="0"/>
                        <a:ea typeface="Times New Roman"/>
                        <a:cs typeface="Times New Roman"/>
                        <a:sym typeface="Symbol" charset="0"/>
                      </a:rPr>
                      <m:t>=1+</m:t>
                    </m:r>
                    <m:d>
                      <m:dPr>
                        <m:ctrlPr>
                          <a:rPr lang="de-DE" b="0" i="1" kern="0" dirty="0" smtClean="0">
                            <a:solidFill>
                              <a:schemeClr val="accent1"/>
                            </a:solidFill>
                            <a:latin typeface="Cambria Math" panose="02040503050406030204" pitchFamily="18" charset="0"/>
                            <a:ea typeface="Times New Roman"/>
                            <a:cs typeface="Times New Roman"/>
                            <a:sym typeface="Symbol" charset="0"/>
                          </a:rPr>
                        </m:ctrlPr>
                      </m:dPr>
                      <m:e>
                        <m:r>
                          <a:rPr lang="de-DE" b="0" i="1" kern="0" dirty="0" smtClean="0">
                            <a:solidFill>
                              <a:schemeClr val="accent1"/>
                            </a:solidFill>
                            <a:latin typeface="Cambria Math" panose="02040503050406030204" pitchFamily="18" charset="0"/>
                            <a:ea typeface="Times New Roman"/>
                            <a:cs typeface="Times New Roman"/>
                            <a:sym typeface="Symbol" charset="0"/>
                          </a:rPr>
                          <m:t>0.5</m:t>
                        </m:r>
                        <m:sSup>
                          <m:sSupPr>
                            <m:ctrlPr>
                              <a:rPr lang="en-US" i="1" kern="0" dirty="0">
                                <a:solidFill>
                                  <a:schemeClr val="accent1"/>
                                </a:solidFill>
                                <a:latin typeface="Cambria Math" panose="02040503050406030204" pitchFamily="18" charset="0"/>
                                <a:ea typeface="Times New Roman"/>
                              </a:rPr>
                            </m:ctrlPr>
                          </m:sSupPr>
                          <m:e>
                            <m:r>
                              <a:rPr lang="en-US" i="1" kern="0" dirty="0">
                                <a:solidFill>
                                  <a:schemeClr val="accent1"/>
                                </a:solidFill>
                                <a:latin typeface="Cambria Math" panose="02040503050406030204" pitchFamily="18" charset="0"/>
                                <a:ea typeface="Times New Roman"/>
                              </a:rPr>
                              <m:t>𝑉</m:t>
                            </m:r>
                          </m:e>
                          <m:sup>
                            <m:r>
                              <a:rPr lang="en-US" i="1" dirty="0">
                                <a:solidFill>
                                  <a:schemeClr val="accent1"/>
                                </a:solidFill>
                                <a:latin typeface="Cambria Math" panose="02040503050406030204" pitchFamily="18" charset="0"/>
                              </a:rPr>
                              <m:t>𝜋</m:t>
                            </m:r>
                          </m:sup>
                        </m:sSup>
                        <m:d>
                          <m:dPr>
                            <m:ctrlPr>
                              <a:rPr lang="en-US" i="1" kern="0" dirty="0">
                                <a:solidFill>
                                  <a:schemeClr val="accent1"/>
                                </a:solidFill>
                                <a:latin typeface="Cambria Math" panose="02040503050406030204" pitchFamily="18" charset="0"/>
                                <a:sym typeface="Symbol" charset="0"/>
                              </a:rPr>
                            </m:ctrlPr>
                          </m:dPr>
                          <m:e>
                            <m:r>
                              <a:rPr lang="is-IS" i="1" kern="0" dirty="0">
                                <a:solidFill>
                                  <a:schemeClr val="accent1"/>
                                </a:solidFill>
                                <a:latin typeface="Cambria Math" panose="02040503050406030204" pitchFamily="18" charset="0"/>
                                <a:ea typeface="Times New Roman"/>
                                <a:sym typeface="Symbol" charset="0"/>
                              </a:rPr>
                              <m:t>𝑑</m:t>
                            </m:r>
                            <m:r>
                              <a:rPr lang="de-DE" b="0" i="1" kern="0" dirty="0" smtClean="0">
                                <a:solidFill>
                                  <a:schemeClr val="accent1"/>
                                </a:solidFill>
                                <a:latin typeface="Cambria Math" panose="02040503050406030204" pitchFamily="18" charset="0"/>
                                <a:ea typeface="Times New Roman"/>
                                <a:sym typeface="Symbol" charset="0"/>
                              </a:rPr>
                              <m:t>1</m:t>
                            </m:r>
                          </m:e>
                        </m:d>
                        <m:r>
                          <a:rPr lang="de-DE" b="0" i="1" kern="0" dirty="0" smtClean="0">
                            <a:solidFill>
                              <a:schemeClr val="accent1"/>
                            </a:solidFill>
                            <a:latin typeface="Cambria Math" panose="02040503050406030204" pitchFamily="18" charset="0"/>
                            <a:ea typeface="Times New Roman"/>
                            <a:sym typeface="Symbol" charset="0"/>
                          </a:rPr>
                          <m:t>+0.5</m:t>
                        </m:r>
                        <m:sSup>
                          <m:sSupPr>
                            <m:ctrlPr>
                              <a:rPr lang="en-US" i="1" kern="0" dirty="0">
                                <a:solidFill>
                                  <a:schemeClr val="accent1"/>
                                </a:solidFill>
                                <a:latin typeface="Cambria Math" panose="02040503050406030204" pitchFamily="18" charset="0"/>
                                <a:ea typeface="Times New Roman"/>
                              </a:rPr>
                            </m:ctrlPr>
                          </m:sSupPr>
                          <m:e>
                            <m:r>
                              <a:rPr lang="en-US" i="1" kern="0" dirty="0">
                                <a:solidFill>
                                  <a:schemeClr val="accent1"/>
                                </a:solidFill>
                                <a:latin typeface="Cambria Math" panose="02040503050406030204" pitchFamily="18" charset="0"/>
                                <a:ea typeface="Times New Roman"/>
                              </a:rPr>
                              <m:t>𝑉</m:t>
                            </m:r>
                          </m:e>
                          <m:sup>
                            <m:r>
                              <a:rPr lang="en-US" i="1" dirty="0">
                                <a:solidFill>
                                  <a:schemeClr val="accent1"/>
                                </a:solidFill>
                                <a:latin typeface="Cambria Math" panose="02040503050406030204" pitchFamily="18" charset="0"/>
                              </a:rPr>
                              <m:t>𝜋</m:t>
                            </m:r>
                          </m:sup>
                        </m:sSup>
                        <m:d>
                          <m:dPr>
                            <m:ctrlPr>
                              <a:rPr lang="en-US" i="1" kern="0" dirty="0">
                                <a:solidFill>
                                  <a:schemeClr val="accent1"/>
                                </a:solidFill>
                                <a:latin typeface="Cambria Math" panose="02040503050406030204" pitchFamily="18" charset="0"/>
                                <a:sym typeface="Symbol" charset="0"/>
                              </a:rPr>
                            </m:ctrlPr>
                          </m:dPr>
                          <m:e>
                            <m:r>
                              <a:rPr lang="is-IS" i="1" kern="0" dirty="0">
                                <a:solidFill>
                                  <a:schemeClr val="accent1"/>
                                </a:solidFill>
                                <a:latin typeface="Cambria Math" panose="02040503050406030204" pitchFamily="18" charset="0"/>
                                <a:ea typeface="Times New Roman"/>
                                <a:sym typeface="Symbol" charset="0"/>
                              </a:rPr>
                              <m:t>𝑑</m:t>
                            </m:r>
                            <m:r>
                              <a:rPr lang="de-DE" b="0" i="1" kern="0" dirty="0" smtClean="0">
                                <a:solidFill>
                                  <a:schemeClr val="accent1"/>
                                </a:solidFill>
                                <a:latin typeface="Cambria Math" panose="02040503050406030204" pitchFamily="18" charset="0"/>
                                <a:ea typeface="Times New Roman"/>
                                <a:sym typeface="Symbol" charset="0"/>
                              </a:rPr>
                              <m:t>4</m:t>
                            </m:r>
                          </m:e>
                        </m:d>
                      </m:e>
                    </m:d>
                  </m:oMath>
                </a14:m>
                <a:br>
                  <a:rPr lang="de-DE" b="0" i="1" kern="0" dirty="0">
                    <a:solidFill>
                      <a:schemeClr val="accent1"/>
                    </a:solidFill>
                    <a:latin typeface="Cambria Math" panose="02040503050406030204" pitchFamily="18" charset="0"/>
                    <a:ea typeface="Times New Roman"/>
                    <a:sym typeface="Symbol" charset="0"/>
                  </a:rPr>
                </a:br>
                <a14:m>
                  <m:oMath xmlns:m="http://schemas.openxmlformats.org/officeDocument/2006/math">
                    <m:r>
                      <a:rPr lang="en-US" i="1" kern="0" dirty="0">
                        <a:solidFill>
                          <a:schemeClr val="accent1"/>
                        </a:solidFill>
                        <a:latin typeface="Cambria Math" panose="02040503050406030204" pitchFamily="18" charset="0"/>
                        <a:ea typeface="Times New Roman"/>
                        <a:cs typeface="Times New Roman"/>
                        <a:sym typeface="Symbol" charset="0"/>
                      </a:rPr>
                      <m:t>=2</m:t>
                    </m:r>
                  </m:oMath>
                </a14:m>
                <a:endParaRPr lang="en-US" dirty="0"/>
              </a:p>
              <a:p>
                <a:pPr>
                  <a:spcBef>
                    <a:spcPts val="400"/>
                  </a:spcBef>
                </a:pPr>
                <a:r>
                  <a:rPr lang="en-US" dirty="0"/>
                  <a:t>Cost-to-go</a:t>
                </a:r>
              </a:p>
              <a:p>
                <a:pPr lvl="1">
                  <a:spcBef>
                    <a:spcPts val="400"/>
                  </a:spcBef>
                </a:pPr>
                <a14:m>
                  <m:oMath xmlns:m="http://schemas.openxmlformats.org/officeDocument/2006/math">
                    <m:r>
                      <a:rPr lang="en-US" i="1" dirty="0">
                        <a:latin typeface="Cambria Math" panose="02040503050406030204" pitchFamily="18" charset="0"/>
                      </a:rPr>
                      <m:t>𝑄</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1,</m:t>
                        </m:r>
                        <m:r>
                          <a:rPr lang="en-US" i="1" dirty="0">
                            <a:latin typeface="Cambria Math" panose="02040503050406030204" pitchFamily="18" charset="0"/>
                          </a:rPr>
                          <m:t>𝑚</m:t>
                        </m:r>
                        <m:r>
                          <a:rPr lang="en-US" i="1" dirty="0">
                            <a:latin typeface="Cambria Math" panose="02040503050406030204" pitchFamily="18" charset="0"/>
                          </a:rPr>
                          <m:t>12</m:t>
                        </m:r>
                      </m:e>
                    </m:d>
                    <m:r>
                      <a:rPr lang="en-US" i="1" dirty="0">
                        <a:latin typeface="Cambria Math" panose="02040503050406030204" pitchFamily="18" charset="0"/>
                      </a:rPr>
                      <m:t>=100+101=201</m:t>
                    </m:r>
                  </m:oMath>
                </a14:m>
                <a:endParaRPr lang="en-US" dirty="0"/>
              </a:p>
              <a:p>
                <a:pPr lvl="1">
                  <a:spcBef>
                    <a:spcPts val="400"/>
                  </a:spcBef>
                </a:pPr>
                <a14:m>
                  <m:oMath xmlns:m="http://schemas.openxmlformats.org/officeDocument/2006/math">
                    <m:r>
                      <a:rPr lang="en-US" i="1" dirty="0" smtClean="0">
                        <a:solidFill>
                          <a:schemeClr val="accent1"/>
                        </a:solidFill>
                        <a:latin typeface="Cambria Math" panose="02040503050406030204" pitchFamily="18" charset="0"/>
                      </a:rPr>
                      <m:t>𝑄</m:t>
                    </m:r>
                    <m:d>
                      <m:dPr>
                        <m:ctrlPr>
                          <a:rPr lang="en-US" i="1" dirty="0">
                            <a:solidFill>
                              <a:schemeClr val="accent1"/>
                            </a:solidFill>
                            <a:latin typeface="Cambria Math" panose="02040503050406030204" pitchFamily="18" charset="0"/>
                          </a:rPr>
                        </m:ctrlPr>
                      </m:dPr>
                      <m:e>
                        <m:r>
                          <a:rPr lang="en-US" i="1" dirty="0">
                            <a:solidFill>
                              <a:schemeClr val="accent1"/>
                            </a:solidFill>
                            <a:latin typeface="Cambria Math" panose="02040503050406030204" pitchFamily="18" charset="0"/>
                          </a:rPr>
                          <m:t>𝑑</m:t>
                        </m:r>
                        <m:r>
                          <a:rPr lang="en-US" i="1" dirty="0">
                            <a:solidFill>
                              <a:schemeClr val="accent1"/>
                            </a:solidFill>
                            <a:latin typeface="Cambria Math" panose="02040503050406030204" pitchFamily="18" charset="0"/>
                          </a:rPr>
                          <m:t>1,</m:t>
                        </m:r>
                        <m:r>
                          <a:rPr lang="en-US" i="1" dirty="0">
                            <a:solidFill>
                              <a:schemeClr val="accent1"/>
                            </a:solidFill>
                            <a:latin typeface="Cambria Math" panose="02040503050406030204" pitchFamily="18" charset="0"/>
                          </a:rPr>
                          <m:t>𝑚</m:t>
                        </m:r>
                        <m:r>
                          <a:rPr lang="en-US" i="1" dirty="0">
                            <a:solidFill>
                              <a:schemeClr val="accent1"/>
                            </a:solidFill>
                            <a:latin typeface="Cambria Math" panose="02040503050406030204" pitchFamily="18" charset="0"/>
                          </a:rPr>
                          <m:t>14</m:t>
                        </m:r>
                      </m:e>
                    </m:d>
                  </m:oMath>
                </a14:m>
                <a:br>
                  <a:rPr lang="de-DE" i="1" dirty="0">
                    <a:solidFill>
                      <a:schemeClr val="accent1"/>
                    </a:solidFill>
                    <a:latin typeface="Cambria Math" panose="02040503050406030204" pitchFamily="18" charset="0"/>
                  </a:rPr>
                </a:br>
                <a14:m>
                  <m:oMath xmlns:m="http://schemas.openxmlformats.org/officeDocument/2006/math">
                    <m:r>
                      <a:rPr lang="en-US" i="1" dirty="0">
                        <a:solidFill>
                          <a:schemeClr val="accent1"/>
                        </a:solidFill>
                        <a:latin typeface="Cambria Math" panose="02040503050406030204" pitchFamily="18" charset="0"/>
                      </a:rPr>
                      <m:t>=1+</m:t>
                    </m:r>
                    <m:r>
                      <a:rPr lang="de-DE" b="0" i="1" dirty="0" smtClean="0">
                        <a:solidFill>
                          <a:schemeClr val="accent1"/>
                        </a:solidFill>
                        <a:latin typeface="Cambria Math" panose="02040503050406030204" pitchFamily="18" charset="0"/>
                      </a:rPr>
                      <m:t>0.5(</m:t>
                    </m:r>
                    <m:r>
                      <a:rPr lang="en-US" i="1" dirty="0">
                        <a:solidFill>
                          <a:schemeClr val="accent1"/>
                        </a:solidFill>
                        <a:latin typeface="Cambria Math" panose="02040503050406030204" pitchFamily="18" charset="0"/>
                      </a:rPr>
                      <m:t>2</m:t>
                    </m:r>
                    <m:r>
                      <a:rPr lang="de-DE" b="0" i="1" dirty="0" smtClean="0">
                        <a:solidFill>
                          <a:schemeClr val="accent1"/>
                        </a:solidFill>
                        <a:latin typeface="Cambria Math" panose="02040503050406030204" pitchFamily="18" charset="0"/>
                      </a:rPr>
                      <m:t>)</m:t>
                    </m:r>
                    <m:r>
                      <a:rPr lang="en-US" i="1" dirty="0">
                        <a:solidFill>
                          <a:schemeClr val="accent1"/>
                        </a:solidFill>
                        <a:latin typeface="Cambria Math" panose="02040503050406030204" pitchFamily="18" charset="0"/>
                      </a:rPr>
                      <m:t>+</m:t>
                    </m:r>
                    <m:r>
                      <a:rPr lang="de-DE" b="0" i="1" dirty="0" smtClean="0">
                        <a:solidFill>
                          <a:schemeClr val="accent1"/>
                        </a:solidFill>
                        <a:latin typeface="Cambria Math" panose="02040503050406030204" pitchFamily="18" charset="0"/>
                      </a:rPr>
                      <m:t>0.5</m:t>
                    </m:r>
                    <m:r>
                      <a:rPr lang="en-US" i="1" dirty="0">
                        <a:solidFill>
                          <a:schemeClr val="accent1"/>
                        </a:solidFill>
                        <a:latin typeface="Cambria Math" panose="02040503050406030204" pitchFamily="18" charset="0"/>
                      </a:rPr>
                      <m:t>(0)=</m:t>
                    </m:r>
                    <m:r>
                      <a:rPr lang="de-DE" b="0" i="1" dirty="0" smtClean="0">
                        <a:solidFill>
                          <a:schemeClr val="accent1"/>
                        </a:solidFill>
                        <a:latin typeface="Cambria Math" panose="02040503050406030204" pitchFamily="18" charset="0"/>
                      </a:rPr>
                      <m:t>2</m:t>
                    </m:r>
                  </m:oMath>
                </a14:m>
                <a:endParaRPr lang="en-US" dirty="0"/>
              </a:p>
              <a:p>
                <a:pPr lvl="2">
                  <a:spcBef>
                    <a:spcPts val="400"/>
                  </a:spcBef>
                </a:pPr>
                <a14:m>
                  <m:oMath xmlns:m="http://schemas.openxmlformats.org/officeDocument/2006/math">
                    <m:r>
                      <m:rPr>
                        <m:sty m:val="p"/>
                      </m:rPr>
                      <a:rPr lang="en-US" dirty="0">
                        <a:latin typeface="Cambria Math" panose="02040503050406030204" pitchFamily="18" charset="0"/>
                      </a:rPr>
                      <m:t>argmin</m:t>
                    </m:r>
                    <m:r>
                      <a:rPr lang="en-US" i="1" dirty="0">
                        <a:latin typeface="Cambria Math" panose="02040503050406030204" pitchFamily="18" charset="0"/>
                      </a:rPr>
                      <m:t>=</m:t>
                    </m:r>
                    <m:r>
                      <a:rPr lang="en-US" i="1" dirty="0">
                        <a:latin typeface="Cambria Math" panose="02040503050406030204" pitchFamily="18" charset="0"/>
                      </a:rPr>
                      <m:t>𝑚</m:t>
                    </m:r>
                    <m:r>
                      <a:rPr lang="en-US" i="1" dirty="0">
                        <a:latin typeface="Cambria Math" panose="02040503050406030204" pitchFamily="18" charset="0"/>
                      </a:rPr>
                      <m:t>14</m:t>
                    </m:r>
                  </m:oMath>
                </a14:m>
                <a:endParaRPr lang="en-US" dirty="0"/>
              </a:p>
              <a:p>
                <a:pPr lvl="1">
                  <a:spcBef>
                    <a:spcPts val="400"/>
                  </a:spcBef>
                </a:pPr>
                <a14:m>
                  <m:oMath xmlns:m="http://schemas.openxmlformats.org/officeDocument/2006/math">
                    <m:r>
                      <a:rPr lang="en-US" i="1" dirty="0">
                        <a:latin typeface="Cambria Math" panose="02040503050406030204" pitchFamily="18" charset="0"/>
                      </a:rPr>
                      <m:t>𝑄</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2,</m:t>
                        </m:r>
                        <m:r>
                          <a:rPr lang="en-US" i="1" dirty="0">
                            <a:latin typeface="Cambria Math" panose="02040503050406030204" pitchFamily="18" charset="0"/>
                          </a:rPr>
                          <m:t>𝑚</m:t>
                        </m:r>
                        <m:r>
                          <a:rPr lang="en-US" i="1" dirty="0">
                            <a:latin typeface="Cambria Math" panose="02040503050406030204" pitchFamily="18" charset="0"/>
                          </a:rPr>
                          <m:t>23</m:t>
                        </m:r>
                      </m:e>
                    </m:d>
                  </m:oMath>
                </a14:m>
                <a:br>
                  <a:rPr lang="de-DE" i="1" dirty="0">
                    <a:latin typeface="Cambria Math" panose="02040503050406030204" pitchFamily="18" charset="0"/>
                  </a:rPr>
                </a:br>
                <a14:m>
                  <m:oMath xmlns:m="http://schemas.openxmlformats.org/officeDocument/2006/math">
                    <m:r>
                      <a:rPr lang="en-US" i="1" dirty="0">
                        <a:latin typeface="Cambria Math" panose="02040503050406030204" pitchFamily="18" charset="0"/>
                      </a:rPr>
                      <m:t>=1+</m:t>
                    </m:r>
                    <m:d>
                      <m:dPr>
                        <m:ctrlPr>
                          <a:rPr lang="en-US" i="1" dirty="0">
                            <a:latin typeface="Cambria Math" panose="02040503050406030204" pitchFamily="18" charset="0"/>
                          </a:rPr>
                        </m:ctrlPr>
                      </m:dPr>
                      <m:e>
                        <m:r>
                          <a:rPr lang="en-US" i="1" dirty="0">
                            <a:latin typeface="Cambria Math" panose="02040503050406030204" pitchFamily="18" charset="0"/>
                          </a:rPr>
                          <m:t>0.8</m:t>
                        </m:r>
                        <m:d>
                          <m:dPr>
                            <m:ctrlPr>
                              <a:rPr lang="en-US" i="1" dirty="0">
                                <a:latin typeface="Cambria Math" panose="02040503050406030204" pitchFamily="18" charset="0"/>
                              </a:rPr>
                            </m:ctrlPr>
                          </m:dPr>
                          <m:e>
                            <m:r>
                              <a:rPr lang="en-US" i="1" dirty="0">
                                <a:latin typeface="Cambria Math" panose="02040503050406030204" pitchFamily="18" charset="0"/>
                              </a:rPr>
                              <m:t>100</m:t>
                            </m:r>
                          </m:e>
                        </m:d>
                        <m:r>
                          <a:rPr lang="en-US" i="1" dirty="0">
                            <a:latin typeface="Cambria Math" panose="02040503050406030204" pitchFamily="18" charset="0"/>
                          </a:rPr>
                          <m:t>+0.2</m:t>
                        </m:r>
                        <m:d>
                          <m:dPr>
                            <m:ctrlPr>
                              <a:rPr lang="en-US" i="1" dirty="0">
                                <a:latin typeface="Cambria Math" panose="02040503050406030204" pitchFamily="18" charset="0"/>
                              </a:rPr>
                            </m:ctrlPr>
                          </m:dPr>
                          <m:e>
                            <m:r>
                              <a:rPr lang="en-US" i="1" dirty="0">
                                <a:latin typeface="Cambria Math" panose="02040503050406030204" pitchFamily="18" charset="0"/>
                              </a:rPr>
                              <m:t>100</m:t>
                            </m:r>
                          </m:e>
                        </m:d>
                      </m:e>
                    </m:d>
                    <m:r>
                      <a:rPr lang="en-US" i="1" dirty="0">
                        <a:latin typeface="Cambria Math" panose="02040503050406030204" pitchFamily="18" charset="0"/>
                      </a:rPr>
                      <m:t>=101</m:t>
                    </m:r>
                  </m:oMath>
                </a14:m>
                <a:endParaRPr lang="en-US" dirty="0"/>
              </a:p>
              <a:p>
                <a:pPr lvl="1">
                  <a:spcBef>
                    <a:spcPts val="400"/>
                  </a:spcBef>
                </a:pPr>
                <a14:m>
                  <m:oMath xmlns:m="http://schemas.openxmlformats.org/officeDocument/2006/math">
                    <m:r>
                      <a:rPr lang="en-US" i="1" dirty="0">
                        <a:latin typeface="Cambria Math" panose="02040503050406030204" pitchFamily="18" charset="0"/>
                      </a:rPr>
                      <m:t>𝑄</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2,</m:t>
                        </m:r>
                        <m:r>
                          <a:rPr lang="en-US" i="1" dirty="0">
                            <a:latin typeface="Cambria Math" panose="02040503050406030204" pitchFamily="18" charset="0"/>
                          </a:rPr>
                          <m:t>𝑚</m:t>
                        </m:r>
                        <m:r>
                          <a:rPr lang="en-US" i="1" dirty="0">
                            <a:latin typeface="Cambria Math" panose="02040503050406030204" pitchFamily="18" charset="0"/>
                          </a:rPr>
                          <m:t>21</m:t>
                        </m:r>
                      </m:e>
                    </m:d>
                    <m:r>
                      <a:rPr lang="en-US" i="1" dirty="0">
                        <a:latin typeface="Cambria Math" panose="02040503050406030204" pitchFamily="18" charset="0"/>
                      </a:rPr>
                      <m:t>=100+201=301</m:t>
                    </m:r>
                  </m:oMath>
                </a14:m>
                <a:endParaRPr lang="en-US" dirty="0"/>
              </a:p>
              <a:p>
                <a:pPr lvl="2">
                  <a:spcBef>
                    <a:spcPts val="400"/>
                  </a:spcBef>
                </a:pPr>
                <a14:m>
                  <m:oMath xmlns:m="http://schemas.openxmlformats.org/officeDocument/2006/math">
                    <m:r>
                      <m:rPr>
                        <m:sty m:val="p"/>
                      </m:rPr>
                      <a:rPr lang="en-US" dirty="0">
                        <a:latin typeface="Cambria Math" panose="02040503050406030204" pitchFamily="18" charset="0"/>
                      </a:rPr>
                      <m:t>argmin</m:t>
                    </m:r>
                    <m:r>
                      <a:rPr lang="en-US" i="1" dirty="0">
                        <a:latin typeface="Cambria Math" panose="02040503050406030204" pitchFamily="18" charset="0"/>
                      </a:rPr>
                      <m:t>=</m:t>
                    </m:r>
                    <m:r>
                      <a:rPr lang="en-US" i="1" dirty="0">
                        <a:latin typeface="Cambria Math" panose="02040503050406030204" pitchFamily="18" charset="0"/>
                      </a:rPr>
                      <m:t>𝑚</m:t>
                    </m:r>
                    <m:r>
                      <a:rPr lang="en-US" i="1" dirty="0">
                        <a:latin typeface="Cambria Math" panose="02040503050406030204" pitchFamily="18" charset="0"/>
                      </a:rPr>
                      <m:t>23</m:t>
                    </m:r>
                  </m:oMath>
                </a14:m>
                <a:endParaRPr lang="en-US" dirty="0"/>
              </a:p>
              <a:p>
                <a:endParaRPr lang="en-GB" dirty="0"/>
              </a:p>
            </p:txBody>
          </p:sp>
        </mc:Choice>
        <mc:Fallback xmlns="">
          <p:sp>
            <p:nvSpPr>
              <p:cNvPr id="4" name="Content Placeholder 3">
                <a:extLst>
                  <a:ext uri="{FF2B5EF4-FFF2-40B4-BE49-F238E27FC236}">
                    <a16:creationId xmlns:a16="http://schemas.microsoft.com/office/drawing/2014/main" id="{DDA4EB6E-53A9-BC42-81D5-571E295C8CEE}"/>
                  </a:ext>
                </a:extLst>
              </p:cNvPr>
              <p:cNvSpPr>
                <a:spLocks noGrp="1" noRot="1" noChangeAspect="1" noMove="1" noResize="1" noEditPoints="1" noAdjustHandles="1" noChangeArrowheads="1" noChangeShapeType="1" noTextEdit="1"/>
              </p:cNvSpPr>
              <p:nvPr>
                <p:ph sz="half" idx="1"/>
              </p:nvPr>
            </p:nvSpPr>
            <p:spPr>
              <a:xfrm>
                <a:off x="628649" y="1146047"/>
                <a:ext cx="4177627" cy="4979299"/>
              </a:xfrm>
              <a:blipFill>
                <a:blip r:embed="rId3"/>
                <a:stretch>
                  <a:fillRect l="-606" t="-1781"/>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6458910A-E235-AC4A-AC56-28DF81CC3A46}"/>
                  </a:ext>
                </a:extLst>
              </p:cNvPr>
              <p:cNvSpPr>
                <a:spLocks noGrp="1"/>
              </p:cNvSpPr>
              <p:nvPr>
                <p:ph sz="half" idx="2"/>
              </p:nvPr>
            </p:nvSpPr>
            <p:spPr>
              <a:xfrm>
                <a:off x="4971948" y="1146048"/>
                <a:ext cx="3543401" cy="5030915"/>
              </a:xfrm>
            </p:spPr>
            <p:txBody>
              <a:bodyPr>
                <a:normAutofit fontScale="62500" lnSpcReduction="20000"/>
              </a:bodyPr>
              <a:lstStyle/>
              <a:p>
                <a:pPr>
                  <a:spcBef>
                    <a:spcPts val="400"/>
                  </a:spcBef>
                </a:pPr>
                <a:r>
                  <a:rPr lang="en-US" dirty="0"/>
                  <a:t>Cost-to-go continued</a:t>
                </a:r>
              </a:p>
              <a:p>
                <a:pPr lvl="1">
                  <a:spcBef>
                    <a:spcPts val="400"/>
                  </a:spcBef>
                </a:pPr>
                <a14:m>
                  <m:oMath xmlns:m="http://schemas.openxmlformats.org/officeDocument/2006/math">
                    <m:r>
                      <a:rPr lang="en-US" i="1" dirty="0">
                        <a:latin typeface="Cambria Math" panose="02040503050406030204" pitchFamily="18" charset="0"/>
                      </a:rPr>
                      <m:t>𝑄</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3,</m:t>
                        </m:r>
                        <m:r>
                          <a:rPr lang="en-US" i="1" dirty="0">
                            <a:latin typeface="Cambria Math" panose="02040503050406030204" pitchFamily="18" charset="0"/>
                          </a:rPr>
                          <m:t>𝑚</m:t>
                        </m:r>
                        <m:r>
                          <a:rPr lang="en-US" i="1" dirty="0">
                            <a:latin typeface="Cambria Math" panose="02040503050406030204" pitchFamily="18" charset="0"/>
                          </a:rPr>
                          <m:t>34</m:t>
                        </m:r>
                      </m:e>
                    </m:d>
                    <m:r>
                      <a:rPr lang="en-US" i="1" dirty="0">
                        <a:latin typeface="Cambria Math" panose="02040503050406030204" pitchFamily="18" charset="0"/>
                      </a:rPr>
                      <m:t>=100+0=100</m:t>
                    </m:r>
                  </m:oMath>
                </a14:m>
                <a:endParaRPr lang="en-US" dirty="0"/>
              </a:p>
              <a:p>
                <a:pPr lvl="1">
                  <a:spcBef>
                    <a:spcPts val="400"/>
                  </a:spcBef>
                </a:pPr>
                <a14:m>
                  <m:oMath xmlns:m="http://schemas.openxmlformats.org/officeDocument/2006/math">
                    <m:r>
                      <a:rPr lang="en-US" i="1" dirty="0">
                        <a:latin typeface="Cambria Math" panose="02040503050406030204" pitchFamily="18" charset="0"/>
                      </a:rPr>
                      <m:t>𝑄</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3,</m:t>
                        </m:r>
                        <m:r>
                          <a:rPr lang="de-DE" i="1" dirty="0">
                            <a:latin typeface="Cambria Math" panose="02040503050406030204" pitchFamily="18" charset="0"/>
                          </a:rPr>
                          <m:t>𝑚</m:t>
                        </m:r>
                        <m:r>
                          <a:rPr lang="de-DE" i="1" dirty="0">
                            <a:latin typeface="Cambria Math" panose="02040503050406030204" pitchFamily="18" charset="0"/>
                          </a:rPr>
                          <m:t>32</m:t>
                        </m:r>
                      </m:e>
                    </m:d>
                    <m:r>
                      <a:rPr lang="en-US" i="1" dirty="0">
                        <a:latin typeface="Cambria Math" panose="02040503050406030204" pitchFamily="18" charset="0"/>
                      </a:rPr>
                      <m:t>=100+101=201</m:t>
                    </m:r>
                  </m:oMath>
                </a14:m>
                <a:endParaRPr lang="en-US" dirty="0"/>
              </a:p>
              <a:p>
                <a:pPr lvl="2">
                  <a:spcBef>
                    <a:spcPts val="400"/>
                  </a:spcBef>
                </a:pPr>
                <a14:m>
                  <m:oMath xmlns:m="http://schemas.openxmlformats.org/officeDocument/2006/math">
                    <m:r>
                      <m:rPr>
                        <m:sty m:val="p"/>
                      </m:rPr>
                      <a:rPr lang="en-US" dirty="0">
                        <a:latin typeface="Cambria Math" panose="02040503050406030204" pitchFamily="18" charset="0"/>
                      </a:rPr>
                      <m:t>argmin</m:t>
                    </m:r>
                    <m:r>
                      <a:rPr lang="en-US" i="1" dirty="0">
                        <a:latin typeface="Cambria Math" panose="02040503050406030204" pitchFamily="18" charset="0"/>
                      </a:rPr>
                      <m:t>=</m:t>
                    </m:r>
                    <m:r>
                      <a:rPr lang="en-US" i="1" dirty="0">
                        <a:latin typeface="Cambria Math" panose="02040503050406030204" pitchFamily="18" charset="0"/>
                      </a:rPr>
                      <m:t>𝑚</m:t>
                    </m:r>
                    <m:r>
                      <a:rPr lang="en-US" i="1" dirty="0">
                        <a:latin typeface="Cambria Math" panose="02040503050406030204" pitchFamily="18" charset="0"/>
                      </a:rPr>
                      <m:t>34</m:t>
                    </m:r>
                  </m:oMath>
                </a14:m>
                <a:endParaRPr lang="en-US" dirty="0"/>
              </a:p>
              <a:p>
                <a:pPr lvl="1">
                  <a:spcBef>
                    <a:spcPts val="400"/>
                  </a:spcBef>
                </a:pPr>
                <a14:m>
                  <m:oMath xmlns:m="http://schemas.openxmlformats.org/officeDocument/2006/math">
                    <m:r>
                      <a:rPr lang="en-US" i="1" dirty="0">
                        <a:latin typeface="Cambria Math" panose="02040503050406030204" pitchFamily="18" charset="0"/>
                      </a:rPr>
                      <m:t>𝑄</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5,</m:t>
                        </m:r>
                        <m:r>
                          <a:rPr lang="en-US" i="1" dirty="0">
                            <a:latin typeface="Cambria Math" panose="02040503050406030204" pitchFamily="18" charset="0"/>
                          </a:rPr>
                          <m:t>𝑚</m:t>
                        </m:r>
                        <m:r>
                          <a:rPr lang="en-US" i="1" dirty="0">
                            <a:latin typeface="Cambria Math" panose="02040503050406030204" pitchFamily="18" charset="0"/>
                          </a:rPr>
                          <m:t>54</m:t>
                        </m:r>
                      </m:e>
                    </m:d>
                    <m:r>
                      <a:rPr lang="en-US" i="1" dirty="0">
                        <a:latin typeface="Cambria Math" panose="02040503050406030204" pitchFamily="18" charset="0"/>
                      </a:rPr>
                      <m:t>=100+0=100</m:t>
                    </m:r>
                  </m:oMath>
                </a14:m>
                <a:endParaRPr lang="en-US" dirty="0"/>
              </a:p>
              <a:p>
                <a:pPr lvl="1">
                  <a:spcBef>
                    <a:spcPts val="400"/>
                  </a:spcBef>
                </a:pPr>
                <a14:m>
                  <m:oMath xmlns:m="http://schemas.openxmlformats.org/officeDocument/2006/math">
                    <m:r>
                      <a:rPr lang="en-US" i="1" dirty="0">
                        <a:latin typeface="Cambria Math" panose="02040503050406030204" pitchFamily="18" charset="0"/>
                      </a:rPr>
                      <m:t>𝑄</m:t>
                    </m:r>
                    <m:d>
                      <m:dPr>
                        <m:ctrlPr>
                          <a:rPr lang="en-US" i="1" dirty="0">
                            <a:latin typeface="Cambria Math" panose="02040503050406030204" pitchFamily="18" charset="0"/>
                          </a:rPr>
                        </m:ctrlPr>
                      </m:dPr>
                      <m:e>
                        <m:r>
                          <a:rPr lang="en-US" i="1" dirty="0">
                            <a:latin typeface="Cambria Math" panose="02040503050406030204" pitchFamily="18" charset="0"/>
                          </a:rPr>
                          <m:t>𝑑</m:t>
                        </m:r>
                        <m:r>
                          <a:rPr lang="en-US" i="1" dirty="0">
                            <a:latin typeface="Cambria Math" panose="02040503050406030204" pitchFamily="18" charset="0"/>
                          </a:rPr>
                          <m:t>5,</m:t>
                        </m:r>
                        <m:r>
                          <a:rPr lang="en-US" i="1" dirty="0">
                            <a:latin typeface="Cambria Math" panose="02040503050406030204" pitchFamily="18" charset="0"/>
                          </a:rPr>
                          <m:t>𝑚</m:t>
                        </m:r>
                        <m:r>
                          <a:rPr lang="en-US" i="1" dirty="0">
                            <a:latin typeface="Cambria Math" panose="02040503050406030204" pitchFamily="18" charset="0"/>
                          </a:rPr>
                          <m:t>54</m:t>
                        </m:r>
                      </m:e>
                    </m:d>
                    <m:r>
                      <a:rPr lang="en-US" i="1" dirty="0">
                        <a:latin typeface="Cambria Math" panose="02040503050406030204" pitchFamily="18" charset="0"/>
                      </a:rPr>
                      <m:t>=100</m:t>
                    </m:r>
                    <m:r>
                      <a:rPr lang="de-DE" i="1" dirty="0">
                        <a:latin typeface="Cambria Math" panose="02040503050406030204" pitchFamily="18" charset="0"/>
                      </a:rPr>
                      <m:t>+</m:t>
                    </m:r>
                    <m:r>
                      <a:rPr lang="en-US" i="1" dirty="0">
                        <a:latin typeface="Cambria Math" panose="02040503050406030204" pitchFamily="18" charset="0"/>
                      </a:rPr>
                      <m:t>101=201</m:t>
                    </m:r>
                  </m:oMath>
                </a14:m>
                <a:endParaRPr lang="en-US" dirty="0"/>
              </a:p>
              <a:p>
                <a:pPr lvl="2">
                  <a:spcBef>
                    <a:spcPts val="400"/>
                  </a:spcBef>
                </a:pPr>
                <a14:m>
                  <m:oMath xmlns:m="http://schemas.openxmlformats.org/officeDocument/2006/math">
                    <m:r>
                      <m:rPr>
                        <m:sty m:val="p"/>
                      </m:rPr>
                      <a:rPr lang="en-US" dirty="0">
                        <a:latin typeface="Cambria Math" panose="02040503050406030204" pitchFamily="18" charset="0"/>
                      </a:rPr>
                      <m:t>argmin</m:t>
                    </m:r>
                    <m:r>
                      <a:rPr lang="en-US" i="1" dirty="0">
                        <a:latin typeface="Cambria Math" panose="02040503050406030204" pitchFamily="18" charset="0"/>
                      </a:rPr>
                      <m:t>=</m:t>
                    </m:r>
                    <m:r>
                      <a:rPr lang="en-US" i="1" dirty="0">
                        <a:latin typeface="Cambria Math" panose="02040503050406030204" pitchFamily="18" charset="0"/>
                      </a:rPr>
                      <m:t>𝑚</m:t>
                    </m:r>
                    <m:r>
                      <a:rPr lang="en-US" i="1" dirty="0">
                        <a:latin typeface="Cambria Math" panose="02040503050406030204" pitchFamily="18" charset="0"/>
                      </a:rPr>
                      <m:t>54</m:t>
                    </m:r>
                  </m:oMath>
                </a14:m>
                <a:endParaRPr lang="en-US" dirty="0"/>
              </a:p>
            </p:txBody>
          </p:sp>
        </mc:Choice>
        <mc:Fallback xmlns="">
          <p:sp>
            <p:nvSpPr>
              <p:cNvPr id="5" name="Content Placeholder 4">
                <a:extLst>
                  <a:ext uri="{FF2B5EF4-FFF2-40B4-BE49-F238E27FC236}">
                    <a16:creationId xmlns:a16="http://schemas.microsoft.com/office/drawing/2014/main" id="{6458910A-E235-AC4A-AC56-28DF81CC3A46}"/>
                  </a:ext>
                </a:extLst>
              </p:cNvPr>
              <p:cNvSpPr>
                <a:spLocks noGrp="1" noRot="1" noChangeAspect="1" noMove="1" noResize="1" noEditPoints="1" noAdjustHandles="1" noChangeArrowheads="1" noChangeShapeType="1" noTextEdit="1"/>
              </p:cNvSpPr>
              <p:nvPr>
                <p:ph sz="half" idx="2"/>
              </p:nvPr>
            </p:nvSpPr>
            <p:spPr>
              <a:xfrm>
                <a:off x="4971948" y="1146048"/>
                <a:ext cx="3543401" cy="5030915"/>
              </a:xfrm>
              <a:blipFill>
                <a:blip r:embed="rId4"/>
                <a:stretch>
                  <a:fillRect l="-714" t="-1763"/>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C0FF2020-5AE5-5640-8FB1-B2B93D6BB5E7}"/>
              </a:ext>
            </a:extLst>
          </p:cNvPr>
          <p:cNvSpPr>
            <a:spLocks noGrp="1"/>
          </p:cNvSpPr>
          <p:nvPr>
            <p:ph type="sldNum" sz="quarter" idx="12"/>
          </p:nvPr>
        </p:nvSpPr>
        <p:spPr/>
        <p:txBody>
          <a:bodyPr/>
          <a:lstStyle/>
          <a:p>
            <a:fld id="{67C9959E-8E6B-B04C-9955-EA096F41CA7A}" type="slidenum">
              <a:rPr lang="en-GB" smtClean="0"/>
              <a:t>24</a:t>
            </a:fld>
            <a:endParaRPr lang="en-GB"/>
          </a:p>
        </p:txBody>
      </p:sp>
      <p:grpSp>
        <p:nvGrpSpPr>
          <p:cNvPr id="7" name="Group 6">
            <a:extLst>
              <a:ext uri="{FF2B5EF4-FFF2-40B4-BE49-F238E27FC236}">
                <a16:creationId xmlns:a16="http://schemas.microsoft.com/office/drawing/2014/main" id="{2E0AFD96-B3C0-874C-98B6-7621845EFBDD}"/>
              </a:ext>
            </a:extLst>
          </p:cNvPr>
          <p:cNvGrpSpPr/>
          <p:nvPr/>
        </p:nvGrpSpPr>
        <p:grpSpPr>
          <a:xfrm>
            <a:off x="3896630" y="2738359"/>
            <a:ext cx="5162595" cy="3862989"/>
            <a:chOff x="3896630" y="2738359"/>
            <a:chExt cx="5162595" cy="3862989"/>
          </a:xfrm>
        </p:grpSpPr>
        <p:grpSp>
          <p:nvGrpSpPr>
            <p:cNvPr id="75" name="Group 74">
              <a:extLst>
                <a:ext uri="{FF2B5EF4-FFF2-40B4-BE49-F238E27FC236}">
                  <a16:creationId xmlns:a16="http://schemas.microsoft.com/office/drawing/2014/main" id="{BDB15526-3555-0F49-92C3-D920F75E4D6B}"/>
                </a:ext>
              </a:extLst>
            </p:cNvPr>
            <p:cNvGrpSpPr/>
            <p:nvPr/>
          </p:nvGrpSpPr>
          <p:grpSpPr>
            <a:xfrm>
              <a:off x="3896630" y="2738359"/>
              <a:ext cx="5162595" cy="3862989"/>
              <a:chOff x="3896630" y="2738359"/>
              <a:chExt cx="5162595" cy="3862989"/>
            </a:xfrm>
          </p:grpSpPr>
          <p:grpSp>
            <p:nvGrpSpPr>
              <p:cNvPr id="76" name="Group 75">
                <a:extLst>
                  <a:ext uri="{FF2B5EF4-FFF2-40B4-BE49-F238E27FC236}">
                    <a16:creationId xmlns:a16="http://schemas.microsoft.com/office/drawing/2014/main" id="{0904AC5D-9DC9-8447-A73A-4FEE432D073A}"/>
                  </a:ext>
                </a:extLst>
              </p:cNvPr>
              <p:cNvGrpSpPr>
                <a:grpSpLocks noChangeAspect="1"/>
              </p:cNvGrpSpPr>
              <p:nvPr/>
            </p:nvGrpSpPr>
            <p:grpSpPr>
              <a:xfrm>
                <a:off x="3896630" y="2738359"/>
                <a:ext cx="5162595" cy="3862989"/>
                <a:chOff x="424630" y="1518047"/>
                <a:chExt cx="4697482" cy="3514961"/>
              </a:xfrm>
            </p:grpSpPr>
            <p:sp>
              <p:nvSpPr>
                <p:cNvPr id="78" name="Freeform 31">
                  <a:extLst>
                    <a:ext uri="{FF2B5EF4-FFF2-40B4-BE49-F238E27FC236}">
                      <a16:creationId xmlns:a16="http://schemas.microsoft.com/office/drawing/2014/main" id="{57000F92-DA35-BC4F-A994-1A049E5AF436}"/>
                    </a:ext>
                  </a:extLst>
                </p:cNvPr>
                <p:cNvSpPr>
                  <a:spLocks/>
                </p:cNvSpPr>
                <p:nvPr/>
              </p:nvSpPr>
              <p:spPr bwMode="auto">
                <a:xfrm rot="11049090" flipH="1" flipV="1">
                  <a:off x="4148184" y="2190483"/>
                  <a:ext cx="660198" cy="212627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38100" cmpd="sng">
                  <a:solidFill>
                    <a:schemeClr val="accent1"/>
                  </a:solidFill>
                  <a:round/>
                  <a:headEnd type="none"/>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79" name="Rectangle 78">
                  <a:extLst>
                    <a:ext uri="{FF2B5EF4-FFF2-40B4-BE49-F238E27FC236}">
                      <a16:creationId xmlns:a16="http://schemas.microsoft.com/office/drawing/2014/main" id="{FD324944-8C8C-624C-AEB3-48FDDE9D55A5}"/>
                    </a:ext>
                  </a:extLst>
                </p:cNvPr>
                <p:cNvSpPr/>
                <p:nvPr/>
              </p:nvSpPr>
              <p:spPr>
                <a:xfrm>
                  <a:off x="4066674" y="2252723"/>
                  <a:ext cx="59" cy="252043"/>
                </a:xfrm>
                <a:prstGeom prst="rect">
                  <a:avLst/>
                </a:prstGeom>
                <a:noFill/>
              </p:spPr>
              <p:txBody>
                <a:bodyPr wrap="none" lIns="0" tIns="0" rIns="0" bIns="0">
                  <a:spAutoFit/>
                </a:bodyPr>
                <a:lstStyle/>
                <a:p>
                  <a:pPr algn="ctr"/>
                  <a:endParaRPr lang="en-US" dirty="0"/>
                </a:p>
              </p:txBody>
            </p:sp>
            <p:sp>
              <p:nvSpPr>
                <p:cNvPr id="80" name="Rectangle 79">
                  <a:extLst>
                    <a:ext uri="{FF2B5EF4-FFF2-40B4-BE49-F238E27FC236}">
                      <a16:creationId xmlns:a16="http://schemas.microsoft.com/office/drawing/2014/main" id="{6AFA31CA-C1E7-A54B-B7CE-15D12883609F}"/>
                    </a:ext>
                  </a:extLst>
                </p:cNvPr>
                <p:cNvSpPr/>
                <p:nvPr/>
              </p:nvSpPr>
              <p:spPr>
                <a:xfrm>
                  <a:off x="4441353" y="4403587"/>
                  <a:ext cx="168088" cy="336058"/>
                </a:xfrm>
                <a:prstGeom prst="rect">
                  <a:avLst/>
                </a:prstGeom>
                <a:noFill/>
              </p:spPr>
              <p:txBody>
                <a:bodyPr wrap="none" lIns="91440" tIns="0" rIns="91440" bIns="91440">
                  <a:spAutoFit/>
                </a:bodyPr>
                <a:lstStyle/>
                <a:p>
                  <a:pPr algn="ctr"/>
                  <a:endParaRPr lang="en-US" dirty="0"/>
                </a:p>
              </p:txBody>
            </p:sp>
            <p:sp>
              <p:nvSpPr>
                <p:cNvPr id="81" name="Rectangle 80">
                  <a:extLst>
                    <a:ext uri="{FF2B5EF4-FFF2-40B4-BE49-F238E27FC236}">
                      <a16:creationId xmlns:a16="http://schemas.microsoft.com/office/drawing/2014/main" id="{1E5DBCBF-ECD0-0741-9A66-1FEFDB520478}"/>
                    </a:ext>
                  </a:extLst>
                </p:cNvPr>
                <p:cNvSpPr/>
                <p:nvPr/>
              </p:nvSpPr>
              <p:spPr>
                <a:xfrm>
                  <a:off x="1149001" y="4506767"/>
                  <a:ext cx="59" cy="252043"/>
                </a:xfrm>
                <a:prstGeom prst="rect">
                  <a:avLst/>
                </a:prstGeom>
                <a:noFill/>
              </p:spPr>
              <p:txBody>
                <a:bodyPr wrap="none" lIns="0" tIns="0" rIns="0" bIns="0">
                  <a:spAutoFit/>
                </a:bodyPr>
                <a:lstStyle/>
                <a:p>
                  <a:pPr algn="r"/>
                  <a:endParaRPr lang="en-US" dirty="0"/>
                </a:p>
              </p:txBody>
            </p:sp>
            <p:sp>
              <p:nvSpPr>
                <p:cNvPr id="82" name="Text Box 13">
                  <a:extLst>
                    <a:ext uri="{FF2B5EF4-FFF2-40B4-BE49-F238E27FC236}">
                      <a16:creationId xmlns:a16="http://schemas.microsoft.com/office/drawing/2014/main" id="{9E36C135-843F-CF4B-9786-F780E31F6E15}"/>
                    </a:ext>
                  </a:extLst>
                </p:cNvPr>
                <p:cNvSpPr txBox="1">
                  <a:spLocks noChangeArrowheads="1"/>
                </p:cNvSpPr>
                <p:nvPr/>
              </p:nvSpPr>
              <p:spPr bwMode="auto">
                <a:xfrm>
                  <a:off x="424630" y="4528921"/>
                  <a:ext cx="660190" cy="504087"/>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Times New Roman"/>
                      <a:cs typeface="Calibri"/>
                      <a:sym typeface="Symbol" charset="0"/>
                    </a:rPr>
                    <a:t>Start: </a:t>
                  </a:r>
                  <a:br>
                    <a:rPr lang="en-US" sz="1800" dirty="0">
                      <a:latin typeface="+mn-lt"/>
                      <a:ea typeface="Times New Roman"/>
                      <a:cs typeface="Calibri"/>
                      <a:sym typeface="Symbol" charset="0"/>
                    </a:rPr>
                  </a:br>
                  <a:r>
                    <a:rPr lang="en-US" sz="1800" i="1" dirty="0">
                      <a:latin typeface="+mn-lt"/>
                      <a:ea typeface="Times New Roman"/>
                      <a:sym typeface="Symbol" charset="0"/>
                    </a:rPr>
                    <a:t>s</a:t>
                  </a:r>
                  <a:r>
                    <a:rPr lang="en-US" sz="1800" baseline="-25000" dirty="0">
                      <a:latin typeface="+mn-lt"/>
                      <a:ea typeface="Times New Roman"/>
                      <a:sym typeface="Symbol" charset="0"/>
                    </a:rPr>
                    <a:t>0</a:t>
                  </a:r>
                  <a:r>
                    <a:rPr lang="en-US" sz="1800" i="1" dirty="0">
                      <a:latin typeface="+mn-lt"/>
                      <a:ea typeface="Times New Roman"/>
                      <a:sym typeface="Symbol" charset="0"/>
                    </a:rPr>
                    <a:t>= </a:t>
                  </a:r>
                  <a:r>
                    <a:rPr lang="en-US" sz="1800" dirty="0">
                      <a:latin typeface="+mn-lt"/>
                      <a:ea typeface="Times New Roman"/>
                      <a:cs typeface="Calibri"/>
                      <a:sym typeface="Symbol" charset="0"/>
                    </a:rPr>
                    <a:t>d1</a:t>
                  </a:r>
                  <a:endParaRPr lang="en-US" sz="1800" dirty="0">
                    <a:latin typeface="+mn-lt"/>
                    <a:ea typeface="Times New Roman"/>
                    <a:cs typeface="Times New Roman"/>
                  </a:endParaRPr>
                </a:p>
              </p:txBody>
            </p:sp>
            <p:sp>
              <p:nvSpPr>
                <p:cNvPr id="83" name="Rectangle 82">
                  <a:extLst>
                    <a:ext uri="{FF2B5EF4-FFF2-40B4-BE49-F238E27FC236}">
                      <a16:creationId xmlns:a16="http://schemas.microsoft.com/office/drawing/2014/main" id="{E0C70FA9-4FA1-3441-8F2F-EA2C63520F21}"/>
                    </a:ext>
                  </a:extLst>
                </p:cNvPr>
                <p:cNvSpPr/>
                <p:nvPr/>
              </p:nvSpPr>
              <p:spPr>
                <a:xfrm>
                  <a:off x="1028128" y="2019635"/>
                  <a:ext cx="59" cy="252043"/>
                </a:xfrm>
                <a:prstGeom prst="rect">
                  <a:avLst/>
                </a:prstGeom>
                <a:noFill/>
              </p:spPr>
              <p:txBody>
                <a:bodyPr wrap="none" lIns="0" tIns="0" rIns="0" bIns="0">
                  <a:spAutoFit/>
                </a:bodyPr>
                <a:lstStyle/>
                <a:p>
                  <a:pPr algn="ctr"/>
                  <a:endParaRPr lang="en-US" dirty="0"/>
                </a:p>
              </p:txBody>
            </p:sp>
            <p:sp>
              <p:nvSpPr>
                <p:cNvPr id="84" name="Freeform 31">
                  <a:extLst>
                    <a:ext uri="{FF2B5EF4-FFF2-40B4-BE49-F238E27FC236}">
                      <a16:creationId xmlns:a16="http://schemas.microsoft.com/office/drawing/2014/main" id="{2B3CB633-C41E-D548-AF6E-522720EEAFF3}"/>
                    </a:ext>
                  </a:extLst>
                </p:cNvPr>
                <p:cNvSpPr>
                  <a:spLocks/>
                </p:cNvSpPr>
                <p:nvPr/>
              </p:nvSpPr>
              <p:spPr bwMode="auto">
                <a:xfrm rot="4200000" flipH="1" flipV="1">
                  <a:off x="2510252" y="617061"/>
                  <a:ext cx="776291" cy="2966339"/>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85" name="Text Box 11">
                  <a:extLst>
                    <a:ext uri="{FF2B5EF4-FFF2-40B4-BE49-F238E27FC236}">
                      <a16:creationId xmlns:a16="http://schemas.microsoft.com/office/drawing/2014/main" id="{A2EAC7F8-892C-144D-87E4-4EAA055CFAC7}"/>
                    </a:ext>
                  </a:extLst>
                </p:cNvPr>
                <p:cNvSpPr txBox="1">
                  <a:spLocks noChangeArrowheads="1"/>
                </p:cNvSpPr>
                <p:nvPr/>
              </p:nvSpPr>
              <p:spPr bwMode="auto">
                <a:xfrm>
                  <a:off x="4164150" y="4337866"/>
                  <a:ext cx="668031" cy="504087"/>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Times New Roman"/>
                      <a:cs typeface="Times New Roman"/>
                    </a:rPr>
                    <a:t>  Goal: </a:t>
                  </a:r>
                </a:p>
                <a:p>
                  <a:r>
                    <a:rPr lang="en-US" sz="1800" i="1" dirty="0">
                      <a:latin typeface="+mn-lt"/>
                      <a:ea typeface="Times New Roman"/>
                      <a:sym typeface="Symbol" charset="0"/>
                    </a:rPr>
                    <a:t>S</a:t>
                  </a:r>
                  <a:r>
                    <a:rPr lang="en-US" sz="1800" i="1" baseline="-25000" dirty="0">
                      <a:latin typeface="+mn-lt"/>
                      <a:ea typeface="Times New Roman"/>
                      <a:sym typeface="Symbol" charset="0"/>
                    </a:rPr>
                    <a:t>g</a:t>
                  </a:r>
                  <a:r>
                    <a:rPr lang="en-US" sz="1800" dirty="0">
                      <a:latin typeface="+mn-lt"/>
                      <a:ea typeface="Times New Roman"/>
                      <a:sym typeface="Symbol" charset="0"/>
                    </a:rPr>
                    <a:t>= {</a:t>
                  </a:r>
                  <a:r>
                    <a:rPr lang="en-US" sz="1800" dirty="0">
                      <a:latin typeface="+mn-lt"/>
                      <a:ea typeface="Times New Roman"/>
                      <a:cs typeface="Calibri"/>
                      <a:sym typeface="Symbol" charset="0"/>
                    </a:rPr>
                    <a:t>d4</a:t>
                  </a:r>
                  <a:r>
                    <a:rPr lang="en-US" sz="1800" dirty="0">
                      <a:latin typeface="+mn-lt"/>
                      <a:ea typeface="Times New Roman"/>
                      <a:cs typeface="Times New Roman"/>
                      <a:sym typeface="Symbol" charset="0"/>
                    </a:rPr>
                    <a:t>}</a:t>
                  </a:r>
                  <a:endParaRPr lang="en-US" sz="1800" dirty="0">
                    <a:latin typeface="+mn-lt"/>
                    <a:ea typeface="Times New Roman"/>
                    <a:cs typeface="Times New Roman"/>
                  </a:endParaRPr>
                </a:p>
              </p:txBody>
            </p:sp>
            <p:sp>
              <p:nvSpPr>
                <p:cNvPr id="86" name="Freeform 37">
                  <a:extLst>
                    <a:ext uri="{FF2B5EF4-FFF2-40B4-BE49-F238E27FC236}">
                      <a16:creationId xmlns:a16="http://schemas.microsoft.com/office/drawing/2014/main" id="{25A961B1-066C-7A46-973F-0F9C70C6E0BD}"/>
                    </a:ext>
                  </a:extLst>
                </p:cNvPr>
                <p:cNvSpPr>
                  <a:spLocks/>
                </p:cNvSpPr>
                <p:nvPr/>
              </p:nvSpPr>
              <p:spPr bwMode="auto">
                <a:xfrm>
                  <a:off x="1155196" y="2381554"/>
                  <a:ext cx="2527300" cy="239492"/>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38100" cmpd="sng">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87" name="Freeform 38">
                  <a:extLst>
                    <a:ext uri="{FF2B5EF4-FFF2-40B4-BE49-F238E27FC236}">
                      <a16:creationId xmlns:a16="http://schemas.microsoft.com/office/drawing/2014/main" id="{69A7F4AB-85B2-CE47-BDD1-CBB8419B9397}"/>
                    </a:ext>
                  </a:extLst>
                </p:cNvPr>
                <p:cNvSpPr>
                  <a:spLocks/>
                </p:cNvSpPr>
                <p:nvPr/>
              </p:nvSpPr>
              <p:spPr bwMode="auto">
                <a:xfrm>
                  <a:off x="2265020" y="2103309"/>
                  <a:ext cx="2176032" cy="281769"/>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38100" cmpd="sng">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88" name="Arc 87">
                  <a:extLst>
                    <a:ext uri="{FF2B5EF4-FFF2-40B4-BE49-F238E27FC236}">
                      <a16:creationId xmlns:a16="http://schemas.microsoft.com/office/drawing/2014/main" id="{A71CE575-19E9-3744-B151-3553D447331D}"/>
                    </a:ext>
                  </a:extLst>
                </p:cNvPr>
                <p:cNvSpPr/>
                <p:nvPr/>
              </p:nvSpPr>
              <p:spPr bwMode="auto">
                <a:xfrm>
                  <a:off x="2953574" y="2286304"/>
                  <a:ext cx="114300" cy="225425"/>
                </a:xfrm>
                <a:prstGeom prst="arc">
                  <a:avLst>
                    <a:gd name="adj1" fmla="val 18495893"/>
                    <a:gd name="adj2" fmla="val 2991136"/>
                  </a:avLst>
                </a:prstGeom>
                <a:noFill/>
                <a:ln w="38100" cap="flat" cmpd="sng" algn="ctr">
                  <a:solidFill>
                    <a:schemeClr val="accent1"/>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89" name="Freeform 40">
                  <a:extLst>
                    <a:ext uri="{FF2B5EF4-FFF2-40B4-BE49-F238E27FC236}">
                      <a16:creationId xmlns:a16="http://schemas.microsoft.com/office/drawing/2014/main" id="{280958C2-05A5-2344-9CE9-64E726D685B5}"/>
                    </a:ext>
                  </a:extLst>
                </p:cNvPr>
                <p:cNvSpPr>
                  <a:spLocks/>
                </p:cNvSpPr>
                <p:nvPr/>
              </p:nvSpPr>
              <p:spPr bwMode="auto">
                <a:xfrm rot="10800000" flipH="1">
                  <a:off x="3688744" y="2968900"/>
                  <a:ext cx="114570" cy="1275335"/>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90" name="Freeform 6">
                  <a:extLst>
                    <a:ext uri="{FF2B5EF4-FFF2-40B4-BE49-F238E27FC236}">
                      <a16:creationId xmlns:a16="http://schemas.microsoft.com/office/drawing/2014/main" id="{FD066F33-6FF7-1142-ACD3-061B9639B1E6}"/>
                    </a:ext>
                  </a:extLst>
                </p:cNvPr>
                <p:cNvSpPr>
                  <a:spLocks/>
                </p:cNvSpPr>
                <p:nvPr/>
              </p:nvSpPr>
              <p:spPr bwMode="auto">
                <a:xfrm>
                  <a:off x="922934" y="2718754"/>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91" name="Oval 11">
                  <a:extLst>
                    <a:ext uri="{FF2B5EF4-FFF2-40B4-BE49-F238E27FC236}">
                      <a16:creationId xmlns:a16="http://schemas.microsoft.com/office/drawing/2014/main" id="{A1E35FFF-55F7-6544-AA1F-5644CF1852C7}"/>
                    </a:ext>
                  </a:extLst>
                </p:cNvPr>
                <p:cNvSpPr>
                  <a:spLocks noChangeArrowheads="1"/>
                </p:cNvSpPr>
                <p:nvPr/>
              </p:nvSpPr>
              <p:spPr bwMode="auto">
                <a:xfrm>
                  <a:off x="986434" y="2271249"/>
                  <a:ext cx="457200" cy="457200"/>
                </a:xfrm>
                <a:prstGeom prst="ellipse">
                  <a:avLst/>
                </a:prstGeom>
                <a:solidFill>
                  <a:srgbClr val="FFFFFF"/>
                </a:solidFill>
                <a:ln w="38100" cmpd="sng">
                  <a:solidFill>
                    <a:schemeClr val="accent1"/>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92" name="Freeform 18">
                  <a:extLst>
                    <a:ext uri="{FF2B5EF4-FFF2-40B4-BE49-F238E27FC236}">
                      <a16:creationId xmlns:a16="http://schemas.microsoft.com/office/drawing/2014/main" id="{4EF03557-CA2F-844F-A28D-D9144D3DF090}"/>
                    </a:ext>
                  </a:extLst>
                </p:cNvPr>
                <p:cNvSpPr>
                  <a:spLocks/>
                </p:cNvSpPr>
                <p:nvPr/>
              </p:nvSpPr>
              <p:spPr bwMode="auto">
                <a:xfrm rot="297626" flipV="1">
                  <a:off x="1497828" y="4422980"/>
                  <a:ext cx="2154774" cy="270156"/>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38100" cmpd="sng">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93" name="Oval 11">
                  <a:extLst>
                    <a:ext uri="{FF2B5EF4-FFF2-40B4-BE49-F238E27FC236}">
                      <a16:creationId xmlns:a16="http://schemas.microsoft.com/office/drawing/2014/main" id="{11E33534-AC3C-6A4F-B66F-A6E119CEC499}"/>
                    </a:ext>
                  </a:extLst>
                </p:cNvPr>
                <p:cNvSpPr>
                  <a:spLocks noChangeArrowheads="1"/>
                </p:cNvSpPr>
                <p:nvPr/>
              </p:nvSpPr>
              <p:spPr bwMode="auto">
                <a:xfrm>
                  <a:off x="4425794" y="1761046"/>
                  <a:ext cx="457200" cy="457200"/>
                </a:xfrm>
                <a:prstGeom prst="ellipse">
                  <a:avLst/>
                </a:prstGeom>
                <a:solidFill>
                  <a:srgbClr val="FFFFFF"/>
                </a:solidFill>
                <a:ln w="38100" cmpd="sng">
                  <a:solidFill>
                    <a:schemeClr val="accent1"/>
                  </a:solidFill>
                  <a:round/>
                  <a:headEnd/>
                  <a:tailEnd/>
                </a:ln>
              </p:spPr>
              <p:txBody>
                <a:bodyPr wrap="none" anchor="ctr"/>
                <a:lstStyle/>
                <a:p>
                  <a:pPr algn="ctr"/>
                  <a:r>
                    <a:rPr lang="en-US" dirty="0">
                      <a:latin typeface="Calibri"/>
                      <a:ea typeface="Times New Roman"/>
                      <a:cs typeface="Times New Roman"/>
                    </a:rPr>
                    <a:t>d5</a:t>
                  </a:r>
                </a:p>
              </p:txBody>
            </p:sp>
            <p:sp>
              <p:nvSpPr>
                <p:cNvPr id="94" name="Text Box 11">
                  <a:extLst>
                    <a:ext uri="{FF2B5EF4-FFF2-40B4-BE49-F238E27FC236}">
                      <a16:creationId xmlns:a16="http://schemas.microsoft.com/office/drawing/2014/main" id="{EB27BB21-6DF6-AA43-BB67-8F4A76FCFF40}"/>
                    </a:ext>
                  </a:extLst>
                </p:cNvPr>
                <p:cNvSpPr txBox="1">
                  <a:spLocks noChangeArrowheads="1"/>
                </p:cNvSpPr>
                <p:nvPr/>
              </p:nvSpPr>
              <p:spPr bwMode="auto">
                <a:xfrm>
                  <a:off x="3139191" y="2064370"/>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0.2</a:t>
                  </a:r>
                </a:p>
              </p:txBody>
            </p:sp>
            <p:sp>
              <p:nvSpPr>
                <p:cNvPr id="95" name="Text Box 11">
                  <a:extLst>
                    <a:ext uri="{FF2B5EF4-FFF2-40B4-BE49-F238E27FC236}">
                      <a16:creationId xmlns:a16="http://schemas.microsoft.com/office/drawing/2014/main" id="{8DF37902-1168-4C47-8BFF-AA7DD1EF49E2}"/>
                    </a:ext>
                  </a:extLst>
                </p:cNvPr>
                <p:cNvSpPr txBox="1">
                  <a:spLocks noChangeArrowheads="1"/>
                </p:cNvSpPr>
                <p:nvPr/>
              </p:nvSpPr>
              <p:spPr bwMode="auto">
                <a:xfrm>
                  <a:off x="3151701" y="2505406"/>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0.8</a:t>
                  </a:r>
                </a:p>
              </p:txBody>
            </p:sp>
            <p:sp>
              <p:nvSpPr>
                <p:cNvPr id="96" name="Text Box 11">
                  <a:extLst>
                    <a:ext uri="{FF2B5EF4-FFF2-40B4-BE49-F238E27FC236}">
                      <a16:creationId xmlns:a16="http://schemas.microsoft.com/office/drawing/2014/main" id="{409F58B0-B7FF-624B-AFC5-115A97498BF1}"/>
                    </a:ext>
                  </a:extLst>
                </p:cNvPr>
                <p:cNvSpPr txBox="1">
                  <a:spLocks noChangeArrowheads="1"/>
                </p:cNvSpPr>
                <p:nvPr/>
              </p:nvSpPr>
              <p:spPr bwMode="auto">
                <a:xfrm>
                  <a:off x="1896636" y="4562021"/>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0.5</a:t>
                  </a:r>
                </a:p>
              </p:txBody>
            </p:sp>
            <p:sp>
              <p:nvSpPr>
                <p:cNvPr id="97" name="Text Box 11">
                  <a:extLst>
                    <a:ext uri="{FF2B5EF4-FFF2-40B4-BE49-F238E27FC236}">
                      <a16:creationId xmlns:a16="http://schemas.microsoft.com/office/drawing/2014/main" id="{5DE7CC80-A337-E349-921D-C0F611E52007}"/>
                    </a:ext>
                  </a:extLst>
                </p:cNvPr>
                <p:cNvSpPr txBox="1">
                  <a:spLocks noChangeArrowheads="1"/>
                </p:cNvSpPr>
                <p:nvPr/>
              </p:nvSpPr>
              <p:spPr bwMode="auto">
                <a:xfrm>
                  <a:off x="1540117" y="4719048"/>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0.5</a:t>
                  </a:r>
                </a:p>
              </p:txBody>
            </p:sp>
            <p:sp>
              <p:nvSpPr>
                <p:cNvPr id="98" name="Oval 12">
                  <a:extLst>
                    <a:ext uri="{FF2B5EF4-FFF2-40B4-BE49-F238E27FC236}">
                      <a16:creationId xmlns:a16="http://schemas.microsoft.com/office/drawing/2014/main" id="{27C250A7-1BB3-BE42-9A41-B60528E4E14D}"/>
                    </a:ext>
                  </a:extLst>
                </p:cNvPr>
                <p:cNvSpPr>
                  <a:spLocks noChangeArrowheads="1"/>
                </p:cNvSpPr>
                <p:nvPr/>
              </p:nvSpPr>
              <p:spPr bwMode="auto">
                <a:xfrm>
                  <a:off x="986434" y="4090354"/>
                  <a:ext cx="457200" cy="457200"/>
                </a:xfrm>
                <a:prstGeom prst="ellipse">
                  <a:avLst/>
                </a:prstGeom>
                <a:solidFill>
                  <a:schemeClr val="bg1"/>
                </a:solidFill>
                <a:ln w="38100" cmpd="sng">
                  <a:solidFill>
                    <a:schemeClr val="accent1"/>
                  </a:solidFill>
                  <a:round/>
                  <a:headEnd/>
                  <a:tailEnd/>
                </a:ln>
              </p:spPr>
              <p:txBody>
                <a:bodyPr wrap="none" anchor="ctr"/>
                <a:lstStyle/>
                <a:p>
                  <a:pPr algn="ctr"/>
                  <a:r>
                    <a:rPr lang="en-US" dirty="0">
                      <a:latin typeface="Calibri"/>
                      <a:ea typeface="Times New Roman"/>
                      <a:cs typeface="Times New Roman"/>
                    </a:rPr>
                    <a:t>d1</a:t>
                  </a:r>
                </a:p>
              </p:txBody>
            </p:sp>
            <p:sp>
              <p:nvSpPr>
                <p:cNvPr id="99" name="Freeform 6">
                  <a:extLst>
                    <a:ext uri="{FF2B5EF4-FFF2-40B4-BE49-F238E27FC236}">
                      <a16:creationId xmlns:a16="http://schemas.microsoft.com/office/drawing/2014/main" id="{80F7A75C-5D03-434D-ACBB-53373516EEDA}"/>
                    </a:ext>
                  </a:extLst>
                </p:cNvPr>
                <p:cNvSpPr>
                  <a:spLocks/>
                </p:cNvSpPr>
                <p:nvPr/>
              </p:nvSpPr>
              <p:spPr bwMode="auto">
                <a:xfrm flipH="1" flipV="1">
                  <a:off x="1288605" y="272572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cxnSp>
              <p:nvCxnSpPr>
                <p:cNvPr id="100" name="Curved Connector 99">
                  <a:extLst>
                    <a:ext uri="{FF2B5EF4-FFF2-40B4-BE49-F238E27FC236}">
                      <a16:creationId xmlns:a16="http://schemas.microsoft.com/office/drawing/2014/main" id="{50A9E85A-7AA3-4F43-B09A-96BB30E6F4C6}"/>
                    </a:ext>
                  </a:extLst>
                </p:cNvPr>
                <p:cNvCxnSpPr/>
                <p:nvPr/>
              </p:nvCxnSpPr>
              <p:spPr>
                <a:xfrm flipH="1">
                  <a:off x="1215034" y="4318954"/>
                  <a:ext cx="228600" cy="228600"/>
                </a:xfrm>
                <a:prstGeom prst="curvedConnector4">
                  <a:avLst>
                    <a:gd name="adj1" fmla="val -100000"/>
                    <a:gd name="adj2" fmla="val 200000"/>
                  </a:avLst>
                </a:prstGeom>
                <a:ln w="38100" cmpd="sng">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1" name="Arc 100">
                  <a:extLst>
                    <a:ext uri="{FF2B5EF4-FFF2-40B4-BE49-F238E27FC236}">
                      <a16:creationId xmlns:a16="http://schemas.microsoft.com/office/drawing/2014/main" id="{BC3AA521-1E0F-0643-851C-78A5D46CBBBE}"/>
                    </a:ext>
                  </a:extLst>
                </p:cNvPr>
                <p:cNvSpPr/>
                <p:nvPr/>
              </p:nvSpPr>
              <p:spPr bwMode="auto">
                <a:xfrm rot="356928">
                  <a:off x="1451974" y="4215162"/>
                  <a:ext cx="366712" cy="366713"/>
                </a:xfrm>
                <a:prstGeom prst="arc">
                  <a:avLst>
                    <a:gd name="adj1" fmla="val 708330"/>
                    <a:gd name="adj2" fmla="val 4251989"/>
                  </a:avLst>
                </a:prstGeom>
                <a:noFill/>
                <a:ln w="38100" cap="flat" cmpd="sng" algn="ctr">
                  <a:solidFill>
                    <a:schemeClr val="accent1"/>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02" name="Freeform 18">
                  <a:extLst>
                    <a:ext uri="{FF2B5EF4-FFF2-40B4-BE49-F238E27FC236}">
                      <a16:creationId xmlns:a16="http://schemas.microsoft.com/office/drawing/2014/main" id="{F9760B1B-A076-534A-BE7A-CA54E9E2668F}"/>
                    </a:ext>
                  </a:extLst>
                </p:cNvPr>
                <p:cNvSpPr>
                  <a:spLocks/>
                </p:cNvSpPr>
                <p:nvPr/>
              </p:nvSpPr>
              <p:spPr bwMode="auto">
                <a:xfrm rot="11097626" flipV="1">
                  <a:off x="1428940" y="4080105"/>
                  <a:ext cx="2271945" cy="246051"/>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0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3" name="Freeform 31">
                  <a:extLst>
                    <a:ext uri="{FF2B5EF4-FFF2-40B4-BE49-F238E27FC236}">
                      <a16:creationId xmlns:a16="http://schemas.microsoft.com/office/drawing/2014/main" id="{036D920F-7F31-7143-BBFA-F58E4AAEF4C2}"/>
                    </a:ext>
                  </a:extLst>
                </p:cNvPr>
                <p:cNvSpPr>
                  <a:spLocks/>
                </p:cNvSpPr>
                <p:nvPr/>
              </p:nvSpPr>
              <p:spPr bwMode="auto">
                <a:xfrm rot="10623913" flipH="1" flipV="1">
                  <a:off x="4056037" y="2163971"/>
                  <a:ext cx="1066075" cy="218711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4" name="Freeform 40">
                  <a:extLst>
                    <a:ext uri="{FF2B5EF4-FFF2-40B4-BE49-F238E27FC236}">
                      <a16:creationId xmlns:a16="http://schemas.microsoft.com/office/drawing/2014/main" id="{1A0BA4A5-651D-C246-9E8E-3F01E5B2EB5C}"/>
                    </a:ext>
                  </a:extLst>
                </p:cNvPr>
                <p:cNvSpPr>
                  <a:spLocks/>
                </p:cNvSpPr>
                <p:nvPr/>
              </p:nvSpPr>
              <p:spPr bwMode="auto">
                <a:xfrm flipH="1">
                  <a:off x="3845766" y="284062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38100" cmpd="sng">
                  <a:solidFill>
                    <a:schemeClr val="accent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5" name="Oval 11">
                  <a:extLst>
                    <a:ext uri="{FF2B5EF4-FFF2-40B4-BE49-F238E27FC236}">
                      <a16:creationId xmlns:a16="http://schemas.microsoft.com/office/drawing/2014/main" id="{104F64A7-9922-2244-A954-BAF41700B8DC}"/>
                    </a:ext>
                  </a:extLst>
                </p:cNvPr>
                <p:cNvSpPr>
                  <a:spLocks noChangeArrowheads="1"/>
                </p:cNvSpPr>
                <p:nvPr/>
              </p:nvSpPr>
              <p:spPr bwMode="auto">
                <a:xfrm>
                  <a:off x="3636253" y="2526517"/>
                  <a:ext cx="457200" cy="457200"/>
                </a:xfrm>
                <a:prstGeom prst="ellipse">
                  <a:avLst/>
                </a:prstGeom>
                <a:solidFill>
                  <a:srgbClr val="FFFFFF"/>
                </a:solidFill>
                <a:ln w="38100" cmpd="sng">
                  <a:solidFill>
                    <a:schemeClr val="accent1"/>
                  </a:solidFill>
                  <a:round/>
                  <a:headEnd/>
                  <a:tailEnd/>
                </a:ln>
              </p:spPr>
              <p:txBody>
                <a:bodyPr wrap="none" anchor="ctr"/>
                <a:lstStyle/>
                <a:p>
                  <a:pPr algn="ctr"/>
                  <a:r>
                    <a:rPr lang="en-US" dirty="0">
                      <a:latin typeface="Calibri"/>
                      <a:ea typeface="Times New Roman"/>
                      <a:cs typeface="Times New Roman"/>
                    </a:rPr>
                    <a:t>d3</a:t>
                  </a:r>
                </a:p>
              </p:txBody>
            </p:sp>
            <p:sp>
              <p:nvSpPr>
                <p:cNvPr id="106" name="Oval 12">
                  <a:extLst>
                    <a:ext uri="{FF2B5EF4-FFF2-40B4-BE49-F238E27FC236}">
                      <a16:creationId xmlns:a16="http://schemas.microsoft.com/office/drawing/2014/main" id="{6F3810CE-D9C7-B24E-8C97-1233845B7B74}"/>
                    </a:ext>
                  </a:extLst>
                </p:cNvPr>
                <p:cNvSpPr>
                  <a:spLocks noChangeArrowheads="1"/>
                </p:cNvSpPr>
                <p:nvPr/>
              </p:nvSpPr>
              <p:spPr bwMode="auto">
                <a:xfrm>
                  <a:off x="3654650" y="4199562"/>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107" name="Rectangle 106">
                  <a:extLst>
                    <a:ext uri="{FF2B5EF4-FFF2-40B4-BE49-F238E27FC236}">
                      <a16:creationId xmlns:a16="http://schemas.microsoft.com/office/drawing/2014/main" id="{45F4EDBD-257E-D942-BBDF-C24D54BA2DB1}"/>
                    </a:ext>
                  </a:extLst>
                </p:cNvPr>
                <p:cNvSpPr/>
                <p:nvPr/>
              </p:nvSpPr>
              <p:spPr>
                <a:xfrm>
                  <a:off x="4486637" y="1518047"/>
                  <a:ext cx="59" cy="252043"/>
                </a:xfrm>
                <a:prstGeom prst="rect">
                  <a:avLst/>
                </a:prstGeom>
                <a:noFill/>
              </p:spPr>
              <p:txBody>
                <a:bodyPr wrap="none" lIns="0" tIns="0" rIns="0" bIns="0">
                  <a:spAutoFit/>
                </a:bodyPr>
                <a:lstStyle/>
                <a:p>
                  <a:pPr algn="ctr"/>
                  <a:endParaRPr lang="en-US" dirty="0"/>
                </a:p>
              </p:txBody>
            </p:sp>
          </p:grpSp>
          <p:sp>
            <p:nvSpPr>
              <p:cNvPr id="77" name="Freeform 31">
                <a:extLst>
                  <a:ext uri="{FF2B5EF4-FFF2-40B4-BE49-F238E27FC236}">
                    <a16:creationId xmlns:a16="http://schemas.microsoft.com/office/drawing/2014/main" id="{0B0DB86F-D0F9-604E-99A8-608FADE746C8}"/>
                  </a:ext>
                </a:extLst>
              </p:cNvPr>
              <p:cNvSpPr>
                <a:spLocks/>
              </p:cNvSpPr>
              <p:nvPr/>
            </p:nvSpPr>
            <p:spPr bwMode="auto">
              <a:xfrm rot="6215733" flipV="1">
                <a:off x="5981535" y="2895684"/>
                <a:ext cx="455459" cy="2458900"/>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grpSp>
        <p:sp>
          <p:nvSpPr>
            <p:cNvPr id="108" name="Text Box 11">
              <a:extLst>
                <a:ext uri="{FF2B5EF4-FFF2-40B4-BE49-F238E27FC236}">
                  <a16:creationId xmlns:a16="http://schemas.microsoft.com/office/drawing/2014/main" id="{4FEB1269-E86A-8D46-8CF5-36A13ED34FFA}"/>
                </a:ext>
              </a:extLst>
            </p:cNvPr>
            <p:cNvSpPr txBox="1">
              <a:spLocks noChangeArrowheads="1"/>
            </p:cNvSpPr>
            <p:nvPr/>
          </p:nvSpPr>
          <p:spPr bwMode="auto">
            <a:xfrm>
              <a:off x="6234204" y="3210198"/>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sp>
          <p:nvSpPr>
            <p:cNvPr id="109" name="Text Box 11">
              <a:extLst>
                <a:ext uri="{FF2B5EF4-FFF2-40B4-BE49-F238E27FC236}">
                  <a16:creationId xmlns:a16="http://schemas.microsoft.com/office/drawing/2014/main" id="{D2EEBEE7-8EAE-5240-81EF-84C4F041EA3B}"/>
                </a:ext>
              </a:extLst>
            </p:cNvPr>
            <p:cNvSpPr txBox="1">
              <a:spLocks noChangeArrowheads="1"/>
            </p:cNvSpPr>
            <p:nvPr/>
          </p:nvSpPr>
          <p:spPr bwMode="auto">
            <a:xfrm>
              <a:off x="7853069" y="4496986"/>
              <a:ext cx="667926"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110" name="Text Box 11">
              <a:extLst>
                <a:ext uri="{FF2B5EF4-FFF2-40B4-BE49-F238E27FC236}">
                  <a16:creationId xmlns:a16="http://schemas.microsoft.com/office/drawing/2014/main" id="{F6F0693D-E367-DE40-AA4F-8F503D42E749}"/>
                </a:ext>
              </a:extLst>
            </p:cNvPr>
            <p:cNvSpPr txBox="1">
              <a:spLocks noChangeArrowheads="1"/>
            </p:cNvSpPr>
            <p:nvPr/>
          </p:nvSpPr>
          <p:spPr bwMode="auto">
            <a:xfrm>
              <a:off x="4445981" y="4704714"/>
              <a:ext cx="667926"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111" name="Text Box 11">
              <a:extLst>
                <a:ext uri="{FF2B5EF4-FFF2-40B4-BE49-F238E27FC236}">
                  <a16:creationId xmlns:a16="http://schemas.microsoft.com/office/drawing/2014/main" id="{C7D344F3-971D-C449-83AD-7DDF2AAC0354}"/>
                </a:ext>
              </a:extLst>
            </p:cNvPr>
            <p:cNvSpPr txBox="1">
              <a:spLocks noChangeArrowheads="1"/>
            </p:cNvSpPr>
            <p:nvPr/>
          </p:nvSpPr>
          <p:spPr bwMode="auto">
            <a:xfrm>
              <a:off x="6140930" y="5730841"/>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gr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A12F908C-5570-B548-8CB7-BAAD72E713E3}"/>
                  </a:ext>
                </a:extLst>
              </p:cNvPr>
              <p:cNvSpPr/>
              <p:nvPr/>
            </p:nvSpPr>
            <p:spPr>
              <a:xfrm>
                <a:off x="1745725" y="6079371"/>
                <a:ext cx="1696658" cy="369332"/>
              </a:xfrm>
              <a:prstGeom prst="rect">
                <a:avLst/>
              </a:prstGeom>
            </p:spPr>
            <p:style>
              <a:lnRef idx="0">
                <a:schemeClr val="accent4"/>
              </a:lnRef>
              <a:fillRef idx="3">
                <a:schemeClr val="accent4"/>
              </a:fillRef>
              <a:effectRef idx="3">
                <a:schemeClr val="accent4"/>
              </a:effectRef>
              <a:fontRef idx="minor">
                <a:schemeClr val="lt1"/>
              </a:fontRef>
            </p:style>
            <p:txBody>
              <a:bodyPr rtlCol="0" anchor="ctr">
                <a:spAutoFit/>
              </a:bodyPr>
              <a:lstStyle/>
              <a:p>
                <a:pPr algn="ctr"/>
                <a14:m>
                  <m:oMath xmlns:m="http://schemas.openxmlformats.org/officeDocument/2006/math">
                    <m:r>
                      <a:rPr lang="en-US" i="1" dirty="0">
                        <a:latin typeface="Cambria Math" panose="02040503050406030204" pitchFamily="18" charset="0"/>
                      </a:rPr>
                      <m:t>𝜋</m:t>
                    </m:r>
                    <m:r>
                      <a:rPr lang="en-US" i="1" dirty="0">
                        <a:latin typeface="Cambria Math" panose="02040503050406030204" pitchFamily="18" charset="0"/>
                      </a:rPr>
                      <m:t> </m:t>
                    </m:r>
                  </m:oMath>
                </a14:m>
                <a:r>
                  <a:rPr lang="en-GB" dirty="0"/>
                  <a:t>unchanged</a:t>
                </a:r>
              </a:p>
            </p:txBody>
          </p:sp>
        </mc:Choice>
        <mc:Fallback xmlns="">
          <p:sp>
            <p:nvSpPr>
              <p:cNvPr id="6" name="Rectangle 5">
                <a:extLst>
                  <a:ext uri="{FF2B5EF4-FFF2-40B4-BE49-F238E27FC236}">
                    <a16:creationId xmlns:a16="http://schemas.microsoft.com/office/drawing/2014/main" id="{A12F908C-5570-B548-8CB7-BAAD72E713E3}"/>
                  </a:ext>
                </a:extLst>
              </p:cNvPr>
              <p:cNvSpPr>
                <a:spLocks noRot="1" noChangeAspect="1" noMove="1" noResize="1" noEditPoints="1" noAdjustHandles="1" noChangeArrowheads="1" noChangeShapeType="1" noTextEdit="1"/>
              </p:cNvSpPr>
              <p:nvPr/>
            </p:nvSpPr>
            <p:spPr>
              <a:xfrm>
                <a:off x="1745725" y="6079371"/>
                <a:ext cx="1696658" cy="369332"/>
              </a:xfrm>
              <a:prstGeom prst="rect">
                <a:avLst/>
              </a:prstGeom>
              <a:blipFill>
                <a:blip r:embed="rId5"/>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61173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D14DE-1DD8-5D44-A76A-448BB231B38A}"/>
              </a:ext>
            </a:extLst>
          </p:cNvPr>
          <p:cNvSpPr>
            <a:spLocks noGrp="1"/>
          </p:cNvSpPr>
          <p:nvPr>
            <p:ph type="title"/>
          </p:nvPr>
        </p:nvSpPr>
        <p:spPr/>
        <p:txBody>
          <a:bodyPr/>
          <a:lstStyle/>
          <a:p>
            <a:r>
              <a:rPr lang="en-GB" dirty="0"/>
              <a:t>Value Iteration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8098CF3-4BA3-0E47-9629-1565D35C9D47}"/>
                  </a:ext>
                </a:extLst>
              </p:cNvPr>
              <p:cNvSpPr>
                <a:spLocks noGrp="1"/>
              </p:cNvSpPr>
              <p:nvPr>
                <p:ph idx="1"/>
              </p:nvPr>
            </p:nvSpPr>
            <p:spPr>
              <a:xfrm>
                <a:off x="628650" y="1158240"/>
                <a:ext cx="3490503" cy="5018723"/>
              </a:xfrm>
            </p:spPr>
            <p:txBody>
              <a:bodyPr>
                <a:normAutofit fontScale="62500" lnSpcReduction="20000"/>
              </a:bodyPr>
              <a:lstStyle/>
              <a:p>
                <a14:m>
                  <m:oMath xmlns:m="http://schemas.openxmlformats.org/officeDocument/2006/math">
                    <m:r>
                      <a:rPr lang="el-GR" i="1" dirty="0" smtClean="0">
                        <a:latin typeface="Cambria Math" panose="02040503050406030204" pitchFamily="18" charset="0"/>
                      </a:rPr>
                      <m:t>𝜂</m:t>
                    </m:r>
                    <m:r>
                      <a:rPr lang="el-GR" i="1" dirty="0" smtClean="0">
                        <a:latin typeface="Cambria Math" panose="02040503050406030204" pitchFamily="18" charset="0"/>
                      </a:rPr>
                      <m:t>&gt;0</m:t>
                    </m:r>
                  </m:oMath>
                </a14:m>
                <a:r>
                  <a:rPr lang="el-GR" dirty="0"/>
                  <a:t>: </a:t>
                </a:r>
                <a:endParaRPr lang="de-DE" dirty="0"/>
              </a:p>
              <a:p>
                <a:pPr lvl="1"/>
                <a:r>
                  <a:rPr lang="en-GB" dirty="0"/>
                  <a:t>for testing approx. </a:t>
                </a:r>
                <a:br>
                  <a:rPr lang="en-GB" dirty="0"/>
                </a:br>
                <a:r>
                  <a:rPr lang="en-GB" dirty="0"/>
                  <a:t>convergence</a:t>
                </a:r>
              </a:p>
              <a:p>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𝑉</m:t>
                        </m:r>
                      </m:e>
                      <m:sub>
                        <m:r>
                          <a:rPr lang="en-GB" i="1" dirty="0" smtClean="0">
                            <a:latin typeface="Cambria Math" panose="02040503050406030204" pitchFamily="18" charset="0"/>
                          </a:rPr>
                          <m:t>0</m:t>
                        </m:r>
                      </m:sub>
                    </m:sSub>
                  </m:oMath>
                </a14:m>
                <a:r>
                  <a:rPr lang="en-GB" dirty="0"/>
                  <a:t> is a heuristic </a:t>
                </a:r>
                <a:r>
                  <a:rPr lang="en-GB" dirty="0" err="1"/>
                  <a:t>fct</a:t>
                </a:r>
                <a:r>
                  <a:rPr lang="en-GB" dirty="0"/>
                  <a:t>. </a:t>
                </a:r>
                <a:br>
                  <a:rPr lang="en-GB" dirty="0"/>
                </a:br>
                <a:r>
                  <a:rPr lang="en-GB" dirty="0"/>
                  <a:t>for initial values</a:t>
                </a:r>
              </a:p>
              <a:p>
                <a:pPr lvl="1"/>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𝑉</m:t>
                        </m:r>
                      </m:e>
                      <m:sub>
                        <m:r>
                          <a:rPr lang="en-GB" i="1" dirty="0">
                            <a:latin typeface="Cambria Math" panose="02040503050406030204" pitchFamily="18" charset="0"/>
                          </a:rPr>
                          <m:t>0</m:t>
                        </m:r>
                      </m:sub>
                    </m:sSub>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𝑠</m:t>
                        </m:r>
                      </m:e>
                    </m:d>
                    <m:r>
                      <a:rPr lang="de-DE" b="0" i="1" dirty="0" smtClean="0">
                        <a:latin typeface="Cambria Math" panose="02040503050406030204" pitchFamily="18" charset="0"/>
                      </a:rPr>
                      <m:t>=0</m:t>
                    </m:r>
                    <m:r>
                      <a:rPr lang="de-DE" b="0" i="0" dirty="0" smtClean="0">
                        <a:latin typeface="Cambria Math" panose="02040503050406030204" pitchFamily="18" charset="0"/>
                      </a:rPr>
                      <m:t> </m:t>
                    </m:r>
                    <m:r>
                      <a:rPr lang="en-GB" dirty="0">
                        <a:latin typeface="Cambria Math" panose="02040503050406030204" pitchFamily="18" charset="0"/>
                        <a:ea typeface="Cambria Math" panose="02040503050406030204" pitchFamily="18" charset="0"/>
                      </a:rPr>
                      <m:t>∀</m:t>
                    </m:r>
                    <m:r>
                      <a:rPr lang="en-GB" i="1" dirty="0" smtClean="0">
                        <a:latin typeface="Cambria Math" panose="02040503050406030204" pitchFamily="18" charset="0"/>
                      </a:rPr>
                      <m:t>𝑠</m:t>
                    </m:r>
                    <m:r>
                      <a:rPr lang="en-GB"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𝑆</m:t>
                        </m:r>
                      </m:e>
                      <m:sub>
                        <m:r>
                          <a:rPr lang="en-GB" i="1" dirty="0" smtClean="0">
                            <a:latin typeface="Cambria Math" panose="02040503050406030204" pitchFamily="18" charset="0"/>
                          </a:rPr>
                          <m:t>𝑔</m:t>
                        </m:r>
                      </m:sub>
                    </m:sSub>
                  </m:oMath>
                </a14:m>
                <a:endParaRPr lang="en-GB" dirty="0"/>
              </a:p>
              <a:p>
                <a:pPr lvl="1"/>
                <a:r>
                  <a:rPr lang="en-GB" dirty="0"/>
                  <a:t>E.g., adapt a </a:t>
                </a:r>
                <a:br>
                  <a:rPr lang="en-GB" dirty="0"/>
                </a:br>
                <a:r>
                  <a:rPr lang="en-GB" dirty="0"/>
                  <a:t>heuristic from Ch. 2</a:t>
                </a:r>
              </a:p>
              <a:p>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𝑉</m:t>
                        </m:r>
                      </m:e>
                      <m:sub>
                        <m:r>
                          <a:rPr lang="en-GB" i="1" dirty="0" smtClean="0">
                            <a:latin typeface="Cambria Math" panose="02040503050406030204" pitchFamily="18" charset="0"/>
                          </a:rPr>
                          <m:t>𝑖</m:t>
                        </m:r>
                      </m:sub>
                    </m:sSub>
                  </m:oMath>
                </a14:m>
                <a:r>
                  <a:rPr lang="en-GB" dirty="0"/>
                  <a:t> = values computed </a:t>
                </a:r>
                <a:br>
                  <a:rPr lang="en-GB" dirty="0"/>
                </a:br>
                <a:r>
                  <a:rPr lang="en-GB" dirty="0"/>
                  <a:t>at </a:t>
                </a:r>
                <a14:m>
                  <m:oMath xmlns:m="http://schemas.openxmlformats.org/officeDocument/2006/math">
                    <m:r>
                      <a:rPr lang="en-GB" i="1" dirty="0" smtClean="0">
                        <a:latin typeface="Cambria Math" panose="02040503050406030204" pitchFamily="18" charset="0"/>
                      </a:rPr>
                      <m:t>𝑖</m:t>
                    </m:r>
                  </m:oMath>
                </a14:m>
                <a:r>
                  <a:rPr lang="en-GB" dirty="0" err="1"/>
                  <a:t>’th</a:t>
                </a:r>
                <a:r>
                  <a:rPr lang="en-GB" dirty="0"/>
                  <a:t> iteration</a:t>
                </a:r>
              </a:p>
              <a:p>
                <a14:m>
                  <m:oMath xmlns:m="http://schemas.openxmlformats.org/officeDocument/2006/math">
                    <m:sSub>
                      <m:sSubPr>
                        <m:ctrlPr>
                          <a:rPr lang="de-DE" b="0" i="1" dirty="0" smtClean="0">
                            <a:latin typeface="Cambria Math" panose="02040503050406030204" pitchFamily="18" charset="0"/>
                          </a:rPr>
                        </m:ctrlPr>
                      </m:sSubPr>
                      <m:e>
                        <m:r>
                          <a:rPr lang="el-GR" i="1" dirty="0" smtClean="0">
                            <a:latin typeface="Cambria Math" panose="02040503050406030204" pitchFamily="18" charset="0"/>
                          </a:rPr>
                          <m:t>𝜋</m:t>
                        </m:r>
                      </m:e>
                      <m:sub>
                        <m:r>
                          <a:rPr lang="en-GB" i="1" dirty="0" err="1">
                            <a:latin typeface="Cambria Math" panose="02040503050406030204" pitchFamily="18" charset="0"/>
                          </a:rPr>
                          <m:t>𝑖</m:t>
                        </m:r>
                      </m:sub>
                    </m:sSub>
                  </m:oMath>
                </a14:m>
                <a:r>
                  <a:rPr lang="en-GB" dirty="0"/>
                  <a:t> = plan computed from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𝑉</m:t>
                        </m:r>
                      </m:e>
                      <m:sub>
                        <m:r>
                          <a:rPr lang="en-GB" i="1" dirty="0" smtClean="0">
                            <a:latin typeface="Cambria Math" panose="02040503050406030204" pitchFamily="18" charset="0"/>
                          </a:rPr>
                          <m:t>𝑖</m:t>
                        </m:r>
                      </m:sub>
                    </m:sSub>
                  </m:oMath>
                </a14:m>
                <a:endParaRPr lang="en-US" dirty="0">
                  <a:cs typeface="Times New Roman"/>
                </a:endParaRPr>
              </a:p>
              <a:p>
                <a:r>
                  <a:rPr lang="en-US" dirty="0">
                    <a:solidFill>
                      <a:schemeClr val="accent1"/>
                    </a:solidFill>
                    <a:cs typeface="Times New Roman"/>
                  </a:rPr>
                  <a:t>Synchronous</a:t>
                </a:r>
                <a:r>
                  <a:rPr lang="en-US" dirty="0">
                    <a:cs typeface="Times New Roman"/>
                  </a:rPr>
                  <a:t> version computes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𝑉</m:t>
                        </m:r>
                      </m:e>
                      <m:sub>
                        <m:r>
                          <a:rPr lang="en-GB" i="1" dirty="0">
                            <a:latin typeface="Cambria Math" panose="02040503050406030204" pitchFamily="18" charset="0"/>
                          </a:rPr>
                          <m:t>𝑖</m:t>
                        </m:r>
                      </m:sub>
                    </m:sSub>
                  </m:oMath>
                </a14:m>
                <a:r>
                  <a:rPr lang="en-US" dirty="0">
                    <a:cs typeface="Times New Roman"/>
                  </a:rPr>
                  <a:t> and </a:t>
                </a:r>
                <a14:m>
                  <m:oMath xmlns:m="http://schemas.openxmlformats.org/officeDocument/2006/math">
                    <m:sSub>
                      <m:sSubPr>
                        <m:ctrlPr>
                          <a:rPr lang="de-DE" i="1" dirty="0">
                            <a:latin typeface="Cambria Math" panose="02040503050406030204" pitchFamily="18" charset="0"/>
                          </a:rPr>
                        </m:ctrlPr>
                      </m:sSubPr>
                      <m:e>
                        <m:r>
                          <a:rPr lang="el-GR" i="1" dirty="0">
                            <a:latin typeface="Cambria Math" panose="02040503050406030204" pitchFamily="18" charset="0"/>
                          </a:rPr>
                          <m:t>𝜋</m:t>
                        </m:r>
                      </m:e>
                      <m:sub>
                        <m:r>
                          <a:rPr lang="en-GB" i="1" dirty="0" err="1">
                            <a:latin typeface="Cambria Math" panose="02040503050406030204" pitchFamily="18" charset="0"/>
                          </a:rPr>
                          <m:t>𝑖</m:t>
                        </m:r>
                      </m:sub>
                    </m:sSub>
                  </m:oMath>
                </a14:m>
                <a:r>
                  <a:rPr lang="en-US" dirty="0">
                    <a:cs typeface="Times New Roman"/>
                  </a:rPr>
                  <a:t> from old </a:t>
                </a:r>
                <a14:m>
                  <m:oMath xmlns:m="http://schemas.openxmlformats.org/officeDocument/2006/math">
                    <m:sSub>
                      <m:sSubPr>
                        <m:ctrlPr>
                          <a:rPr lang="de-DE" i="1" dirty="0">
                            <a:latin typeface="Cambria Math" panose="02040503050406030204" pitchFamily="18" charset="0"/>
                          </a:rPr>
                        </m:ctrlPr>
                      </m:sSubPr>
                      <m:e>
                        <m:r>
                          <a:rPr lang="en-GB" i="1" dirty="0">
                            <a:latin typeface="Cambria Math" panose="02040503050406030204" pitchFamily="18" charset="0"/>
                          </a:rPr>
                          <m:t>𝑉</m:t>
                        </m:r>
                      </m:e>
                      <m:sub>
                        <m:r>
                          <a:rPr lang="en-GB" i="1" dirty="0">
                            <a:latin typeface="Cambria Math" panose="02040503050406030204" pitchFamily="18" charset="0"/>
                          </a:rPr>
                          <m:t>𝑖</m:t>
                        </m:r>
                        <m:r>
                          <a:rPr lang="de-DE" b="0" i="1" dirty="0" smtClean="0">
                            <a:latin typeface="Cambria Math" panose="02040503050406030204" pitchFamily="18" charset="0"/>
                          </a:rPr>
                          <m:t>−1</m:t>
                        </m:r>
                      </m:sub>
                    </m:sSub>
                  </m:oMath>
                </a14:m>
                <a:r>
                  <a:rPr lang="en-US" dirty="0">
                    <a:cs typeface="Times New Roman"/>
                  </a:rPr>
                  <a:t> and </a:t>
                </a:r>
                <a14:m>
                  <m:oMath xmlns:m="http://schemas.openxmlformats.org/officeDocument/2006/math">
                    <m:sSub>
                      <m:sSubPr>
                        <m:ctrlPr>
                          <a:rPr lang="de-DE" i="1" dirty="0">
                            <a:latin typeface="Cambria Math" panose="02040503050406030204" pitchFamily="18" charset="0"/>
                          </a:rPr>
                        </m:ctrlPr>
                      </m:sSubPr>
                      <m:e>
                        <m:r>
                          <a:rPr lang="el-GR" i="1" dirty="0">
                            <a:latin typeface="Cambria Math" panose="02040503050406030204" pitchFamily="18" charset="0"/>
                          </a:rPr>
                          <m:t>𝜋</m:t>
                        </m:r>
                      </m:e>
                      <m:sub>
                        <m:r>
                          <a:rPr lang="en-GB" i="1" dirty="0" err="1">
                            <a:latin typeface="Cambria Math" panose="02040503050406030204" pitchFamily="18" charset="0"/>
                          </a:rPr>
                          <m:t>𝑖</m:t>
                        </m:r>
                        <m:r>
                          <a:rPr lang="de-DE" b="0" i="1" dirty="0" smtClean="0">
                            <a:latin typeface="Cambria Math" panose="02040503050406030204" pitchFamily="18" charset="0"/>
                          </a:rPr>
                          <m:t>−1</m:t>
                        </m:r>
                      </m:sub>
                    </m:sSub>
                  </m:oMath>
                </a14:m>
                <a:endParaRPr lang="en-GB" dirty="0"/>
              </a:p>
              <a:p>
                <a:r>
                  <a:rPr lang="en-US" dirty="0">
                    <a:solidFill>
                      <a:schemeClr val="accent1"/>
                    </a:solidFill>
                    <a:cs typeface="Times New Roman"/>
                  </a:rPr>
                  <a:t>Asynchronous</a:t>
                </a:r>
                <a:r>
                  <a:rPr lang="en-US" dirty="0">
                    <a:cs typeface="Times New Roman"/>
                  </a:rPr>
                  <a:t> version updates </a:t>
                </a:r>
                <a14:m>
                  <m:oMath xmlns:m="http://schemas.openxmlformats.org/officeDocument/2006/math">
                    <m:r>
                      <a:rPr lang="en-US" i="1" dirty="0">
                        <a:latin typeface="Cambria Math" panose="02040503050406030204" pitchFamily="18" charset="0"/>
                        <a:cs typeface="Times New Roman"/>
                      </a:rPr>
                      <m:t>𝑉</m:t>
                    </m:r>
                  </m:oMath>
                </a14:m>
                <a:r>
                  <a:rPr lang="en-US" dirty="0">
                    <a:cs typeface="Times New Roman"/>
                  </a:rPr>
                  <a:t> and </a:t>
                </a:r>
                <a14:m>
                  <m:oMath xmlns:m="http://schemas.openxmlformats.org/officeDocument/2006/math">
                    <m:r>
                      <a:rPr lang="en-US" i="1" dirty="0">
                        <a:latin typeface="Cambria Math" panose="02040503050406030204" pitchFamily="18" charset="0"/>
                        <a:cs typeface="Times New Roman"/>
                      </a:rPr>
                      <m:t>𝜋</m:t>
                    </m:r>
                  </m:oMath>
                </a14:m>
                <a:r>
                  <a:rPr lang="en-US" dirty="0">
                    <a:cs typeface="Times New Roman"/>
                  </a:rPr>
                  <a:t> in place</a:t>
                </a:r>
              </a:p>
              <a:p>
                <a:pPr lvl="1"/>
                <a:r>
                  <a:rPr lang="en-US" dirty="0">
                    <a:cs typeface="Times New Roman"/>
                  </a:rPr>
                  <a:t>New values available immediately</a:t>
                </a:r>
              </a:p>
              <a:p>
                <a:pPr lvl="1"/>
                <a:r>
                  <a:rPr lang="en-US" dirty="0">
                    <a:cs typeface="Times New Roman"/>
                  </a:rPr>
                  <a:t>More efficient than synchronous version</a:t>
                </a:r>
                <a:endParaRPr lang="en-GB" dirty="0"/>
              </a:p>
            </p:txBody>
          </p:sp>
        </mc:Choice>
        <mc:Fallback xmlns="">
          <p:sp>
            <p:nvSpPr>
              <p:cNvPr id="3" name="Content Placeholder 2">
                <a:extLst>
                  <a:ext uri="{FF2B5EF4-FFF2-40B4-BE49-F238E27FC236}">
                    <a16:creationId xmlns:a16="http://schemas.microsoft.com/office/drawing/2014/main" id="{A8098CF3-4BA3-0E47-9629-1565D35C9D47}"/>
                  </a:ext>
                </a:extLst>
              </p:cNvPr>
              <p:cNvSpPr>
                <a:spLocks noGrp="1" noRot="1" noChangeAspect="1" noMove="1" noResize="1" noEditPoints="1" noAdjustHandles="1" noChangeArrowheads="1" noChangeShapeType="1" noTextEdit="1"/>
              </p:cNvSpPr>
              <p:nvPr>
                <p:ph idx="1"/>
              </p:nvPr>
            </p:nvSpPr>
            <p:spPr>
              <a:xfrm>
                <a:off x="628650" y="1158240"/>
                <a:ext cx="3490503" cy="5018723"/>
              </a:xfrm>
              <a:blipFill>
                <a:blip r:embed="rId2"/>
                <a:stretch>
                  <a:fillRect l="-1091" t="-1768" r="-364"/>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8438020-D615-744F-8467-B1DF12691010}"/>
              </a:ext>
            </a:extLst>
          </p:cNvPr>
          <p:cNvSpPr>
            <a:spLocks noGrp="1"/>
          </p:cNvSpPr>
          <p:nvPr>
            <p:ph type="sldNum" sz="quarter" idx="12"/>
          </p:nvPr>
        </p:nvSpPr>
        <p:spPr/>
        <p:txBody>
          <a:bodyPr/>
          <a:lstStyle/>
          <a:p>
            <a:fld id="{67C9959E-8E6B-B04C-9955-EA096F41CA7A}" type="slidenum">
              <a:rPr lang="en-GB" smtClean="0"/>
              <a:t>25</a:t>
            </a:fld>
            <a:endParaRPr lang="en-GB"/>
          </a:p>
        </p:txBody>
      </p:sp>
      <p:sp>
        <p:nvSpPr>
          <p:cNvPr id="5" name="TextBox 4">
            <a:extLst>
              <a:ext uri="{FF2B5EF4-FFF2-40B4-BE49-F238E27FC236}">
                <a16:creationId xmlns:a16="http://schemas.microsoft.com/office/drawing/2014/main" id="{BD49E996-D40A-B441-9759-20DF332B03D9}"/>
              </a:ext>
            </a:extLst>
          </p:cNvPr>
          <p:cNvSpPr txBox="1"/>
          <p:nvPr/>
        </p:nvSpPr>
        <p:spPr>
          <a:xfrm>
            <a:off x="3213463" y="1158240"/>
            <a:ext cx="5727338" cy="2031325"/>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1400" b="1" dirty="0">
                <a:latin typeface="Courier New" panose="02070309020205020404" pitchFamily="49" charset="0"/>
                <a:cs typeface="Courier New" panose="02070309020205020404" pitchFamily="49" charset="0"/>
              </a:rPr>
              <a:t>sync-value-iteration(𝛴,</a:t>
            </a:r>
            <a:r>
              <a:rPr lang="en-GB" sz="1400" b="1" i="1" dirty="0">
                <a:latin typeface="Courier New" panose="02070309020205020404" pitchFamily="49" charset="0"/>
                <a:cs typeface="Courier New" panose="02070309020205020404" pitchFamily="49" charset="0"/>
              </a:rPr>
              <a:t>s</a:t>
            </a:r>
            <a:r>
              <a:rPr lang="en-GB" sz="1400" b="1" baseline="-25000" dirty="0">
                <a:latin typeface="Courier New" panose="02070309020205020404" pitchFamily="49" charset="0"/>
                <a:cs typeface="Courier New" panose="02070309020205020404" pitchFamily="49" charset="0"/>
              </a:rPr>
              <a:t>0</a:t>
            </a:r>
            <a:r>
              <a:rPr lang="en-GB" sz="1400" b="1" dirty="0">
                <a:latin typeface="Courier New" panose="02070309020205020404" pitchFamily="49" charset="0"/>
                <a:cs typeface="Courier New" panose="02070309020205020404" pitchFamily="49" charset="0"/>
              </a:rPr>
              <a:t>,</a:t>
            </a:r>
            <a:r>
              <a:rPr lang="en-GB" sz="1400" b="1" i="1" dirty="0">
                <a:latin typeface="Courier New" panose="02070309020205020404" pitchFamily="49" charset="0"/>
                <a:cs typeface="Courier New" panose="02070309020205020404" pitchFamily="49" charset="0"/>
              </a:rPr>
              <a:t>S</a:t>
            </a:r>
            <a:r>
              <a:rPr lang="en-GB" sz="1400" b="1" i="1" baseline="-25000" dirty="0">
                <a:latin typeface="Courier New" panose="02070309020205020404" pitchFamily="49" charset="0"/>
                <a:cs typeface="Courier New" panose="02070309020205020404" pitchFamily="49" charset="0"/>
              </a:rPr>
              <a:t>g</a:t>
            </a:r>
            <a:r>
              <a:rPr lang="en-GB" sz="1400" b="1"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V</a:t>
            </a:r>
            <a:r>
              <a:rPr lang="en-GB" sz="1400" baseline="-25000" dirty="0">
                <a:latin typeface="Courier New" panose="02070309020205020404" pitchFamily="49" charset="0"/>
                <a:cs typeface="Courier New" panose="02070309020205020404" pitchFamily="49" charset="0"/>
              </a:rPr>
              <a:t>0</a:t>
            </a:r>
            <a:r>
              <a:rPr lang="en-GB" sz="1400" dirty="0">
                <a:latin typeface="Courier New" panose="02070309020205020404" pitchFamily="49" charset="0"/>
                <a:cs typeface="Courier New" panose="02070309020205020404" pitchFamily="49" charset="0"/>
              </a:rPr>
              <a:t>,𝜂</a:t>
            </a:r>
            <a:r>
              <a:rPr lang="en-GB" sz="1400" b="1" dirty="0">
                <a:latin typeface="Courier New" panose="02070309020205020404" pitchFamily="49" charset="0"/>
                <a:cs typeface="Courier New" panose="02070309020205020404" pitchFamily="49" charset="0"/>
              </a:rPr>
              <a:t>)</a:t>
            </a:r>
            <a:endParaRPr lang="en-GB" sz="1400"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i</a:t>
            </a:r>
            <a:r>
              <a:rPr lang="en-GB" sz="1400" i="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 1,2,… </a:t>
            </a:r>
            <a:r>
              <a:rPr lang="en-GB" sz="1400" b="1" dirty="0">
                <a:latin typeface="Courier New" panose="02070309020205020404" pitchFamily="49" charset="0"/>
                <a:cs typeface="Courier New" panose="02070309020205020404" pitchFamily="49" charset="0"/>
              </a:rPr>
              <a:t>do</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every state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i="1" baseline="-25000" dirty="0">
                <a:latin typeface="Courier New" panose="02070309020205020404" pitchFamily="49" charset="0"/>
                <a:cs typeface="Courier New" panose="02070309020205020404" pitchFamily="49" charset="0"/>
              </a:rPr>
              <a:t>g</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			for</a:t>
            </a:r>
            <a:r>
              <a:rPr lang="en-GB" sz="1400" dirty="0">
                <a:latin typeface="Courier New" panose="02070309020205020404" pitchFamily="49" charset="0"/>
                <a:cs typeface="Courier New" panose="02070309020205020404" pitchFamily="49" charset="0"/>
              </a:rPr>
              <a:t> every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Applicable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cost</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)+𝛴</a:t>
            </a:r>
            <a:r>
              <a:rPr lang="en-GB" sz="1400" i="1" baseline="-25000" dirty="0" err="1">
                <a:latin typeface="Courier New" panose="02070309020205020404" pitchFamily="49" charset="0"/>
                <a:cs typeface="Courier New" panose="02070309020205020404" pitchFamily="49" charset="0"/>
              </a:rPr>
              <a:t>s</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S</a:t>
            </a:r>
            <a:r>
              <a:rPr lang="en-GB" sz="1400" i="1" dirty="0" err="1">
                <a:latin typeface="Courier New" panose="02070309020205020404" pitchFamily="49" charset="0"/>
                <a:cs typeface="Courier New" panose="02070309020205020404" pitchFamily="49" charset="0"/>
              </a:rPr>
              <a:t>P</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i="1" dirty="0" err="1">
                <a:latin typeface="Courier New" panose="02070309020205020404" pitchFamily="49" charset="0"/>
                <a:cs typeface="Courier New" panose="02070309020205020404" pitchFamily="49" charset="0"/>
              </a:rPr>
              <a:t>s,a</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V</a:t>
            </a:r>
            <a:r>
              <a:rPr lang="en-GB" sz="1400" i="1" baseline="-25000" dirty="0">
                <a:latin typeface="Courier New" panose="02070309020205020404" pitchFamily="49" charset="0"/>
                <a:cs typeface="Courier New" panose="02070309020205020404" pitchFamily="49" charset="0"/>
              </a:rPr>
              <a:t>i-1</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V</a:t>
            </a:r>
            <a:r>
              <a:rPr lang="en-GB" sz="1400" i="1" baseline="-25000" dirty="0">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min</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Applicable</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i="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𝜋</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argmin</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Applicable</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max</a:t>
            </a:r>
            <a:r>
              <a:rPr lang="en-GB" sz="1400" i="1" baseline="-25000" dirty="0" err="1">
                <a:latin typeface="Courier New" panose="02070309020205020404" pitchFamily="49" charset="0"/>
                <a:cs typeface="Courier New" panose="02070309020205020404" pitchFamily="49" charset="0"/>
              </a:rPr>
              <a:t>s</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S</a:t>
            </a:r>
            <a:r>
              <a:rPr lang="en-GB" sz="1400" i="1" dirty="0" err="1">
                <a:latin typeface="Courier New" panose="02070309020205020404" pitchFamily="49" charset="0"/>
                <a:cs typeface="Courier New" panose="02070309020205020404" pitchFamily="49" charset="0"/>
              </a:rPr>
              <a:t>|V</a:t>
            </a:r>
            <a:r>
              <a:rPr lang="en-GB" sz="1400" i="1" baseline="-25000" dirty="0" err="1">
                <a:latin typeface="Courier New" panose="02070309020205020404" pitchFamily="49" charset="0"/>
                <a:cs typeface="Courier New" panose="02070309020205020404" pitchFamily="49" charset="0"/>
              </a:rPr>
              <a:t>i</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 V</a:t>
            </a:r>
            <a:r>
              <a:rPr lang="en-GB" sz="1400" i="1" baseline="-25000" dirty="0">
                <a:latin typeface="Courier New" panose="02070309020205020404" pitchFamily="49" charset="0"/>
                <a:cs typeface="Courier New" panose="02070309020205020404" pitchFamily="49" charset="0"/>
              </a:rPr>
              <a:t>i-1</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 ≤ 𝜂 </a:t>
            </a:r>
            <a:r>
              <a:rPr lang="en-GB" sz="1400"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𝜋</a:t>
            </a:r>
            <a:r>
              <a:rPr lang="en-GB" sz="1400" i="1" baseline="-25000" dirty="0" err="1">
                <a:latin typeface="Courier New" panose="02070309020205020404" pitchFamily="49" charset="0"/>
                <a:cs typeface="Courier New" panose="02070309020205020404" pitchFamily="49" charset="0"/>
              </a:rPr>
              <a:t>i</a:t>
            </a:r>
            <a:endParaRPr lang="en-GB" sz="1400" b="1" i="1" baseline="-25000" dirty="0">
              <a:latin typeface="Courier New" panose="02070309020205020404" pitchFamily="49" charset="0"/>
              <a:cs typeface="Courier New" panose="02070309020205020404" pitchFamily="49" charset="0"/>
            </a:endParaRPr>
          </a:p>
        </p:txBody>
      </p:sp>
      <p:sp>
        <p:nvSpPr>
          <p:cNvPr id="6" name="TextBox 5">
            <a:extLst>
              <a:ext uri="{FF2B5EF4-FFF2-40B4-BE49-F238E27FC236}">
                <a16:creationId xmlns:a16="http://schemas.microsoft.com/office/drawing/2014/main" id="{90970650-BA20-DE43-8DB9-E24CC2F04E3C}"/>
              </a:ext>
            </a:extLst>
          </p:cNvPr>
          <p:cNvSpPr txBox="1"/>
          <p:nvPr/>
        </p:nvSpPr>
        <p:spPr>
          <a:xfrm>
            <a:off x="4119153" y="3286741"/>
            <a:ext cx="4810579" cy="325217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1400" b="1" dirty="0" err="1">
                <a:latin typeface="Courier New" panose="02070309020205020404" pitchFamily="49" charset="0"/>
                <a:cs typeface="Courier New" panose="02070309020205020404" pitchFamily="49" charset="0"/>
              </a:rPr>
              <a:t>async</a:t>
            </a:r>
            <a:r>
              <a:rPr lang="en-GB" sz="1400" b="1" dirty="0">
                <a:latin typeface="Courier New" panose="02070309020205020404" pitchFamily="49" charset="0"/>
                <a:cs typeface="Courier New" panose="02070309020205020404" pitchFamily="49" charset="0"/>
              </a:rPr>
              <a:t>-value-iteration(𝛴,</a:t>
            </a:r>
            <a:r>
              <a:rPr lang="en-GB" sz="1400" b="1" i="1" dirty="0">
                <a:latin typeface="Courier New" panose="02070309020205020404" pitchFamily="49" charset="0"/>
                <a:cs typeface="Courier New" panose="02070309020205020404" pitchFamily="49" charset="0"/>
              </a:rPr>
              <a:t>s</a:t>
            </a:r>
            <a:r>
              <a:rPr lang="en-GB" sz="1400" b="1" baseline="-25000" dirty="0">
                <a:latin typeface="Courier New" panose="02070309020205020404" pitchFamily="49" charset="0"/>
                <a:cs typeface="Courier New" panose="02070309020205020404" pitchFamily="49" charset="0"/>
              </a:rPr>
              <a:t>0</a:t>
            </a:r>
            <a:r>
              <a:rPr lang="en-GB" sz="1400" b="1" dirty="0">
                <a:latin typeface="Courier New" panose="02070309020205020404" pitchFamily="49" charset="0"/>
                <a:cs typeface="Courier New" panose="02070309020205020404" pitchFamily="49" charset="0"/>
              </a:rPr>
              <a:t>,</a:t>
            </a:r>
            <a:r>
              <a:rPr lang="en-GB" sz="1400" b="1" i="1" dirty="0">
                <a:latin typeface="Courier New" panose="02070309020205020404" pitchFamily="49" charset="0"/>
                <a:cs typeface="Courier New" panose="02070309020205020404" pitchFamily="49" charset="0"/>
              </a:rPr>
              <a:t>S</a:t>
            </a:r>
            <a:r>
              <a:rPr lang="en-GB" sz="1400" b="1" i="1" baseline="-25000" dirty="0">
                <a:latin typeface="Courier New" panose="02070309020205020404" pitchFamily="49" charset="0"/>
                <a:cs typeface="Courier New" panose="02070309020205020404" pitchFamily="49" charset="0"/>
              </a:rPr>
              <a:t>g</a:t>
            </a:r>
            <a:r>
              <a:rPr lang="en-GB" sz="1400" b="1"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V</a:t>
            </a:r>
            <a:r>
              <a:rPr lang="en-GB" sz="1400" baseline="-25000" dirty="0">
                <a:latin typeface="Courier New" panose="02070309020205020404" pitchFamily="49" charset="0"/>
                <a:cs typeface="Courier New" panose="02070309020205020404" pitchFamily="49" charset="0"/>
              </a:rPr>
              <a:t>0</a:t>
            </a:r>
            <a:r>
              <a:rPr lang="en-GB" sz="1400" dirty="0">
                <a:latin typeface="Courier New" panose="02070309020205020404" pitchFamily="49" charset="0"/>
                <a:cs typeface="Courier New" panose="02070309020205020404" pitchFamily="49" charset="0"/>
              </a:rPr>
              <a:t>,𝜂</a:t>
            </a:r>
            <a:r>
              <a:rPr lang="en-GB" sz="1400" b="1" dirty="0">
                <a:latin typeface="Courier New" panose="02070309020205020404" pitchFamily="49" charset="0"/>
                <a:cs typeface="Courier New" panose="02070309020205020404" pitchFamily="49" charset="0"/>
              </a:rPr>
              <a:t>)</a:t>
            </a:r>
            <a:endParaRPr lang="en-GB" sz="1400"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global</a:t>
            </a:r>
            <a:r>
              <a:rPr lang="en-GB" sz="1400" dirty="0">
                <a:latin typeface="Courier New" panose="02070309020205020404" pitchFamily="49" charset="0"/>
                <a:cs typeface="Courier New" panose="02070309020205020404" pitchFamily="49" charset="0"/>
              </a:rPr>
              <a:t> 𝜋 ← ∅</a:t>
            </a:r>
          </a:p>
          <a:p>
            <a:pPr>
              <a:tabLst>
                <a:tab pos="355600" algn="l"/>
                <a:tab pos="711200" algn="l"/>
                <a:tab pos="1066800" algn="l"/>
                <a:tab pos="1422400" algn="l"/>
              </a:tabLst>
            </a:pPr>
            <a:r>
              <a:rPr lang="en-GB" sz="1400" i="1"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global</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V</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V</a:t>
            </a:r>
            <a:r>
              <a:rPr lang="en-GB" sz="1400" baseline="-25000" dirty="0">
                <a:latin typeface="Courier New" panose="02070309020205020404" pitchFamily="49" charset="0"/>
                <a:cs typeface="Courier New" panose="02070309020205020404" pitchFamily="49" charset="0"/>
              </a:rPr>
              <a:t>0</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loop</a:t>
            </a:r>
            <a:r>
              <a:rPr lang="en-GB" sz="1400" dirty="0">
                <a:latin typeface="Courier New" panose="02070309020205020404" pitchFamily="49" charset="0"/>
                <a:cs typeface="Courier New" panose="02070309020205020404" pitchFamily="49" charset="0"/>
              </a:rPr>
              <a:t> </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r</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max</a:t>
            </a:r>
            <a:r>
              <a:rPr lang="en-GB" sz="1400" i="1" baseline="-25000" dirty="0" err="1">
                <a:latin typeface="Courier New" panose="02070309020205020404" pitchFamily="49" charset="0"/>
                <a:cs typeface="Courier New" panose="02070309020205020404" pitchFamily="49" charset="0"/>
              </a:rPr>
              <a:t>s</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Sg</a:t>
            </a:r>
            <a:r>
              <a:rPr lang="en-GB" sz="1400" dirty="0" err="1">
                <a:latin typeface="Courier New" panose="02070309020205020404" pitchFamily="49" charset="0"/>
                <a:cs typeface="Courier New" panose="02070309020205020404" pitchFamily="49" charset="0"/>
              </a:rPr>
              <a:t>Bellman</a:t>
            </a:r>
            <a:r>
              <a:rPr lang="en-GB" sz="1400" dirty="0">
                <a:latin typeface="Courier New" panose="02070309020205020404" pitchFamily="49" charset="0"/>
                <a:cs typeface="Courier New" panose="02070309020205020404" pitchFamily="49" charset="0"/>
              </a:rPr>
              <a:t>-Update(</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r</a:t>
            </a:r>
            <a:r>
              <a:rPr lang="en-GB" sz="1400" dirty="0">
                <a:latin typeface="Courier New" panose="02070309020205020404" pitchFamily="49" charset="0"/>
                <a:cs typeface="Courier New" panose="02070309020205020404" pitchFamily="49" charset="0"/>
              </a:rPr>
              <a:t> ≤ 𝜂 </a:t>
            </a:r>
            <a:r>
              <a:rPr lang="en-GB" sz="1400"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𝜋</a:t>
            </a:r>
          </a:p>
          <a:p>
            <a:pPr>
              <a:tabLst>
                <a:tab pos="355600" algn="l"/>
                <a:tab pos="711200" algn="l"/>
                <a:tab pos="1066800" algn="l"/>
                <a:tab pos="1422400" algn="l"/>
              </a:tabLst>
            </a:pPr>
            <a:endParaRPr lang="en-GB" sz="1400" b="1" i="1" baseline="-25000" dirty="0">
              <a:latin typeface="Courier New" panose="02070309020205020404" pitchFamily="49" charset="0"/>
              <a:cs typeface="Courier New" panose="02070309020205020404" pitchFamily="49" charset="0"/>
            </a:endParaRP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Bellman-Update(</a:t>
            </a:r>
            <a:r>
              <a:rPr lang="en-GB" sz="1400" b="1" i="1" dirty="0">
                <a:latin typeface="Courier New" panose="02070309020205020404" pitchFamily="49" charset="0"/>
                <a:cs typeface="Courier New" panose="02070309020205020404" pitchFamily="49" charset="0"/>
              </a:rPr>
              <a:t>s</a:t>
            </a:r>
            <a:r>
              <a:rPr lang="en-GB" sz="1400" b="1"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𝜈</a:t>
            </a:r>
            <a:r>
              <a:rPr lang="en-GB" sz="1400" i="1" baseline="-25000" dirty="0">
                <a:latin typeface="Courier New" panose="02070309020205020404" pitchFamily="49" charset="0"/>
                <a:cs typeface="Courier New" panose="02070309020205020404" pitchFamily="49" charset="0"/>
              </a:rPr>
              <a:t>old</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V</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	for</a:t>
            </a:r>
            <a:r>
              <a:rPr lang="en-GB" sz="1400" dirty="0">
                <a:latin typeface="Courier New" panose="02070309020205020404" pitchFamily="49" charset="0"/>
                <a:cs typeface="Courier New" panose="02070309020205020404" pitchFamily="49" charset="0"/>
              </a:rPr>
              <a:t> every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Applicable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cost</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)+𝛴</a:t>
            </a:r>
            <a:r>
              <a:rPr lang="en-GB" sz="1400" i="1" baseline="-25000" dirty="0" err="1">
                <a:latin typeface="Courier New" panose="02070309020205020404" pitchFamily="49" charset="0"/>
                <a:cs typeface="Courier New" panose="02070309020205020404" pitchFamily="49" charset="0"/>
              </a:rPr>
              <a:t>s</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S</a:t>
            </a:r>
            <a:r>
              <a:rPr lang="en-GB" sz="1400" i="1" dirty="0" err="1">
                <a:latin typeface="Courier New" panose="02070309020205020404" pitchFamily="49" charset="0"/>
                <a:cs typeface="Courier New" panose="02070309020205020404" pitchFamily="49" charset="0"/>
              </a:rPr>
              <a:t>P</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i="1" dirty="0" err="1">
                <a:latin typeface="Courier New" panose="02070309020205020404" pitchFamily="49" charset="0"/>
                <a:cs typeface="Courier New" panose="02070309020205020404" pitchFamily="49" charset="0"/>
              </a:rPr>
              <a:t>s,a</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V</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V</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min</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Applicable</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i="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𝜋(</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argmin</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Applicable</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V</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)-𝜈</a:t>
            </a:r>
            <a:r>
              <a:rPr lang="en-GB" sz="1400" i="1" baseline="-25000" dirty="0">
                <a:latin typeface="Courier New" panose="02070309020205020404" pitchFamily="49" charset="0"/>
                <a:cs typeface="Courier New" panose="02070309020205020404" pitchFamily="49" charset="0"/>
              </a:rPr>
              <a:t>old</a:t>
            </a:r>
            <a:r>
              <a:rPr lang="en-GB" sz="1400" dirty="0">
                <a:latin typeface="Courier New" panose="02070309020205020404" pitchFamily="49" charset="0"/>
                <a:cs typeface="Courier New" panose="02070309020205020404" pitchFamily="49" charset="0"/>
              </a:rPr>
              <a:t>|</a:t>
            </a:r>
            <a:endParaRPr lang="en-GB" sz="1400" b="1" i="1" baseline="-250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3920733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3"/>
          <p:cNvSpPr>
            <a:spLocks noGrp="1"/>
          </p:cNvSpPr>
          <p:nvPr>
            <p:ph type="title"/>
          </p:nvPr>
        </p:nvSpPr>
        <p:spPr/>
        <p:txBody>
          <a:bodyPr>
            <a:normAutofit/>
          </a:bodyPr>
          <a:lstStyle/>
          <a:p>
            <a:pPr>
              <a:tabLst>
                <a:tab pos="7634288" algn="r"/>
              </a:tabLst>
            </a:pPr>
            <a:r>
              <a:rPr lang="en-US" sz="4000" dirty="0"/>
              <a:t>Synchronous	Asynchronous</a:t>
            </a:r>
          </a:p>
        </p:txBody>
      </p:sp>
      <mc:AlternateContent xmlns:mc="http://schemas.openxmlformats.org/markup-compatibility/2006" xmlns:a14="http://schemas.microsoft.com/office/drawing/2010/main">
        <mc:Choice Requires="a14">
          <p:sp>
            <p:nvSpPr>
              <p:cNvPr id="51202" name="Content Placeholder 4"/>
              <p:cNvSpPr>
                <a:spLocks noGrp="1"/>
              </p:cNvSpPr>
              <p:nvPr>
                <p:ph sz="half" idx="1"/>
              </p:nvPr>
            </p:nvSpPr>
            <p:spPr/>
            <p:txBody>
              <a:bodyPr>
                <a:normAutofit fontScale="55000" lnSpcReduction="20000"/>
              </a:bodyPr>
              <a:lstStyle/>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is-IS" i="1" dirty="0" smtClean="0">
                            <a:latin typeface="Cambria Math" panose="02040503050406030204" pitchFamily="18" charset="0"/>
                          </a:rPr>
                          <m:t>𝑚</m:t>
                        </m:r>
                        <m:r>
                          <a:rPr lang="is-IS" i="1" dirty="0" smtClean="0">
                            <a:latin typeface="Cambria Math" panose="02040503050406030204" pitchFamily="18" charset="0"/>
                          </a:rPr>
                          <m:t>12</m:t>
                        </m:r>
                      </m:e>
                    </m:d>
                    <m:r>
                      <a:rPr lang="en-US" i="1" dirty="0" smtClean="0">
                        <a:latin typeface="Cambria Math" panose="02040503050406030204" pitchFamily="18" charset="0"/>
                      </a:rPr>
                      <m:t>=100+0=100</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en-US" i="1" dirty="0" smtClean="0">
                            <a:latin typeface="Cambria Math" panose="02040503050406030204" pitchFamily="18" charset="0"/>
                          </a:rPr>
                          <m:t>𝑚</m:t>
                        </m:r>
                        <m:r>
                          <a:rPr lang="en-US" i="1" dirty="0" smtClean="0">
                            <a:latin typeface="Cambria Math" panose="02040503050406030204" pitchFamily="18" charset="0"/>
                          </a:rPr>
                          <m:t>14</m:t>
                        </m:r>
                      </m:e>
                    </m:d>
                    <m:r>
                      <a:rPr lang="en-US" i="1" dirty="0" smtClean="0">
                        <a:latin typeface="Cambria Math" panose="02040503050406030204" pitchFamily="18" charset="0"/>
                      </a:rPr>
                      <m:t>=1+</m:t>
                    </m:r>
                    <m:d>
                      <m:dPr>
                        <m:ctrlPr>
                          <a:rPr lang="en-US" b="0" i="1" dirty="0" smtClean="0">
                            <a:latin typeface="Cambria Math" panose="02040503050406030204" pitchFamily="18" charset="0"/>
                          </a:rPr>
                        </m:ctrlPr>
                      </m:dPr>
                      <m:e>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mr-IN" i="1" dirty="0" smtClean="0">
                                <a:latin typeface="Cambria Math" panose="02040503050406030204" pitchFamily="18" charset="0"/>
                              </a:rPr>
                              <m:t>0</m:t>
                            </m:r>
                          </m:e>
                        </m:d>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mr-IN" i="1" dirty="0" smtClean="0">
                                <a:latin typeface="Cambria Math" panose="02040503050406030204" pitchFamily="18" charset="0"/>
                              </a:rPr>
                              <m:t>0</m:t>
                            </m:r>
                          </m:e>
                        </m:d>
                      </m:e>
                    </m:d>
                    <m:r>
                      <a:rPr lang="de-DE" b="0" i="1" dirty="0" smtClean="0">
                        <a:latin typeface="Cambria Math" panose="02040503050406030204" pitchFamily="18" charset="0"/>
                      </a:rPr>
                      <m:t>=</m:t>
                    </m:r>
                    <m:r>
                      <a:rPr lang="en-US" i="1" dirty="0" smtClean="0">
                        <a:latin typeface="Cambria Math" panose="02040503050406030204" pitchFamily="18" charset="0"/>
                      </a:rPr>
                      <m:t>1</m:t>
                    </m:r>
                  </m:oMath>
                </a14:m>
                <a:endParaRPr lang="en-US" dirty="0"/>
              </a:p>
              <a:p>
                <a:pPr lvl="1"/>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𝑉</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en-US" i="1" dirty="0" smtClean="0">
                        <a:latin typeface="Cambria Math" panose="02040503050406030204" pitchFamily="18" charset="0"/>
                      </a:rPr>
                      <m:t>=1; </m:t>
                    </m:r>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en-US" i="1" dirty="0" smtClean="0">
                            <a:latin typeface="Cambria Math" panose="02040503050406030204" pitchFamily="18" charset="0"/>
                          </a:rPr>
                          <m:t>1</m:t>
                        </m:r>
                      </m:sub>
                    </m:sSub>
                    <m:r>
                      <a:rPr lang="en-US" i="1" dirty="0" smtClean="0">
                        <a:latin typeface="Cambria Math" panose="02040503050406030204" pitchFamily="18" charset="0"/>
                      </a:rPr>
                      <m:t>(</m:t>
                    </m:r>
                    <m:r>
                      <a:rPr lang="en-US" i="1" dirty="0" smtClean="0">
                        <a:latin typeface="Cambria Math" panose="02040503050406030204" pitchFamily="18" charset="0"/>
                      </a:rPr>
                      <m:t>𝑑</m:t>
                    </m:r>
                    <m:r>
                      <a:rPr lang="en-US" i="1" dirty="0" smtClean="0">
                        <a:latin typeface="Cambria Math" panose="02040503050406030204" pitchFamily="18" charset="0"/>
                      </a:rPr>
                      <m:t>1)=</m:t>
                    </m:r>
                    <m:r>
                      <a:rPr lang="en-US" i="1" dirty="0" smtClean="0">
                        <a:latin typeface="Cambria Math" panose="02040503050406030204" pitchFamily="18" charset="0"/>
                      </a:rPr>
                      <m:t>𝑚</m:t>
                    </m:r>
                    <m:r>
                      <a:rPr lang="en-US" i="1" dirty="0" smtClean="0">
                        <a:latin typeface="Cambria Math" panose="02040503050406030204" pitchFamily="18" charset="0"/>
                      </a:rPr>
                      <m:t>14</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m:t>
                        </m:r>
                        <m:r>
                          <a:rPr lang="cs-CZ" i="1" dirty="0" smtClean="0">
                            <a:latin typeface="Cambria Math" panose="02040503050406030204" pitchFamily="18" charset="0"/>
                          </a:rPr>
                          <m:t>𝑚</m:t>
                        </m:r>
                        <m:r>
                          <a:rPr lang="cs-CZ" i="1" dirty="0" smtClean="0">
                            <a:latin typeface="Cambria Math" panose="02040503050406030204" pitchFamily="18" charset="0"/>
                          </a:rPr>
                          <m:t>21</m:t>
                        </m:r>
                      </m:e>
                    </m:d>
                    <m:r>
                      <a:rPr lang="en-US" i="1" dirty="0" smtClean="0">
                        <a:latin typeface="Cambria Math" panose="02040503050406030204" pitchFamily="18" charset="0"/>
                      </a:rPr>
                      <m:t>=100+0=100</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m:t>
                        </m:r>
                        <m:r>
                          <a:rPr lang="is-IS" i="1" dirty="0" smtClean="0">
                            <a:latin typeface="Cambria Math" panose="02040503050406030204" pitchFamily="18" charset="0"/>
                          </a:rPr>
                          <m:t>𝑚</m:t>
                        </m:r>
                        <m:r>
                          <a:rPr lang="is-IS" i="1" dirty="0" smtClean="0">
                            <a:latin typeface="Cambria Math" panose="02040503050406030204" pitchFamily="18" charset="0"/>
                          </a:rPr>
                          <m:t>23</m:t>
                        </m:r>
                      </m:e>
                    </m:d>
                    <m:r>
                      <a:rPr lang="en-US" i="1" dirty="0" smtClean="0">
                        <a:latin typeface="Cambria Math" panose="02040503050406030204" pitchFamily="18" charset="0"/>
                      </a:rPr>
                      <m:t>= 1+</m:t>
                    </m:r>
                    <m:d>
                      <m:dPr>
                        <m:ctrlPr>
                          <a:rPr lang="en-US" b="0" i="1" dirty="0" smtClean="0">
                            <a:latin typeface="Cambria Math" panose="02040503050406030204" pitchFamily="18" charset="0"/>
                          </a:rPr>
                        </m:ctrlPr>
                      </m:dPr>
                      <m:e>
                        <m:r>
                          <a:rPr lang="de-DE" b="0" i="1" dirty="0" smtClean="0">
                            <a:latin typeface="Cambria Math" panose="02040503050406030204" pitchFamily="18" charset="0"/>
                          </a:rPr>
                          <m:t>0.2</m:t>
                        </m:r>
                        <m:d>
                          <m:dPr>
                            <m:ctrlPr>
                              <a:rPr lang="mr-IN" b="0" i="1" dirty="0" smtClean="0">
                                <a:latin typeface="Cambria Math" panose="02040503050406030204" pitchFamily="18" charset="0"/>
                              </a:rPr>
                            </m:ctrlPr>
                          </m:dPr>
                          <m:e>
                            <m:r>
                              <a:rPr lang="mr-IN" i="1" dirty="0" smtClean="0">
                                <a:latin typeface="Cambria Math" panose="02040503050406030204" pitchFamily="18" charset="0"/>
                              </a:rPr>
                              <m:t>0</m:t>
                            </m:r>
                          </m:e>
                        </m:d>
                        <m:r>
                          <a:rPr lang="en-US" i="1" dirty="0" smtClean="0">
                            <a:latin typeface="Cambria Math" panose="02040503050406030204" pitchFamily="18" charset="0"/>
                          </a:rPr>
                          <m:t>+</m:t>
                        </m:r>
                        <m:r>
                          <a:rPr lang="de-DE" b="0" i="1" dirty="0" smtClean="0">
                            <a:latin typeface="Cambria Math" panose="02040503050406030204" pitchFamily="18" charset="0"/>
                          </a:rPr>
                          <m:t>0.8</m:t>
                        </m:r>
                        <m:d>
                          <m:dPr>
                            <m:ctrlPr>
                              <a:rPr lang="mr-IN" b="0" i="1" dirty="0" smtClean="0">
                                <a:latin typeface="Cambria Math" panose="02040503050406030204" pitchFamily="18" charset="0"/>
                              </a:rPr>
                            </m:ctrlPr>
                          </m:dPr>
                          <m:e>
                            <m:r>
                              <a:rPr lang="mr-IN" i="1" dirty="0" smtClean="0">
                                <a:latin typeface="Cambria Math" panose="02040503050406030204" pitchFamily="18" charset="0"/>
                              </a:rPr>
                              <m:t>0</m:t>
                            </m:r>
                          </m:e>
                        </m:d>
                      </m:e>
                    </m:d>
                    <m:r>
                      <a:rPr lang="en-US" i="1" dirty="0" smtClean="0">
                        <a:latin typeface="Cambria Math" panose="02040503050406030204" pitchFamily="18" charset="0"/>
                      </a:rPr>
                      <m:t>=1</m:t>
                    </m:r>
                  </m:oMath>
                </a14:m>
                <a:endParaRPr lang="en-US" dirty="0"/>
              </a:p>
              <a:p>
                <a:pPr lvl="1"/>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𝑉</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2</m:t>
                        </m:r>
                      </m:e>
                    </m:d>
                    <m:r>
                      <a:rPr lang="en-US" i="1" dirty="0" smtClean="0">
                        <a:latin typeface="Cambria Math" panose="02040503050406030204" pitchFamily="18" charset="0"/>
                      </a:rPr>
                      <m:t>=1; </m:t>
                    </m:r>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2</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23</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r>
                          <a:rPr lang="is-IS" i="1" dirty="0" smtClean="0">
                            <a:latin typeface="Cambria Math" panose="02040503050406030204" pitchFamily="18" charset="0"/>
                          </a:rPr>
                          <m:t>𝑚</m:t>
                        </m:r>
                        <m:r>
                          <a:rPr lang="is-IS" i="1" dirty="0" smtClean="0">
                            <a:latin typeface="Cambria Math" panose="02040503050406030204" pitchFamily="18" charset="0"/>
                          </a:rPr>
                          <m:t>32</m:t>
                        </m:r>
                      </m:e>
                    </m:d>
                    <m:r>
                      <a:rPr lang="en-US" i="1" dirty="0" smtClean="0">
                        <a:latin typeface="Cambria Math" panose="02040503050406030204" pitchFamily="18" charset="0"/>
                      </a:rPr>
                      <m:t>=1+0=1</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r>
                          <a:rPr lang="ru-RU" i="1" dirty="0" smtClean="0">
                            <a:latin typeface="Cambria Math" panose="02040503050406030204" pitchFamily="18" charset="0"/>
                          </a:rPr>
                          <m:t>𝑚</m:t>
                        </m:r>
                        <m:r>
                          <a:rPr lang="ru-RU" i="1" dirty="0" smtClean="0">
                            <a:latin typeface="Cambria Math" panose="02040503050406030204" pitchFamily="18" charset="0"/>
                          </a:rPr>
                          <m:t>34</m:t>
                        </m:r>
                      </m:e>
                    </m:d>
                    <m:r>
                      <a:rPr lang="en-US" i="1" dirty="0" smtClean="0">
                        <a:latin typeface="Cambria Math" panose="02040503050406030204" pitchFamily="18" charset="0"/>
                      </a:rPr>
                      <m:t>=100+0=100</m:t>
                    </m:r>
                  </m:oMath>
                </a14:m>
                <a:endParaRPr lang="en-US" dirty="0"/>
              </a:p>
              <a:p>
                <a:pPr lvl="1"/>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𝑉</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e>
                    </m:d>
                    <m:r>
                      <a:rPr lang="en-US" i="1" dirty="0" smtClean="0">
                        <a:latin typeface="Cambria Math" panose="02040503050406030204" pitchFamily="18" charset="0"/>
                      </a:rPr>
                      <m:t>=1; </m:t>
                    </m:r>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32</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r>
                          <a:rPr lang="is-IS" i="1" dirty="0" smtClean="0">
                            <a:latin typeface="Cambria Math" panose="02040503050406030204" pitchFamily="18" charset="0"/>
                          </a:rPr>
                          <m:t>𝑚</m:t>
                        </m:r>
                        <m:r>
                          <a:rPr lang="is-IS" i="1" dirty="0" smtClean="0">
                            <a:latin typeface="Cambria Math" panose="02040503050406030204" pitchFamily="18" charset="0"/>
                          </a:rPr>
                          <m:t>52</m:t>
                        </m:r>
                      </m:e>
                    </m:d>
                    <m:r>
                      <a:rPr lang="en-US" i="1" dirty="0" smtClean="0">
                        <a:latin typeface="Cambria Math" panose="02040503050406030204" pitchFamily="18" charset="0"/>
                      </a:rPr>
                      <m:t>=1+0=1</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r>
                          <a:rPr lang="en-US" i="1" dirty="0" smtClean="0">
                            <a:latin typeface="Cambria Math" panose="02040503050406030204" pitchFamily="18" charset="0"/>
                          </a:rPr>
                          <m:t>𝑚</m:t>
                        </m:r>
                        <m:r>
                          <a:rPr lang="en-US" i="1" dirty="0" smtClean="0">
                            <a:latin typeface="Cambria Math" panose="02040503050406030204" pitchFamily="18" charset="0"/>
                          </a:rPr>
                          <m:t>54</m:t>
                        </m:r>
                      </m:e>
                    </m:d>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en-US" i="1" dirty="0" smtClean="0">
                        <a:latin typeface="Cambria Math" panose="02040503050406030204" pitchFamily="18" charset="0"/>
                      </a:rPr>
                      <m:t>=100+0=100</m:t>
                    </m:r>
                  </m:oMath>
                </a14:m>
                <a:endParaRPr lang="en-US" dirty="0"/>
              </a:p>
              <a:p>
                <a:pPr lvl="1"/>
                <a14:m>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 </m:t>
                        </m:r>
                        <m:r>
                          <a:rPr lang="en-US" i="1" dirty="0" smtClean="0">
                            <a:latin typeface="Cambria Math" panose="02040503050406030204" pitchFamily="18" charset="0"/>
                          </a:rPr>
                          <m:t>𝑉</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e>
                    </m:d>
                    <m:r>
                      <a:rPr lang="en-US" i="1" dirty="0" smtClean="0">
                        <a:latin typeface="Cambria Math" panose="02040503050406030204" pitchFamily="18" charset="0"/>
                      </a:rPr>
                      <m:t>=1; </m:t>
                    </m:r>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52</m:t>
                    </m:r>
                  </m:oMath>
                </a14:m>
                <a:endParaRPr lang="is-IS" i="1" dirty="0">
                  <a:latin typeface="Cambria Math" panose="02040503050406030204" pitchFamily="18" charset="0"/>
                </a:endParaRPr>
              </a:p>
              <a:p>
                <a14:m>
                  <m:oMath xmlns:m="http://schemas.openxmlformats.org/officeDocument/2006/math">
                    <m:r>
                      <a:rPr lang="en-US" i="1" dirty="0" smtClean="0">
                        <a:latin typeface="Cambria Math" panose="02040503050406030204" pitchFamily="18" charset="0"/>
                      </a:rPr>
                      <m:t>𝑟</m:t>
                    </m:r>
                    <m:r>
                      <a:rPr lang="de-DE" b="0" i="1" dirty="0" smtClean="0">
                        <a:latin typeface="Cambria Math" panose="02040503050406030204" pitchFamily="18" charset="0"/>
                      </a:rPr>
                      <m:t>=</m:t>
                    </m:r>
                    <m:r>
                      <m:rPr>
                        <m:sty m:val="p"/>
                      </m:rPr>
                      <a:rPr lang="de-DE" b="0" i="0" dirty="0" smtClean="0">
                        <a:latin typeface="Cambria Math" panose="02040503050406030204" pitchFamily="18" charset="0"/>
                      </a:rPr>
                      <m:t>max</m:t>
                    </m:r>
                    <m:r>
                      <a:rPr lang="de-DE" b="0" i="1" dirty="0" smtClean="0">
                        <a:latin typeface="Cambria Math" panose="02040503050406030204" pitchFamily="18" charset="0"/>
                      </a:rPr>
                      <m:t>(</m:t>
                    </m:r>
                    <m:r>
                      <a:rPr lang="en-US" i="1" dirty="0">
                        <a:latin typeface="Cambria Math" panose="02040503050406030204" pitchFamily="18" charset="0"/>
                      </a:rPr>
                      <m:t>1</m:t>
                    </m:r>
                    <m:r>
                      <a:rPr lang="de-DE" i="1" dirty="0">
                        <a:latin typeface="Cambria Math" panose="02040503050406030204" pitchFamily="18" charset="0"/>
                      </a:rPr>
                      <m:t>−</m:t>
                    </m:r>
                    <m:r>
                      <a:rPr lang="en-US" i="1" dirty="0">
                        <a:latin typeface="Cambria Math" panose="02040503050406030204" pitchFamily="18" charset="0"/>
                      </a:rPr>
                      <m:t>0,</m:t>
                    </m:r>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en-US" i="1" dirty="0">
                        <a:latin typeface="Cambria Math" panose="02040503050406030204" pitchFamily="18" charset="0"/>
                      </a:rPr>
                      <m:t>1</m:t>
                    </m:r>
                    <m:r>
                      <a:rPr lang="de-DE" i="1" dirty="0">
                        <a:latin typeface="Cambria Math" panose="02040503050406030204" pitchFamily="18" charset="0"/>
                      </a:rPr>
                      <m:t>−</m:t>
                    </m:r>
                    <m:r>
                      <a:rPr lang="en-US" i="1" dirty="0">
                        <a:latin typeface="Cambria Math" panose="02040503050406030204" pitchFamily="18" charset="0"/>
                      </a:rPr>
                      <m:t>0,1</m:t>
                    </m:r>
                    <m:r>
                      <a:rPr lang="de-DE" i="1" dirty="0">
                        <a:latin typeface="Cambria Math" panose="02040503050406030204" pitchFamily="18" charset="0"/>
                      </a:rPr>
                      <m:t>−</m:t>
                    </m:r>
                    <m:r>
                      <a:rPr lang="en-US" i="1" dirty="0">
                        <a:latin typeface="Cambria Math" panose="02040503050406030204" pitchFamily="18" charset="0"/>
                      </a:rPr>
                      <m:t>0,1</m:t>
                    </m:r>
                    <m:r>
                      <a:rPr lang="de-DE" i="1" dirty="0">
                        <a:latin typeface="Cambria Math" panose="02040503050406030204" pitchFamily="18" charset="0"/>
                      </a:rPr>
                      <m:t>−</m:t>
                    </m:r>
                    <m:r>
                      <a:rPr lang="en-US" i="1" dirty="0">
                        <a:latin typeface="Cambria Math" panose="02040503050406030204" pitchFamily="18" charset="0"/>
                      </a:rPr>
                      <m:t>0</m:t>
                    </m:r>
                    <m:r>
                      <a:rPr lang="de-DE" b="0" i="1" dirty="0" smtClean="0">
                        <a:latin typeface="Cambria Math" panose="02040503050406030204" pitchFamily="18" charset="0"/>
                      </a:rPr>
                      <m:t>)</m:t>
                    </m:r>
                    <m:r>
                      <a:rPr lang="en-US" i="1" dirty="0" smtClean="0">
                        <a:latin typeface="Cambria Math" panose="02040503050406030204" pitchFamily="18" charset="0"/>
                      </a:rPr>
                      <m:t>=1</m:t>
                    </m:r>
                  </m:oMath>
                </a14:m>
                <a:endParaRPr lang="en-US" dirty="0"/>
              </a:p>
            </p:txBody>
          </p:sp>
        </mc:Choice>
        <mc:Fallback xmlns="">
          <p:sp>
            <p:nvSpPr>
              <p:cNvPr id="51202" name="Content Placeholder 4"/>
              <p:cNvSpPr>
                <a:spLocks noGrp="1" noRot="1" noChangeAspect="1" noMove="1" noResize="1" noEditPoints="1" noAdjustHandles="1" noChangeArrowheads="1" noChangeShapeType="1" noTextEdit="1"/>
              </p:cNvSpPr>
              <p:nvPr>
                <p:ph sz="half" idx="1"/>
              </p:nvPr>
            </p:nvSpPr>
            <p:spPr>
              <a:blipFill>
                <a:blip r:embed="rId2"/>
                <a:stretch>
                  <a:fillRect l="-326" t="-50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9784EB2A-46F4-174C-AE26-074F3A66E667}"/>
                  </a:ext>
                </a:extLst>
              </p:cNvPr>
              <p:cNvSpPr>
                <a:spLocks noGrp="1"/>
              </p:cNvSpPr>
              <p:nvPr>
                <p:ph sz="half" idx="2"/>
              </p:nvPr>
            </p:nvSpPr>
            <p:spPr>
              <a:xfrm>
                <a:off x="4629150" y="1146048"/>
                <a:ext cx="4388726" cy="5030915"/>
              </a:xfrm>
            </p:spPr>
            <p:txBody>
              <a:bodyPr>
                <a:normAutofit fontScale="55000" lnSpcReduction="20000"/>
              </a:bodyPr>
              <a:lstStyle/>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is-IS" i="1" dirty="0" smtClean="0">
                            <a:latin typeface="Cambria Math" panose="02040503050406030204" pitchFamily="18" charset="0"/>
                          </a:rPr>
                          <m:t>𝑚</m:t>
                        </m:r>
                        <m:r>
                          <a:rPr lang="is-IS" i="1" dirty="0" smtClean="0">
                            <a:latin typeface="Cambria Math" panose="02040503050406030204" pitchFamily="18" charset="0"/>
                          </a:rPr>
                          <m:t>12</m:t>
                        </m:r>
                      </m:e>
                    </m:d>
                    <m:r>
                      <a:rPr lang="en-US" i="1" dirty="0" smtClean="0">
                        <a:latin typeface="Cambria Math" panose="02040503050406030204" pitchFamily="18" charset="0"/>
                      </a:rPr>
                      <m:t>=100+0=100</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en-US" i="1" dirty="0" smtClean="0">
                            <a:latin typeface="Cambria Math" panose="02040503050406030204" pitchFamily="18" charset="0"/>
                          </a:rPr>
                          <m:t>𝑚</m:t>
                        </m:r>
                        <m:r>
                          <a:rPr lang="en-US" i="1" dirty="0" smtClean="0">
                            <a:latin typeface="Cambria Math" panose="02040503050406030204" pitchFamily="18" charset="0"/>
                          </a:rPr>
                          <m:t>14</m:t>
                        </m:r>
                      </m:e>
                    </m:d>
                    <m:r>
                      <a:rPr lang="en-US" i="1" dirty="0" smtClean="0">
                        <a:latin typeface="Cambria Math" panose="02040503050406030204" pitchFamily="18" charset="0"/>
                      </a:rPr>
                      <m:t>=1+</m:t>
                    </m:r>
                    <m:d>
                      <m:dPr>
                        <m:ctrlPr>
                          <a:rPr lang="en-US" b="0" i="1" dirty="0" smtClean="0">
                            <a:latin typeface="Cambria Math" panose="02040503050406030204" pitchFamily="18" charset="0"/>
                          </a:rPr>
                        </m:ctrlPr>
                      </m:dPr>
                      <m:e>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mr-IN" i="1" dirty="0" smtClean="0">
                                <a:latin typeface="Cambria Math" panose="02040503050406030204" pitchFamily="18" charset="0"/>
                              </a:rPr>
                              <m:t>0</m:t>
                            </m:r>
                          </m:e>
                        </m:d>
                        <m:r>
                          <a:rPr lang="en-US" i="1" dirty="0" smtClean="0">
                            <a:latin typeface="Cambria Math" panose="02040503050406030204" pitchFamily="18" charset="0"/>
                          </a:rPr>
                          <m:t>+</m:t>
                        </m:r>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mr-IN" i="1" dirty="0" smtClean="0">
                                <a:latin typeface="Cambria Math" panose="02040503050406030204" pitchFamily="18" charset="0"/>
                              </a:rPr>
                              <m:t>0</m:t>
                            </m:r>
                          </m:e>
                        </m:d>
                      </m:e>
                    </m:d>
                    <m:r>
                      <a:rPr lang="en-US" i="1" dirty="0" smtClean="0">
                        <a:latin typeface="Cambria Math" panose="02040503050406030204" pitchFamily="18" charset="0"/>
                      </a:rPr>
                      <m:t>=1</m:t>
                    </m:r>
                  </m:oMath>
                </a14:m>
                <a:endParaRPr lang="en-US" dirty="0"/>
              </a:p>
              <a:p>
                <a:pPr lvl="1"/>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en-US" i="1" dirty="0" smtClean="0">
                        <a:latin typeface="Cambria Math" panose="02040503050406030204" pitchFamily="18" charset="0"/>
                      </a:rPr>
                      <m:t>=1; </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en-US" i="1" dirty="0" smtClean="0">
                        <a:latin typeface="Cambria Math" panose="02040503050406030204" pitchFamily="18" charset="0"/>
                      </a:rPr>
                      <m:t>=</m:t>
                    </m:r>
                    <m:r>
                      <a:rPr lang="en-US" i="1" dirty="0" smtClean="0">
                        <a:latin typeface="Cambria Math" panose="02040503050406030204" pitchFamily="18" charset="0"/>
                      </a:rPr>
                      <m:t>𝑚</m:t>
                    </m:r>
                    <m:r>
                      <a:rPr lang="en-US" i="1" dirty="0" smtClean="0">
                        <a:latin typeface="Cambria Math" panose="02040503050406030204" pitchFamily="18" charset="0"/>
                      </a:rPr>
                      <m:t>14</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m:t>
                        </m:r>
                        <m:r>
                          <a:rPr lang="cs-CZ" i="1" dirty="0" smtClean="0">
                            <a:latin typeface="Cambria Math" panose="02040503050406030204" pitchFamily="18" charset="0"/>
                          </a:rPr>
                          <m:t>𝑚</m:t>
                        </m:r>
                        <m:r>
                          <a:rPr lang="cs-CZ" i="1" dirty="0" smtClean="0">
                            <a:latin typeface="Cambria Math" panose="02040503050406030204" pitchFamily="18" charset="0"/>
                          </a:rPr>
                          <m:t>21</m:t>
                        </m:r>
                      </m:e>
                    </m:d>
                    <m:r>
                      <a:rPr lang="en-US" i="1" dirty="0" smtClean="0">
                        <a:latin typeface="Cambria Math" panose="02040503050406030204" pitchFamily="18" charset="0"/>
                      </a:rPr>
                      <m:t>=100+</m:t>
                    </m:r>
                    <m:r>
                      <a:rPr lang="en-US" i="1" dirty="0" smtClean="0">
                        <a:solidFill>
                          <a:schemeClr val="accent1"/>
                        </a:solidFill>
                        <a:latin typeface="Cambria Math" panose="02040503050406030204" pitchFamily="18" charset="0"/>
                      </a:rPr>
                      <m:t>1</m:t>
                    </m:r>
                    <m:r>
                      <a:rPr lang="en-US" i="1" dirty="0" smtClean="0">
                        <a:latin typeface="Cambria Math" panose="02040503050406030204" pitchFamily="18" charset="0"/>
                      </a:rPr>
                      <m:t>=101</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m:t>
                        </m:r>
                        <m:r>
                          <a:rPr lang="is-IS" i="1" dirty="0" smtClean="0">
                            <a:latin typeface="Cambria Math" panose="02040503050406030204" pitchFamily="18" charset="0"/>
                          </a:rPr>
                          <m:t>𝑚</m:t>
                        </m:r>
                        <m:r>
                          <a:rPr lang="is-IS" i="1" dirty="0" smtClean="0">
                            <a:latin typeface="Cambria Math" panose="02040503050406030204" pitchFamily="18" charset="0"/>
                          </a:rPr>
                          <m:t>23</m:t>
                        </m:r>
                      </m:e>
                    </m:d>
                    <m:r>
                      <a:rPr lang="en-US" i="1" dirty="0" smtClean="0">
                        <a:latin typeface="Cambria Math" panose="02040503050406030204" pitchFamily="18" charset="0"/>
                      </a:rPr>
                      <m:t>=1+</m:t>
                    </m:r>
                    <m:d>
                      <m:dPr>
                        <m:ctrlPr>
                          <a:rPr lang="en-US" b="0" i="1" dirty="0" smtClean="0">
                            <a:latin typeface="Cambria Math" panose="02040503050406030204" pitchFamily="18" charset="0"/>
                          </a:rPr>
                        </m:ctrlPr>
                      </m:dPr>
                      <m:e>
                        <m:r>
                          <a:rPr lang="de-DE" b="0" i="1" dirty="0" smtClean="0">
                            <a:latin typeface="Cambria Math" panose="02040503050406030204" pitchFamily="18" charset="0"/>
                          </a:rPr>
                          <m:t>0.2</m:t>
                        </m:r>
                        <m:d>
                          <m:dPr>
                            <m:ctrlPr>
                              <a:rPr lang="mr-IN" b="0" i="1" dirty="0" smtClean="0">
                                <a:latin typeface="Cambria Math" panose="02040503050406030204" pitchFamily="18" charset="0"/>
                              </a:rPr>
                            </m:ctrlPr>
                          </m:dPr>
                          <m:e>
                            <m:r>
                              <a:rPr lang="mr-IN" i="1" dirty="0" smtClean="0">
                                <a:latin typeface="Cambria Math" panose="02040503050406030204" pitchFamily="18" charset="0"/>
                              </a:rPr>
                              <m:t>0</m:t>
                            </m:r>
                          </m:e>
                        </m:d>
                        <m:r>
                          <a:rPr lang="en-US" i="1" dirty="0" smtClean="0">
                            <a:latin typeface="Cambria Math" panose="02040503050406030204" pitchFamily="18" charset="0"/>
                          </a:rPr>
                          <m:t>+</m:t>
                        </m:r>
                        <m:r>
                          <a:rPr lang="de-DE" b="0" i="1" dirty="0" smtClean="0">
                            <a:latin typeface="Cambria Math" panose="02040503050406030204" pitchFamily="18" charset="0"/>
                          </a:rPr>
                          <m:t>0.8</m:t>
                        </m:r>
                        <m:d>
                          <m:dPr>
                            <m:ctrlPr>
                              <a:rPr lang="mr-IN" b="0" i="1" dirty="0" smtClean="0">
                                <a:latin typeface="Cambria Math" panose="02040503050406030204" pitchFamily="18" charset="0"/>
                              </a:rPr>
                            </m:ctrlPr>
                          </m:dPr>
                          <m:e>
                            <m:r>
                              <a:rPr lang="mr-IN" i="1" dirty="0" smtClean="0">
                                <a:latin typeface="Cambria Math" panose="02040503050406030204" pitchFamily="18" charset="0"/>
                              </a:rPr>
                              <m:t>0</m:t>
                            </m:r>
                          </m:e>
                        </m:d>
                      </m:e>
                    </m:d>
                    <m:r>
                      <a:rPr lang="en-US" i="1" dirty="0" smtClean="0">
                        <a:latin typeface="Cambria Math" panose="02040503050406030204" pitchFamily="18" charset="0"/>
                      </a:rPr>
                      <m:t>=1</m:t>
                    </m:r>
                  </m:oMath>
                </a14:m>
                <a:endParaRPr lang="en-US" dirty="0"/>
              </a:p>
              <a:p>
                <a:pPr lvl="1"/>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2</m:t>
                        </m:r>
                      </m:e>
                    </m:d>
                    <m:r>
                      <a:rPr lang="en-US" i="1" dirty="0" smtClean="0">
                        <a:latin typeface="Cambria Math" panose="02040503050406030204" pitchFamily="18" charset="0"/>
                      </a:rPr>
                      <m:t>=1; </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2</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23</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r>
                          <a:rPr lang="is-IS" i="1" dirty="0" smtClean="0">
                            <a:latin typeface="Cambria Math" panose="02040503050406030204" pitchFamily="18" charset="0"/>
                          </a:rPr>
                          <m:t>𝑚</m:t>
                        </m:r>
                        <m:r>
                          <a:rPr lang="is-IS" i="1" dirty="0" smtClean="0">
                            <a:latin typeface="Cambria Math" panose="02040503050406030204" pitchFamily="18" charset="0"/>
                          </a:rPr>
                          <m:t>32</m:t>
                        </m:r>
                      </m:e>
                    </m:d>
                    <m:r>
                      <a:rPr lang="en-US" i="1" dirty="0" smtClean="0">
                        <a:latin typeface="Cambria Math" panose="02040503050406030204" pitchFamily="18" charset="0"/>
                      </a:rPr>
                      <m:t>=1+</m:t>
                    </m:r>
                    <m:r>
                      <a:rPr lang="en-US" i="1" dirty="0" smtClean="0">
                        <a:solidFill>
                          <a:schemeClr val="accent1"/>
                        </a:solidFill>
                        <a:latin typeface="Cambria Math" panose="02040503050406030204" pitchFamily="18" charset="0"/>
                      </a:rPr>
                      <m:t>1</m:t>
                    </m:r>
                    <m:r>
                      <a:rPr lang="en-US" i="1" dirty="0" smtClean="0">
                        <a:latin typeface="Cambria Math" panose="02040503050406030204" pitchFamily="18" charset="0"/>
                      </a:rPr>
                      <m:t>=2</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r>
                          <a:rPr lang="ru-RU" i="1" dirty="0" smtClean="0">
                            <a:latin typeface="Cambria Math" panose="02040503050406030204" pitchFamily="18" charset="0"/>
                          </a:rPr>
                          <m:t>𝑚</m:t>
                        </m:r>
                        <m:r>
                          <a:rPr lang="ru-RU" i="1" dirty="0" smtClean="0">
                            <a:latin typeface="Cambria Math" panose="02040503050406030204" pitchFamily="18" charset="0"/>
                          </a:rPr>
                          <m:t>34</m:t>
                        </m:r>
                      </m:e>
                    </m:d>
                    <m:r>
                      <a:rPr lang="en-US" i="1" dirty="0" smtClean="0">
                        <a:latin typeface="Cambria Math" panose="02040503050406030204" pitchFamily="18" charset="0"/>
                      </a:rPr>
                      <m:t>=100+0=100</m:t>
                    </m:r>
                  </m:oMath>
                </a14:m>
                <a:endParaRPr lang="de-DE" i="1" dirty="0">
                  <a:latin typeface="Cambria Math" panose="02040503050406030204" pitchFamily="18" charset="0"/>
                </a:endParaRPr>
              </a:p>
              <a:p>
                <a:pPr marL="2147888" lvl="1" indent="-220663"/>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e>
                    </m:d>
                    <m:r>
                      <a:rPr lang="en-US" i="1" dirty="0" smtClean="0">
                        <a:latin typeface="Cambria Math" panose="02040503050406030204" pitchFamily="18" charset="0"/>
                      </a:rPr>
                      <m:t>=2; </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32</m:t>
                    </m:r>
                  </m:oMath>
                </a14:m>
                <a:endParaRPr lang="en-US" dirty="0"/>
              </a:p>
              <a:p>
                <a:pPr marL="1692275" indent="-219075"/>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r>
                          <a:rPr lang="is-IS" i="1" dirty="0" smtClean="0">
                            <a:latin typeface="Cambria Math" panose="02040503050406030204" pitchFamily="18" charset="0"/>
                          </a:rPr>
                          <m:t>𝑚</m:t>
                        </m:r>
                        <m:r>
                          <a:rPr lang="is-IS" i="1" dirty="0" smtClean="0">
                            <a:latin typeface="Cambria Math" panose="02040503050406030204" pitchFamily="18" charset="0"/>
                          </a:rPr>
                          <m:t>52</m:t>
                        </m:r>
                      </m:e>
                    </m:d>
                    <m:r>
                      <a:rPr lang="en-US" i="1" dirty="0" smtClean="0">
                        <a:latin typeface="Cambria Math" panose="02040503050406030204" pitchFamily="18" charset="0"/>
                      </a:rPr>
                      <m:t>=1+</m:t>
                    </m:r>
                    <m:r>
                      <a:rPr lang="en-US" i="1" dirty="0" smtClean="0">
                        <a:solidFill>
                          <a:schemeClr val="accent1"/>
                        </a:solidFill>
                        <a:latin typeface="Cambria Math" panose="02040503050406030204" pitchFamily="18" charset="0"/>
                      </a:rPr>
                      <m:t>1</m:t>
                    </m:r>
                    <m:r>
                      <a:rPr lang="en-US" i="1" dirty="0" smtClean="0">
                        <a:latin typeface="Cambria Math" panose="02040503050406030204" pitchFamily="18" charset="0"/>
                      </a:rPr>
                      <m:t>=2</m:t>
                    </m:r>
                  </m:oMath>
                </a14:m>
                <a:endParaRPr lang="en-US" dirty="0"/>
              </a:p>
              <a:p>
                <a:pPr marL="1692275" indent="-219075"/>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r>
                          <a:rPr lang="en-US" i="1" dirty="0" smtClean="0">
                            <a:latin typeface="Cambria Math" panose="02040503050406030204" pitchFamily="18" charset="0"/>
                          </a:rPr>
                          <m:t>𝑚</m:t>
                        </m:r>
                        <m:r>
                          <a:rPr lang="en-US" i="1" dirty="0" smtClean="0">
                            <a:latin typeface="Cambria Math" panose="02040503050406030204" pitchFamily="18" charset="0"/>
                          </a:rPr>
                          <m:t>54</m:t>
                        </m:r>
                      </m:e>
                    </m:d>
                    <m:r>
                      <a:rPr lang="en-US" i="1" dirty="0" smtClean="0">
                        <a:latin typeface="Cambria Math" panose="02040503050406030204" pitchFamily="18" charset="0"/>
                      </a:rPr>
                      <m:t>=100+0=100</m:t>
                    </m:r>
                  </m:oMath>
                </a14:m>
                <a:endParaRPr lang="de-DE" i="1" dirty="0">
                  <a:latin typeface="Cambria Math" panose="02040503050406030204" pitchFamily="18" charset="0"/>
                </a:endParaRPr>
              </a:p>
              <a:p>
                <a:pPr marL="2149475" lvl="1" indent="-219075"/>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e>
                    </m:d>
                    <m:r>
                      <a:rPr lang="en-US" i="1" dirty="0" smtClean="0">
                        <a:latin typeface="Cambria Math" panose="02040503050406030204" pitchFamily="18" charset="0"/>
                      </a:rPr>
                      <m:t>=2; </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52</m:t>
                    </m:r>
                  </m:oMath>
                </a14:m>
                <a:endParaRPr lang="en-US" dirty="0"/>
              </a:p>
              <a:p>
                <a:pPr marL="1692275" indent="-219075"/>
                <a:endParaRPr lang="en-US" i="1" dirty="0">
                  <a:latin typeface="Cambria Math" panose="02040503050406030204" pitchFamily="18" charset="0"/>
                </a:endParaRPr>
              </a:p>
              <a:p>
                <a:pPr marL="1692275" indent="-219075"/>
                <a14:m>
                  <m:oMath xmlns:m="http://schemas.openxmlformats.org/officeDocument/2006/math">
                    <m:r>
                      <a:rPr lang="en-US" i="1" dirty="0" smtClean="0">
                        <a:latin typeface="Cambria Math" panose="02040503050406030204" pitchFamily="18" charset="0"/>
                      </a:rPr>
                      <m:t>𝑟</m:t>
                    </m:r>
                    <m:r>
                      <a:rPr lang="en-US" i="1" dirty="0" smtClean="0">
                        <a:latin typeface="Cambria Math" panose="02040503050406030204" pitchFamily="18" charset="0"/>
                      </a:rPr>
                      <m:t>=</m:t>
                    </m:r>
                    <m:r>
                      <m:rPr>
                        <m:sty m:val="p"/>
                      </m:rPr>
                      <a:rPr lang="en-US" i="1" dirty="0" smtClean="0">
                        <a:latin typeface="Cambria Math" panose="02040503050406030204" pitchFamily="18" charset="0"/>
                      </a:rPr>
                      <m:t>max</m:t>
                    </m:r>
                    <m:r>
                      <a:rPr lang="en-US" i="1" dirty="0" smtClean="0">
                        <a:latin typeface="Cambria Math" panose="02040503050406030204" pitchFamily="18" charset="0"/>
                      </a:rPr>
                      <m:t>⁡(1−0, 1−0, </m:t>
                    </m:r>
                  </m:oMath>
                </a14:m>
                <a:br>
                  <a:rPr lang="en-US" dirty="0"/>
                </a:br>
                <a14:m>
                  <m:oMath xmlns:m="http://schemas.openxmlformats.org/officeDocument/2006/math">
                    <m:r>
                      <a:rPr lang="en-US" i="1" dirty="0" smtClean="0">
                        <a:latin typeface="Cambria Math" panose="02040503050406030204" pitchFamily="18" charset="0"/>
                      </a:rPr>
                      <m:t>        2</m:t>
                    </m:r>
                    <m:r>
                      <a:rPr lang="de-DE" b="0" i="1" dirty="0" smtClean="0">
                        <a:latin typeface="Cambria Math" panose="02040503050406030204" pitchFamily="18" charset="0"/>
                      </a:rPr>
                      <m:t>−</m:t>
                    </m:r>
                    <m:r>
                      <a:rPr lang="en-US" i="1" dirty="0" smtClean="0">
                        <a:latin typeface="Cambria Math" panose="02040503050406030204" pitchFamily="18" charset="0"/>
                      </a:rPr>
                      <m:t>0, 2</m:t>
                    </m:r>
                    <m:r>
                      <a:rPr lang="de-DE" b="0" i="1" dirty="0" smtClean="0">
                        <a:latin typeface="Cambria Math" panose="02040503050406030204" pitchFamily="18" charset="0"/>
                      </a:rPr>
                      <m:t>−</m:t>
                    </m:r>
                    <m:r>
                      <a:rPr lang="en-US" i="1" dirty="0" smtClean="0">
                        <a:latin typeface="Cambria Math" panose="02040503050406030204" pitchFamily="18" charset="0"/>
                      </a:rPr>
                      <m:t>0)=</m:t>
                    </m:r>
                    <m:r>
                      <a:rPr lang="de-DE" b="0" i="1" dirty="0" smtClean="0">
                        <a:latin typeface="Cambria Math" panose="02040503050406030204" pitchFamily="18" charset="0"/>
                      </a:rPr>
                      <m:t>2</m:t>
                    </m:r>
                  </m:oMath>
                </a14:m>
                <a:endParaRPr lang="en-US" dirty="0"/>
              </a:p>
              <a:p>
                <a:pPr marL="1300163" indent="-219075"/>
                <a:endParaRPr lang="en-GB" dirty="0"/>
              </a:p>
            </p:txBody>
          </p:sp>
        </mc:Choice>
        <mc:Fallback xmlns="">
          <p:sp>
            <p:nvSpPr>
              <p:cNvPr id="5" name="Content Placeholder 4">
                <a:extLst>
                  <a:ext uri="{FF2B5EF4-FFF2-40B4-BE49-F238E27FC236}">
                    <a16:creationId xmlns:a16="http://schemas.microsoft.com/office/drawing/2014/main" id="{9784EB2A-46F4-174C-AE26-074F3A66E667}"/>
                  </a:ext>
                </a:extLst>
              </p:cNvPr>
              <p:cNvSpPr>
                <a:spLocks noGrp="1" noRot="1" noChangeAspect="1" noMove="1" noResize="1" noEditPoints="1" noAdjustHandles="1" noChangeArrowheads="1" noChangeShapeType="1" noTextEdit="1"/>
              </p:cNvSpPr>
              <p:nvPr>
                <p:ph sz="half" idx="2"/>
              </p:nvPr>
            </p:nvSpPr>
            <p:spPr>
              <a:xfrm>
                <a:off x="4629150" y="1146048"/>
                <a:ext cx="4388726" cy="5030915"/>
              </a:xfrm>
              <a:blipFill>
                <a:blip r:embed="rId3"/>
                <a:stretch>
                  <a:fillRect l="-578" t="-504"/>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EF41661C-B432-A346-982A-BF7E0C51A793}"/>
              </a:ext>
            </a:extLst>
          </p:cNvPr>
          <p:cNvSpPr>
            <a:spLocks noGrp="1"/>
          </p:cNvSpPr>
          <p:nvPr>
            <p:ph type="sldNum" sz="quarter" idx="12"/>
          </p:nvPr>
        </p:nvSpPr>
        <p:spPr/>
        <p:txBody>
          <a:bodyPr/>
          <a:lstStyle/>
          <a:p>
            <a:fld id="{67C9959E-8E6B-B04C-9955-EA096F41CA7A}" type="slidenum">
              <a:rPr lang="en-GB" smtClean="0"/>
              <a:pPr/>
              <a:t>26</a:t>
            </a:fld>
            <a:endParaRPr lang="en-GB"/>
          </a:p>
        </p:txBody>
      </p:sp>
      <p:sp>
        <p:nvSpPr>
          <p:cNvPr id="65" name="Freeform 31"/>
          <p:cNvSpPr>
            <a:spLocks/>
          </p:cNvSpPr>
          <p:nvPr/>
        </p:nvSpPr>
        <p:spPr bwMode="auto">
          <a:xfrm rot="4200000" flipH="1" flipV="1">
            <a:off x="4287622" y="2781344"/>
            <a:ext cx="612062" cy="2271251"/>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12700"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66" name="Text Box 11"/>
          <p:cNvSpPr txBox="1">
            <a:spLocks noChangeArrowheads="1"/>
          </p:cNvSpPr>
          <p:nvPr/>
        </p:nvSpPr>
        <p:spPr bwMode="auto">
          <a:xfrm>
            <a:off x="4968863" y="5999842"/>
            <a:ext cx="734175" cy="553998"/>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Times New Roman"/>
                <a:cs typeface="Times New Roman"/>
              </a:rPr>
              <a:t>  Goal: </a:t>
            </a:r>
            <a:br>
              <a:rPr lang="en-US" sz="1800" dirty="0">
                <a:latin typeface="+mn-lt"/>
                <a:ea typeface="Times New Roman"/>
                <a:cs typeface="Times New Roman"/>
              </a:rPr>
            </a:br>
            <a:r>
              <a:rPr lang="en-US" sz="1800" i="1" dirty="0">
                <a:latin typeface="+mn-lt"/>
                <a:ea typeface="Times New Roman"/>
                <a:sym typeface="Symbol" charset="0"/>
              </a:rPr>
              <a:t>S</a:t>
            </a:r>
            <a:r>
              <a:rPr lang="en-US" sz="1800" i="1" baseline="-25000" dirty="0">
                <a:latin typeface="+mn-lt"/>
                <a:ea typeface="Times New Roman"/>
                <a:sym typeface="Symbol" charset="0"/>
              </a:rPr>
              <a:t>g</a:t>
            </a:r>
            <a:r>
              <a:rPr lang="en-US" sz="1800" dirty="0">
                <a:latin typeface="+mn-lt"/>
                <a:ea typeface="Times New Roman"/>
                <a:sym typeface="Symbol" charset="0"/>
              </a:rPr>
              <a:t>= {</a:t>
            </a:r>
            <a:r>
              <a:rPr lang="en-US" sz="1800" dirty="0">
                <a:latin typeface="+mn-lt"/>
                <a:ea typeface="Times New Roman"/>
                <a:cs typeface="Calibri"/>
                <a:sym typeface="Symbol" charset="0"/>
              </a:rPr>
              <a:t>d4</a:t>
            </a:r>
            <a:r>
              <a:rPr lang="en-US" sz="1800" dirty="0">
                <a:latin typeface="+mn-lt"/>
                <a:ea typeface="Times New Roman"/>
                <a:cs typeface="Times New Roman"/>
                <a:sym typeface="Symbol" charset="0"/>
              </a:rPr>
              <a:t>}</a:t>
            </a:r>
            <a:endParaRPr lang="en-US" sz="1800" dirty="0">
              <a:latin typeface="+mn-lt"/>
              <a:ea typeface="Times New Roman"/>
              <a:cs typeface="Times New Roman"/>
            </a:endParaRPr>
          </a:p>
        </p:txBody>
      </p:sp>
      <p:sp>
        <p:nvSpPr>
          <p:cNvPr id="67" name="Freeform 37"/>
          <p:cNvSpPr>
            <a:spLocks/>
          </p:cNvSpPr>
          <p:nvPr/>
        </p:nvSpPr>
        <p:spPr bwMode="auto">
          <a:xfrm>
            <a:off x="3237782" y="4127485"/>
            <a:ext cx="1997317" cy="141769"/>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2700"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68" name="Freeform 38"/>
          <p:cNvSpPr>
            <a:spLocks/>
          </p:cNvSpPr>
          <p:nvPr/>
        </p:nvSpPr>
        <p:spPr bwMode="auto">
          <a:xfrm>
            <a:off x="4318324" y="3924768"/>
            <a:ext cx="1426114" cy="205502"/>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12700"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69" name="Arc 68"/>
          <p:cNvSpPr/>
          <p:nvPr/>
        </p:nvSpPr>
        <p:spPr bwMode="auto">
          <a:xfrm>
            <a:off x="4671820" y="4052209"/>
            <a:ext cx="90331" cy="178153"/>
          </a:xfrm>
          <a:prstGeom prst="arc">
            <a:avLst>
              <a:gd name="adj1" fmla="val 18495893"/>
              <a:gd name="adj2" fmla="val 2991136"/>
            </a:avLst>
          </a:prstGeom>
          <a:noFill/>
          <a:ln w="38100" cap="flat" cmpd="sng" algn="ctr">
            <a:solidFill>
              <a:srgbClr val="C00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70" name="Freeform 40"/>
          <p:cNvSpPr>
            <a:spLocks/>
          </p:cNvSpPr>
          <p:nvPr/>
        </p:nvSpPr>
        <p:spPr bwMode="auto">
          <a:xfrm rot="10800000" flipH="1">
            <a:off x="5256475" y="4538410"/>
            <a:ext cx="86892" cy="1073936"/>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71" name="Freeform 31"/>
          <p:cNvSpPr>
            <a:spLocks/>
          </p:cNvSpPr>
          <p:nvPr/>
        </p:nvSpPr>
        <p:spPr bwMode="auto">
          <a:xfrm rot="462874" flipH="1" flipV="1">
            <a:off x="5564708" y="3996394"/>
            <a:ext cx="186486" cy="1609317"/>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72" name="Freeform 6"/>
          <p:cNvSpPr>
            <a:spLocks/>
          </p:cNvSpPr>
          <p:nvPr/>
        </p:nvSpPr>
        <p:spPr bwMode="auto">
          <a:xfrm>
            <a:off x="3067012" y="4393974"/>
            <a:ext cx="190699" cy="1083973"/>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73" name="Oval 11"/>
          <p:cNvSpPr>
            <a:spLocks noChangeArrowheads="1"/>
          </p:cNvSpPr>
          <p:nvPr/>
        </p:nvSpPr>
        <p:spPr bwMode="auto">
          <a:xfrm>
            <a:off x="3117196" y="4040311"/>
            <a:ext cx="361324" cy="361324"/>
          </a:xfrm>
          <a:prstGeom prst="ellipse">
            <a:avLst/>
          </a:prstGeom>
          <a:solidFill>
            <a:srgbClr val="FFFFFF"/>
          </a:solidFill>
          <a:ln w="12700" cmpd="sng">
            <a:solidFill>
              <a:srgbClr val="C00000"/>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74" name="Freeform 18"/>
          <p:cNvSpPr>
            <a:spLocks/>
          </p:cNvSpPr>
          <p:nvPr/>
        </p:nvSpPr>
        <p:spPr bwMode="auto">
          <a:xfrm rot="297626" flipV="1">
            <a:off x="3438401" y="5717179"/>
            <a:ext cx="1795511" cy="194454"/>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2700"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75" name="Oval 11"/>
          <p:cNvSpPr>
            <a:spLocks noChangeArrowheads="1"/>
          </p:cNvSpPr>
          <p:nvPr/>
        </p:nvSpPr>
        <p:spPr bwMode="auto">
          <a:xfrm>
            <a:off x="5739420" y="3669066"/>
            <a:ext cx="361324" cy="361324"/>
          </a:xfrm>
          <a:prstGeom prst="ellipse">
            <a:avLst/>
          </a:prstGeom>
          <a:solidFill>
            <a:srgbClr val="FFFFFF"/>
          </a:solidFill>
          <a:ln w="12700" cmpd="sng">
            <a:solidFill>
              <a:schemeClr val="tx1"/>
            </a:solidFill>
            <a:round/>
            <a:headEnd/>
            <a:tailEnd/>
          </a:ln>
        </p:spPr>
        <p:txBody>
          <a:bodyPr wrap="none" anchor="ctr"/>
          <a:lstStyle/>
          <a:p>
            <a:pPr algn="ctr"/>
            <a:r>
              <a:rPr lang="en-US" dirty="0">
                <a:latin typeface="Calibri"/>
                <a:ea typeface="Times New Roman"/>
                <a:cs typeface="Times New Roman"/>
              </a:rPr>
              <a:t>d5</a:t>
            </a:r>
          </a:p>
        </p:txBody>
      </p:sp>
      <p:sp>
        <p:nvSpPr>
          <p:cNvPr id="76" name="Text Box 11"/>
          <p:cNvSpPr txBox="1">
            <a:spLocks noChangeArrowheads="1"/>
          </p:cNvSpPr>
          <p:nvPr/>
        </p:nvSpPr>
        <p:spPr bwMode="auto">
          <a:xfrm>
            <a:off x="4220283" y="3821426"/>
            <a:ext cx="459444" cy="291882"/>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sp>
        <p:nvSpPr>
          <p:cNvPr id="77" name="Text Box 11"/>
          <p:cNvSpPr txBox="1">
            <a:spLocks noChangeArrowheads="1"/>
          </p:cNvSpPr>
          <p:nvPr/>
        </p:nvSpPr>
        <p:spPr bwMode="auto">
          <a:xfrm>
            <a:off x="5349591" y="4799445"/>
            <a:ext cx="706057" cy="291882"/>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78" name="Text Box 11"/>
          <p:cNvSpPr txBox="1">
            <a:spLocks noChangeArrowheads="1"/>
          </p:cNvSpPr>
          <p:nvPr/>
        </p:nvSpPr>
        <p:spPr bwMode="auto">
          <a:xfrm>
            <a:off x="3133122" y="4793160"/>
            <a:ext cx="706057" cy="291882"/>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79" name="Text Box 11"/>
          <p:cNvSpPr txBox="1">
            <a:spLocks noChangeArrowheads="1"/>
          </p:cNvSpPr>
          <p:nvPr/>
        </p:nvSpPr>
        <p:spPr bwMode="auto">
          <a:xfrm>
            <a:off x="4139189" y="5532341"/>
            <a:ext cx="459444" cy="291882"/>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sp>
        <p:nvSpPr>
          <p:cNvPr id="80" name="Text Box 11"/>
          <p:cNvSpPr txBox="1">
            <a:spLocks noChangeArrowheads="1"/>
          </p:cNvSpPr>
          <p:nvPr/>
        </p:nvSpPr>
        <p:spPr bwMode="auto">
          <a:xfrm>
            <a:off x="4868502" y="3797731"/>
            <a:ext cx="291747"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0.2</a:t>
            </a:r>
          </a:p>
        </p:txBody>
      </p:sp>
      <p:sp>
        <p:nvSpPr>
          <p:cNvPr id="81" name="Text Box 11"/>
          <p:cNvSpPr txBox="1">
            <a:spLocks noChangeArrowheads="1"/>
          </p:cNvSpPr>
          <p:nvPr/>
        </p:nvSpPr>
        <p:spPr bwMode="auto">
          <a:xfrm>
            <a:off x="4866756" y="4206185"/>
            <a:ext cx="291747"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0.8</a:t>
            </a:r>
          </a:p>
        </p:txBody>
      </p:sp>
      <p:sp>
        <p:nvSpPr>
          <p:cNvPr id="82" name="Text Box 11"/>
          <p:cNvSpPr txBox="1">
            <a:spLocks noChangeArrowheads="1"/>
          </p:cNvSpPr>
          <p:nvPr/>
        </p:nvSpPr>
        <p:spPr bwMode="auto">
          <a:xfrm>
            <a:off x="3878745" y="5834057"/>
            <a:ext cx="291747"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0.5</a:t>
            </a:r>
          </a:p>
        </p:txBody>
      </p:sp>
      <p:sp>
        <p:nvSpPr>
          <p:cNvPr id="83" name="Text Box 11"/>
          <p:cNvSpPr txBox="1">
            <a:spLocks noChangeArrowheads="1"/>
          </p:cNvSpPr>
          <p:nvPr/>
        </p:nvSpPr>
        <p:spPr bwMode="auto">
          <a:xfrm>
            <a:off x="3571417" y="5958156"/>
            <a:ext cx="291747"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0.5</a:t>
            </a:r>
          </a:p>
        </p:txBody>
      </p:sp>
      <p:sp>
        <p:nvSpPr>
          <p:cNvPr id="84" name="Oval 12"/>
          <p:cNvSpPr>
            <a:spLocks noChangeArrowheads="1"/>
          </p:cNvSpPr>
          <p:nvPr/>
        </p:nvSpPr>
        <p:spPr bwMode="auto">
          <a:xfrm>
            <a:off x="3117196" y="5477947"/>
            <a:ext cx="361324" cy="361324"/>
          </a:xfrm>
          <a:prstGeom prst="ellipse">
            <a:avLst/>
          </a:prstGeom>
          <a:solidFill>
            <a:schemeClr val="bg1"/>
          </a:solidFill>
          <a:ln w="12700" cmpd="sng">
            <a:solidFill>
              <a:srgbClr val="C00000"/>
            </a:solidFill>
            <a:round/>
            <a:headEnd/>
            <a:tailEnd/>
          </a:ln>
        </p:spPr>
        <p:txBody>
          <a:bodyPr wrap="none" anchor="ctr"/>
          <a:lstStyle/>
          <a:p>
            <a:pPr algn="ctr"/>
            <a:r>
              <a:rPr lang="en-US" dirty="0">
                <a:latin typeface="Calibri"/>
                <a:ea typeface="Times New Roman"/>
                <a:cs typeface="Times New Roman"/>
              </a:rPr>
              <a:t>d1</a:t>
            </a:r>
          </a:p>
        </p:txBody>
      </p:sp>
      <p:sp>
        <p:nvSpPr>
          <p:cNvPr id="85" name="Text Box 13"/>
          <p:cNvSpPr txBox="1">
            <a:spLocks noChangeArrowheads="1"/>
          </p:cNvSpPr>
          <p:nvPr/>
        </p:nvSpPr>
        <p:spPr bwMode="auto">
          <a:xfrm>
            <a:off x="2904564" y="6048681"/>
            <a:ext cx="575479" cy="553998"/>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Times New Roman"/>
                <a:cs typeface="Calibri"/>
                <a:sym typeface="Symbol" charset="0"/>
              </a:rPr>
              <a:t>Start: </a:t>
            </a:r>
            <a:br>
              <a:rPr lang="en-US" sz="1800" dirty="0">
                <a:latin typeface="+mn-lt"/>
                <a:ea typeface="Times New Roman"/>
                <a:cs typeface="Calibri"/>
                <a:sym typeface="Symbol" charset="0"/>
              </a:rPr>
            </a:br>
            <a:r>
              <a:rPr lang="en-US" sz="1800" i="1" dirty="0">
                <a:latin typeface="+mn-lt"/>
                <a:ea typeface="Times New Roman"/>
                <a:sym typeface="Symbol" charset="0"/>
              </a:rPr>
              <a:t>s</a:t>
            </a:r>
            <a:r>
              <a:rPr lang="en-US" sz="1800" baseline="-25000" dirty="0">
                <a:latin typeface="+mn-lt"/>
                <a:ea typeface="Times New Roman"/>
                <a:sym typeface="Symbol" charset="0"/>
              </a:rPr>
              <a:t>0</a:t>
            </a:r>
            <a:r>
              <a:rPr lang="en-US" sz="1800" i="1" dirty="0">
                <a:latin typeface="+mn-lt"/>
                <a:ea typeface="Times New Roman"/>
                <a:sym typeface="Symbol" charset="0"/>
              </a:rPr>
              <a:t>= </a:t>
            </a:r>
            <a:r>
              <a:rPr lang="en-US" sz="1800" dirty="0">
                <a:latin typeface="+mn-lt"/>
                <a:ea typeface="Times New Roman"/>
                <a:cs typeface="Calibri"/>
                <a:sym typeface="Symbol" charset="0"/>
              </a:rPr>
              <a:t>d1</a:t>
            </a:r>
            <a:endParaRPr lang="en-US" sz="1800" dirty="0">
              <a:latin typeface="+mn-lt"/>
              <a:ea typeface="Times New Roman"/>
              <a:cs typeface="Times New Roman"/>
            </a:endParaRPr>
          </a:p>
        </p:txBody>
      </p:sp>
      <p:sp>
        <p:nvSpPr>
          <p:cNvPr id="86" name="Freeform 6"/>
          <p:cNvSpPr>
            <a:spLocks/>
          </p:cNvSpPr>
          <p:nvPr/>
        </p:nvSpPr>
        <p:spPr bwMode="auto">
          <a:xfrm flipH="1" flipV="1">
            <a:off x="3356001" y="4399486"/>
            <a:ext cx="190699" cy="1083973"/>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cxnSp>
        <p:nvCxnSpPr>
          <p:cNvPr id="87" name="Curved Connector 86"/>
          <p:cNvCxnSpPr>
            <a:cxnSpLocks/>
            <a:stCxn id="84" idx="6"/>
            <a:endCxn id="84" idx="4"/>
          </p:cNvCxnSpPr>
          <p:nvPr/>
        </p:nvCxnSpPr>
        <p:spPr>
          <a:xfrm flipH="1">
            <a:off x="3297858" y="5658609"/>
            <a:ext cx="180662" cy="180662"/>
          </a:xfrm>
          <a:prstGeom prst="curvedConnector4">
            <a:avLst>
              <a:gd name="adj1" fmla="val -100000"/>
              <a:gd name="adj2" fmla="val 200000"/>
            </a:avLst>
          </a:prstGeom>
          <a:ln w="12700" cmpd="sng">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8" name="Arc 87"/>
          <p:cNvSpPr/>
          <p:nvPr/>
        </p:nvSpPr>
        <p:spPr bwMode="auto">
          <a:xfrm rot="356928">
            <a:off x="3485111" y="5582976"/>
            <a:ext cx="289811" cy="289813"/>
          </a:xfrm>
          <a:prstGeom prst="arc">
            <a:avLst>
              <a:gd name="adj1" fmla="val 708330"/>
              <a:gd name="adj2" fmla="val 4251989"/>
            </a:avLst>
          </a:prstGeom>
          <a:noFill/>
          <a:ln w="12700" cap="flat" cmpd="sng" algn="ctr">
            <a:solidFill>
              <a:srgbClr val="C00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89" name="Freeform 18"/>
          <p:cNvSpPr>
            <a:spLocks/>
          </p:cNvSpPr>
          <p:nvPr/>
        </p:nvSpPr>
        <p:spPr bwMode="auto">
          <a:xfrm rot="11097626" flipV="1">
            <a:off x="3466907" y="5469847"/>
            <a:ext cx="1795511" cy="194454"/>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2700" cmpd="sng">
            <a:solidFill>
              <a:srgbClr val="0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90" name="Freeform 31"/>
          <p:cNvSpPr>
            <a:spLocks/>
          </p:cNvSpPr>
          <p:nvPr/>
        </p:nvSpPr>
        <p:spPr bwMode="auto">
          <a:xfrm rot="11047278" flipH="1" flipV="1">
            <a:off x="5566582" y="4026392"/>
            <a:ext cx="425783" cy="1678168"/>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91" name="Freeform 40"/>
          <p:cNvSpPr>
            <a:spLocks/>
          </p:cNvSpPr>
          <p:nvPr/>
        </p:nvSpPr>
        <p:spPr bwMode="auto">
          <a:xfrm flipH="1">
            <a:off x="5376917" y="4490289"/>
            <a:ext cx="86892" cy="1073936"/>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92" name="Oval 11"/>
          <p:cNvSpPr>
            <a:spLocks noChangeArrowheads="1"/>
          </p:cNvSpPr>
          <p:nvPr/>
        </p:nvSpPr>
        <p:spPr bwMode="auto">
          <a:xfrm>
            <a:off x="5217732" y="4171720"/>
            <a:ext cx="361324" cy="361324"/>
          </a:xfrm>
          <a:prstGeom prst="ellipse">
            <a:avLst/>
          </a:prstGeom>
          <a:solidFill>
            <a:srgbClr val="FFFFFF"/>
          </a:solidFill>
          <a:ln w="12700" cmpd="sng">
            <a:solidFill>
              <a:schemeClr val="tx1"/>
            </a:solidFill>
            <a:round/>
            <a:headEnd/>
            <a:tailEnd/>
          </a:ln>
        </p:spPr>
        <p:txBody>
          <a:bodyPr wrap="none" anchor="ctr"/>
          <a:lstStyle/>
          <a:p>
            <a:pPr algn="ctr"/>
            <a:r>
              <a:rPr lang="en-US" dirty="0">
                <a:latin typeface="Calibri"/>
                <a:ea typeface="Times New Roman"/>
                <a:cs typeface="Times New Roman"/>
              </a:rPr>
              <a:t>d3</a:t>
            </a:r>
          </a:p>
        </p:txBody>
      </p:sp>
      <p:sp>
        <p:nvSpPr>
          <p:cNvPr id="93" name="Oval 12"/>
          <p:cNvSpPr>
            <a:spLocks noChangeArrowheads="1"/>
          </p:cNvSpPr>
          <p:nvPr/>
        </p:nvSpPr>
        <p:spPr bwMode="auto">
          <a:xfrm>
            <a:off x="5225878" y="5564254"/>
            <a:ext cx="361324" cy="361324"/>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94" name="Freeform 31"/>
          <p:cNvSpPr>
            <a:spLocks/>
          </p:cNvSpPr>
          <p:nvPr/>
        </p:nvSpPr>
        <p:spPr bwMode="auto">
          <a:xfrm rot="6215733" flipV="1">
            <a:off x="4164068" y="3544296"/>
            <a:ext cx="359948" cy="1792513"/>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12700"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mc:AlternateContent xmlns:mc="http://schemas.openxmlformats.org/markup-compatibility/2006" xmlns:a14="http://schemas.microsoft.com/office/drawing/2010/main">
        <mc:Choice Requires="a14">
          <p:sp>
            <p:nvSpPr>
              <p:cNvPr id="2" name="Rectangle 1"/>
              <p:cNvSpPr/>
              <p:nvPr/>
            </p:nvSpPr>
            <p:spPr>
              <a:xfrm>
                <a:off x="3571417" y="265653"/>
                <a:ext cx="1619689" cy="54867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l-GR" sz="1500" i="1" dirty="0" smtClean="0">
                          <a:latin typeface="Cambria Math" panose="02040503050406030204" pitchFamily="18" charset="0"/>
                        </a:rPr>
                        <m:t>𝜂</m:t>
                      </m:r>
                      <m:r>
                        <a:rPr lang="en-US" sz="1500" i="1" dirty="0">
                          <a:latin typeface="Cambria Math" panose="02040503050406030204" pitchFamily="18" charset="0"/>
                          <a:ea typeface="Times New Roman"/>
                        </a:rPr>
                        <m:t> = 0.2</m:t>
                      </m:r>
                    </m:oMath>
                  </m:oMathPara>
                </a14:m>
                <a:endParaRPr lang="en-US" sz="1500" baseline="-25000" dirty="0">
                  <a:ea typeface="Times New Roman"/>
                </a:endParaRPr>
              </a:p>
              <a:p>
                <a:pPr/>
                <a14:m>
                  <m:oMathPara xmlns:m="http://schemas.openxmlformats.org/officeDocument/2006/math">
                    <m:oMathParaPr>
                      <m:jc m:val="centerGroup"/>
                    </m:oMathParaPr>
                    <m:oMath xmlns:m="http://schemas.openxmlformats.org/officeDocument/2006/math">
                      <m:sSub>
                        <m:sSubPr>
                          <m:ctrlPr>
                            <a:rPr lang="de-DE" sz="1500" b="0" i="1" dirty="0" smtClean="0">
                              <a:latin typeface="Cambria Math" panose="02040503050406030204" pitchFamily="18" charset="0"/>
                              <a:cs typeface="Times New Roman"/>
                            </a:rPr>
                          </m:ctrlPr>
                        </m:sSubPr>
                        <m:e>
                          <m:r>
                            <a:rPr lang="en-US" sz="1500" i="1" dirty="0" smtClean="0">
                              <a:latin typeface="Cambria Math" panose="02040503050406030204" pitchFamily="18" charset="0"/>
                              <a:cs typeface="Times New Roman"/>
                            </a:rPr>
                            <m:t>𝑉</m:t>
                          </m:r>
                        </m:e>
                        <m:sub>
                          <m:r>
                            <a:rPr lang="de-DE" sz="1500" b="0" i="1" dirty="0" smtClean="0">
                              <a:latin typeface="Cambria Math" panose="02040503050406030204" pitchFamily="18" charset="0"/>
                              <a:cs typeface="Times New Roman"/>
                            </a:rPr>
                            <m:t>0</m:t>
                          </m:r>
                        </m:sub>
                      </m:sSub>
                      <m:d>
                        <m:dPr>
                          <m:ctrlPr>
                            <a:rPr lang="en-US" sz="1500" b="0" i="1" dirty="0">
                              <a:latin typeface="Cambria Math" panose="02040503050406030204" pitchFamily="18" charset="0"/>
                              <a:cs typeface="Times New Roman"/>
                            </a:rPr>
                          </m:ctrlPr>
                        </m:dPr>
                        <m:e>
                          <m:r>
                            <a:rPr lang="en-US" sz="1500" i="1" dirty="0">
                              <a:latin typeface="Cambria Math" panose="02040503050406030204" pitchFamily="18" charset="0"/>
                              <a:cs typeface="Times New Roman"/>
                            </a:rPr>
                            <m:t>𝑠</m:t>
                          </m:r>
                        </m:e>
                      </m:d>
                      <m:r>
                        <a:rPr lang="en-US" sz="1500" i="1" dirty="0">
                          <a:latin typeface="Cambria Math" panose="02040503050406030204" pitchFamily="18" charset="0"/>
                          <a:cs typeface="Times New Roman"/>
                        </a:rPr>
                        <m:t>=0 </m:t>
                      </m:r>
                      <m:r>
                        <a:rPr lang="en-US" sz="1500" i="1" dirty="0" smtClean="0">
                          <a:latin typeface="Cambria Math" panose="02040503050406030204" pitchFamily="18" charset="0"/>
                          <a:ea typeface="Cambria Math" panose="02040503050406030204" pitchFamily="18" charset="0"/>
                          <a:cs typeface="Times New Roman"/>
                        </a:rPr>
                        <m:t>∀</m:t>
                      </m:r>
                      <m:r>
                        <a:rPr lang="en-US" sz="1500" i="1" dirty="0">
                          <a:latin typeface="Cambria Math" panose="02040503050406030204" pitchFamily="18" charset="0"/>
                          <a:cs typeface="Times New Roman"/>
                        </a:rPr>
                        <m:t>𝑠</m:t>
                      </m:r>
                    </m:oMath>
                  </m:oMathPara>
                </a14:m>
                <a:endParaRPr lang="en-US" sz="1500" i="1" dirty="0">
                  <a:cs typeface="Times New Roman"/>
                </a:endParaRPr>
              </a:p>
            </p:txBody>
          </p:sp>
        </mc:Choice>
        <mc:Fallback xmlns="">
          <p:sp>
            <p:nvSpPr>
              <p:cNvPr id="2" name="Rectangle 1"/>
              <p:cNvSpPr>
                <a:spLocks noRot="1" noChangeAspect="1" noMove="1" noResize="1" noEditPoints="1" noAdjustHandles="1" noChangeArrowheads="1" noChangeShapeType="1" noTextEdit="1"/>
              </p:cNvSpPr>
              <p:nvPr/>
            </p:nvSpPr>
            <p:spPr>
              <a:xfrm>
                <a:off x="3571417" y="265653"/>
                <a:ext cx="1619689" cy="548676"/>
              </a:xfrm>
              <a:prstGeom prst="rect">
                <a:avLst/>
              </a:prstGeom>
              <a:blipFill>
                <a:blip r:embed="rId4"/>
                <a:stretch>
                  <a:fillRect b="-4444"/>
                </a:stretch>
              </a:blipFill>
            </p:spPr>
            <p:txBody>
              <a:bodyPr/>
              <a:lstStyle/>
              <a:p>
                <a:r>
                  <a:rPr lang="en-GB">
                    <a:noFill/>
                  </a:rPr>
                  <a:t> </a:t>
                </a:r>
              </a:p>
            </p:txBody>
          </p:sp>
        </mc:Fallback>
      </mc:AlternateContent>
    </p:spTree>
    <p:extLst>
      <p:ext uri="{BB962C8B-B14F-4D97-AF65-F5344CB8AC3E}">
        <p14:creationId xmlns:p14="http://schemas.microsoft.com/office/powerpoint/2010/main" val="264782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0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0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0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0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120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0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202">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202">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20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202">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202">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1202">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1202">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xEl>
                                              <p:pRg st="1" end="1"/>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3" end="3"/>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
                                            <p:txEl>
                                              <p:pRg st="4" end="4"/>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xEl>
                                              <p:pRg st="6" end="6"/>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
                                            <p:txEl>
                                              <p:pRg st="7" end="7"/>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
                                            <p:txEl>
                                              <p:pRg st="9" end="9"/>
                                            </p:txEl>
                                          </p:spTgt>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
                                            <p:txEl>
                                              <p:pRg st="10" end="10"/>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3"/>
          <p:cNvSpPr>
            <a:spLocks noGrp="1"/>
          </p:cNvSpPr>
          <p:nvPr>
            <p:ph type="title"/>
          </p:nvPr>
        </p:nvSpPr>
        <p:spPr/>
        <p:txBody>
          <a:bodyPr>
            <a:normAutofit/>
          </a:bodyPr>
          <a:lstStyle/>
          <a:p>
            <a:pPr>
              <a:tabLst>
                <a:tab pos="7634288" algn="r"/>
              </a:tabLst>
            </a:pPr>
            <a:r>
              <a:rPr lang="en-US" sz="4000" dirty="0"/>
              <a:t>Synchronous	Asynchronous</a:t>
            </a:r>
          </a:p>
        </p:txBody>
      </p:sp>
      <mc:AlternateContent xmlns:mc="http://schemas.openxmlformats.org/markup-compatibility/2006" xmlns:a14="http://schemas.microsoft.com/office/drawing/2010/main">
        <mc:Choice Requires="a14">
          <p:sp>
            <p:nvSpPr>
              <p:cNvPr id="51202" name="Content Placeholder 4"/>
              <p:cNvSpPr>
                <a:spLocks noGrp="1"/>
              </p:cNvSpPr>
              <p:nvPr>
                <p:ph sz="half" idx="1"/>
              </p:nvPr>
            </p:nvSpPr>
            <p:spPr/>
            <p:txBody>
              <a:bodyPr>
                <a:normAutofit fontScale="55000" lnSpcReduction="20000"/>
              </a:bodyPr>
              <a:lstStyle/>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is-IS" i="1" dirty="0" smtClean="0">
                            <a:latin typeface="Cambria Math" panose="02040503050406030204" pitchFamily="18" charset="0"/>
                          </a:rPr>
                          <m:t>𝑚</m:t>
                        </m:r>
                        <m:r>
                          <a:rPr lang="is-IS" i="1" dirty="0" smtClean="0">
                            <a:latin typeface="Cambria Math" panose="02040503050406030204" pitchFamily="18" charset="0"/>
                          </a:rPr>
                          <m:t>12</m:t>
                        </m:r>
                      </m:e>
                    </m:d>
                    <m:r>
                      <a:rPr lang="en-US" i="1" dirty="0" smtClean="0">
                        <a:latin typeface="Cambria Math" panose="02040503050406030204" pitchFamily="18" charset="0"/>
                      </a:rPr>
                      <m:t>=100+</m:t>
                    </m:r>
                    <m:r>
                      <a:rPr lang="de-DE" b="0" i="1" dirty="0" smtClean="0">
                        <a:solidFill>
                          <a:schemeClr val="accent1"/>
                        </a:solidFill>
                        <a:latin typeface="Cambria Math" panose="02040503050406030204" pitchFamily="18" charset="0"/>
                      </a:rPr>
                      <m:t>1</m:t>
                    </m:r>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10</m:t>
                    </m:r>
                    <m:r>
                      <a:rPr lang="de-DE" b="0" i="1" dirty="0" smtClean="0">
                        <a:solidFill>
                          <a:schemeClr val="accent1"/>
                        </a:solidFill>
                        <a:latin typeface="Cambria Math" panose="02040503050406030204" pitchFamily="18" charset="0"/>
                      </a:rPr>
                      <m:t>1</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en-US" i="1" dirty="0" smtClean="0">
                            <a:latin typeface="Cambria Math" panose="02040503050406030204" pitchFamily="18" charset="0"/>
                          </a:rPr>
                          <m:t>𝑚</m:t>
                        </m:r>
                        <m:r>
                          <a:rPr lang="en-US" i="1" dirty="0" smtClean="0">
                            <a:latin typeface="Cambria Math" panose="02040503050406030204" pitchFamily="18" charset="0"/>
                          </a:rPr>
                          <m:t>14</m:t>
                        </m:r>
                      </m:e>
                    </m:d>
                    <m:r>
                      <a:rPr lang="en-US" i="1" dirty="0" smtClean="0">
                        <a:latin typeface="Cambria Math" panose="02040503050406030204" pitchFamily="18" charset="0"/>
                      </a:rPr>
                      <m:t>=1+</m:t>
                    </m:r>
                    <m:d>
                      <m:dPr>
                        <m:ctrlPr>
                          <a:rPr lang="en-US" b="0" i="1" dirty="0" smtClean="0">
                            <a:latin typeface="Cambria Math" panose="02040503050406030204" pitchFamily="18" charset="0"/>
                          </a:rPr>
                        </m:ctrlPr>
                      </m:dPr>
                      <m:e>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de-DE" b="0" i="1" dirty="0" smtClean="0">
                                <a:solidFill>
                                  <a:schemeClr val="accent1"/>
                                </a:solidFill>
                                <a:latin typeface="Cambria Math" panose="02040503050406030204" pitchFamily="18" charset="0"/>
                              </a:rPr>
                              <m:t>1</m:t>
                            </m:r>
                          </m:e>
                        </m:d>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mr-IN" i="1" dirty="0" smtClean="0">
                                <a:latin typeface="Cambria Math" panose="02040503050406030204" pitchFamily="18" charset="0"/>
                              </a:rPr>
                              <m:t>0</m:t>
                            </m:r>
                          </m:e>
                        </m:d>
                      </m:e>
                    </m:d>
                    <m:r>
                      <a:rPr lang="de-DE" b="0" i="1" dirty="0" smtClean="0">
                        <a:latin typeface="Cambria Math" panose="02040503050406030204" pitchFamily="18" charset="0"/>
                      </a:rPr>
                      <m:t>=</m:t>
                    </m:r>
                    <m:r>
                      <a:rPr lang="en-US" i="1" dirty="0" smtClean="0">
                        <a:solidFill>
                          <a:schemeClr val="accent1"/>
                        </a:solidFill>
                        <a:latin typeface="Cambria Math" panose="02040503050406030204" pitchFamily="18" charset="0"/>
                      </a:rPr>
                      <m:t>1</m:t>
                    </m:r>
                    <m:r>
                      <a:rPr lang="de-DE" b="0" i="1" dirty="0" smtClean="0">
                        <a:solidFill>
                          <a:schemeClr val="accent1"/>
                        </a:solidFill>
                        <a:latin typeface="Cambria Math" panose="02040503050406030204" pitchFamily="18" charset="0"/>
                      </a:rPr>
                      <m:t>.5</m:t>
                    </m:r>
                  </m:oMath>
                </a14:m>
                <a:endParaRPr lang="en-US" dirty="0"/>
              </a:p>
              <a:p>
                <a:pPr lvl="1"/>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𝑉</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m:t>
                    </m:r>
                    <m:r>
                      <a:rPr lang="de-DE" b="0" i="1" dirty="0" smtClean="0">
                        <a:solidFill>
                          <a:schemeClr val="accent1"/>
                        </a:solidFill>
                        <a:latin typeface="Cambria Math" panose="02040503050406030204" pitchFamily="18" charset="0"/>
                      </a:rPr>
                      <m:t>.5</m:t>
                    </m:r>
                    <m:r>
                      <a:rPr lang="en-US"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en-US" i="1" dirty="0" smtClean="0">
                            <a:latin typeface="Cambria Math" panose="02040503050406030204" pitchFamily="18" charset="0"/>
                          </a:rPr>
                          <m:t>1</m:t>
                        </m:r>
                      </m:sub>
                    </m:sSub>
                    <m:r>
                      <a:rPr lang="en-US" i="1" dirty="0" smtClean="0">
                        <a:latin typeface="Cambria Math" panose="02040503050406030204" pitchFamily="18" charset="0"/>
                      </a:rPr>
                      <m:t>(</m:t>
                    </m:r>
                    <m:r>
                      <a:rPr lang="en-US" i="1" dirty="0" smtClean="0">
                        <a:latin typeface="Cambria Math" panose="02040503050406030204" pitchFamily="18" charset="0"/>
                      </a:rPr>
                      <m:t>𝑑</m:t>
                    </m:r>
                    <m:r>
                      <a:rPr lang="en-US" i="1" dirty="0" smtClean="0">
                        <a:latin typeface="Cambria Math" panose="02040503050406030204" pitchFamily="18" charset="0"/>
                      </a:rPr>
                      <m:t>1)=</m:t>
                    </m:r>
                    <m:r>
                      <a:rPr lang="en-US" i="1" dirty="0" smtClean="0">
                        <a:latin typeface="Cambria Math" panose="02040503050406030204" pitchFamily="18" charset="0"/>
                      </a:rPr>
                      <m:t>𝑚</m:t>
                    </m:r>
                    <m:r>
                      <a:rPr lang="en-US" i="1" dirty="0" smtClean="0">
                        <a:latin typeface="Cambria Math" panose="02040503050406030204" pitchFamily="18" charset="0"/>
                      </a:rPr>
                      <m:t>14</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m:t>
                        </m:r>
                        <m:r>
                          <a:rPr lang="cs-CZ" i="1" dirty="0" smtClean="0">
                            <a:latin typeface="Cambria Math" panose="02040503050406030204" pitchFamily="18" charset="0"/>
                          </a:rPr>
                          <m:t>𝑚</m:t>
                        </m:r>
                        <m:r>
                          <a:rPr lang="cs-CZ" i="1" dirty="0" smtClean="0">
                            <a:latin typeface="Cambria Math" panose="02040503050406030204" pitchFamily="18" charset="0"/>
                          </a:rPr>
                          <m:t>21</m:t>
                        </m:r>
                      </m:e>
                    </m:d>
                    <m:r>
                      <a:rPr lang="en-US" i="1" dirty="0" smtClean="0">
                        <a:latin typeface="Cambria Math" panose="02040503050406030204" pitchFamily="18" charset="0"/>
                      </a:rPr>
                      <m:t>=100+</m:t>
                    </m:r>
                    <m:r>
                      <a:rPr lang="de-DE" b="0" i="1" dirty="0" smtClean="0">
                        <a:solidFill>
                          <a:schemeClr val="accent1"/>
                        </a:solidFill>
                        <a:latin typeface="Cambria Math" panose="02040503050406030204" pitchFamily="18" charset="0"/>
                      </a:rPr>
                      <m:t>1</m:t>
                    </m:r>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10</m:t>
                    </m:r>
                    <m:r>
                      <a:rPr lang="de-DE" b="0" i="1" dirty="0" smtClean="0">
                        <a:solidFill>
                          <a:schemeClr val="accent1"/>
                        </a:solidFill>
                        <a:latin typeface="Cambria Math" panose="02040503050406030204" pitchFamily="18" charset="0"/>
                      </a:rPr>
                      <m:t>1</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m:t>
                        </m:r>
                        <m:r>
                          <a:rPr lang="is-IS" i="1" dirty="0" smtClean="0">
                            <a:latin typeface="Cambria Math" panose="02040503050406030204" pitchFamily="18" charset="0"/>
                          </a:rPr>
                          <m:t>𝑚</m:t>
                        </m:r>
                        <m:r>
                          <a:rPr lang="is-IS" i="1" dirty="0" smtClean="0">
                            <a:latin typeface="Cambria Math" panose="02040503050406030204" pitchFamily="18" charset="0"/>
                          </a:rPr>
                          <m:t>23</m:t>
                        </m:r>
                      </m:e>
                    </m:d>
                    <m:r>
                      <a:rPr lang="en-US" i="1" dirty="0" smtClean="0">
                        <a:latin typeface="Cambria Math" panose="02040503050406030204" pitchFamily="18" charset="0"/>
                      </a:rPr>
                      <m:t>= 1+</m:t>
                    </m:r>
                    <m:d>
                      <m:dPr>
                        <m:ctrlPr>
                          <a:rPr lang="en-US" b="0" i="1" dirty="0" smtClean="0">
                            <a:latin typeface="Cambria Math" panose="02040503050406030204" pitchFamily="18" charset="0"/>
                          </a:rPr>
                        </m:ctrlPr>
                      </m:dPr>
                      <m:e>
                        <m:r>
                          <a:rPr lang="de-DE" b="0" i="1" dirty="0" smtClean="0">
                            <a:latin typeface="Cambria Math" panose="02040503050406030204" pitchFamily="18" charset="0"/>
                          </a:rPr>
                          <m:t>0.2</m:t>
                        </m:r>
                        <m:d>
                          <m:dPr>
                            <m:ctrlPr>
                              <a:rPr lang="mr-IN" b="0" i="1" dirty="0" smtClean="0">
                                <a:latin typeface="Cambria Math" panose="02040503050406030204" pitchFamily="18" charset="0"/>
                              </a:rPr>
                            </m:ctrlPr>
                          </m:dPr>
                          <m:e>
                            <m:r>
                              <a:rPr lang="de-DE" b="0" i="1" dirty="0" smtClean="0">
                                <a:latin typeface="Cambria Math" panose="02040503050406030204" pitchFamily="18" charset="0"/>
                              </a:rPr>
                              <m:t>1</m:t>
                            </m:r>
                          </m:e>
                        </m:d>
                        <m:r>
                          <a:rPr lang="en-US" i="1" dirty="0" smtClean="0">
                            <a:latin typeface="Cambria Math" panose="02040503050406030204" pitchFamily="18" charset="0"/>
                          </a:rPr>
                          <m:t>+</m:t>
                        </m:r>
                        <m:r>
                          <a:rPr lang="de-DE" b="0" i="1" dirty="0" smtClean="0">
                            <a:latin typeface="Cambria Math" panose="02040503050406030204" pitchFamily="18" charset="0"/>
                          </a:rPr>
                          <m:t>0.8</m:t>
                        </m:r>
                        <m:d>
                          <m:dPr>
                            <m:ctrlPr>
                              <a:rPr lang="mr-IN" b="0" i="1" dirty="0" smtClean="0">
                                <a:latin typeface="Cambria Math" panose="02040503050406030204" pitchFamily="18" charset="0"/>
                              </a:rPr>
                            </m:ctrlPr>
                          </m:dPr>
                          <m:e>
                            <m:r>
                              <a:rPr lang="de-DE" b="0" i="1" dirty="0" smtClean="0">
                                <a:latin typeface="Cambria Math" panose="02040503050406030204" pitchFamily="18" charset="0"/>
                              </a:rPr>
                              <m:t>1</m:t>
                            </m:r>
                          </m:e>
                        </m:d>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2</m:t>
                    </m:r>
                  </m:oMath>
                </a14:m>
                <a:endParaRPr lang="en-US" dirty="0"/>
              </a:p>
              <a:p>
                <a:pPr lvl="1"/>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𝑉</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2</m:t>
                        </m:r>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2</m:t>
                    </m:r>
                    <m:r>
                      <a:rPr lang="en-US"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2</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23</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r>
                          <a:rPr lang="is-IS" i="1" dirty="0" smtClean="0">
                            <a:latin typeface="Cambria Math" panose="02040503050406030204" pitchFamily="18" charset="0"/>
                          </a:rPr>
                          <m:t>𝑚</m:t>
                        </m:r>
                        <m:r>
                          <a:rPr lang="is-IS" i="1" dirty="0" smtClean="0">
                            <a:latin typeface="Cambria Math" panose="02040503050406030204" pitchFamily="18" charset="0"/>
                          </a:rPr>
                          <m:t>32</m:t>
                        </m:r>
                      </m:e>
                    </m:d>
                    <m:r>
                      <a:rPr lang="en-US" i="1" dirty="0" smtClean="0">
                        <a:latin typeface="Cambria Math" panose="02040503050406030204" pitchFamily="18" charset="0"/>
                      </a:rPr>
                      <m:t>=1+</m:t>
                    </m:r>
                    <m:r>
                      <a:rPr lang="de-DE" b="0" i="1" dirty="0" smtClean="0">
                        <a:solidFill>
                          <a:schemeClr val="accent1"/>
                        </a:solidFill>
                        <a:latin typeface="Cambria Math" panose="02040503050406030204" pitchFamily="18" charset="0"/>
                      </a:rPr>
                      <m:t>1</m:t>
                    </m:r>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2</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r>
                          <a:rPr lang="ru-RU" i="1" dirty="0" smtClean="0">
                            <a:latin typeface="Cambria Math" panose="02040503050406030204" pitchFamily="18" charset="0"/>
                          </a:rPr>
                          <m:t>𝑚</m:t>
                        </m:r>
                        <m:r>
                          <a:rPr lang="ru-RU" i="1" dirty="0" smtClean="0">
                            <a:latin typeface="Cambria Math" panose="02040503050406030204" pitchFamily="18" charset="0"/>
                          </a:rPr>
                          <m:t>34</m:t>
                        </m:r>
                      </m:e>
                    </m:d>
                    <m:r>
                      <a:rPr lang="en-US" i="1" dirty="0" smtClean="0">
                        <a:latin typeface="Cambria Math" panose="02040503050406030204" pitchFamily="18" charset="0"/>
                      </a:rPr>
                      <m:t>=100+0=100</m:t>
                    </m:r>
                  </m:oMath>
                </a14:m>
                <a:endParaRPr lang="en-US" dirty="0"/>
              </a:p>
              <a:p>
                <a:pPr lvl="1"/>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𝑉</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2</m:t>
                    </m:r>
                    <m:r>
                      <a:rPr lang="en-US"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32</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r>
                          <a:rPr lang="is-IS" i="1" dirty="0" smtClean="0">
                            <a:latin typeface="Cambria Math" panose="02040503050406030204" pitchFamily="18" charset="0"/>
                          </a:rPr>
                          <m:t>𝑚</m:t>
                        </m:r>
                        <m:r>
                          <a:rPr lang="is-IS" i="1" dirty="0" smtClean="0">
                            <a:latin typeface="Cambria Math" panose="02040503050406030204" pitchFamily="18" charset="0"/>
                          </a:rPr>
                          <m:t>52</m:t>
                        </m:r>
                      </m:e>
                    </m:d>
                    <m:r>
                      <a:rPr lang="en-US" i="1" dirty="0" smtClean="0">
                        <a:latin typeface="Cambria Math" panose="02040503050406030204" pitchFamily="18" charset="0"/>
                      </a:rPr>
                      <m:t>=1+</m:t>
                    </m:r>
                    <m:r>
                      <a:rPr lang="de-DE" b="0" i="1" dirty="0" smtClean="0">
                        <a:solidFill>
                          <a:schemeClr val="accent1"/>
                        </a:solidFill>
                        <a:latin typeface="Cambria Math" panose="02040503050406030204" pitchFamily="18" charset="0"/>
                      </a:rPr>
                      <m:t>1</m:t>
                    </m:r>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2</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r>
                          <a:rPr lang="en-US" i="1" dirty="0" smtClean="0">
                            <a:latin typeface="Cambria Math" panose="02040503050406030204" pitchFamily="18" charset="0"/>
                          </a:rPr>
                          <m:t>𝑚</m:t>
                        </m:r>
                        <m:r>
                          <a:rPr lang="en-US" i="1" dirty="0" smtClean="0">
                            <a:latin typeface="Cambria Math" panose="02040503050406030204" pitchFamily="18" charset="0"/>
                          </a:rPr>
                          <m:t>54</m:t>
                        </m:r>
                      </m:e>
                    </m:d>
                  </m:oMath>
                </a14:m>
                <a:r>
                  <a:rPr lang="de-DE" i="1" dirty="0">
                    <a:latin typeface="Cambria Math" panose="02040503050406030204" pitchFamily="18" charset="0"/>
                  </a:rPr>
                  <a:t> </a:t>
                </a:r>
                <a14:m>
                  <m:oMath xmlns:m="http://schemas.openxmlformats.org/officeDocument/2006/math">
                    <m:r>
                      <a:rPr lang="en-US" i="1" dirty="0" smtClean="0">
                        <a:latin typeface="Cambria Math" panose="02040503050406030204" pitchFamily="18" charset="0"/>
                      </a:rPr>
                      <m:t>=100+0=100</m:t>
                    </m:r>
                  </m:oMath>
                </a14:m>
                <a:endParaRPr lang="en-US" dirty="0"/>
              </a:p>
              <a:p>
                <a:pPr lvl="1"/>
                <a14:m>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 </m:t>
                        </m:r>
                        <m:r>
                          <a:rPr lang="en-US" i="1" dirty="0" smtClean="0">
                            <a:latin typeface="Cambria Math" panose="02040503050406030204" pitchFamily="18" charset="0"/>
                          </a:rPr>
                          <m:t>𝑉</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e>
                    </m:d>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m:t>
                    </m:r>
                    <m:r>
                      <a:rPr lang="en-US" i="1" dirty="0" smtClean="0">
                        <a:latin typeface="Cambria Math" panose="02040503050406030204" pitchFamily="18" charset="0"/>
                      </a:rPr>
                      <m:t>; </m:t>
                    </m:r>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52</m:t>
                    </m:r>
                  </m:oMath>
                </a14:m>
                <a:endParaRPr lang="is-IS" i="1" dirty="0">
                  <a:latin typeface="Cambria Math" panose="02040503050406030204" pitchFamily="18" charset="0"/>
                </a:endParaRPr>
              </a:p>
              <a:p>
                <a14:m>
                  <m:oMath xmlns:m="http://schemas.openxmlformats.org/officeDocument/2006/math">
                    <m:r>
                      <a:rPr lang="en-US" i="1" dirty="0" smtClean="0">
                        <a:latin typeface="Cambria Math" panose="02040503050406030204" pitchFamily="18" charset="0"/>
                      </a:rPr>
                      <m:t>𝑟</m:t>
                    </m:r>
                    <m:r>
                      <a:rPr lang="de-DE" b="0" i="1" dirty="0" smtClean="0">
                        <a:latin typeface="Cambria Math" panose="02040503050406030204" pitchFamily="18" charset="0"/>
                      </a:rPr>
                      <m:t>=</m:t>
                    </m:r>
                    <m:r>
                      <m:rPr>
                        <m:sty m:val="p"/>
                      </m:rPr>
                      <a:rPr lang="de-DE" b="0" i="0" dirty="0" smtClean="0">
                        <a:latin typeface="Cambria Math" panose="02040503050406030204" pitchFamily="18" charset="0"/>
                      </a:rPr>
                      <m:t>max</m:t>
                    </m:r>
                    <m:r>
                      <a:rPr lang="de-DE" b="0" i="1" dirty="0" smtClean="0">
                        <a:latin typeface="Cambria Math" panose="02040503050406030204" pitchFamily="18" charset="0"/>
                      </a:rPr>
                      <m:t>(</m:t>
                    </m:r>
                    <m:r>
                      <a:rPr lang="en-US" i="1" dirty="0" smtClean="0">
                        <a:solidFill>
                          <a:schemeClr val="accent1"/>
                        </a:solidFill>
                        <a:latin typeface="Cambria Math" panose="02040503050406030204" pitchFamily="18" charset="0"/>
                      </a:rPr>
                      <m:t>1</m:t>
                    </m:r>
                    <m:r>
                      <a:rPr lang="de-DE" b="0" i="1" dirty="0" smtClean="0">
                        <a:solidFill>
                          <a:schemeClr val="accent1"/>
                        </a:solidFill>
                        <a:latin typeface="Cambria Math" panose="02040503050406030204" pitchFamily="18" charset="0"/>
                      </a:rPr>
                      <m:t>.5</m:t>
                    </m:r>
                    <m:r>
                      <a:rPr lang="de-DE" i="1" dirty="0">
                        <a:latin typeface="Cambria Math" panose="02040503050406030204" pitchFamily="18" charset="0"/>
                      </a:rPr>
                      <m:t>−</m:t>
                    </m:r>
                    <m:r>
                      <a:rPr lang="de-DE" b="0" i="1" dirty="0" smtClean="0">
                        <a:solidFill>
                          <a:schemeClr val="accent1"/>
                        </a:solidFill>
                        <a:latin typeface="Cambria Math" panose="02040503050406030204" pitchFamily="18" charset="0"/>
                      </a:rPr>
                      <m:t>1</m:t>
                    </m:r>
                    <m:r>
                      <a:rPr lang="en-US" i="1" dirty="0">
                        <a:latin typeface="Cambria Math" panose="02040503050406030204" pitchFamily="18" charset="0"/>
                      </a:rPr>
                      <m:t>,</m:t>
                    </m:r>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de-DE" b="0" i="1" dirty="0" smtClean="0">
                        <a:solidFill>
                          <a:schemeClr val="accent1"/>
                        </a:solidFill>
                        <a:latin typeface="Cambria Math" panose="02040503050406030204" pitchFamily="18" charset="0"/>
                      </a:rPr>
                      <m:t>2</m:t>
                    </m:r>
                    <m:r>
                      <a:rPr lang="de-DE" i="1" dirty="0">
                        <a:latin typeface="Cambria Math" panose="02040503050406030204" pitchFamily="18" charset="0"/>
                      </a:rPr>
                      <m:t>−</m:t>
                    </m:r>
                    <m:r>
                      <a:rPr lang="de-DE" b="0" i="1" dirty="0" smtClean="0">
                        <a:solidFill>
                          <a:schemeClr val="accent1"/>
                        </a:solidFill>
                        <a:latin typeface="Cambria Math" panose="02040503050406030204" pitchFamily="18" charset="0"/>
                      </a:rPr>
                      <m:t>1</m:t>
                    </m:r>
                    <m:r>
                      <a:rPr lang="en-US" i="1" dirty="0">
                        <a:latin typeface="Cambria Math" panose="02040503050406030204" pitchFamily="18" charset="0"/>
                      </a:rPr>
                      <m:t>,</m:t>
                    </m:r>
                    <m:r>
                      <a:rPr lang="de-DE" b="0" i="1" dirty="0" smtClean="0">
                        <a:solidFill>
                          <a:schemeClr val="accent1"/>
                        </a:solidFill>
                        <a:latin typeface="Cambria Math" panose="02040503050406030204" pitchFamily="18" charset="0"/>
                      </a:rPr>
                      <m:t>2</m:t>
                    </m:r>
                    <m:r>
                      <a:rPr lang="de-DE" i="1" dirty="0">
                        <a:latin typeface="Cambria Math" panose="02040503050406030204" pitchFamily="18" charset="0"/>
                      </a:rPr>
                      <m:t>−</m:t>
                    </m:r>
                    <m:r>
                      <a:rPr lang="de-DE" b="0" i="1" dirty="0" smtClean="0">
                        <a:solidFill>
                          <a:schemeClr val="accent1"/>
                        </a:solidFill>
                        <a:latin typeface="Cambria Math" panose="02040503050406030204" pitchFamily="18" charset="0"/>
                      </a:rPr>
                      <m:t>1</m:t>
                    </m:r>
                    <m:r>
                      <a:rPr lang="en-US" i="1" dirty="0">
                        <a:latin typeface="Cambria Math" panose="02040503050406030204" pitchFamily="18" charset="0"/>
                      </a:rPr>
                      <m:t>,</m:t>
                    </m:r>
                    <m:r>
                      <a:rPr lang="de-DE" b="0" i="1" dirty="0" smtClean="0">
                        <a:solidFill>
                          <a:schemeClr val="accent1"/>
                        </a:solidFill>
                        <a:latin typeface="Cambria Math" panose="02040503050406030204" pitchFamily="18" charset="0"/>
                      </a:rPr>
                      <m:t>2</m:t>
                    </m:r>
                    <m:r>
                      <a:rPr lang="de-DE" i="1" dirty="0">
                        <a:latin typeface="Cambria Math" panose="02040503050406030204" pitchFamily="18" charset="0"/>
                      </a:rPr>
                      <m:t>−</m:t>
                    </m:r>
                    <m:r>
                      <a:rPr lang="de-DE" b="0" i="1" dirty="0" smtClean="0">
                        <a:solidFill>
                          <a:schemeClr val="accent1"/>
                        </a:solidFill>
                        <a:latin typeface="Cambria Math" panose="02040503050406030204" pitchFamily="18" charset="0"/>
                      </a:rPr>
                      <m:t>1</m:t>
                    </m:r>
                    <m:r>
                      <a:rPr lang="de-DE" b="0" i="1" dirty="0" smtClean="0">
                        <a:latin typeface="Cambria Math" panose="02040503050406030204" pitchFamily="18" charset="0"/>
                      </a:rPr>
                      <m:t>)</m:t>
                    </m:r>
                    <m:r>
                      <a:rPr lang="en-US" i="1" dirty="0" smtClean="0">
                        <a:latin typeface="Cambria Math" panose="02040503050406030204" pitchFamily="18" charset="0"/>
                      </a:rPr>
                      <m:t>=1</m:t>
                    </m:r>
                  </m:oMath>
                </a14:m>
                <a:endParaRPr lang="en-US" dirty="0"/>
              </a:p>
            </p:txBody>
          </p:sp>
        </mc:Choice>
        <mc:Fallback xmlns="">
          <p:sp>
            <p:nvSpPr>
              <p:cNvPr id="51202" name="Content Placeholder 4"/>
              <p:cNvSpPr>
                <a:spLocks noGrp="1" noRot="1" noChangeAspect="1" noMove="1" noResize="1" noEditPoints="1" noAdjustHandles="1" noChangeArrowheads="1" noChangeShapeType="1" noTextEdit="1"/>
              </p:cNvSpPr>
              <p:nvPr>
                <p:ph sz="half" idx="1"/>
              </p:nvPr>
            </p:nvSpPr>
            <p:spPr>
              <a:blipFill>
                <a:blip r:embed="rId2"/>
                <a:stretch>
                  <a:fillRect l="-326" t="-50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9784EB2A-46F4-174C-AE26-074F3A66E667}"/>
                  </a:ext>
                </a:extLst>
              </p:cNvPr>
              <p:cNvSpPr>
                <a:spLocks noGrp="1"/>
              </p:cNvSpPr>
              <p:nvPr>
                <p:ph sz="half" idx="2"/>
              </p:nvPr>
            </p:nvSpPr>
            <p:spPr>
              <a:xfrm>
                <a:off x="4629150" y="1146048"/>
                <a:ext cx="4388726" cy="5030915"/>
              </a:xfrm>
            </p:spPr>
            <p:txBody>
              <a:bodyPr>
                <a:normAutofit fontScale="55000" lnSpcReduction="20000"/>
              </a:bodyPr>
              <a:lstStyle/>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is-IS" i="1" dirty="0" smtClean="0">
                            <a:latin typeface="Cambria Math" panose="02040503050406030204" pitchFamily="18" charset="0"/>
                          </a:rPr>
                          <m:t>𝑚</m:t>
                        </m:r>
                        <m:r>
                          <a:rPr lang="is-IS" i="1" dirty="0" smtClean="0">
                            <a:latin typeface="Cambria Math" panose="02040503050406030204" pitchFamily="18" charset="0"/>
                          </a:rPr>
                          <m:t>12</m:t>
                        </m:r>
                      </m:e>
                    </m:d>
                    <m:r>
                      <a:rPr lang="en-US" i="1" dirty="0" smtClean="0">
                        <a:latin typeface="Cambria Math" panose="02040503050406030204" pitchFamily="18" charset="0"/>
                      </a:rPr>
                      <m:t>=100+</m:t>
                    </m:r>
                    <m:r>
                      <a:rPr lang="de-DE" b="0" i="1" dirty="0" smtClean="0">
                        <a:solidFill>
                          <a:schemeClr val="accent1"/>
                        </a:solidFill>
                        <a:latin typeface="Cambria Math" panose="02040503050406030204" pitchFamily="18" charset="0"/>
                      </a:rPr>
                      <m:t>1</m:t>
                    </m:r>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10</m:t>
                    </m:r>
                    <m:r>
                      <a:rPr lang="de-DE" b="0" i="1" dirty="0" smtClean="0">
                        <a:solidFill>
                          <a:schemeClr val="accent1"/>
                        </a:solidFill>
                        <a:latin typeface="Cambria Math" panose="02040503050406030204" pitchFamily="18" charset="0"/>
                      </a:rPr>
                      <m:t>1</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en-US" i="1" dirty="0" smtClean="0">
                            <a:latin typeface="Cambria Math" panose="02040503050406030204" pitchFamily="18" charset="0"/>
                          </a:rPr>
                          <m:t>𝑚</m:t>
                        </m:r>
                        <m:r>
                          <a:rPr lang="en-US" i="1" dirty="0" smtClean="0">
                            <a:latin typeface="Cambria Math" panose="02040503050406030204" pitchFamily="18" charset="0"/>
                          </a:rPr>
                          <m:t>14</m:t>
                        </m:r>
                      </m:e>
                    </m:d>
                    <m:r>
                      <a:rPr lang="en-US" i="1" dirty="0" smtClean="0">
                        <a:latin typeface="Cambria Math" panose="02040503050406030204" pitchFamily="18" charset="0"/>
                      </a:rPr>
                      <m:t>=1+</m:t>
                    </m:r>
                    <m:d>
                      <m:dPr>
                        <m:ctrlPr>
                          <a:rPr lang="en-US" b="0" i="1" dirty="0" smtClean="0">
                            <a:latin typeface="Cambria Math" panose="02040503050406030204" pitchFamily="18" charset="0"/>
                          </a:rPr>
                        </m:ctrlPr>
                      </m:dPr>
                      <m:e>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de-DE" b="0" i="1" dirty="0" smtClean="0">
                                <a:solidFill>
                                  <a:schemeClr val="accent1"/>
                                </a:solidFill>
                                <a:latin typeface="Cambria Math" panose="02040503050406030204" pitchFamily="18" charset="0"/>
                              </a:rPr>
                              <m:t>1</m:t>
                            </m:r>
                          </m:e>
                        </m:d>
                        <m:r>
                          <a:rPr lang="en-US" i="1" dirty="0" smtClean="0">
                            <a:latin typeface="Cambria Math" panose="02040503050406030204" pitchFamily="18" charset="0"/>
                          </a:rPr>
                          <m:t>+</m:t>
                        </m:r>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mr-IN" i="1" dirty="0" smtClean="0">
                                <a:latin typeface="Cambria Math" panose="02040503050406030204" pitchFamily="18" charset="0"/>
                              </a:rPr>
                              <m:t>0</m:t>
                            </m:r>
                          </m:e>
                        </m:d>
                      </m:e>
                    </m:d>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m:t>
                    </m:r>
                    <m:r>
                      <a:rPr lang="de-DE" b="0" i="1" dirty="0" smtClean="0">
                        <a:solidFill>
                          <a:schemeClr val="accent1"/>
                        </a:solidFill>
                        <a:latin typeface="Cambria Math" panose="02040503050406030204" pitchFamily="18" charset="0"/>
                      </a:rPr>
                      <m:t>.5</m:t>
                    </m:r>
                  </m:oMath>
                </a14:m>
                <a:endParaRPr lang="en-US" dirty="0"/>
              </a:p>
              <a:p>
                <a:pPr lvl="1"/>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m:t>
                    </m:r>
                    <m:r>
                      <a:rPr lang="de-DE" b="0" i="1" dirty="0" smtClean="0">
                        <a:solidFill>
                          <a:schemeClr val="accent1"/>
                        </a:solidFill>
                        <a:latin typeface="Cambria Math" panose="02040503050406030204" pitchFamily="18" charset="0"/>
                      </a:rPr>
                      <m:t>.5</m:t>
                    </m:r>
                    <m:r>
                      <a:rPr lang="en-US" i="1" dirty="0" smtClean="0">
                        <a:latin typeface="Cambria Math" panose="02040503050406030204" pitchFamily="18" charset="0"/>
                      </a:rPr>
                      <m:t>; </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en-US" i="1" dirty="0" smtClean="0">
                        <a:latin typeface="Cambria Math" panose="02040503050406030204" pitchFamily="18" charset="0"/>
                      </a:rPr>
                      <m:t>=</m:t>
                    </m:r>
                    <m:r>
                      <a:rPr lang="en-US" i="1" dirty="0" smtClean="0">
                        <a:latin typeface="Cambria Math" panose="02040503050406030204" pitchFamily="18" charset="0"/>
                      </a:rPr>
                      <m:t>𝑚</m:t>
                    </m:r>
                    <m:r>
                      <a:rPr lang="en-US" i="1" dirty="0" smtClean="0">
                        <a:latin typeface="Cambria Math" panose="02040503050406030204" pitchFamily="18" charset="0"/>
                      </a:rPr>
                      <m:t>14</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m:t>
                        </m:r>
                        <m:r>
                          <a:rPr lang="cs-CZ" i="1" dirty="0" smtClean="0">
                            <a:latin typeface="Cambria Math" panose="02040503050406030204" pitchFamily="18" charset="0"/>
                          </a:rPr>
                          <m:t>𝑚</m:t>
                        </m:r>
                        <m:r>
                          <a:rPr lang="cs-CZ" i="1" dirty="0" smtClean="0">
                            <a:latin typeface="Cambria Math" panose="02040503050406030204" pitchFamily="18" charset="0"/>
                          </a:rPr>
                          <m:t>21</m:t>
                        </m:r>
                      </m:e>
                    </m:d>
                    <m:r>
                      <a:rPr lang="en-US" i="1" dirty="0" smtClean="0">
                        <a:latin typeface="Cambria Math" panose="02040503050406030204" pitchFamily="18" charset="0"/>
                      </a:rPr>
                      <m:t>=100+</m:t>
                    </m:r>
                    <m:r>
                      <a:rPr lang="en-US" i="1" dirty="0" smtClean="0">
                        <a:solidFill>
                          <a:schemeClr val="accent1"/>
                        </a:solidFill>
                        <a:latin typeface="Cambria Math" panose="02040503050406030204" pitchFamily="18" charset="0"/>
                      </a:rPr>
                      <m:t>1</m:t>
                    </m:r>
                    <m:r>
                      <a:rPr lang="de-DE" b="0" i="1" dirty="0" smtClean="0">
                        <a:solidFill>
                          <a:schemeClr val="accent1"/>
                        </a:solidFill>
                        <a:latin typeface="Cambria Math" panose="02040503050406030204" pitchFamily="18" charset="0"/>
                      </a:rPr>
                      <m:t>.5</m:t>
                    </m:r>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101</m:t>
                    </m:r>
                    <m:r>
                      <a:rPr lang="de-DE" b="0" i="1" dirty="0" smtClean="0">
                        <a:solidFill>
                          <a:schemeClr val="accent1"/>
                        </a:solidFill>
                        <a:latin typeface="Cambria Math" panose="02040503050406030204" pitchFamily="18" charset="0"/>
                      </a:rPr>
                      <m:t>.5</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m:t>
                        </m:r>
                        <m:r>
                          <a:rPr lang="is-IS" i="1" dirty="0" smtClean="0">
                            <a:latin typeface="Cambria Math" panose="02040503050406030204" pitchFamily="18" charset="0"/>
                          </a:rPr>
                          <m:t>𝑚</m:t>
                        </m:r>
                        <m:r>
                          <a:rPr lang="is-IS" i="1" dirty="0" smtClean="0">
                            <a:latin typeface="Cambria Math" panose="02040503050406030204" pitchFamily="18" charset="0"/>
                          </a:rPr>
                          <m:t>23</m:t>
                        </m:r>
                      </m:e>
                    </m:d>
                    <m:r>
                      <a:rPr lang="en-US" i="1" dirty="0" smtClean="0">
                        <a:latin typeface="Cambria Math" panose="02040503050406030204" pitchFamily="18" charset="0"/>
                      </a:rPr>
                      <m:t>=1+</m:t>
                    </m:r>
                    <m:d>
                      <m:dPr>
                        <m:ctrlPr>
                          <a:rPr lang="en-US" b="0" i="1" dirty="0" smtClean="0">
                            <a:latin typeface="Cambria Math" panose="02040503050406030204" pitchFamily="18" charset="0"/>
                          </a:rPr>
                        </m:ctrlPr>
                      </m:dPr>
                      <m:e>
                        <m:r>
                          <a:rPr lang="de-DE" b="0" i="1" dirty="0" smtClean="0">
                            <a:latin typeface="Cambria Math" panose="02040503050406030204" pitchFamily="18" charset="0"/>
                          </a:rPr>
                          <m:t>0.2</m:t>
                        </m:r>
                        <m:d>
                          <m:dPr>
                            <m:ctrlPr>
                              <a:rPr lang="mr-IN" b="0" i="1" dirty="0" smtClean="0">
                                <a:latin typeface="Cambria Math" panose="02040503050406030204" pitchFamily="18" charset="0"/>
                              </a:rPr>
                            </m:ctrlPr>
                          </m:dPr>
                          <m:e>
                            <m:r>
                              <a:rPr lang="de-DE" b="0" i="1" dirty="0" smtClean="0">
                                <a:solidFill>
                                  <a:schemeClr val="accent1"/>
                                </a:solidFill>
                                <a:latin typeface="Cambria Math" panose="02040503050406030204" pitchFamily="18" charset="0"/>
                              </a:rPr>
                              <m:t>2</m:t>
                            </m:r>
                          </m:e>
                        </m:d>
                        <m:r>
                          <a:rPr lang="en-US" i="1" dirty="0" smtClean="0">
                            <a:latin typeface="Cambria Math" panose="02040503050406030204" pitchFamily="18" charset="0"/>
                          </a:rPr>
                          <m:t>+</m:t>
                        </m:r>
                        <m:r>
                          <a:rPr lang="de-DE" b="0" i="1" dirty="0" smtClean="0">
                            <a:latin typeface="Cambria Math" panose="02040503050406030204" pitchFamily="18" charset="0"/>
                          </a:rPr>
                          <m:t>0.8</m:t>
                        </m:r>
                        <m:d>
                          <m:dPr>
                            <m:ctrlPr>
                              <a:rPr lang="mr-IN" b="0" i="1" dirty="0" smtClean="0">
                                <a:latin typeface="Cambria Math" panose="02040503050406030204" pitchFamily="18" charset="0"/>
                              </a:rPr>
                            </m:ctrlPr>
                          </m:dPr>
                          <m:e>
                            <m:r>
                              <a:rPr lang="de-DE" b="0" i="1" dirty="0" smtClean="0">
                                <a:solidFill>
                                  <a:schemeClr val="accent1"/>
                                </a:solidFill>
                                <a:latin typeface="Cambria Math" panose="02040503050406030204" pitchFamily="18" charset="0"/>
                              </a:rPr>
                              <m:t>2</m:t>
                            </m:r>
                          </m:e>
                        </m:d>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3</m:t>
                    </m:r>
                  </m:oMath>
                </a14:m>
                <a:endParaRPr lang="en-US" dirty="0"/>
              </a:p>
              <a:p>
                <a:pPr lvl="1"/>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2</m:t>
                        </m:r>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3</m:t>
                    </m:r>
                    <m:r>
                      <a:rPr lang="en-US" i="1" dirty="0" smtClean="0">
                        <a:latin typeface="Cambria Math" panose="02040503050406030204" pitchFamily="18" charset="0"/>
                      </a:rPr>
                      <m:t>; </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2</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23</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r>
                          <a:rPr lang="is-IS" i="1" dirty="0" smtClean="0">
                            <a:latin typeface="Cambria Math" panose="02040503050406030204" pitchFamily="18" charset="0"/>
                          </a:rPr>
                          <m:t>𝑚</m:t>
                        </m:r>
                        <m:r>
                          <a:rPr lang="is-IS" i="1" dirty="0" smtClean="0">
                            <a:latin typeface="Cambria Math" panose="02040503050406030204" pitchFamily="18" charset="0"/>
                          </a:rPr>
                          <m:t>32</m:t>
                        </m:r>
                      </m:e>
                    </m:d>
                    <m:r>
                      <a:rPr lang="en-US" i="1" dirty="0" smtClean="0">
                        <a:latin typeface="Cambria Math" panose="02040503050406030204" pitchFamily="18" charset="0"/>
                      </a:rPr>
                      <m:t>=1+</m:t>
                    </m:r>
                    <m:r>
                      <a:rPr lang="de-DE" b="0" i="1" dirty="0" smtClean="0">
                        <a:solidFill>
                          <a:schemeClr val="accent1"/>
                        </a:solidFill>
                        <a:latin typeface="Cambria Math" panose="02040503050406030204" pitchFamily="18" charset="0"/>
                      </a:rPr>
                      <m:t>3</m:t>
                    </m:r>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4</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r>
                          <a:rPr lang="ru-RU" i="1" dirty="0" smtClean="0">
                            <a:latin typeface="Cambria Math" panose="02040503050406030204" pitchFamily="18" charset="0"/>
                          </a:rPr>
                          <m:t>𝑚</m:t>
                        </m:r>
                        <m:r>
                          <a:rPr lang="ru-RU" i="1" dirty="0" smtClean="0">
                            <a:latin typeface="Cambria Math" panose="02040503050406030204" pitchFamily="18" charset="0"/>
                          </a:rPr>
                          <m:t>34</m:t>
                        </m:r>
                      </m:e>
                    </m:d>
                    <m:r>
                      <a:rPr lang="en-US" i="1" dirty="0" smtClean="0">
                        <a:latin typeface="Cambria Math" panose="02040503050406030204" pitchFamily="18" charset="0"/>
                      </a:rPr>
                      <m:t>=100+0=100</m:t>
                    </m:r>
                  </m:oMath>
                </a14:m>
                <a:endParaRPr lang="de-DE" i="1" dirty="0">
                  <a:latin typeface="Cambria Math" panose="02040503050406030204" pitchFamily="18" charset="0"/>
                </a:endParaRPr>
              </a:p>
              <a:p>
                <a:pPr marL="2147888" lvl="1" indent="-220663"/>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4</m:t>
                    </m:r>
                    <m:r>
                      <a:rPr lang="en-US" i="1" dirty="0" smtClean="0">
                        <a:latin typeface="Cambria Math" panose="02040503050406030204" pitchFamily="18" charset="0"/>
                      </a:rPr>
                      <m:t>; </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32</m:t>
                    </m:r>
                  </m:oMath>
                </a14:m>
                <a:endParaRPr lang="en-US" dirty="0"/>
              </a:p>
              <a:p>
                <a:pPr marL="1692275" indent="-219075"/>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r>
                          <a:rPr lang="is-IS" i="1" dirty="0" smtClean="0">
                            <a:latin typeface="Cambria Math" panose="02040503050406030204" pitchFamily="18" charset="0"/>
                          </a:rPr>
                          <m:t>𝑚</m:t>
                        </m:r>
                        <m:r>
                          <a:rPr lang="is-IS" i="1" dirty="0" smtClean="0">
                            <a:latin typeface="Cambria Math" panose="02040503050406030204" pitchFamily="18" charset="0"/>
                          </a:rPr>
                          <m:t>52</m:t>
                        </m:r>
                      </m:e>
                    </m:d>
                    <m:r>
                      <a:rPr lang="en-US" i="1" dirty="0" smtClean="0">
                        <a:latin typeface="Cambria Math" panose="02040503050406030204" pitchFamily="18" charset="0"/>
                      </a:rPr>
                      <m:t>=1+</m:t>
                    </m:r>
                    <m:r>
                      <a:rPr lang="de-DE" b="0" i="1" dirty="0" smtClean="0">
                        <a:solidFill>
                          <a:schemeClr val="accent1"/>
                        </a:solidFill>
                        <a:latin typeface="Cambria Math" panose="02040503050406030204" pitchFamily="18" charset="0"/>
                      </a:rPr>
                      <m:t>3</m:t>
                    </m:r>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4</m:t>
                    </m:r>
                  </m:oMath>
                </a14:m>
                <a:endParaRPr lang="en-US" dirty="0"/>
              </a:p>
              <a:p>
                <a:pPr marL="1692275" indent="-219075"/>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r>
                          <a:rPr lang="en-US" i="1" dirty="0" smtClean="0">
                            <a:latin typeface="Cambria Math" panose="02040503050406030204" pitchFamily="18" charset="0"/>
                          </a:rPr>
                          <m:t>𝑚</m:t>
                        </m:r>
                        <m:r>
                          <a:rPr lang="en-US" i="1" dirty="0" smtClean="0">
                            <a:latin typeface="Cambria Math" panose="02040503050406030204" pitchFamily="18" charset="0"/>
                          </a:rPr>
                          <m:t>54</m:t>
                        </m:r>
                      </m:e>
                    </m:d>
                    <m:r>
                      <a:rPr lang="en-US" i="1" dirty="0" smtClean="0">
                        <a:latin typeface="Cambria Math" panose="02040503050406030204" pitchFamily="18" charset="0"/>
                      </a:rPr>
                      <m:t>=100+0=100</m:t>
                    </m:r>
                  </m:oMath>
                </a14:m>
                <a:endParaRPr lang="de-DE" i="1" dirty="0">
                  <a:latin typeface="Cambria Math" panose="02040503050406030204" pitchFamily="18" charset="0"/>
                </a:endParaRPr>
              </a:p>
              <a:p>
                <a:pPr marL="2149475" lvl="1" indent="-219075"/>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4</m:t>
                    </m:r>
                    <m:r>
                      <a:rPr lang="en-US" i="1" dirty="0" smtClean="0">
                        <a:latin typeface="Cambria Math" panose="02040503050406030204" pitchFamily="18" charset="0"/>
                      </a:rPr>
                      <m:t>; </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52</m:t>
                    </m:r>
                  </m:oMath>
                </a14:m>
                <a:endParaRPr lang="en-US" dirty="0"/>
              </a:p>
              <a:p>
                <a:pPr marL="1692275" indent="-219075"/>
                <a:endParaRPr lang="en-US" i="1" dirty="0">
                  <a:latin typeface="Cambria Math" panose="02040503050406030204" pitchFamily="18" charset="0"/>
                </a:endParaRPr>
              </a:p>
              <a:p>
                <a:pPr marL="1692275" indent="-219075"/>
                <a14:m>
                  <m:oMath xmlns:m="http://schemas.openxmlformats.org/officeDocument/2006/math">
                    <m:r>
                      <a:rPr lang="en-US" i="1" dirty="0" smtClean="0">
                        <a:latin typeface="Cambria Math" panose="02040503050406030204" pitchFamily="18" charset="0"/>
                      </a:rPr>
                      <m:t>𝑟</m:t>
                    </m:r>
                    <m:r>
                      <a:rPr lang="en-US" i="1" dirty="0" smtClean="0">
                        <a:latin typeface="Cambria Math" panose="02040503050406030204" pitchFamily="18" charset="0"/>
                      </a:rPr>
                      <m:t>=</m:t>
                    </m:r>
                    <m:r>
                      <m:rPr>
                        <m:sty m:val="p"/>
                      </m:rPr>
                      <a:rPr lang="en-US" i="1" dirty="0" smtClean="0">
                        <a:latin typeface="Cambria Math" panose="02040503050406030204" pitchFamily="18" charset="0"/>
                      </a:rPr>
                      <m:t>max</m:t>
                    </m:r>
                    <m:r>
                      <a:rPr lang="en-US" i="1" dirty="0" smtClean="0">
                        <a:latin typeface="Cambria Math" panose="02040503050406030204" pitchFamily="18" charset="0"/>
                      </a:rPr>
                      <m:t>⁡(1.5−1, 3−1, </m:t>
                    </m:r>
                  </m:oMath>
                </a14:m>
                <a:br>
                  <a:rPr lang="en-US" dirty="0"/>
                </a:br>
                <a14:m>
                  <m:oMath xmlns:m="http://schemas.openxmlformats.org/officeDocument/2006/math">
                    <m:r>
                      <a:rPr lang="en-US" i="1" dirty="0" smtClean="0">
                        <a:latin typeface="Cambria Math" panose="02040503050406030204" pitchFamily="18" charset="0"/>
                      </a:rPr>
                      <m:t>        </m:t>
                    </m:r>
                    <m:r>
                      <a:rPr lang="de-DE" b="0" i="1" dirty="0" smtClean="0">
                        <a:solidFill>
                          <a:schemeClr val="accent1"/>
                        </a:solidFill>
                        <a:latin typeface="Cambria Math" panose="02040503050406030204" pitchFamily="18" charset="0"/>
                      </a:rPr>
                      <m:t>4</m:t>
                    </m:r>
                    <m:r>
                      <a:rPr lang="de-DE" b="0"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2</m:t>
                    </m:r>
                    <m:r>
                      <a:rPr lang="en-US" i="1" dirty="0" smtClean="0">
                        <a:latin typeface="Cambria Math" panose="02040503050406030204" pitchFamily="18" charset="0"/>
                      </a:rPr>
                      <m:t>, </m:t>
                    </m:r>
                    <m:r>
                      <a:rPr lang="de-DE" b="0" i="1" dirty="0" smtClean="0">
                        <a:solidFill>
                          <a:schemeClr val="accent1"/>
                        </a:solidFill>
                        <a:latin typeface="Cambria Math" panose="02040503050406030204" pitchFamily="18" charset="0"/>
                      </a:rPr>
                      <m:t>4</m:t>
                    </m:r>
                    <m:r>
                      <a:rPr lang="de-DE" b="0"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2</m:t>
                    </m:r>
                    <m:r>
                      <a:rPr lang="en-US" i="1" dirty="0" smtClean="0">
                        <a:latin typeface="Cambria Math" panose="02040503050406030204" pitchFamily="18" charset="0"/>
                      </a:rPr>
                      <m:t>)=</m:t>
                    </m:r>
                    <m:r>
                      <a:rPr lang="de-DE" b="0" i="1" dirty="0" smtClean="0">
                        <a:solidFill>
                          <a:schemeClr val="tx1"/>
                        </a:solidFill>
                        <a:latin typeface="Cambria Math" panose="02040503050406030204" pitchFamily="18" charset="0"/>
                      </a:rPr>
                      <m:t>2</m:t>
                    </m:r>
                  </m:oMath>
                </a14:m>
                <a:endParaRPr lang="en-US" dirty="0"/>
              </a:p>
              <a:p>
                <a:pPr marL="1300163" indent="-219075"/>
                <a:endParaRPr lang="en-GB" dirty="0"/>
              </a:p>
            </p:txBody>
          </p:sp>
        </mc:Choice>
        <mc:Fallback xmlns="">
          <p:sp>
            <p:nvSpPr>
              <p:cNvPr id="5" name="Content Placeholder 4">
                <a:extLst>
                  <a:ext uri="{FF2B5EF4-FFF2-40B4-BE49-F238E27FC236}">
                    <a16:creationId xmlns:a16="http://schemas.microsoft.com/office/drawing/2014/main" id="{9784EB2A-46F4-174C-AE26-074F3A66E667}"/>
                  </a:ext>
                </a:extLst>
              </p:cNvPr>
              <p:cNvSpPr>
                <a:spLocks noGrp="1" noRot="1" noChangeAspect="1" noMove="1" noResize="1" noEditPoints="1" noAdjustHandles="1" noChangeArrowheads="1" noChangeShapeType="1" noTextEdit="1"/>
              </p:cNvSpPr>
              <p:nvPr>
                <p:ph sz="half" idx="2"/>
              </p:nvPr>
            </p:nvSpPr>
            <p:spPr>
              <a:xfrm>
                <a:off x="4629150" y="1146048"/>
                <a:ext cx="4388726" cy="5030915"/>
              </a:xfrm>
              <a:blipFill>
                <a:blip r:embed="rId3"/>
                <a:stretch>
                  <a:fillRect l="-578" t="-504"/>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EF41661C-B432-A346-982A-BF7E0C51A793}"/>
              </a:ext>
            </a:extLst>
          </p:cNvPr>
          <p:cNvSpPr>
            <a:spLocks noGrp="1"/>
          </p:cNvSpPr>
          <p:nvPr>
            <p:ph type="sldNum" sz="quarter" idx="12"/>
          </p:nvPr>
        </p:nvSpPr>
        <p:spPr/>
        <p:txBody>
          <a:bodyPr/>
          <a:lstStyle/>
          <a:p>
            <a:fld id="{67C9959E-8E6B-B04C-9955-EA096F41CA7A}" type="slidenum">
              <a:rPr lang="en-GB" smtClean="0"/>
              <a:pPr/>
              <a:t>27</a:t>
            </a:fld>
            <a:endParaRPr lang="en-GB"/>
          </a:p>
        </p:txBody>
      </p:sp>
      <p:sp>
        <p:nvSpPr>
          <p:cNvPr id="65" name="Freeform 31"/>
          <p:cNvSpPr>
            <a:spLocks/>
          </p:cNvSpPr>
          <p:nvPr/>
        </p:nvSpPr>
        <p:spPr bwMode="auto">
          <a:xfrm rot="4200000" flipH="1" flipV="1">
            <a:off x="4287622" y="2781344"/>
            <a:ext cx="612062" cy="2271251"/>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38100"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66" name="Text Box 11"/>
          <p:cNvSpPr txBox="1">
            <a:spLocks noChangeArrowheads="1"/>
          </p:cNvSpPr>
          <p:nvPr/>
        </p:nvSpPr>
        <p:spPr bwMode="auto">
          <a:xfrm>
            <a:off x="4968863" y="5999842"/>
            <a:ext cx="734175" cy="553998"/>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Times New Roman"/>
                <a:cs typeface="Times New Roman"/>
              </a:rPr>
              <a:t>  Goal: </a:t>
            </a:r>
            <a:br>
              <a:rPr lang="en-US" sz="1800" dirty="0">
                <a:latin typeface="+mn-lt"/>
                <a:ea typeface="Times New Roman"/>
                <a:cs typeface="Times New Roman"/>
              </a:rPr>
            </a:br>
            <a:r>
              <a:rPr lang="en-US" sz="1800" i="1" dirty="0">
                <a:latin typeface="+mn-lt"/>
                <a:ea typeface="Times New Roman"/>
                <a:sym typeface="Symbol" charset="0"/>
              </a:rPr>
              <a:t>S</a:t>
            </a:r>
            <a:r>
              <a:rPr lang="en-US" sz="1800" i="1" baseline="-25000" dirty="0">
                <a:latin typeface="+mn-lt"/>
                <a:ea typeface="Times New Roman"/>
                <a:sym typeface="Symbol" charset="0"/>
              </a:rPr>
              <a:t>g</a:t>
            </a:r>
            <a:r>
              <a:rPr lang="en-US" sz="1800" dirty="0">
                <a:latin typeface="+mn-lt"/>
                <a:ea typeface="Times New Roman"/>
                <a:sym typeface="Symbol" charset="0"/>
              </a:rPr>
              <a:t>= {</a:t>
            </a:r>
            <a:r>
              <a:rPr lang="en-US" sz="1800" dirty="0">
                <a:latin typeface="+mn-lt"/>
                <a:ea typeface="Times New Roman"/>
                <a:cs typeface="Calibri"/>
                <a:sym typeface="Symbol" charset="0"/>
              </a:rPr>
              <a:t>d4</a:t>
            </a:r>
            <a:r>
              <a:rPr lang="en-US" sz="1800" dirty="0">
                <a:latin typeface="+mn-lt"/>
                <a:ea typeface="Times New Roman"/>
                <a:cs typeface="Times New Roman"/>
                <a:sym typeface="Symbol" charset="0"/>
              </a:rPr>
              <a:t>}</a:t>
            </a:r>
            <a:endParaRPr lang="en-US" sz="1800" dirty="0">
              <a:latin typeface="+mn-lt"/>
              <a:ea typeface="Times New Roman"/>
              <a:cs typeface="Times New Roman"/>
            </a:endParaRPr>
          </a:p>
        </p:txBody>
      </p:sp>
      <p:sp>
        <p:nvSpPr>
          <p:cNvPr id="67" name="Freeform 37"/>
          <p:cNvSpPr>
            <a:spLocks/>
          </p:cNvSpPr>
          <p:nvPr/>
        </p:nvSpPr>
        <p:spPr bwMode="auto">
          <a:xfrm>
            <a:off x="3237782" y="4127485"/>
            <a:ext cx="1997317" cy="141769"/>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38100"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68" name="Freeform 38"/>
          <p:cNvSpPr>
            <a:spLocks/>
          </p:cNvSpPr>
          <p:nvPr/>
        </p:nvSpPr>
        <p:spPr bwMode="auto">
          <a:xfrm>
            <a:off x="4318324" y="3924768"/>
            <a:ext cx="1426114" cy="205502"/>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38100"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69" name="Arc 68"/>
          <p:cNvSpPr/>
          <p:nvPr/>
        </p:nvSpPr>
        <p:spPr bwMode="auto">
          <a:xfrm>
            <a:off x="4671820" y="4052209"/>
            <a:ext cx="90331" cy="178153"/>
          </a:xfrm>
          <a:prstGeom prst="arc">
            <a:avLst>
              <a:gd name="adj1" fmla="val 18495893"/>
              <a:gd name="adj2" fmla="val 2991136"/>
            </a:avLst>
          </a:prstGeom>
          <a:noFill/>
          <a:ln w="38100" cap="flat" cmpd="sng" algn="ctr">
            <a:solidFill>
              <a:srgbClr val="C00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70" name="Freeform 40"/>
          <p:cNvSpPr>
            <a:spLocks/>
          </p:cNvSpPr>
          <p:nvPr/>
        </p:nvSpPr>
        <p:spPr bwMode="auto">
          <a:xfrm rot="10800000" flipH="1">
            <a:off x="5256475" y="4538410"/>
            <a:ext cx="86892" cy="1073936"/>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71" name="Freeform 31"/>
          <p:cNvSpPr>
            <a:spLocks/>
          </p:cNvSpPr>
          <p:nvPr/>
        </p:nvSpPr>
        <p:spPr bwMode="auto">
          <a:xfrm rot="462874" flipH="1" flipV="1">
            <a:off x="5564708" y="3996394"/>
            <a:ext cx="186486" cy="1609317"/>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72" name="Freeform 6"/>
          <p:cNvSpPr>
            <a:spLocks/>
          </p:cNvSpPr>
          <p:nvPr/>
        </p:nvSpPr>
        <p:spPr bwMode="auto">
          <a:xfrm>
            <a:off x="3067012" y="4393974"/>
            <a:ext cx="190699" cy="1083973"/>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73" name="Oval 11"/>
          <p:cNvSpPr>
            <a:spLocks noChangeArrowheads="1"/>
          </p:cNvSpPr>
          <p:nvPr/>
        </p:nvSpPr>
        <p:spPr bwMode="auto">
          <a:xfrm>
            <a:off x="3117196" y="4040311"/>
            <a:ext cx="361324" cy="361324"/>
          </a:xfrm>
          <a:prstGeom prst="ellipse">
            <a:avLst/>
          </a:prstGeom>
          <a:solidFill>
            <a:srgbClr val="FFFFFF"/>
          </a:solidFill>
          <a:ln w="38100" cmpd="sng">
            <a:solidFill>
              <a:srgbClr val="C00000"/>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74" name="Freeform 18"/>
          <p:cNvSpPr>
            <a:spLocks/>
          </p:cNvSpPr>
          <p:nvPr/>
        </p:nvSpPr>
        <p:spPr bwMode="auto">
          <a:xfrm rot="297626" flipV="1">
            <a:off x="3438401" y="5717179"/>
            <a:ext cx="1795511" cy="194454"/>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38100"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75" name="Oval 11"/>
          <p:cNvSpPr>
            <a:spLocks noChangeArrowheads="1"/>
          </p:cNvSpPr>
          <p:nvPr/>
        </p:nvSpPr>
        <p:spPr bwMode="auto">
          <a:xfrm>
            <a:off x="5739420" y="3669066"/>
            <a:ext cx="361324" cy="361324"/>
          </a:xfrm>
          <a:prstGeom prst="ellipse">
            <a:avLst/>
          </a:prstGeom>
          <a:solidFill>
            <a:srgbClr val="FFFFFF"/>
          </a:solidFill>
          <a:ln w="38100" cmpd="sng">
            <a:solidFill>
              <a:schemeClr val="tx1"/>
            </a:solidFill>
            <a:round/>
            <a:headEnd/>
            <a:tailEnd/>
          </a:ln>
        </p:spPr>
        <p:txBody>
          <a:bodyPr wrap="none" anchor="ctr"/>
          <a:lstStyle/>
          <a:p>
            <a:pPr algn="ctr"/>
            <a:r>
              <a:rPr lang="en-US" dirty="0">
                <a:latin typeface="Calibri"/>
                <a:ea typeface="Times New Roman"/>
                <a:cs typeface="Times New Roman"/>
              </a:rPr>
              <a:t>d5</a:t>
            </a:r>
          </a:p>
        </p:txBody>
      </p:sp>
      <p:sp>
        <p:nvSpPr>
          <p:cNvPr id="76" name="Text Box 11"/>
          <p:cNvSpPr txBox="1">
            <a:spLocks noChangeArrowheads="1"/>
          </p:cNvSpPr>
          <p:nvPr/>
        </p:nvSpPr>
        <p:spPr bwMode="auto">
          <a:xfrm>
            <a:off x="4220283" y="3821426"/>
            <a:ext cx="459444" cy="291882"/>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sp>
        <p:nvSpPr>
          <p:cNvPr id="77" name="Text Box 11"/>
          <p:cNvSpPr txBox="1">
            <a:spLocks noChangeArrowheads="1"/>
          </p:cNvSpPr>
          <p:nvPr/>
        </p:nvSpPr>
        <p:spPr bwMode="auto">
          <a:xfrm>
            <a:off x="5349591" y="4799445"/>
            <a:ext cx="706057" cy="291882"/>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78" name="Text Box 11"/>
          <p:cNvSpPr txBox="1">
            <a:spLocks noChangeArrowheads="1"/>
          </p:cNvSpPr>
          <p:nvPr/>
        </p:nvSpPr>
        <p:spPr bwMode="auto">
          <a:xfrm>
            <a:off x="3133122" y="4793160"/>
            <a:ext cx="706057" cy="291882"/>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79" name="Text Box 11"/>
          <p:cNvSpPr txBox="1">
            <a:spLocks noChangeArrowheads="1"/>
          </p:cNvSpPr>
          <p:nvPr/>
        </p:nvSpPr>
        <p:spPr bwMode="auto">
          <a:xfrm>
            <a:off x="4139189" y="5532341"/>
            <a:ext cx="459444" cy="291882"/>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sp>
        <p:nvSpPr>
          <p:cNvPr id="80" name="Text Box 11"/>
          <p:cNvSpPr txBox="1">
            <a:spLocks noChangeArrowheads="1"/>
          </p:cNvSpPr>
          <p:nvPr/>
        </p:nvSpPr>
        <p:spPr bwMode="auto">
          <a:xfrm>
            <a:off x="4868502" y="3797731"/>
            <a:ext cx="291747"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0.2</a:t>
            </a:r>
          </a:p>
        </p:txBody>
      </p:sp>
      <p:sp>
        <p:nvSpPr>
          <p:cNvPr id="81" name="Text Box 11"/>
          <p:cNvSpPr txBox="1">
            <a:spLocks noChangeArrowheads="1"/>
          </p:cNvSpPr>
          <p:nvPr/>
        </p:nvSpPr>
        <p:spPr bwMode="auto">
          <a:xfrm>
            <a:off x="4866756" y="4206185"/>
            <a:ext cx="291747"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0.8</a:t>
            </a:r>
          </a:p>
        </p:txBody>
      </p:sp>
      <p:sp>
        <p:nvSpPr>
          <p:cNvPr id="82" name="Text Box 11"/>
          <p:cNvSpPr txBox="1">
            <a:spLocks noChangeArrowheads="1"/>
          </p:cNvSpPr>
          <p:nvPr/>
        </p:nvSpPr>
        <p:spPr bwMode="auto">
          <a:xfrm>
            <a:off x="3878745" y="5834057"/>
            <a:ext cx="291747"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0.5</a:t>
            </a:r>
          </a:p>
        </p:txBody>
      </p:sp>
      <p:sp>
        <p:nvSpPr>
          <p:cNvPr id="83" name="Text Box 11"/>
          <p:cNvSpPr txBox="1">
            <a:spLocks noChangeArrowheads="1"/>
          </p:cNvSpPr>
          <p:nvPr/>
        </p:nvSpPr>
        <p:spPr bwMode="auto">
          <a:xfrm>
            <a:off x="3571417" y="5958156"/>
            <a:ext cx="291747"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0.5</a:t>
            </a:r>
          </a:p>
        </p:txBody>
      </p:sp>
      <p:sp>
        <p:nvSpPr>
          <p:cNvPr id="84" name="Oval 12"/>
          <p:cNvSpPr>
            <a:spLocks noChangeArrowheads="1"/>
          </p:cNvSpPr>
          <p:nvPr/>
        </p:nvSpPr>
        <p:spPr bwMode="auto">
          <a:xfrm>
            <a:off x="3117196" y="5477947"/>
            <a:ext cx="361324" cy="361324"/>
          </a:xfrm>
          <a:prstGeom prst="ellipse">
            <a:avLst/>
          </a:prstGeom>
          <a:solidFill>
            <a:schemeClr val="bg1"/>
          </a:solidFill>
          <a:ln w="38100" cmpd="sng">
            <a:solidFill>
              <a:srgbClr val="C00000"/>
            </a:solidFill>
            <a:round/>
            <a:headEnd/>
            <a:tailEnd/>
          </a:ln>
        </p:spPr>
        <p:txBody>
          <a:bodyPr wrap="none" anchor="ctr"/>
          <a:lstStyle/>
          <a:p>
            <a:pPr algn="ctr"/>
            <a:r>
              <a:rPr lang="en-US" dirty="0">
                <a:latin typeface="Calibri"/>
                <a:ea typeface="Times New Roman"/>
                <a:cs typeface="Times New Roman"/>
              </a:rPr>
              <a:t>d1</a:t>
            </a:r>
          </a:p>
        </p:txBody>
      </p:sp>
      <p:sp>
        <p:nvSpPr>
          <p:cNvPr id="85" name="Text Box 13"/>
          <p:cNvSpPr txBox="1">
            <a:spLocks noChangeArrowheads="1"/>
          </p:cNvSpPr>
          <p:nvPr/>
        </p:nvSpPr>
        <p:spPr bwMode="auto">
          <a:xfrm>
            <a:off x="2904564" y="6048681"/>
            <a:ext cx="575479" cy="553998"/>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Times New Roman"/>
                <a:cs typeface="Calibri"/>
                <a:sym typeface="Symbol" charset="0"/>
              </a:rPr>
              <a:t>Start: </a:t>
            </a:r>
            <a:br>
              <a:rPr lang="en-US" sz="1800" dirty="0">
                <a:latin typeface="+mn-lt"/>
                <a:ea typeface="Times New Roman"/>
                <a:cs typeface="Calibri"/>
                <a:sym typeface="Symbol" charset="0"/>
              </a:rPr>
            </a:br>
            <a:r>
              <a:rPr lang="en-US" sz="1800" i="1" dirty="0">
                <a:latin typeface="+mn-lt"/>
                <a:ea typeface="Times New Roman"/>
                <a:sym typeface="Symbol" charset="0"/>
              </a:rPr>
              <a:t>s</a:t>
            </a:r>
            <a:r>
              <a:rPr lang="en-US" sz="1800" baseline="-25000" dirty="0">
                <a:latin typeface="+mn-lt"/>
                <a:ea typeface="Times New Roman"/>
                <a:sym typeface="Symbol" charset="0"/>
              </a:rPr>
              <a:t>0</a:t>
            </a:r>
            <a:r>
              <a:rPr lang="en-US" sz="1800" i="1" dirty="0">
                <a:latin typeface="+mn-lt"/>
                <a:ea typeface="Times New Roman"/>
                <a:sym typeface="Symbol" charset="0"/>
              </a:rPr>
              <a:t>= </a:t>
            </a:r>
            <a:r>
              <a:rPr lang="en-US" sz="1800" dirty="0">
                <a:latin typeface="+mn-lt"/>
                <a:ea typeface="Times New Roman"/>
                <a:cs typeface="Calibri"/>
                <a:sym typeface="Symbol" charset="0"/>
              </a:rPr>
              <a:t>d1</a:t>
            </a:r>
            <a:endParaRPr lang="en-US" sz="1800" dirty="0">
              <a:latin typeface="+mn-lt"/>
              <a:ea typeface="Times New Roman"/>
              <a:cs typeface="Times New Roman"/>
            </a:endParaRPr>
          </a:p>
        </p:txBody>
      </p:sp>
      <p:sp>
        <p:nvSpPr>
          <p:cNvPr id="86" name="Freeform 6"/>
          <p:cNvSpPr>
            <a:spLocks/>
          </p:cNvSpPr>
          <p:nvPr/>
        </p:nvSpPr>
        <p:spPr bwMode="auto">
          <a:xfrm flipH="1" flipV="1">
            <a:off x="3356001" y="4399486"/>
            <a:ext cx="190699" cy="1083973"/>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cxnSp>
        <p:nvCxnSpPr>
          <p:cNvPr id="87" name="Curved Connector 86"/>
          <p:cNvCxnSpPr>
            <a:cxnSpLocks/>
            <a:stCxn id="84" idx="6"/>
            <a:endCxn id="84" idx="4"/>
          </p:cNvCxnSpPr>
          <p:nvPr/>
        </p:nvCxnSpPr>
        <p:spPr>
          <a:xfrm flipH="1">
            <a:off x="3297858" y="5658609"/>
            <a:ext cx="180662" cy="180662"/>
          </a:xfrm>
          <a:prstGeom prst="curvedConnector4">
            <a:avLst>
              <a:gd name="adj1" fmla="val -100000"/>
              <a:gd name="adj2" fmla="val 200000"/>
            </a:avLst>
          </a:prstGeom>
          <a:ln w="12700" cmpd="sng">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8" name="Arc 87"/>
          <p:cNvSpPr/>
          <p:nvPr/>
        </p:nvSpPr>
        <p:spPr bwMode="auto">
          <a:xfrm rot="356928">
            <a:off x="3485111" y="5582976"/>
            <a:ext cx="289811" cy="289813"/>
          </a:xfrm>
          <a:prstGeom prst="arc">
            <a:avLst>
              <a:gd name="adj1" fmla="val 708330"/>
              <a:gd name="adj2" fmla="val 4251989"/>
            </a:avLst>
          </a:prstGeom>
          <a:noFill/>
          <a:ln w="12700" cap="flat" cmpd="sng" algn="ctr">
            <a:solidFill>
              <a:srgbClr val="C00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89" name="Freeform 18"/>
          <p:cNvSpPr>
            <a:spLocks/>
          </p:cNvSpPr>
          <p:nvPr/>
        </p:nvSpPr>
        <p:spPr bwMode="auto">
          <a:xfrm rot="11097626" flipV="1">
            <a:off x="3466907" y="5469847"/>
            <a:ext cx="1795511" cy="194454"/>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38100" cmpd="sng">
            <a:solidFill>
              <a:srgbClr val="0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90" name="Freeform 31"/>
          <p:cNvSpPr>
            <a:spLocks/>
          </p:cNvSpPr>
          <p:nvPr/>
        </p:nvSpPr>
        <p:spPr bwMode="auto">
          <a:xfrm rot="11047278" flipH="1" flipV="1">
            <a:off x="5566582" y="4026392"/>
            <a:ext cx="425783" cy="1678168"/>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91" name="Freeform 40"/>
          <p:cNvSpPr>
            <a:spLocks/>
          </p:cNvSpPr>
          <p:nvPr/>
        </p:nvSpPr>
        <p:spPr bwMode="auto">
          <a:xfrm flipH="1">
            <a:off x="5376917" y="4490289"/>
            <a:ext cx="86892" cy="1073936"/>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92" name="Oval 11"/>
          <p:cNvSpPr>
            <a:spLocks noChangeArrowheads="1"/>
          </p:cNvSpPr>
          <p:nvPr/>
        </p:nvSpPr>
        <p:spPr bwMode="auto">
          <a:xfrm>
            <a:off x="5217732" y="4171720"/>
            <a:ext cx="361324" cy="361324"/>
          </a:xfrm>
          <a:prstGeom prst="ellipse">
            <a:avLst/>
          </a:prstGeom>
          <a:solidFill>
            <a:srgbClr val="FFFFFF"/>
          </a:solidFill>
          <a:ln w="38100" cmpd="sng">
            <a:solidFill>
              <a:schemeClr val="tx1"/>
            </a:solidFill>
            <a:round/>
            <a:headEnd/>
            <a:tailEnd/>
          </a:ln>
        </p:spPr>
        <p:txBody>
          <a:bodyPr wrap="none" anchor="ctr"/>
          <a:lstStyle/>
          <a:p>
            <a:pPr algn="ctr"/>
            <a:r>
              <a:rPr lang="en-US" dirty="0">
                <a:latin typeface="Calibri"/>
                <a:ea typeface="Times New Roman"/>
                <a:cs typeface="Times New Roman"/>
              </a:rPr>
              <a:t>d3</a:t>
            </a:r>
          </a:p>
        </p:txBody>
      </p:sp>
      <p:sp>
        <p:nvSpPr>
          <p:cNvPr id="93" name="Oval 12"/>
          <p:cNvSpPr>
            <a:spLocks noChangeArrowheads="1"/>
          </p:cNvSpPr>
          <p:nvPr/>
        </p:nvSpPr>
        <p:spPr bwMode="auto">
          <a:xfrm>
            <a:off x="5225878" y="5564254"/>
            <a:ext cx="361324" cy="361324"/>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94" name="Freeform 31"/>
          <p:cNvSpPr>
            <a:spLocks/>
          </p:cNvSpPr>
          <p:nvPr/>
        </p:nvSpPr>
        <p:spPr bwMode="auto">
          <a:xfrm rot="6215733" flipV="1">
            <a:off x="4164068" y="3544296"/>
            <a:ext cx="359948" cy="1792513"/>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38100"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mc:AlternateContent xmlns:mc="http://schemas.openxmlformats.org/markup-compatibility/2006" xmlns:a14="http://schemas.microsoft.com/office/drawing/2010/main">
        <mc:Choice Requires="a14">
          <p:sp>
            <p:nvSpPr>
              <p:cNvPr id="2" name="Rectangle 1"/>
              <p:cNvSpPr/>
              <p:nvPr/>
            </p:nvSpPr>
            <p:spPr>
              <a:xfrm>
                <a:off x="1151884" y="5610945"/>
                <a:ext cx="1100403"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de-DE" sz="1500" b="0" i="1" dirty="0" smtClean="0">
                          <a:latin typeface="Cambria Math" panose="02040503050406030204" pitchFamily="18" charset="0"/>
                          <a:cs typeface="Times New Roman"/>
                        </a:rPr>
                        <m:t>𝑉</m:t>
                      </m:r>
                      <m:d>
                        <m:dPr>
                          <m:ctrlPr>
                            <a:rPr lang="de-DE" sz="1500" b="0" i="1" dirty="0" smtClean="0">
                              <a:latin typeface="Cambria Math" panose="02040503050406030204" pitchFamily="18" charset="0"/>
                              <a:cs typeface="Times New Roman"/>
                            </a:rPr>
                          </m:ctrlPr>
                        </m:dPr>
                        <m:e>
                          <m:r>
                            <a:rPr lang="de-DE" sz="1500" b="0" i="1" dirty="0" smtClean="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1</m:t>
                          </m:r>
                        </m:e>
                      </m:d>
                      <m:r>
                        <a:rPr lang="de-DE" sz="1500" b="0" i="1" dirty="0" smtClean="0">
                          <a:latin typeface="Cambria Math" panose="02040503050406030204" pitchFamily="18" charset="0"/>
                          <a:cs typeface="Times New Roman"/>
                        </a:rPr>
                        <m:t>=1</m:t>
                      </m:r>
                    </m:oMath>
                  </m:oMathPara>
                </a14:m>
                <a:endParaRPr lang="en-US" sz="1500" i="1" dirty="0">
                  <a:cs typeface="Times New Roman"/>
                </a:endParaRPr>
              </a:p>
              <a:p>
                <a:pPr/>
                <a14:m>
                  <m:oMathPara xmlns:m="http://schemas.openxmlformats.org/officeDocument/2006/math">
                    <m:oMathParaPr>
                      <m:jc m:val="centerGroup"/>
                    </m:oMathParaPr>
                    <m:oMath xmlns:m="http://schemas.openxmlformats.org/officeDocument/2006/math">
                      <m:r>
                        <a:rPr lang="de-DE" sz="1500" i="1" dirty="0">
                          <a:latin typeface="Cambria Math" panose="02040503050406030204" pitchFamily="18" charset="0"/>
                          <a:cs typeface="Times New Roman"/>
                        </a:rPr>
                        <m:t>𝑉</m:t>
                      </m:r>
                      <m:d>
                        <m:dPr>
                          <m:ctrlPr>
                            <a:rPr lang="de-DE" sz="1500" i="1" dirty="0">
                              <a:latin typeface="Cambria Math" panose="02040503050406030204" pitchFamily="18" charset="0"/>
                              <a:cs typeface="Times New Roman"/>
                            </a:rPr>
                          </m:ctrlPr>
                        </m:dPr>
                        <m:e>
                          <m:r>
                            <a:rPr lang="de-DE" sz="1500" i="1" dirty="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2</m:t>
                          </m:r>
                        </m:e>
                      </m:d>
                      <m:r>
                        <a:rPr lang="de-DE" sz="1500" i="1" dirty="0">
                          <a:latin typeface="Cambria Math" panose="02040503050406030204" pitchFamily="18" charset="0"/>
                          <a:cs typeface="Times New Roman"/>
                        </a:rPr>
                        <m:t>=1</m:t>
                      </m:r>
                    </m:oMath>
                  </m:oMathPara>
                </a14:m>
                <a:endParaRPr lang="de-DE" sz="1500" i="1" dirty="0">
                  <a:cs typeface="Times New Roman"/>
                </a:endParaRPr>
              </a:p>
              <a:p>
                <a:pPr/>
                <a14:m>
                  <m:oMathPara xmlns:m="http://schemas.openxmlformats.org/officeDocument/2006/math">
                    <m:oMathParaPr>
                      <m:jc m:val="centerGroup"/>
                    </m:oMathParaPr>
                    <m:oMath xmlns:m="http://schemas.openxmlformats.org/officeDocument/2006/math">
                      <m:r>
                        <a:rPr lang="de-DE" sz="1500" i="1" dirty="0">
                          <a:latin typeface="Cambria Math" panose="02040503050406030204" pitchFamily="18" charset="0"/>
                          <a:cs typeface="Times New Roman"/>
                        </a:rPr>
                        <m:t>𝑉</m:t>
                      </m:r>
                      <m:d>
                        <m:dPr>
                          <m:ctrlPr>
                            <a:rPr lang="de-DE" sz="1500" i="1" dirty="0">
                              <a:latin typeface="Cambria Math" panose="02040503050406030204" pitchFamily="18" charset="0"/>
                              <a:cs typeface="Times New Roman"/>
                            </a:rPr>
                          </m:ctrlPr>
                        </m:dPr>
                        <m:e>
                          <m:r>
                            <a:rPr lang="de-DE" sz="1500" i="1" dirty="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3</m:t>
                          </m:r>
                        </m:e>
                      </m:d>
                      <m:r>
                        <a:rPr lang="de-DE" sz="1500" i="1" dirty="0">
                          <a:latin typeface="Cambria Math" panose="02040503050406030204" pitchFamily="18" charset="0"/>
                          <a:cs typeface="Times New Roman"/>
                        </a:rPr>
                        <m:t>=1</m:t>
                      </m:r>
                    </m:oMath>
                  </m:oMathPara>
                </a14:m>
                <a:endParaRPr lang="de-DE" sz="1500" i="1" dirty="0">
                  <a:cs typeface="Times New Roman"/>
                </a:endParaRPr>
              </a:p>
              <a:p>
                <a:pPr/>
                <a14:m>
                  <m:oMathPara xmlns:m="http://schemas.openxmlformats.org/officeDocument/2006/math">
                    <m:oMathParaPr>
                      <m:jc m:val="centerGroup"/>
                    </m:oMathParaPr>
                    <m:oMath xmlns:m="http://schemas.openxmlformats.org/officeDocument/2006/math">
                      <m:r>
                        <a:rPr lang="de-DE" sz="1500" i="1" dirty="0">
                          <a:latin typeface="Cambria Math" panose="02040503050406030204" pitchFamily="18" charset="0"/>
                          <a:cs typeface="Times New Roman"/>
                        </a:rPr>
                        <m:t>𝑉</m:t>
                      </m:r>
                      <m:d>
                        <m:dPr>
                          <m:ctrlPr>
                            <a:rPr lang="de-DE" sz="1500" i="1" dirty="0">
                              <a:latin typeface="Cambria Math" panose="02040503050406030204" pitchFamily="18" charset="0"/>
                              <a:cs typeface="Times New Roman"/>
                            </a:rPr>
                          </m:ctrlPr>
                        </m:dPr>
                        <m:e>
                          <m:r>
                            <a:rPr lang="de-DE" sz="1500" i="1" dirty="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5</m:t>
                          </m:r>
                        </m:e>
                      </m:d>
                      <m:r>
                        <a:rPr lang="de-DE" sz="1500" i="1" dirty="0">
                          <a:latin typeface="Cambria Math" panose="02040503050406030204" pitchFamily="18" charset="0"/>
                          <a:cs typeface="Times New Roman"/>
                        </a:rPr>
                        <m:t>=1</m:t>
                      </m:r>
                    </m:oMath>
                  </m:oMathPara>
                </a14:m>
                <a:endParaRPr lang="de-DE" sz="1500" i="1" dirty="0">
                  <a:cs typeface="Times New Roman"/>
                </a:endParaRPr>
              </a:p>
            </p:txBody>
          </p:sp>
        </mc:Choice>
        <mc:Fallback xmlns="">
          <p:sp>
            <p:nvSpPr>
              <p:cNvPr id="2" name="Rectangle 1"/>
              <p:cNvSpPr>
                <a:spLocks noRot="1" noChangeAspect="1" noMove="1" noResize="1" noEditPoints="1" noAdjustHandles="1" noChangeArrowheads="1" noChangeShapeType="1" noTextEdit="1"/>
              </p:cNvSpPr>
              <p:nvPr/>
            </p:nvSpPr>
            <p:spPr>
              <a:xfrm>
                <a:off x="1151884" y="5610945"/>
                <a:ext cx="1100403" cy="1015663"/>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438AF83A-AE4A-E24E-8F5B-D8985C17CAC1}"/>
                  </a:ext>
                </a:extLst>
              </p:cNvPr>
              <p:cNvSpPr/>
              <p:nvPr/>
            </p:nvSpPr>
            <p:spPr>
              <a:xfrm>
                <a:off x="6462103" y="5610945"/>
                <a:ext cx="1100403" cy="101566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de-DE" sz="1500" b="0" i="1" dirty="0" smtClean="0">
                          <a:latin typeface="Cambria Math" panose="02040503050406030204" pitchFamily="18" charset="0"/>
                          <a:cs typeface="Times New Roman"/>
                        </a:rPr>
                        <m:t>𝑉</m:t>
                      </m:r>
                      <m:d>
                        <m:dPr>
                          <m:ctrlPr>
                            <a:rPr lang="de-DE" sz="1500" b="0" i="1" dirty="0" smtClean="0">
                              <a:latin typeface="Cambria Math" panose="02040503050406030204" pitchFamily="18" charset="0"/>
                              <a:cs typeface="Times New Roman"/>
                            </a:rPr>
                          </m:ctrlPr>
                        </m:dPr>
                        <m:e>
                          <m:r>
                            <a:rPr lang="de-DE" sz="1500" b="0" i="1" dirty="0" smtClean="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1</m:t>
                          </m:r>
                        </m:e>
                      </m:d>
                      <m:r>
                        <a:rPr lang="de-DE" sz="1500" b="0" i="1" dirty="0" smtClean="0">
                          <a:latin typeface="Cambria Math" panose="02040503050406030204" pitchFamily="18" charset="0"/>
                          <a:cs typeface="Times New Roman"/>
                        </a:rPr>
                        <m:t>=1</m:t>
                      </m:r>
                    </m:oMath>
                  </m:oMathPara>
                </a14:m>
                <a:endParaRPr lang="en-US" sz="1500" i="1" dirty="0">
                  <a:cs typeface="Times New Roman"/>
                </a:endParaRPr>
              </a:p>
              <a:p>
                <a:pPr/>
                <a14:m>
                  <m:oMathPara xmlns:m="http://schemas.openxmlformats.org/officeDocument/2006/math">
                    <m:oMathParaPr>
                      <m:jc m:val="centerGroup"/>
                    </m:oMathParaPr>
                    <m:oMath xmlns:m="http://schemas.openxmlformats.org/officeDocument/2006/math">
                      <m:r>
                        <a:rPr lang="de-DE" sz="1500" i="1" dirty="0">
                          <a:latin typeface="Cambria Math" panose="02040503050406030204" pitchFamily="18" charset="0"/>
                          <a:cs typeface="Times New Roman"/>
                        </a:rPr>
                        <m:t>𝑉</m:t>
                      </m:r>
                      <m:d>
                        <m:dPr>
                          <m:ctrlPr>
                            <a:rPr lang="de-DE" sz="1500" i="1" dirty="0">
                              <a:latin typeface="Cambria Math" panose="02040503050406030204" pitchFamily="18" charset="0"/>
                              <a:cs typeface="Times New Roman"/>
                            </a:rPr>
                          </m:ctrlPr>
                        </m:dPr>
                        <m:e>
                          <m:r>
                            <a:rPr lang="de-DE" sz="1500" i="1" dirty="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2</m:t>
                          </m:r>
                        </m:e>
                      </m:d>
                      <m:r>
                        <a:rPr lang="de-DE" sz="1500" i="1" dirty="0">
                          <a:latin typeface="Cambria Math" panose="02040503050406030204" pitchFamily="18" charset="0"/>
                          <a:cs typeface="Times New Roman"/>
                        </a:rPr>
                        <m:t>=1</m:t>
                      </m:r>
                    </m:oMath>
                  </m:oMathPara>
                </a14:m>
                <a:endParaRPr lang="de-DE" sz="1500" i="1" dirty="0">
                  <a:cs typeface="Times New Roman"/>
                </a:endParaRPr>
              </a:p>
              <a:p>
                <a:pPr/>
                <a14:m>
                  <m:oMathPara xmlns:m="http://schemas.openxmlformats.org/officeDocument/2006/math">
                    <m:oMathParaPr>
                      <m:jc m:val="centerGroup"/>
                    </m:oMathParaPr>
                    <m:oMath xmlns:m="http://schemas.openxmlformats.org/officeDocument/2006/math">
                      <m:r>
                        <a:rPr lang="de-DE" sz="1500" i="1" dirty="0">
                          <a:latin typeface="Cambria Math" panose="02040503050406030204" pitchFamily="18" charset="0"/>
                          <a:cs typeface="Times New Roman"/>
                        </a:rPr>
                        <m:t>𝑉</m:t>
                      </m:r>
                      <m:d>
                        <m:dPr>
                          <m:ctrlPr>
                            <a:rPr lang="de-DE" sz="1500" i="1" dirty="0">
                              <a:latin typeface="Cambria Math" panose="02040503050406030204" pitchFamily="18" charset="0"/>
                              <a:cs typeface="Times New Roman"/>
                            </a:rPr>
                          </m:ctrlPr>
                        </m:dPr>
                        <m:e>
                          <m:r>
                            <a:rPr lang="de-DE" sz="1500" i="1" dirty="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3</m:t>
                          </m:r>
                        </m:e>
                      </m:d>
                      <m:r>
                        <a:rPr lang="de-DE" sz="1500" i="1" dirty="0">
                          <a:latin typeface="Cambria Math" panose="02040503050406030204" pitchFamily="18" charset="0"/>
                          <a:cs typeface="Times New Roman"/>
                        </a:rPr>
                        <m:t>=</m:t>
                      </m:r>
                      <m:r>
                        <a:rPr lang="de-DE" sz="1500" b="0" i="1" dirty="0" smtClean="0">
                          <a:latin typeface="Cambria Math" panose="02040503050406030204" pitchFamily="18" charset="0"/>
                          <a:cs typeface="Times New Roman"/>
                        </a:rPr>
                        <m:t>2</m:t>
                      </m:r>
                    </m:oMath>
                  </m:oMathPara>
                </a14:m>
                <a:endParaRPr lang="de-DE" sz="1500" i="1" dirty="0">
                  <a:cs typeface="Times New Roman"/>
                </a:endParaRPr>
              </a:p>
              <a:p>
                <a:pPr/>
                <a14:m>
                  <m:oMathPara xmlns:m="http://schemas.openxmlformats.org/officeDocument/2006/math">
                    <m:oMathParaPr>
                      <m:jc m:val="centerGroup"/>
                    </m:oMathParaPr>
                    <m:oMath xmlns:m="http://schemas.openxmlformats.org/officeDocument/2006/math">
                      <m:r>
                        <a:rPr lang="de-DE" sz="1500" i="1" dirty="0">
                          <a:latin typeface="Cambria Math" panose="02040503050406030204" pitchFamily="18" charset="0"/>
                          <a:cs typeface="Times New Roman"/>
                        </a:rPr>
                        <m:t>𝑉</m:t>
                      </m:r>
                      <m:d>
                        <m:dPr>
                          <m:ctrlPr>
                            <a:rPr lang="de-DE" sz="1500" i="1" dirty="0">
                              <a:latin typeface="Cambria Math" panose="02040503050406030204" pitchFamily="18" charset="0"/>
                              <a:cs typeface="Times New Roman"/>
                            </a:rPr>
                          </m:ctrlPr>
                        </m:dPr>
                        <m:e>
                          <m:r>
                            <a:rPr lang="de-DE" sz="1500" i="1" dirty="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5</m:t>
                          </m:r>
                        </m:e>
                      </m:d>
                      <m:r>
                        <a:rPr lang="de-DE" sz="1500" i="1" dirty="0">
                          <a:latin typeface="Cambria Math" panose="02040503050406030204" pitchFamily="18" charset="0"/>
                          <a:cs typeface="Times New Roman"/>
                        </a:rPr>
                        <m:t>=</m:t>
                      </m:r>
                      <m:r>
                        <a:rPr lang="de-DE" sz="1500" b="0" i="1" dirty="0" smtClean="0">
                          <a:latin typeface="Cambria Math" panose="02040503050406030204" pitchFamily="18" charset="0"/>
                          <a:cs typeface="Times New Roman"/>
                        </a:rPr>
                        <m:t>2</m:t>
                      </m:r>
                    </m:oMath>
                  </m:oMathPara>
                </a14:m>
                <a:endParaRPr lang="de-DE" sz="1500" i="1" dirty="0">
                  <a:cs typeface="Times New Roman"/>
                </a:endParaRPr>
              </a:p>
            </p:txBody>
          </p:sp>
        </mc:Choice>
        <mc:Fallback xmlns="">
          <p:sp>
            <p:nvSpPr>
              <p:cNvPr id="40" name="Rectangle 39">
                <a:extLst>
                  <a:ext uri="{FF2B5EF4-FFF2-40B4-BE49-F238E27FC236}">
                    <a16:creationId xmlns:a16="http://schemas.microsoft.com/office/drawing/2014/main" id="{438AF83A-AE4A-E24E-8F5B-D8985C17CAC1}"/>
                  </a:ext>
                </a:extLst>
              </p:cNvPr>
              <p:cNvSpPr>
                <a:spLocks noRot="1" noChangeAspect="1" noMove="1" noResize="1" noEditPoints="1" noAdjustHandles="1" noChangeArrowheads="1" noChangeShapeType="1" noTextEdit="1"/>
              </p:cNvSpPr>
              <p:nvPr/>
            </p:nvSpPr>
            <p:spPr>
              <a:xfrm>
                <a:off x="6462103" y="5610945"/>
                <a:ext cx="1100403" cy="1015663"/>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066B71B9-4BE9-9F42-AF0F-2AAB0163D09C}"/>
                  </a:ext>
                </a:extLst>
              </p:cNvPr>
              <p:cNvSpPr/>
              <p:nvPr/>
            </p:nvSpPr>
            <p:spPr>
              <a:xfrm>
                <a:off x="3571417" y="265653"/>
                <a:ext cx="1619689" cy="31784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l-GR" sz="1500" i="1" dirty="0" smtClean="0">
                          <a:latin typeface="Cambria Math" panose="02040503050406030204" pitchFamily="18" charset="0"/>
                        </a:rPr>
                        <m:t>𝜂</m:t>
                      </m:r>
                      <m:r>
                        <a:rPr lang="en-US" sz="1500" i="1" dirty="0">
                          <a:latin typeface="Cambria Math" panose="02040503050406030204" pitchFamily="18" charset="0"/>
                          <a:ea typeface="Times New Roman"/>
                        </a:rPr>
                        <m:t> = 0.2</m:t>
                      </m:r>
                    </m:oMath>
                  </m:oMathPara>
                </a14:m>
                <a:endParaRPr lang="en-US" sz="1500" baseline="-25000" dirty="0">
                  <a:ea typeface="Times New Roman"/>
                </a:endParaRPr>
              </a:p>
            </p:txBody>
          </p:sp>
        </mc:Choice>
        <mc:Fallback xmlns="">
          <p:sp>
            <p:nvSpPr>
              <p:cNvPr id="41" name="Rectangle 40">
                <a:extLst>
                  <a:ext uri="{FF2B5EF4-FFF2-40B4-BE49-F238E27FC236}">
                    <a16:creationId xmlns:a16="http://schemas.microsoft.com/office/drawing/2014/main" id="{066B71B9-4BE9-9F42-AF0F-2AAB0163D09C}"/>
                  </a:ext>
                </a:extLst>
              </p:cNvPr>
              <p:cNvSpPr>
                <a:spLocks noRot="1" noChangeAspect="1" noMove="1" noResize="1" noEditPoints="1" noAdjustHandles="1" noChangeArrowheads="1" noChangeShapeType="1" noTextEdit="1"/>
              </p:cNvSpPr>
              <p:nvPr/>
            </p:nvSpPr>
            <p:spPr>
              <a:xfrm>
                <a:off x="3571417" y="265653"/>
                <a:ext cx="1619689" cy="317844"/>
              </a:xfrm>
              <a:prstGeom prst="rect">
                <a:avLst/>
              </a:prstGeom>
              <a:blipFill>
                <a:blip r:embed="rId6"/>
                <a:stretch>
                  <a:fillRect b="-7407"/>
                </a:stretch>
              </a:blipFill>
            </p:spPr>
            <p:txBody>
              <a:bodyPr/>
              <a:lstStyle/>
              <a:p>
                <a:r>
                  <a:rPr lang="en-GB">
                    <a:noFill/>
                  </a:rPr>
                  <a:t> </a:t>
                </a:r>
              </a:p>
            </p:txBody>
          </p:sp>
        </mc:Fallback>
      </mc:AlternateContent>
    </p:spTree>
    <p:extLst>
      <p:ext uri="{BB962C8B-B14F-4D97-AF65-F5344CB8AC3E}">
        <p14:creationId xmlns:p14="http://schemas.microsoft.com/office/powerpoint/2010/main" val="8737413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3"/>
          <p:cNvSpPr>
            <a:spLocks noGrp="1"/>
          </p:cNvSpPr>
          <p:nvPr>
            <p:ph type="title"/>
          </p:nvPr>
        </p:nvSpPr>
        <p:spPr/>
        <p:txBody>
          <a:bodyPr>
            <a:normAutofit/>
          </a:bodyPr>
          <a:lstStyle/>
          <a:p>
            <a:pPr>
              <a:tabLst>
                <a:tab pos="7634288" algn="r"/>
              </a:tabLst>
            </a:pPr>
            <a:r>
              <a:rPr lang="en-US" sz="4000" dirty="0"/>
              <a:t>Synchronous	Asynchronous</a:t>
            </a:r>
          </a:p>
        </p:txBody>
      </p:sp>
      <mc:AlternateContent xmlns:mc="http://schemas.openxmlformats.org/markup-compatibility/2006" xmlns:a14="http://schemas.microsoft.com/office/drawing/2010/main">
        <mc:Choice Requires="a14">
          <p:sp>
            <p:nvSpPr>
              <p:cNvPr id="51202" name="Content Placeholder 4"/>
              <p:cNvSpPr>
                <a:spLocks noGrp="1"/>
              </p:cNvSpPr>
              <p:nvPr>
                <p:ph sz="half" idx="1"/>
              </p:nvPr>
            </p:nvSpPr>
            <p:spPr>
              <a:xfrm>
                <a:off x="628650" y="1146048"/>
                <a:ext cx="4132312" cy="5030915"/>
              </a:xfrm>
            </p:spPr>
            <p:txBody>
              <a:bodyPr>
                <a:normAutofit fontScale="55000" lnSpcReduction="20000"/>
              </a:bodyPr>
              <a:lstStyle/>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is-IS" i="1" dirty="0" smtClean="0">
                            <a:latin typeface="Cambria Math" panose="02040503050406030204" pitchFamily="18" charset="0"/>
                          </a:rPr>
                          <m:t>𝑚</m:t>
                        </m:r>
                        <m:r>
                          <a:rPr lang="is-IS" i="1" dirty="0" smtClean="0">
                            <a:latin typeface="Cambria Math" panose="02040503050406030204" pitchFamily="18" charset="0"/>
                          </a:rPr>
                          <m:t>12</m:t>
                        </m:r>
                      </m:e>
                    </m:d>
                    <m:r>
                      <a:rPr lang="en-US" i="1" dirty="0" smtClean="0">
                        <a:latin typeface="Cambria Math" panose="02040503050406030204" pitchFamily="18" charset="0"/>
                      </a:rPr>
                      <m:t>=100+</m:t>
                    </m:r>
                    <m:r>
                      <a:rPr lang="de-DE" b="0" i="1" dirty="0" smtClean="0">
                        <a:solidFill>
                          <a:schemeClr val="accent1"/>
                        </a:solidFill>
                        <a:latin typeface="Cambria Math" panose="02040503050406030204" pitchFamily="18" charset="0"/>
                      </a:rPr>
                      <m:t>2</m:t>
                    </m:r>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10</m:t>
                    </m:r>
                    <m:r>
                      <a:rPr lang="de-DE" b="0" i="1" dirty="0" smtClean="0">
                        <a:solidFill>
                          <a:schemeClr val="accent1"/>
                        </a:solidFill>
                        <a:latin typeface="Cambria Math" panose="02040503050406030204" pitchFamily="18" charset="0"/>
                      </a:rPr>
                      <m:t>2</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en-US" i="1" dirty="0" smtClean="0">
                            <a:latin typeface="Cambria Math" panose="02040503050406030204" pitchFamily="18" charset="0"/>
                          </a:rPr>
                          <m:t>𝑚</m:t>
                        </m:r>
                        <m:r>
                          <a:rPr lang="en-US" i="1" dirty="0" smtClean="0">
                            <a:latin typeface="Cambria Math" panose="02040503050406030204" pitchFamily="18" charset="0"/>
                          </a:rPr>
                          <m:t>14</m:t>
                        </m:r>
                      </m:e>
                    </m:d>
                    <m:r>
                      <a:rPr lang="en-US" i="1" dirty="0" smtClean="0">
                        <a:latin typeface="Cambria Math" panose="02040503050406030204" pitchFamily="18" charset="0"/>
                      </a:rPr>
                      <m:t>=1+</m:t>
                    </m:r>
                    <m:d>
                      <m:dPr>
                        <m:ctrlPr>
                          <a:rPr lang="en-US" b="0" i="1" dirty="0" smtClean="0">
                            <a:latin typeface="Cambria Math" panose="02040503050406030204" pitchFamily="18" charset="0"/>
                          </a:rPr>
                        </m:ctrlPr>
                      </m:dPr>
                      <m:e>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de-DE" b="0" i="1" dirty="0" smtClean="0">
                                <a:solidFill>
                                  <a:schemeClr val="accent1"/>
                                </a:solidFill>
                                <a:latin typeface="Cambria Math" panose="02040503050406030204" pitchFamily="18" charset="0"/>
                              </a:rPr>
                              <m:t>1.5</m:t>
                            </m:r>
                          </m:e>
                        </m:d>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mr-IN" i="1" dirty="0" smtClean="0">
                                <a:latin typeface="Cambria Math" panose="02040503050406030204" pitchFamily="18" charset="0"/>
                              </a:rPr>
                              <m:t>0</m:t>
                            </m:r>
                          </m:e>
                        </m:d>
                      </m:e>
                    </m:d>
                    <m:r>
                      <a:rPr lang="de-DE" b="0" i="1" dirty="0" smtClean="0">
                        <a:latin typeface="Cambria Math" panose="02040503050406030204" pitchFamily="18" charset="0"/>
                      </a:rPr>
                      <m:t>=</m:t>
                    </m:r>
                    <m:r>
                      <a:rPr lang="en-US" i="1" dirty="0" smtClean="0">
                        <a:solidFill>
                          <a:schemeClr val="accent1"/>
                        </a:solidFill>
                        <a:latin typeface="Cambria Math" panose="02040503050406030204" pitchFamily="18" charset="0"/>
                      </a:rPr>
                      <m:t>1</m:t>
                    </m:r>
                    <m:r>
                      <a:rPr lang="de-DE" b="0" i="1" dirty="0" smtClean="0">
                        <a:solidFill>
                          <a:schemeClr val="accent1"/>
                        </a:solidFill>
                        <a:latin typeface="Cambria Math" panose="02040503050406030204" pitchFamily="18" charset="0"/>
                      </a:rPr>
                      <m:t>.75</m:t>
                    </m:r>
                  </m:oMath>
                </a14:m>
                <a:endParaRPr lang="en-US" dirty="0"/>
              </a:p>
              <a:p>
                <a:pPr lvl="1"/>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𝑉</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m:t>
                    </m:r>
                    <m:r>
                      <a:rPr lang="de-DE" b="0" i="1" dirty="0" smtClean="0">
                        <a:solidFill>
                          <a:schemeClr val="accent1"/>
                        </a:solidFill>
                        <a:latin typeface="Cambria Math" panose="02040503050406030204" pitchFamily="18" charset="0"/>
                      </a:rPr>
                      <m:t>.75</m:t>
                    </m:r>
                    <m:r>
                      <a:rPr lang="en-US"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en-US" i="1" dirty="0" smtClean="0">
                            <a:latin typeface="Cambria Math" panose="02040503050406030204" pitchFamily="18" charset="0"/>
                          </a:rPr>
                          <m:t>1</m:t>
                        </m:r>
                      </m:sub>
                    </m:sSub>
                    <m:r>
                      <a:rPr lang="en-US" i="1" dirty="0" smtClean="0">
                        <a:latin typeface="Cambria Math" panose="02040503050406030204" pitchFamily="18" charset="0"/>
                      </a:rPr>
                      <m:t>(</m:t>
                    </m:r>
                    <m:r>
                      <a:rPr lang="en-US" i="1" dirty="0" smtClean="0">
                        <a:latin typeface="Cambria Math" panose="02040503050406030204" pitchFamily="18" charset="0"/>
                      </a:rPr>
                      <m:t>𝑑</m:t>
                    </m:r>
                    <m:r>
                      <a:rPr lang="en-US" i="1" dirty="0" smtClean="0">
                        <a:latin typeface="Cambria Math" panose="02040503050406030204" pitchFamily="18" charset="0"/>
                      </a:rPr>
                      <m:t>1)=</m:t>
                    </m:r>
                    <m:r>
                      <a:rPr lang="en-US" i="1" dirty="0" smtClean="0">
                        <a:latin typeface="Cambria Math" panose="02040503050406030204" pitchFamily="18" charset="0"/>
                      </a:rPr>
                      <m:t>𝑚</m:t>
                    </m:r>
                    <m:r>
                      <a:rPr lang="en-US" i="1" dirty="0" smtClean="0">
                        <a:latin typeface="Cambria Math" panose="02040503050406030204" pitchFamily="18" charset="0"/>
                      </a:rPr>
                      <m:t>14</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m:t>
                        </m:r>
                        <m:r>
                          <a:rPr lang="cs-CZ" i="1" dirty="0" smtClean="0">
                            <a:latin typeface="Cambria Math" panose="02040503050406030204" pitchFamily="18" charset="0"/>
                          </a:rPr>
                          <m:t>𝑚</m:t>
                        </m:r>
                        <m:r>
                          <a:rPr lang="cs-CZ" i="1" dirty="0" smtClean="0">
                            <a:latin typeface="Cambria Math" panose="02040503050406030204" pitchFamily="18" charset="0"/>
                          </a:rPr>
                          <m:t>21</m:t>
                        </m:r>
                      </m:e>
                    </m:d>
                    <m:r>
                      <a:rPr lang="en-US" i="1" dirty="0" smtClean="0">
                        <a:latin typeface="Cambria Math" panose="02040503050406030204" pitchFamily="18" charset="0"/>
                      </a:rPr>
                      <m:t>=100+</m:t>
                    </m:r>
                    <m:r>
                      <a:rPr lang="de-DE" b="0" i="1" dirty="0" smtClean="0">
                        <a:solidFill>
                          <a:schemeClr val="accent1"/>
                        </a:solidFill>
                        <a:latin typeface="Cambria Math" panose="02040503050406030204" pitchFamily="18" charset="0"/>
                      </a:rPr>
                      <m:t>1.5</m:t>
                    </m:r>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10</m:t>
                    </m:r>
                    <m:r>
                      <a:rPr lang="de-DE" b="0" i="1" dirty="0" smtClean="0">
                        <a:solidFill>
                          <a:schemeClr val="accent1"/>
                        </a:solidFill>
                        <a:latin typeface="Cambria Math" panose="02040503050406030204" pitchFamily="18" charset="0"/>
                      </a:rPr>
                      <m:t>1.5</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m:t>
                        </m:r>
                        <m:r>
                          <a:rPr lang="is-IS" i="1" dirty="0" smtClean="0">
                            <a:latin typeface="Cambria Math" panose="02040503050406030204" pitchFamily="18" charset="0"/>
                          </a:rPr>
                          <m:t>𝑚</m:t>
                        </m:r>
                        <m:r>
                          <a:rPr lang="is-IS" i="1" dirty="0" smtClean="0">
                            <a:latin typeface="Cambria Math" panose="02040503050406030204" pitchFamily="18" charset="0"/>
                          </a:rPr>
                          <m:t>23</m:t>
                        </m:r>
                      </m:e>
                    </m:d>
                    <m:r>
                      <a:rPr lang="en-US" i="1" dirty="0" smtClean="0">
                        <a:latin typeface="Cambria Math" panose="02040503050406030204" pitchFamily="18" charset="0"/>
                      </a:rPr>
                      <m:t>= 1+</m:t>
                    </m:r>
                    <m:d>
                      <m:dPr>
                        <m:ctrlPr>
                          <a:rPr lang="en-US" b="0" i="1" dirty="0" smtClean="0">
                            <a:latin typeface="Cambria Math" panose="02040503050406030204" pitchFamily="18" charset="0"/>
                          </a:rPr>
                        </m:ctrlPr>
                      </m:dPr>
                      <m:e>
                        <m:r>
                          <a:rPr lang="de-DE" b="0" i="1" dirty="0" smtClean="0">
                            <a:latin typeface="Cambria Math" panose="02040503050406030204" pitchFamily="18" charset="0"/>
                          </a:rPr>
                          <m:t>0.2</m:t>
                        </m:r>
                        <m:d>
                          <m:dPr>
                            <m:ctrlPr>
                              <a:rPr lang="mr-IN" b="0" i="1" dirty="0" smtClean="0">
                                <a:latin typeface="Cambria Math" panose="02040503050406030204" pitchFamily="18" charset="0"/>
                              </a:rPr>
                            </m:ctrlPr>
                          </m:dPr>
                          <m:e>
                            <m:r>
                              <a:rPr lang="de-DE" b="0" i="1" dirty="0" smtClean="0">
                                <a:solidFill>
                                  <a:schemeClr val="accent1"/>
                                </a:solidFill>
                                <a:latin typeface="Cambria Math" panose="02040503050406030204" pitchFamily="18" charset="0"/>
                              </a:rPr>
                              <m:t>2</m:t>
                            </m:r>
                          </m:e>
                        </m:d>
                        <m:r>
                          <a:rPr lang="en-US" i="1" dirty="0" smtClean="0">
                            <a:latin typeface="Cambria Math" panose="02040503050406030204" pitchFamily="18" charset="0"/>
                          </a:rPr>
                          <m:t>+</m:t>
                        </m:r>
                        <m:r>
                          <a:rPr lang="de-DE" b="0" i="1" dirty="0" smtClean="0">
                            <a:latin typeface="Cambria Math" panose="02040503050406030204" pitchFamily="18" charset="0"/>
                          </a:rPr>
                          <m:t>0.8</m:t>
                        </m:r>
                        <m:d>
                          <m:dPr>
                            <m:ctrlPr>
                              <a:rPr lang="mr-IN" b="0" i="1" dirty="0" smtClean="0">
                                <a:latin typeface="Cambria Math" panose="02040503050406030204" pitchFamily="18" charset="0"/>
                              </a:rPr>
                            </m:ctrlPr>
                          </m:dPr>
                          <m:e>
                            <m:r>
                              <a:rPr lang="de-DE" b="0" i="1" dirty="0" smtClean="0">
                                <a:solidFill>
                                  <a:schemeClr val="accent1"/>
                                </a:solidFill>
                                <a:latin typeface="Cambria Math" panose="02040503050406030204" pitchFamily="18" charset="0"/>
                              </a:rPr>
                              <m:t>2</m:t>
                            </m:r>
                          </m:e>
                        </m:d>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3</m:t>
                    </m:r>
                  </m:oMath>
                </a14:m>
                <a:endParaRPr lang="en-US" dirty="0"/>
              </a:p>
              <a:p>
                <a:pPr lvl="1"/>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𝑉</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2</m:t>
                        </m:r>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3</m:t>
                    </m:r>
                    <m:r>
                      <a:rPr lang="en-US"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2</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23</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r>
                          <a:rPr lang="is-IS" i="1" dirty="0" smtClean="0">
                            <a:latin typeface="Cambria Math" panose="02040503050406030204" pitchFamily="18" charset="0"/>
                          </a:rPr>
                          <m:t>𝑚</m:t>
                        </m:r>
                        <m:r>
                          <a:rPr lang="is-IS" i="1" dirty="0" smtClean="0">
                            <a:latin typeface="Cambria Math" panose="02040503050406030204" pitchFamily="18" charset="0"/>
                          </a:rPr>
                          <m:t>32</m:t>
                        </m:r>
                      </m:e>
                    </m:d>
                    <m:r>
                      <a:rPr lang="en-US" i="1" dirty="0" smtClean="0">
                        <a:latin typeface="Cambria Math" panose="02040503050406030204" pitchFamily="18" charset="0"/>
                      </a:rPr>
                      <m:t>=1+</m:t>
                    </m:r>
                    <m:r>
                      <a:rPr lang="de-DE" b="0" i="1" dirty="0" smtClean="0">
                        <a:solidFill>
                          <a:schemeClr val="accent1"/>
                        </a:solidFill>
                        <a:latin typeface="Cambria Math" panose="02040503050406030204" pitchFamily="18" charset="0"/>
                      </a:rPr>
                      <m:t>2</m:t>
                    </m:r>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3</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r>
                          <a:rPr lang="ru-RU" i="1" dirty="0" smtClean="0">
                            <a:latin typeface="Cambria Math" panose="02040503050406030204" pitchFamily="18" charset="0"/>
                          </a:rPr>
                          <m:t>𝑚</m:t>
                        </m:r>
                        <m:r>
                          <a:rPr lang="ru-RU" i="1" dirty="0" smtClean="0">
                            <a:latin typeface="Cambria Math" panose="02040503050406030204" pitchFamily="18" charset="0"/>
                          </a:rPr>
                          <m:t>34</m:t>
                        </m:r>
                      </m:e>
                    </m:d>
                    <m:r>
                      <a:rPr lang="en-US" i="1" dirty="0" smtClean="0">
                        <a:latin typeface="Cambria Math" panose="02040503050406030204" pitchFamily="18" charset="0"/>
                      </a:rPr>
                      <m:t>=100+0=100</m:t>
                    </m:r>
                  </m:oMath>
                </a14:m>
                <a:endParaRPr lang="en-US" dirty="0"/>
              </a:p>
              <a:p>
                <a:pPr lvl="1"/>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𝑉</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3</m:t>
                    </m:r>
                    <m:r>
                      <a:rPr lang="en-US"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32</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r>
                          <a:rPr lang="is-IS" i="1" dirty="0" smtClean="0">
                            <a:latin typeface="Cambria Math" panose="02040503050406030204" pitchFamily="18" charset="0"/>
                          </a:rPr>
                          <m:t>𝑚</m:t>
                        </m:r>
                        <m:r>
                          <a:rPr lang="is-IS" i="1" dirty="0" smtClean="0">
                            <a:latin typeface="Cambria Math" panose="02040503050406030204" pitchFamily="18" charset="0"/>
                          </a:rPr>
                          <m:t>52</m:t>
                        </m:r>
                      </m:e>
                    </m:d>
                    <m:r>
                      <a:rPr lang="en-US" i="1" dirty="0" smtClean="0">
                        <a:latin typeface="Cambria Math" panose="02040503050406030204" pitchFamily="18" charset="0"/>
                      </a:rPr>
                      <m:t>=1+</m:t>
                    </m:r>
                    <m:r>
                      <a:rPr lang="de-DE" b="0" i="1" dirty="0" smtClean="0">
                        <a:solidFill>
                          <a:schemeClr val="accent1"/>
                        </a:solidFill>
                        <a:latin typeface="Cambria Math" panose="02040503050406030204" pitchFamily="18" charset="0"/>
                      </a:rPr>
                      <m:t>2</m:t>
                    </m:r>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3</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r>
                          <a:rPr lang="en-US" i="1" dirty="0" smtClean="0">
                            <a:latin typeface="Cambria Math" panose="02040503050406030204" pitchFamily="18" charset="0"/>
                          </a:rPr>
                          <m:t>𝑚</m:t>
                        </m:r>
                        <m:r>
                          <a:rPr lang="en-US" i="1" dirty="0" smtClean="0">
                            <a:latin typeface="Cambria Math" panose="02040503050406030204" pitchFamily="18" charset="0"/>
                          </a:rPr>
                          <m:t>54</m:t>
                        </m:r>
                      </m:e>
                    </m:d>
                  </m:oMath>
                </a14:m>
                <a:r>
                  <a:rPr lang="de-DE" i="1" dirty="0">
                    <a:latin typeface="Cambria Math" panose="02040503050406030204" pitchFamily="18" charset="0"/>
                  </a:rPr>
                  <a:t> </a:t>
                </a:r>
                <a14:m>
                  <m:oMath xmlns:m="http://schemas.openxmlformats.org/officeDocument/2006/math">
                    <m:r>
                      <a:rPr lang="en-US" i="1" dirty="0" smtClean="0">
                        <a:latin typeface="Cambria Math" panose="02040503050406030204" pitchFamily="18" charset="0"/>
                      </a:rPr>
                      <m:t>=100+0=100</m:t>
                    </m:r>
                  </m:oMath>
                </a14:m>
                <a:endParaRPr lang="en-US" dirty="0"/>
              </a:p>
              <a:p>
                <a:pPr lvl="1"/>
                <a14:m>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 </m:t>
                        </m:r>
                        <m:r>
                          <a:rPr lang="en-US" i="1" dirty="0" smtClean="0">
                            <a:latin typeface="Cambria Math" panose="02040503050406030204" pitchFamily="18" charset="0"/>
                          </a:rPr>
                          <m:t>𝑉</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3</m:t>
                    </m:r>
                    <m:r>
                      <a:rPr lang="en-US" i="1" dirty="0" smtClean="0">
                        <a:latin typeface="Cambria Math" panose="02040503050406030204" pitchFamily="18" charset="0"/>
                      </a:rPr>
                      <m:t>; </m:t>
                    </m:r>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52</m:t>
                    </m:r>
                  </m:oMath>
                </a14:m>
                <a:endParaRPr lang="is-IS" i="1" dirty="0">
                  <a:latin typeface="Cambria Math" panose="02040503050406030204" pitchFamily="18" charset="0"/>
                </a:endParaRPr>
              </a:p>
              <a:p>
                <a14:m>
                  <m:oMath xmlns:m="http://schemas.openxmlformats.org/officeDocument/2006/math">
                    <m:r>
                      <a:rPr lang="en-US" i="1" dirty="0" smtClean="0">
                        <a:latin typeface="Cambria Math" panose="02040503050406030204" pitchFamily="18" charset="0"/>
                      </a:rPr>
                      <m:t>𝑟</m:t>
                    </m:r>
                    <m:r>
                      <a:rPr lang="de-DE" b="0" i="1" dirty="0" smtClean="0">
                        <a:latin typeface="Cambria Math" panose="02040503050406030204" pitchFamily="18" charset="0"/>
                      </a:rPr>
                      <m:t>=</m:t>
                    </m:r>
                    <m:r>
                      <m:rPr>
                        <m:sty m:val="p"/>
                      </m:rPr>
                      <a:rPr lang="de-DE" b="0" i="0" dirty="0" smtClean="0">
                        <a:latin typeface="Cambria Math" panose="02040503050406030204" pitchFamily="18" charset="0"/>
                      </a:rPr>
                      <m:t>max</m:t>
                    </m:r>
                    <m:r>
                      <a:rPr lang="de-DE" b="0" i="1" dirty="0" smtClean="0">
                        <a:latin typeface="Cambria Math" panose="02040503050406030204" pitchFamily="18" charset="0"/>
                      </a:rPr>
                      <m:t>(</m:t>
                    </m:r>
                    <m:r>
                      <a:rPr lang="en-US" i="1" dirty="0" smtClean="0">
                        <a:solidFill>
                          <a:schemeClr val="accent1"/>
                        </a:solidFill>
                        <a:latin typeface="Cambria Math" panose="02040503050406030204" pitchFamily="18" charset="0"/>
                      </a:rPr>
                      <m:t>1</m:t>
                    </m:r>
                    <m:r>
                      <a:rPr lang="de-DE" b="0" i="1" dirty="0" smtClean="0">
                        <a:solidFill>
                          <a:schemeClr val="accent1"/>
                        </a:solidFill>
                        <a:latin typeface="Cambria Math" panose="02040503050406030204" pitchFamily="18" charset="0"/>
                      </a:rPr>
                      <m:t>.75</m:t>
                    </m:r>
                    <m:r>
                      <a:rPr lang="de-DE" i="1" dirty="0">
                        <a:latin typeface="Cambria Math" panose="02040503050406030204" pitchFamily="18" charset="0"/>
                      </a:rPr>
                      <m:t>−</m:t>
                    </m:r>
                    <m:r>
                      <a:rPr lang="de-DE" b="0" i="1" dirty="0" smtClean="0">
                        <a:solidFill>
                          <a:schemeClr val="accent1"/>
                        </a:solidFill>
                        <a:latin typeface="Cambria Math" panose="02040503050406030204" pitchFamily="18" charset="0"/>
                      </a:rPr>
                      <m:t>1.5</m:t>
                    </m:r>
                    <m:r>
                      <a:rPr lang="en-US" i="1" dirty="0">
                        <a:latin typeface="Cambria Math" panose="02040503050406030204" pitchFamily="18" charset="0"/>
                      </a:rPr>
                      <m:t>,</m:t>
                    </m:r>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de-DE" b="0" i="1" dirty="0" smtClean="0">
                        <a:solidFill>
                          <a:schemeClr val="accent1"/>
                        </a:solidFill>
                        <a:latin typeface="Cambria Math" panose="02040503050406030204" pitchFamily="18" charset="0"/>
                      </a:rPr>
                      <m:t>3</m:t>
                    </m:r>
                    <m:r>
                      <a:rPr lang="de-DE" i="1" dirty="0">
                        <a:latin typeface="Cambria Math" panose="02040503050406030204" pitchFamily="18" charset="0"/>
                      </a:rPr>
                      <m:t>−</m:t>
                    </m:r>
                    <m:r>
                      <a:rPr lang="de-DE" b="0" i="1" dirty="0" smtClean="0">
                        <a:solidFill>
                          <a:schemeClr val="accent1"/>
                        </a:solidFill>
                        <a:latin typeface="Cambria Math" panose="02040503050406030204" pitchFamily="18" charset="0"/>
                      </a:rPr>
                      <m:t>2</m:t>
                    </m:r>
                    <m:r>
                      <a:rPr lang="en-US" i="1" dirty="0">
                        <a:latin typeface="Cambria Math" panose="02040503050406030204" pitchFamily="18" charset="0"/>
                      </a:rPr>
                      <m:t>,</m:t>
                    </m:r>
                    <m:r>
                      <a:rPr lang="de-DE" b="0" i="1" dirty="0" smtClean="0">
                        <a:solidFill>
                          <a:schemeClr val="accent1"/>
                        </a:solidFill>
                        <a:latin typeface="Cambria Math" panose="02040503050406030204" pitchFamily="18" charset="0"/>
                      </a:rPr>
                      <m:t>3</m:t>
                    </m:r>
                    <m:r>
                      <a:rPr lang="de-DE" i="1" dirty="0">
                        <a:latin typeface="Cambria Math" panose="02040503050406030204" pitchFamily="18" charset="0"/>
                      </a:rPr>
                      <m:t>−</m:t>
                    </m:r>
                    <m:r>
                      <a:rPr lang="de-DE" b="0" i="1" dirty="0" smtClean="0">
                        <a:solidFill>
                          <a:schemeClr val="accent1"/>
                        </a:solidFill>
                        <a:latin typeface="Cambria Math" panose="02040503050406030204" pitchFamily="18" charset="0"/>
                      </a:rPr>
                      <m:t>2</m:t>
                    </m:r>
                    <m:r>
                      <a:rPr lang="en-US" i="1" dirty="0">
                        <a:latin typeface="Cambria Math" panose="02040503050406030204" pitchFamily="18" charset="0"/>
                      </a:rPr>
                      <m:t>,</m:t>
                    </m:r>
                    <m:r>
                      <a:rPr lang="de-DE" b="0" i="1" dirty="0" smtClean="0">
                        <a:solidFill>
                          <a:schemeClr val="accent1"/>
                        </a:solidFill>
                        <a:latin typeface="Cambria Math" panose="02040503050406030204" pitchFamily="18" charset="0"/>
                      </a:rPr>
                      <m:t>3</m:t>
                    </m:r>
                    <m:r>
                      <a:rPr lang="de-DE" i="1" dirty="0">
                        <a:latin typeface="Cambria Math" panose="02040503050406030204" pitchFamily="18" charset="0"/>
                      </a:rPr>
                      <m:t>−</m:t>
                    </m:r>
                    <m:r>
                      <a:rPr lang="de-DE" b="0" i="1" dirty="0" smtClean="0">
                        <a:solidFill>
                          <a:schemeClr val="accent1"/>
                        </a:solidFill>
                        <a:latin typeface="Cambria Math" panose="02040503050406030204" pitchFamily="18" charset="0"/>
                      </a:rPr>
                      <m:t>2</m:t>
                    </m:r>
                    <m:r>
                      <a:rPr lang="de-DE" b="0" i="1" dirty="0" smtClean="0">
                        <a:latin typeface="Cambria Math" panose="02040503050406030204" pitchFamily="18" charset="0"/>
                      </a:rPr>
                      <m:t>)</m:t>
                    </m:r>
                    <m:r>
                      <a:rPr lang="en-US" i="1" dirty="0" smtClean="0">
                        <a:latin typeface="Cambria Math" panose="02040503050406030204" pitchFamily="18" charset="0"/>
                      </a:rPr>
                      <m:t>=1</m:t>
                    </m:r>
                  </m:oMath>
                </a14:m>
                <a:endParaRPr lang="en-US" dirty="0"/>
              </a:p>
            </p:txBody>
          </p:sp>
        </mc:Choice>
        <mc:Fallback xmlns="">
          <p:sp>
            <p:nvSpPr>
              <p:cNvPr id="51202" name="Content Placeholder 4"/>
              <p:cNvSpPr>
                <a:spLocks noGrp="1" noRot="1" noChangeAspect="1" noMove="1" noResize="1" noEditPoints="1" noAdjustHandles="1" noChangeArrowheads="1" noChangeShapeType="1" noTextEdit="1"/>
              </p:cNvSpPr>
              <p:nvPr>
                <p:ph sz="half" idx="1"/>
              </p:nvPr>
            </p:nvSpPr>
            <p:spPr>
              <a:xfrm>
                <a:off x="628650" y="1146048"/>
                <a:ext cx="4132312" cy="5030915"/>
              </a:xfrm>
              <a:blipFill>
                <a:blip r:embed="rId2"/>
                <a:stretch>
                  <a:fillRect l="-307" t="-50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9784EB2A-46F4-174C-AE26-074F3A66E667}"/>
                  </a:ext>
                </a:extLst>
              </p:cNvPr>
              <p:cNvSpPr>
                <a:spLocks noGrp="1"/>
              </p:cNvSpPr>
              <p:nvPr>
                <p:ph sz="half" idx="2"/>
              </p:nvPr>
            </p:nvSpPr>
            <p:spPr>
              <a:xfrm>
                <a:off x="4629150" y="1146048"/>
                <a:ext cx="4388726" cy="5030915"/>
              </a:xfrm>
            </p:spPr>
            <p:txBody>
              <a:bodyPr>
                <a:normAutofit fontScale="55000" lnSpcReduction="20000"/>
              </a:bodyPr>
              <a:lstStyle/>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is-IS" i="1" dirty="0" smtClean="0">
                            <a:latin typeface="Cambria Math" panose="02040503050406030204" pitchFamily="18" charset="0"/>
                          </a:rPr>
                          <m:t>𝑚</m:t>
                        </m:r>
                        <m:r>
                          <a:rPr lang="is-IS" i="1" dirty="0" smtClean="0">
                            <a:latin typeface="Cambria Math" panose="02040503050406030204" pitchFamily="18" charset="0"/>
                          </a:rPr>
                          <m:t>12</m:t>
                        </m:r>
                      </m:e>
                    </m:d>
                    <m:r>
                      <a:rPr lang="en-US" i="1" dirty="0" smtClean="0">
                        <a:latin typeface="Cambria Math" panose="02040503050406030204" pitchFamily="18" charset="0"/>
                      </a:rPr>
                      <m:t>=100+</m:t>
                    </m:r>
                    <m:r>
                      <a:rPr lang="de-DE" b="0" i="1" dirty="0" smtClean="0">
                        <a:solidFill>
                          <a:schemeClr val="accent1"/>
                        </a:solidFill>
                        <a:latin typeface="Cambria Math" panose="02040503050406030204" pitchFamily="18" charset="0"/>
                      </a:rPr>
                      <m:t>3</m:t>
                    </m:r>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10</m:t>
                    </m:r>
                    <m:r>
                      <a:rPr lang="de-DE" b="0" i="1" dirty="0" smtClean="0">
                        <a:solidFill>
                          <a:schemeClr val="accent1"/>
                        </a:solidFill>
                        <a:latin typeface="Cambria Math" panose="02040503050406030204" pitchFamily="18" charset="0"/>
                      </a:rPr>
                      <m:t>3</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en-US" i="1" dirty="0" smtClean="0">
                            <a:latin typeface="Cambria Math" panose="02040503050406030204" pitchFamily="18" charset="0"/>
                          </a:rPr>
                          <m:t>𝑚</m:t>
                        </m:r>
                        <m:r>
                          <a:rPr lang="en-US" i="1" dirty="0" smtClean="0">
                            <a:latin typeface="Cambria Math" panose="02040503050406030204" pitchFamily="18" charset="0"/>
                          </a:rPr>
                          <m:t>14</m:t>
                        </m:r>
                      </m:e>
                    </m:d>
                    <m:r>
                      <a:rPr lang="en-US" i="1" dirty="0" smtClean="0">
                        <a:latin typeface="Cambria Math" panose="02040503050406030204" pitchFamily="18" charset="0"/>
                      </a:rPr>
                      <m:t>=1+</m:t>
                    </m:r>
                    <m:d>
                      <m:dPr>
                        <m:ctrlPr>
                          <a:rPr lang="en-US" b="0" i="1" dirty="0" smtClean="0">
                            <a:latin typeface="Cambria Math" panose="02040503050406030204" pitchFamily="18" charset="0"/>
                          </a:rPr>
                        </m:ctrlPr>
                      </m:dPr>
                      <m:e>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de-DE" b="0" i="1" dirty="0" smtClean="0">
                                <a:solidFill>
                                  <a:schemeClr val="accent1"/>
                                </a:solidFill>
                                <a:latin typeface="Cambria Math" panose="02040503050406030204" pitchFamily="18" charset="0"/>
                              </a:rPr>
                              <m:t>1.5</m:t>
                            </m:r>
                          </m:e>
                        </m:d>
                        <m:r>
                          <a:rPr lang="en-US" i="1" dirty="0" smtClean="0">
                            <a:latin typeface="Cambria Math" panose="02040503050406030204" pitchFamily="18" charset="0"/>
                          </a:rPr>
                          <m:t>+</m:t>
                        </m:r>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mr-IN" i="1" dirty="0" smtClean="0">
                                <a:latin typeface="Cambria Math" panose="02040503050406030204" pitchFamily="18" charset="0"/>
                              </a:rPr>
                              <m:t>0</m:t>
                            </m:r>
                          </m:e>
                        </m:d>
                      </m:e>
                    </m:d>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m:t>
                    </m:r>
                    <m:r>
                      <a:rPr lang="de-DE" b="0" i="1" dirty="0" smtClean="0">
                        <a:solidFill>
                          <a:schemeClr val="accent1"/>
                        </a:solidFill>
                        <a:latin typeface="Cambria Math" panose="02040503050406030204" pitchFamily="18" charset="0"/>
                      </a:rPr>
                      <m:t>.75</m:t>
                    </m:r>
                  </m:oMath>
                </a14:m>
                <a:endParaRPr lang="en-US" dirty="0"/>
              </a:p>
              <a:p>
                <a:pPr lvl="1"/>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m:t>
                    </m:r>
                    <m:r>
                      <a:rPr lang="de-DE" b="0" i="1" dirty="0" smtClean="0">
                        <a:solidFill>
                          <a:schemeClr val="accent1"/>
                        </a:solidFill>
                        <a:latin typeface="Cambria Math" panose="02040503050406030204" pitchFamily="18" charset="0"/>
                      </a:rPr>
                      <m:t>.75</m:t>
                    </m:r>
                    <m:r>
                      <a:rPr lang="en-US" i="1" dirty="0" smtClean="0">
                        <a:latin typeface="Cambria Math" panose="02040503050406030204" pitchFamily="18" charset="0"/>
                      </a:rPr>
                      <m:t>; </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en-US" i="1" dirty="0" smtClean="0">
                        <a:latin typeface="Cambria Math" panose="02040503050406030204" pitchFamily="18" charset="0"/>
                      </a:rPr>
                      <m:t>=</m:t>
                    </m:r>
                    <m:r>
                      <a:rPr lang="en-US" i="1" dirty="0" smtClean="0">
                        <a:latin typeface="Cambria Math" panose="02040503050406030204" pitchFamily="18" charset="0"/>
                      </a:rPr>
                      <m:t>𝑚</m:t>
                    </m:r>
                    <m:r>
                      <a:rPr lang="en-US" i="1" dirty="0" smtClean="0">
                        <a:latin typeface="Cambria Math" panose="02040503050406030204" pitchFamily="18" charset="0"/>
                      </a:rPr>
                      <m:t>14</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m:t>
                        </m:r>
                        <m:r>
                          <a:rPr lang="cs-CZ" i="1" dirty="0" smtClean="0">
                            <a:latin typeface="Cambria Math" panose="02040503050406030204" pitchFamily="18" charset="0"/>
                          </a:rPr>
                          <m:t>𝑚</m:t>
                        </m:r>
                        <m:r>
                          <a:rPr lang="cs-CZ" i="1" dirty="0" smtClean="0">
                            <a:latin typeface="Cambria Math" panose="02040503050406030204" pitchFamily="18" charset="0"/>
                          </a:rPr>
                          <m:t>21</m:t>
                        </m:r>
                      </m:e>
                    </m:d>
                    <m:r>
                      <a:rPr lang="en-US" i="1" dirty="0" smtClean="0">
                        <a:latin typeface="Cambria Math" panose="02040503050406030204" pitchFamily="18" charset="0"/>
                      </a:rPr>
                      <m:t>=100+</m:t>
                    </m:r>
                    <m:r>
                      <a:rPr lang="en-US" i="1" dirty="0" smtClean="0">
                        <a:solidFill>
                          <a:schemeClr val="accent1"/>
                        </a:solidFill>
                        <a:latin typeface="Cambria Math" panose="02040503050406030204" pitchFamily="18" charset="0"/>
                      </a:rPr>
                      <m:t>1</m:t>
                    </m:r>
                    <m:r>
                      <a:rPr lang="de-DE" b="0" i="1" dirty="0" smtClean="0">
                        <a:solidFill>
                          <a:schemeClr val="accent1"/>
                        </a:solidFill>
                        <a:latin typeface="Cambria Math" panose="02040503050406030204" pitchFamily="18" charset="0"/>
                      </a:rPr>
                      <m:t>.75</m:t>
                    </m:r>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101</m:t>
                    </m:r>
                    <m:r>
                      <a:rPr lang="de-DE" b="0" i="1" dirty="0" smtClean="0">
                        <a:solidFill>
                          <a:schemeClr val="accent1"/>
                        </a:solidFill>
                        <a:latin typeface="Cambria Math" panose="02040503050406030204" pitchFamily="18" charset="0"/>
                      </a:rPr>
                      <m:t>.75</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m:t>
                        </m:r>
                        <m:r>
                          <a:rPr lang="is-IS" i="1" dirty="0" smtClean="0">
                            <a:latin typeface="Cambria Math" panose="02040503050406030204" pitchFamily="18" charset="0"/>
                          </a:rPr>
                          <m:t>𝑚</m:t>
                        </m:r>
                        <m:r>
                          <a:rPr lang="is-IS" i="1" dirty="0" smtClean="0">
                            <a:latin typeface="Cambria Math" panose="02040503050406030204" pitchFamily="18" charset="0"/>
                          </a:rPr>
                          <m:t>23</m:t>
                        </m:r>
                      </m:e>
                    </m:d>
                    <m:r>
                      <a:rPr lang="en-US" i="1" dirty="0" smtClean="0">
                        <a:latin typeface="Cambria Math" panose="02040503050406030204" pitchFamily="18" charset="0"/>
                      </a:rPr>
                      <m:t>=1+</m:t>
                    </m:r>
                    <m:d>
                      <m:dPr>
                        <m:ctrlPr>
                          <a:rPr lang="en-US" b="0" i="1" dirty="0" smtClean="0">
                            <a:latin typeface="Cambria Math" panose="02040503050406030204" pitchFamily="18" charset="0"/>
                          </a:rPr>
                        </m:ctrlPr>
                      </m:dPr>
                      <m:e>
                        <m:r>
                          <a:rPr lang="de-DE" b="0" i="1" dirty="0" smtClean="0">
                            <a:latin typeface="Cambria Math" panose="02040503050406030204" pitchFamily="18" charset="0"/>
                          </a:rPr>
                          <m:t>0.2</m:t>
                        </m:r>
                        <m:d>
                          <m:dPr>
                            <m:ctrlPr>
                              <a:rPr lang="mr-IN" b="0" i="1" dirty="0" smtClean="0">
                                <a:latin typeface="Cambria Math" panose="02040503050406030204" pitchFamily="18" charset="0"/>
                              </a:rPr>
                            </m:ctrlPr>
                          </m:dPr>
                          <m:e>
                            <m:r>
                              <a:rPr lang="de-DE" b="0" i="1" dirty="0" smtClean="0">
                                <a:solidFill>
                                  <a:schemeClr val="accent1"/>
                                </a:solidFill>
                                <a:latin typeface="Cambria Math" panose="02040503050406030204" pitchFamily="18" charset="0"/>
                              </a:rPr>
                              <m:t>4</m:t>
                            </m:r>
                          </m:e>
                        </m:d>
                        <m:r>
                          <a:rPr lang="en-US" i="1" dirty="0" smtClean="0">
                            <a:latin typeface="Cambria Math" panose="02040503050406030204" pitchFamily="18" charset="0"/>
                          </a:rPr>
                          <m:t>+</m:t>
                        </m:r>
                        <m:r>
                          <a:rPr lang="de-DE" b="0" i="1" dirty="0" smtClean="0">
                            <a:latin typeface="Cambria Math" panose="02040503050406030204" pitchFamily="18" charset="0"/>
                          </a:rPr>
                          <m:t>0.8</m:t>
                        </m:r>
                        <m:d>
                          <m:dPr>
                            <m:ctrlPr>
                              <a:rPr lang="mr-IN" b="0" i="1" dirty="0" smtClean="0">
                                <a:latin typeface="Cambria Math" panose="02040503050406030204" pitchFamily="18" charset="0"/>
                              </a:rPr>
                            </m:ctrlPr>
                          </m:dPr>
                          <m:e>
                            <m:r>
                              <a:rPr lang="de-DE" b="0" i="1" dirty="0" smtClean="0">
                                <a:solidFill>
                                  <a:schemeClr val="accent1"/>
                                </a:solidFill>
                                <a:latin typeface="Cambria Math" panose="02040503050406030204" pitchFamily="18" charset="0"/>
                              </a:rPr>
                              <m:t>4</m:t>
                            </m:r>
                          </m:e>
                        </m:d>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5</m:t>
                    </m:r>
                  </m:oMath>
                </a14:m>
                <a:endParaRPr lang="en-US" dirty="0"/>
              </a:p>
              <a:p>
                <a:pPr lvl="1"/>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2</m:t>
                        </m:r>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5</m:t>
                    </m:r>
                    <m:r>
                      <a:rPr lang="en-US" i="1" dirty="0" smtClean="0">
                        <a:latin typeface="Cambria Math" panose="02040503050406030204" pitchFamily="18" charset="0"/>
                      </a:rPr>
                      <m:t>; </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2</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23</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r>
                          <a:rPr lang="is-IS" i="1" dirty="0" smtClean="0">
                            <a:latin typeface="Cambria Math" panose="02040503050406030204" pitchFamily="18" charset="0"/>
                          </a:rPr>
                          <m:t>𝑚</m:t>
                        </m:r>
                        <m:r>
                          <a:rPr lang="is-IS" i="1" dirty="0" smtClean="0">
                            <a:latin typeface="Cambria Math" panose="02040503050406030204" pitchFamily="18" charset="0"/>
                          </a:rPr>
                          <m:t>32</m:t>
                        </m:r>
                      </m:e>
                    </m:d>
                    <m:r>
                      <a:rPr lang="en-US" i="1" dirty="0" smtClean="0">
                        <a:latin typeface="Cambria Math" panose="02040503050406030204" pitchFamily="18" charset="0"/>
                      </a:rPr>
                      <m:t>=1+</m:t>
                    </m:r>
                    <m:r>
                      <a:rPr lang="de-DE" b="0" i="1" dirty="0" smtClean="0">
                        <a:solidFill>
                          <a:schemeClr val="accent1"/>
                        </a:solidFill>
                        <a:latin typeface="Cambria Math" panose="02040503050406030204" pitchFamily="18" charset="0"/>
                      </a:rPr>
                      <m:t>5</m:t>
                    </m:r>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6</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r>
                          <a:rPr lang="ru-RU" i="1" dirty="0" smtClean="0">
                            <a:latin typeface="Cambria Math" panose="02040503050406030204" pitchFamily="18" charset="0"/>
                          </a:rPr>
                          <m:t>𝑚</m:t>
                        </m:r>
                        <m:r>
                          <a:rPr lang="ru-RU" i="1" dirty="0" smtClean="0">
                            <a:latin typeface="Cambria Math" panose="02040503050406030204" pitchFamily="18" charset="0"/>
                          </a:rPr>
                          <m:t>34</m:t>
                        </m:r>
                      </m:e>
                    </m:d>
                    <m:r>
                      <a:rPr lang="en-US" i="1" dirty="0" smtClean="0">
                        <a:latin typeface="Cambria Math" panose="02040503050406030204" pitchFamily="18" charset="0"/>
                      </a:rPr>
                      <m:t>=100+0=100</m:t>
                    </m:r>
                  </m:oMath>
                </a14:m>
                <a:endParaRPr lang="de-DE" i="1" dirty="0">
                  <a:latin typeface="Cambria Math" panose="02040503050406030204" pitchFamily="18" charset="0"/>
                </a:endParaRPr>
              </a:p>
              <a:p>
                <a:pPr marL="2147888" lvl="1" indent="-220663"/>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6</m:t>
                    </m:r>
                    <m:r>
                      <a:rPr lang="en-US" i="1" dirty="0" smtClean="0">
                        <a:latin typeface="Cambria Math" panose="02040503050406030204" pitchFamily="18" charset="0"/>
                      </a:rPr>
                      <m:t>; </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32</m:t>
                    </m:r>
                  </m:oMath>
                </a14:m>
                <a:endParaRPr lang="en-US" dirty="0"/>
              </a:p>
              <a:p>
                <a:pPr marL="1692275" indent="-219075"/>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r>
                          <a:rPr lang="is-IS" i="1" dirty="0" smtClean="0">
                            <a:latin typeface="Cambria Math" panose="02040503050406030204" pitchFamily="18" charset="0"/>
                          </a:rPr>
                          <m:t>𝑚</m:t>
                        </m:r>
                        <m:r>
                          <a:rPr lang="is-IS" i="1" dirty="0" smtClean="0">
                            <a:latin typeface="Cambria Math" panose="02040503050406030204" pitchFamily="18" charset="0"/>
                          </a:rPr>
                          <m:t>52</m:t>
                        </m:r>
                      </m:e>
                    </m:d>
                    <m:r>
                      <a:rPr lang="en-US" i="1" dirty="0" smtClean="0">
                        <a:latin typeface="Cambria Math" panose="02040503050406030204" pitchFamily="18" charset="0"/>
                      </a:rPr>
                      <m:t>=1+</m:t>
                    </m:r>
                    <m:r>
                      <a:rPr lang="de-DE" b="0" i="1" dirty="0" smtClean="0">
                        <a:solidFill>
                          <a:schemeClr val="accent1"/>
                        </a:solidFill>
                        <a:latin typeface="Cambria Math" panose="02040503050406030204" pitchFamily="18" charset="0"/>
                      </a:rPr>
                      <m:t>5</m:t>
                    </m:r>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6</m:t>
                    </m:r>
                  </m:oMath>
                </a14:m>
                <a:endParaRPr lang="en-US" dirty="0"/>
              </a:p>
              <a:p>
                <a:pPr marL="1692275" indent="-219075"/>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r>
                          <a:rPr lang="en-US" i="1" dirty="0" smtClean="0">
                            <a:latin typeface="Cambria Math" panose="02040503050406030204" pitchFamily="18" charset="0"/>
                          </a:rPr>
                          <m:t>𝑚</m:t>
                        </m:r>
                        <m:r>
                          <a:rPr lang="en-US" i="1" dirty="0" smtClean="0">
                            <a:latin typeface="Cambria Math" panose="02040503050406030204" pitchFamily="18" charset="0"/>
                          </a:rPr>
                          <m:t>54</m:t>
                        </m:r>
                      </m:e>
                    </m:d>
                    <m:r>
                      <a:rPr lang="en-US" i="1" dirty="0" smtClean="0">
                        <a:latin typeface="Cambria Math" panose="02040503050406030204" pitchFamily="18" charset="0"/>
                      </a:rPr>
                      <m:t>=100+0=100</m:t>
                    </m:r>
                  </m:oMath>
                </a14:m>
                <a:endParaRPr lang="de-DE" i="1" dirty="0">
                  <a:latin typeface="Cambria Math" panose="02040503050406030204" pitchFamily="18" charset="0"/>
                </a:endParaRPr>
              </a:p>
              <a:p>
                <a:pPr marL="2149475" lvl="1" indent="-219075"/>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6</m:t>
                    </m:r>
                    <m:r>
                      <a:rPr lang="en-US" i="1" dirty="0" smtClean="0">
                        <a:latin typeface="Cambria Math" panose="02040503050406030204" pitchFamily="18" charset="0"/>
                      </a:rPr>
                      <m:t>; </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52</m:t>
                    </m:r>
                  </m:oMath>
                </a14:m>
                <a:endParaRPr lang="en-US" dirty="0"/>
              </a:p>
              <a:p>
                <a:pPr marL="1692275" indent="-219075"/>
                <a:endParaRPr lang="en-US" i="1" dirty="0">
                  <a:latin typeface="Cambria Math" panose="02040503050406030204" pitchFamily="18" charset="0"/>
                </a:endParaRPr>
              </a:p>
              <a:p>
                <a:pPr marL="1692275" indent="-219075"/>
                <a14:m>
                  <m:oMath xmlns:m="http://schemas.openxmlformats.org/officeDocument/2006/math">
                    <m:r>
                      <a:rPr lang="en-US" i="1" dirty="0" smtClean="0">
                        <a:latin typeface="Cambria Math" panose="02040503050406030204" pitchFamily="18" charset="0"/>
                      </a:rPr>
                      <m:t>𝑟</m:t>
                    </m:r>
                    <m:r>
                      <a:rPr lang="en-US" i="1" dirty="0" smtClean="0">
                        <a:latin typeface="Cambria Math" panose="02040503050406030204" pitchFamily="18" charset="0"/>
                      </a:rPr>
                      <m:t>=</m:t>
                    </m:r>
                    <m:r>
                      <m:rPr>
                        <m:sty m:val="p"/>
                      </m:rPr>
                      <a:rPr lang="en-US" i="1" dirty="0" smtClean="0">
                        <a:latin typeface="Cambria Math" panose="02040503050406030204" pitchFamily="18" charset="0"/>
                      </a:rPr>
                      <m:t>max</m:t>
                    </m:r>
                    <m:r>
                      <a:rPr lang="en-US" i="1" dirty="0" smtClean="0">
                        <a:latin typeface="Cambria Math" panose="02040503050406030204" pitchFamily="18" charset="0"/>
                      </a:rPr>
                      <m:t>⁡(1.75−1.5, 5−3, </m:t>
                    </m:r>
                  </m:oMath>
                </a14:m>
                <a:br>
                  <a:rPr lang="en-US" dirty="0"/>
                </a:br>
                <a14:m>
                  <m:oMath xmlns:m="http://schemas.openxmlformats.org/officeDocument/2006/math">
                    <m:r>
                      <a:rPr lang="en-US" i="1" dirty="0" smtClean="0">
                        <a:latin typeface="Cambria Math" panose="02040503050406030204" pitchFamily="18" charset="0"/>
                      </a:rPr>
                      <m:t>        </m:t>
                    </m:r>
                    <m:r>
                      <a:rPr lang="de-DE" b="0" i="1" dirty="0" smtClean="0">
                        <a:solidFill>
                          <a:schemeClr val="accent1"/>
                        </a:solidFill>
                        <a:latin typeface="Cambria Math" panose="02040503050406030204" pitchFamily="18" charset="0"/>
                      </a:rPr>
                      <m:t>6</m:t>
                    </m:r>
                    <m:r>
                      <a:rPr lang="de-DE" b="0"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4</m:t>
                    </m:r>
                    <m:r>
                      <a:rPr lang="en-US" i="1" dirty="0" smtClean="0">
                        <a:latin typeface="Cambria Math" panose="02040503050406030204" pitchFamily="18" charset="0"/>
                      </a:rPr>
                      <m:t>, </m:t>
                    </m:r>
                    <m:r>
                      <a:rPr lang="de-DE" b="0" i="1" dirty="0" smtClean="0">
                        <a:solidFill>
                          <a:schemeClr val="accent1"/>
                        </a:solidFill>
                        <a:latin typeface="Cambria Math" panose="02040503050406030204" pitchFamily="18" charset="0"/>
                      </a:rPr>
                      <m:t>6</m:t>
                    </m:r>
                    <m:r>
                      <a:rPr lang="de-DE" b="0"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4</m:t>
                    </m:r>
                    <m:r>
                      <a:rPr lang="en-US" i="1" dirty="0" smtClean="0">
                        <a:latin typeface="Cambria Math" panose="02040503050406030204" pitchFamily="18" charset="0"/>
                      </a:rPr>
                      <m:t>)=</m:t>
                    </m:r>
                    <m:r>
                      <a:rPr lang="de-DE" b="0" i="1" dirty="0" smtClean="0">
                        <a:solidFill>
                          <a:schemeClr val="tx1"/>
                        </a:solidFill>
                        <a:latin typeface="Cambria Math" panose="02040503050406030204" pitchFamily="18" charset="0"/>
                      </a:rPr>
                      <m:t>2</m:t>
                    </m:r>
                  </m:oMath>
                </a14:m>
                <a:endParaRPr lang="en-US" dirty="0"/>
              </a:p>
              <a:p>
                <a:pPr marL="1300163" indent="-219075"/>
                <a:endParaRPr lang="en-GB" dirty="0"/>
              </a:p>
            </p:txBody>
          </p:sp>
        </mc:Choice>
        <mc:Fallback xmlns="">
          <p:sp>
            <p:nvSpPr>
              <p:cNvPr id="5" name="Content Placeholder 4">
                <a:extLst>
                  <a:ext uri="{FF2B5EF4-FFF2-40B4-BE49-F238E27FC236}">
                    <a16:creationId xmlns:a16="http://schemas.microsoft.com/office/drawing/2014/main" id="{9784EB2A-46F4-174C-AE26-074F3A66E667}"/>
                  </a:ext>
                </a:extLst>
              </p:cNvPr>
              <p:cNvSpPr>
                <a:spLocks noGrp="1" noRot="1" noChangeAspect="1" noMove="1" noResize="1" noEditPoints="1" noAdjustHandles="1" noChangeArrowheads="1" noChangeShapeType="1" noTextEdit="1"/>
              </p:cNvSpPr>
              <p:nvPr>
                <p:ph sz="half" idx="2"/>
              </p:nvPr>
            </p:nvSpPr>
            <p:spPr>
              <a:xfrm>
                <a:off x="4629150" y="1146048"/>
                <a:ext cx="4388726" cy="5030915"/>
              </a:xfrm>
              <a:blipFill>
                <a:blip r:embed="rId3"/>
                <a:stretch>
                  <a:fillRect l="-578" t="-504"/>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EF41661C-B432-A346-982A-BF7E0C51A793}"/>
              </a:ext>
            </a:extLst>
          </p:cNvPr>
          <p:cNvSpPr>
            <a:spLocks noGrp="1"/>
          </p:cNvSpPr>
          <p:nvPr>
            <p:ph type="sldNum" sz="quarter" idx="12"/>
          </p:nvPr>
        </p:nvSpPr>
        <p:spPr/>
        <p:txBody>
          <a:bodyPr/>
          <a:lstStyle/>
          <a:p>
            <a:fld id="{67C9959E-8E6B-B04C-9955-EA096F41CA7A}" type="slidenum">
              <a:rPr lang="en-GB" smtClean="0"/>
              <a:pPr/>
              <a:t>28</a:t>
            </a:fld>
            <a:endParaRPr lang="en-GB"/>
          </a:p>
        </p:txBody>
      </p:sp>
      <mc:AlternateContent xmlns:mc="http://schemas.openxmlformats.org/markup-compatibility/2006" xmlns:a14="http://schemas.microsoft.com/office/drawing/2010/main">
        <mc:Choice Requires="a14">
          <p:sp>
            <p:nvSpPr>
              <p:cNvPr id="2" name="Rectangle 1"/>
              <p:cNvSpPr/>
              <p:nvPr/>
            </p:nvSpPr>
            <p:spPr>
              <a:xfrm>
                <a:off x="1151884" y="5610945"/>
                <a:ext cx="1100403" cy="1015663"/>
              </a:xfrm>
              <a:prstGeom prst="rect">
                <a:avLst/>
              </a:prstGeom>
            </p:spPr>
            <p:style>
              <a:lnRef idx="2">
                <a:schemeClr val="dk1"/>
              </a:lnRef>
              <a:fillRef idx="1">
                <a:schemeClr val="lt1"/>
              </a:fillRef>
              <a:effectRef idx="0">
                <a:schemeClr val="dk1"/>
              </a:effectRef>
              <a:fontRef idx="minor">
                <a:schemeClr val="dk1"/>
              </a:fontRef>
            </p:style>
            <p:txBody>
              <a:bodyPr wrap="square" lIns="36000" rIns="36000">
                <a:spAutoFit/>
              </a:bodyPr>
              <a:lstStyle/>
              <a:p>
                <a:pPr/>
                <a14:m>
                  <m:oMathPara xmlns:m="http://schemas.openxmlformats.org/officeDocument/2006/math">
                    <m:oMathParaPr>
                      <m:jc m:val="centerGroup"/>
                    </m:oMathParaPr>
                    <m:oMath xmlns:m="http://schemas.openxmlformats.org/officeDocument/2006/math">
                      <m:r>
                        <a:rPr lang="de-DE" sz="1500" b="0" i="1" dirty="0" smtClean="0">
                          <a:latin typeface="Cambria Math" panose="02040503050406030204" pitchFamily="18" charset="0"/>
                          <a:cs typeface="Times New Roman"/>
                        </a:rPr>
                        <m:t>𝑉</m:t>
                      </m:r>
                      <m:d>
                        <m:dPr>
                          <m:ctrlPr>
                            <a:rPr lang="de-DE" sz="1500" b="0" i="1" dirty="0" smtClean="0">
                              <a:latin typeface="Cambria Math" panose="02040503050406030204" pitchFamily="18" charset="0"/>
                              <a:cs typeface="Times New Roman"/>
                            </a:rPr>
                          </m:ctrlPr>
                        </m:dPr>
                        <m:e>
                          <m:r>
                            <a:rPr lang="de-DE" sz="1500" b="0" i="1" dirty="0" smtClean="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1</m:t>
                          </m:r>
                        </m:e>
                      </m:d>
                      <m:r>
                        <a:rPr lang="de-DE" sz="1500" b="0" i="1" dirty="0" smtClean="0">
                          <a:latin typeface="Cambria Math" panose="02040503050406030204" pitchFamily="18" charset="0"/>
                          <a:cs typeface="Times New Roman"/>
                        </a:rPr>
                        <m:t>=1.5</m:t>
                      </m:r>
                    </m:oMath>
                  </m:oMathPara>
                </a14:m>
                <a:endParaRPr lang="en-US" sz="1500" i="1" dirty="0">
                  <a:cs typeface="Times New Roman"/>
                </a:endParaRPr>
              </a:p>
              <a:p>
                <a:pPr/>
                <a14:m>
                  <m:oMathPara xmlns:m="http://schemas.openxmlformats.org/officeDocument/2006/math">
                    <m:oMathParaPr>
                      <m:jc m:val="centerGroup"/>
                    </m:oMathParaPr>
                    <m:oMath xmlns:m="http://schemas.openxmlformats.org/officeDocument/2006/math">
                      <m:r>
                        <a:rPr lang="de-DE" sz="1500" i="1" dirty="0">
                          <a:latin typeface="Cambria Math" panose="02040503050406030204" pitchFamily="18" charset="0"/>
                          <a:cs typeface="Times New Roman"/>
                        </a:rPr>
                        <m:t>𝑉</m:t>
                      </m:r>
                      <m:d>
                        <m:dPr>
                          <m:ctrlPr>
                            <a:rPr lang="de-DE" sz="1500" i="1" dirty="0">
                              <a:latin typeface="Cambria Math" panose="02040503050406030204" pitchFamily="18" charset="0"/>
                              <a:cs typeface="Times New Roman"/>
                            </a:rPr>
                          </m:ctrlPr>
                        </m:dPr>
                        <m:e>
                          <m:r>
                            <a:rPr lang="de-DE" sz="1500" i="1" dirty="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2</m:t>
                          </m:r>
                        </m:e>
                      </m:d>
                      <m:r>
                        <a:rPr lang="de-DE" sz="1500" i="1" dirty="0">
                          <a:latin typeface="Cambria Math" panose="02040503050406030204" pitchFamily="18" charset="0"/>
                          <a:cs typeface="Times New Roman"/>
                        </a:rPr>
                        <m:t>=</m:t>
                      </m:r>
                      <m:r>
                        <a:rPr lang="de-DE" sz="1500" b="0" i="1" dirty="0" smtClean="0">
                          <a:latin typeface="Cambria Math" panose="02040503050406030204" pitchFamily="18" charset="0"/>
                          <a:cs typeface="Times New Roman"/>
                        </a:rPr>
                        <m:t>2</m:t>
                      </m:r>
                    </m:oMath>
                  </m:oMathPara>
                </a14:m>
                <a:endParaRPr lang="de-DE" sz="1500" i="1" dirty="0">
                  <a:cs typeface="Times New Roman"/>
                </a:endParaRPr>
              </a:p>
              <a:p>
                <a:pPr/>
                <a14:m>
                  <m:oMathPara xmlns:m="http://schemas.openxmlformats.org/officeDocument/2006/math">
                    <m:oMathParaPr>
                      <m:jc m:val="centerGroup"/>
                    </m:oMathParaPr>
                    <m:oMath xmlns:m="http://schemas.openxmlformats.org/officeDocument/2006/math">
                      <m:r>
                        <a:rPr lang="de-DE" sz="1500" i="1" dirty="0">
                          <a:latin typeface="Cambria Math" panose="02040503050406030204" pitchFamily="18" charset="0"/>
                          <a:cs typeface="Times New Roman"/>
                        </a:rPr>
                        <m:t>𝑉</m:t>
                      </m:r>
                      <m:d>
                        <m:dPr>
                          <m:ctrlPr>
                            <a:rPr lang="de-DE" sz="1500" i="1" dirty="0">
                              <a:latin typeface="Cambria Math" panose="02040503050406030204" pitchFamily="18" charset="0"/>
                              <a:cs typeface="Times New Roman"/>
                            </a:rPr>
                          </m:ctrlPr>
                        </m:dPr>
                        <m:e>
                          <m:r>
                            <a:rPr lang="de-DE" sz="1500" i="1" dirty="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3</m:t>
                          </m:r>
                        </m:e>
                      </m:d>
                      <m:r>
                        <a:rPr lang="de-DE" sz="1500" i="1" dirty="0">
                          <a:latin typeface="Cambria Math" panose="02040503050406030204" pitchFamily="18" charset="0"/>
                          <a:cs typeface="Times New Roman"/>
                        </a:rPr>
                        <m:t>=</m:t>
                      </m:r>
                      <m:r>
                        <a:rPr lang="de-DE" sz="1500" b="0" i="1" dirty="0" smtClean="0">
                          <a:latin typeface="Cambria Math" panose="02040503050406030204" pitchFamily="18" charset="0"/>
                          <a:cs typeface="Times New Roman"/>
                        </a:rPr>
                        <m:t>2</m:t>
                      </m:r>
                    </m:oMath>
                  </m:oMathPara>
                </a14:m>
                <a:endParaRPr lang="de-DE" sz="1500" i="1" dirty="0">
                  <a:cs typeface="Times New Roman"/>
                </a:endParaRPr>
              </a:p>
              <a:p>
                <a:pPr/>
                <a14:m>
                  <m:oMathPara xmlns:m="http://schemas.openxmlformats.org/officeDocument/2006/math">
                    <m:oMathParaPr>
                      <m:jc m:val="centerGroup"/>
                    </m:oMathParaPr>
                    <m:oMath xmlns:m="http://schemas.openxmlformats.org/officeDocument/2006/math">
                      <m:r>
                        <a:rPr lang="de-DE" sz="1500" i="1" dirty="0">
                          <a:latin typeface="Cambria Math" panose="02040503050406030204" pitchFamily="18" charset="0"/>
                          <a:cs typeface="Times New Roman"/>
                        </a:rPr>
                        <m:t>𝑉</m:t>
                      </m:r>
                      <m:d>
                        <m:dPr>
                          <m:ctrlPr>
                            <a:rPr lang="de-DE" sz="1500" i="1" dirty="0">
                              <a:latin typeface="Cambria Math" panose="02040503050406030204" pitchFamily="18" charset="0"/>
                              <a:cs typeface="Times New Roman"/>
                            </a:rPr>
                          </m:ctrlPr>
                        </m:dPr>
                        <m:e>
                          <m:r>
                            <a:rPr lang="de-DE" sz="1500" i="1" dirty="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5</m:t>
                          </m:r>
                        </m:e>
                      </m:d>
                      <m:r>
                        <a:rPr lang="de-DE" sz="1500" i="1" dirty="0">
                          <a:latin typeface="Cambria Math" panose="02040503050406030204" pitchFamily="18" charset="0"/>
                          <a:cs typeface="Times New Roman"/>
                        </a:rPr>
                        <m:t>=</m:t>
                      </m:r>
                      <m:r>
                        <a:rPr lang="de-DE" sz="1500" b="0" i="1" dirty="0" smtClean="0">
                          <a:latin typeface="Cambria Math" panose="02040503050406030204" pitchFamily="18" charset="0"/>
                          <a:cs typeface="Times New Roman"/>
                        </a:rPr>
                        <m:t>2</m:t>
                      </m:r>
                    </m:oMath>
                  </m:oMathPara>
                </a14:m>
                <a:endParaRPr lang="de-DE" sz="1500" i="1" dirty="0">
                  <a:cs typeface="Times New Roman"/>
                </a:endParaRPr>
              </a:p>
            </p:txBody>
          </p:sp>
        </mc:Choice>
        <mc:Fallback xmlns="">
          <p:sp>
            <p:nvSpPr>
              <p:cNvPr id="2" name="Rectangle 1"/>
              <p:cNvSpPr>
                <a:spLocks noRot="1" noChangeAspect="1" noMove="1" noResize="1" noEditPoints="1" noAdjustHandles="1" noChangeArrowheads="1" noChangeShapeType="1" noTextEdit="1"/>
              </p:cNvSpPr>
              <p:nvPr/>
            </p:nvSpPr>
            <p:spPr>
              <a:xfrm>
                <a:off x="1151884" y="5610945"/>
                <a:ext cx="1100403" cy="1015663"/>
              </a:xfrm>
              <a:prstGeom prst="rect">
                <a:avLst/>
              </a:prstGeom>
              <a:blipFill>
                <a:blip r:embed="rId4"/>
                <a:stretch>
                  <a:fillRect l="-113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438AF83A-AE4A-E24E-8F5B-D8985C17CAC1}"/>
                  </a:ext>
                </a:extLst>
              </p:cNvPr>
              <p:cNvSpPr/>
              <p:nvPr/>
            </p:nvSpPr>
            <p:spPr>
              <a:xfrm>
                <a:off x="6462103" y="5610945"/>
                <a:ext cx="1100403" cy="1015663"/>
              </a:xfrm>
              <a:prstGeom prst="rect">
                <a:avLst/>
              </a:prstGeom>
            </p:spPr>
            <p:style>
              <a:lnRef idx="2">
                <a:schemeClr val="dk1"/>
              </a:lnRef>
              <a:fillRef idx="1">
                <a:schemeClr val="lt1"/>
              </a:fillRef>
              <a:effectRef idx="0">
                <a:schemeClr val="dk1"/>
              </a:effectRef>
              <a:fontRef idx="minor">
                <a:schemeClr val="dk1"/>
              </a:fontRef>
            </p:style>
            <p:txBody>
              <a:bodyPr wrap="square" lIns="36000" rIns="36000">
                <a:spAutoFit/>
              </a:bodyPr>
              <a:lstStyle/>
              <a:p>
                <a:pPr/>
                <a14:m>
                  <m:oMathPara xmlns:m="http://schemas.openxmlformats.org/officeDocument/2006/math">
                    <m:oMathParaPr>
                      <m:jc m:val="centerGroup"/>
                    </m:oMathParaPr>
                    <m:oMath xmlns:m="http://schemas.openxmlformats.org/officeDocument/2006/math">
                      <m:r>
                        <a:rPr lang="de-DE" sz="1500" b="0" i="1" dirty="0" smtClean="0">
                          <a:latin typeface="Cambria Math" panose="02040503050406030204" pitchFamily="18" charset="0"/>
                          <a:cs typeface="Times New Roman"/>
                        </a:rPr>
                        <m:t>𝑉</m:t>
                      </m:r>
                      <m:d>
                        <m:dPr>
                          <m:ctrlPr>
                            <a:rPr lang="de-DE" sz="1500" b="0" i="1" dirty="0" smtClean="0">
                              <a:latin typeface="Cambria Math" panose="02040503050406030204" pitchFamily="18" charset="0"/>
                              <a:cs typeface="Times New Roman"/>
                            </a:rPr>
                          </m:ctrlPr>
                        </m:dPr>
                        <m:e>
                          <m:r>
                            <a:rPr lang="de-DE" sz="1500" b="0" i="1" dirty="0" smtClean="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1</m:t>
                          </m:r>
                        </m:e>
                      </m:d>
                      <m:r>
                        <a:rPr lang="de-DE" sz="1500" b="0" i="1" dirty="0" smtClean="0">
                          <a:latin typeface="Cambria Math" panose="02040503050406030204" pitchFamily="18" charset="0"/>
                          <a:cs typeface="Times New Roman"/>
                        </a:rPr>
                        <m:t>=1.5</m:t>
                      </m:r>
                    </m:oMath>
                  </m:oMathPara>
                </a14:m>
                <a:endParaRPr lang="en-US" sz="1500" i="1" dirty="0">
                  <a:cs typeface="Times New Roman"/>
                </a:endParaRPr>
              </a:p>
              <a:p>
                <a:pPr/>
                <a14:m>
                  <m:oMathPara xmlns:m="http://schemas.openxmlformats.org/officeDocument/2006/math">
                    <m:oMathParaPr>
                      <m:jc m:val="centerGroup"/>
                    </m:oMathParaPr>
                    <m:oMath xmlns:m="http://schemas.openxmlformats.org/officeDocument/2006/math">
                      <m:r>
                        <a:rPr lang="de-DE" sz="1500" i="1" dirty="0">
                          <a:latin typeface="Cambria Math" panose="02040503050406030204" pitchFamily="18" charset="0"/>
                          <a:cs typeface="Times New Roman"/>
                        </a:rPr>
                        <m:t>𝑉</m:t>
                      </m:r>
                      <m:d>
                        <m:dPr>
                          <m:ctrlPr>
                            <a:rPr lang="de-DE" sz="1500" i="1" dirty="0">
                              <a:latin typeface="Cambria Math" panose="02040503050406030204" pitchFamily="18" charset="0"/>
                              <a:cs typeface="Times New Roman"/>
                            </a:rPr>
                          </m:ctrlPr>
                        </m:dPr>
                        <m:e>
                          <m:r>
                            <a:rPr lang="de-DE" sz="1500" i="1" dirty="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2</m:t>
                          </m:r>
                        </m:e>
                      </m:d>
                      <m:r>
                        <a:rPr lang="de-DE" sz="1500" i="1" dirty="0">
                          <a:latin typeface="Cambria Math" panose="02040503050406030204" pitchFamily="18" charset="0"/>
                          <a:cs typeface="Times New Roman"/>
                        </a:rPr>
                        <m:t>=</m:t>
                      </m:r>
                      <m:r>
                        <a:rPr lang="de-DE" sz="1500" b="0" i="1" dirty="0" smtClean="0">
                          <a:latin typeface="Cambria Math" panose="02040503050406030204" pitchFamily="18" charset="0"/>
                          <a:cs typeface="Times New Roman"/>
                        </a:rPr>
                        <m:t>3</m:t>
                      </m:r>
                    </m:oMath>
                  </m:oMathPara>
                </a14:m>
                <a:endParaRPr lang="de-DE" sz="1500" i="1" dirty="0">
                  <a:cs typeface="Times New Roman"/>
                </a:endParaRPr>
              </a:p>
              <a:p>
                <a:pPr/>
                <a14:m>
                  <m:oMathPara xmlns:m="http://schemas.openxmlformats.org/officeDocument/2006/math">
                    <m:oMathParaPr>
                      <m:jc m:val="centerGroup"/>
                    </m:oMathParaPr>
                    <m:oMath xmlns:m="http://schemas.openxmlformats.org/officeDocument/2006/math">
                      <m:r>
                        <a:rPr lang="de-DE" sz="1500" i="1" dirty="0">
                          <a:latin typeface="Cambria Math" panose="02040503050406030204" pitchFamily="18" charset="0"/>
                          <a:cs typeface="Times New Roman"/>
                        </a:rPr>
                        <m:t>𝑉</m:t>
                      </m:r>
                      <m:d>
                        <m:dPr>
                          <m:ctrlPr>
                            <a:rPr lang="de-DE" sz="1500" i="1" dirty="0">
                              <a:latin typeface="Cambria Math" panose="02040503050406030204" pitchFamily="18" charset="0"/>
                              <a:cs typeface="Times New Roman"/>
                            </a:rPr>
                          </m:ctrlPr>
                        </m:dPr>
                        <m:e>
                          <m:r>
                            <a:rPr lang="de-DE" sz="1500" i="1" dirty="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3</m:t>
                          </m:r>
                        </m:e>
                      </m:d>
                      <m:r>
                        <a:rPr lang="de-DE" sz="1500" i="1" dirty="0">
                          <a:latin typeface="Cambria Math" panose="02040503050406030204" pitchFamily="18" charset="0"/>
                          <a:cs typeface="Times New Roman"/>
                        </a:rPr>
                        <m:t>=</m:t>
                      </m:r>
                      <m:r>
                        <a:rPr lang="de-DE" sz="1500" b="0" i="1" dirty="0" smtClean="0">
                          <a:latin typeface="Cambria Math" panose="02040503050406030204" pitchFamily="18" charset="0"/>
                          <a:cs typeface="Times New Roman"/>
                        </a:rPr>
                        <m:t>4</m:t>
                      </m:r>
                    </m:oMath>
                  </m:oMathPara>
                </a14:m>
                <a:endParaRPr lang="de-DE" sz="1500" i="1" dirty="0">
                  <a:cs typeface="Times New Roman"/>
                </a:endParaRPr>
              </a:p>
              <a:p>
                <a:pPr/>
                <a14:m>
                  <m:oMathPara xmlns:m="http://schemas.openxmlformats.org/officeDocument/2006/math">
                    <m:oMathParaPr>
                      <m:jc m:val="centerGroup"/>
                    </m:oMathParaPr>
                    <m:oMath xmlns:m="http://schemas.openxmlformats.org/officeDocument/2006/math">
                      <m:r>
                        <a:rPr lang="de-DE" sz="1500" i="1" dirty="0">
                          <a:latin typeface="Cambria Math" panose="02040503050406030204" pitchFamily="18" charset="0"/>
                          <a:cs typeface="Times New Roman"/>
                        </a:rPr>
                        <m:t>𝑉</m:t>
                      </m:r>
                      <m:d>
                        <m:dPr>
                          <m:ctrlPr>
                            <a:rPr lang="de-DE" sz="1500" i="1" dirty="0">
                              <a:latin typeface="Cambria Math" panose="02040503050406030204" pitchFamily="18" charset="0"/>
                              <a:cs typeface="Times New Roman"/>
                            </a:rPr>
                          </m:ctrlPr>
                        </m:dPr>
                        <m:e>
                          <m:r>
                            <a:rPr lang="de-DE" sz="1500" i="1" dirty="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5</m:t>
                          </m:r>
                        </m:e>
                      </m:d>
                      <m:r>
                        <a:rPr lang="de-DE" sz="1500" i="1" dirty="0">
                          <a:latin typeface="Cambria Math" panose="02040503050406030204" pitchFamily="18" charset="0"/>
                          <a:cs typeface="Times New Roman"/>
                        </a:rPr>
                        <m:t>=</m:t>
                      </m:r>
                      <m:r>
                        <a:rPr lang="de-DE" sz="1500" b="0" i="1" dirty="0" smtClean="0">
                          <a:latin typeface="Cambria Math" panose="02040503050406030204" pitchFamily="18" charset="0"/>
                          <a:cs typeface="Times New Roman"/>
                        </a:rPr>
                        <m:t>4</m:t>
                      </m:r>
                    </m:oMath>
                  </m:oMathPara>
                </a14:m>
                <a:endParaRPr lang="de-DE" sz="1500" i="1" dirty="0">
                  <a:cs typeface="Times New Roman"/>
                </a:endParaRPr>
              </a:p>
            </p:txBody>
          </p:sp>
        </mc:Choice>
        <mc:Fallback xmlns="">
          <p:sp>
            <p:nvSpPr>
              <p:cNvPr id="40" name="Rectangle 39">
                <a:extLst>
                  <a:ext uri="{FF2B5EF4-FFF2-40B4-BE49-F238E27FC236}">
                    <a16:creationId xmlns:a16="http://schemas.microsoft.com/office/drawing/2014/main" id="{438AF83A-AE4A-E24E-8F5B-D8985C17CAC1}"/>
                  </a:ext>
                </a:extLst>
              </p:cNvPr>
              <p:cNvSpPr>
                <a:spLocks noRot="1" noChangeAspect="1" noMove="1" noResize="1" noEditPoints="1" noAdjustHandles="1" noChangeArrowheads="1" noChangeShapeType="1" noTextEdit="1"/>
              </p:cNvSpPr>
              <p:nvPr/>
            </p:nvSpPr>
            <p:spPr>
              <a:xfrm>
                <a:off x="6462103" y="5610945"/>
                <a:ext cx="1100403" cy="1015663"/>
              </a:xfrm>
              <a:prstGeom prst="rect">
                <a:avLst/>
              </a:prstGeom>
              <a:blipFill>
                <a:blip r:embed="rId5"/>
                <a:stretch>
                  <a:fillRect l="-1136"/>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066B71B9-4BE9-9F42-AF0F-2AAB0163D09C}"/>
                  </a:ext>
                </a:extLst>
              </p:cNvPr>
              <p:cNvSpPr/>
              <p:nvPr/>
            </p:nvSpPr>
            <p:spPr>
              <a:xfrm>
                <a:off x="3571417" y="265653"/>
                <a:ext cx="1619689" cy="31784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l-GR" sz="1500" i="1" dirty="0" smtClean="0">
                          <a:latin typeface="Cambria Math" panose="02040503050406030204" pitchFamily="18" charset="0"/>
                        </a:rPr>
                        <m:t>𝜂</m:t>
                      </m:r>
                      <m:r>
                        <a:rPr lang="en-US" sz="1500" i="1" dirty="0">
                          <a:latin typeface="Cambria Math" panose="02040503050406030204" pitchFamily="18" charset="0"/>
                          <a:ea typeface="Times New Roman"/>
                        </a:rPr>
                        <m:t> = 0.2</m:t>
                      </m:r>
                    </m:oMath>
                  </m:oMathPara>
                </a14:m>
                <a:endParaRPr lang="en-US" sz="1500" baseline="-25000" dirty="0">
                  <a:ea typeface="Times New Roman"/>
                </a:endParaRPr>
              </a:p>
            </p:txBody>
          </p:sp>
        </mc:Choice>
        <mc:Fallback xmlns="">
          <p:sp>
            <p:nvSpPr>
              <p:cNvPr id="41" name="Rectangle 40">
                <a:extLst>
                  <a:ext uri="{FF2B5EF4-FFF2-40B4-BE49-F238E27FC236}">
                    <a16:creationId xmlns:a16="http://schemas.microsoft.com/office/drawing/2014/main" id="{066B71B9-4BE9-9F42-AF0F-2AAB0163D09C}"/>
                  </a:ext>
                </a:extLst>
              </p:cNvPr>
              <p:cNvSpPr>
                <a:spLocks noRot="1" noChangeAspect="1" noMove="1" noResize="1" noEditPoints="1" noAdjustHandles="1" noChangeArrowheads="1" noChangeShapeType="1" noTextEdit="1"/>
              </p:cNvSpPr>
              <p:nvPr/>
            </p:nvSpPr>
            <p:spPr>
              <a:xfrm>
                <a:off x="3571417" y="265653"/>
                <a:ext cx="1619689" cy="317844"/>
              </a:xfrm>
              <a:prstGeom prst="rect">
                <a:avLst/>
              </a:prstGeom>
              <a:blipFill>
                <a:blip r:embed="rId6"/>
                <a:stretch>
                  <a:fillRect b="-7407"/>
                </a:stretch>
              </a:blipFill>
            </p:spPr>
            <p:txBody>
              <a:bodyPr/>
              <a:lstStyle/>
              <a:p>
                <a:r>
                  <a:rPr lang="en-GB">
                    <a:noFill/>
                  </a:rPr>
                  <a:t> </a:t>
                </a:r>
              </a:p>
            </p:txBody>
          </p:sp>
        </mc:Fallback>
      </mc:AlternateContent>
      <p:sp>
        <p:nvSpPr>
          <p:cNvPr id="39" name="Freeform 31">
            <a:extLst>
              <a:ext uri="{FF2B5EF4-FFF2-40B4-BE49-F238E27FC236}">
                <a16:creationId xmlns:a16="http://schemas.microsoft.com/office/drawing/2014/main" id="{9D4D36B7-0050-B241-B54F-DF31F10F1D0C}"/>
              </a:ext>
            </a:extLst>
          </p:cNvPr>
          <p:cNvSpPr>
            <a:spLocks/>
          </p:cNvSpPr>
          <p:nvPr/>
        </p:nvSpPr>
        <p:spPr bwMode="auto">
          <a:xfrm rot="4200000" flipH="1" flipV="1">
            <a:off x="4287622" y="2781344"/>
            <a:ext cx="612062" cy="2271251"/>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38100"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42" name="Text Box 11">
            <a:extLst>
              <a:ext uri="{FF2B5EF4-FFF2-40B4-BE49-F238E27FC236}">
                <a16:creationId xmlns:a16="http://schemas.microsoft.com/office/drawing/2014/main" id="{3D13B76E-8B38-D64F-9D30-47C3238B3D81}"/>
              </a:ext>
            </a:extLst>
          </p:cNvPr>
          <p:cNvSpPr txBox="1">
            <a:spLocks noChangeArrowheads="1"/>
          </p:cNvSpPr>
          <p:nvPr/>
        </p:nvSpPr>
        <p:spPr bwMode="auto">
          <a:xfrm>
            <a:off x="4968863" y="5999842"/>
            <a:ext cx="734175" cy="553998"/>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Times New Roman"/>
                <a:cs typeface="Times New Roman"/>
              </a:rPr>
              <a:t>  Goal: </a:t>
            </a:r>
            <a:br>
              <a:rPr lang="en-US" sz="1800" dirty="0">
                <a:latin typeface="+mn-lt"/>
                <a:ea typeface="Times New Roman"/>
                <a:cs typeface="Times New Roman"/>
              </a:rPr>
            </a:br>
            <a:r>
              <a:rPr lang="en-US" sz="1800" i="1" dirty="0">
                <a:latin typeface="+mn-lt"/>
                <a:ea typeface="Times New Roman"/>
                <a:sym typeface="Symbol" charset="0"/>
              </a:rPr>
              <a:t>S</a:t>
            </a:r>
            <a:r>
              <a:rPr lang="en-US" sz="1800" i="1" baseline="-25000" dirty="0">
                <a:latin typeface="+mn-lt"/>
                <a:ea typeface="Times New Roman"/>
                <a:sym typeface="Symbol" charset="0"/>
              </a:rPr>
              <a:t>g</a:t>
            </a:r>
            <a:r>
              <a:rPr lang="en-US" sz="1800" dirty="0">
                <a:latin typeface="+mn-lt"/>
                <a:ea typeface="Times New Roman"/>
                <a:sym typeface="Symbol" charset="0"/>
              </a:rPr>
              <a:t>= {</a:t>
            </a:r>
            <a:r>
              <a:rPr lang="en-US" sz="1800" dirty="0">
                <a:latin typeface="+mn-lt"/>
                <a:ea typeface="Times New Roman"/>
                <a:cs typeface="Calibri"/>
                <a:sym typeface="Symbol" charset="0"/>
              </a:rPr>
              <a:t>d4</a:t>
            </a:r>
            <a:r>
              <a:rPr lang="en-US" sz="1800" dirty="0">
                <a:latin typeface="+mn-lt"/>
                <a:ea typeface="Times New Roman"/>
                <a:cs typeface="Times New Roman"/>
                <a:sym typeface="Symbol" charset="0"/>
              </a:rPr>
              <a:t>}</a:t>
            </a:r>
            <a:endParaRPr lang="en-US" sz="1800" dirty="0">
              <a:latin typeface="+mn-lt"/>
              <a:ea typeface="Times New Roman"/>
              <a:cs typeface="Times New Roman"/>
            </a:endParaRPr>
          </a:p>
        </p:txBody>
      </p:sp>
      <p:sp>
        <p:nvSpPr>
          <p:cNvPr id="43" name="Freeform 37">
            <a:extLst>
              <a:ext uri="{FF2B5EF4-FFF2-40B4-BE49-F238E27FC236}">
                <a16:creationId xmlns:a16="http://schemas.microsoft.com/office/drawing/2014/main" id="{38E02671-6655-5542-A199-341F36729CDD}"/>
              </a:ext>
            </a:extLst>
          </p:cNvPr>
          <p:cNvSpPr>
            <a:spLocks/>
          </p:cNvSpPr>
          <p:nvPr/>
        </p:nvSpPr>
        <p:spPr bwMode="auto">
          <a:xfrm>
            <a:off x="3237782" y="4127485"/>
            <a:ext cx="1997317" cy="141769"/>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38100"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44" name="Freeform 38">
            <a:extLst>
              <a:ext uri="{FF2B5EF4-FFF2-40B4-BE49-F238E27FC236}">
                <a16:creationId xmlns:a16="http://schemas.microsoft.com/office/drawing/2014/main" id="{CC39F2B9-036D-C14C-81CB-50169A590D80}"/>
              </a:ext>
            </a:extLst>
          </p:cNvPr>
          <p:cNvSpPr>
            <a:spLocks/>
          </p:cNvSpPr>
          <p:nvPr/>
        </p:nvSpPr>
        <p:spPr bwMode="auto">
          <a:xfrm>
            <a:off x="4318324" y="3924768"/>
            <a:ext cx="1426114" cy="205502"/>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38100"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45" name="Arc 44">
            <a:extLst>
              <a:ext uri="{FF2B5EF4-FFF2-40B4-BE49-F238E27FC236}">
                <a16:creationId xmlns:a16="http://schemas.microsoft.com/office/drawing/2014/main" id="{5AA2F4A8-3C2B-734A-A3FA-B59C9F637BD8}"/>
              </a:ext>
            </a:extLst>
          </p:cNvPr>
          <p:cNvSpPr/>
          <p:nvPr/>
        </p:nvSpPr>
        <p:spPr bwMode="auto">
          <a:xfrm>
            <a:off x="4671820" y="4052209"/>
            <a:ext cx="90331" cy="178153"/>
          </a:xfrm>
          <a:prstGeom prst="arc">
            <a:avLst>
              <a:gd name="adj1" fmla="val 18495893"/>
              <a:gd name="adj2" fmla="val 2991136"/>
            </a:avLst>
          </a:prstGeom>
          <a:noFill/>
          <a:ln w="38100" cap="flat" cmpd="sng" algn="ctr">
            <a:solidFill>
              <a:srgbClr val="C00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46" name="Freeform 40">
            <a:extLst>
              <a:ext uri="{FF2B5EF4-FFF2-40B4-BE49-F238E27FC236}">
                <a16:creationId xmlns:a16="http://schemas.microsoft.com/office/drawing/2014/main" id="{B291CDBC-444D-8442-BC80-BEE7D50653E0}"/>
              </a:ext>
            </a:extLst>
          </p:cNvPr>
          <p:cNvSpPr>
            <a:spLocks/>
          </p:cNvSpPr>
          <p:nvPr/>
        </p:nvSpPr>
        <p:spPr bwMode="auto">
          <a:xfrm rot="10800000" flipH="1">
            <a:off x="5256475" y="4538410"/>
            <a:ext cx="86892" cy="1073936"/>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47" name="Freeform 31">
            <a:extLst>
              <a:ext uri="{FF2B5EF4-FFF2-40B4-BE49-F238E27FC236}">
                <a16:creationId xmlns:a16="http://schemas.microsoft.com/office/drawing/2014/main" id="{7477F748-C282-154B-8B92-63AAB1073E27}"/>
              </a:ext>
            </a:extLst>
          </p:cNvPr>
          <p:cNvSpPr>
            <a:spLocks/>
          </p:cNvSpPr>
          <p:nvPr/>
        </p:nvSpPr>
        <p:spPr bwMode="auto">
          <a:xfrm rot="462874" flipH="1" flipV="1">
            <a:off x="5564708" y="3996394"/>
            <a:ext cx="186486" cy="1609317"/>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48" name="Freeform 6">
            <a:extLst>
              <a:ext uri="{FF2B5EF4-FFF2-40B4-BE49-F238E27FC236}">
                <a16:creationId xmlns:a16="http://schemas.microsoft.com/office/drawing/2014/main" id="{2C29DC90-55B1-8F40-83E4-07FCA77848A3}"/>
              </a:ext>
            </a:extLst>
          </p:cNvPr>
          <p:cNvSpPr>
            <a:spLocks/>
          </p:cNvSpPr>
          <p:nvPr/>
        </p:nvSpPr>
        <p:spPr bwMode="auto">
          <a:xfrm>
            <a:off x="3067012" y="4393974"/>
            <a:ext cx="190699" cy="1083973"/>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49" name="Oval 11">
            <a:extLst>
              <a:ext uri="{FF2B5EF4-FFF2-40B4-BE49-F238E27FC236}">
                <a16:creationId xmlns:a16="http://schemas.microsoft.com/office/drawing/2014/main" id="{D169CD1E-4B01-0B42-8C46-00662D553FC7}"/>
              </a:ext>
            </a:extLst>
          </p:cNvPr>
          <p:cNvSpPr>
            <a:spLocks noChangeArrowheads="1"/>
          </p:cNvSpPr>
          <p:nvPr/>
        </p:nvSpPr>
        <p:spPr bwMode="auto">
          <a:xfrm>
            <a:off x="3117196" y="4040311"/>
            <a:ext cx="361324" cy="361324"/>
          </a:xfrm>
          <a:prstGeom prst="ellipse">
            <a:avLst/>
          </a:prstGeom>
          <a:solidFill>
            <a:srgbClr val="FFFFFF"/>
          </a:solidFill>
          <a:ln w="38100" cmpd="sng">
            <a:solidFill>
              <a:srgbClr val="C00000"/>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50" name="Freeform 18">
            <a:extLst>
              <a:ext uri="{FF2B5EF4-FFF2-40B4-BE49-F238E27FC236}">
                <a16:creationId xmlns:a16="http://schemas.microsoft.com/office/drawing/2014/main" id="{C9E1D9A9-EBE0-CD42-B79C-AD55A7C3EB70}"/>
              </a:ext>
            </a:extLst>
          </p:cNvPr>
          <p:cNvSpPr>
            <a:spLocks/>
          </p:cNvSpPr>
          <p:nvPr/>
        </p:nvSpPr>
        <p:spPr bwMode="auto">
          <a:xfrm rot="297626" flipV="1">
            <a:off x="3438401" y="5717179"/>
            <a:ext cx="1795511" cy="194454"/>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38100"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51" name="Oval 11">
            <a:extLst>
              <a:ext uri="{FF2B5EF4-FFF2-40B4-BE49-F238E27FC236}">
                <a16:creationId xmlns:a16="http://schemas.microsoft.com/office/drawing/2014/main" id="{BABD97A9-931D-6E47-9246-9E83D3F2E1E2}"/>
              </a:ext>
            </a:extLst>
          </p:cNvPr>
          <p:cNvSpPr>
            <a:spLocks noChangeArrowheads="1"/>
          </p:cNvSpPr>
          <p:nvPr/>
        </p:nvSpPr>
        <p:spPr bwMode="auto">
          <a:xfrm>
            <a:off x="5739420" y="3669066"/>
            <a:ext cx="361324" cy="361324"/>
          </a:xfrm>
          <a:prstGeom prst="ellipse">
            <a:avLst/>
          </a:prstGeom>
          <a:solidFill>
            <a:srgbClr val="FFFFFF"/>
          </a:solidFill>
          <a:ln w="38100" cmpd="sng">
            <a:solidFill>
              <a:schemeClr val="tx1"/>
            </a:solidFill>
            <a:round/>
            <a:headEnd/>
            <a:tailEnd/>
          </a:ln>
        </p:spPr>
        <p:txBody>
          <a:bodyPr wrap="none" anchor="ctr"/>
          <a:lstStyle/>
          <a:p>
            <a:pPr algn="ctr"/>
            <a:r>
              <a:rPr lang="en-US" dirty="0">
                <a:latin typeface="Calibri"/>
                <a:ea typeface="Times New Roman"/>
                <a:cs typeface="Times New Roman"/>
              </a:rPr>
              <a:t>d5</a:t>
            </a:r>
          </a:p>
        </p:txBody>
      </p:sp>
      <p:sp>
        <p:nvSpPr>
          <p:cNvPr id="52" name="Text Box 11">
            <a:extLst>
              <a:ext uri="{FF2B5EF4-FFF2-40B4-BE49-F238E27FC236}">
                <a16:creationId xmlns:a16="http://schemas.microsoft.com/office/drawing/2014/main" id="{FB968C7D-02C8-4E46-96ED-7EF4E855AE2D}"/>
              </a:ext>
            </a:extLst>
          </p:cNvPr>
          <p:cNvSpPr txBox="1">
            <a:spLocks noChangeArrowheads="1"/>
          </p:cNvSpPr>
          <p:nvPr/>
        </p:nvSpPr>
        <p:spPr bwMode="auto">
          <a:xfrm>
            <a:off x="4220283" y="3821426"/>
            <a:ext cx="459444" cy="291882"/>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sp>
        <p:nvSpPr>
          <p:cNvPr id="53" name="Text Box 11">
            <a:extLst>
              <a:ext uri="{FF2B5EF4-FFF2-40B4-BE49-F238E27FC236}">
                <a16:creationId xmlns:a16="http://schemas.microsoft.com/office/drawing/2014/main" id="{9CE25E5B-5109-EE4F-AF7D-FE5D7A793071}"/>
              </a:ext>
            </a:extLst>
          </p:cNvPr>
          <p:cNvSpPr txBox="1">
            <a:spLocks noChangeArrowheads="1"/>
          </p:cNvSpPr>
          <p:nvPr/>
        </p:nvSpPr>
        <p:spPr bwMode="auto">
          <a:xfrm>
            <a:off x="5349591" y="4799445"/>
            <a:ext cx="706057" cy="291882"/>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54" name="Text Box 11">
            <a:extLst>
              <a:ext uri="{FF2B5EF4-FFF2-40B4-BE49-F238E27FC236}">
                <a16:creationId xmlns:a16="http://schemas.microsoft.com/office/drawing/2014/main" id="{6FA3C263-8F99-5E4F-A6A2-7B87458B9620}"/>
              </a:ext>
            </a:extLst>
          </p:cNvPr>
          <p:cNvSpPr txBox="1">
            <a:spLocks noChangeArrowheads="1"/>
          </p:cNvSpPr>
          <p:nvPr/>
        </p:nvSpPr>
        <p:spPr bwMode="auto">
          <a:xfrm>
            <a:off x="3133122" y="4793160"/>
            <a:ext cx="706057" cy="291882"/>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55" name="Text Box 11">
            <a:extLst>
              <a:ext uri="{FF2B5EF4-FFF2-40B4-BE49-F238E27FC236}">
                <a16:creationId xmlns:a16="http://schemas.microsoft.com/office/drawing/2014/main" id="{BA0ED10F-EAA0-D140-8539-FB7DFF6C664A}"/>
              </a:ext>
            </a:extLst>
          </p:cNvPr>
          <p:cNvSpPr txBox="1">
            <a:spLocks noChangeArrowheads="1"/>
          </p:cNvSpPr>
          <p:nvPr/>
        </p:nvSpPr>
        <p:spPr bwMode="auto">
          <a:xfrm>
            <a:off x="4139189" y="5532341"/>
            <a:ext cx="459444" cy="291882"/>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sp>
        <p:nvSpPr>
          <p:cNvPr id="56" name="Text Box 11">
            <a:extLst>
              <a:ext uri="{FF2B5EF4-FFF2-40B4-BE49-F238E27FC236}">
                <a16:creationId xmlns:a16="http://schemas.microsoft.com/office/drawing/2014/main" id="{15371519-136F-2E48-8A9B-99CD8CCE810A}"/>
              </a:ext>
            </a:extLst>
          </p:cNvPr>
          <p:cNvSpPr txBox="1">
            <a:spLocks noChangeArrowheads="1"/>
          </p:cNvSpPr>
          <p:nvPr/>
        </p:nvSpPr>
        <p:spPr bwMode="auto">
          <a:xfrm>
            <a:off x="4868502" y="3797731"/>
            <a:ext cx="291747"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0.2</a:t>
            </a:r>
          </a:p>
        </p:txBody>
      </p:sp>
      <p:sp>
        <p:nvSpPr>
          <p:cNvPr id="57" name="Text Box 11">
            <a:extLst>
              <a:ext uri="{FF2B5EF4-FFF2-40B4-BE49-F238E27FC236}">
                <a16:creationId xmlns:a16="http://schemas.microsoft.com/office/drawing/2014/main" id="{8F8B9E8A-2A1D-514B-8BEF-DE877F1ADC52}"/>
              </a:ext>
            </a:extLst>
          </p:cNvPr>
          <p:cNvSpPr txBox="1">
            <a:spLocks noChangeArrowheads="1"/>
          </p:cNvSpPr>
          <p:nvPr/>
        </p:nvSpPr>
        <p:spPr bwMode="auto">
          <a:xfrm>
            <a:off x="4866756" y="4206185"/>
            <a:ext cx="291747"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0.8</a:t>
            </a:r>
          </a:p>
        </p:txBody>
      </p:sp>
      <p:sp>
        <p:nvSpPr>
          <p:cNvPr id="58" name="Text Box 11">
            <a:extLst>
              <a:ext uri="{FF2B5EF4-FFF2-40B4-BE49-F238E27FC236}">
                <a16:creationId xmlns:a16="http://schemas.microsoft.com/office/drawing/2014/main" id="{75324786-B0A7-564E-B7F5-F3A6F6C29382}"/>
              </a:ext>
            </a:extLst>
          </p:cNvPr>
          <p:cNvSpPr txBox="1">
            <a:spLocks noChangeArrowheads="1"/>
          </p:cNvSpPr>
          <p:nvPr/>
        </p:nvSpPr>
        <p:spPr bwMode="auto">
          <a:xfrm>
            <a:off x="3878745" y="5834057"/>
            <a:ext cx="291747"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0.5</a:t>
            </a:r>
          </a:p>
        </p:txBody>
      </p:sp>
      <p:sp>
        <p:nvSpPr>
          <p:cNvPr id="59" name="Text Box 11">
            <a:extLst>
              <a:ext uri="{FF2B5EF4-FFF2-40B4-BE49-F238E27FC236}">
                <a16:creationId xmlns:a16="http://schemas.microsoft.com/office/drawing/2014/main" id="{F84B4161-812D-0944-88E4-15EADE8CDB53}"/>
              </a:ext>
            </a:extLst>
          </p:cNvPr>
          <p:cNvSpPr txBox="1">
            <a:spLocks noChangeArrowheads="1"/>
          </p:cNvSpPr>
          <p:nvPr/>
        </p:nvSpPr>
        <p:spPr bwMode="auto">
          <a:xfrm>
            <a:off x="3571417" y="5958156"/>
            <a:ext cx="291747"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0.5</a:t>
            </a:r>
          </a:p>
        </p:txBody>
      </p:sp>
      <p:sp>
        <p:nvSpPr>
          <p:cNvPr id="60" name="Oval 12">
            <a:extLst>
              <a:ext uri="{FF2B5EF4-FFF2-40B4-BE49-F238E27FC236}">
                <a16:creationId xmlns:a16="http://schemas.microsoft.com/office/drawing/2014/main" id="{D7A4A762-197F-DC49-B297-33DC0D8B33E4}"/>
              </a:ext>
            </a:extLst>
          </p:cNvPr>
          <p:cNvSpPr>
            <a:spLocks noChangeArrowheads="1"/>
          </p:cNvSpPr>
          <p:nvPr/>
        </p:nvSpPr>
        <p:spPr bwMode="auto">
          <a:xfrm>
            <a:off x="3117196" y="5477947"/>
            <a:ext cx="361324" cy="361324"/>
          </a:xfrm>
          <a:prstGeom prst="ellipse">
            <a:avLst/>
          </a:prstGeom>
          <a:solidFill>
            <a:schemeClr val="bg1"/>
          </a:solidFill>
          <a:ln w="38100" cmpd="sng">
            <a:solidFill>
              <a:srgbClr val="C00000"/>
            </a:solidFill>
            <a:round/>
            <a:headEnd/>
            <a:tailEnd/>
          </a:ln>
        </p:spPr>
        <p:txBody>
          <a:bodyPr wrap="none" anchor="ctr"/>
          <a:lstStyle/>
          <a:p>
            <a:pPr algn="ctr"/>
            <a:r>
              <a:rPr lang="en-US" dirty="0">
                <a:latin typeface="Calibri"/>
                <a:ea typeface="Times New Roman"/>
                <a:cs typeface="Times New Roman"/>
              </a:rPr>
              <a:t>d1</a:t>
            </a:r>
          </a:p>
        </p:txBody>
      </p:sp>
      <p:sp>
        <p:nvSpPr>
          <p:cNvPr id="61" name="Text Box 13">
            <a:extLst>
              <a:ext uri="{FF2B5EF4-FFF2-40B4-BE49-F238E27FC236}">
                <a16:creationId xmlns:a16="http://schemas.microsoft.com/office/drawing/2014/main" id="{7EB51F19-DE06-B849-854E-B4B0C26A5D0E}"/>
              </a:ext>
            </a:extLst>
          </p:cNvPr>
          <p:cNvSpPr txBox="1">
            <a:spLocks noChangeArrowheads="1"/>
          </p:cNvSpPr>
          <p:nvPr/>
        </p:nvSpPr>
        <p:spPr bwMode="auto">
          <a:xfrm>
            <a:off x="2904564" y="6048681"/>
            <a:ext cx="575479" cy="553998"/>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Times New Roman"/>
                <a:cs typeface="Calibri"/>
                <a:sym typeface="Symbol" charset="0"/>
              </a:rPr>
              <a:t>Start: </a:t>
            </a:r>
            <a:br>
              <a:rPr lang="en-US" sz="1800" dirty="0">
                <a:latin typeface="+mn-lt"/>
                <a:ea typeface="Times New Roman"/>
                <a:cs typeface="Calibri"/>
                <a:sym typeface="Symbol" charset="0"/>
              </a:rPr>
            </a:br>
            <a:r>
              <a:rPr lang="en-US" sz="1800" i="1" dirty="0">
                <a:latin typeface="+mn-lt"/>
                <a:ea typeface="Times New Roman"/>
                <a:sym typeface="Symbol" charset="0"/>
              </a:rPr>
              <a:t>s</a:t>
            </a:r>
            <a:r>
              <a:rPr lang="en-US" sz="1800" baseline="-25000" dirty="0">
                <a:latin typeface="+mn-lt"/>
                <a:ea typeface="Times New Roman"/>
                <a:sym typeface="Symbol" charset="0"/>
              </a:rPr>
              <a:t>0</a:t>
            </a:r>
            <a:r>
              <a:rPr lang="en-US" sz="1800" i="1" dirty="0">
                <a:latin typeface="+mn-lt"/>
                <a:ea typeface="Times New Roman"/>
                <a:sym typeface="Symbol" charset="0"/>
              </a:rPr>
              <a:t>= </a:t>
            </a:r>
            <a:r>
              <a:rPr lang="en-US" sz="1800" dirty="0">
                <a:latin typeface="+mn-lt"/>
                <a:ea typeface="Times New Roman"/>
                <a:cs typeface="Calibri"/>
                <a:sym typeface="Symbol" charset="0"/>
              </a:rPr>
              <a:t>d1</a:t>
            </a:r>
            <a:endParaRPr lang="en-US" sz="1800" dirty="0">
              <a:latin typeface="+mn-lt"/>
              <a:ea typeface="Times New Roman"/>
              <a:cs typeface="Times New Roman"/>
            </a:endParaRPr>
          </a:p>
        </p:txBody>
      </p:sp>
      <p:sp>
        <p:nvSpPr>
          <p:cNvPr id="62" name="Freeform 6">
            <a:extLst>
              <a:ext uri="{FF2B5EF4-FFF2-40B4-BE49-F238E27FC236}">
                <a16:creationId xmlns:a16="http://schemas.microsoft.com/office/drawing/2014/main" id="{62BFBC93-8342-8E4C-A494-3D2AD737624D}"/>
              </a:ext>
            </a:extLst>
          </p:cNvPr>
          <p:cNvSpPr>
            <a:spLocks/>
          </p:cNvSpPr>
          <p:nvPr/>
        </p:nvSpPr>
        <p:spPr bwMode="auto">
          <a:xfrm flipH="1" flipV="1">
            <a:off x="3356001" y="4399486"/>
            <a:ext cx="190699" cy="1083973"/>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cxnSp>
        <p:nvCxnSpPr>
          <p:cNvPr id="63" name="Curved Connector 62">
            <a:extLst>
              <a:ext uri="{FF2B5EF4-FFF2-40B4-BE49-F238E27FC236}">
                <a16:creationId xmlns:a16="http://schemas.microsoft.com/office/drawing/2014/main" id="{639B586E-5D5D-A64B-875B-37A6342BA818}"/>
              </a:ext>
            </a:extLst>
          </p:cNvPr>
          <p:cNvCxnSpPr>
            <a:cxnSpLocks/>
            <a:stCxn id="60" idx="6"/>
            <a:endCxn id="60" idx="4"/>
          </p:cNvCxnSpPr>
          <p:nvPr/>
        </p:nvCxnSpPr>
        <p:spPr>
          <a:xfrm flipH="1">
            <a:off x="3297858" y="5658609"/>
            <a:ext cx="180662" cy="180662"/>
          </a:xfrm>
          <a:prstGeom prst="curvedConnector4">
            <a:avLst>
              <a:gd name="adj1" fmla="val -100000"/>
              <a:gd name="adj2" fmla="val 200000"/>
            </a:avLst>
          </a:prstGeom>
          <a:ln w="12700" cmpd="sng">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4" name="Arc 63">
            <a:extLst>
              <a:ext uri="{FF2B5EF4-FFF2-40B4-BE49-F238E27FC236}">
                <a16:creationId xmlns:a16="http://schemas.microsoft.com/office/drawing/2014/main" id="{7D5D8435-67B6-4E41-A044-01DE5E811DD7}"/>
              </a:ext>
            </a:extLst>
          </p:cNvPr>
          <p:cNvSpPr/>
          <p:nvPr/>
        </p:nvSpPr>
        <p:spPr bwMode="auto">
          <a:xfrm rot="356928">
            <a:off x="3485111" y="5582976"/>
            <a:ext cx="289811" cy="289813"/>
          </a:xfrm>
          <a:prstGeom prst="arc">
            <a:avLst>
              <a:gd name="adj1" fmla="val 708330"/>
              <a:gd name="adj2" fmla="val 4251989"/>
            </a:avLst>
          </a:prstGeom>
          <a:noFill/>
          <a:ln w="12700" cap="flat" cmpd="sng" algn="ctr">
            <a:solidFill>
              <a:srgbClr val="C00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95" name="Freeform 18">
            <a:extLst>
              <a:ext uri="{FF2B5EF4-FFF2-40B4-BE49-F238E27FC236}">
                <a16:creationId xmlns:a16="http://schemas.microsoft.com/office/drawing/2014/main" id="{A8FF1E05-E755-A04E-98F6-5D7543C2AD66}"/>
              </a:ext>
            </a:extLst>
          </p:cNvPr>
          <p:cNvSpPr>
            <a:spLocks/>
          </p:cNvSpPr>
          <p:nvPr/>
        </p:nvSpPr>
        <p:spPr bwMode="auto">
          <a:xfrm rot="11097626" flipV="1">
            <a:off x="3466907" y="5469847"/>
            <a:ext cx="1795511" cy="194454"/>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38100" cmpd="sng">
            <a:solidFill>
              <a:srgbClr val="0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96" name="Freeform 31">
            <a:extLst>
              <a:ext uri="{FF2B5EF4-FFF2-40B4-BE49-F238E27FC236}">
                <a16:creationId xmlns:a16="http://schemas.microsoft.com/office/drawing/2014/main" id="{33497A38-7B17-584E-B4D6-A118DED0B09E}"/>
              </a:ext>
            </a:extLst>
          </p:cNvPr>
          <p:cNvSpPr>
            <a:spLocks/>
          </p:cNvSpPr>
          <p:nvPr/>
        </p:nvSpPr>
        <p:spPr bwMode="auto">
          <a:xfrm rot="11047278" flipH="1" flipV="1">
            <a:off x="5566582" y="4026392"/>
            <a:ext cx="425783" cy="1678168"/>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97" name="Freeform 40">
            <a:extLst>
              <a:ext uri="{FF2B5EF4-FFF2-40B4-BE49-F238E27FC236}">
                <a16:creationId xmlns:a16="http://schemas.microsoft.com/office/drawing/2014/main" id="{AABA4374-76AC-3E47-BF0C-D96D05AFCEA5}"/>
              </a:ext>
            </a:extLst>
          </p:cNvPr>
          <p:cNvSpPr>
            <a:spLocks/>
          </p:cNvSpPr>
          <p:nvPr/>
        </p:nvSpPr>
        <p:spPr bwMode="auto">
          <a:xfrm flipH="1">
            <a:off x="5376917" y="4490289"/>
            <a:ext cx="86892" cy="1073936"/>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98" name="Oval 11">
            <a:extLst>
              <a:ext uri="{FF2B5EF4-FFF2-40B4-BE49-F238E27FC236}">
                <a16:creationId xmlns:a16="http://schemas.microsoft.com/office/drawing/2014/main" id="{C7F7046E-4B1D-5741-B36E-0CFEC9CA9C06}"/>
              </a:ext>
            </a:extLst>
          </p:cNvPr>
          <p:cNvSpPr>
            <a:spLocks noChangeArrowheads="1"/>
          </p:cNvSpPr>
          <p:nvPr/>
        </p:nvSpPr>
        <p:spPr bwMode="auto">
          <a:xfrm>
            <a:off x="5217732" y="4171720"/>
            <a:ext cx="361324" cy="361324"/>
          </a:xfrm>
          <a:prstGeom prst="ellipse">
            <a:avLst/>
          </a:prstGeom>
          <a:solidFill>
            <a:srgbClr val="FFFFFF"/>
          </a:solidFill>
          <a:ln w="38100" cmpd="sng">
            <a:solidFill>
              <a:schemeClr val="tx1"/>
            </a:solidFill>
            <a:round/>
            <a:headEnd/>
            <a:tailEnd/>
          </a:ln>
        </p:spPr>
        <p:txBody>
          <a:bodyPr wrap="none" anchor="ctr"/>
          <a:lstStyle/>
          <a:p>
            <a:pPr algn="ctr"/>
            <a:r>
              <a:rPr lang="en-US" dirty="0">
                <a:latin typeface="Calibri"/>
                <a:ea typeface="Times New Roman"/>
                <a:cs typeface="Times New Roman"/>
              </a:rPr>
              <a:t>d3</a:t>
            </a:r>
          </a:p>
        </p:txBody>
      </p:sp>
      <p:sp>
        <p:nvSpPr>
          <p:cNvPr id="99" name="Oval 12">
            <a:extLst>
              <a:ext uri="{FF2B5EF4-FFF2-40B4-BE49-F238E27FC236}">
                <a16:creationId xmlns:a16="http://schemas.microsoft.com/office/drawing/2014/main" id="{BAB17A6F-FE29-AB44-A2A8-23B67427567A}"/>
              </a:ext>
            </a:extLst>
          </p:cNvPr>
          <p:cNvSpPr>
            <a:spLocks noChangeArrowheads="1"/>
          </p:cNvSpPr>
          <p:nvPr/>
        </p:nvSpPr>
        <p:spPr bwMode="auto">
          <a:xfrm>
            <a:off x="5225878" y="5564254"/>
            <a:ext cx="361324" cy="361324"/>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100" name="Freeform 31">
            <a:extLst>
              <a:ext uri="{FF2B5EF4-FFF2-40B4-BE49-F238E27FC236}">
                <a16:creationId xmlns:a16="http://schemas.microsoft.com/office/drawing/2014/main" id="{320E250A-F51F-AE41-9E71-917A17E020B5}"/>
              </a:ext>
            </a:extLst>
          </p:cNvPr>
          <p:cNvSpPr>
            <a:spLocks/>
          </p:cNvSpPr>
          <p:nvPr/>
        </p:nvSpPr>
        <p:spPr bwMode="auto">
          <a:xfrm rot="6215733" flipV="1">
            <a:off x="4164068" y="3544296"/>
            <a:ext cx="359948" cy="1792513"/>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38100"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Tree>
    <p:extLst>
      <p:ext uri="{BB962C8B-B14F-4D97-AF65-F5344CB8AC3E}">
        <p14:creationId xmlns:p14="http://schemas.microsoft.com/office/powerpoint/2010/main" val="207819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3"/>
          <p:cNvSpPr>
            <a:spLocks noGrp="1"/>
          </p:cNvSpPr>
          <p:nvPr>
            <p:ph type="title"/>
          </p:nvPr>
        </p:nvSpPr>
        <p:spPr/>
        <p:txBody>
          <a:bodyPr>
            <a:normAutofit/>
          </a:bodyPr>
          <a:lstStyle/>
          <a:p>
            <a:pPr>
              <a:tabLst>
                <a:tab pos="7634288" algn="r"/>
              </a:tabLst>
            </a:pPr>
            <a:r>
              <a:rPr lang="en-US" sz="4000" dirty="0"/>
              <a:t>Synchronous	Asynchronous</a:t>
            </a:r>
          </a:p>
        </p:txBody>
      </p:sp>
      <mc:AlternateContent xmlns:mc="http://schemas.openxmlformats.org/markup-compatibility/2006" xmlns:a14="http://schemas.microsoft.com/office/drawing/2010/main">
        <mc:Choice Requires="a14">
          <p:sp>
            <p:nvSpPr>
              <p:cNvPr id="51202" name="Content Placeholder 4"/>
              <p:cNvSpPr>
                <a:spLocks noGrp="1"/>
              </p:cNvSpPr>
              <p:nvPr>
                <p:ph sz="half" idx="1"/>
              </p:nvPr>
            </p:nvSpPr>
            <p:spPr>
              <a:xfrm>
                <a:off x="628650" y="1146048"/>
                <a:ext cx="3930228" cy="5030915"/>
              </a:xfrm>
            </p:spPr>
            <p:txBody>
              <a:bodyPr>
                <a:normAutofit fontScale="55000" lnSpcReduction="20000"/>
              </a:bodyPr>
              <a:lstStyle/>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is-IS" i="1" dirty="0" smtClean="0">
                            <a:latin typeface="Cambria Math" panose="02040503050406030204" pitchFamily="18" charset="0"/>
                          </a:rPr>
                          <m:t>𝑚</m:t>
                        </m:r>
                        <m:r>
                          <a:rPr lang="is-IS" i="1" dirty="0" smtClean="0">
                            <a:latin typeface="Cambria Math" panose="02040503050406030204" pitchFamily="18" charset="0"/>
                          </a:rPr>
                          <m:t>12</m:t>
                        </m:r>
                      </m:e>
                    </m:d>
                    <m:r>
                      <a:rPr lang="en-US" i="1" dirty="0" smtClean="0">
                        <a:latin typeface="Cambria Math" panose="02040503050406030204" pitchFamily="18" charset="0"/>
                      </a:rPr>
                      <m:t>=100+</m:t>
                    </m:r>
                    <m:r>
                      <a:rPr lang="de-DE" b="0" i="1" dirty="0" smtClean="0">
                        <a:solidFill>
                          <a:schemeClr val="accent1"/>
                        </a:solidFill>
                        <a:latin typeface="Cambria Math" panose="02040503050406030204" pitchFamily="18" charset="0"/>
                      </a:rPr>
                      <m:t>3</m:t>
                    </m:r>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10</m:t>
                    </m:r>
                    <m:r>
                      <a:rPr lang="de-DE" b="0" i="1" dirty="0" smtClean="0">
                        <a:solidFill>
                          <a:schemeClr val="accent1"/>
                        </a:solidFill>
                        <a:latin typeface="Cambria Math" panose="02040503050406030204" pitchFamily="18" charset="0"/>
                      </a:rPr>
                      <m:t>3</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en-US" i="1" dirty="0" smtClean="0">
                            <a:latin typeface="Cambria Math" panose="02040503050406030204" pitchFamily="18" charset="0"/>
                          </a:rPr>
                          <m:t>𝑚</m:t>
                        </m:r>
                        <m:r>
                          <a:rPr lang="en-US" i="1" dirty="0" smtClean="0">
                            <a:latin typeface="Cambria Math" panose="02040503050406030204" pitchFamily="18" charset="0"/>
                          </a:rPr>
                          <m:t>14</m:t>
                        </m:r>
                      </m:e>
                    </m:d>
                    <m:r>
                      <a:rPr lang="en-US" i="1" dirty="0" smtClean="0">
                        <a:latin typeface="Cambria Math" panose="02040503050406030204" pitchFamily="18" charset="0"/>
                      </a:rPr>
                      <m:t>=1+</m:t>
                    </m:r>
                    <m:d>
                      <m:dPr>
                        <m:ctrlPr>
                          <a:rPr lang="en-US" b="0" i="1" dirty="0" smtClean="0">
                            <a:latin typeface="Cambria Math" panose="02040503050406030204" pitchFamily="18" charset="0"/>
                          </a:rPr>
                        </m:ctrlPr>
                      </m:dPr>
                      <m:e>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de-DE" b="0" i="1" dirty="0" smtClean="0">
                                <a:solidFill>
                                  <a:schemeClr val="accent1"/>
                                </a:solidFill>
                                <a:latin typeface="Cambria Math" panose="02040503050406030204" pitchFamily="18" charset="0"/>
                              </a:rPr>
                              <m:t>1.75</m:t>
                            </m:r>
                          </m:e>
                        </m:d>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mr-IN" i="1" dirty="0" smtClean="0">
                                <a:latin typeface="Cambria Math" panose="02040503050406030204" pitchFamily="18" charset="0"/>
                              </a:rPr>
                              <m:t>0</m:t>
                            </m:r>
                          </m:e>
                        </m:d>
                      </m:e>
                    </m:d>
                    <m:r>
                      <a:rPr lang="de-DE" b="0" i="1" dirty="0" smtClean="0">
                        <a:latin typeface="Cambria Math" panose="02040503050406030204" pitchFamily="18" charset="0"/>
                      </a:rPr>
                      <m:t>=</m:t>
                    </m:r>
                    <m:r>
                      <a:rPr lang="en-US" i="1" dirty="0" smtClean="0">
                        <a:solidFill>
                          <a:schemeClr val="accent1"/>
                        </a:solidFill>
                        <a:latin typeface="Cambria Math" panose="02040503050406030204" pitchFamily="18" charset="0"/>
                      </a:rPr>
                      <m:t>1</m:t>
                    </m:r>
                    <m:r>
                      <a:rPr lang="de-DE" b="0" i="1" dirty="0" smtClean="0">
                        <a:solidFill>
                          <a:schemeClr val="accent1"/>
                        </a:solidFill>
                        <a:latin typeface="Cambria Math" panose="02040503050406030204" pitchFamily="18" charset="0"/>
                      </a:rPr>
                      <m:t>.875</m:t>
                    </m:r>
                  </m:oMath>
                </a14:m>
                <a:endParaRPr lang="en-US" dirty="0"/>
              </a:p>
              <a:p>
                <a:pPr lvl="1"/>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𝑉</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m:t>
                    </m:r>
                    <m:r>
                      <a:rPr lang="de-DE" b="0" i="1" dirty="0" smtClean="0">
                        <a:solidFill>
                          <a:schemeClr val="accent1"/>
                        </a:solidFill>
                        <a:latin typeface="Cambria Math" panose="02040503050406030204" pitchFamily="18" charset="0"/>
                      </a:rPr>
                      <m:t>.875</m:t>
                    </m:r>
                    <m:r>
                      <a:rPr lang="en-US"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en-US" i="1" dirty="0" smtClean="0">
                            <a:latin typeface="Cambria Math" panose="02040503050406030204" pitchFamily="18" charset="0"/>
                          </a:rPr>
                          <m:t>1</m:t>
                        </m:r>
                      </m:sub>
                    </m:sSub>
                    <m:r>
                      <a:rPr lang="en-US" i="1" dirty="0" smtClean="0">
                        <a:latin typeface="Cambria Math" panose="02040503050406030204" pitchFamily="18" charset="0"/>
                      </a:rPr>
                      <m:t>(</m:t>
                    </m:r>
                    <m:r>
                      <a:rPr lang="en-US" i="1" dirty="0" smtClean="0">
                        <a:latin typeface="Cambria Math" panose="02040503050406030204" pitchFamily="18" charset="0"/>
                      </a:rPr>
                      <m:t>𝑑</m:t>
                    </m:r>
                    <m:r>
                      <a:rPr lang="en-US" i="1" dirty="0" smtClean="0">
                        <a:latin typeface="Cambria Math" panose="02040503050406030204" pitchFamily="18" charset="0"/>
                      </a:rPr>
                      <m:t>1)=</m:t>
                    </m:r>
                    <m:r>
                      <a:rPr lang="en-US" i="1" dirty="0" smtClean="0">
                        <a:latin typeface="Cambria Math" panose="02040503050406030204" pitchFamily="18" charset="0"/>
                      </a:rPr>
                      <m:t>𝑚</m:t>
                    </m:r>
                    <m:r>
                      <a:rPr lang="en-US" i="1" dirty="0" smtClean="0">
                        <a:latin typeface="Cambria Math" panose="02040503050406030204" pitchFamily="18" charset="0"/>
                      </a:rPr>
                      <m:t>14</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m:t>
                        </m:r>
                        <m:r>
                          <a:rPr lang="cs-CZ" i="1" dirty="0" smtClean="0">
                            <a:latin typeface="Cambria Math" panose="02040503050406030204" pitchFamily="18" charset="0"/>
                          </a:rPr>
                          <m:t>𝑚</m:t>
                        </m:r>
                        <m:r>
                          <a:rPr lang="cs-CZ" i="1" dirty="0" smtClean="0">
                            <a:latin typeface="Cambria Math" panose="02040503050406030204" pitchFamily="18" charset="0"/>
                          </a:rPr>
                          <m:t>21</m:t>
                        </m:r>
                      </m:e>
                    </m:d>
                    <m:r>
                      <a:rPr lang="en-US" i="1" dirty="0" smtClean="0">
                        <a:latin typeface="Cambria Math" panose="02040503050406030204" pitchFamily="18" charset="0"/>
                      </a:rPr>
                      <m:t>=100+</m:t>
                    </m:r>
                    <m:r>
                      <a:rPr lang="de-DE" b="0" i="1" dirty="0" smtClean="0">
                        <a:solidFill>
                          <a:schemeClr val="accent1"/>
                        </a:solidFill>
                        <a:latin typeface="Cambria Math" panose="02040503050406030204" pitchFamily="18" charset="0"/>
                      </a:rPr>
                      <m:t>1.75</m:t>
                    </m:r>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10</m:t>
                    </m:r>
                    <m:r>
                      <a:rPr lang="de-DE" b="0" i="1" dirty="0" smtClean="0">
                        <a:solidFill>
                          <a:schemeClr val="accent1"/>
                        </a:solidFill>
                        <a:latin typeface="Cambria Math" panose="02040503050406030204" pitchFamily="18" charset="0"/>
                      </a:rPr>
                      <m:t>1.75</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m:t>
                        </m:r>
                        <m:r>
                          <a:rPr lang="is-IS" i="1" dirty="0" smtClean="0">
                            <a:latin typeface="Cambria Math" panose="02040503050406030204" pitchFamily="18" charset="0"/>
                          </a:rPr>
                          <m:t>𝑚</m:t>
                        </m:r>
                        <m:r>
                          <a:rPr lang="is-IS" i="1" dirty="0" smtClean="0">
                            <a:latin typeface="Cambria Math" panose="02040503050406030204" pitchFamily="18" charset="0"/>
                          </a:rPr>
                          <m:t>23</m:t>
                        </m:r>
                      </m:e>
                    </m:d>
                    <m:r>
                      <a:rPr lang="en-US" i="1" dirty="0" smtClean="0">
                        <a:latin typeface="Cambria Math" panose="02040503050406030204" pitchFamily="18" charset="0"/>
                      </a:rPr>
                      <m:t>= 1+</m:t>
                    </m:r>
                    <m:d>
                      <m:dPr>
                        <m:ctrlPr>
                          <a:rPr lang="en-US" b="0" i="1" dirty="0" smtClean="0">
                            <a:latin typeface="Cambria Math" panose="02040503050406030204" pitchFamily="18" charset="0"/>
                          </a:rPr>
                        </m:ctrlPr>
                      </m:dPr>
                      <m:e>
                        <m:r>
                          <a:rPr lang="de-DE" b="0" i="1" dirty="0" smtClean="0">
                            <a:latin typeface="Cambria Math" panose="02040503050406030204" pitchFamily="18" charset="0"/>
                          </a:rPr>
                          <m:t>0.2</m:t>
                        </m:r>
                        <m:d>
                          <m:dPr>
                            <m:ctrlPr>
                              <a:rPr lang="mr-IN" b="0" i="1" dirty="0" smtClean="0">
                                <a:latin typeface="Cambria Math" panose="02040503050406030204" pitchFamily="18" charset="0"/>
                              </a:rPr>
                            </m:ctrlPr>
                          </m:dPr>
                          <m:e>
                            <m:r>
                              <a:rPr lang="de-DE" b="0" i="1" dirty="0" smtClean="0">
                                <a:solidFill>
                                  <a:schemeClr val="accent1"/>
                                </a:solidFill>
                                <a:latin typeface="Cambria Math" panose="02040503050406030204" pitchFamily="18" charset="0"/>
                              </a:rPr>
                              <m:t>3</m:t>
                            </m:r>
                          </m:e>
                        </m:d>
                        <m:r>
                          <a:rPr lang="en-US" i="1" dirty="0" smtClean="0">
                            <a:latin typeface="Cambria Math" panose="02040503050406030204" pitchFamily="18" charset="0"/>
                          </a:rPr>
                          <m:t>+</m:t>
                        </m:r>
                        <m:r>
                          <a:rPr lang="de-DE" b="0" i="1" dirty="0" smtClean="0">
                            <a:latin typeface="Cambria Math" panose="02040503050406030204" pitchFamily="18" charset="0"/>
                          </a:rPr>
                          <m:t>0.8</m:t>
                        </m:r>
                        <m:d>
                          <m:dPr>
                            <m:ctrlPr>
                              <a:rPr lang="mr-IN" b="0" i="1" dirty="0" smtClean="0">
                                <a:latin typeface="Cambria Math" panose="02040503050406030204" pitchFamily="18" charset="0"/>
                              </a:rPr>
                            </m:ctrlPr>
                          </m:dPr>
                          <m:e>
                            <m:r>
                              <a:rPr lang="de-DE" b="0" i="1" dirty="0" smtClean="0">
                                <a:solidFill>
                                  <a:schemeClr val="accent1"/>
                                </a:solidFill>
                                <a:latin typeface="Cambria Math" panose="02040503050406030204" pitchFamily="18" charset="0"/>
                              </a:rPr>
                              <m:t>3</m:t>
                            </m:r>
                          </m:e>
                        </m:d>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4</m:t>
                    </m:r>
                  </m:oMath>
                </a14:m>
                <a:endParaRPr lang="en-US" dirty="0"/>
              </a:p>
              <a:p>
                <a:pPr lvl="1"/>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𝑉</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2</m:t>
                        </m:r>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4</m:t>
                    </m:r>
                    <m:r>
                      <a:rPr lang="en-US"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2</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23</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r>
                          <a:rPr lang="is-IS" i="1" dirty="0" smtClean="0">
                            <a:latin typeface="Cambria Math" panose="02040503050406030204" pitchFamily="18" charset="0"/>
                          </a:rPr>
                          <m:t>𝑚</m:t>
                        </m:r>
                        <m:r>
                          <a:rPr lang="is-IS" i="1" dirty="0" smtClean="0">
                            <a:latin typeface="Cambria Math" panose="02040503050406030204" pitchFamily="18" charset="0"/>
                          </a:rPr>
                          <m:t>32</m:t>
                        </m:r>
                      </m:e>
                    </m:d>
                    <m:r>
                      <a:rPr lang="en-US" i="1" dirty="0" smtClean="0">
                        <a:latin typeface="Cambria Math" panose="02040503050406030204" pitchFamily="18" charset="0"/>
                      </a:rPr>
                      <m:t>=1+</m:t>
                    </m:r>
                    <m:r>
                      <a:rPr lang="de-DE" b="0" i="1" dirty="0" smtClean="0">
                        <a:solidFill>
                          <a:schemeClr val="accent1"/>
                        </a:solidFill>
                        <a:latin typeface="Cambria Math" panose="02040503050406030204" pitchFamily="18" charset="0"/>
                      </a:rPr>
                      <m:t>3</m:t>
                    </m:r>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4</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r>
                          <a:rPr lang="ru-RU" i="1" dirty="0" smtClean="0">
                            <a:latin typeface="Cambria Math" panose="02040503050406030204" pitchFamily="18" charset="0"/>
                          </a:rPr>
                          <m:t>𝑚</m:t>
                        </m:r>
                        <m:r>
                          <a:rPr lang="ru-RU" i="1" dirty="0" smtClean="0">
                            <a:latin typeface="Cambria Math" panose="02040503050406030204" pitchFamily="18" charset="0"/>
                          </a:rPr>
                          <m:t>34</m:t>
                        </m:r>
                      </m:e>
                    </m:d>
                    <m:r>
                      <a:rPr lang="en-US" i="1" dirty="0" smtClean="0">
                        <a:latin typeface="Cambria Math" panose="02040503050406030204" pitchFamily="18" charset="0"/>
                      </a:rPr>
                      <m:t>=100+0=100</m:t>
                    </m:r>
                  </m:oMath>
                </a14:m>
                <a:endParaRPr lang="en-US" dirty="0"/>
              </a:p>
              <a:p>
                <a:pPr lvl="1"/>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𝑉</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4</m:t>
                    </m:r>
                    <m:r>
                      <a:rPr lang="en-US" i="1" dirty="0" smtClean="0">
                        <a:latin typeface="Cambria Math" panose="02040503050406030204" pitchFamily="18" charset="0"/>
                      </a:rPr>
                      <m:t>; </m:t>
                    </m:r>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32</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r>
                          <a:rPr lang="is-IS" i="1" dirty="0" smtClean="0">
                            <a:latin typeface="Cambria Math" panose="02040503050406030204" pitchFamily="18" charset="0"/>
                          </a:rPr>
                          <m:t>𝑚</m:t>
                        </m:r>
                        <m:r>
                          <a:rPr lang="is-IS" i="1" dirty="0" smtClean="0">
                            <a:latin typeface="Cambria Math" panose="02040503050406030204" pitchFamily="18" charset="0"/>
                          </a:rPr>
                          <m:t>52</m:t>
                        </m:r>
                      </m:e>
                    </m:d>
                    <m:r>
                      <a:rPr lang="en-US" i="1" dirty="0" smtClean="0">
                        <a:latin typeface="Cambria Math" panose="02040503050406030204" pitchFamily="18" charset="0"/>
                      </a:rPr>
                      <m:t>=1+</m:t>
                    </m:r>
                    <m:r>
                      <a:rPr lang="de-DE" b="0" i="1" dirty="0" smtClean="0">
                        <a:solidFill>
                          <a:schemeClr val="accent1"/>
                        </a:solidFill>
                        <a:latin typeface="Cambria Math" panose="02040503050406030204" pitchFamily="18" charset="0"/>
                      </a:rPr>
                      <m:t>3</m:t>
                    </m:r>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4</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r>
                          <a:rPr lang="en-US" i="1" dirty="0" smtClean="0">
                            <a:latin typeface="Cambria Math" panose="02040503050406030204" pitchFamily="18" charset="0"/>
                          </a:rPr>
                          <m:t>𝑚</m:t>
                        </m:r>
                        <m:r>
                          <a:rPr lang="en-US" i="1" dirty="0" smtClean="0">
                            <a:latin typeface="Cambria Math" panose="02040503050406030204" pitchFamily="18" charset="0"/>
                          </a:rPr>
                          <m:t>54</m:t>
                        </m:r>
                      </m:e>
                    </m:d>
                  </m:oMath>
                </a14:m>
                <a:r>
                  <a:rPr lang="de-DE" i="1" dirty="0">
                    <a:latin typeface="Cambria Math" panose="02040503050406030204" pitchFamily="18" charset="0"/>
                  </a:rPr>
                  <a:t> </a:t>
                </a:r>
                <a14:m>
                  <m:oMath xmlns:m="http://schemas.openxmlformats.org/officeDocument/2006/math">
                    <m:r>
                      <a:rPr lang="en-US" i="1" dirty="0" smtClean="0">
                        <a:latin typeface="Cambria Math" panose="02040503050406030204" pitchFamily="18" charset="0"/>
                      </a:rPr>
                      <m:t>=100+0=100</m:t>
                    </m:r>
                  </m:oMath>
                </a14:m>
                <a:endParaRPr lang="en-US" dirty="0"/>
              </a:p>
              <a:p>
                <a:pPr lvl="1"/>
                <a14:m>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 </m:t>
                        </m:r>
                        <m:r>
                          <a:rPr lang="en-US" i="1" dirty="0" smtClean="0">
                            <a:latin typeface="Cambria Math" panose="02040503050406030204" pitchFamily="18" charset="0"/>
                          </a:rPr>
                          <m:t>𝑉</m:t>
                        </m:r>
                      </m:e>
                      <m:sub>
                        <m:r>
                          <a:rPr lang="en-US"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4</m:t>
                    </m:r>
                    <m:r>
                      <a:rPr lang="en-US" i="1" dirty="0" smtClean="0">
                        <a:latin typeface="Cambria Math" panose="02040503050406030204" pitchFamily="18" charset="0"/>
                      </a:rPr>
                      <m:t>; </m:t>
                    </m:r>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𝜋</m:t>
                        </m:r>
                      </m:e>
                      <m:sub>
                        <m:r>
                          <a:rPr lang="de-DE" b="0" i="1" dirty="0" smtClean="0">
                            <a:latin typeface="Cambria Math" panose="02040503050406030204" pitchFamily="18" charset="0"/>
                          </a:rPr>
                          <m:t>1</m:t>
                        </m:r>
                      </m:sub>
                    </m:sSub>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52</m:t>
                    </m:r>
                  </m:oMath>
                </a14:m>
                <a:endParaRPr lang="is-IS" i="1" dirty="0">
                  <a:latin typeface="Cambria Math" panose="02040503050406030204" pitchFamily="18" charset="0"/>
                </a:endParaRPr>
              </a:p>
              <a:p>
                <a14:m>
                  <m:oMath xmlns:m="http://schemas.openxmlformats.org/officeDocument/2006/math">
                    <m:r>
                      <a:rPr lang="en-US" i="1" dirty="0" smtClean="0">
                        <a:latin typeface="Cambria Math" panose="02040503050406030204" pitchFamily="18" charset="0"/>
                      </a:rPr>
                      <m:t>𝑟</m:t>
                    </m:r>
                    <m:r>
                      <a:rPr lang="de-DE" b="0" i="1" dirty="0" smtClean="0">
                        <a:latin typeface="Cambria Math" panose="02040503050406030204" pitchFamily="18" charset="0"/>
                      </a:rPr>
                      <m:t>=</m:t>
                    </m:r>
                    <m:r>
                      <m:rPr>
                        <m:sty m:val="p"/>
                      </m:rPr>
                      <a:rPr lang="de-DE" b="0" i="0" dirty="0" smtClean="0">
                        <a:latin typeface="Cambria Math" panose="02040503050406030204" pitchFamily="18" charset="0"/>
                      </a:rPr>
                      <m:t>max</m:t>
                    </m:r>
                    <m:r>
                      <a:rPr lang="de-DE" b="0" i="1" dirty="0" smtClean="0">
                        <a:latin typeface="Cambria Math" panose="02040503050406030204" pitchFamily="18" charset="0"/>
                      </a:rPr>
                      <m:t>(</m:t>
                    </m:r>
                    <m:r>
                      <a:rPr lang="en-US" i="1" dirty="0" smtClean="0">
                        <a:solidFill>
                          <a:schemeClr val="accent1"/>
                        </a:solidFill>
                        <a:latin typeface="Cambria Math" panose="02040503050406030204" pitchFamily="18" charset="0"/>
                      </a:rPr>
                      <m:t>1</m:t>
                    </m:r>
                    <m:r>
                      <a:rPr lang="de-DE" b="0" i="1" dirty="0" smtClean="0">
                        <a:solidFill>
                          <a:schemeClr val="accent1"/>
                        </a:solidFill>
                        <a:latin typeface="Cambria Math" panose="02040503050406030204" pitchFamily="18" charset="0"/>
                      </a:rPr>
                      <m:t>.875</m:t>
                    </m:r>
                    <m:r>
                      <a:rPr lang="de-DE" i="1" dirty="0">
                        <a:latin typeface="Cambria Math" panose="02040503050406030204" pitchFamily="18" charset="0"/>
                      </a:rPr>
                      <m:t>−</m:t>
                    </m:r>
                    <m:r>
                      <a:rPr lang="de-DE" b="0" i="1" dirty="0" smtClean="0">
                        <a:solidFill>
                          <a:schemeClr val="accent1"/>
                        </a:solidFill>
                        <a:latin typeface="Cambria Math" panose="02040503050406030204" pitchFamily="18" charset="0"/>
                      </a:rPr>
                      <m:t>1.75</m:t>
                    </m:r>
                    <m:r>
                      <a:rPr lang="en-US" i="1" dirty="0">
                        <a:latin typeface="Cambria Math" panose="02040503050406030204" pitchFamily="18" charset="0"/>
                      </a:rPr>
                      <m:t>,</m:t>
                    </m:r>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a:rPr lang="de-DE" i="1" dirty="0">
                        <a:solidFill>
                          <a:schemeClr val="accent1"/>
                        </a:solidFill>
                        <a:latin typeface="Cambria Math" panose="02040503050406030204" pitchFamily="18" charset="0"/>
                      </a:rPr>
                      <m:t>4</m:t>
                    </m:r>
                    <m:r>
                      <a:rPr lang="de-DE" i="1" dirty="0">
                        <a:latin typeface="Cambria Math" panose="02040503050406030204" pitchFamily="18" charset="0"/>
                      </a:rPr>
                      <m:t>−</m:t>
                    </m:r>
                    <m:r>
                      <a:rPr lang="de-DE" b="0" i="1" dirty="0" smtClean="0">
                        <a:solidFill>
                          <a:schemeClr val="accent1"/>
                        </a:solidFill>
                        <a:latin typeface="Cambria Math" panose="02040503050406030204" pitchFamily="18" charset="0"/>
                      </a:rPr>
                      <m:t>3</m:t>
                    </m:r>
                    <m:r>
                      <a:rPr lang="en-US" i="1" dirty="0">
                        <a:latin typeface="Cambria Math" panose="02040503050406030204" pitchFamily="18" charset="0"/>
                      </a:rPr>
                      <m:t>,</m:t>
                    </m:r>
                    <m:r>
                      <a:rPr lang="de-DE" b="0" i="1" dirty="0" smtClean="0">
                        <a:solidFill>
                          <a:schemeClr val="accent1"/>
                        </a:solidFill>
                        <a:latin typeface="Cambria Math" panose="02040503050406030204" pitchFamily="18" charset="0"/>
                      </a:rPr>
                      <m:t>4</m:t>
                    </m:r>
                    <m:r>
                      <a:rPr lang="de-DE" i="1" dirty="0">
                        <a:latin typeface="Cambria Math" panose="02040503050406030204" pitchFamily="18" charset="0"/>
                      </a:rPr>
                      <m:t>−</m:t>
                    </m:r>
                    <m:r>
                      <a:rPr lang="de-DE" b="0" i="1" dirty="0" smtClean="0">
                        <a:solidFill>
                          <a:schemeClr val="accent1"/>
                        </a:solidFill>
                        <a:latin typeface="Cambria Math" panose="02040503050406030204" pitchFamily="18" charset="0"/>
                      </a:rPr>
                      <m:t>3</m:t>
                    </m:r>
                    <m:r>
                      <a:rPr lang="en-US" i="1" dirty="0">
                        <a:latin typeface="Cambria Math" panose="02040503050406030204" pitchFamily="18" charset="0"/>
                      </a:rPr>
                      <m:t>,</m:t>
                    </m:r>
                    <m:r>
                      <a:rPr lang="de-DE" b="0" i="1" dirty="0" smtClean="0">
                        <a:solidFill>
                          <a:schemeClr val="accent1"/>
                        </a:solidFill>
                        <a:latin typeface="Cambria Math" panose="02040503050406030204" pitchFamily="18" charset="0"/>
                      </a:rPr>
                      <m:t>4</m:t>
                    </m:r>
                    <m:r>
                      <a:rPr lang="de-DE" i="1" dirty="0">
                        <a:latin typeface="Cambria Math" panose="02040503050406030204" pitchFamily="18" charset="0"/>
                      </a:rPr>
                      <m:t>−</m:t>
                    </m:r>
                    <m:r>
                      <a:rPr lang="de-DE" b="0" i="1" dirty="0" smtClean="0">
                        <a:solidFill>
                          <a:schemeClr val="accent1"/>
                        </a:solidFill>
                        <a:latin typeface="Cambria Math" panose="02040503050406030204" pitchFamily="18" charset="0"/>
                      </a:rPr>
                      <m:t>3</m:t>
                    </m:r>
                    <m:r>
                      <a:rPr lang="de-DE" b="0" i="1" dirty="0" smtClean="0">
                        <a:latin typeface="Cambria Math" panose="02040503050406030204" pitchFamily="18" charset="0"/>
                      </a:rPr>
                      <m:t>)</m:t>
                    </m:r>
                    <m:r>
                      <a:rPr lang="en-US" i="1" dirty="0" smtClean="0">
                        <a:latin typeface="Cambria Math" panose="02040503050406030204" pitchFamily="18" charset="0"/>
                      </a:rPr>
                      <m:t>=1</m:t>
                    </m:r>
                  </m:oMath>
                </a14:m>
                <a:endParaRPr lang="en-US" dirty="0"/>
              </a:p>
            </p:txBody>
          </p:sp>
        </mc:Choice>
        <mc:Fallback xmlns="">
          <p:sp>
            <p:nvSpPr>
              <p:cNvPr id="51202" name="Content Placeholder 4"/>
              <p:cNvSpPr>
                <a:spLocks noGrp="1" noRot="1" noChangeAspect="1" noMove="1" noResize="1" noEditPoints="1" noAdjustHandles="1" noChangeArrowheads="1" noChangeShapeType="1" noTextEdit="1"/>
              </p:cNvSpPr>
              <p:nvPr>
                <p:ph sz="half" idx="1"/>
              </p:nvPr>
            </p:nvSpPr>
            <p:spPr>
              <a:xfrm>
                <a:off x="628650" y="1146048"/>
                <a:ext cx="3930228" cy="5030915"/>
              </a:xfrm>
              <a:blipFill>
                <a:blip r:embed="rId3"/>
                <a:stretch>
                  <a:fillRect l="-323" t="-50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9784EB2A-46F4-174C-AE26-074F3A66E667}"/>
                  </a:ext>
                </a:extLst>
              </p:cNvPr>
              <p:cNvSpPr>
                <a:spLocks noGrp="1"/>
              </p:cNvSpPr>
              <p:nvPr>
                <p:ph sz="half" idx="2"/>
              </p:nvPr>
            </p:nvSpPr>
            <p:spPr>
              <a:xfrm>
                <a:off x="4629150" y="1146048"/>
                <a:ext cx="4388726" cy="5030915"/>
              </a:xfrm>
            </p:spPr>
            <p:txBody>
              <a:bodyPr>
                <a:normAutofit fontScale="55000" lnSpcReduction="20000"/>
              </a:bodyPr>
              <a:lstStyle/>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is-IS" i="1" dirty="0" smtClean="0">
                            <a:latin typeface="Cambria Math" panose="02040503050406030204" pitchFamily="18" charset="0"/>
                          </a:rPr>
                          <m:t>𝑚</m:t>
                        </m:r>
                        <m:r>
                          <a:rPr lang="is-IS" i="1" dirty="0" smtClean="0">
                            <a:latin typeface="Cambria Math" panose="02040503050406030204" pitchFamily="18" charset="0"/>
                          </a:rPr>
                          <m:t>12</m:t>
                        </m:r>
                      </m:e>
                    </m:d>
                    <m:r>
                      <a:rPr lang="en-US" i="1" dirty="0" smtClean="0">
                        <a:latin typeface="Cambria Math" panose="02040503050406030204" pitchFamily="18" charset="0"/>
                      </a:rPr>
                      <m:t>=100+</m:t>
                    </m:r>
                    <m:r>
                      <a:rPr lang="de-DE" b="0" i="1" dirty="0" smtClean="0">
                        <a:solidFill>
                          <a:schemeClr val="accent1"/>
                        </a:solidFill>
                        <a:latin typeface="Cambria Math" panose="02040503050406030204" pitchFamily="18" charset="0"/>
                      </a:rPr>
                      <m:t>5</m:t>
                    </m:r>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10</m:t>
                    </m:r>
                    <m:r>
                      <a:rPr lang="de-DE" b="0" i="1" dirty="0" smtClean="0">
                        <a:solidFill>
                          <a:schemeClr val="accent1"/>
                        </a:solidFill>
                        <a:latin typeface="Cambria Math" panose="02040503050406030204" pitchFamily="18" charset="0"/>
                      </a:rPr>
                      <m:t>5</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en-US" i="1" dirty="0" smtClean="0">
                            <a:latin typeface="Cambria Math" panose="02040503050406030204" pitchFamily="18" charset="0"/>
                          </a:rPr>
                          <m:t>𝑚</m:t>
                        </m:r>
                        <m:r>
                          <a:rPr lang="en-US" i="1" dirty="0" smtClean="0">
                            <a:latin typeface="Cambria Math" panose="02040503050406030204" pitchFamily="18" charset="0"/>
                          </a:rPr>
                          <m:t>14</m:t>
                        </m:r>
                      </m:e>
                    </m:d>
                    <m:r>
                      <a:rPr lang="en-US" i="1" dirty="0" smtClean="0">
                        <a:latin typeface="Cambria Math" panose="02040503050406030204" pitchFamily="18" charset="0"/>
                      </a:rPr>
                      <m:t>=1+</m:t>
                    </m:r>
                    <m:d>
                      <m:dPr>
                        <m:ctrlPr>
                          <a:rPr lang="en-US" b="0" i="1" dirty="0" smtClean="0">
                            <a:latin typeface="Cambria Math" panose="02040503050406030204" pitchFamily="18" charset="0"/>
                          </a:rPr>
                        </m:ctrlPr>
                      </m:dPr>
                      <m:e>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de-DE" b="0" i="1" dirty="0" smtClean="0">
                                <a:solidFill>
                                  <a:schemeClr val="accent1"/>
                                </a:solidFill>
                                <a:latin typeface="Cambria Math" panose="02040503050406030204" pitchFamily="18" charset="0"/>
                              </a:rPr>
                              <m:t>1.75</m:t>
                            </m:r>
                          </m:e>
                        </m:d>
                        <m:r>
                          <a:rPr lang="en-US" i="1" dirty="0" smtClean="0">
                            <a:latin typeface="Cambria Math" panose="02040503050406030204" pitchFamily="18" charset="0"/>
                          </a:rPr>
                          <m:t>+</m:t>
                        </m:r>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mr-IN" i="1" dirty="0" smtClean="0">
                                <a:latin typeface="Cambria Math" panose="02040503050406030204" pitchFamily="18" charset="0"/>
                              </a:rPr>
                              <m:t>0</m:t>
                            </m:r>
                          </m:e>
                        </m:d>
                      </m:e>
                    </m:d>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m:t>
                    </m:r>
                    <m:r>
                      <a:rPr lang="de-DE" b="0" i="1" dirty="0" smtClean="0">
                        <a:solidFill>
                          <a:schemeClr val="accent1"/>
                        </a:solidFill>
                        <a:latin typeface="Cambria Math" panose="02040503050406030204" pitchFamily="18" charset="0"/>
                      </a:rPr>
                      <m:t>.875</m:t>
                    </m:r>
                  </m:oMath>
                </a14:m>
                <a:endParaRPr lang="en-US" dirty="0"/>
              </a:p>
              <a:p>
                <a:pPr lvl="1"/>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m:t>
                    </m:r>
                    <m:r>
                      <a:rPr lang="de-DE" b="0" i="1" dirty="0" smtClean="0">
                        <a:solidFill>
                          <a:schemeClr val="accent1"/>
                        </a:solidFill>
                        <a:latin typeface="Cambria Math" panose="02040503050406030204" pitchFamily="18" charset="0"/>
                      </a:rPr>
                      <m:t>.875</m:t>
                    </m:r>
                    <m:r>
                      <a:rPr lang="en-US" i="1" dirty="0" smtClean="0">
                        <a:latin typeface="Cambria Math" panose="02040503050406030204" pitchFamily="18" charset="0"/>
                      </a:rPr>
                      <m:t>; </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en-US" i="1" dirty="0" smtClean="0">
                        <a:latin typeface="Cambria Math" panose="02040503050406030204" pitchFamily="18" charset="0"/>
                      </a:rPr>
                      <m:t>=</m:t>
                    </m:r>
                    <m:r>
                      <a:rPr lang="en-US" i="1" dirty="0" smtClean="0">
                        <a:latin typeface="Cambria Math" panose="02040503050406030204" pitchFamily="18" charset="0"/>
                      </a:rPr>
                      <m:t>𝑚</m:t>
                    </m:r>
                    <m:r>
                      <a:rPr lang="en-US" i="1" dirty="0" smtClean="0">
                        <a:latin typeface="Cambria Math" panose="02040503050406030204" pitchFamily="18" charset="0"/>
                      </a:rPr>
                      <m:t>14</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m:t>
                        </m:r>
                        <m:r>
                          <a:rPr lang="cs-CZ" i="1" dirty="0" smtClean="0">
                            <a:latin typeface="Cambria Math" panose="02040503050406030204" pitchFamily="18" charset="0"/>
                          </a:rPr>
                          <m:t>𝑚</m:t>
                        </m:r>
                        <m:r>
                          <a:rPr lang="cs-CZ" i="1" dirty="0" smtClean="0">
                            <a:latin typeface="Cambria Math" panose="02040503050406030204" pitchFamily="18" charset="0"/>
                          </a:rPr>
                          <m:t>21</m:t>
                        </m:r>
                      </m:e>
                    </m:d>
                    <m:r>
                      <a:rPr lang="en-US" i="1" dirty="0" smtClean="0">
                        <a:latin typeface="Cambria Math" panose="02040503050406030204" pitchFamily="18" charset="0"/>
                      </a:rPr>
                      <m:t>=100+</m:t>
                    </m:r>
                    <m:r>
                      <a:rPr lang="en-US" i="1" dirty="0" smtClean="0">
                        <a:solidFill>
                          <a:schemeClr val="accent1"/>
                        </a:solidFill>
                        <a:latin typeface="Cambria Math" panose="02040503050406030204" pitchFamily="18" charset="0"/>
                      </a:rPr>
                      <m:t>1</m:t>
                    </m:r>
                    <m:r>
                      <a:rPr lang="de-DE" b="0" i="1" dirty="0" smtClean="0">
                        <a:solidFill>
                          <a:schemeClr val="accent1"/>
                        </a:solidFill>
                        <a:latin typeface="Cambria Math" panose="02040503050406030204" pitchFamily="18" charset="0"/>
                      </a:rPr>
                      <m:t>.875</m:t>
                    </m:r>
                    <m:r>
                      <a:rPr lang="en-US" i="1" dirty="0" smtClean="0">
                        <a:latin typeface="Cambria Math" panose="02040503050406030204" pitchFamily="18" charset="0"/>
                      </a:rPr>
                      <m:t>=</m:t>
                    </m:r>
                    <m:r>
                      <a:rPr lang="en-US" i="1" dirty="0" smtClean="0">
                        <a:solidFill>
                          <a:schemeClr val="accent1"/>
                        </a:solidFill>
                        <a:latin typeface="Cambria Math" panose="02040503050406030204" pitchFamily="18" charset="0"/>
                      </a:rPr>
                      <m:t>101</m:t>
                    </m:r>
                    <m:r>
                      <a:rPr lang="de-DE" b="0" i="1" dirty="0" smtClean="0">
                        <a:solidFill>
                          <a:schemeClr val="accent1"/>
                        </a:solidFill>
                        <a:latin typeface="Cambria Math" panose="02040503050406030204" pitchFamily="18" charset="0"/>
                      </a:rPr>
                      <m:t>.875</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is-IS" i="1" dirty="0" smtClean="0">
                            <a:latin typeface="Cambria Math" panose="02040503050406030204" pitchFamily="18" charset="0"/>
                          </a:rPr>
                          <m:t>𝑑</m:t>
                        </m:r>
                        <m:r>
                          <a:rPr lang="is-IS" i="1" dirty="0" smtClean="0">
                            <a:latin typeface="Cambria Math" panose="02040503050406030204" pitchFamily="18" charset="0"/>
                          </a:rPr>
                          <m:t>2,</m:t>
                        </m:r>
                        <m:r>
                          <a:rPr lang="is-IS" i="1" dirty="0" smtClean="0">
                            <a:latin typeface="Cambria Math" panose="02040503050406030204" pitchFamily="18" charset="0"/>
                          </a:rPr>
                          <m:t>𝑚</m:t>
                        </m:r>
                        <m:r>
                          <a:rPr lang="is-IS" i="1" dirty="0" smtClean="0">
                            <a:latin typeface="Cambria Math" panose="02040503050406030204" pitchFamily="18" charset="0"/>
                          </a:rPr>
                          <m:t>23</m:t>
                        </m:r>
                      </m:e>
                    </m:d>
                    <m:r>
                      <a:rPr lang="en-US" i="1" dirty="0" smtClean="0">
                        <a:latin typeface="Cambria Math" panose="02040503050406030204" pitchFamily="18" charset="0"/>
                      </a:rPr>
                      <m:t>=1+</m:t>
                    </m:r>
                    <m:d>
                      <m:dPr>
                        <m:ctrlPr>
                          <a:rPr lang="en-US" b="0" i="1" dirty="0" smtClean="0">
                            <a:latin typeface="Cambria Math" panose="02040503050406030204" pitchFamily="18" charset="0"/>
                          </a:rPr>
                        </m:ctrlPr>
                      </m:dPr>
                      <m:e>
                        <m:r>
                          <a:rPr lang="de-DE" b="0" i="1" dirty="0" smtClean="0">
                            <a:latin typeface="Cambria Math" panose="02040503050406030204" pitchFamily="18" charset="0"/>
                          </a:rPr>
                          <m:t>0.2</m:t>
                        </m:r>
                        <m:d>
                          <m:dPr>
                            <m:ctrlPr>
                              <a:rPr lang="mr-IN" b="0" i="1" dirty="0" smtClean="0">
                                <a:latin typeface="Cambria Math" panose="02040503050406030204" pitchFamily="18" charset="0"/>
                              </a:rPr>
                            </m:ctrlPr>
                          </m:dPr>
                          <m:e>
                            <m:r>
                              <a:rPr lang="de-DE" b="0" i="1" dirty="0" smtClean="0">
                                <a:solidFill>
                                  <a:schemeClr val="accent1"/>
                                </a:solidFill>
                                <a:latin typeface="Cambria Math" panose="02040503050406030204" pitchFamily="18" charset="0"/>
                              </a:rPr>
                              <m:t>6</m:t>
                            </m:r>
                          </m:e>
                        </m:d>
                        <m:r>
                          <a:rPr lang="en-US" i="1" dirty="0" smtClean="0">
                            <a:latin typeface="Cambria Math" panose="02040503050406030204" pitchFamily="18" charset="0"/>
                          </a:rPr>
                          <m:t>+</m:t>
                        </m:r>
                        <m:r>
                          <a:rPr lang="de-DE" b="0" i="1" dirty="0" smtClean="0">
                            <a:latin typeface="Cambria Math" panose="02040503050406030204" pitchFamily="18" charset="0"/>
                          </a:rPr>
                          <m:t>0.8</m:t>
                        </m:r>
                        <m:d>
                          <m:dPr>
                            <m:ctrlPr>
                              <a:rPr lang="mr-IN" b="0" i="1" dirty="0" smtClean="0">
                                <a:latin typeface="Cambria Math" panose="02040503050406030204" pitchFamily="18" charset="0"/>
                              </a:rPr>
                            </m:ctrlPr>
                          </m:dPr>
                          <m:e>
                            <m:r>
                              <a:rPr lang="de-DE" b="0" i="1" dirty="0" smtClean="0">
                                <a:solidFill>
                                  <a:schemeClr val="accent1"/>
                                </a:solidFill>
                                <a:latin typeface="Cambria Math" panose="02040503050406030204" pitchFamily="18" charset="0"/>
                              </a:rPr>
                              <m:t>6</m:t>
                            </m:r>
                          </m:e>
                        </m:d>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7</m:t>
                    </m:r>
                  </m:oMath>
                </a14:m>
                <a:endParaRPr lang="en-US" dirty="0"/>
              </a:p>
              <a:p>
                <a:pPr lvl="1"/>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2</m:t>
                        </m:r>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7</m:t>
                    </m:r>
                    <m:r>
                      <a:rPr lang="en-US" i="1" dirty="0" smtClean="0">
                        <a:latin typeface="Cambria Math" panose="02040503050406030204" pitchFamily="18" charset="0"/>
                      </a:rPr>
                      <m:t>; </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2</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23</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r>
                          <a:rPr lang="is-IS" i="1" dirty="0" smtClean="0">
                            <a:latin typeface="Cambria Math" panose="02040503050406030204" pitchFamily="18" charset="0"/>
                          </a:rPr>
                          <m:t>𝑚</m:t>
                        </m:r>
                        <m:r>
                          <a:rPr lang="is-IS" i="1" dirty="0" smtClean="0">
                            <a:latin typeface="Cambria Math" panose="02040503050406030204" pitchFamily="18" charset="0"/>
                          </a:rPr>
                          <m:t>32</m:t>
                        </m:r>
                      </m:e>
                    </m:d>
                    <m:r>
                      <a:rPr lang="en-US" i="1" dirty="0" smtClean="0">
                        <a:latin typeface="Cambria Math" panose="02040503050406030204" pitchFamily="18" charset="0"/>
                      </a:rPr>
                      <m:t>=1+</m:t>
                    </m:r>
                    <m:r>
                      <a:rPr lang="de-DE" b="0" i="1" dirty="0" smtClean="0">
                        <a:solidFill>
                          <a:schemeClr val="accent1"/>
                        </a:solidFill>
                        <a:latin typeface="Cambria Math" panose="02040503050406030204" pitchFamily="18" charset="0"/>
                      </a:rPr>
                      <m:t>7</m:t>
                    </m:r>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8</m:t>
                    </m:r>
                  </m:oMath>
                </a14:m>
                <a:endParaRPr lang="en-US" dirty="0"/>
              </a:p>
              <a:p>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r>
                          <a:rPr lang="ru-RU" i="1" dirty="0" smtClean="0">
                            <a:latin typeface="Cambria Math" panose="02040503050406030204" pitchFamily="18" charset="0"/>
                          </a:rPr>
                          <m:t>𝑚</m:t>
                        </m:r>
                        <m:r>
                          <a:rPr lang="ru-RU" i="1" dirty="0" smtClean="0">
                            <a:latin typeface="Cambria Math" panose="02040503050406030204" pitchFamily="18" charset="0"/>
                          </a:rPr>
                          <m:t>34</m:t>
                        </m:r>
                      </m:e>
                    </m:d>
                    <m:r>
                      <a:rPr lang="en-US" i="1" dirty="0" smtClean="0">
                        <a:latin typeface="Cambria Math" panose="02040503050406030204" pitchFamily="18" charset="0"/>
                      </a:rPr>
                      <m:t>=100+0=100</m:t>
                    </m:r>
                  </m:oMath>
                </a14:m>
                <a:endParaRPr lang="de-DE" i="1" dirty="0">
                  <a:latin typeface="Cambria Math" panose="02040503050406030204" pitchFamily="18" charset="0"/>
                </a:endParaRPr>
              </a:p>
              <a:p>
                <a:pPr marL="2147888" lvl="1" indent="-220663"/>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8</m:t>
                    </m:r>
                    <m:r>
                      <a:rPr lang="en-US" i="1" dirty="0" smtClean="0">
                        <a:latin typeface="Cambria Math" panose="02040503050406030204" pitchFamily="18" charset="0"/>
                      </a:rPr>
                      <m:t>; </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3</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32</m:t>
                    </m:r>
                  </m:oMath>
                </a14:m>
                <a:endParaRPr lang="en-US" dirty="0"/>
              </a:p>
              <a:p>
                <a:pPr marL="1692275" indent="-219075"/>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r>
                          <a:rPr lang="is-IS" i="1" dirty="0" smtClean="0">
                            <a:latin typeface="Cambria Math" panose="02040503050406030204" pitchFamily="18" charset="0"/>
                          </a:rPr>
                          <m:t>𝑚</m:t>
                        </m:r>
                        <m:r>
                          <a:rPr lang="is-IS" i="1" dirty="0" smtClean="0">
                            <a:latin typeface="Cambria Math" panose="02040503050406030204" pitchFamily="18" charset="0"/>
                          </a:rPr>
                          <m:t>52</m:t>
                        </m:r>
                      </m:e>
                    </m:d>
                    <m:r>
                      <a:rPr lang="en-US" i="1" dirty="0" smtClean="0">
                        <a:latin typeface="Cambria Math" panose="02040503050406030204" pitchFamily="18" charset="0"/>
                      </a:rPr>
                      <m:t>=1+</m:t>
                    </m:r>
                    <m:r>
                      <a:rPr lang="de-DE" b="0" i="1" dirty="0" smtClean="0">
                        <a:solidFill>
                          <a:schemeClr val="accent1"/>
                        </a:solidFill>
                        <a:latin typeface="Cambria Math" panose="02040503050406030204" pitchFamily="18" charset="0"/>
                      </a:rPr>
                      <m:t>7</m:t>
                    </m:r>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8</m:t>
                    </m:r>
                  </m:oMath>
                </a14:m>
                <a:endParaRPr lang="en-US" dirty="0"/>
              </a:p>
              <a:p>
                <a:pPr marL="1692275" indent="-219075"/>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r>
                          <a:rPr lang="en-US" i="1" dirty="0" smtClean="0">
                            <a:latin typeface="Cambria Math" panose="02040503050406030204" pitchFamily="18" charset="0"/>
                          </a:rPr>
                          <m:t>𝑚</m:t>
                        </m:r>
                        <m:r>
                          <a:rPr lang="en-US" i="1" dirty="0" smtClean="0">
                            <a:latin typeface="Cambria Math" panose="02040503050406030204" pitchFamily="18" charset="0"/>
                          </a:rPr>
                          <m:t>54</m:t>
                        </m:r>
                      </m:e>
                    </m:d>
                    <m:r>
                      <a:rPr lang="en-US" i="1" dirty="0" smtClean="0">
                        <a:latin typeface="Cambria Math" panose="02040503050406030204" pitchFamily="18" charset="0"/>
                      </a:rPr>
                      <m:t>=100+0=100</m:t>
                    </m:r>
                  </m:oMath>
                </a14:m>
                <a:endParaRPr lang="de-DE" i="1" dirty="0">
                  <a:latin typeface="Cambria Math" panose="02040503050406030204" pitchFamily="18" charset="0"/>
                </a:endParaRPr>
              </a:p>
              <a:p>
                <a:pPr marL="2149475" lvl="1" indent="-219075"/>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e>
                    </m:d>
                    <m:r>
                      <a:rPr lang="en-US"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8</m:t>
                    </m:r>
                    <m:r>
                      <a:rPr lang="en-US" i="1" dirty="0" smtClean="0">
                        <a:latin typeface="Cambria Math" panose="02040503050406030204" pitchFamily="18" charset="0"/>
                      </a:rPr>
                      <m:t>; </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5</m:t>
                        </m:r>
                      </m:e>
                    </m:d>
                    <m:r>
                      <a:rPr lang="en-US" i="1" dirty="0" smtClean="0">
                        <a:latin typeface="Cambria Math" panose="02040503050406030204" pitchFamily="18" charset="0"/>
                      </a:rPr>
                      <m:t>=</m:t>
                    </m:r>
                    <m:r>
                      <a:rPr lang="is-IS" i="1" dirty="0" smtClean="0">
                        <a:latin typeface="Cambria Math" panose="02040503050406030204" pitchFamily="18" charset="0"/>
                      </a:rPr>
                      <m:t>𝑚</m:t>
                    </m:r>
                    <m:r>
                      <a:rPr lang="is-IS" i="1" dirty="0" smtClean="0">
                        <a:latin typeface="Cambria Math" panose="02040503050406030204" pitchFamily="18" charset="0"/>
                      </a:rPr>
                      <m:t>52</m:t>
                    </m:r>
                  </m:oMath>
                </a14:m>
                <a:endParaRPr lang="en-US" dirty="0"/>
              </a:p>
              <a:p>
                <a:pPr marL="1692275" indent="-219075"/>
                <a:endParaRPr lang="en-US" i="1" dirty="0">
                  <a:latin typeface="Cambria Math" panose="02040503050406030204" pitchFamily="18" charset="0"/>
                </a:endParaRPr>
              </a:p>
              <a:p>
                <a:pPr marL="1692275" indent="-219075"/>
                <a14:m>
                  <m:oMath xmlns:m="http://schemas.openxmlformats.org/officeDocument/2006/math">
                    <m:r>
                      <a:rPr lang="en-US" i="1" dirty="0" smtClean="0">
                        <a:latin typeface="Cambria Math" panose="02040503050406030204" pitchFamily="18" charset="0"/>
                      </a:rPr>
                      <m:t>𝑟</m:t>
                    </m:r>
                    <m:r>
                      <a:rPr lang="en-US" i="1" dirty="0" smtClean="0">
                        <a:latin typeface="Cambria Math" panose="02040503050406030204" pitchFamily="18" charset="0"/>
                      </a:rPr>
                      <m:t>=</m:t>
                    </m:r>
                    <m:r>
                      <m:rPr>
                        <m:sty m:val="p"/>
                      </m:rPr>
                      <a:rPr lang="en-US" i="1" dirty="0" smtClean="0">
                        <a:latin typeface="Cambria Math" panose="02040503050406030204" pitchFamily="18" charset="0"/>
                      </a:rPr>
                      <m:t>max</m:t>
                    </m:r>
                    <m:r>
                      <a:rPr lang="en-US" i="1" dirty="0" smtClean="0">
                        <a:latin typeface="Cambria Math" panose="02040503050406030204" pitchFamily="18" charset="0"/>
                      </a:rPr>
                      <m:t>⁡(1.875−1.75, 7−5, </m:t>
                    </m:r>
                  </m:oMath>
                </a14:m>
                <a:br>
                  <a:rPr lang="en-US" dirty="0"/>
                </a:br>
                <a14:m>
                  <m:oMath xmlns:m="http://schemas.openxmlformats.org/officeDocument/2006/math">
                    <m:r>
                      <a:rPr lang="en-US" i="1" dirty="0" smtClean="0">
                        <a:latin typeface="Cambria Math" panose="02040503050406030204" pitchFamily="18" charset="0"/>
                      </a:rPr>
                      <m:t>        </m:t>
                    </m:r>
                    <m:r>
                      <a:rPr lang="de-DE" b="0" i="1" dirty="0" smtClean="0">
                        <a:solidFill>
                          <a:schemeClr val="accent1"/>
                        </a:solidFill>
                        <a:latin typeface="Cambria Math" panose="02040503050406030204" pitchFamily="18" charset="0"/>
                      </a:rPr>
                      <m:t>8</m:t>
                    </m:r>
                    <m:r>
                      <a:rPr lang="de-DE" b="0"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6</m:t>
                    </m:r>
                    <m:r>
                      <a:rPr lang="en-US" i="1" dirty="0" smtClean="0">
                        <a:latin typeface="Cambria Math" panose="02040503050406030204" pitchFamily="18" charset="0"/>
                      </a:rPr>
                      <m:t>, </m:t>
                    </m:r>
                    <m:r>
                      <a:rPr lang="de-DE" b="0" i="1" dirty="0" smtClean="0">
                        <a:solidFill>
                          <a:schemeClr val="accent1"/>
                        </a:solidFill>
                        <a:latin typeface="Cambria Math" panose="02040503050406030204" pitchFamily="18" charset="0"/>
                      </a:rPr>
                      <m:t>8</m:t>
                    </m:r>
                    <m:r>
                      <a:rPr lang="de-DE" b="0" i="1" dirty="0" smtClean="0">
                        <a:latin typeface="Cambria Math" panose="02040503050406030204" pitchFamily="18" charset="0"/>
                      </a:rPr>
                      <m:t>−</m:t>
                    </m:r>
                    <m:r>
                      <a:rPr lang="de-DE" b="0" i="1" dirty="0" smtClean="0">
                        <a:solidFill>
                          <a:schemeClr val="accent1"/>
                        </a:solidFill>
                        <a:latin typeface="Cambria Math" panose="02040503050406030204" pitchFamily="18" charset="0"/>
                      </a:rPr>
                      <m:t>6</m:t>
                    </m:r>
                    <m:r>
                      <a:rPr lang="en-US" i="1" dirty="0" smtClean="0">
                        <a:latin typeface="Cambria Math" panose="02040503050406030204" pitchFamily="18" charset="0"/>
                      </a:rPr>
                      <m:t>)=</m:t>
                    </m:r>
                    <m:r>
                      <a:rPr lang="de-DE" b="0" i="1" dirty="0" smtClean="0">
                        <a:solidFill>
                          <a:schemeClr val="tx1"/>
                        </a:solidFill>
                        <a:latin typeface="Cambria Math" panose="02040503050406030204" pitchFamily="18" charset="0"/>
                      </a:rPr>
                      <m:t>2</m:t>
                    </m:r>
                  </m:oMath>
                </a14:m>
                <a:endParaRPr lang="en-US" dirty="0"/>
              </a:p>
              <a:p>
                <a:pPr marL="1300163" indent="-219075"/>
                <a:endParaRPr lang="en-GB" dirty="0"/>
              </a:p>
            </p:txBody>
          </p:sp>
        </mc:Choice>
        <mc:Fallback xmlns="">
          <p:sp>
            <p:nvSpPr>
              <p:cNvPr id="5" name="Content Placeholder 4">
                <a:extLst>
                  <a:ext uri="{FF2B5EF4-FFF2-40B4-BE49-F238E27FC236}">
                    <a16:creationId xmlns:a16="http://schemas.microsoft.com/office/drawing/2014/main" id="{9784EB2A-46F4-174C-AE26-074F3A66E667}"/>
                  </a:ext>
                </a:extLst>
              </p:cNvPr>
              <p:cNvSpPr>
                <a:spLocks noGrp="1" noRot="1" noChangeAspect="1" noMove="1" noResize="1" noEditPoints="1" noAdjustHandles="1" noChangeArrowheads="1" noChangeShapeType="1" noTextEdit="1"/>
              </p:cNvSpPr>
              <p:nvPr>
                <p:ph sz="half" idx="2"/>
              </p:nvPr>
            </p:nvSpPr>
            <p:spPr>
              <a:xfrm>
                <a:off x="4629150" y="1146048"/>
                <a:ext cx="4388726" cy="5030915"/>
              </a:xfrm>
              <a:blipFill>
                <a:blip r:embed="rId4"/>
                <a:stretch>
                  <a:fillRect l="-578" t="-504"/>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EF41661C-B432-A346-982A-BF7E0C51A793}"/>
              </a:ext>
            </a:extLst>
          </p:cNvPr>
          <p:cNvSpPr>
            <a:spLocks noGrp="1"/>
          </p:cNvSpPr>
          <p:nvPr>
            <p:ph type="sldNum" sz="quarter" idx="12"/>
          </p:nvPr>
        </p:nvSpPr>
        <p:spPr/>
        <p:txBody>
          <a:bodyPr/>
          <a:lstStyle/>
          <a:p>
            <a:fld id="{67C9959E-8E6B-B04C-9955-EA096F41CA7A}" type="slidenum">
              <a:rPr lang="en-GB" smtClean="0"/>
              <a:pPr/>
              <a:t>29</a:t>
            </a:fld>
            <a:endParaRPr lang="en-GB"/>
          </a:p>
        </p:txBody>
      </p:sp>
      <mc:AlternateContent xmlns:mc="http://schemas.openxmlformats.org/markup-compatibility/2006" xmlns:a14="http://schemas.microsoft.com/office/drawing/2010/main">
        <mc:Choice Requires="a14">
          <p:sp>
            <p:nvSpPr>
              <p:cNvPr id="2" name="Rectangle 1"/>
              <p:cNvSpPr/>
              <p:nvPr/>
            </p:nvSpPr>
            <p:spPr>
              <a:xfrm>
                <a:off x="1151884" y="5610945"/>
                <a:ext cx="1191448" cy="1015663"/>
              </a:xfrm>
              <a:prstGeom prst="rect">
                <a:avLst/>
              </a:prstGeom>
            </p:spPr>
            <p:style>
              <a:lnRef idx="2">
                <a:schemeClr val="dk1"/>
              </a:lnRef>
              <a:fillRef idx="1">
                <a:schemeClr val="lt1"/>
              </a:fillRef>
              <a:effectRef idx="0">
                <a:schemeClr val="dk1"/>
              </a:effectRef>
              <a:fontRef idx="minor">
                <a:schemeClr val="dk1"/>
              </a:fontRef>
            </p:style>
            <p:txBody>
              <a:bodyPr wrap="square" lIns="36000" rIns="36000">
                <a:spAutoFit/>
              </a:bodyPr>
              <a:lstStyle/>
              <a:p>
                <a:pPr/>
                <a14:m>
                  <m:oMathPara xmlns:m="http://schemas.openxmlformats.org/officeDocument/2006/math">
                    <m:oMathParaPr>
                      <m:jc m:val="centerGroup"/>
                    </m:oMathParaPr>
                    <m:oMath xmlns:m="http://schemas.openxmlformats.org/officeDocument/2006/math">
                      <m:r>
                        <a:rPr lang="de-DE" sz="1500" b="0" i="1" dirty="0" smtClean="0">
                          <a:latin typeface="Cambria Math" panose="02040503050406030204" pitchFamily="18" charset="0"/>
                          <a:cs typeface="Times New Roman"/>
                        </a:rPr>
                        <m:t>𝑉</m:t>
                      </m:r>
                      <m:d>
                        <m:dPr>
                          <m:ctrlPr>
                            <a:rPr lang="de-DE" sz="1500" b="0" i="1" dirty="0" smtClean="0">
                              <a:latin typeface="Cambria Math" panose="02040503050406030204" pitchFamily="18" charset="0"/>
                              <a:cs typeface="Times New Roman"/>
                            </a:rPr>
                          </m:ctrlPr>
                        </m:dPr>
                        <m:e>
                          <m:r>
                            <a:rPr lang="de-DE" sz="1500" b="0" i="1" dirty="0" smtClean="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1</m:t>
                          </m:r>
                        </m:e>
                      </m:d>
                      <m:r>
                        <a:rPr lang="de-DE" sz="1500" b="0" i="1" dirty="0" smtClean="0">
                          <a:latin typeface="Cambria Math" panose="02040503050406030204" pitchFamily="18" charset="0"/>
                          <a:cs typeface="Times New Roman"/>
                        </a:rPr>
                        <m:t>=1.75</m:t>
                      </m:r>
                    </m:oMath>
                  </m:oMathPara>
                </a14:m>
                <a:endParaRPr lang="en-US" sz="1500" i="1" dirty="0">
                  <a:cs typeface="Times New Roman"/>
                </a:endParaRPr>
              </a:p>
              <a:p>
                <a:pPr/>
                <a14:m>
                  <m:oMathPara xmlns:m="http://schemas.openxmlformats.org/officeDocument/2006/math">
                    <m:oMathParaPr>
                      <m:jc m:val="centerGroup"/>
                    </m:oMathParaPr>
                    <m:oMath xmlns:m="http://schemas.openxmlformats.org/officeDocument/2006/math">
                      <m:r>
                        <a:rPr lang="de-DE" sz="1500" i="1" dirty="0">
                          <a:latin typeface="Cambria Math" panose="02040503050406030204" pitchFamily="18" charset="0"/>
                          <a:cs typeface="Times New Roman"/>
                        </a:rPr>
                        <m:t>𝑉</m:t>
                      </m:r>
                      <m:d>
                        <m:dPr>
                          <m:ctrlPr>
                            <a:rPr lang="de-DE" sz="1500" i="1" dirty="0">
                              <a:latin typeface="Cambria Math" panose="02040503050406030204" pitchFamily="18" charset="0"/>
                              <a:cs typeface="Times New Roman"/>
                            </a:rPr>
                          </m:ctrlPr>
                        </m:dPr>
                        <m:e>
                          <m:r>
                            <a:rPr lang="de-DE" sz="1500" i="1" dirty="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2</m:t>
                          </m:r>
                        </m:e>
                      </m:d>
                      <m:r>
                        <a:rPr lang="de-DE" sz="1500" i="1" dirty="0">
                          <a:latin typeface="Cambria Math" panose="02040503050406030204" pitchFamily="18" charset="0"/>
                          <a:cs typeface="Times New Roman"/>
                        </a:rPr>
                        <m:t>=</m:t>
                      </m:r>
                      <m:r>
                        <a:rPr lang="de-DE" sz="1500" b="0" i="1" dirty="0" smtClean="0">
                          <a:latin typeface="Cambria Math" panose="02040503050406030204" pitchFamily="18" charset="0"/>
                          <a:cs typeface="Times New Roman"/>
                        </a:rPr>
                        <m:t>3</m:t>
                      </m:r>
                    </m:oMath>
                  </m:oMathPara>
                </a14:m>
                <a:endParaRPr lang="de-DE" sz="1500" i="1" dirty="0">
                  <a:cs typeface="Times New Roman"/>
                </a:endParaRPr>
              </a:p>
              <a:p>
                <a:pPr/>
                <a14:m>
                  <m:oMathPara xmlns:m="http://schemas.openxmlformats.org/officeDocument/2006/math">
                    <m:oMathParaPr>
                      <m:jc m:val="centerGroup"/>
                    </m:oMathParaPr>
                    <m:oMath xmlns:m="http://schemas.openxmlformats.org/officeDocument/2006/math">
                      <m:r>
                        <a:rPr lang="de-DE" sz="1500" i="1" dirty="0">
                          <a:latin typeface="Cambria Math" panose="02040503050406030204" pitchFamily="18" charset="0"/>
                          <a:cs typeface="Times New Roman"/>
                        </a:rPr>
                        <m:t>𝑉</m:t>
                      </m:r>
                      <m:d>
                        <m:dPr>
                          <m:ctrlPr>
                            <a:rPr lang="de-DE" sz="1500" i="1" dirty="0">
                              <a:latin typeface="Cambria Math" panose="02040503050406030204" pitchFamily="18" charset="0"/>
                              <a:cs typeface="Times New Roman"/>
                            </a:rPr>
                          </m:ctrlPr>
                        </m:dPr>
                        <m:e>
                          <m:r>
                            <a:rPr lang="de-DE" sz="1500" i="1" dirty="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3</m:t>
                          </m:r>
                        </m:e>
                      </m:d>
                      <m:r>
                        <a:rPr lang="de-DE" sz="1500" i="1" dirty="0">
                          <a:latin typeface="Cambria Math" panose="02040503050406030204" pitchFamily="18" charset="0"/>
                          <a:cs typeface="Times New Roman"/>
                        </a:rPr>
                        <m:t>=</m:t>
                      </m:r>
                      <m:r>
                        <a:rPr lang="de-DE" sz="1500" b="0" i="1" dirty="0" smtClean="0">
                          <a:latin typeface="Cambria Math" panose="02040503050406030204" pitchFamily="18" charset="0"/>
                          <a:cs typeface="Times New Roman"/>
                        </a:rPr>
                        <m:t>3</m:t>
                      </m:r>
                    </m:oMath>
                  </m:oMathPara>
                </a14:m>
                <a:endParaRPr lang="de-DE" sz="1500" i="1" dirty="0">
                  <a:cs typeface="Times New Roman"/>
                </a:endParaRPr>
              </a:p>
              <a:p>
                <a:pPr/>
                <a14:m>
                  <m:oMathPara xmlns:m="http://schemas.openxmlformats.org/officeDocument/2006/math">
                    <m:oMathParaPr>
                      <m:jc m:val="centerGroup"/>
                    </m:oMathParaPr>
                    <m:oMath xmlns:m="http://schemas.openxmlformats.org/officeDocument/2006/math">
                      <m:r>
                        <a:rPr lang="de-DE" sz="1500" i="1" dirty="0">
                          <a:latin typeface="Cambria Math" panose="02040503050406030204" pitchFamily="18" charset="0"/>
                          <a:cs typeface="Times New Roman"/>
                        </a:rPr>
                        <m:t>𝑉</m:t>
                      </m:r>
                      <m:d>
                        <m:dPr>
                          <m:ctrlPr>
                            <a:rPr lang="de-DE" sz="1500" i="1" dirty="0">
                              <a:latin typeface="Cambria Math" panose="02040503050406030204" pitchFamily="18" charset="0"/>
                              <a:cs typeface="Times New Roman"/>
                            </a:rPr>
                          </m:ctrlPr>
                        </m:dPr>
                        <m:e>
                          <m:r>
                            <a:rPr lang="de-DE" sz="1500" i="1" dirty="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5</m:t>
                          </m:r>
                        </m:e>
                      </m:d>
                      <m:r>
                        <a:rPr lang="de-DE" sz="1500" i="1" dirty="0">
                          <a:latin typeface="Cambria Math" panose="02040503050406030204" pitchFamily="18" charset="0"/>
                          <a:cs typeface="Times New Roman"/>
                        </a:rPr>
                        <m:t>=</m:t>
                      </m:r>
                      <m:r>
                        <a:rPr lang="de-DE" sz="1500" b="0" i="1" dirty="0" smtClean="0">
                          <a:latin typeface="Cambria Math" panose="02040503050406030204" pitchFamily="18" charset="0"/>
                          <a:cs typeface="Times New Roman"/>
                        </a:rPr>
                        <m:t>3</m:t>
                      </m:r>
                    </m:oMath>
                  </m:oMathPara>
                </a14:m>
                <a:endParaRPr lang="de-DE" sz="1500" i="1" dirty="0">
                  <a:cs typeface="Times New Roman"/>
                </a:endParaRPr>
              </a:p>
            </p:txBody>
          </p:sp>
        </mc:Choice>
        <mc:Fallback xmlns="">
          <p:sp>
            <p:nvSpPr>
              <p:cNvPr id="2" name="Rectangle 1"/>
              <p:cNvSpPr>
                <a:spLocks noRot="1" noChangeAspect="1" noMove="1" noResize="1" noEditPoints="1" noAdjustHandles="1" noChangeArrowheads="1" noChangeShapeType="1" noTextEdit="1"/>
              </p:cNvSpPr>
              <p:nvPr/>
            </p:nvSpPr>
            <p:spPr>
              <a:xfrm>
                <a:off x="1151884" y="5610945"/>
                <a:ext cx="1191448" cy="1015663"/>
              </a:xfrm>
              <a:prstGeom prst="rect">
                <a:avLst/>
              </a:prstGeom>
              <a:blipFill>
                <a:blip r:embed="rId5"/>
                <a:stretch>
                  <a:fillRect l="-2083"/>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0" name="Rectangle 39">
                <a:extLst>
                  <a:ext uri="{FF2B5EF4-FFF2-40B4-BE49-F238E27FC236}">
                    <a16:creationId xmlns:a16="http://schemas.microsoft.com/office/drawing/2014/main" id="{438AF83A-AE4A-E24E-8F5B-D8985C17CAC1}"/>
                  </a:ext>
                </a:extLst>
              </p:cNvPr>
              <p:cNvSpPr/>
              <p:nvPr/>
            </p:nvSpPr>
            <p:spPr>
              <a:xfrm>
                <a:off x="6462103" y="5610945"/>
                <a:ext cx="1276766" cy="1015663"/>
              </a:xfrm>
              <a:prstGeom prst="rect">
                <a:avLst/>
              </a:prstGeom>
            </p:spPr>
            <p:style>
              <a:lnRef idx="2">
                <a:schemeClr val="dk1"/>
              </a:lnRef>
              <a:fillRef idx="1">
                <a:schemeClr val="lt1"/>
              </a:fillRef>
              <a:effectRef idx="0">
                <a:schemeClr val="dk1"/>
              </a:effectRef>
              <a:fontRef idx="minor">
                <a:schemeClr val="dk1"/>
              </a:fontRef>
            </p:style>
            <p:txBody>
              <a:bodyPr wrap="square" lIns="36000" rIns="36000">
                <a:spAutoFit/>
              </a:bodyPr>
              <a:lstStyle/>
              <a:p>
                <a:pPr/>
                <a14:m>
                  <m:oMathPara xmlns:m="http://schemas.openxmlformats.org/officeDocument/2006/math">
                    <m:oMathParaPr>
                      <m:jc m:val="centerGroup"/>
                    </m:oMathParaPr>
                    <m:oMath xmlns:m="http://schemas.openxmlformats.org/officeDocument/2006/math">
                      <m:r>
                        <a:rPr lang="de-DE" sz="1500" b="0" i="1" dirty="0" smtClean="0">
                          <a:latin typeface="Cambria Math" panose="02040503050406030204" pitchFamily="18" charset="0"/>
                          <a:cs typeface="Times New Roman"/>
                        </a:rPr>
                        <m:t>𝑉</m:t>
                      </m:r>
                      <m:d>
                        <m:dPr>
                          <m:ctrlPr>
                            <a:rPr lang="de-DE" sz="1500" b="0" i="1" dirty="0" smtClean="0">
                              <a:latin typeface="Cambria Math" panose="02040503050406030204" pitchFamily="18" charset="0"/>
                              <a:cs typeface="Times New Roman"/>
                            </a:rPr>
                          </m:ctrlPr>
                        </m:dPr>
                        <m:e>
                          <m:r>
                            <a:rPr lang="de-DE" sz="1500" b="0" i="1" dirty="0" smtClean="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1</m:t>
                          </m:r>
                        </m:e>
                      </m:d>
                      <m:r>
                        <a:rPr lang="de-DE" sz="1500" b="0" i="1" dirty="0" smtClean="0">
                          <a:latin typeface="Cambria Math" panose="02040503050406030204" pitchFamily="18" charset="0"/>
                          <a:cs typeface="Times New Roman"/>
                        </a:rPr>
                        <m:t>=1.75</m:t>
                      </m:r>
                    </m:oMath>
                  </m:oMathPara>
                </a14:m>
                <a:endParaRPr lang="en-US" sz="1500" i="1" dirty="0">
                  <a:cs typeface="Times New Roman"/>
                </a:endParaRPr>
              </a:p>
              <a:p>
                <a:pPr/>
                <a14:m>
                  <m:oMathPara xmlns:m="http://schemas.openxmlformats.org/officeDocument/2006/math">
                    <m:oMathParaPr>
                      <m:jc m:val="centerGroup"/>
                    </m:oMathParaPr>
                    <m:oMath xmlns:m="http://schemas.openxmlformats.org/officeDocument/2006/math">
                      <m:r>
                        <a:rPr lang="de-DE" sz="1500" i="1" dirty="0">
                          <a:latin typeface="Cambria Math" panose="02040503050406030204" pitchFamily="18" charset="0"/>
                          <a:cs typeface="Times New Roman"/>
                        </a:rPr>
                        <m:t>𝑉</m:t>
                      </m:r>
                      <m:d>
                        <m:dPr>
                          <m:ctrlPr>
                            <a:rPr lang="de-DE" sz="1500" i="1" dirty="0">
                              <a:latin typeface="Cambria Math" panose="02040503050406030204" pitchFamily="18" charset="0"/>
                              <a:cs typeface="Times New Roman"/>
                            </a:rPr>
                          </m:ctrlPr>
                        </m:dPr>
                        <m:e>
                          <m:r>
                            <a:rPr lang="de-DE" sz="1500" i="1" dirty="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2</m:t>
                          </m:r>
                        </m:e>
                      </m:d>
                      <m:r>
                        <a:rPr lang="de-DE" sz="1500" i="1" dirty="0">
                          <a:latin typeface="Cambria Math" panose="02040503050406030204" pitchFamily="18" charset="0"/>
                          <a:cs typeface="Times New Roman"/>
                        </a:rPr>
                        <m:t>=</m:t>
                      </m:r>
                      <m:r>
                        <a:rPr lang="de-DE" sz="1500" b="0" i="1" dirty="0" smtClean="0">
                          <a:latin typeface="Cambria Math" panose="02040503050406030204" pitchFamily="18" charset="0"/>
                          <a:cs typeface="Times New Roman"/>
                        </a:rPr>
                        <m:t>5</m:t>
                      </m:r>
                    </m:oMath>
                  </m:oMathPara>
                </a14:m>
                <a:endParaRPr lang="de-DE" sz="1500" i="1" dirty="0">
                  <a:cs typeface="Times New Roman"/>
                </a:endParaRPr>
              </a:p>
              <a:p>
                <a:pPr/>
                <a14:m>
                  <m:oMathPara xmlns:m="http://schemas.openxmlformats.org/officeDocument/2006/math">
                    <m:oMathParaPr>
                      <m:jc m:val="centerGroup"/>
                    </m:oMathParaPr>
                    <m:oMath xmlns:m="http://schemas.openxmlformats.org/officeDocument/2006/math">
                      <m:r>
                        <a:rPr lang="de-DE" sz="1500" i="1" dirty="0">
                          <a:latin typeface="Cambria Math" panose="02040503050406030204" pitchFamily="18" charset="0"/>
                          <a:cs typeface="Times New Roman"/>
                        </a:rPr>
                        <m:t>𝑉</m:t>
                      </m:r>
                      <m:d>
                        <m:dPr>
                          <m:ctrlPr>
                            <a:rPr lang="de-DE" sz="1500" i="1" dirty="0">
                              <a:latin typeface="Cambria Math" panose="02040503050406030204" pitchFamily="18" charset="0"/>
                              <a:cs typeface="Times New Roman"/>
                            </a:rPr>
                          </m:ctrlPr>
                        </m:dPr>
                        <m:e>
                          <m:r>
                            <a:rPr lang="de-DE" sz="1500" i="1" dirty="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3</m:t>
                          </m:r>
                        </m:e>
                      </m:d>
                      <m:r>
                        <a:rPr lang="de-DE" sz="1500" i="1" dirty="0">
                          <a:latin typeface="Cambria Math" panose="02040503050406030204" pitchFamily="18" charset="0"/>
                          <a:cs typeface="Times New Roman"/>
                        </a:rPr>
                        <m:t>=</m:t>
                      </m:r>
                      <m:r>
                        <a:rPr lang="de-DE" sz="1500" b="0" i="1" dirty="0" smtClean="0">
                          <a:latin typeface="Cambria Math" panose="02040503050406030204" pitchFamily="18" charset="0"/>
                          <a:cs typeface="Times New Roman"/>
                        </a:rPr>
                        <m:t>6</m:t>
                      </m:r>
                    </m:oMath>
                  </m:oMathPara>
                </a14:m>
                <a:endParaRPr lang="de-DE" sz="1500" i="1" dirty="0">
                  <a:cs typeface="Times New Roman"/>
                </a:endParaRPr>
              </a:p>
              <a:p>
                <a:pPr/>
                <a14:m>
                  <m:oMathPara xmlns:m="http://schemas.openxmlformats.org/officeDocument/2006/math">
                    <m:oMathParaPr>
                      <m:jc m:val="centerGroup"/>
                    </m:oMathParaPr>
                    <m:oMath xmlns:m="http://schemas.openxmlformats.org/officeDocument/2006/math">
                      <m:r>
                        <a:rPr lang="de-DE" sz="1500" i="1" dirty="0">
                          <a:latin typeface="Cambria Math" panose="02040503050406030204" pitchFamily="18" charset="0"/>
                          <a:cs typeface="Times New Roman"/>
                        </a:rPr>
                        <m:t>𝑉</m:t>
                      </m:r>
                      <m:d>
                        <m:dPr>
                          <m:ctrlPr>
                            <a:rPr lang="de-DE" sz="1500" i="1" dirty="0">
                              <a:latin typeface="Cambria Math" panose="02040503050406030204" pitchFamily="18" charset="0"/>
                              <a:cs typeface="Times New Roman"/>
                            </a:rPr>
                          </m:ctrlPr>
                        </m:dPr>
                        <m:e>
                          <m:r>
                            <a:rPr lang="de-DE" sz="1500" i="1" dirty="0">
                              <a:latin typeface="Cambria Math" panose="02040503050406030204" pitchFamily="18" charset="0"/>
                              <a:cs typeface="Times New Roman"/>
                            </a:rPr>
                            <m:t>𝑑</m:t>
                          </m:r>
                          <m:r>
                            <a:rPr lang="de-DE" sz="1500" b="0" i="1" dirty="0" smtClean="0">
                              <a:latin typeface="Cambria Math" panose="02040503050406030204" pitchFamily="18" charset="0"/>
                              <a:cs typeface="Times New Roman"/>
                            </a:rPr>
                            <m:t>5</m:t>
                          </m:r>
                        </m:e>
                      </m:d>
                      <m:r>
                        <a:rPr lang="de-DE" sz="1500" i="1" dirty="0">
                          <a:latin typeface="Cambria Math" panose="02040503050406030204" pitchFamily="18" charset="0"/>
                          <a:cs typeface="Times New Roman"/>
                        </a:rPr>
                        <m:t>=</m:t>
                      </m:r>
                      <m:r>
                        <a:rPr lang="de-DE" sz="1500" b="0" i="1" dirty="0" smtClean="0">
                          <a:latin typeface="Cambria Math" panose="02040503050406030204" pitchFamily="18" charset="0"/>
                          <a:cs typeface="Times New Roman"/>
                        </a:rPr>
                        <m:t>6</m:t>
                      </m:r>
                    </m:oMath>
                  </m:oMathPara>
                </a14:m>
                <a:endParaRPr lang="de-DE" sz="1500" i="1" dirty="0">
                  <a:cs typeface="Times New Roman"/>
                </a:endParaRPr>
              </a:p>
            </p:txBody>
          </p:sp>
        </mc:Choice>
        <mc:Fallback xmlns="">
          <p:sp>
            <p:nvSpPr>
              <p:cNvPr id="40" name="Rectangle 39">
                <a:extLst>
                  <a:ext uri="{FF2B5EF4-FFF2-40B4-BE49-F238E27FC236}">
                    <a16:creationId xmlns:a16="http://schemas.microsoft.com/office/drawing/2014/main" id="{438AF83A-AE4A-E24E-8F5B-D8985C17CAC1}"/>
                  </a:ext>
                </a:extLst>
              </p:cNvPr>
              <p:cNvSpPr>
                <a:spLocks noRot="1" noChangeAspect="1" noMove="1" noResize="1" noEditPoints="1" noAdjustHandles="1" noChangeArrowheads="1" noChangeShapeType="1" noTextEdit="1"/>
              </p:cNvSpPr>
              <p:nvPr/>
            </p:nvSpPr>
            <p:spPr>
              <a:xfrm>
                <a:off x="6462103" y="5610945"/>
                <a:ext cx="1276766" cy="1015663"/>
              </a:xfrm>
              <a:prstGeom prst="rect">
                <a:avLst/>
              </a:prstGeom>
              <a:blipFill>
                <a:blip r:embed="rId6"/>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41" name="Rectangle 40">
                <a:extLst>
                  <a:ext uri="{FF2B5EF4-FFF2-40B4-BE49-F238E27FC236}">
                    <a16:creationId xmlns:a16="http://schemas.microsoft.com/office/drawing/2014/main" id="{066B71B9-4BE9-9F42-AF0F-2AAB0163D09C}"/>
                  </a:ext>
                </a:extLst>
              </p:cNvPr>
              <p:cNvSpPr/>
              <p:nvPr/>
            </p:nvSpPr>
            <p:spPr>
              <a:xfrm>
                <a:off x="3571417" y="265653"/>
                <a:ext cx="1619689" cy="317844"/>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l-GR" sz="1500" i="1" dirty="0" smtClean="0">
                          <a:latin typeface="Cambria Math" panose="02040503050406030204" pitchFamily="18" charset="0"/>
                        </a:rPr>
                        <m:t>𝜂</m:t>
                      </m:r>
                      <m:r>
                        <a:rPr lang="en-US" sz="1500" i="1" dirty="0">
                          <a:latin typeface="Cambria Math" panose="02040503050406030204" pitchFamily="18" charset="0"/>
                          <a:ea typeface="Times New Roman"/>
                        </a:rPr>
                        <m:t> = 0.2</m:t>
                      </m:r>
                    </m:oMath>
                  </m:oMathPara>
                </a14:m>
                <a:endParaRPr lang="en-US" sz="1500" baseline="-25000" dirty="0">
                  <a:ea typeface="Times New Roman"/>
                </a:endParaRPr>
              </a:p>
            </p:txBody>
          </p:sp>
        </mc:Choice>
        <mc:Fallback xmlns="">
          <p:sp>
            <p:nvSpPr>
              <p:cNvPr id="41" name="Rectangle 40">
                <a:extLst>
                  <a:ext uri="{FF2B5EF4-FFF2-40B4-BE49-F238E27FC236}">
                    <a16:creationId xmlns:a16="http://schemas.microsoft.com/office/drawing/2014/main" id="{066B71B9-4BE9-9F42-AF0F-2AAB0163D09C}"/>
                  </a:ext>
                </a:extLst>
              </p:cNvPr>
              <p:cNvSpPr>
                <a:spLocks noRot="1" noChangeAspect="1" noMove="1" noResize="1" noEditPoints="1" noAdjustHandles="1" noChangeArrowheads="1" noChangeShapeType="1" noTextEdit="1"/>
              </p:cNvSpPr>
              <p:nvPr/>
            </p:nvSpPr>
            <p:spPr>
              <a:xfrm>
                <a:off x="3571417" y="265653"/>
                <a:ext cx="1619689" cy="317844"/>
              </a:xfrm>
              <a:prstGeom prst="rect">
                <a:avLst/>
              </a:prstGeom>
              <a:blipFill>
                <a:blip r:embed="rId7"/>
                <a:stretch>
                  <a:fillRect b="-7407"/>
                </a:stretch>
              </a:blipFill>
            </p:spPr>
            <p:txBody>
              <a:bodyPr/>
              <a:lstStyle/>
              <a:p>
                <a:r>
                  <a:rPr lang="en-GB">
                    <a:noFill/>
                  </a:rPr>
                  <a:t> </a:t>
                </a:r>
              </a:p>
            </p:txBody>
          </p:sp>
        </mc:Fallback>
      </mc:AlternateContent>
      <p:grpSp>
        <p:nvGrpSpPr>
          <p:cNvPr id="6" name="Group 5">
            <a:extLst>
              <a:ext uri="{FF2B5EF4-FFF2-40B4-BE49-F238E27FC236}">
                <a16:creationId xmlns:a16="http://schemas.microsoft.com/office/drawing/2014/main" id="{3D951663-98F2-7147-ABA8-6F48164EE297}"/>
              </a:ext>
            </a:extLst>
          </p:cNvPr>
          <p:cNvGrpSpPr/>
          <p:nvPr/>
        </p:nvGrpSpPr>
        <p:grpSpPr>
          <a:xfrm>
            <a:off x="4459676" y="857583"/>
            <a:ext cx="3026974" cy="1520105"/>
            <a:chOff x="2977853" y="1962156"/>
            <a:chExt cx="3026974" cy="1520105"/>
          </a:xfrm>
        </p:grpSpPr>
        <p:sp>
          <p:nvSpPr>
            <p:cNvPr id="43" name="Content Placeholder 1">
              <a:extLst>
                <a:ext uri="{FF2B5EF4-FFF2-40B4-BE49-F238E27FC236}">
                  <a16:creationId xmlns:a16="http://schemas.microsoft.com/office/drawing/2014/main" id="{8463650F-3D1C-D445-A644-5DE54AA35162}"/>
                </a:ext>
              </a:extLst>
            </p:cNvPr>
            <p:cNvSpPr txBox="1">
              <a:spLocks/>
            </p:cNvSpPr>
            <p:nvPr/>
          </p:nvSpPr>
          <p:spPr>
            <a:xfrm>
              <a:off x="2977853" y="1962156"/>
              <a:ext cx="3026974" cy="1520105"/>
            </a:xfrm>
            <a:prstGeom prst="cloudCallout">
              <a:avLst>
                <a:gd name="adj1" fmla="val -25763"/>
                <a:gd name="adj2" fmla="val 90097"/>
              </a:avLst>
            </a:prstGeom>
            <a:solidFill>
              <a:srgbClr val="C00000"/>
            </a:solidFill>
          </p:spPr>
          <p:style>
            <a:lnRef idx="0">
              <a:schemeClr val="accent1"/>
            </a:lnRef>
            <a:fillRef idx="3">
              <a:schemeClr val="accent1"/>
            </a:fillRef>
            <a:effectRef idx="3">
              <a:schemeClr val="accent1"/>
            </a:effectRef>
            <a:fontRef idx="minor">
              <a:schemeClr val="lt1"/>
            </a:fontRef>
          </p:style>
          <p:txBody>
            <a:bodyPr vert="horz" lIns="108000" tIns="45720" rIns="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SzPct val="110000"/>
                <a:buFont typeface="Arial" panose="020B0604020202020204" pitchFamily="34" charset="0"/>
                <a:buNone/>
              </a:pPr>
              <a:endParaRPr lang="en-US" sz="1800" dirty="0">
                <a:solidFill>
                  <a:schemeClr val="bg1"/>
                </a:solidFill>
              </a:endParaRP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1A256C18-10CF-7A40-B0A5-EC175B86066B}"/>
                    </a:ext>
                  </a:extLst>
                </p:cNvPr>
                <p:cNvSpPr/>
                <p:nvPr/>
              </p:nvSpPr>
              <p:spPr>
                <a:xfrm>
                  <a:off x="3256493" y="2154583"/>
                  <a:ext cx="2532951" cy="1200329"/>
                </a:xfrm>
                <a:prstGeom prst="rect">
                  <a:avLst/>
                </a:prstGeom>
              </p:spPr>
              <p:txBody>
                <a:bodyPr wrap="square">
                  <a:spAutoFit/>
                </a:bodyPr>
                <a:lstStyle/>
                <a:p>
                  <a:pPr marL="0" lvl="1" indent="0" algn="ctr">
                    <a:buSzPct val="110000"/>
                    <a:buFont typeface="Arial" panose="020B0604020202020204" pitchFamily="34" charset="0"/>
                    <a:buNone/>
                  </a:pPr>
                  <a:r>
                    <a:rPr lang="en-US" dirty="0">
                      <a:solidFill>
                        <a:schemeClr val="bg1"/>
                      </a:solidFill>
                    </a:rPr>
                    <a:t>How long before </a:t>
                  </a:r>
                  <a14:m>
                    <m:oMath xmlns:m="http://schemas.openxmlformats.org/officeDocument/2006/math">
                      <m:r>
                        <a:rPr lang="en-US" i="1" dirty="0">
                          <a:solidFill>
                            <a:schemeClr val="bg1"/>
                          </a:solidFill>
                          <a:latin typeface="Cambria Math" panose="02040503050406030204" pitchFamily="18" charset="0"/>
                        </a:rPr>
                        <m:t>𝑟</m:t>
                      </m:r>
                      <m:r>
                        <a:rPr lang="en-US" i="1" dirty="0">
                          <a:solidFill>
                            <a:schemeClr val="bg1"/>
                          </a:solidFill>
                          <a:latin typeface="Cambria Math" panose="02040503050406030204" pitchFamily="18" charset="0"/>
                        </a:rPr>
                        <m:t> ≤ </m:t>
                      </m:r>
                      <m:r>
                        <a:rPr lang="el-GR" i="1" dirty="0">
                          <a:solidFill>
                            <a:schemeClr val="bg1"/>
                          </a:solidFill>
                          <a:latin typeface="Cambria Math" panose="02040503050406030204" pitchFamily="18" charset="0"/>
                        </a:rPr>
                        <m:t>𝜂</m:t>
                      </m:r>
                    </m:oMath>
                  </a14:m>
                  <a:r>
                    <a:rPr lang="en-US" dirty="0">
                      <a:solidFill>
                        <a:schemeClr val="bg1"/>
                      </a:solidFill>
                    </a:rPr>
                    <a:t>? </a:t>
                  </a:r>
                </a:p>
                <a:p>
                  <a:pPr marL="0" lvl="1" indent="0" algn="ctr">
                    <a:buSzPct val="110000"/>
                    <a:buFont typeface="Arial" panose="020B0604020202020204" pitchFamily="34" charset="0"/>
                    <a:buNone/>
                  </a:pPr>
                  <a:r>
                    <a:rPr lang="en-US" dirty="0">
                      <a:solidFill>
                        <a:schemeClr val="bg1"/>
                      </a:solidFill>
                    </a:rPr>
                    <a:t>How long, if the “vertical” actions cost 10 instead of 100?</a:t>
                  </a:r>
                </a:p>
              </p:txBody>
            </p:sp>
          </mc:Choice>
          <mc:Fallback xmlns="">
            <p:sp>
              <p:nvSpPr>
                <p:cNvPr id="4" name="Rectangle 3">
                  <a:extLst>
                    <a:ext uri="{FF2B5EF4-FFF2-40B4-BE49-F238E27FC236}">
                      <a16:creationId xmlns:a16="http://schemas.microsoft.com/office/drawing/2014/main" id="{1A256C18-10CF-7A40-B0A5-EC175B86066B}"/>
                    </a:ext>
                  </a:extLst>
                </p:cNvPr>
                <p:cNvSpPr>
                  <a:spLocks noRot="1" noChangeAspect="1" noMove="1" noResize="1" noEditPoints="1" noAdjustHandles="1" noChangeArrowheads="1" noChangeShapeType="1" noTextEdit="1"/>
                </p:cNvSpPr>
                <p:nvPr/>
              </p:nvSpPr>
              <p:spPr>
                <a:xfrm>
                  <a:off x="3256493" y="2154583"/>
                  <a:ext cx="2532951" cy="1200329"/>
                </a:xfrm>
                <a:prstGeom prst="rect">
                  <a:avLst/>
                </a:prstGeom>
                <a:blipFill>
                  <a:blip r:embed="rId8"/>
                  <a:stretch>
                    <a:fillRect l="-1493" t="-2105" r="-3483" b="-7368"/>
                  </a:stretch>
                </a:blipFill>
              </p:spPr>
              <p:txBody>
                <a:bodyPr/>
                <a:lstStyle/>
                <a:p>
                  <a:r>
                    <a:rPr lang="en-GB">
                      <a:noFill/>
                    </a:rPr>
                    <a:t> </a:t>
                  </a:r>
                </a:p>
              </p:txBody>
            </p:sp>
          </mc:Fallback>
        </mc:AlternateContent>
      </p:grpSp>
      <p:sp>
        <p:nvSpPr>
          <p:cNvPr id="42" name="Freeform 31">
            <a:extLst>
              <a:ext uri="{FF2B5EF4-FFF2-40B4-BE49-F238E27FC236}">
                <a16:creationId xmlns:a16="http://schemas.microsoft.com/office/drawing/2014/main" id="{7E6BA68C-3B73-4445-BA82-CEFAE3F97F17}"/>
              </a:ext>
            </a:extLst>
          </p:cNvPr>
          <p:cNvSpPr>
            <a:spLocks/>
          </p:cNvSpPr>
          <p:nvPr/>
        </p:nvSpPr>
        <p:spPr bwMode="auto">
          <a:xfrm rot="4200000" flipH="1" flipV="1">
            <a:off x="4287622" y="2781344"/>
            <a:ext cx="612062" cy="2271251"/>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38100"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44" name="Text Box 11">
            <a:extLst>
              <a:ext uri="{FF2B5EF4-FFF2-40B4-BE49-F238E27FC236}">
                <a16:creationId xmlns:a16="http://schemas.microsoft.com/office/drawing/2014/main" id="{3742092A-0611-9C4D-9A61-5021A7AF0C3B}"/>
              </a:ext>
            </a:extLst>
          </p:cNvPr>
          <p:cNvSpPr txBox="1">
            <a:spLocks noChangeArrowheads="1"/>
          </p:cNvSpPr>
          <p:nvPr/>
        </p:nvSpPr>
        <p:spPr bwMode="auto">
          <a:xfrm>
            <a:off x="4968863" y="5999842"/>
            <a:ext cx="734175" cy="553998"/>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Times New Roman"/>
                <a:cs typeface="Times New Roman"/>
              </a:rPr>
              <a:t>  Goal: </a:t>
            </a:r>
            <a:br>
              <a:rPr lang="en-US" sz="1800" dirty="0">
                <a:latin typeface="+mn-lt"/>
                <a:ea typeface="Times New Roman"/>
                <a:cs typeface="Times New Roman"/>
              </a:rPr>
            </a:br>
            <a:r>
              <a:rPr lang="en-US" sz="1800" i="1" dirty="0">
                <a:latin typeface="+mn-lt"/>
                <a:ea typeface="Times New Roman"/>
                <a:sym typeface="Symbol" charset="0"/>
              </a:rPr>
              <a:t>S</a:t>
            </a:r>
            <a:r>
              <a:rPr lang="en-US" sz="1800" i="1" baseline="-25000" dirty="0">
                <a:latin typeface="+mn-lt"/>
                <a:ea typeface="Times New Roman"/>
                <a:sym typeface="Symbol" charset="0"/>
              </a:rPr>
              <a:t>g</a:t>
            </a:r>
            <a:r>
              <a:rPr lang="en-US" sz="1800" dirty="0">
                <a:latin typeface="+mn-lt"/>
                <a:ea typeface="Times New Roman"/>
                <a:sym typeface="Symbol" charset="0"/>
              </a:rPr>
              <a:t>= {</a:t>
            </a:r>
            <a:r>
              <a:rPr lang="en-US" sz="1800" dirty="0">
                <a:latin typeface="+mn-lt"/>
                <a:ea typeface="Times New Roman"/>
                <a:cs typeface="Calibri"/>
                <a:sym typeface="Symbol" charset="0"/>
              </a:rPr>
              <a:t>d4</a:t>
            </a:r>
            <a:r>
              <a:rPr lang="en-US" sz="1800" dirty="0">
                <a:latin typeface="+mn-lt"/>
                <a:ea typeface="Times New Roman"/>
                <a:cs typeface="Times New Roman"/>
                <a:sym typeface="Symbol" charset="0"/>
              </a:rPr>
              <a:t>}</a:t>
            </a:r>
            <a:endParaRPr lang="en-US" sz="1800" dirty="0">
              <a:latin typeface="+mn-lt"/>
              <a:ea typeface="Times New Roman"/>
              <a:cs typeface="Times New Roman"/>
            </a:endParaRPr>
          </a:p>
        </p:txBody>
      </p:sp>
      <p:sp>
        <p:nvSpPr>
          <p:cNvPr id="45" name="Freeform 37">
            <a:extLst>
              <a:ext uri="{FF2B5EF4-FFF2-40B4-BE49-F238E27FC236}">
                <a16:creationId xmlns:a16="http://schemas.microsoft.com/office/drawing/2014/main" id="{770C5E68-83B5-3845-A5DC-1D21EEE98411}"/>
              </a:ext>
            </a:extLst>
          </p:cNvPr>
          <p:cNvSpPr>
            <a:spLocks/>
          </p:cNvSpPr>
          <p:nvPr/>
        </p:nvSpPr>
        <p:spPr bwMode="auto">
          <a:xfrm>
            <a:off x="3237782" y="4127485"/>
            <a:ext cx="1997317" cy="141769"/>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38100"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46" name="Freeform 38">
            <a:extLst>
              <a:ext uri="{FF2B5EF4-FFF2-40B4-BE49-F238E27FC236}">
                <a16:creationId xmlns:a16="http://schemas.microsoft.com/office/drawing/2014/main" id="{0CEEBD6E-5A04-4B4F-B699-88856526FA47}"/>
              </a:ext>
            </a:extLst>
          </p:cNvPr>
          <p:cNvSpPr>
            <a:spLocks/>
          </p:cNvSpPr>
          <p:nvPr/>
        </p:nvSpPr>
        <p:spPr bwMode="auto">
          <a:xfrm>
            <a:off x="4318324" y="3924768"/>
            <a:ext cx="1426114" cy="205502"/>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38100"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47" name="Arc 46">
            <a:extLst>
              <a:ext uri="{FF2B5EF4-FFF2-40B4-BE49-F238E27FC236}">
                <a16:creationId xmlns:a16="http://schemas.microsoft.com/office/drawing/2014/main" id="{7FF03F17-3D24-F14A-9AB2-E85D23E5E8B8}"/>
              </a:ext>
            </a:extLst>
          </p:cNvPr>
          <p:cNvSpPr/>
          <p:nvPr/>
        </p:nvSpPr>
        <p:spPr bwMode="auto">
          <a:xfrm>
            <a:off x="4671820" y="4052209"/>
            <a:ext cx="90331" cy="178153"/>
          </a:xfrm>
          <a:prstGeom prst="arc">
            <a:avLst>
              <a:gd name="adj1" fmla="val 18495893"/>
              <a:gd name="adj2" fmla="val 2991136"/>
            </a:avLst>
          </a:prstGeom>
          <a:noFill/>
          <a:ln w="38100" cap="flat" cmpd="sng" algn="ctr">
            <a:solidFill>
              <a:srgbClr val="C00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48" name="Freeform 40">
            <a:extLst>
              <a:ext uri="{FF2B5EF4-FFF2-40B4-BE49-F238E27FC236}">
                <a16:creationId xmlns:a16="http://schemas.microsoft.com/office/drawing/2014/main" id="{15651B4D-B986-B849-98DF-DBEB54E371D2}"/>
              </a:ext>
            </a:extLst>
          </p:cNvPr>
          <p:cNvSpPr>
            <a:spLocks/>
          </p:cNvSpPr>
          <p:nvPr/>
        </p:nvSpPr>
        <p:spPr bwMode="auto">
          <a:xfrm rot="10800000" flipH="1">
            <a:off x="5256475" y="4538410"/>
            <a:ext cx="86892" cy="1073936"/>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49" name="Freeform 31">
            <a:extLst>
              <a:ext uri="{FF2B5EF4-FFF2-40B4-BE49-F238E27FC236}">
                <a16:creationId xmlns:a16="http://schemas.microsoft.com/office/drawing/2014/main" id="{99C56122-FBE9-744B-B7AE-11B612E61919}"/>
              </a:ext>
            </a:extLst>
          </p:cNvPr>
          <p:cNvSpPr>
            <a:spLocks/>
          </p:cNvSpPr>
          <p:nvPr/>
        </p:nvSpPr>
        <p:spPr bwMode="auto">
          <a:xfrm rot="462874" flipH="1" flipV="1">
            <a:off x="5564708" y="3996394"/>
            <a:ext cx="186486" cy="1609317"/>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50" name="Freeform 6">
            <a:extLst>
              <a:ext uri="{FF2B5EF4-FFF2-40B4-BE49-F238E27FC236}">
                <a16:creationId xmlns:a16="http://schemas.microsoft.com/office/drawing/2014/main" id="{7EFE8ABD-23C7-A244-B2EC-DE9BF2A6257F}"/>
              </a:ext>
            </a:extLst>
          </p:cNvPr>
          <p:cNvSpPr>
            <a:spLocks/>
          </p:cNvSpPr>
          <p:nvPr/>
        </p:nvSpPr>
        <p:spPr bwMode="auto">
          <a:xfrm>
            <a:off x="3067012" y="4393974"/>
            <a:ext cx="190699" cy="1083973"/>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51" name="Oval 11">
            <a:extLst>
              <a:ext uri="{FF2B5EF4-FFF2-40B4-BE49-F238E27FC236}">
                <a16:creationId xmlns:a16="http://schemas.microsoft.com/office/drawing/2014/main" id="{1EE46465-8774-3043-AD5C-1931B1B2D03D}"/>
              </a:ext>
            </a:extLst>
          </p:cNvPr>
          <p:cNvSpPr>
            <a:spLocks noChangeArrowheads="1"/>
          </p:cNvSpPr>
          <p:nvPr/>
        </p:nvSpPr>
        <p:spPr bwMode="auto">
          <a:xfrm>
            <a:off x="3117196" y="4040311"/>
            <a:ext cx="361324" cy="361324"/>
          </a:xfrm>
          <a:prstGeom prst="ellipse">
            <a:avLst/>
          </a:prstGeom>
          <a:solidFill>
            <a:srgbClr val="FFFFFF"/>
          </a:solidFill>
          <a:ln w="38100" cmpd="sng">
            <a:solidFill>
              <a:srgbClr val="C00000"/>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52" name="Freeform 18">
            <a:extLst>
              <a:ext uri="{FF2B5EF4-FFF2-40B4-BE49-F238E27FC236}">
                <a16:creationId xmlns:a16="http://schemas.microsoft.com/office/drawing/2014/main" id="{80DF46D4-7710-D745-B06F-656561A86E25}"/>
              </a:ext>
            </a:extLst>
          </p:cNvPr>
          <p:cNvSpPr>
            <a:spLocks/>
          </p:cNvSpPr>
          <p:nvPr/>
        </p:nvSpPr>
        <p:spPr bwMode="auto">
          <a:xfrm rot="297626" flipV="1">
            <a:off x="3438401" y="5717179"/>
            <a:ext cx="1795511" cy="194454"/>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38100"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53" name="Oval 11">
            <a:extLst>
              <a:ext uri="{FF2B5EF4-FFF2-40B4-BE49-F238E27FC236}">
                <a16:creationId xmlns:a16="http://schemas.microsoft.com/office/drawing/2014/main" id="{6D327406-7A7D-9445-8A8D-88416821D284}"/>
              </a:ext>
            </a:extLst>
          </p:cNvPr>
          <p:cNvSpPr>
            <a:spLocks noChangeArrowheads="1"/>
          </p:cNvSpPr>
          <p:nvPr/>
        </p:nvSpPr>
        <p:spPr bwMode="auto">
          <a:xfrm>
            <a:off x="5739420" y="3669066"/>
            <a:ext cx="361324" cy="361324"/>
          </a:xfrm>
          <a:prstGeom prst="ellipse">
            <a:avLst/>
          </a:prstGeom>
          <a:solidFill>
            <a:srgbClr val="FFFFFF"/>
          </a:solidFill>
          <a:ln w="38100" cmpd="sng">
            <a:solidFill>
              <a:schemeClr val="tx1"/>
            </a:solidFill>
            <a:round/>
            <a:headEnd/>
            <a:tailEnd/>
          </a:ln>
        </p:spPr>
        <p:txBody>
          <a:bodyPr wrap="none" anchor="ctr"/>
          <a:lstStyle/>
          <a:p>
            <a:pPr algn="ctr"/>
            <a:r>
              <a:rPr lang="en-US" dirty="0">
                <a:latin typeface="Calibri"/>
                <a:ea typeface="Times New Roman"/>
                <a:cs typeface="Times New Roman"/>
              </a:rPr>
              <a:t>d5</a:t>
            </a:r>
          </a:p>
        </p:txBody>
      </p:sp>
      <p:sp>
        <p:nvSpPr>
          <p:cNvPr id="54" name="Text Box 11">
            <a:extLst>
              <a:ext uri="{FF2B5EF4-FFF2-40B4-BE49-F238E27FC236}">
                <a16:creationId xmlns:a16="http://schemas.microsoft.com/office/drawing/2014/main" id="{7EF87529-8563-0B4D-94F3-0202DD67234B}"/>
              </a:ext>
            </a:extLst>
          </p:cNvPr>
          <p:cNvSpPr txBox="1">
            <a:spLocks noChangeArrowheads="1"/>
          </p:cNvSpPr>
          <p:nvPr/>
        </p:nvSpPr>
        <p:spPr bwMode="auto">
          <a:xfrm>
            <a:off x="4220283" y="3821426"/>
            <a:ext cx="459444" cy="291882"/>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sp>
        <p:nvSpPr>
          <p:cNvPr id="55" name="Text Box 11">
            <a:extLst>
              <a:ext uri="{FF2B5EF4-FFF2-40B4-BE49-F238E27FC236}">
                <a16:creationId xmlns:a16="http://schemas.microsoft.com/office/drawing/2014/main" id="{63AE83AC-2598-1344-B720-274825EF5C8B}"/>
              </a:ext>
            </a:extLst>
          </p:cNvPr>
          <p:cNvSpPr txBox="1">
            <a:spLocks noChangeArrowheads="1"/>
          </p:cNvSpPr>
          <p:nvPr/>
        </p:nvSpPr>
        <p:spPr bwMode="auto">
          <a:xfrm>
            <a:off x="5349591" y="4799445"/>
            <a:ext cx="706057" cy="291882"/>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56" name="Text Box 11">
            <a:extLst>
              <a:ext uri="{FF2B5EF4-FFF2-40B4-BE49-F238E27FC236}">
                <a16:creationId xmlns:a16="http://schemas.microsoft.com/office/drawing/2014/main" id="{E7DA0255-4839-4E47-B2C7-695780F90471}"/>
              </a:ext>
            </a:extLst>
          </p:cNvPr>
          <p:cNvSpPr txBox="1">
            <a:spLocks noChangeArrowheads="1"/>
          </p:cNvSpPr>
          <p:nvPr/>
        </p:nvSpPr>
        <p:spPr bwMode="auto">
          <a:xfrm>
            <a:off x="3133122" y="4793160"/>
            <a:ext cx="706057" cy="291882"/>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57" name="Text Box 11">
            <a:extLst>
              <a:ext uri="{FF2B5EF4-FFF2-40B4-BE49-F238E27FC236}">
                <a16:creationId xmlns:a16="http://schemas.microsoft.com/office/drawing/2014/main" id="{6A098A71-3A29-7840-BF27-D0E75D613068}"/>
              </a:ext>
            </a:extLst>
          </p:cNvPr>
          <p:cNvSpPr txBox="1">
            <a:spLocks noChangeArrowheads="1"/>
          </p:cNvSpPr>
          <p:nvPr/>
        </p:nvSpPr>
        <p:spPr bwMode="auto">
          <a:xfrm>
            <a:off x="4139189" y="5532341"/>
            <a:ext cx="459444" cy="291882"/>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sp>
        <p:nvSpPr>
          <p:cNvPr id="58" name="Text Box 11">
            <a:extLst>
              <a:ext uri="{FF2B5EF4-FFF2-40B4-BE49-F238E27FC236}">
                <a16:creationId xmlns:a16="http://schemas.microsoft.com/office/drawing/2014/main" id="{9EF26626-D742-264F-9B7A-8C2F4F78B039}"/>
              </a:ext>
            </a:extLst>
          </p:cNvPr>
          <p:cNvSpPr txBox="1">
            <a:spLocks noChangeArrowheads="1"/>
          </p:cNvSpPr>
          <p:nvPr/>
        </p:nvSpPr>
        <p:spPr bwMode="auto">
          <a:xfrm>
            <a:off x="4868502" y="3797731"/>
            <a:ext cx="291747"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0.2</a:t>
            </a:r>
          </a:p>
        </p:txBody>
      </p:sp>
      <p:sp>
        <p:nvSpPr>
          <p:cNvPr id="59" name="Text Box 11">
            <a:extLst>
              <a:ext uri="{FF2B5EF4-FFF2-40B4-BE49-F238E27FC236}">
                <a16:creationId xmlns:a16="http://schemas.microsoft.com/office/drawing/2014/main" id="{09F076CF-7F48-2843-8E9A-295AF78888E5}"/>
              </a:ext>
            </a:extLst>
          </p:cNvPr>
          <p:cNvSpPr txBox="1">
            <a:spLocks noChangeArrowheads="1"/>
          </p:cNvSpPr>
          <p:nvPr/>
        </p:nvSpPr>
        <p:spPr bwMode="auto">
          <a:xfrm>
            <a:off x="4866756" y="4206185"/>
            <a:ext cx="291747"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0.8</a:t>
            </a:r>
          </a:p>
        </p:txBody>
      </p:sp>
      <p:sp>
        <p:nvSpPr>
          <p:cNvPr id="60" name="Text Box 11">
            <a:extLst>
              <a:ext uri="{FF2B5EF4-FFF2-40B4-BE49-F238E27FC236}">
                <a16:creationId xmlns:a16="http://schemas.microsoft.com/office/drawing/2014/main" id="{4A39741E-2A3C-2443-A836-58F774E326CC}"/>
              </a:ext>
            </a:extLst>
          </p:cNvPr>
          <p:cNvSpPr txBox="1">
            <a:spLocks noChangeArrowheads="1"/>
          </p:cNvSpPr>
          <p:nvPr/>
        </p:nvSpPr>
        <p:spPr bwMode="auto">
          <a:xfrm>
            <a:off x="3878745" y="5834057"/>
            <a:ext cx="291747"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0.5</a:t>
            </a:r>
          </a:p>
        </p:txBody>
      </p:sp>
      <p:sp>
        <p:nvSpPr>
          <p:cNvPr id="61" name="Text Box 11">
            <a:extLst>
              <a:ext uri="{FF2B5EF4-FFF2-40B4-BE49-F238E27FC236}">
                <a16:creationId xmlns:a16="http://schemas.microsoft.com/office/drawing/2014/main" id="{A4EB271C-E427-FD46-B3E6-E1D2AA4B29C6}"/>
              </a:ext>
            </a:extLst>
          </p:cNvPr>
          <p:cNvSpPr txBox="1">
            <a:spLocks noChangeArrowheads="1"/>
          </p:cNvSpPr>
          <p:nvPr/>
        </p:nvSpPr>
        <p:spPr bwMode="auto">
          <a:xfrm>
            <a:off x="3571417" y="5958156"/>
            <a:ext cx="291747"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0.5</a:t>
            </a:r>
          </a:p>
        </p:txBody>
      </p:sp>
      <p:sp>
        <p:nvSpPr>
          <p:cNvPr id="62" name="Oval 12">
            <a:extLst>
              <a:ext uri="{FF2B5EF4-FFF2-40B4-BE49-F238E27FC236}">
                <a16:creationId xmlns:a16="http://schemas.microsoft.com/office/drawing/2014/main" id="{2200C4E8-2FEF-CF4D-BC7E-2567D1DD5F78}"/>
              </a:ext>
            </a:extLst>
          </p:cNvPr>
          <p:cNvSpPr>
            <a:spLocks noChangeArrowheads="1"/>
          </p:cNvSpPr>
          <p:nvPr/>
        </p:nvSpPr>
        <p:spPr bwMode="auto">
          <a:xfrm>
            <a:off x="3117196" y="5477947"/>
            <a:ext cx="361324" cy="361324"/>
          </a:xfrm>
          <a:prstGeom prst="ellipse">
            <a:avLst/>
          </a:prstGeom>
          <a:solidFill>
            <a:schemeClr val="bg1"/>
          </a:solidFill>
          <a:ln w="38100" cmpd="sng">
            <a:solidFill>
              <a:srgbClr val="C00000"/>
            </a:solidFill>
            <a:round/>
            <a:headEnd/>
            <a:tailEnd/>
          </a:ln>
        </p:spPr>
        <p:txBody>
          <a:bodyPr wrap="none" anchor="ctr"/>
          <a:lstStyle/>
          <a:p>
            <a:pPr algn="ctr"/>
            <a:r>
              <a:rPr lang="en-US" dirty="0">
                <a:latin typeface="Calibri"/>
                <a:ea typeface="Times New Roman"/>
                <a:cs typeface="Times New Roman"/>
              </a:rPr>
              <a:t>d1</a:t>
            </a:r>
          </a:p>
        </p:txBody>
      </p:sp>
      <p:sp>
        <p:nvSpPr>
          <p:cNvPr id="63" name="Text Box 13">
            <a:extLst>
              <a:ext uri="{FF2B5EF4-FFF2-40B4-BE49-F238E27FC236}">
                <a16:creationId xmlns:a16="http://schemas.microsoft.com/office/drawing/2014/main" id="{6C5FB001-3C96-1B47-A6A5-84ACB4207596}"/>
              </a:ext>
            </a:extLst>
          </p:cNvPr>
          <p:cNvSpPr txBox="1">
            <a:spLocks noChangeArrowheads="1"/>
          </p:cNvSpPr>
          <p:nvPr/>
        </p:nvSpPr>
        <p:spPr bwMode="auto">
          <a:xfrm>
            <a:off x="2904564" y="6048681"/>
            <a:ext cx="575479" cy="553998"/>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Times New Roman"/>
                <a:cs typeface="Calibri"/>
                <a:sym typeface="Symbol" charset="0"/>
              </a:rPr>
              <a:t>Start: </a:t>
            </a:r>
            <a:br>
              <a:rPr lang="en-US" sz="1800" dirty="0">
                <a:latin typeface="+mn-lt"/>
                <a:ea typeface="Times New Roman"/>
                <a:cs typeface="Calibri"/>
                <a:sym typeface="Symbol" charset="0"/>
              </a:rPr>
            </a:br>
            <a:r>
              <a:rPr lang="en-US" sz="1800" i="1" dirty="0">
                <a:latin typeface="+mn-lt"/>
                <a:ea typeface="Times New Roman"/>
                <a:sym typeface="Symbol" charset="0"/>
              </a:rPr>
              <a:t>s</a:t>
            </a:r>
            <a:r>
              <a:rPr lang="en-US" sz="1800" baseline="-25000" dirty="0">
                <a:latin typeface="+mn-lt"/>
                <a:ea typeface="Times New Roman"/>
                <a:sym typeface="Symbol" charset="0"/>
              </a:rPr>
              <a:t>0</a:t>
            </a:r>
            <a:r>
              <a:rPr lang="en-US" sz="1800" i="1" dirty="0">
                <a:latin typeface="+mn-lt"/>
                <a:ea typeface="Times New Roman"/>
                <a:sym typeface="Symbol" charset="0"/>
              </a:rPr>
              <a:t>= </a:t>
            </a:r>
            <a:r>
              <a:rPr lang="en-US" sz="1800" dirty="0">
                <a:latin typeface="+mn-lt"/>
                <a:ea typeface="Times New Roman"/>
                <a:cs typeface="Calibri"/>
                <a:sym typeface="Symbol" charset="0"/>
              </a:rPr>
              <a:t>d1</a:t>
            </a:r>
            <a:endParaRPr lang="en-US" sz="1800" dirty="0">
              <a:latin typeface="+mn-lt"/>
              <a:ea typeface="Times New Roman"/>
              <a:cs typeface="Times New Roman"/>
            </a:endParaRPr>
          </a:p>
        </p:txBody>
      </p:sp>
      <p:sp>
        <p:nvSpPr>
          <p:cNvPr id="64" name="Freeform 6">
            <a:extLst>
              <a:ext uri="{FF2B5EF4-FFF2-40B4-BE49-F238E27FC236}">
                <a16:creationId xmlns:a16="http://schemas.microsoft.com/office/drawing/2014/main" id="{7D16827B-3E9B-B447-A774-3F0030F73C21}"/>
              </a:ext>
            </a:extLst>
          </p:cNvPr>
          <p:cNvSpPr>
            <a:spLocks/>
          </p:cNvSpPr>
          <p:nvPr/>
        </p:nvSpPr>
        <p:spPr bwMode="auto">
          <a:xfrm flipH="1" flipV="1">
            <a:off x="3356001" y="4399486"/>
            <a:ext cx="190699" cy="1083973"/>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cxnSp>
        <p:nvCxnSpPr>
          <p:cNvPr id="95" name="Curved Connector 94">
            <a:extLst>
              <a:ext uri="{FF2B5EF4-FFF2-40B4-BE49-F238E27FC236}">
                <a16:creationId xmlns:a16="http://schemas.microsoft.com/office/drawing/2014/main" id="{0113CED4-C851-054D-BCA3-F4CFC5C85EBD}"/>
              </a:ext>
            </a:extLst>
          </p:cNvPr>
          <p:cNvCxnSpPr>
            <a:cxnSpLocks/>
            <a:stCxn id="62" idx="6"/>
            <a:endCxn id="62" idx="4"/>
          </p:cNvCxnSpPr>
          <p:nvPr/>
        </p:nvCxnSpPr>
        <p:spPr>
          <a:xfrm flipH="1">
            <a:off x="3297858" y="5658609"/>
            <a:ext cx="180662" cy="180662"/>
          </a:xfrm>
          <a:prstGeom prst="curvedConnector4">
            <a:avLst>
              <a:gd name="adj1" fmla="val -100000"/>
              <a:gd name="adj2" fmla="val 200000"/>
            </a:avLst>
          </a:prstGeom>
          <a:ln w="12700" cmpd="sng">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6" name="Arc 95">
            <a:extLst>
              <a:ext uri="{FF2B5EF4-FFF2-40B4-BE49-F238E27FC236}">
                <a16:creationId xmlns:a16="http://schemas.microsoft.com/office/drawing/2014/main" id="{D8CF27CC-FC76-7542-AD31-937DAA3F4253}"/>
              </a:ext>
            </a:extLst>
          </p:cNvPr>
          <p:cNvSpPr/>
          <p:nvPr/>
        </p:nvSpPr>
        <p:spPr bwMode="auto">
          <a:xfrm rot="356928">
            <a:off x="3485111" y="5582976"/>
            <a:ext cx="289811" cy="289813"/>
          </a:xfrm>
          <a:prstGeom prst="arc">
            <a:avLst>
              <a:gd name="adj1" fmla="val 708330"/>
              <a:gd name="adj2" fmla="val 4251989"/>
            </a:avLst>
          </a:prstGeom>
          <a:noFill/>
          <a:ln w="12700" cap="flat" cmpd="sng" algn="ctr">
            <a:solidFill>
              <a:srgbClr val="C00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97" name="Freeform 18">
            <a:extLst>
              <a:ext uri="{FF2B5EF4-FFF2-40B4-BE49-F238E27FC236}">
                <a16:creationId xmlns:a16="http://schemas.microsoft.com/office/drawing/2014/main" id="{8AB7AE75-4258-904F-95A2-67BCF8E14EF5}"/>
              </a:ext>
            </a:extLst>
          </p:cNvPr>
          <p:cNvSpPr>
            <a:spLocks/>
          </p:cNvSpPr>
          <p:nvPr/>
        </p:nvSpPr>
        <p:spPr bwMode="auto">
          <a:xfrm rot="11097626" flipV="1">
            <a:off x="3466907" y="5469847"/>
            <a:ext cx="1795511" cy="194454"/>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38100" cmpd="sng">
            <a:solidFill>
              <a:srgbClr val="0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98" name="Freeform 31">
            <a:extLst>
              <a:ext uri="{FF2B5EF4-FFF2-40B4-BE49-F238E27FC236}">
                <a16:creationId xmlns:a16="http://schemas.microsoft.com/office/drawing/2014/main" id="{F8844013-2DF1-DB43-8045-7A7CE791BA8E}"/>
              </a:ext>
            </a:extLst>
          </p:cNvPr>
          <p:cNvSpPr>
            <a:spLocks/>
          </p:cNvSpPr>
          <p:nvPr/>
        </p:nvSpPr>
        <p:spPr bwMode="auto">
          <a:xfrm rot="11047278" flipH="1" flipV="1">
            <a:off x="5566582" y="4026392"/>
            <a:ext cx="425783" cy="1678168"/>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99" name="Freeform 40">
            <a:extLst>
              <a:ext uri="{FF2B5EF4-FFF2-40B4-BE49-F238E27FC236}">
                <a16:creationId xmlns:a16="http://schemas.microsoft.com/office/drawing/2014/main" id="{130D3BA2-31C2-9A4F-90BB-C24C35950834}"/>
              </a:ext>
            </a:extLst>
          </p:cNvPr>
          <p:cNvSpPr>
            <a:spLocks/>
          </p:cNvSpPr>
          <p:nvPr/>
        </p:nvSpPr>
        <p:spPr bwMode="auto">
          <a:xfrm flipH="1">
            <a:off x="5376917" y="4490289"/>
            <a:ext cx="86892" cy="1073936"/>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0" name="Oval 11">
            <a:extLst>
              <a:ext uri="{FF2B5EF4-FFF2-40B4-BE49-F238E27FC236}">
                <a16:creationId xmlns:a16="http://schemas.microsoft.com/office/drawing/2014/main" id="{1811A207-6865-2E44-8F9E-ADD1FCB49C6B}"/>
              </a:ext>
            </a:extLst>
          </p:cNvPr>
          <p:cNvSpPr>
            <a:spLocks noChangeArrowheads="1"/>
          </p:cNvSpPr>
          <p:nvPr/>
        </p:nvSpPr>
        <p:spPr bwMode="auto">
          <a:xfrm>
            <a:off x="5217732" y="4171720"/>
            <a:ext cx="361324" cy="361324"/>
          </a:xfrm>
          <a:prstGeom prst="ellipse">
            <a:avLst/>
          </a:prstGeom>
          <a:solidFill>
            <a:srgbClr val="FFFFFF"/>
          </a:solidFill>
          <a:ln w="38100" cmpd="sng">
            <a:solidFill>
              <a:schemeClr val="tx1"/>
            </a:solidFill>
            <a:round/>
            <a:headEnd/>
            <a:tailEnd/>
          </a:ln>
        </p:spPr>
        <p:txBody>
          <a:bodyPr wrap="none" anchor="ctr"/>
          <a:lstStyle/>
          <a:p>
            <a:pPr algn="ctr"/>
            <a:r>
              <a:rPr lang="en-US" dirty="0">
                <a:latin typeface="Calibri"/>
                <a:ea typeface="Times New Roman"/>
                <a:cs typeface="Times New Roman"/>
              </a:rPr>
              <a:t>d3</a:t>
            </a:r>
          </a:p>
        </p:txBody>
      </p:sp>
      <p:sp>
        <p:nvSpPr>
          <p:cNvPr id="101" name="Oval 12">
            <a:extLst>
              <a:ext uri="{FF2B5EF4-FFF2-40B4-BE49-F238E27FC236}">
                <a16:creationId xmlns:a16="http://schemas.microsoft.com/office/drawing/2014/main" id="{F1D157AD-F179-BD40-B6BC-80535D9CD3EF}"/>
              </a:ext>
            </a:extLst>
          </p:cNvPr>
          <p:cNvSpPr>
            <a:spLocks noChangeArrowheads="1"/>
          </p:cNvSpPr>
          <p:nvPr/>
        </p:nvSpPr>
        <p:spPr bwMode="auto">
          <a:xfrm>
            <a:off x="5225878" y="5564254"/>
            <a:ext cx="361324" cy="361324"/>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102" name="Freeform 31">
            <a:extLst>
              <a:ext uri="{FF2B5EF4-FFF2-40B4-BE49-F238E27FC236}">
                <a16:creationId xmlns:a16="http://schemas.microsoft.com/office/drawing/2014/main" id="{3AD1D65F-1CFF-644F-B16B-C7964E33FBEE}"/>
              </a:ext>
            </a:extLst>
          </p:cNvPr>
          <p:cNvSpPr>
            <a:spLocks/>
          </p:cNvSpPr>
          <p:nvPr/>
        </p:nvSpPr>
        <p:spPr bwMode="auto">
          <a:xfrm rot="6215733" flipV="1">
            <a:off x="4164068" y="3544296"/>
            <a:ext cx="359948" cy="1792513"/>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38100"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Tree>
    <p:extLst>
      <p:ext uri="{BB962C8B-B14F-4D97-AF65-F5344CB8AC3E}">
        <p14:creationId xmlns:p14="http://schemas.microsoft.com/office/powerpoint/2010/main" val="320952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660F8-9E40-B047-B5FD-0CEDB7D11A9B}"/>
              </a:ext>
            </a:extLst>
          </p:cNvPr>
          <p:cNvSpPr>
            <a:spLocks noGrp="1"/>
          </p:cNvSpPr>
          <p:nvPr>
            <p:ph type="title"/>
          </p:nvPr>
        </p:nvSpPr>
        <p:spPr/>
        <p:txBody>
          <a:bodyPr/>
          <a:lstStyle/>
          <a:p>
            <a:r>
              <a:rPr lang="en-GB" dirty="0"/>
              <a:t>Acknowledgements</a:t>
            </a:r>
          </a:p>
        </p:txBody>
      </p:sp>
      <p:sp>
        <p:nvSpPr>
          <p:cNvPr id="3" name="Content Placeholder 2">
            <a:extLst>
              <a:ext uri="{FF2B5EF4-FFF2-40B4-BE49-F238E27FC236}">
                <a16:creationId xmlns:a16="http://schemas.microsoft.com/office/drawing/2014/main" id="{A17775A0-32A3-0B49-820F-E00E901937DB}"/>
              </a:ext>
            </a:extLst>
          </p:cNvPr>
          <p:cNvSpPr>
            <a:spLocks noGrp="1"/>
          </p:cNvSpPr>
          <p:nvPr>
            <p:ph idx="1"/>
          </p:nvPr>
        </p:nvSpPr>
        <p:spPr/>
        <p:txBody>
          <a:bodyPr>
            <a:normAutofit/>
          </a:bodyPr>
          <a:lstStyle/>
          <a:p>
            <a:r>
              <a:rPr lang="en-US" dirty="0"/>
              <a:t>Automated Planning and Acting Chapter 6</a:t>
            </a:r>
          </a:p>
          <a:p>
            <a:r>
              <a:rPr lang="en-US" dirty="0"/>
              <a:t>Slides based on material provided by Dana Nau, Ralf </a:t>
            </a:r>
            <a:r>
              <a:rPr lang="en-US" dirty="0" err="1"/>
              <a:t>Möller</a:t>
            </a:r>
            <a:r>
              <a:rPr lang="en-US" dirty="0"/>
              <a:t>, and </a:t>
            </a:r>
            <a:r>
              <a:rPr lang="en-US" dirty="0" err="1"/>
              <a:t>Shengyu</a:t>
            </a:r>
            <a:r>
              <a:rPr lang="en-US" dirty="0"/>
              <a:t> Zhang</a:t>
            </a:r>
            <a:endParaRPr lang="en-GB" dirty="0"/>
          </a:p>
        </p:txBody>
      </p:sp>
      <p:sp>
        <p:nvSpPr>
          <p:cNvPr id="4" name="Slide Number Placeholder 3">
            <a:extLst>
              <a:ext uri="{FF2B5EF4-FFF2-40B4-BE49-F238E27FC236}">
                <a16:creationId xmlns:a16="http://schemas.microsoft.com/office/drawing/2014/main" id="{91433FE6-3E25-A04A-9590-1CB282FE1AF2}"/>
              </a:ext>
            </a:extLst>
          </p:cNvPr>
          <p:cNvSpPr>
            <a:spLocks noGrp="1"/>
          </p:cNvSpPr>
          <p:nvPr>
            <p:ph type="sldNum" sz="quarter" idx="12"/>
          </p:nvPr>
        </p:nvSpPr>
        <p:spPr/>
        <p:txBody>
          <a:bodyPr/>
          <a:lstStyle/>
          <a:p>
            <a:fld id="{67C9959E-8E6B-B04C-9955-EA096F41CA7A}" type="slidenum">
              <a:rPr lang="en-GB" smtClean="0"/>
              <a:t>3</a:t>
            </a:fld>
            <a:endParaRPr lang="en-GB"/>
          </a:p>
        </p:txBody>
      </p:sp>
      <p:pic>
        <p:nvPicPr>
          <p:cNvPr id="6" name="Picture 5">
            <a:extLst>
              <a:ext uri="{FF2B5EF4-FFF2-40B4-BE49-F238E27FC236}">
                <a16:creationId xmlns:a16="http://schemas.microsoft.com/office/drawing/2014/main" id="{5BB7FF2A-5A44-6B44-BF3B-7BB575506002}"/>
              </a:ext>
            </a:extLst>
          </p:cNvPr>
          <p:cNvPicPr>
            <a:picLocks noChangeAspect="1"/>
          </p:cNvPicPr>
          <p:nvPr/>
        </p:nvPicPr>
        <p:blipFill>
          <a:blip r:embed="rId2"/>
          <a:stretch>
            <a:fillRect/>
          </a:stretch>
        </p:blipFill>
        <p:spPr>
          <a:xfrm>
            <a:off x="523815" y="4189685"/>
            <a:ext cx="2413793" cy="180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a:extLst>
              <a:ext uri="{FF2B5EF4-FFF2-40B4-BE49-F238E27FC236}">
                <a16:creationId xmlns:a16="http://schemas.microsoft.com/office/drawing/2014/main" id="{A9014DC4-36A5-4447-8820-6D74FB918F24}"/>
              </a:ext>
            </a:extLst>
          </p:cNvPr>
          <p:cNvPicPr>
            <a:picLocks noChangeAspect="1"/>
          </p:cNvPicPr>
          <p:nvPr/>
        </p:nvPicPr>
        <p:blipFill rotWithShape="1">
          <a:blip r:embed="rId3"/>
          <a:srcRect l="3342" r="2939"/>
          <a:stretch/>
        </p:blipFill>
        <p:spPr>
          <a:xfrm>
            <a:off x="3386477" y="4137435"/>
            <a:ext cx="2387470" cy="180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a:extLst>
              <a:ext uri="{FF2B5EF4-FFF2-40B4-BE49-F238E27FC236}">
                <a16:creationId xmlns:a16="http://schemas.microsoft.com/office/drawing/2014/main" id="{95B51947-8A97-B342-8170-13CD72BAC552}"/>
              </a:ext>
            </a:extLst>
          </p:cNvPr>
          <p:cNvPicPr>
            <a:picLocks noChangeAspect="1"/>
          </p:cNvPicPr>
          <p:nvPr/>
        </p:nvPicPr>
        <p:blipFill>
          <a:blip r:embed="rId4"/>
          <a:stretch>
            <a:fillRect/>
          </a:stretch>
        </p:blipFill>
        <p:spPr>
          <a:xfrm>
            <a:off x="6222816" y="4137435"/>
            <a:ext cx="2402322" cy="1800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524696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2"/>
          <p:cNvSpPr>
            <a:spLocks noGrp="1" noChangeArrowheads="1"/>
          </p:cNvSpPr>
          <p:nvPr>
            <p:ph type="title"/>
          </p:nvPr>
        </p:nvSpPr>
        <p:spPr/>
        <p:txBody>
          <a:bodyPr/>
          <a:lstStyle/>
          <a:p>
            <a:r>
              <a:rPr lang="en-US" dirty="0"/>
              <a:t>Discussion</a:t>
            </a:r>
          </a:p>
        </p:txBody>
      </p:sp>
      <mc:AlternateContent xmlns:mc="http://schemas.openxmlformats.org/markup-compatibility/2006" xmlns:a14="http://schemas.microsoft.com/office/drawing/2010/main">
        <mc:Choice Requires="a14">
          <p:sp>
            <p:nvSpPr>
              <p:cNvPr id="52226" name="Rectangle 3"/>
              <p:cNvSpPr>
                <a:spLocks noGrp="1" noChangeArrowheads="1"/>
              </p:cNvSpPr>
              <p:nvPr>
                <p:ph idx="1"/>
              </p:nvPr>
            </p:nvSpPr>
            <p:spPr/>
            <p:txBody>
              <a:bodyPr>
                <a:normAutofit fontScale="85000" lnSpcReduction="20000"/>
              </a:bodyPr>
              <a:lstStyle/>
              <a:p>
                <a:r>
                  <a:rPr lang="en-US" dirty="0"/>
                  <a:t>Policy iteration </a:t>
                </a:r>
              </a:p>
              <a:p>
                <a:pPr lvl="1"/>
                <a:r>
                  <a:rPr lang="en-US" dirty="0"/>
                  <a:t>Computes new </a:t>
                </a:r>
                <a14:m>
                  <m:oMath xmlns:m="http://schemas.openxmlformats.org/officeDocument/2006/math">
                    <m:r>
                      <a:rPr lang="en-US" i="1" dirty="0" smtClean="0">
                        <a:latin typeface="Cambria Math" panose="02040503050406030204" pitchFamily="18" charset="0"/>
                      </a:rPr>
                      <m:t>𝜋</m:t>
                    </m:r>
                  </m:oMath>
                </a14:m>
                <a:r>
                  <a:rPr lang="en-US" dirty="0"/>
                  <a:t> in each iteration; computes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𝑉</m:t>
                        </m:r>
                      </m:e>
                      <m:sup>
                        <m:r>
                          <a:rPr lang="en-US" i="1" dirty="0" smtClean="0">
                            <a:latin typeface="Cambria Math" panose="02040503050406030204" pitchFamily="18" charset="0"/>
                          </a:rPr>
                          <m:t>𝜋</m:t>
                        </m:r>
                      </m:sup>
                    </m:sSup>
                  </m:oMath>
                </a14:m>
                <a:r>
                  <a:rPr lang="en-US" dirty="0"/>
                  <a:t> from </a:t>
                </a:r>
                <a14:m>
                  <m:oMath xmlns:m="http://schemas.openxmlformats.org/officeDocument/2006/math">
                    <m:r>
                      <a:rPr lang="en-US" i="1" dirty="0" smtClean="0">
                        <a:latin typeface="Cambria Math" panose="02040503050406030204" pitchFamily="18" charset="0"/>
                      </a:rPr>
                      <m:t>𝜋</m:t>
                    </m:r>
                  </m:oMath>
                </a14:m>
                <a:endParaRPr lang="en-US" dirty="0"/>
              </a:p>
              <a:p>
                <a:pPr lvl="1"/>
                <a:r>
                  <a:rPr lang="en-US" dirty="0"/>
                  <a:t>More work per iteration than value iteration</a:t>
                </a:r>
              </a:p>
              <a:p>
                <a:pPr lvl="2"/>
                <a:r>
                  <a:rPr lang="en-US" dirty="0"/>
                  <a:t>Needs to solve a set of simultaneous equations</a:t>
                </a:r>
              </a:p>
              <a:p>
                <a:pPr lvl="1"/>
                <a:r>
                  <a:rPr lang="en-US" dirty="0"/>
                  <a:t>Usually converges in a smaller number of iterations</a:t>
                </a:r>
              </a:p>
              <a:p>
                <a:r>
                  <a:rPr lang="en-US" dirty="0"/>
                  <a:t>Value iteration </a:t>
                </a:r>
              </a:p>
              <a:p>
                <a:pPr lvl="1"/>
                <a:r>
                  <a:rPr lang="en-US" dirty="0"/>
                  <a:t>Computes new </a:t>
                </a:r>
                <a14:m>
                  <m:oMath xmlns:m="http://schemas.openxmlformats.org/officeDocument/2006/math">
                    <m:r>
                      <a:rPr lang="en-US" i="1" dirty="0" smtClean="0">
                        <a:latin typeface="Cambria Math" panose="02040503050406030204" pitchFamily="18" charset="0"/>
                      </a:rPr>
                      <m:t>𝑉</m:t>
                    </m:r>
                  </m:oMath>
                </a14:m>
                <a:r>
                  <a:rPr lang="en-US" dirty="0"/>
                  <a:t> in each iteration; chooses </a:t>
                </a:r>
                <a14:m>
                  <m:oMath xmlns:m="http://schemas.openxmlformats.org/officeDocument/2006/math">
                    <m:r>
                      <a:rPr lang="en-US" i="1" dirty="0" smtClean="0">
                        <a:latin typeface="Cambria Math" panose="02040503050406030204" pitchFamily="18" charset="0"/>
                      </a:rPr>
                      <m:t>𝜋</m:t>
                    </m:r>
                  </m:oMath>
                </a14:m>
                <a:r>
                  <a:rPr lang="en-US" dirty="0"/>
                  <a:t> based on </a:t>
                </a:r>
                <a14:m>
                  <m:oMath xmlns:m="http://schemas.openxmlformats.org/officeDocument/2006/math">
                    <m:r>
                      <a:rPr lang="en-US" i="1" dirty="0" smtClean="0">
                        <a:latin typeface="Cambria Math" panose="02040503050406030204" pitchFamily="18" charset="0"/>
                      </a:rPr>
                      <m:t>𝑉</m:t>
                    </m:r>
                  </m:oMath>
                </a14:m>
                <a:endParaRPr lang="en-US" dirty="0"/>
              </a:p>
              <a:p>
                <a:pPr lvl="1"/>
                <a:r>
                  <a:rPr lang="en-US" dirty="0"/>
                  <a:t>New </a:t>
                </a:r>
                <a14:m>
                  <m:oMath xmlns:m="http://schemas.openxmlformats.org/officeDocument/2006/math">
                    <m:r>
                      <a:rPr lang="en-US" i="1" dirty="0" smtClean="0">
                        <a:latin typeface="Cambria Math" panose="02040503050406030204" pitchFamily="18" charset="0"/>
                      </a:rPr>
                      <m:t>𝑉</m:t>
                    </m:r>
                  </m:oMath>
                </a14:m>
                <a:r>
                  <a:rPr lang="en-US" dirty="0"/>
                  <a:t> is a revised set of heuristic estimates</a:t>
                </a:r>
              </a:p>
              <a:p>
                <a:pPr lvl="2"/>
                <a:r>
                  <a:rPr lang="en-US" dirty="0"/>
                  <a:t>Not </a:t>
                </a:r>
                <a14:m>
                  <m:oMath xmlns:m="http://schemas.openxmlformats.org/officeDocument/2006/math">
                    <m:sSup>
                      <m:sSupPr>
                        <m:ctrlPr>
                          <a:rPr lang="en-US" i="1" dirty="0" smtClean="0">
                            <a:latin typeface="Cambria Math" panose="02040503050406030204" pitchFamily="18" charset="0"/>
                          </a:rPr>
                        </m:ctrlPr>
                      </m:sSupPr>
                      <m:e>
                        <m:r>
                          <a:rPr lang="en-US" i="1" dirty="0" smtClean="0">
                            <a:latin typeface="Cambria Math" panose="02040503050406030204" pitchFamily="18" charset="0"/>
                          </a:rPr>
                          <m:t>𝑉</m:t>
                        </m:r>
                      </m:e>
                      <m:sup>
                        <m:r>
                          <a:rPr lang="en-US" i="1" dirty="0" smtClean="0">
                            <a:latin typeface="Cambria Math" panose="02040503050406030204" pitchFamily="18" charset="0"/>
                          </a:rPr>
                          <m:t>𝜋</m:t>
                        </m:r>
                      </m:sup>
                    </m:sSup>
                  </m:oMath>
                </a14:m>
                <a:r>
                  <a:rPr lang="en-US" dirty="0"/>
                  <a:t> for </a:t>
                </a:r>
                <a14:m>
                  <m:oMath xmlns:m="http://schemas.openxmlformats.org/officeDocument/2006/math">
                    <m:r>
                      <a:rPr lang="en-US" i="1" dirty="0" smtClean="0">
                        <a:latin typeface="Cambria Math" panose="02040503050406030204" pitchFamily="18" charset="0"/>
                      </a:rPr>
                      <m:t>𝜋</m:t>
                    </m:r>
                  </m:oMath>
                </a14:m>
                <a:r>
                  <a:rPr lang="en-US" dirty="0"/>
                  <a:t> or any other policy</a:t>
                </a:r>
              </a:p>
              <a:p>
                <a:pPr lvl="1"/>
                <a:r>
                  <a:rPr lang="en-US" dirty="0"/>
                  <a:t>Less work per iteration: does n</a:t>
                </a:r>
                <a:r>
                  <a:rPr lang="fr-FR" dirty="0"/>
                  <a:t>o</a:t>
                </a:r>
                <a:r>
                  <a:rPr lang="en-US" altLang="ja-JP" dirty="0"/>
                  <a:t>t need to solve a set of equations</a:t>
                </a:r>
              </a:p>
              <a:p>
                <a:pPr lvl="1"/>
                <a:r>
                  <a:rPr lang="en-US" dirty="0"/>
                  <a:t>Usually takes more iterations to converge</a:t>
                </a:r>
              </a:p>
              <a:p>
                <a:r>
                  <a:rPr lang="en-US" dirty="0"/>
                  <a:t>At each iteration, both algorithms need to examine the entire state space</a:t>
                </a:r>
              </a:p>
              <a:p>
                <a:pPr lvl="1"/>
                <a:r>
                  <a:rPr lang="en-US" dirty="0"/>
                  <a:t>Number of iterations polynomial in </a:t>
                </a:r>
                <a14:m>
                  <m:oMath xmlns:m="http://schemas.openxmlformats.org/officeDocument/2006/math">
                    <m:r>
                      <a:rPr lang="en-US" i="1" dirty="0" smtClean="0">
                        <a:latin typeface="Cambria Math" panose="02040503050406030204" pitchFamily="18" charset="0"/>
                      </a:rPr>
                      <m:t>|</m:t>
                    </m:r>
                    <m:r>
                      <a:rPr lang="en-US" i="1" dirty="0" smtClean="0">
                        <a:latin typeface="Cambria Math" panose="02040503050406030204" pitchFamily="18" charset="0"/>
                      </a:rPr>
                      <m:t>𝑆</m:t>
                    </m:r>
                    <m:r>
                      <a:rPr lang="en-US" i="1" dirty="0" smtClean="0">
                        <a:latin typeface="Cambria Math" panose="02040503050406030204" pitchFamily="18" charset="0"/>
                      </a:rPr>
                      <m:t>|</m:t>
                    </m:r>
                  </m:oMath>
                </a14:m>
                <a:r>
                  <a:rPr lang="en-US" dirty="0"/>
                  <a:t>, but </a:t>
                </a:r>
                <a14:m>
                  <m:oMath xmlns:m="http://schemas.openxmlformats.org/officeDocument/2006/math">
                    <m:r>
                      <a:rPr lang="en-US" i="1" dirty="0" smtClean="0">
                        <a:latin typeface="Cambria Math" panose="02040503050406030204" pitchFamily="18" charset="0"/>
                      </a:rPr>
                      <m:t>|</m:t>
                    </m:r>
                    <m:r>
                      <a:rPr lang="en-US" i="1" dirty="0" smtClean="0">
                        <a:latin typeface="Cambria Math" panose="02040503050406030204" pitchFamily="18" charset="0"/>
                      </a:rPr>
                      <m:t>𝑆</m:t>
                    </m:r>
                    <m:r>
                      <a:rPr lang="en-US" i="1" dirty="0" smtClean="0">
                        <a:latin typeface="Cambria Math" panose="02040503050406030204" pitchFamily="18" charset="0"/>
                      </a:rPr>
                      <m:t>|</m:t>
                    </m:r>
                  </m:oMath>
                </a14:m>
                <a:r>
                  <a:rPr lang="en-US" dirty="0"/>
                  <a:t> may be quite large</a:t>
                </a:r>
              </a:p>
              <a:p>
                <a:r>
                  <a:rPr lang="en-US" dirty="0"/>
                  <a:t>Next: use search techniques to avoid searching the entire space</a:t>
                </a:r>
              </a:p>
              <a:p>
                <a:endParaRPr lang="en-US" dirty="0"/>
              </a:p>
            </p:txBody>
          </p:sp>
        </mc:Choice>
        <mc:Fallback xmlns="">
          <p:sp>
            <p:nvSpPr>
              <p:cNvPr id="52226" name="Rectangle 3"/>
              <p:cNvSpPr>
                <a:spLocks noGrp="1" noRot="1" noChangeAspect="1" noMove="1" noResize="1" noEditPoints="1" noAdjustHandles="1" noChangeArrowheads="1" noChangeShapeType="1" noTextEdit="1"/>
              </p:cNvSpPr>
              <p:nvPr>
                <p:ph idx="1"/>
              </p:nvPr>
            </p:nvSpPr>
            <p:spPr>
              <a:blipFill>
                <a:blip r:embed="rId3"/>
                <a:stretch>
                  <a:fillRect l="-965" t="-2525"/>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78BC94C0-CBAB-B044-9316-D32769059C95}"/>
              </a:ext>
            </a:extLst>
          </p:cNvPr>
          <p:cNvSpPr>
            <a:spLocks noGrp="1"/>
          </p:cNvSpPr>
          <p:nvPr>
            <p:ph type="sldNum" sz="quarter" idx="12"/>
          </p:nvPr>
        </p:nvSpPr>
        <p:spPr/>
        <p:txBody>
          <a:bodyPr/>
          <a:lstStyle/>
          <a:p>
            <a:fld id="{67C9959E-8E6B-B04C-9955-EA096F41CA7A}" type="slidenum">
              <a:rPr lang="en-GB" smtClean="0"/>
              <a:pPr/>
              <a:t>30</a:t>
            </a:fld>
            <a:endParaRPr lang="en-GB"/>
          </a:p>
        </p:txBody>
      </p:sp>
    </p:spTree>
    <p:extLst>
      <p:ext uri="{BB962C8B-B14F-4D97-AF65-F5344CB8AC3E}">
        <p14:creationId xmlns:p14="http://schemas.microsoft.com/office/powerpoint/2010/main" val="23288799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normAutofit/>
          </a:bodyPr>
          <a:lstStyle/>
          <a:p>
            <a:r>
              <a:rPr lang="en-US" dirty="0"/>
              <a:t>SSPs</a:t>
            </a:r>
          </a:p>
          <a:p>
            <a:r>
              <a:rPr lang="en-US" dirty="0"/>
              <a:t>Solutions, closed solutions, histories</a:t>
            </a:r>
          </a:p>
          <a:p>
            <a:r>
              <a:rPr lang="en-US" dirty="0"/>
              <a:t>Unsafe solutions, acyclic safe solutions, cyclic safe solutions</a:t>
            </a:r>
          </a:p>
          <a:p>
            <a:r>
              <a:rPr lang="en-US" dirty="0"/>
              <a:t>Expected cost, planning as optimization</a:t>
            </a:r>
          </a:p>
          <a:p>
            <a:r>
              <a:rPr lang="en-US" dirty="0"/>
              <a:t>Policy iteration</a:t>
            </a:r>
          </a:p>
          <a:p>
            <a:r>
              <a:rPr lang="en-US" dirty="0"/>
              <a:t>Value iteration (synchronous, asynchronous)</a:t>
            </a:r>
          </a:p>
          <a:p>
            <a:pPr lvl="1"/>
            <a:r>
              <a:rPr lang="en-US" dirty="0"/>
              <a:t>Bellman-update</a:t>
            </a:r>
          </a:p>
          <a:p>
            <a:endParaRPr lang="en-US" dirty="0"/>
          </a:p>
        </p:txBody>
      </p:sp>
      <p:sp>
        <p:nvSpPr>
          <p:cNvPr id="4" name="Slide Number Placeholder 3">
            <a:extLst>
              <a:ext uri="{FF2B5EF4-FFF2-40B4-BE49-F238E27FC236}">
                <a16:creationId xmlns:a16="http://schemas.microsoft.com/office/drawing/2014/main" id="{81D0EFE9-4B90-9147-88EA-513C87A8207B}"/>
              </a:ext>
            </a:extLst>
          </p:cNvPr>
          <p:cNvSpPr>
            <a:spLocks noGrp="1"/>
          </p:cNvSpPr>
          <p:nvPr>
            <p:ph type="sldNum" sz="quarter" idx="12"/>
          </p:nvPr>
        </p:nvSpPr>
        <p:spPr/>
        <p:txBody>
          <a:bodyPr/>
          <a:lstStyle/>
          <a:p>
            <a:fld id="{67C9959E-8E6B-B04C-9955-EA096F41CA7A}" type="slidenum">
              <a:rPr lang="en-GB" smtClean="0"/>
              <a:t>31</a:t>
            </a:fld>
            <a:endParaRPr lang="en-GB"/>
          </a:p>
        </p:txBody>
      </p:sp>
    </p:spTree>
    <p:extLst>
      <p:ext uri="{BB962C8B-B14F-4D97-AF65-F5344CB8AC3E}">
        <p14:creationId xmlns:p14="http://schemas.microsoft.com/office/powerpoint/2010/main" val="20046878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939D9-366F-7F42-805E-6D533DA430B9}"/>
              </a:ext>
            </a:extLst>
          </p:cNvPr>
          <p:cNvSpPr>
            <a:spLocks noGrp="1"/>
          </p:cNvSpPr>
          <p:nvPr>
            <p:ph type="title"/>
          </p:nvPr>
        </p:nvSpPr>
        <p:spPr/>
        <p:txBody>
          <a:bodyPr/>
          <a:lstStyle/>
          <a:p>
            <a:r>
              <a:rPr lang="en-GB" dirty="0"/>
              <a:t>Outline</a:t>
            </a:r>
          </a:p>
        </p:txBody>
      </p:sp>
      <p:sp>
        <p:nvSpPr>
          <p:cNvPr id="3" name="Content Placeholder 2">
            <a:extLst>
              <a:ext uri="{FF2B5EF4-FFF2-40B4-BE49-F238E27FC236}">
                <a16:creationId xmlns:a16="http://schemas.microsoft.com/office/drawing/2014/main" id="{A61B3F8C-1DF6-C44F-A43C-94F139E61CEB}"/>
              </a:ext>
            </a:extLst>
          </p:cNvPr>
          <p:cNvSpPr>
            <a:spLocks noGrp="1"/>
          </p:cNvSpPr>
          <p:nvPr>
            <p:ph idx="1"/>
          </p:nvPr>
        </p:nvSpPr>
        <p:spPr/>
        <p:txBody>
          <a:bodyPr>
            <a:normAutofit/>
          </a:bodyPr>
          <a:lstStyle/>
          <a:p>
            <a:pPr marL="0" indent="0">
              <a:buNone/>
            </a:pPr>
            <a:r>
              <a:rPr lang="en-GB" i="1" dirty="0"/>
              <a:t>6.2 Stochastic shortest path problems</a:t>
            </a:r>
          </a:p>
          <a:p>
            <a:pPr lvl="1"/>
            <a:r>
              <a:rPr lang="en-GB" dirty="0"/>
              <a:t>Safe/unsafe policies</a:t>
            </a:r>
          </a:p>
          <a:p>
            <a:pPr lvl="1"/>
            <a:r>
              <a:rPr lang="en-GB" dirty="0"/>
              <a:t>Optimality</a:t>
            </a:r>
          </a:p>
          <a:p>
            <a:pPr lvl="1"/>
            <a:r>
              <a:rPr lang="en-GB" dirty="0"/>
              <a:t>Policy iteration, value iteration</a:t>
            </a:r>
          </a:p>
          <a:p>
            <a:pPr marL="0" indent="0">
              <a:buNone/>
            </a:pPr>
            <a:r>
              <a:rPr lang="en-GB" b="1" i="1" dirty="0">
                <a:solidFill>
                  <a:srgbClr val="C00000"/>
                </a:solidFill>
              </a:rPr>
              <a:t>6.3 Heuristic search algorithms</a:t>
            </a:r>
          </a:p>
          <a:p>
            <a:pPr lvl="1"/>
            <a:r>
              <a:rPr lang="en-GB" dirty="0">
                <a:solidFill>
                  <a:srgbClr val="C00000"/>
                </a:solidFill>
              </a:rPr>
              <a:t>Best-first search</a:t>
            </a:r>
          </a:p>
          <a:p>
            <a:pPr lvl="1"/>
            <a:r>
              <a:rPr lang="en-GB" dirty="0">
                <a:solidFill>
                  <a:srgbClr val="C00000"/>
                </a:solidFill>
              </a:rPr>
              <a:t>Determinisation</a:t>
            </a:r>
          </a:p>
          <a:p>
            <a:pPr marL="0" indent="0">
              <a:buNone/>
            </a:pPr>
            <a:r>
              <a:rPr lang="en-GB" i="1" dirty="0"/>
              <a:t>6.4 Online probabilistic planning</a:t>
            </a:r>
          </a:p>
          <a:p>
            <a:pPr lvl="1"/>
            <a:r>
              <a:rPr lang="en-GB" dirty="0"/>
              <a:t>Lookahead</a:t>
            </a:r>
          </a:p>
          <a:p>
            <a:pPr lvl="1"/>
            <a:r>
              <a:rPr lang="en-GB" dirty="0"/>
              <a:t>Reinforcement learning</a:t>
            </a:r>
          </a:p>
        </p:txBody>
      </p:sp>
      <p:sp>
        <p:nvSpPr>
          <p:cNvPr id="4" name="Slide Number Placeholder 3">
            <a:extLst>
              <a:ext uri="{FF2B5EF4-FFF2-40B4-BE49-F238E27FC236}">
                <a16:creationId xmlns:a16="http://schemas.microsoft.com/office/drawing/2014/main" id="{CEE0CFDA-EE73-6943-8A96-B6F41ABB7395}"/>
              </a:ext>
            </a:extLst>
          </p:cNvPr>
          <p:cNvSpPr>
            <a:spLocks noGrp="1"/>
          </p:cNvSpPr>
          <p:nvPr>
            <p:ph type="sldNum" sz="quarter" idx="12"/>
          </p:nvPr>
        </p:nvSpPr>
        <p:spPr/>
        <p:txBody>
          <a:bodyPr/>
          <a:lstStyle/>
          <a:p>
            <a:fld id="{67C9959E-8E6B-B04C-9955-EA096F41CA7A}" type="slidenum">
              <a:rPr lang="en-GB" smtClean="0"/>
              <a:t>32</a:t>
            </a:fld>
            <a:endParaRPr lang="en-GB"/>
          </a:p>
        </p:txBody>
      </p:sp>
    </p:spTree>
    <p:extLst>
      <p:ext uri="{BB962C8B-B14F-4D97-AF65-F5344CB8AC3E}">
        <p14:creationId xmlns:p14="http://schemas.microsoft.com/office/powerpoint/2010/main" val="41713726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AO*</a:t>
            </a:r>
            <a:endParaRPr lang="en-US" dirty="0"/>
          </a:p>
        </p:txBody>
      </p:sp>
      <p:sp>
        <p:nvSpPr>
          <p:cNvPr id="42" name="Content Placeholder 2">
            <a:extLst>
              <a:ext uri="{FF2B5EF4-FFF2-40B4-BE49-F238E27FC236}">
                <a16:creationId xmlns:a16="http://schemas.microsoft.com/office/drawing/2014/main" id="{A9176AC9-7D97-E643-B87C-B93329B07606}"/>
              </a:ext>
            </a:extLst>
          </p:cNvPr>
          <p:cNvSpPr>
            <a:spLocks noGrp="1"/>
          </p:cNvSpPr>
          <p:nvPr>
            <p:ph idx="1"/>
          </p:nvPr>
        </p:nvSpPr>
        <p:spPr>
          <a:xfrm>
            <a:off x="628650" y="1158240"/>
            <a:ext cx="3181683" cy="5018723"/>
          </a:xfrm>
        </p:spPr>
        <p:txBody>
          <a:bodyPr>
            <a:normAutofit/>
          </a:bodyPr>
          <a:lstStyle/>
          <a:p>
            <a:r>
              <a:rPr lang="en-US" sz="2600" dirty="0"/>
              <a:t>Best-first search</a:t>
            </a:r>
            <a:br>
              <a:rPr lang="en-US" sz="2600" dirty="0"/>
            </a:br>
            <a:r>
              <a:rPr lang="en-US" sz="2600" dirty="0"/>
              <a:t>for acyclic domains</a:t>
            </a:r>
          </a:p>
        </p:txBody>
      </p:sp>
      <p:sp>
        <p:nvSpPr>
          <p:cNvPr id="6" name="Slide Number Placeholder 5">
            <a:extLst>
              <a:ext uri="{FF2B5EF4-FFF2-40B4-BE49-F238E27FC236}">
                <a16:creationId xmlns:a16="http://schemas.microsoft.com/office/drawing/2014/main" id="{76913077-BC69-704E-B0EF-309C4BABAA2E}"/>
              </a:ext>
            </a:extLst>
          </p:cNvPr>
          <p:cNvSpPr>
            <a:spLocks noGrp="1"/>
          </p:cNvSpPr>
          <p:nvPr>
            <p:ph type="sldNum" sz="quarter" idx="12"/>
          </p:nvPr>
        </p:nvSpPr>
        <p:spPr/>
        <p:txBody>
          <a:bodyPr/>
          <a:lstStyle/>
          <a:p>
            <a:fld id="{67C9959E-8E6B-B04C-9955-EA096F41CA7A}" type="slidenum">
              <a:rPr lang="en-GB" smtClean="0"/>
              <a:pPr/>
              <a:t>33</a:t>
            </a:fld>
            <a:endParaRPr lang="en-GB"/>
          </a:p>
        </p:txBody>
      </p:sp>
      <mc:AlternateContent xmlns:mc="http://schemas.openxmlformats.org/markup-compatibility/2006" xmlns:a14="http://schemas.microsoft.com/office/drawing/2010/main">
        <mc:Choice Requires="a14">
          <p:sp>
            <p:nvSpPr>
              <p:cNvPr id="44" name="Text Box 11">
                <a:extLst>
                  <a:ext uri="{FF2B5EF4-FFF2-40B4-BE49-F238E27FC236}">
                    <a16:creationId xmlns:a16="http://schemas.microsoft.com/office/drawing/2014/main" id="{B17ABBB2-3B0F-C541-98EE-D580228CFE5D}"/>
                  </a:ext>
                </a:extLst>
              </p:cNvPr>
              <p:cNvSpPr txBox="1">
                <a:spLocks noChangeArrowheads="1"/>
              </p:cNvSpPr>
              <p:nvPr/>
            </p:nvSpPr>
            <p:spPr bwMode="auto">
              <a:xfrm>
                <a:off x="341744" y="3971954"/>
                <a:ext cx="3344570" cy="646331"/>
              </a:xfrm>
              <a:prstGeom prst="rect">
                <a:avLst/>
              </a:prstGeom>
              <a:ln>
                <a:headEnd/>
                <a:tailEnd/>
              </a:ln>
              <a:extLst/>
            </p:spPr>
            <p:style>
              <a:lnRef idx="0">
                <a:schemeClr val="accent4"/>
              </a:lnRef>
              <a:fillRef idx="3">
                <a:schemeClr val="accent4"/>
              </a:fillRef>
              <a:effectRef idx="3">
                <a:schemeClr val="accent4"/>
              </a:effectRef>
              <a:fontRef idx="minor">
                <a:schemeClr val="lt1"/>
              </a:fontRef>
            </p:style>
            <p:txBody>
              <a:bodyPr wrap="none" lIns="91440" tIns="45720" rIns="91440" b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bg1"/>
                    </a:solidFill>
                    <a:latin typeface="+mn-lt"/>
                    <a:ea typeface="Times New Roman"/>
                    <a:cs typeface="Times New Roman"/>
                  </a:rPr>
                  <a:t>no </a:t>
                </a:r>
                <a14:m>
                  <m:oMath xmlns:m="http://schemas.openxmlformats.org/officeDocument/2006/math">
                    <m:r>
                      <a:rPr lang="en-US" sz="1800" i="1" dirty="0" smtClean="0">
                        <a:solidFill>
                          <a:schemeClr val="bg1"/>
                        </a:solidFill>
                        <a:latin typeface="Cambria Math" panose="02040503050406030204" pitchFamily="18" charset="0"/>
                        <a:ea typeface="Times New Roman"/>
                        <a:cs typeface="Times New Roman"/>
                      </a:rPr>
                      <m:t>𝜋</m:t>
                    </m:r>
                  </m:oMath>
                </a14:m>
                <a:r>
                  <a:rPr lang="en-US" sz="1800" dirty="0">
                    <a:solidFill>
                      <a:schemeClr val="bg1"/>
                    </a:solidFill>
                    <a:latin typeface="+mn-lt"/>
                    <a:ea typeface="Times New Roman"/>
                    <a:cs typeface="Times New Roman"/>
                  </a:rPr>
                  <a:t>-descendants in </a:t>
                </a:r>
                <a14:m>
                  <m:oMath xmlns:m="http://schemas.openxmlformats.org/officeDocument/2006/math">
                    <m:r>
                      <a:rPr lang="en-US" sz="1800" i="1" dirty="0" smtClean="0">
                        <a:solidFill>
                          <a:schemeClr val="bg1"/>
                        </a:solidFill>
                        <a:latin typeface="Cambria Math" panose="02040503050406030204" pitchFamily="18" charset="0"/>
                        <a:ea typeface="Times New Roman"/>
                        <a:cs typeface="Times New Roman"/>
                      </a:rPr>
                      <m:t>𝑍</m:t>
                    </m:r>
                  </m:oMath>
                </a14:m>
                <a:r>
                  <a:rPr lang="en-US" sz="1800" dirty="0">
                    <a:solidFill>
                      <a:schemeClr val="bg1"/>
                    </a:solidFill>
                    <a:latin typeface="+mn-lt"/>
                    <a:ea typeface="Times New Roman"/>
                    <a:cs typeface="Times New Roman"/>
                  </a:rPr>
                  <a:t> but </a:t>
                </a:r>
                <a14:m>
                  <m:oMath xmlns:m="http://schemas.openxmlformats.org/officeDocument/2006/math">
                    <m:r>
                      <a:rPr lang="en-US" sz="1800" i="1" dirty="0" smtClean="0">
                        <a:solidFill>
                          <a:schemeClr val="bg1"/>
                        </a:solidFill>
                        <a:latin typeface="Cambria Math" panose="02040503050406030204" pitchFamily="18" charset="0"/>
                        <a:ea typeface="Times New Roman"/>
                        <a:cs typeface="Times New Roman"/>
                      </a:rPr>
                      <m:t>𝑠</m:t>
                    </m:r>
                  </m:oMath>
                </a14:m>
                <a:r>
                  <a:rPr lang="en-US" sz="1800" dirty="0">
                    <a:solidFill>
                      <a:schemeClr val="bg1"/>
                    </a:solidFill>
                    <a:latin typeface="+mn-lt"/>
                    <a:ea typeface="Times New Roman"/>
                    <a:cs typeface="Times New Roman"/>
                  </a:rPr>
                  <a:t> itself</a:t>
                </a:r>
              </a:p>
              <a:p>
                <a:r>
                  <a:rPr lang="en-US" sz="1800" dirty="0">
                    <a:solidFill>
                      <a:schemeClr val="bg1"/>
                    </a:solidFill>
                    <a:latin typeface="+mn-lt"/>
                    <a:ea typeface="Times New Roman"/>
                    <a:cs typeface="Times New Roman"/>
                  </a:rPr>
                  <a:t>• ensures bottom-up updates</a:t>
                </a:r>
              </a:p>
            </p:txBody>
          </p:sp>
        </mc:Choice>
        <mc:Fallback xmlns="">
          <p:sp>
            <p:nvSpPr>
              <p:cNvPr id="44" name="Text Box 11">
                <a:extLst>
                  <a:ext uri="{FF2B5EF4-FFF2-40B4-BE49-F238E27FC236}">
                    <a16:creationId xmlns:a16="http://schemas.microsoft.com/office/drawing/2014/main" id="{B17ABBB2-3B0F-C541-98EE-D580228CFE5D}"/>
                  </a:ext>
                </a:extLst>
              </p:cNvPr>
              <p:cNvSpPr txBox="1">
                <a:spLocks noRot="1" noChangeAspect="1" noMove="1" noResize="1" noEditPoints="1" noAdjustHandles="1" noChangeArrowheads="1" noChangeShapeType="1" noTextEdit="1"/>
              </p:cNvSpPr>
              <p:nvPr/>
            </p:nvSpPr>
            <p:spPr bwMode="auto">
              <a:xfrm>
                <a:off x="341744" y="3971954"/>
                <a:ext cx="3344570" cy="646331"/>
              </a:xfrm>
              <a:prstGeom prst="rect">
                <a:avLst/>
              </a:prstGeom>
              <a:blipFill>
                <a:blip r:embed="rId3"/>
                <a:stretch>
                  <a:fillRect/>
                </a:stretch>
              </a:blipFill>
              <a:ln>
                <a:headEnd/>
                <a:tailEnd/>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76FA376-E45E-6940-A834-BFC13EABB748}"/>
                  </a:ext>
                </a:extLst>
              </p:cNvPr>
              <p:cNvSpPr txBox="1"/>
              <p:nvPr/>
            </p:nvSpPr>
            <p:spPr>
              <a:xfrm>
                <a:off x="989846" y="2101421"/>
                <a:ext cx="1843390" cy="369332"/>
              </a:xfrm>
              <a:prstGeom prst="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US" dirty="0">
                    <a:solidFill>
                      <a:schemeClr val="bg1"/>
                    </a:solidFill>
                  </a:rPr>
                  <a:t>Requires acyclic </a:t>
                </a:r>
                <a14:m>
                  <m:oMath xmlns:m="http://schemas.openxmlformats.org/officeDocument/2006/math">
                    <m:r>
                      <m:rPr>
                        <m:sty m:val="p"/>
                      </m:rPr>
                      <a:rPr lang="en-US" i="0" dirty="0" smtClean="0">
                        <a:solidFill>
                          <a:schemeClr val="bg1"/>
                        </a:solidFill>
                        <a:latin typeface="Cambria Math" panose="02040503050406030204" pitchFamily="18" charset="0"/>
                      </a:rPr>
                      <m:t>Σ</m:t>
                    </m:r>
                  </m:oMath>
                </a14:m>
                <a:endParaRPr lang="en-US" dirty="0">
                  <a:solidFill>
                    <a:schemeClr val="bg1"/>
                  </a:solidFill>
                </a:endParaRPr>
              </a:p>
            </p:txBody>
          </p:sp>
        </mc:Choice>
        <mc:Fallback xmlns="">
          <p:sp>
            <p:nvSpPr>
              <p:cNvPr id="2" name="TextBox 1">
                <a:extLst>
                  <a:ext uri="{FF2B5EF4-FFF2-40B4-BE49-F238E27FC236}">
                    <a16:creationId xmlns:a16="http://schemas.microsoft.com/office/drawing/2014/main" id="{476FA376-E45E-6940-A834-BFC13EABB748}"/>
                  </a:ext>
                </a:extLst>
              </p:cNvPr>
              <p:cNvSpPr txBox="1">
                <a:spLocks noRot="1" noChangeAspect="1" noMove="1" noResize="1" noEditPoints="1" noAdjustHandles="1" noChangeArrowheads="1" noChangeShapeType="1" noTextEdit="1"/>
              </p:cNvSpPr>
              <p:nvPr/>
            </p:nvSpPr>
            <p:spPr>
              <a:xfrm>
                <a:off x="989846" y="2101421"/>
                <a:ext cx="1843390" cy="369332"/>
              </a:xfrm>
              <a:prstGeom prst="rect">
                <a:avLst/>
              </a:prstGeom>
              <a:blipFill>
                <a:blip r:embed="rId4"/>
                <a:stretch>
                  <a:fillRect/>
                </a:stretch>
              </a:blipFill>
              <a:ln/>
            </p:spPr>
            <p:txBody>
              <a:bodyPr/>
              <a:lstStyle/>
              <a:p>
                <a:r>
                  <a:rPr lang="en-GB">
                    <a:noFill/>
                  </a:rPr>
                  <a:t> </a:t>
                </a:r>
              </a:p>
            </p:txBody>
          </p:sp>
        </mc:Fallback>
      </mc:AlternateContent>
      <p:sp>
        <p:nvSpPr>
          <p:cNvPr id="39" name="TextBox 38">
            <a:extLst>
              <a:ext uri="{FF2B5EF4-FFF2-40B4-BE49-F238E27FC236}">
                <a16:creationId xmlns:a16="http://schemas.microsoft.com/office/drawing/2014/main" id="{84D14EE8-3284-8E4D-9370-753636E91DC6}"/>
              </a:ext>
            </a:extLst>
          </p:cNvPr>
          <p:cNvSpPr txBox="1"/>
          <p:nvPr/>
        </p:nvSpPr>
        <p:spPr>
          <a:xfrm>
            <a:off x="1773551" y="2813892"/>
            <a:ext cx="1255472" cy="369332"/>
          </a:xfrm>
          <a:prstGeom prst="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US" dirty="0">
                <a:solidFill>
                  <a:schemeClr val="bg1"/>
                </a:solidFill>
              </a:rPr>
              <a:t>not in book</a:t>
            </a:r>
          </a:p>
        </p:txBody>
      </p:sp>
      <mc:AlternateContent xmlns:mc="http://schemas.openxmlformats.org/markup-compatibility/2006" xmlns:a14="http://schemas.microsoft.com/office/drawing/2010/main">
        <mc:Choice Requires="a14">
          <p:sp>
            <p:nvSpPr>
              <p:cNvPr id="47" name="Text Box 11">
                <a:extLst>
                  <a:ext uri="{FF2B5EF4-FFF2-40B4-BE49-F238E27FC236}">
                    <a16:creationId xmlns:a16="http://schemas.microsoft.com/office/drawing/2014/main" id="{D3F1948F-1A87-6942-8B25-A02284FF2006}"/>
                  </a:ext>
                </a:extLst>
              </p:cNvPr>
              <p:cNvSpPr txBox="1">
                <a:spLocks noChangeArrowheads="1"/>
              </p:cNvSpPr>
              <p:nvPr/>
            </p:nvSpPr>
            <p:spPr bwMode="auto">
              <a:xfrm>
                <a:off x="628650" y="5270905"/>
                <a:ext cx="2453107" cy="369332"/>
              </a:xfrm>
              <a:prstGeom prst="rect">
                <a:avLst/>
              </a:prstGeom>
              <a:ln>
                <a:headEnd/>
                <a:tailEnd/>
              </a:ln>
              <a:extLst/>
            </p:spPr>
            <p:style>
              <a:lnRef idx="0">
                <a:schemeClr val="accent4"/>
              </a:lnRef>
              <a:fillRef idx="3">
                <a:schemeClr val="accent4"/>
              </a:fillRef>
              <a:effectRef idx="3">
                <a:schemeClr val="accent4"/>
              </a:effectRef>
              <a:fontRef idx="minor">
                <a:schemeClr val="lt1"/>
              </a:fontRef>
            </p:style>
            <p:txBody>
              <a:bodyPr wrap="none" lIns="91440" tIns="45720" rIns="91440" b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bg1"/>
                    </a:solidFill>
                    <a:latin typeface="+mn-lt"/>
                    <a:ea typeface="Times New Roman"/>
                    <a:cs typeface="Times New Roman"/>
                  </a:rPr>
                  <a:t>the states “just above” </a:t>
                </a:r>
                <a14:m>
                  <m:oMath xmlns:m="http://schemas.openxmlformats.org/officeDocument/2006/math">
                    <m:r>
                      <a:rPr lang="en-US" sz="1800" i="1" dirty="0" smtClean="0">
                        <a:solidFill>
                          <a:schemeClr val="bg1"/>
                        </a:solidFill>
                        <a:latin typeface="Cambria Math" panose="02040503050406030204" pitchFamily="18" charset="0"/>
                        <a:ea typeface="Times New Roman"/>
                        <a:cs typeface="Times New Roman"/>
                      </a:rPr>
                      <m:t>𝑠</m:t>
                    </m:r>
                  </m:oMath>
                </a14:m>
                <a:endParaRPr lang="en-US" sz="1800" i="1" dirty="0">
                  <a:solidFill>
                    <a:schemeClr val="bg1"/>
                  </a:solidFill>
                  <a:latin typeface="+mn-lt"/>
                  <a:ea typeface="Times New Roman"/>
                  <a:cs typeface="Times New Roman"/>
                </a:endParaRPr>
              </a:p>
            </p:txBody>
          </p:sp>
        </mc:Choice>
        <mc:Fallback xmlns="">
          <p:sp>
            <p:nvSpPr>
              <p:cNvPr id="47" name="Text Box 11">
                <a:extLst>
                  <a:ext uri="{FF2B5EF4-FFF2-40B4-BE49-F238E27FC236}">
                    <a16:creationId xmlns:a16="http://schemas.microsoft.com/office/drawing/2014/main" id="{D3F1948F-1A87-6942-8B25-A02284FF2006}"/>
                  </a:ext>
                </a:extLst>
              </p:cNvPr>
              <p:cNvSpPr txBox="1">
                <a:spLocks noRot="1" noChangeAspect="1" noMove="1" noResize="1" noEditPoints="1" noAdjustHandles="1" noChangeArrowheads="1" noChangeShapeType="1" noTextEdit="1"/>
              </p:cNvSpPr>
              <p:nvPr/>
            </p:nvSpPr>
            <p:spPr bwMode="auto">
              <a:xfrm>
                <a:off x="628650" y="5270905"/>
                <a:ext cx="2453107" cy="369332"/>
              </a:xfrm>
              <a:prstGeom prst="rect">
                <a:avLst/>
              </a:prstGeom>
              <a:blipFill>
                <a:blip r:embed="rId5"/>
                <a:stretch>
                  <a:fillRect/>
                </a:stretch>
              </a:blipFill>
              <a:ln>
                <a:headEnd/>
                <a:tailEnd/>
              </a:ln>
              <a:extLst/>
            </p:spPr>
            <p:txBody>
              <a:bodyPr/>
              <a:lstStyle/>
              <a:p>
                <a:r>
                  <a:rPr lang="en-GB">
                    <a:noFill/>
                  </a:rPr>
                  <a:t> </a:t>
                </a:r>
              </a:p>
            </p:txBody>
          </p:sp>
        </mc:Fallback>
      </mc:AlternateContent>
      <p:sp>
        <p:nvSpPr>
          <p:cNvPr id="51" name="TextBox 50">
            <a:extLst>
              <a:ext uri="{FF2B5EF4-FFF2-40B4-BE49-F238E27FC236}">
                <a16:creationId xmlns:a16="http://schemas.microsoft.com/office/drawing/2014/main" id="{DE8902A1-CE88-2F45-9195-91A79992C121}"/>
              </a:ext>
            </a:extLst>
          </p:cNvPr>
          <p:cNvSpPr txBox="1"/>
          <p:nvPr/>
        </p:nvSpPr>
        <p:spPr>
          <a:xfrm>
            <a:off x="3934430" y="5361173"/>
            <a:ext cx="4985572" cy="1169551"/>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Bellman-Update(</a:t>
            </a:r>
            <a:r>
              <a:rPr lang="en-GB" sz="1400" b="1" i="1" dirty="0">
                <a:latin typeface="Courier New" panose="02070309020205020404" pitchFamily="49" charset="0"/>
                <a:cs typeface="Courier New" panose="02070309020205020404" pitchFamily="49" charset="0"/>
              </a:rPr>
              <a:t>s</a:t>
            </a:r>
            <a:r>
              <a:rPr lang="en-GB" sz="1400" b="1"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every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Applicable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cost</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)+𝛴</a:t>
            </a:r>
            <a:r>
              <a:rPr lang="en-GB" sz="1400" i="1" baseline="-25000" dirty="0" err="1">
                <a:latin typeface="Courier New" panose="02070309020205020404" pitchFamily="49" charset="0"/>
                <a:cs typeface="Courier New" panose="02070309020205020404" pitchFamily="49" charset="0"/>
              </a:rPr>
              <a:t>s</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S</a:t>
            </a:r>
            <a:r>
              <a:rPr lang="en-GB" sz="1400" i="1" dirty="0" err="1">
                <a:latin typeface="Courier New" panose="02070309020205020404" pitchFamily="49" charset="0"/>
                <a:cs typeface="Courier New" panose="02070309020205020404" pitchFamily="49" charset="0"/>
              </a:rPr>
              <a:t>PR</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i="1" dirty="0" err="1">
                <a:latin typeface="Courier New" panose="02070309020205020404" pitchFamily="49" charset="0"/>
                <a:cs typeface="Courier New" panose="02070309020205020404" pitchFamily="49" charset="0"/>
              </a:rPr>
              <a:t>s,a</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V</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V</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min</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Applicable</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i="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𝜋(</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argmin</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Applicable</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p>
        </p:txBody>
      </p:sp>
      <mc:AlternateContent xmlns:mc="http://schemas.openxmlformats.org/markup-compatibility/2006" xmlns:a14="http://schemas.microsoft.com/office/drawing/2010/main">
        <mc:Choice Requires="a14">
          <p:sp>
            <p:nvSpPr>
              <p:cNvPr id="97" name="Content Placeholder 2">
                <a:extLst>
                  <a:ext uri="{FF2B5EF4-FFF2-40B4-BE49-F238E27FC236}">
                    <a16:creationId xmlns:a16="http://schemas.microsoft.com/office/drawing/2014/main" id="{252AF3DB-79CB-5C48-B6B3-49A132D6E813}"/>
                  </a:ext>
                </a:extLst>
              </p:cNvPr>
              <p:cNvSpPr txBox="1">
                <a:spLocks/>
              </p:cNvSpPr>
              <p:nvPr/>
            </p:nvSpPr>
            <p:spPr>
              <a:xfrm>
                <a:off x="3938983" y="3662003"/>
                <a:ext cx="4981019" cy="1608902"/>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2700" indent="0">
                  <a:spcBef>
                    <a:spcPts val="200"/>
                  </a:spcBef>
                  <a:buFont typeface="Arial" panose="020B0604020202020204" pitchFamily="34" charset="0"/>
                  <a:buNone/>
                  <a:tabLst>
                    <a:tab pos="349250" algn="l"/>
                    <a:tab pos="698500" algn="l"/>
                    <a:tab pos="1062038" algn="l"/>
                    <a:tab pos="1411288" algn="l"/>
                    <a:tab pos="1774825" algn="l"/>
                  </a:tabLst>
                </a:pPr>
                <a:r>
                  <a:rPr lang="en-US" sz="1400" b="1" dirty="0">
                    <a:latin typeface="Courier New" panose="02070309020205020404" pitchFamily="49" charset="0"/>
                    <a:cs typeface="Courier New" panose="02070309020205020404" pitchFamily="49" charset="0"/>
                  </a:rPr>
                  <a:t>AO-Update(</a:t>
                </a:r>
                <a:r>
                  <a:rPr lang="en-US" sz="1400" b="1" i="1" dirty="0">
                    <a:latin typeface="Courier New" panose="02070309020205020404" pitchFamily="49" charset="0"/>
                    <a:cs typeface="Courier New" panose="02070309020205020404" pitchFamily="49" charset="0"/>
                  </a:rPr>
                  <a:t>s</a:t>
                </a:r>
                <a:r>
                  <a:rPr lang="en-US" sz="1400" b="1" dirty="0">
                    <a:latin typeface="Courier New" panose="02070309020205020404" pitchFamily="49" charset="0"/>
                    <a:cs typeface="Courier New" panose="02070309020205020404" pitchFamily="49" charset="0"/>
                  </a:rPr>
                  <a:t>)</a:t>
                </a:r>
              </a:p>
              <a:p>
                <a:pPr marL="12700" lvl="1" indent="0">
                  <a:spcBef>
                    <a:spcPts val="200"/>
                  </a:spcBef>
                  <a:buFont typeface="Arial" panose="020B0604020202020204" pitchFamily="34" charset="0"/>
                  <a:buNone/>
                  <a:tabLst>
                    <a:tab pos="349250" algn="l"/>
                    <a:tab pos="698500" algn="l"/>
                    <a:tab pos="1062038" algn="l"/>
                    <a:tab pos="1411288" algn="l"/>
                    <a:tab pos="1774825" algn="l"/>
                  </a:tabLst>
                </a:pPr>
                <a:r>
                  <a:rPr lang="en-US" sz="1400" i="1" dirty="0">
                    <a:latin typeface="Courier New" panose="02070309020205020404" pitchFamily="49" charset="0"/>
                    <a:cs typeface="Courier New" panose="02070309020205020404" pitchFamily="49" charset="0"/>
                  </a:rPr>
                  <a:t>	Z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nodes that need updating</a:t>
                </a:r>
              </a:p>
              <a:p>
                <a:pPr marL="12700" lvl="1" indent="0">
                  <a:spcBef>
                    <a:spcPts val="200"/>
                  </a:spcBef>
                  <a:buFont typeface="Arial" panose="020B0604020202020204" pitchFamily="34" charset="0"/>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Z</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p>
              <a:p>
                <a:pPr marL="12700" lvl="2" indent="0">
                  <a:spcBef>
                    <a:spcPts val="200"/>
                  </a:spcBef>
                  <a:buFont typeface="Arial" panose="020B0604020202020204" pitchFamily="34" charset="0"/>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select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Z</a:t>
                </a:r>
                <a:r>
                  <a:rPr lang="en-US" sz="1400" dirty="0">
                    <a:latin typeface="Courier New" panose="02070309020205020404" pitchFamily="49" charset="0"/>
                    <a:cs typeface="Courier New" panose="02070309020205020404" pitchFamily="49" charset="0"/>
                  </a:rPr>
                  <a:t> </a:t>
                </a:r>
                <a:r>
                  <a:rPr lang="en-US" sz="1400" dirty="0" err="1">
                    <a:latin typeface="Courier New" panose="02070309020205020404" pitchFamily="49" charset="0"/>
                    <a:cs typeface="Courier New" panose="02070309020205020404" pitchFamily="49" charset="0"/>
                  </a:rPr>
                  <a:t>s.t.</a:t>
                </a:r>
                <a:r>
                  <a:rPr lang="en-US" sz="1400" dirty="0">
                    <a:latin typeface="Courier New" panose="02070309020205020404" pitchFamily="49" charset="0"/>
                    <a:cs typeface="Courier New" panose="02070309020205020404" pitchFamily="49" charset="0"/>
                  </a:rPr>
                  <a:t> </a:t>
                </a:r>
                <a14:m>
                  <m:oMath xmlns:m="http://schemas.openxmlformats.org/officeDocument/2006/math">
                    <m:acc>
                      <m:accPr>
                        <m:chr m:val="̂"/>
                        <m:ctrlPr>
                          <a:rPr lang="en-US" sz="1400" i="1">
                            <a:latin typeface="Cambria Math" panose="02040503050406030204" pitchFamily="18" charset="0"/>
                          </a:rPr>
                        </m:ctrlPr>
                      </m:accPr>
                      <m:e>
                        <m:r>
                          <m:rPr>
                            <m:nor/>
                          </m:rPr>
                          <a:rPr lang="en-US" sz="1400" i="1">
                            <a:latin typeface="Courier New" panose="02070309020205020404" pitchFamily="49" charset="0"/>
                            <a:cs typeface="Courier New" panose="02070309020205020404" pitchFamily="49" charset="0"/>
                          </a:rPr>
                          <m:t>γ</m:t>
                        </m:r>
                      </m:e>
                    </m:acc>
                  </m:oMath>
                </a14:m>
                <a:r>
                  <a:rPr lang="el-GR" sz="1400" dirty="0">
                    <a:latin typeface="Courier New" panose="02070309020205020404" pitchFamily="49" charset="0"/>
                    <a:cs typeface="Courier New" panose="02070309020205020404" pitchFamily="49" charset="0"/>
                  </a:rPr>
                  <a:t>(</a:t>
                </a:r>
                <a:r>
                  <a:rPr lang="el-GR" sz="1400" i="1" dirty="0">
                    <a:latin typeface="Courier New" panose="02070309020205020404" pitchFamily="49" charset="0"/>
                    <a:cs typeface="Courier New" panose="02070309020205020404" pitchFamily="49" charset="0"/>
                  </a:rPr>
                  <a:t>s</a:t>
                </a:r>
                <a:r>
                  <a:rPr lang="el-GR" sz="1400" dirty="0">
                    <a:latin typeface="Courier New" panose="02070309020205020404" pitchFamily="49" charset="0"/>
                    <a:cs typeface="Courier New" panose="02070309020205020404" pitchFamily="49" charset="0"/>
                  </a:rPr>
                  <a:t>,</a:t>
                </a:r>
                <a:r>
                  <a:rPr lang="el-GR" sz="1400" i="1" dirty="0">
                    <a:latin typeface="Courier New" panose="02070309020205020404" pitchFamily="49" charset="0"/>
                    <a:cs typeface="Courier New" panose="02070309020205020404" pitchFamily="49" charset="0"/>
                  </a:rPr>
                  <a:t>π</a:t>
                </a:r>
                <a:r>
                  <a:rPr lang="el-GR" sz="1400" dirty="0">
                    <a:latin typeface="Courier New" panose="02070309020205020404" pitchFamily="49" charset="0"/>
                    <a:cs typeface="Courier New" panose="02070309020205020404" pitchFamily="49" charset="0"/>
                  </a:rPr>
                  <a:t>(</a:t>
                </a:r>
                <a:r>
                  <a:rPr lang="el-GR" sz="1400" i="1" dirty="0">
                    <a:latin typeface="Courier New" panose="02070309020205020404" pitchFamily="49" charset="0"/>
                    <a:cs typeface="Courier New" panose="02070309020205020404" pitchFamily="49" charset="0"/>
                  </a:rPr>
                  <a:t>s</a:t>
                </a:r>
                <a:r>
                  <a:rPr lang="el-GR" sz="1400" dirty="0">
                    <a:latin typeface="Courier New" panose="02070309020205020404" pitchFamily="49" charset="0"/>
                    <a:cs typeface="Courier New" panose="02070309020205020404" pitchFamily="49" charset="0"/>
                  </a:rPr>
                  <a:t>))</a:t>
                </a:r>
                <a:r>
                  <a:rPr lang="de-DE" sz="1400" dirty="0">
                    <a:latin typeface="Courier New" panose="02070309020205020404" pitchFamily="49" charset="0"/>
                    <a:cs typeface="Courier New" panose="02070309020205020404" pitchFamily="49" charset="0"/>
                  </a:rPr>
                  <a:t> ∩ </a:t>
                </a:r>
                <a:r>
                  <a:rPr lang="el-GR" sz="1400" i="1" dirty="0">
                    <a:latin typeface="Courier New" panose="02070309020205020404" pitchFamily="49" charset="0"/>
                    <a:cs typeface="Courier New" panose="02070309020205020404" pitchFamily="49" charset="0"/>
                  </a:rPr>
                  <a:t>Z</a:t>
                </a:r>
                <a:r>
                  <a:rPr lang="el-GR" sz="1400" dirty="0">
                    <a:latin typeface="Courier New" panose="02070309020205020404" pitchFamily="49" charset="0"/>
                    <a:cs typeface="Courier New" panose="02070309020205020404" pitchFamily="49" charset="0"/>
                  </a:rPr>
                  <a:t> =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a:t>
                </a:r>
                <a:endParaRPr lang="en-US" sz="1400" i="1" dirty="0">
                  <a:latin typeface="Courier New" panose="02070309020205020404" pitchFamily="49" charset="0"/>
                  <a:cs typeface="Courier New" panose="02070309020205020404" pitchFamily="49" charset="0"/>
                </a:endParaRPr>
              </a:p>
              <a:p>
                <a:pPr marL="12700" lvl="2" indent="0">
                  <a:spcBef>
                    <a:spcPts val="200"/>
                  </a:spcBef>
                  <a:buFont typeface="Arial" panose="020B0604020202020204" pitchFamily="34" charset="0"/>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remove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from </a:t>
                </a:r>
                <a:r>
                  <a:rPr lang="en-US" sz="1400" i="1" dirty="0">
                    <a:latin typeface="Courier New" panose="02070309020205020404" pitchFamily="49" charset="0"/>
                    <a:cs typeface="Courier New" panose="02070309020205020404" pitchFamily="49" charset="0"/>
                  </a:rPr>
                  <a:t>Z</a:t>
                </a:r>
                <a:endParaRPr lang="en-US" sz="1400" dirty="0">
                  <a:latin typeface="Courier New" panose="02070309020205020404" pitchFamily="49" charset="0"/>
                  <a:cs typeface="Courier New" panose="02070309020205020404" pitchFamily="49" charset="0"/>
                </a:endParaRPr>
              </a:p>
              <a:p>
                <a:pPr marL="12700" lvl="3" indent="0">
                  <a:spcBef>
                    <a:spcPts val="200"/>
                  </a:spcBef>
                  <a:buFont typeface="Arial" panose="020B0604020202020204" pitchFamily="34" charset="0"/>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Bellman-Update(</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a:t>
                </a:r>
                <a:endParaRPr lang="en-US" sz="1400" dirty="0">
                  <a:latin typeface="Courier New" panose="02070309020205020404" pitchFamily="49" charset="0"/>
                  <a:ea typeface="Times New Roman"/>
                  <a:cs typeface="Courier New" panose="02070309020205020404" pitchFamily="49" charset="0"/>
                </a:endParaRPr>
              </a:p>
              <a:p>
                <a:pPr marL="12700" lvl="3" indent="0">
                  <a:spcBef>
                    <a:spcPts val="200"/>
                  </a:spcBef>
                  <a:buNone/>
                  <a:tabLst>
                    <a:tab pos="349250" algn="l"/>
                    <a:tab pos="698500" algn="l"/>
                    <a:tab pos="1062038" algn="l"/>
                    <a:tab pos="1411288" algn="l"/>
                    <a:tab pos="1774825" algn="l"/>
                  </a:tabLst>
                </a:pPr>
                <a:r>
                  <a:rPr lang="de-DE" sz="1400" i="1" dirty="0">
                    <a:latin typeface="Courier New" panose="02070309020205020404" pitchFamily="49" charset="0"/>
                    <a:cs typeface="Courier New" panose="02070309020205020404" pitchFamily="49" charset="0"/>
                  </a:rPr>
                  <a:t>		</a:t>
                </a:r>
                <a:r>
                  <a:rPr lang="el-GR" sz="1400" i="1" dirty="0">
                    <a:latin typeface="Courier New" panose="02070309020205020404" pitchFamily="49" charset="0"/>
                    <a:cs typeface="Courier New" panose="02070309020205020404" pitchFamily="49" charset="0"/>
                  </a:rPr>
                  <a:t>Z</a:t>
                </a:r>
                <a:r>
                  <a:rPr lang="en-US" sz="1400" i="1" dirty="0">
                    <a:latin typeface="Courier New" panose="02070309020205020404" pitchFamily="49" charset="0"/>
                    <a:cs typeface="Courier New" panose="02070309020205020404" pitchFamily="49" charset="0"/>
                  </a:rPr>
                  <a:t> </a:t>
                </a:r>
                <a:r>
                  <a:rPr lang="el-GR" sz="1400" dirty="0">
                    <a:latin typeface="Courier New" panose="02070309020205020404" pitchFamily="49" charset="0"/>
                    <a:cs typeface="Courier New" panose="02070309020205020404" pitchFamily="49" charset="0"/>
                  </a:rPr>
                  <a:t>←</a:t>
                </a:r>
                <a:r>
                  <a:rPr lang="en-US" sz="1400" dirty="0">
                    <a:latin typeface="Courier New" panose="02070309020205020404" pitchFamily="49" charset="0"/>
                    <a:cs typeface="Courier New" panose="02070309020205020404" pitchFamily="49" charset="0"/>
                  </a:rPr>
                  <a:t> </a:t>
                </a:r>
                <a:r>
                  <a:rPr lang="el-GR" sz="1400" i="1" dirty="0">
                    <a:latin typeface="Courier New" panose="02070309020205020404" pitchFamily="49" charset="0"/>
                    <a:cs typeface="Courier New" panose="02070309020205020404" pitchFamily="49" charset="0"/>
                  </a:rPr>
                  <a:t>Z</a:t>
                </a:r>
                <a:r>
                  <a:rPr lang="en-US" sz="1400" i="1" dirty="0">
                    <a:latin typeface="Courier New" panose="02070309020205020404" pitchFamily="49" charset="0"/>
                    <a:cs typeface="Courier New" panose="02070309020205020404" pitchFamily="49" charset="0"/>
                  </a:rPr>
                  <a:t> </a:t>
                </a:r>
                <a:r>
                  <a:rPr lang="el-GR" sz="1400" dirty="0">
                    <a:latin typeface="Courier New" panose="02070309020205020404" pitchFamily="49" charset="0"/>
                    <a:cs typeface="Courier New" panose="02070309020205020404" pitchFamily="49" charset="0"/>
                  </a:rPr>
                  <a:t>∪</a:t>
                </a:r>
                <a:r>
                  <a:rPr lang="en-US" sz="1400" baseline="-25000" dirty="0">
                    <a:latin typeface="Courier New" panose="02070309020205020404" pitchFamily="49" charset="0"/>
                    <a:cs typeface="Courier New" panose="02070309020205020404" pitchFamily="49" charset="0"/>
                  </a:rPr>
                  <a:t> </a:t>
                </a:r>
                <a:r>
                  <a:rPr lang="el-GR" sz="1400" dirty="0">
                    <a:latin typeface="Courier New" panose="02070309020205020404" pitchFamily="49" charset="0"/>
                    <a:cs typeface="Courier New" panose="02070309020205020404" pitchFamily="49" charset="0"/>
                  </a:rPr>
                  <a:t>{</a:t>
                </a:r>
                <a:r>
                  <a:rPr lang="el-GR" sz="1400" i="1" dirty="0">
                    <a:latin typeface="Courier New" panose="02070309020205020404" pitchFamily="49" charset="0"/>
                    <a:cs typeface="Courier New" panose="02070309020205020404" pitchFamily="49" charset="0"/>
                  </a:rPr>
                  <a:t>s</a:t>
                </a:r>
                <a:r>
                  <a:rPr lang="el-GR" sz="14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ea typeface="Times New Roman"/>
                    <a:cs typeface="Courier New" panose="02070309020205020404" pitchFamily="49" charset="0"/>
                  </a:rPr>
                  <a:t>Envelope</a:t>
                </a:r>
                <a:r>
                  <a:rPr lang="en-US" sz="1400" i="1" dirty="0">
                    <a:latin typeface="Courier New" panose="02070309020205020404" pitchFamily="49" charset="0"/>
                    <a:cs typeface="Courier New" panose="02070309020205020404" pitchFamily="49" charset="0"/>
                  </a:rPr>
                  <a:t> </a:t>
                </a:r>
                <a:r>
                  <a:rPr lang="el-GR" sz="1400" dirty="0">
                    <a:latin typeface="Courier New" panose="02070309020205020404" pitchFamily="49" charset="0"/>
                    <a:cs typeface="Courier New" panose="02070309020205020404" pitchFamily="49" charset="0"/>
                  </a:rPr>
                  <a:t>|</a:t>
                </a:r>
                <a:r>
                  <a:rPr lang="en-US" sz="1400" dirty="0">
                    <a:latin typeface="Courier New" panose="02070309020205020404" pitchFamily="49" charset="0"/>
                    <a:cs typeface="Courier New" panose="02070309020205020404" pitchFamily="49" charset="0"/>
                  </a:rPr>
                  <a:t> </a:t>
                </a:r>
                <a:r>
                  <a:rPr lang="el-GR"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a:t>
                </a:r>
                <a:r>
                  <a:rPr lang="el-GR" sz="1400" dirty="0">
                    <a:latin typeface="Courier New" panose="02070309020205020404" pitchFamily="49" charset="0"/>
                    <a:cs typeface="Courier New" panose="02070309020205020404" pitchFamily="49" charset="0"/>
                  </a:rPr>
                  <a:t>∈</a:t>
                </a:r>
                <a:r>
                  <a:rPr lang="en-US" sz="1400" dirty="0">
                    <a:latin typeface="Courier New" panose="02070309020205020404" pitchFamily="49" charset="0"/>
                    <a:cs typeface="Courier New" panose="02070309020205020404" pitchFamily="49" charset="0"/>
                  </a:rPr>
                  <a:t> </a:t>
                </a:r>
                <a:r>
                  <a:rPr lang="el-GR" sz="1400" i="1" dirty="0">
                    <a:latin typeface="Courier New" panose="02070309020205020404" pitchFamily="49" charset="0"/>
                    <a:cs typeface="Courier New" panose="02070309020205020404" pitchFamily="49" charset="0"/>
                  </a:rPr>
                  <a:t>γ</a:t>
                </a:r>
                <a:r>
                  <a:rPr lang="el-GR" sz="1400" dirty="0">
                    <a:latin typeface="Courier New" panose="02070309020205020404" pitchFamily="49" charset="0"/>
                    <a:cs typeface="Courier New" panose="02070309020205020404" pitchFamily="49" charset="0"/>
                  </a:rPr>
                  <a:t>(</a:t>
                </a:r>
                <a:r>
                  <a:rPr lang="el-GR" sz="1400" i="1" dirty="0">
                    <a:latin typeface="Courier New" panose="02070309020205020404" pitchFamily="49" charset="0"/>
                    <a:cs typeface="Courier New" panose="02070309020205020404" pitchFamily="49" charset="0"/>
                  </a:rPr>
                  <a:t>s</a:t>
                </a:r>
                <a:r>
                  <a:rPr lang="el-GR" sz="1400" dirty="0">
                    <a:latin typeface="Courier New" panose="02070309020205020404" pitchFamily="49" charset="0"/>
                    <a:cs typeface="Courier New" panose="02070309020205020404" pitchFamily="49" charset="0"/>
                  </a:rPr>
                  <a:t>′,</a:t>
                </a:r>
                <a:r>
                  <a:rPr lang="de-DE" sz="1400" dirty="0">
                    <a:latin typeface="Courier New" panose="02070309020205020404" pitchFamily="49" charset="0"/>
                    <a:cs typeface="Courier New" panose="02070309020205020404" pitchFamily="49" charset="0"/>
                  </a:rPr>
                  <a:t>𝜋</a:t>
                </a:r>
                <a:r>
                  <a:rPr lang="el-GR" sz="1400" dirty="0">
                    <a:latin typeface="Courier New" panose="02070309020205020404" pitchFamily="49" charset="0"/>
                    <a:cs typeface="Courier New" panose="02070309020205020404" pitchFamily="49" charset="0"/>
                  </a:rPr>
                  <a:t>)</a:t>
                </a:r>
                <a:r>
                  <a:rPr lang="de-DE" sz="1400" dirty="0">
                    <a:latin typeface="Courier New" panose="02070309020205020404" pitchFamily="49" charset="0"/>
                    <a:cs typeface="Courier New" panose="02070309020205020404" pitchFamily="49" charset="0"/>
                  </a:rPr>
                  <a:t>}</a:t>
                </a:r>
                <a:endParaRPr lang="en-US" sz="1400" dirty="0">
                  <a:latin typeface="Courier New" panose="02070309020205020404" pitchFamily="49" charset="0"/>
                  <a:cs typeface="Courier New" panose="02070309020205020404" pitchFamily="49" charset="0"/>
                </a:endParaRPr>
              </a:p>
            </p:txBody>
          </p:sp>
        </mc:Choice>
        <mc:Fallback xmlns="">
          <p:sp>
            <p:nvSpPr>
              <p:cNvPr id="97" name="Content Placeholder 2">
                <a:extLst>
                  <a:ext uri="{FF2B5EF4-FFF2-40B4-BE49-F238E27FC236}">
                    <a16:creationId xmlns:a16="http://schemas.microsoft.com/office/drawing/2014/main" id="{252AF3DB-79CB-5C48-B6B3-49A132D6E813}"/>
                  </a:ext>
                </a:extLst>
              </p:cNvPr>
              <p:cNvSpPr txBox="1">
                <a:spLocks noRot="1" noChangeAspect="1" noMove="1" noResize="1" noEditPoints="1" noAdjustHandles="1" noChangeArrowheads="1" noChangeShapeType="1" noTextEdit="1"/>
              </p:cNvSpPr>
              <p:nvPr/>
            </p:nvSpPr>
            <p:spPr>
              <a:xfrm>
                <a:off x="3938983" y="3662003"/>
                <a:ext cx="4981019" cy="1608902"/>
              </a:xfrm>
              <a:prstGeom prst="rect">
                <a:avLst/>
              </a:prstGeom>
              <a:blipFill>
                <a:blip r:embed="rId6"/>
                <a:stretch>
                  <a:fillRect/>
                </a:stretch>
              </a:blipFill>
            </p:spPr>
            <p:txBody>
              <a:bodyPr/>
              <a:lstStyle/>
              <a:p>
                <a:r>
                  <a:rPr lang="en-GB">
                    <a:noFill/>
                  </a:rPr>
                  <a:t> </a:t>
                </a:r>
              </a:p>
            </p:txBody>
          </p:sp>
        </mc:Fallback>
      </mc:AlternateContent>
      <p:sp>
        <p:nvSpPr>
          <p:cNvPr id="24" name="Rectangle 23">
            <a:extLst>
              <a:ext uri="{FF2B5EF4-FFF2-40B4-BE49-F238E27FC236}">
                <a16:creationId xmlns:a16="http://schemas.microsoft.com/office/drawing/2014/main" id="{653C607A-09BC-F745-B62F-29D0EDCF68E0}"/>
              </a:ext>
            </a:extLst>
          </p:cNvPr>
          <p:cNvSpPr/>
          <p:nvPr/>
        </p:nvSpPr>
        <p:spPr>
          <a:xfrm>
            <a:off x="3686314" y="1106266"/>
            <a:ext cx="5235618" cy="2477601"/>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12700" indent="0">
              <a:spcBef>
                <a:spcPts val="200"/>
              </a:spcBef>
              <a:buNone/>
              <a:tabLst>
                <a:tab pos="349250" algn="l"/>
                <a:tab pos="698500" algn="l"/>
                <a:tab pos="1062038" algn="l"/>
                <a:tab pos="1411288" algn="l"/>
                <a:tab pos="1774825" algn="l"/>
              </a:tabLst>
            </a:pPr>
            <a:r>
              <a:rPr lang="en-US" sz="1400" b="1" dirty="0">
                <a:latin typeface="Courier New" panose="02070309020205020404" pitchFamily="49" charset="0"/>
                <a:cs typeface="Courier New" panose="02070309020205020404" pitchFamily="49" charset="0"/>
              </a:rPr>
              <a:t>AO</a:t>
            </a:r>
            <a:r>
              <a:rPr lang="en-US" sz="1400" b="1" baseline="30000" dirty="0">
                <a:latin typeface="Courier New" panose="02070309020205020404" pitchFamily="49" charset="0"/>
                <a:cs typeface="Courier New" panose="02070309020205020404" pitchFamily="49" charset="0"/>
              </a:rPr>
              <a:t>∗</a:t>
            </a:r>
            <a:r>
              <a:rPr lang="en-US" sz="1400" b="1" dirty="0">
                <a:latin typeface="Courier New" panose="02070309020205020404" pitchFamily="49" charset="0"/>
                <a:cs typeface="Courier New" panose="02070309020205020404" pitchFamily="49" charset="0"/>
              </a:rPr>
              <a:t>(Σ,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S</a:t>
            </a:r>
            <a:r>
              <a:rPr lang="en-US" sz="1400" b="1" i="1" baseline="-25000"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V</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p>
          <a:p>
            <a:pPr marL="12700" lvl="1" indent="0">
              <a:spcBef>
                <a:spcPts val="200"/>
              </a:spcBef>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global</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π </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V</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V</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Envelope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marL="12700" lvl="1" indent="0">
              <a:spcBef>
                <a:spcPts val="200"/>
              </a:spcBef>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leaves</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π</a:t>
            </a:r>
            <a:r>
              <a:rPr lang="en-US" sz="1400" dirty="0">
                <a:latin typeface="Courier New" panose="02070309020205020404" pitchFamily="49" charset="0"/>
                <a:cs typeface="Courier New" panose="02070309020205020404" pitchFamily="49" charset="0"/>
              </a:rPr>
              <a:t>)</a:t>
            </a:r>
            <a:r>
              <a:rPr lang="en-US" sz="1400" baseline="-250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t>
            </a:r>
            <a:r>
              <a:rPr lang="en-US" sz="1400"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i="1" baseline="-25000"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do</a:t>
            </a:r>
          </a:p>
          <a:p>
            <a:pPr marL="12700" lvl="1" indent="0">
              <a:spcBef>
                <a:spcPts val="200"/>
              </a:spcBef>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select </a:t>
            </a:r>
            <a:r>
              <a:rPr lang="en-US" sz="1400" i="1" dirty="0">
                <a:latin typeface="Courier New" panose="02070309020205020404" pitchFamily="49" charset="0"/>
                <a:cs typeface="Courier New" panose="02070309020205020404" pitchFamily="49" charset="0"/>
              </a:rPr>
              <a:t>s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leaves</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π</a:t>
            </a:r>
            <a:r>
              <a:rPr lang="en-US" sz="1400" dirty="0">
                <a:latin typeface="Courier New" panose="02070309020205020404" pitchFamily="49" charset="0"/>
                <a:cs typeface="Courier New" panose="02070309020205020404" pitchFamily="49" charset="0"/>
              </a:rPr>
              <a:t>)</a:t>
            </a:r>
            <a:r>
              <a:rPr lang="en-US" sz="1400" baseline="-250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t>
            </a:r>
            <a:r>
              <a:rPr lang="en-US" sz="1400"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i="1" baseline="-25000" dirty="0">
                <a:latin typeface="Courier New" panose="02070309020205020404" pitchFamily="49" charset="0"/>
                <a:cs typeface="Courier New" panose="02070309020205020404" pitchFamily="49" charset="0"/>
              </a:rPr>
              <a:t>g</a:t>
            </a:r>
            <a:endParaRPr lang="en-US" sz="1400" dirty="0">
              <a:latin typeface="Courier New" panose="02070309020205020404" pitchFamily="49" charset="0"/>
              <a:cs typeface="Courier New" panose="02070309020205020404" pitchFamily="49" charset="0"/>
            </a:endParaRPr>
          </a:p>
          <a:p>
            <a:pPr marL="12700" lvl="2" indent="0">
              <a:spcBef>
                <a:spcPts val="200"/>
              </a:spcBef>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all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Applicable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do</a:t>
            </a:r>
          </a:p>
          <a:p>
            <a:pPr marL="12700" lvl="3" indent="0" defTabSz="744538">
              <a:spcBef>
                <a:spcPts val="200"/>
              </a:spcBef>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all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𝛾(</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baseline="-250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t>
            </a:r>
            <a:r>
              <a:rPr lang="en-US" sz="1400"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Envelope</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marL="12700" lvl="3" indent="0" defTabSz="744538">
              <a:spcBef>
                <a:spcPts val="200"/>
              </a:spcBef>
              <a:buNone/>
              <a:tabLst>
                <a:tab pos="349250" algn="l"/>
                <a:tab pos="698500" algn="l"/>
                <a:tab pos="1062038" algn="l"/>
                <a:tab pos="1411288" algn="l"/>
                <a:tab pos="1774825" algn="l"/>
              </a:tabLst>
            </a:pPr>
            <a:r>
              <a:rPr lang="en-US" sz="1400" i="1" dirty="0">
                <a:latin typeface="Courier New" panose="02070309020205020404" pitchFamily="49" charset="0"/>
                <a:cs typeface="Courier New" panose="02070309020205020404" pitchFamily="49" charset="0"/>
              </a:rPr>
              <a:t>				V</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V</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a:t>
            </a:r>
          </a:p>
          <a:p>
            <a:pPr marL="12700" lvl="3" indent="0" defTabSz="744538">
              <a:spcBef>
                <a:spcPts val="200"/>
              </a:spcBef>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Add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to </a:t>
            </a:r>
            <a:r>
              <a:rPr lang="en-US" sz="1400" i="1" dirty="0">
                <a:latin typeface="Courier New" panose="02070309020205020404" pitchFamily="49" charset="0"/>
                <a:cs typeface="Courier New" panose="02070309020205020404" pitchFamily="49" charset="0"/>
              </a:rPr>
              <a:t>Envelope</a:t>
            </a:r>
          </a:p>
          <a:p>
            <a:pPr marL="12700" lvl="2" indent="0">
              <a:spcBef>
                <a:spcPts val="200"/>
              </a:spcBef>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AO-Update(</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a:t>
            </a:r>
          </a:p>
          <a:p>
            <a:pPr marL="12700" lvl="2" indent="0">
              <a:spcBef>
                <a:spcPts val="200"/>
              </a:spcBef>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π</a:t>
            </a:r>
            <a:endParaRPr lang="en-US" sz="1400" baseline="-25000" dirty="0">
              <a:latin typeface="Courier New" panose="02070309020205020404" pitchFamily="49" charset="0"/>
              <a:cs typeface="Courier New" panose="02070309020205020404" pitchFamily="49" charset="0"/>
            </a:endParaRPr>
          </a:p>
        </p:txBody>
      </p:sp>
      <p:cxnSp>
        <p:nvCxnSpPr>
          <p:cNvPr id="10" name="Straight Arrow Connector 9">
            <a:extLst>
              <a:ext uri="{FF2B5EF4-FFF2-40B4-BE49-F238E27FC236}">
                <a16:creationId xmlns:a16="http://schemas.microsoft.com/office/drawing/2014/main" id="{EDEE377D-D2B2-1941-8479-CC4953D9DAC0}"/>
              </a:ext>
            </a:extLst>
          </p:cNvPr>
          <p:cNvCxnSpPr>
            <a:cxnSpLocks/>
            <a:stCxn id="2" idx="3"/>
            <a:endCxn id="15" idx="2"/>
          </p:cNvCxnSpPr>
          <p:nvPr/>
        </p:nvCxnSpPr>
        <p:spPr>
          <a:xfrm flipV="1">
            <a:off x="2833236" y="1356558"/>
            <a:ext cx="1379536" cy="929529"/>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DEDD6A7C-E48E-5242-B952-4BC9C495F035}"/>
              </a:ext>
            </a:extLst>
          </p:cNvPr>
          <p:cNvCxnSpPr>
            <a:cxnSpLocks/>
            <a:stCxn id="39" idx="3"/>
            <a:endCxn id="101" idx="1"/>
          </p:cNvCxnSpPr>
          <p:nvPr/>
        </p:nvCxnSpPr>
        <p:spPr>
          <a:xfrm flipV="1">
            <a:off x="3029023" y="1466501"/>
            <a:ext cx="2531400" cy="1532057"/>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4B0EF833-9A23-A24A-A601-CDFA401FABBE}"/>
              </a:ext>
            </a:extLst>
          </p:cNvPr>
          <p:cNvCxnSpPr>
            <a:cxnSpLocks/>
            <a:stCxn id="44" idx="3"/>
            <a:endCxn id="102" idx="1"/>
          </p:cNvCxnSpPr>
          <p:nvPr/>
        </p:nvCxnSpPr>
        <p:spPr>
          <a:xfrm>
            <a:off x="3686314" y="4295120"/>
            <a:ext cx="2902769" cy="160694"/>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38E26422-BC5E-3842-B8F1-C570D64829B1}"/>
              </a:ext>
            </a:extLst>
          </p:cNvPr>
          <p:cNvSpPr/>
          <p:nvPr/>
        </p:nvSpPr>
        <p:spPr>
          <a:xfrm>
            <a:off x="4088674" y="1160808"/>
            <a:ext cx="248195" cy="195750"/>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a:extLst>
              <a:ext uri="{FF2B5EF4-FFF2-40B4-BE49-F238E27FC236}">
                <a16:creationId xmlns:a16="http://schemas.microsoft.com/office/drawing/2014/main" id="{E9B8790C-ACFB-5044-AA14-118AA7CC28FB}"/>
              </a:ext>
            </a:extLst>
          </p:cNvPr>
          <p:cNvSpPr/>
          <p:nvPr/>
        </p:nvSpPr>
        <p:spPr>
          <a:xfrm>
            <a:off x="5560423" y="1326271"/>
            <a:ext cx="1494678" cy="280460"/>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101">
            <a:extLst>
              <a:ext uri="{FF2B5EF4-FFF2-40B4-BE49-F238E27FC236}">
                <a16:creationId xmlns:a16="http://schemas.microsoft.com/office/drawing/2014/main" id="{B183C197-63F4-3D4E-99BB-76048F8487E5}"/>
              </a:ext>
            </a:extLst>
          </p:cNvPr>
          <p:cNvSpPr/>
          <p:nvPr/>
        </p:nvSpPr>
        <p:spPr>
          <a:xfrm>
            <a:off x="6589083" y="4309149"/>
            <a:ext cx="2097715" cy="293329"/>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102">
            <a:extLst>
              <a:ext uri="{FF2B5EF4-FFF2-40B4-BE49-F238E27FC236}">
                <a16:creationId xmlns:a16="http://schemas.microsoft.com/office/drawing/2014/main" id="{4A2D11AE-F14E-A044-9989-23C40398BC7C}"/>
              </a:ext>
            </a:extLst>
          </p:cNvPr>
          <p:cNvSpPr/>
          <p:nvPr/>
        </p:nvSpPr>
        <p:spPr>
          <a:xfrm>
            <a:off x="5560422" y="4979988"/>
            <a:ext cx="3126377" cy="290918"/>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4" name="Straight Arrow Connector 103">
            <a:extLst>
              <a:ext uri="{FF2B5EF4-FFF2-40B4-BE49-F238E27FC236}">
                <a16:creationId xmlns:a16="http://schemas.microsoft.com/office/drawing/2014/main" id="{29DA91B1-A687-C945-96F8-087FCCC688AD}"/>
              </a:ext>
            </a:extLst>
          </p:cNvPr>
          <p:cNvCxnSpPr>
            <a:cxnSpLocks/>
            <a:stCxn id="47" idx="3"/>
            <a:endCxn id="103" idx="1"/>
          </p:cNvCxnSpPr>
          <p:nvPr/>
        </p:nvCxnSpPr>
        <p:spPr>
          <a:xfrm flipV="1">
            <a:off x="3081757" y="5125447"/>
            <a:ext cx="2478665" cy="330124"/>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51414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LAO*</a:t>
            </a:r>
          </a:p>
        </p:txBody>
      </p:sp>
      <p:sp>
        <p:nvSpPr>
          <p:cNvPr id="42" name="Content Placeholder 2">
            <a:extLst>
              <a:ext uri="{FF2B5EF4-FFF2-40B4-BE49-F238E27FC236}">
                <a16:creationId xmlns:a16="http://schemas.microsoft.com/office/drawing/2014/main" id="{A9176AC9-7D97-E643-B87C-B93329B07606}"/>
              </a:ext>
            </a:extLst>
          </p:cNvPr>
          <p:cNvSpPr>
            <a:spLocks noGrp="1"/>
          </p:cNvSpPr>
          <p:nvPr>
            <p:ph idx="1"/>
          </p:nvPr>
        </p:nvSpPr>
        <p:spPr>
          <a:xfrm>
            <a:off x="628650" y="1158240"/>
            <a:ext cx="3181683" cy="5018723"/>
          </a:xfrm>
        </p:spPr>
        <p:txBody>
          <a:bodyPr>
            <a:normAutofit/>
          </a:bodyPr>
          <a:lstStyle/>
          <a:p>
            <a:r>
              <a:rPr lang="en-US" sz="2600" dirty="0"/>
              <a:t>Best-first search</a:t>
            </a:r>
            <a:br>
              <a:rPr lang="en-US" sz="2600" dirty="0"/>
            </a:br>
            <a:r>
              <a:rPr lang="en-US" sz="2600" dirty="0"/>
              <a:t>for both cyclic and acyclic domains</a:t>
            </a:r>
          </a:p>
        </p:txBody>
      </p:sp>
      <p:sp>
        <p:nvSpPr>
          <p:cNvPr id="6" name="Slide Number Placeholder 5">
            <a:extLst>
              <a:ext uri="{FF2B5EF4-FFF2-40B4-BE49-F238E27FC236}">
                <a16:creationId xmlns:a16="http://schemas.microsoft.com/office/drawing/2014/main" id="{76913077-BC69-704E-B0EF-309C4BABAA2E}"/>
              </a:ext>
            </a:extLst>
          </p:cNvPr>
          <p:cNvSpPr>
            <a:spLocks noGrp="1"/>
          </p:cNvSpPr>
          <p:nvPr>
            <p:ph type="sldNum" sz="quarter" idx="12"/>
          </p:nvPr>
        </p:nvSpPr>
        <p:spPr/>
        <p:txBody>
          <a:bodyPr/>
          <a:lstStyle/>
          <a:p>
            <a:fld id="{67C9959E-8E6B-B04C-9955-EA096F41CA7A}" type="slidenum">
              <a:rPr lang="en-GB" smtClean="0"/>
              <a:pPr/>
              <a:t>34</a:t>
            </a:fld>
            <a:endParaRPr lang="en-GB"/>
          </a:p>
        </p:txBody>
      </p:sp>
      <mc:AlternateContent xmlns:mc="http://schemas.openxmlformats.org/markup-compatibility/2006" xmlns:a14="http://schemas.microsoft.com/office/drawing/2010/main">
        <mc:Choice Requires="a14">
          <p:sp>
            <p:nvSpPr>
              <p:cNvPr id="44" name="Text Box 11">
                <a:extLst>
                  <a:ext uri="{FF2B5EF4-FFF2-40B4-BE49-F238E27FC236}">
                    <a16:creationId xmlns:a16="http://schemas.microsoft.com/office/drawing/2014/main" id="{B17ABBB2-3B0F-C541-98EE-D580228CFE5D}"/>
                  </a:ext>
                </a:extLst>
              </p:cNvPr>
              <p:cNvSpPr txBox="1">
                <a:spLocks noChangeArrowheads="1"/>
              </p:cNvSpPr>
              <p:nvPr/>
            </p:nvSpPr>
            <p:spPr bwMode="auto">
              <a:xfrm>
                <a:off x="404855" y="3849983"/>
                <a:ext cx="3209084" cy="369332"/>
              </a:xfrm>
              <a:prstGeom prst="rect">
                <a:avLst/>
              </a:prstGeom>
              <a:ln>
                <a:headEnd/>
                <a:tailEnd/>
              </a:ln>
              <a:extLst/>
            </p:spPr>
            <p:style>
              <a:lnRef idx="0">
                <a:schemeClr val="accent4"/>
              </a:lnRef>
              <a:fillRef idx="3">
                <a:schemeClr val="accent4"/>
              </a:fillRef>
              <a:effectRef idx="3">
                <a:schemeClr val="accent4"/>
              </a:effectRef>
              <a:fontRef idx="minor">
                <a:schemeClr val="lt1"/>
              </a:fontRef>
            </p:style>
            <p:txBody>
              <a:bodyPr wrap="none" lIns="91440" tIns="45720" rIns="91440" b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bg1"/>
                    </a:solidFill>
                    <a:latin typeface="+mn-lt"/>
                    <a:ea typeface="Times New Roman"/>
                    <a:cs typeface="Times New Roman"/>
                  </a:rPr>
                  <a:t>all </a:t>
                </a:r>
                <a14:m>
                  <m:oMath xmlns:m="http://schemas.openxmlformats.org/officeDocument/2006/math">
                    <m:r>
                      <a:rPr lang="en-US" sz="1800" i="1" dirty="0" smtClean="0">
                        <a:solidFill>
                          <a:schemeClr val="bg1"/>
                        </a:solidFill>
                        <a:latin typeface="Cambria Math" panose="02040503050406030204" pitchFamily="18" charset="0"/>
                        <a:ea typeface="Times New Roman"/>
                        <a:cs typeface="Times New Roman"/>
                      </a:rPr>
                      <m:t>𝜋</m:t>
                    </m:r>
                  </m:oMath>
                </a14:m>
                <a:r>
                  <a:rPr lang="en-US" sz="1800" dirty="0">
                    <a:solidFill>
                      <a:schemeClr val="bg1"/>
                    </a:solidFill>
                    <a:latin typeface="+mn-lt"/>
                    <a:ea typeface="Times New Roman"/>
                    <a:cs typeface="Times New Roman"/>
                  </a:rPr>
                  <a:t>-ancestors of </a:t>
                </a:r>
                <a14:m>
                  <m:oMath xmlns:m="http://schemas.openxmlformats.org/officeDocument/2006/math">
                    <m:r>
                      <a:rPr lang="en-US" sz="1800" i="1" dirty="0" smtClean="0">
                        <a:solidFill>
                          <a:schemeClr val="bg1"/>
                        </a:solidFill>
                        <a:latin typeface="Cambria Math" panose="02040503050406030204" pitchFamily="18" charset="0"/>
                        <a:ea typeface="Times New Roman"/>
                        <a:cs typeface="Times New Roman"/>
                      </a:rPr>
                      <m:t>𝑠</m:t>
                    </m:r>
                  </m:oMath>
                </a14:m>
                <a:r>
                  <a:rPr lang="en-US" sz="1800" dirty="0">
                    <a:solidFill>
                      <a:schemeClr val="bg1"/>
                    </a:solidFill>
                    <a:latin typeface="+mn-lt"/>
                    <a:ea typeface="Times New Roman"/>
                    <a:cs typeface="Times New Roman"/>
                  </a:rPr>
                  <a:t> in </a:t>
                </a:r>
                <a14:m>
                  <m:oMath xmlns:m="http://schemas.openxmlformats.org/officeDocument/2006/math">
                    <m:r>
                      <a:rPr lang="en-US" sz="1800" i="1" dirty="0" smtClean="0">
                        <a:solidFill>
                          <a:schemeClr val="bg1"/>
                        </a:solidFill>
                        <a:latin typeface="Cambria Math" panose="02040503050406030204" pitchFamily="18" charset="0"/>
                        <a:ea typeface="Times New Roman"/>
                        <a:cs typeface="Times New Roman"/>
                      </a:rPr>
                      <m:t>𝐸𝑛𝑣𝑒𝑙𝑜𝑝𝑒</m:t>
                    </m:r>
                  </m:oMath>
                </a14:m>
                <a:endParaRPr lang="en-US" sz="1800" dirty="0">
                  <a:solidFill>
                    <a:schemeClr val="bg1"/>
                  </a:solidFill>
                  <a:latin typeface="+mn-lt"/>
                  <a:ea typeface="Times New Roman"/>
                  <a:cs typeface="Times New Roman"/>
                </a:endParaRPr>
              </a:p>
            </p:txBody>
          </p:sp>
        </mc:Choice>
        <mc:Fallback xmlns="">
          <p:sp>
            <p:nvSpPr>
              <p:cNvPr id="44" name="Text Box 11">
                <a:extLst>
                  <a:ext uri="{FF2B5EF4-FFF2-40B4-BE49-F238E27FC236}">
                    <a16:creationId xmlns:a16="http://schemas.microsoft.com/office/drawing/2014/main" id="{B17ABBB2-3B0F-C541-98EE-D580228CFE5D}"/>
                  </a:ext>
                </a:extLst>
              </p:cNvPr>
              <p:cNvSpPr txBox="1">
                <a:spLocks noRot="1" noChangeAspect="1" noMove="1" noResize="1" noEditPoints="1" noAdjustHandles="1" noChangeArrowheads="1" noChangeShapeType="1" noTextEdit="1"/>
              </p:cNvSpPr>
              <p:nvPr/>
            </p:nvSpPr>
            <p:spPr bwMode="auto">
              <a:xfrm>
                <a:off x="404855" y="3849983"/>
                <a:ext cx="3209084" cy="369332"/>
              </a:xfrm>
              <a:prstGeom prst="rect">
                <a:avLst/>
              </a:prstGeom>
              <a:blipFill>
                <a:blip r:embed="rId3"/>
                <a:stretch>
                  <a:fillRect/>
                </a:stretch>
              </a:blipFill>
              <a:ln>
                <a:headEnd/>
                <a:tailEnd/>
              </a:ln>
              <a:extLst/>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476FA376-E45E-6940-A834-BFC13EABB748}"/>
                  </a:ext>
                </a:extLst>
              </p:cNvPr>
              <p:cNvSpPr txBox="1"/>
              <p:nvPr/>
            </p:nvSpPr>
            <p:spPr>
              <a:xfrm>
                <a:off x="748763" y="2354866"/>
                <a:ext cx="2521268" cy="369332"/>
              </a:xfrm>
              <a:prstGeom prst="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14:m>
                  <m:oMath xmlns:m="http://schemas.openxmlformats.org/officeDocument/2006/math">
                    <m:r>
                      <m:rPr>
                        <m:sty m:val="p"/>
                      </m:rPr>
                      <a:rPr lang="en-US" i="0" dirty="0" smtClean="0">
                        <a:solidFill>
                          <a:schemeClr val="bg1"/>
                        </a:solidFill>
                        <a:latin typeface="Cambria Math" panose="02040503050406030204" pitchFamily="18" charset="0"/>
                      </a:rPr>
                      <m:t>Σ</m:t>
                    </m:r>
                  </m:oMath>
                </a14:m>
                <a:r>
                  <a:rPr lang="en-US" dirty="0">
                    <a:solidFill>
                      <a:schemeClr val="bg1"/>
                    </a:solidFill>
                  </a:rPr>
                  <a:t> may be cyclic or acyclic</a:t>
                </a:r>
              </a:p>
            </p:txBody>
          </p:sp>
        </mc:Choice>
        <mc:Fallback xmlns="">
          <p:sp>
            <p:nvSpPr>
              <p:cNvPr id="2" name="TextBox 1">
                <a:extLst>
                  <a:ext uri="{FF2B5EF4-FFF2-40B4-BE49-F238E27FC236}">
                    <a16:creationId xmlns:a16="http://schemas.microsoft.com/office/drawing/2014/main" id="{476FA376-E45E-6940-A834-BFC13EABB748}"/>
                  </a:ext>
                </a:extLst>
              </p:cNvPr>
              <p:cNvSpPr txBox="1">
                <a:spLocks noRot="1" noChangeAspect="1" noMove="1" noResize="1" noEditPoints="1" noAdjustHandles="1" noChangeArrowheads="1" noChangeShapeType="1" noTextEdit="1"/>
              </p:cNvSpPr>
              <p:nvPr/>
            </p:nvSpPr>
            <p:spPr>
              <a:xfrm>
                <a:off x="748763" y="2354866"/>
                <a:ext cx="2521268" cy="369332"/>
              </a:xfrm>
              <a:prstGeom prst="rect">
                <a:avLst/>
              </a:prstGeom>
              <a:blipFill>
                <a:blip r:embed="rId4"/>
                <a:stretch>
                  <a:fillRect/>
                </a:stretch>
              </a:blipFill>
              <a:ln/>
            </p:spPr>
            <p:txBody>
              <a:bodyPr/>
              <a:lstStyle/>
              <a:p>
                <a:r>
                  <a:rPr lang="en-GB">
                    <a:noFill/>
                  </a:rPr>
                  <a:t> </a:t>
                </a:r>
              </a:p>
            </p:txBody>
          </p:sp>
        </mc:Fallback>
      </mc:AlternateContent>
      <p:sp>
        <p:nvSpPr>
          <p:cNvPr id="39" name="TextBox 38">
            <a:extLst>
              <a:ext uri="{FF2B5EF4-FFF2-40B4-BE49-F238E27FC236}">
                <a16:creationId xmlns:a16="http://schemas.microsoft.com/office/drawing/2014/main" id="{84D14EE8-3284-8E4D-9370-753636E91DC6}"/>
              </a:ext>
            </a:extLst>
          </p:cNvPr>
          <p:cNvSpPr txBox="1"/>
          <p:nvPr/>
        </p:nvSpPr>
        <p:spPr>
          <a:xfrm>
            <a:off x="2028403" y="2943118"/>
            <a:ext cx="1255472" cy="369332"/>
          </a:xfrm>
          <a:prstGeom prst="rect">
            <a:avLst/>
          </a:prstGeom>
          <a:ln/>
        </p:spPr>
        <p:style>
          <a:lnRef idx="0">
            <a:schemeClr val="accent4"/>
          </a:lnRef>
          <a:fillRef idx="3">
            <a:schemeClr val="accent4"/>
          </a:fillRef>
          <a:effectRef idx="3">
            <a:schemeClr val="accent4"/>
          </a:effectRef>
          <a:fontRef idx="minor">
            <a:schemeClr val="lt1"/>
          </a:fontRef>
        </p:style>
        <p:txBody>
          <a:bodyPr wrap="none" rtlCol="0">
            <a:spAutoFit/>
          </a:bodyPr>
          <a:lstStyle/>
          <a:p>
            <a:r>
              <a:rPr lang="en-US" dirty="0">
                <a:solidFill>
                  <a:schemeClr val="bg1"/>
                </a:solidFill>
              </a:rPr>
              <a:t>not in book</a:t>
            </a:r>
          </a:p>
        </p:txBody>
      </p:sp>
      <mc:AlternateContent xmlns:mc="http://schemas.openxmlformats.org/markup-compatibility/2006" xmlns:a14="http://schemas.microsoft.com/office/drawing/2010/main">
        <mc:Choice Requires="a14">
          <p:sp>
            <p:nvSpPr>
              <p:cNvPr id="47" name="Text Box 11">
                <a:extLst>
                  <a:ext uri="{FF2B5EF4-FFF2-40B4-BE49-F238E27FC236}">
                    <a16:creationId xmlns:a16="http://schemas.microsoft.com/office/drawing/2014/main" id="{D3F1948F-1A87-6942-8B25-A02284FF2006}"/>
                  </a:ext>
                </a:extLst>
              </p:cNvPr>
              <p:cNvSpPr txBox="1">
                <a:spLocks noChangeArrowheads="1"/>
              </p:cNvSpPr>
              <p:nvPr/>
            </p:nvSpPr>
            <p:spPr bwMode="auto">
              <a:xfrm>
                <a:off x="628650" y="4730973"/>
                <a:ext cx="3020570" cy="646331"/>
              </a:xfrm>
              <a:prstGeom prst="rect">
                <a:avLst/>
              </a:prstGeom>
              <a:ln>
                <a:headEnd/>
                <a:tailEnd/>
              </a:ln>
              <a:extLst/>
            </p:spPr>
            <p:style>
              <a:lnRef idx="0">
                <a:schemeClr val="accent4"/>
              </a:lnRef>
              <a:fillRef idx="3">
                <a:schemeClr val="accent4"/>
              </a:fillRef>
              <a:effectRef idx="3">
                <a:schemeClr val="accent4"/>
              </a:effectRef>
              <a:fontRef idx="minor">
                <a:schemeClr val="lt1"/>
              </a:fontRef>
            </p:style>
            <p:txBody>
              <a:bodyPr wrap="none" lIns="91440" tIns="45720" rIns="91440" b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bg1"/>
                    </a:solidFill>
                    <a:latin typeface="+mn-lt"/>
                    <a:ea typeface="Times New Roman"/>
                    <a:cs typeface="Times New Roman"/>
                  </a:rPr>
                  <a:t>Asynchronous value iteration, </a:t>
                </a:r>
              </a:p>
              <a:p>
                <a:r>
                  <a:rPr lang="en-US" sz="1800" dirty="0">
                    <a:solidFill>
                      <a:schemeClr val="bg1"/>
                    </a:solidFill>
                    <a:latin typeface="+mn-lt"/>
                    <a:ea typeface="Times New Roman"/>
                    <a:cs typeface="Times New Roman"/>
                  </a:rPr>
                  <a:t>restricted to </a:t>
                </a:r>
                <a14:m>
                  <m:oMath xmlns:m="http://schemas.openxmlformats.org/officeDocument/2006/math">
                    <m:r>
                      <a:rPr lang="de-DE" sz="1800" b="0" i="1" dirty="0" smtClean="0">
                        <a:solidFill>
                          <a:schemeClr val="bg1"/>
                        </a:solidFill>
                        <a:latin typeface="Cambria Math" panose="02040503050406030204" pitchFamily="18" charset="0"/>
                        <a:ea typeface="Times New Roman"/>
                        <a:cs typeface="Times New Roman"/>
                      </a:rPr>
                      <m:t>𝑍</m:t>
                    </m:r>
                  </m:oMath>
                </a14:m>
                <a:endParaRPr lang="en-US" sz="1800" i="1" dirty="0">
                  <a:solidFill>
                    <a:schemeClr val="bg1"/>
                  </a:solidFill>
                  <a:latin typeface="+mn-lt"/>
                  <a:ea typeface="Times New Roman"/>
                  <a:cs typeface="Times New Roman"/>
                </a:endParaRPr>
              </a:p>
            </p:txBody>
          </p:sp>
        </mc:Choice>
        <mc:Fallback xmlns="">
          <p:sp>
            <p:nvSpPr>
              <p:cNvPr id="47" name="Text Box 11">
                <a:extLst>
                  <a:ext uri="{FF2B5EF4-FFF2-40B4-BE49-F238E27FC236}">
                    <a16:creationId xmlns:a16="http://schemas.microsoft.com/office/drawing/2014/main" id="{D3F1948F-1A87-6942-8B25-A02284FF2006}"/>
                  </a:ext>
                </a:extLst>
              </p:cNvPr>
              <p:cNvSpPr txBox="1">
                <a:spLocks noRot="1" noChangeAspect="1" noMove="1" noResize="1" noEditPoints="1" noAdjustHandles="1" noChangeArrowheads="1" noChangeShapeType="1" noTextEdit="1"/>
              </p:cNvSpPr>
              <p:nvPr/>
            </p:nvSpPr>
            <p:spPr bwMode="auto">
              <a:xfrm>
                <a:off x="628650" y="4730973"/>
                <a:ext cx="3020570" cy="646331"/>
              </a:xfrm>
              <a:prstGeom prst="rect">
                <a:avLst/>
              </a:prstGeom>
              <a:blipFill>
                <a:blip r:embed="rId5"/>
                <a:stretch>
                  <a:fillRect/>
                </a:stretch>
              </a:blipFill>
              <a:ln>
                <a:headEnd/>
                <a:tailEnd/>
              </a:ln>
              <a:extLst/>
            </p:spPr>
            <p:txBody>
              <a:bodyPr/>
              <a:lstStyle/>
              <a:p>
                <a:r>
                  <a:rPr lang="en-GB">
                    <a:noFill/>
                  </a:rPr>
                  <a:t> </a:t>
                </a:r>
              </a:p>
            </p:txBody>
          </p:sp>
        </mc:Fallback>
      </mc:AlternateContent>
      <p:sp>
        <p:nvSpPr>
          <p:cNvPr id="51" name="TextBox 50">
            <a:extLst>
              <a:ext uri="{FF2B5EF4-FFF2-40B4-BE49-F238E27FC236}">
                <a16:creationId xmlns:a16="http://schemas.microsoft.com/office/drawing/2014/main" id="{DE8902A1-CE88-2F45-9195-91A79992C121}"/>
              </a:ext>
            </a:extLst>
          </p:cNvPr>
          <p:cNvSpPr txBox="1"/>
          <p:nvPr/>
        </p:nvSpPr>
        <p:spPr>
          <a:xfrm>
            <a:off x="3982168" y="4992235"/>
            <a:ext cx="4985572" cy="1600438"/>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Bellman-Update(</a:t>
            </a:r>
            <a:r>
              <a:rPr lang="en-GB" sz="1400" b="1" i="1" dirty="0">
                <a:latin typeface="Courier New" panose="02070309020205020404" pitchFamily="49" charset="0"/>
                <a:cs typeface="Courier New" panose="02070309020205020404" pitchFamily="49" charset="0"/>
              </a:rPr>
              <a:t>s</a:t>
            </a:r>
            <a:r>
              <a:rPr lang="en-GB" sz="1400" b="1"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solidFill>
                  <a:schemeClr val="accent4"/>
                </a:solidFill>
                <a:latin typeface="Courier New" panose="02070309020205020404" pitchFamily="49" charset="0"/>
                <a:cs typeface="Courier New" panose="02070309020205020404" pitchFamily="49" charset="0"/>
              </a:rPr>
              <a:t>𝜈</a:t>
            </a:r>
            <a:r>
              <a:rPr lang="en-GB" sz="1400" b="1" i="1" baseline="-25000" dirty="0">
                <a:solidFill>
                  <a:schemeClr val="accent4"/>
                </a:solidFill>
                <a:latin typeface="Courier New" panose="02070309020205020404" pitchFamily="49" charset="0"/>
                <a:cs typeface="Courier New" panose="02070309020205020404" pitchFamily="49" charset="0"/>
              </a:rPr>
              <a:t>old</a:t>
            </a:r>
            <a:r>
              <a:rPr lang="en-GB" sz="1400" b="1" dirty="0">
                <a:solidFill>
                  <a:schemeClr val="accent4"/>
                </a:solidFill>
                <a:latin typeface="Courier New" panose="02070309020205020404" pitchFamily="49" charset="0"/>
                <a:cs typeface="Courier New" panose="02070309020205020404" pitchFamily="49" charset="0"/>
              </a:rPr>
              <a:t> ← </a:t>
            </a:r>
            <a:r>
              <a:rPr lang="en-GB" sz="1400" b="1" i="1" dirty="0">
                <a:solidFill>
                  <a:schemeClr val="accent4"/>
                </a:solidFill>
                <a:latin typeface="Courier New" panose="02070309020205020404" pitchFamily="49" charset="0"/>
                <a:cs typeface="Courier New" panose="02070309020205020404" pitchFamily="49" charset="0"/>
              </a:rPr>
              <a:t>V</a:t>
            </a:r>
            <a:r>
              <a:rPr lang="en-GB" sz="1400" b="1" dirty="0">
                <a:solidFill>
                  <a:schemeClr val="accent4"/>
                </a:solidFill>
                <a:latin typeface="Courier New" panose="02070309020205020404" pitchFamily="49" charset="0"/>
                <a:cs typeface="Courier New" panose="02070309020205020404" pitchFamily="49" charset="0"/>
              </a:rPr>
              <a:t>(</a:t>
            </a:r>
            <a:r>
              <a:rPr lang="en-GB" sz="1400" b="1" i="1" dirty="0">
                <a:solidFill>
                  <a:schemeClr val="accent4"/>
                </a:solidFill>
                <a:latin typeface="Courier New" panose="02070309020205020404" pitchFamily="49" charset="0"/>
                <a:cs typeface="Courier New" panose="02070309020205020404" pitchFamily="49" charset="0"/>
              </a:rPr>
              <a:t>s</a:t>
            </a:r>
            <a:r>
              <a:rPr lang="en-GB" sz="1400" b="1" dirty="0">
                <a:solidFill>
                  <a:schemeClr val="accent4"/>
                </a:solidFill>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	for</a:t>
            </a:r>
            <a:r>
              <a:rPr lang="en-GB" sz="1400" dirty="0">
                <a:latin typeface="Courier New" panose="02070309020205020404" pitchFamily="49" charset="0"/>
                <a:cs typeface="Courier New" panose="02070309020205020404" pitchFamily="49" charset="0"/>
              </a:rPr>
              <a:t> every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Applicable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cost</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)+𝛴</a:t>
            </a:r>
            <a:r>
              <a:rPr lang="en-GB" sz="1400" i="1" baseline="-25000" dirty="0" err="1">
                <a:latin typeface="Courier New" panose="02070309020205020404" pitchFamily="49" charset="0"/>
                <a:cs typeface="Courier New" panose="02070309020205020404" pitchFamily="49" charset="0"/>
              </a:rPr>
              <a:t>s</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S</a:t>
            </a:r>
            <a:r>
              <a:rPr lang="en-GB" sz="1400" i="1" dirty="0" err="1">
                <a:latin typeface="Courier New" panose="02070309020205020404" pitchFamily="49" charset="0"/>
                <a:cs typeface="Courier New" panose="02070309020205020404" pitchFamily="49" charset="0"/>
              </a:rPr>
              <a:t>PR</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i="1" dirty="0" err="1">
                <a:latin typeface="Courier New" panose="02070309020205020404" pitchFamily="49" charset="0"/>
                <a:cs typeface="Courier New" panose="02070309020205020404" pitchFamily="49" charset="0"/>
              </a:rPr>
              <a:t>s,a</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V</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V</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min</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Applicable</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i="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𝜋(</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argmin</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Applicable</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solidFill>
                  <a:schemeClr val="accent4"/>
                </a:solidFill>
                <a:latin typeface="Courier New" panose="02070309020205020404" pitchFamily="49" charset="0"/>
                <a:cs typeface="Courier New" panose="02070309020205020404" pitchFamily="49" charset="0"/>
              </a:rPr>
              <a:t>return</a:t>
            </a:r>
            <a:r>
              <a:rPr lang="en-GB" sz="1400" dirty="0">
                <a:solidFill>
                  <a:schemeClr val="accent4"/>
                </a:solidFill>
                <a:latin typeface="Courier New" panose="02070309020205020404" pitchFamily="49" charset="0"/>
                <a:cs typeface="Courier New" panose="02070309020205020404" pitchFamily="49" charset="0"/>
              </a:rPr>
              <a:t> </a:t>
            </a:r>
            <a:r>
              <a:rPr lang="en-GB" sz="1400" b="1" dirty="0">
                <a:solidFill>
                  <a:schemeClr val="accent4"/>
                </a:solidFill>
                <a:latin typeface="Courier New" panose="02070309020205020404" pitchFamily="49" charset="0"/>
                <a:cs typeface="Courier New" panose="02070309020205020404" pitchFamily="49" charset="0"/>
              </a:rPr>
              <a:t>|</a:t>
            </a:r>
            <a:r>
              <a:rPr lang="en-GB" sz="1400" b="1" i="1" dirty="0">
                <a:solidFill>
                  <a:schemeClr val="accent4"/>
                </a:solidFill>
                <a:latin typeface="Courier New" panose="02070309020205020404" pitchFamily="49" charset="0"/>
                <a:cs typeface="Courier New" panose="02070309020205020404" pitchFamily="49" charset="0"/>
              </a:rPr>
              <a:t>V</a:t>
            </a:r>
            <a:r>
              <a:rPr lang="en-GB" sz="1400" b="1" dirty="0">
                <a:solidFill>
                  <a:schemeClr val="accent4"/>
                </a:solidFill>
                <a:latin typeface="Courier New" panose="02070309020205020404" pitchFamily="49" charset="0"/>
                <a:cs typeface="Courier New" panose="02070309020205020404" pitchFamily="49" charset="0"/>
              </a:rPr>
              <a:t>(</a:t>
            </a:r>
            <a:r>
              <a:rPr lang="en-GB" sz="1400" b="1" i="1" dirty="0">
                <a:solidFill>
                  <a:schemeClr val="accent4"/>
                </a:solidFill>
                <a:latin typeface="Courier New" panose="02070309020205020404" pitchFamily="49" charset="0"/>
                <a:cs typeface="Courier New" panose="02070309020205020404" pitchFamily="49" charset="0"/>
              </a:rPr>
              <a:t>s</a:t>
            </a:r>
            <a:r>
              <a:rPr lang="en-GB" sz="1400" b="1" dirty="0">
                <a:solidFill>
                  <a:schemeClr val="accent4"/>
                </a:solidFill>
                <a:latin typeface="Courier New" panose="02070309020205020404" pitchFamily="49" charset="0"/>
                <a:cs typeface="Courier New" panose="02070309020205020404" pitchFamily="49" charset="0"/>
              </a:rPr>
              <a:t>)-𝜈</a:t>
            </a:r>
            <a:r>
              <a:rPr lang="en-GB" sz="1400" b="1" i="1" baseline="-25000" dirty="0">
                <a:solidFill>
                  <a:schemeClr val="accent4"/>
                </a:solidFill>
                <a:latin typeface="Courier New" panose="02070309020205020404" pitchFamily="49" charset="0"/>
                <a:cs typeface="Courier New" panose="02070309020205020404" pitchFamily="49" charset="0"/>
              </a:rPr>
              <a:t>old</a:t>
            </a:r>
            <a:r>
              <a:rPr lang="en-GB" sz="1400" b="1" dirty="0">
                <a:solidFill>
                  <a:schemeClr val="accent4"/>
                </a:solidFill>
                <a:latin typeface="Courier New" panose="02070309020205020404" pitchFamily="49" charset="0"/>
                <a:cs typeface="Courier New" panose="02070309020205020404" pitchFamily="49" charset="0"/>
              </a:rPr>
              <a:t>|</a:t>
            </a:r>
            <a:endParaRPr lang="en-GB" sz="1400" b="1" i="1" baseline="-25000" dirty="0">
              <a:solidFill>
                <a:schemeClr val="accent4"/>
              </a:solidFill>
              <a:latin typeface="Courier New" panose="02070309020205020404" pitchFamily="49" charset="0"/>
              <a:cs typeface="Courier New" panose="02070309020205020404" pitchFamily="49" charset="0"/>
            </a:endParaRPr>
          </a:p>
        </p:txBody>
      </p:sp>
      <p:sp>
        <p:nvSpPr>
          <p:cNvPr id="97" name="Content Placeholder 2">
            <a:extLst>
              <a:ext uri="{FF2B5EF4-FFF2-40B4-BE49-F238E27FC236}">
                <a16:creationId xmlns:a16="http://schemas.microsoft.com/office/drawing/2014/main" id="{252AF3DB-79CB-5C48-B6B3-49A132D6E813}"/>
              </a:ext>
            </a:extLst>
          </p:cNvPr>
          <p:cNvSpPr txBox="1">
            <a:spLocks/>
          </p:cNvSpPr>
          <p:nvPr/>
        </p:nvSpPr>
        <p:spPr>
          <a:xfrm>
            <a:off x="3986721" y="3524259"/>
            <a:ext cx="4981019" cy="1389355"/>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2700" indent="0">
              <a:spcBef>
                <a:spcPts val="200"/>
              </a:spcBef>
              <a:buFont typeface="Arial" panose="020B0604020202020204" pitchFamily="34" charset="0"/>
              <a:buNone/>
              <a:tabLst>
                <a:tab pos="349250" algn="l"/>
                <a:tab pos="698500" algn="l"/>
                <a:tab pos="1062038" algn="l"/>
                <a:tab pos="1411288" algn="l"/>
                <a:tab pos="1774825" algn="l"/>
              </a:tabLst>
            </a:pPr>
            <a:r>
              <a:rPr lang="en-US" sz="1400" b="1" dirty="0">
                <a:solidFill>
                  <a:schemeClr val="accent4"/>
                </a:solidFill>
                <a:latin typeface="Courier New" panose="02070309020205020404" pitchFamily="49" charset="0"/>
                <a:cs typeface="Courier New" panose="02070309020205020404" pitchFamily="49" charset="0"/>
              </a:rPr>
              <a:t>LAO-Update(</a:t>
            </a:r>
            <a:r>
              <a:rPr lang="en-US" sz="1400" b="1" i="1" dirty="0">
                <a:solidFill>
                  <a:schemeClr val="accent4"/>
                </a:solidFill>
                <a:latin typeface="Courier New" panose="02070309020205020404" pitchFamily="49" charset="0"/>
                <a:cs typeface="Courier New" panose="02070309020205020404" pitchFamily="49" charset="0"/>
              </a:rPr>
              <a:t>s</a:t>
            </a:r>
            <a:r>
              <a:rPr lang="en-US" sz="1400" b="1" dirty="0">
                <a:solidFill>
                  <a:schemeClr val="accent4"/>
                </a:solidFill>
                <a:latin typeface="Courier New" panose="02070309020205020404" pitchFamily="49" charset="0"/>
                <a:cs typeface="Courier New" panose="02070309020205020404" pitchFamily="49" charset="0"/>
              </a:rPr>
              <a:t>)</a:t>
            </a:r>
          </a:p>
          <a:p>
            <a:pPr marL="12700" lvl="1" indent="0">
              <a:spcBef>
                <a:spcPts val="200"/>
              </a:spcBef>
              <a:buNone/>
              <a:tabLst>
                <a:tab pos="349250" algn="l"/>
                <a:tab pos="698500" algn="l"/>
                <a:tab pos="1062038" algn="l"/>
                <a:tab pos="1411288" algn="l"/>
                <a:tab pos="1774825" algn="l"/>
              </a:tabLst>
            </a:pPr>
            <a:r>
              <a:rPr lang="en-US" sz="1400" i="1" dirty="0">
                <a:solidFill>
                  <a:schemeClr val="accent4"/>
                </a:solidFill>
                <a:latin typeface="Courier New" panose="02070309020205020404" pitchFamily="49" charset="0"/>
                <a:cs typeface="Courier New" panose="02070309020205020404" pitchFamily="49" charset="0"/>
              </a:rPr>
              <a:t>	Z </a:t>
            </a:r>
            <a:r>
              <a:rPr lang="en-US" sz="1400" dirty="0">
                <a:solidFill>
                  <a:schemeClr val="accent4"/>
                </a:solidFill>
                <a:latin typeface="Courier New" panose="02070309020205020404" pitchFamily="49" charset="0"/>
                <a:cs typeface="Courier New" panose="02070309020205020404" pitchFamily="49" charset="0"/>
              </a:rPr>
              <a:t>← {</a:t>
            </a:r>
            <a:r>
              <a:rPr lang="en-US" sz="1400" i="1" dirty="0">
                <a:solidFill>
                  <a:schemeClr val="accent4"/>
                </a:solidFill>
                <a:latin typeface="Courier New" panose="02070309020205020404" pitchFamily="49" charset="0"/>
                <a:cs typeface="Courier New" panose="02070309020205020404" pitchFamily="49" charset="0"/>
              </a:rPr>
              <a:t>s</a:t>
            </a:r>
            <a:r>
              <a:rPr lang="en-US" sz="1400" dirty="0">
                <a:solidFill>
                  <a:schemeClr val="accent4"/>
                </a:solidFill>
                <a:latin typeface="Courier New" panose="02070309020205020404" pitchFamily="49" charset="0"/>
                <a:cs typeface="Courier New" panose="02070309020205020404" pitchFamily="49" charset="0"/>
              </a:rPr>
              <a:t>}</a:t>
            </a:r>
            <a:r>
              <a:rPr lang="el-GR" sz="1400" dirty="0">
                <a:solidFill>
                  <a:schemeClr val="accent4"/>
                </a:solidFill>
                <a:latin typeface="Courier New" panose="02070309020205020404" pitchFamily="49" charset="0"/>
                <a:cs typeface="Courier New" panose="02070309020205020404" pitchFamily="49" charset="0"/>
              </a:rPr>
              <a:t>∪{</a:t>
            </a:r>
            <a:r>
              <a:rPr lang="el-GR" sz="1400" i="1" dirty="0">
                <a:solidFill>
                  <a:schemeClr val="accent4"/>
                </a:solidFill>
                <a:latin typeface="Courier New" panose="02070309020205020404" pitchFamily="49" charset="0"/>
                <a:cs typeface="Courier New" panose="02070309020205020404" pitchFamily="49" charset="0"/>
              </a:rPr>
              <a:t>s</a:t>
            </a:r>
            <a:r>
              <a:rPr lang="el-GR" sz="1400" dirty="0">
                <a:solidFill>
                  <a:schemeClr val="accent4"/>
                </a:solidFill>
                <a:latin typeface="Courier New" panose="02070309020205020404" pitchFamily="49" charset="0"/>
                <a:cs typeface="Courier New" panose="02070309020205020404" pitchFamily="49" charset="0"/>
              </a:rPr>
              <a:t>′ ∈</a:t>
            </a:r>
            <a:r>
              <a:rPr lang="en-US" sz="1400" dirty="0">
                <a:solidFill>
                  <a:schemeClr val="accent4"/>
                </a:solidFill>
                <a:latin typeface="Courier New" panose="02070309020205020404" pitchFamily="49" charset="0"/>
                <a:cs typeface="Courier New" panose="02070309020205020404" pitchFamily="49" charset="0"/>
              </a:rPr>
              <a:t> </a:t>
            </a:r>
            <a:r>
              <a:rPr lang="en-US" sz="1400" i="1" dirty="0">
                <a:solidFill>
                  <a:schemeClr val="accent4"/>
                </a:solidFill>
                <a:latin typeface="Courier New" panose="02070309020205020404" pitchFamily="49" charset="0"/>
                <a:ea typeface="Times New Roman"/>
                <a:cs typeface="Courier New" panose="02070309020205020404" pitchFamily="49" charset="0"/>
              </a:rPr>
              <a:t>Envelope</a:t>
            </a:r>
            <a:r>
              <a:rPr lang="en-US" sz="1400" i="1" dirty="0">
                <a:solidFill>
                  <a:schemeClr val="accent4"/>
                </a:solidFill>
                <a:latin typeface="Courier New" panose="02070309020205020404" pitchFamily="49" charset="0"/>
                <a:cs typeface="Courier New" panose="02070309020205020404" pitchFamily="49" charset="0"/>
              </a:rPr>
              <a:t> </a:t>
            </a:r>
            <a:r>
              <a:rPr lang="el-GR" sz="1400" dirty="0">
                <a:solidFill>
                  <a:schemeClr val="accent4"/>
                </a:solidFill>
                <a:latin typeface="Courier New" panose="02070309020205020404" pitchFamily="49" charset="0"/>
                <a:cs typeface="Courier New" panose="02070309020205020404" pitchFamily="49" charset="0"/>
              </a:rPr>
              <a:t>|</a:t>
            </a:r>
            <a:r>
              <a:rPr lang="en-US" sz="1400" dirty="0">
                <a:solidFill>
                  <a:schemeClr val="accent4"/>
                </a:solidFill>
                <a:latin typeface="Courier New" panose="02070309020205020404" pitchFamily="49" charset="0"/>
                <a:cs typeface="Courier New" panose="02070309020205020404" pitchFamily="49" charset="0"/>
              </a:rPr>
              <a:t> </a:t>
            </a:r>
            <a:r>
              <a:rPr lang="el-GR" sz="1400" i="1" dirty="0">
                <a:solidFill>
                  <a:schemeClr val="accent4"/>
                </a:solidFill>
                <a:latin typeface="Courier New" panose="02070309020205020404" pitchFamily="49" charset="0"/>
                <a:cs typeface="Courier New" panose="02070309020205020404" pitchFamily="49" charset="0"/>
              </a:rPr>
              <a:t>s</a:t>
            </a:r>
            <a:r>
              <a:rPr lang="en-US" sz="1400" dirty="0">
                <a:solidFill>
                  <a:schemeClr val="accent4"/>
                </a:solidFill>
                <a:latin typeface="Courier New" panose="02070309020205020404" pitchFamily="49" charset="0"/>
                <a:cs typeface="Courier New" panose="02070309020205020404" pitchFamily="49" charset="0"/>
              </a:rPr>
              <a:t> </a:t>
            </a:r>
            <a:r>
              <a:rPr lang="el-GR" sz="1400" dirty="0">
                <a:solidFill>
                  <a:schemeClr val="accent4"/>
                </a:solidFill>
                <a:latin typeface="Courier New" panose="02070309020205020404" pitchFamily="49" charset="0"/>
                <a:cs typeface="Courier New" panose="02070309020205020404" pitchFamily="49" charset="0"/>
              </a:rPr>
              <a:t>∈</a:t>
            </a:r>
            <a:r>
              <a:rPr lang="en-US" sz="1400" dirty="0">
                <a:solidFill>
                  <a:schemeClr val="accent4"/>
                </a:solidFill>
                <a:latin typeface="Courier New" panose="02070309020205020404" pitchFamily="49" charset="0"/>
                <a:cs typeface="Courier New" panose="02070309020205020404" pitchFamily="49" charset="0"/>
              </a:rPr>
              <a:t> </a:t>
            </a:r>
            <a:r>
              <a:rPr lang="de-DE" sz="1400" dirty="0">
                <a:solidFill>
                  <a:schemeClr val="accent4"/>
                </a:solidFill>
                <a:latin typeface="Courier New" panose="02070309020205020404" pitchFamily="49" charset="0"/>
                <a:cs typeface="Courier New" panose="02070309020205020404" pitchFamily="49" charset="0"/>
              </a:rPr>
              <a:t>𝛾</a:t>
            </a:r>
            <a:r>
              <a:rPr lang="el-GR" sz="1400" dirty="0">
                <a:solidFill>
                  <a:schemeClr val="accent4"/>
                </a:solidFill>
                <a:latin typeface="Courier New" panose="02070309020205020404" pitchFamily="49" charset="0"/>
                <a:cs typeface="Courier New" panose="02070309020205020404" pitchFamily="49" charset="0"/>
              </a:rPr>
              <a:t>(</a:t>
            </a:r>
            <a:r>
              <a:rPr lang="el-GR" sz="1400" i="1" dirty="0">
                <a:solidFill>
                  <a:schemeClr val="accent4"/>
                </a:solidFill>
                <a:latin typeface="Courier New" panose="02070309020205020404" pitchFamily="49" charset="0"/>
                <a:cs typeface="Courier New" panose="02070309020205020404" pitchFamily="49" charset="0"/>
              </a:rPr>
              <a:t>s</a:t>
            </a:r>
            <a:r>
              <a:rPr lang="el-GR" sz="1400" dirty="0">
                <a:solidFill>
                  <a:schemeClr val="accent4"/>
                </a:solidFill>
                <a:latin typeface="Courier New" panose="02070309020205020404" pitchFamily="49" charset="0"/>
                <a:cs typeface="Courier New" panose="02070309020205020404" pitchFamily="49" charset="0"/>
              </a:rPr>
              <a:t>′,</a:t>
            </a:r>
            <a:r>
              <a:rPr lang="de-DE" sz="1400" dirty="0">
                <a:solidFill>
                  <a:schemeClr val="accent4"/>
                </a:solidFill>
                <a:latin typeface="Courier New" panose="02070309020205020404" pitchFamily="49" charset="0"/>
                <a:cs typeface="Courier New" panose="02070309020205020404" pitchFamily="49" charset="0"/>
              </a:rPr>
              <a:t>𝜋</a:t>
            </a:r>
            <a:r>
              <a:rPr lang="el-GR" sz="1400" dirty="0">
                <a:solidFill>
                  <a:schemeClr val="accent4"/>
                </a:solidFill>
                <a:latin typeface="Courier New" panose="02070309020205020404" pitchFamily="49" charset="0"/>
                <a:cs typeface="Courier New" panose="02070309020205020404" pitchFamily="49" charset="0"/>
              </a:rPr>
              <a:t>)</a:t>
            </a:r>
            <a:r>
              <a:rPr lang="de-DE" sz="1400" dirty="0">
                <a:solidFill>
                  <a:schemeClr val="accent4"/>
                </a:solidFill>
                <a:latin typeface="Courier New" panose="02070309020205020404" pitchFamily="49" charset="0"/>
                <a:cs typeface="Courier New" panose="02070309020205020404" pitchFamily="49" charset="0"/>
              </a:rPr>
              <a:t>}</a:t>
            </a:r>
            <a:endParaRPr lang="en-US" sz="1400" dirty="0">
              <a:solidFill>
                <a:schemeClr val="accent4"/>
              </a:solidFill>
              <a:latin typeface="Courier New" panose="02070309020205020404" pitchFamily="49" charset="0"/>
              <a:cs typeface="Courier New" panose="02070309020205020404" pitchFamily="49" charset="0"/>
            </a:endParaRPr>
          </a:p>
          <a:p>
            <a:pPr marL="12700" lvl="1" indent="0">
              <a:spcBef>
                <a:spcPts val="200"/>
              </a:spcBef>
              <a:buFont typeface="Arial" panose="020B0604020202020204" pitchFamily="34" charset="0"/>
              <a:buNone/>
              <a:tabLst>
                <a:tab pos="349250" algn="l"/>
                <a:tab pos="698500" algn="l"/>
                <a:tab pos="1062038" algn="l"/>
                <a:tab pos="1411288" algn="l"/>
                <a:tab pos="1774825" algn="l"/>
              </a:tabLst>
            </a:pPr>
            <a:r>
              <a:rPr lang="en-US" sz="1400" dirty="0">
                <a:solidFill>
                  <a:schemeClr val="accent4"/>
                </a:solidFill>
                <a:latin typeface="Courier New" panose="02070309020205020404" pitchFamily="49" charset="0"/>
                <a:cs typeface="Courier New" panose="02070309020205020404" pitchFamily="49" charset="0"/>
              </a:rPr>
              <a:t>	</a:t>
            </a:r>
            <a:r>
              <a:rPr lang="en-US" sz="1400" b="1" dirty="0">
                <a:solidFill>
                  <a:schemeClr val="accent4"/>
                </a:solidFill>
                <a:latin typeface="Courier New" panose="02070309020205020404" pitchFamily="49" charset="0"/>
                <a:cs typeface="Courier New" panose="02070309020205020404" pitchFamily="49" charset="0"/>
              </a:rPr>
              <a:t>loop</a:t>
            </a:r>
          </a:p>
          <a:p>
            <a:pPr marL="12700" lvl="2" indent="0">
              <a:spcBef>
                <a:spcPts val="200"/>
              </a:spcBef>
              <a:buNone/>
              <a:tabLst>
                <a:tab pos="349250" algn="l"/>
                <a:tab pos="698500" algn="l"/>
                <a:tab pos="1062038" algn="l"/>
                <a:tab pos="1411288" algn="l"/>
                <a:tab pos="1774825" algn="l"/>
              </a:tabLst>
            </a:pPr>
            <a:r>
              <a:rPr lang="en-US" sz="1400" dirty="0">
                <a:solidFill>
                  <a:schemeClr val="accent4"/>
                </a:solidFill>
                <a:latin typeface="Courier New" panose="02070309020205020404" pitchFamily="49" charset="0"/>
                <a:cs typeface="Courier New" panose="02070309020205020404" pitchFamily="49" charset="0"/>
              </a:rPr>
              <a:t>		</a:t>
            </a:r>
            <a:r>
              <a:rPr lang="de-DE" sz="1400" i="1" dirty="0" err="1">
                <a:solidFill>
                  <a:schemeClr val="accent4"/>
                </a:solidFill>
                <a:latin typeface="Courier New" panose="02070309020205020404" pitchFamily="49" charset="0"/>
                <a:cs typeface="Courier New" panose="02070309020205020404" pitchFamily="49" charset="0"/>
              </a:rPr>
              <a:t>r</a:t>
            </a:r>
            <a:r>
              <a:rPr lang="el-GR" sz="1400" dirty="0">
                <a:solidFill>
                  <a:schemeClr val="accent4"/>
                </a:solidFill>
                <a:latin typeface="Courier New" panose="02070309020205020404" pitchFamily="49" charset="0"/>
                <a:cs typeface="Courier New" panose="02070309020205020404" pitchFamily="49" charset="0"/>
              </a:rPr>
              <a:t> ←</a:t>
            </a:r>
            <a:r>
              <a:rPr lang="en-US" sz="1400" dirty="0">
                <a:solidFill>
                  <a:schemeClr val="accent4"/>
                </a:solidFill>
                <a:latin typeface="Courier New" panose="02070309020205020404" pitchFamily="49" charset="0"/>
                <a:cs typeface="Courier New" panose="02070309020205020404" pitchFamily="49" charset="0"/>
              </a:rPr>
              <a:t> </a:t>
            </a:r>
            <a:r>
              <a:rPr lang="en-US" sz="1400" dirty="0" err="1">
                <a:solidFill>
                  <a:schemeClr val="accent4"/>
                </a:solidFill>
                <a:latin typeface="Courier New" panose="02070309020205020404" pitchFamily="49" charset="0"/>
                <a:cs typeface="Courier New" panose="02070309020205020404" pitchFamily="49" charset="0"/>
              </a:rPr>
              <a:t>max</a:t>
            </a:r>
            <a:r>
              <a:rPr lang="en-US" sz="1400" i="1" baseline="-25000" dirty="0" err="1">
                <a:solidFill>
                  <a:schemeClr val="accent4"/>
                </a:solidFill>
                <a:latin typeface="Courier New" panose="02070309020205020404" pitchFamily="49" charset="0"/>
                <a:cs typeface="Courier New" panose="02070309020205020404" pitchFamily="49" charset="0"/>
              </a:rPr>
              <a:t>s</a:t>
            </a:r>
            <a:r>
              <a:rPr lang="el-GR" sz="1400" baseline="-25000" dirty="0">
                <a:solidFill>
                  <a:schemeClr val="accent4"/>
                </a:solidFill>
                <a:latin typeface="Courier New" panose="02070309020205020404" pitchFamily="49" charset="0"/>
                <a:cs typeface="Courier New" panose="02070309020205020404" pitchFamily="49" charset="0"/>
              </a:rPr>
              <a:t>∈</a:t>
            </a:r>
            <a:r>
              <a:rPr lang="en-US" sz="1400" i="1" baseline="-25000" dirty="0">
                <a:solidFill>
                  <a:schemeClr val="accent4"/>
                </a:solidFill>
                <a:latin typeface="Courier New" panose="02070309020205020404" pitchFamily="49" charset="0"/>
                <a:cs typeface="Courier New" panose="02070309020205020404" pitchFamily="49" charset="0"/>
              </a:rPr>
              <a:t>Z </a:t>
            </a:r>
            <a:r>
              <a:rPr lang="en-US" sz="1400" dirty="0">
                <a:solidFill>
                  <a:schemeClr val="accent4"/>
                </a:solidFill>
                <a:latin typeface="Courier New" panose="02070309020205020404" pitchFamily="49" charset="0"/>
                <a:cs typeface="Courier New" panose="02070309020205020404" pitchFamily="49" charset="0"/>
              </a:rPr>
              <a:t>Bellman-Update(</a:t>
            </a:r>
            <a:r>
              <a:rPr lang="en-US" sz="1400" i="1" dirty="0">
                <a:solidFill>
                  <a:schemeClr val="accent4"/>
                </a:solidFill>
                <a:latin typeface="Courier New" panose="02070309020205020404" pitchFamily="49" charset="0"/>
                <a:cs typeface="Courier New" panose="02070309020205020404" pitchFamily="49" charset="0"/>
              </a:rPr>
              <a:t>s</a:t>
            </a:r>
            <a:r>
              <a:rPr lang="en-US" sz="1400" dirty="0">
                <a:solidFill>
                  <a:schemeClr val="accent4"/>
                </a:solidFill>
                <a:latin typeface="Courier New" panose="02070309020205020404" pitchFamily="49" charset="0"/>
                <a:cs typeface="Courier New" panose="02070309020205020404" pitchFamily="49" charset="0"/>
              </a:rPr>
              <a:t>)</a:t>
            </a:r>
          </a:p>
          <a:p>
            <a:pPr marL="12700" lvl="2" indent="0">
              <a:spcBef>
                <a:spcPts val="200"/>
              </a:spcBef>
              <a:buNone/>
              <a:tabLst>
                <a:tab pos="349250" algn="l"/>
                <a:tab pos="698500" algn="l"/>
                <a:tab pos="1062038" algn="l"/>
                <a:tab pos="1411288" algn="l"/>
                <a:tab pos="1774825" algn="l"/>
              </a:tabLst>
            </a:pPr>
            <a:r>
              <a:rPr lang="en-US" sz="1400" i="1" dirty="0">
                <a:solidFill>
                  <a:schemeClr val="accent4"/>
                </a:solidFill>
                <a:latin typeface="Courier New" panose="02070309020205020404" pitchFamily="49" charset="0"/>
                <a:cs typeface="Courier New" panose="02070309020205020404" pitchFamily="49" charset="0"/>
              </a:rPr>
              <a:t>		</a:t>
            </a:r>
            <a:r>
              <a:rPr lang="en-US" sz="1400" b="1" dirty="0">
                <a:solidFill>
                  <a:schemeClr val="accent4"/>
                </a:solidFill>
                <a:latin typeface="Courier New" panose="02070309020205020404" pitchFamily="49" charset="0"/>
                <a:cs typeface="Courier New" panose="02070309020205020404" pitchFamily="49" charset="0"/>
              </a:rPr>
              <a:t>if</a:t>
            </a:r>
            <a:r>
              <a:rPr lang="en-US" sz="1400" dirty="0">
                <a:solidFill>
                  <a:schemeClr val="accent4"/>
                </a:solidFill>
                <a:latin typeface="Courier New" panose="02070309020205020404" pitchFamily="49" charset="0"/>
                <a:cs typeface="Courier New" panose="02070309020205020404" pitchFamily="49" charset="0"/>
              </a:rPr>
              <a:t> </a:t>
            </a:r>
            <a:r>
              <a:rPr lang="en-US" sz="1400" i="1" dirty="0">
                <a:solidFill>
                  <a:schemeClr val="accent4"/>
                </a:solidFill>
                <a:latin typeface="Courier New" panose="02070309020205020404" pitchFamily="49" charset="0"/>
                <a:cs typeface="Courier New" panose="02070309020205020404" pitchFamily="49" charset="0"/>
              </a:rPr>
              <a:t>leaves</a:t>
            </a:r>
            <a:r>
              <a:rPr lang="en-US" sz="1400" dirty="0">
                <a:solidFill>
                  <a:schemeClr val="accent4"/>
                </a:solidFill>
                <a:latin typeface="Courier New" panose="02070309020205020404" pitchFamily="49" charset="0"/>
                <a:cs typeface="Courier New" panose="02070309020205020404" pitchFamily="49" charset="0"/>
              </a:rPr>
              <a:t>(</a:t>
            </a:r>
            <a:r>
              <a:rPr lang="en-US" sz="1400" i="1" dirty="0">
                <a:solidFill>
                  <a:schemeClr val="accent4"/>
                </a:solidFill>
                <a:latin typeface="Courier New" panose="02070309020205020404" pitchFamily="49" charset="0"/>
                <a:cs typeface="Courier New" panose="02070309020205020404" pitchFamily="49" charset="0"/>
              </a:rPr>
              <a:t>s</a:t>
            </a:r>
            <a:r>
              <a:rPr lang="en-US" sz="1400" baseline="-25000" dirty="0">
                <a:solidFill>
                  <a:schemeClr val="accent4"/>
                </a:solidFill>
                <a:latin typeface="Courier New" panose="02070309020205020404" pitchFamily="49" charset="0"/>
                <a:cs typeface="Courier New" panose="02070309020205020404" pitchFamily="49" charset="0"/>
              </a:rPr>
              <a:t>0</a:t>
            </a:r>
            <a:r>
              <a:rPr lang="en-US" sz="1400" dirty="0">
                <a:solidFill>
                  <a:schemeClr val="accent4"/>
                </a:solidFill>
                <a:latin typeface="Courier New" panose="02070309020205020404" pitchFamily="49" charset="0"/>
                <a:cs typeface="Courier New" panose="02070309020205020404" pitchFamily="49" charset="0"/>
              </a:rPr>
              <a:t>,</a:t>
            </a:r>
            <a:r>
              <a:rPr lang="en-US" sz="1400" i="1" dirty="0">
                <a:solidFill>
                  <a:schemeClr val="accent4"/>
                </a:solidFill>
                <a:latin typeface="Courier New" panose="02070309020205020404" pitchFamily="49" charset="0"/>
                <a:cs typeface="Courier New" panose="02070309020205020404" pitchFamily="49" charset="0"/>
              </a:rPr>
              <a:t>π</a:t>
            </a:r>
            <a:r>
              <a:rPr lang="en-US" sz="1400" dirty="0">
                <a:solidFill>
                  <a:schemeClr val="accent4"/>
                </a:solidFill>
                <a:latin typeface="Courier New" panose="02070309020205020404" pitchFamily="49" charset="0"/>
                <a:cs typeface="Courier New" panose="02070309020205020404" pitchFamily="49" charset="0"/>
              </a:rPr>
              <a:t>) changed or </a:t>
            </a:r>
            <a:r>
              <a:rPr lang="en-US" sz="1400" i="1" dirty="0">
                <a:solidFill>
                  <a:schemeClr val="accent4"/>
                </a:solidFill>
                <a:latin typeface="Courier New" panose="02070309020205020404" pitchFamily="49" charset="0"/>
                <a:cs typeface="Courier New" panose="02070309020205020404" pitchFamily="49" charset="0"/>
              </a:rPr>
              <a:t>r</a:t>
            </a:r>
            <a:r>
              <a:rPr lang="en-US" sz="1400" dirty="0">
                <a:solidFill>
                  <a:schemeClr val="accent4"/>
                </a:solidFill>
                <a:latin typeface="Courier New" panose="02070309020205020404" pitchFamily="49" charset="0"/>
                <a:cs typeface="Courier New" panose="02070309020205020404" pitchFamily="49" charset="0"/>
              </a:rPr>
              <a:t> ≤ </a:t>
            </a:r>
            <a:r>
              <a:rPr lang="en-US" sz="1400" i="1" dirty="0" err="1">
                <a:solidFill>
                  <a:schemeClr val="accent4"/>
                </a:solidFill>
                <a:latin typeface="Courier New" panose="02070309020205020404" pitchFamily="49" charset="0"/>
                <a:cs typeface="Courier New" panose="02070309020205020404" pitchFamily="49" charset="0"/>
              </a:rPr>
              <a:t>η</a:t>
            </a:r>
            <a:r>
              <a:rPr lang="en-US" sz="1400" i="1" dirty="0">
                <a:solidFill>
                  <a:schemeClr val="accent4"/>
                </a:solidFill>
                <a:latin typeface="Courier New" panose="02070309020205020404" pitchFamily="49" charset="0"/>
                <a:cs typeface="Courier New" panose="02070309020205020404" pitchFamily="49" charset="0"/>
              </a:rPr>
              <a:t> </a:t>
            </a:r>
            <a:r>
              <a:rPr lang="en-US" sz="1400" b="1" dirty="0">
                <a:solidFill>
                  <a:schemeClr val="accent4"/>
                </a:solidFill>
                <a:latin typeface="Courier New" panose="02070309020205020404" pitchFamily="49" charset="0"/>
                <a:cs typeface="Courier New" panose="02070309020205020404" pitchFamily="49" charset="0"/>
              </a:rPr>
              <a:t>then</a:t>
            </a:r>
          </a:p>
          <a:p>
            <a:pPr marL="12700" lvl="2" indent="0">
              <a:spcBef>
                <a:spcPts val="200"/>
              </a:spcBef>
              <a:buNone/>
              <a:tabLst>
                <a:tab pos="349250" algn="l"/>
                <a:tab pos="698500" algn="l"/>
                <a:tab pos="1062038" algn="l"/>
                <a:tab pos="1411288" algn="l"/>
                <a:tab pos="1774825" algn="l"/>
              </a:tabLst>
            </a:pPr>
            <a:r>
              <a:rPr lang="en-US" sz="1400" b="1" dirty="0">
                <a:solidFill>
                  <a:schemeClr val="accent4"/>
                </a:solidFill>
                <a:latin typeface="Courier New" panose="02070309020205020404" pitchFamily="49" charset="0"/>
                <a:cs typeface="Courier New" panose="02070309020205020404" pitchFamily="49" charset="0"/>
              </a:rPr>
              <a:t>			break</a:t>
            </a:r>
          </a:p>
        </p:txBody>
      </p:sp>
      <p:sp>
        <p:nvSpPr>
          <p:cNvPr id="24" name="Rectangle 23">
            <a:extLst>
              <a:ext uri="{FF2B5EF4-FFF2-40B4-BE49-F238E27FC236}">
                <a16:creationId xmlns:a16="http://schemas.microsoft.com/office/drawing/2014/main" id="{653C607A-09BC-F745-B62F-29D0EDCF68E0}"/>
              </a:ext>
            </a:extLst>
          </p:cNvPr>
          <p:cNvSpPr/>
          <p:nvPr/>
        </p:nvSpPr>
        <p:spPr>
          <a:xfrm>
            <a:off x="3734052" y="489125"/>
            <a:ext cx="5235618" cy="295978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12700" indent="0">
              <a:spcBef>
                <a:spcPts val="200"/>
              </a:spcBef>
              <a:buNone/>
              <a:tabLst>
                <a:tab pos="349250" algn="l"/>
                <a:tab pos="698500" algn="l"/>
                <a:tab pos="1062038" algn="l"/>
                <a:tab pos="1411288" algn="l"/>
                <a:tab pos="1774825" algn="l"/>
              </a:tabLst>
            </a:pPr>
            <a:r>
              <a:rPr lang="en-US" sz="1400" b="1" dirty="0">
                <a:latin typeface="Courier New" panose="02070309020205020404" pitchFamily="49" charset="0"/>
                <a:cs typeface="Courier New" panose="02070309020205020404" pitchFamily="49" charset="0"/>
              </a:rPr>
              <a:t>LAO</a:t>
            </a:r>
            <a:r>
              <a:rPr lang="en-US" sz="1400" b="1" baseline="30000" dirty="0">
                <a:latin typeface="Courier New" panose="02070309020205020404" pitchFamily="49" charset="0"/>
                <a:cs typeface="Courier New" panose="02070309020205020404" pitchFamily="49" charset="0"/>
              </a:rPr>
              <a:t>∗</a:t>
            </a:r>
            <a:r>
              <a:rPr lang="en-US" sz="1400" b="1" dirty="0">
                <a:latin typeface="Courier New" panose="02070309020205020404" pitchFamily="49" charset="0"/>
                <a:cs typeface="Courier New" panose="02070309020205020404" pitchFamily="49" charset="0"/>
              </a:rPr>
              <a:t>(Σ,</a:t>
            </a:r>
            <a:r>
              <a:rPr lang="en-US" sz="1400" b="1" i="1" dirty="0">
                <a:latin typeface="Courier New" panose="02070309020205020404" pitchFamily="49" charset="0"/>
                <a:cs typeface="Courier New" panose="02070309020205020404" pitchFamily="49" charset="0"/>
              </a:rPr>
              <a:t>s</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S</a:t>
            </a:r>
            <a:r>
              <a:rPr lang="en-US" sz="1400" b="1" i="1" baseline="-25000" dirty="0">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r>
              <a:rPr lang="en-US" sz="1400" b="1" i="1" dirty="0">
                <a:latin typeface="Courier New" panose="02070309020205020404" pitchFamily="49" charset="0"/>
                <a:cs typeface="Courier New" panose="02070309020205020404" pitchFamily="49" charset="0"/>
              </a:rPr>
              <a:t>V</a:t>
            </a:r>
            <a:r>
              <a:rPr lang="en-US" sz="1400" b="1" baseline="-25000" dirty="0">
                <a:latin typeface="Courier New" panose="02070309020205020404" pitchFamily="49" charset="0"/>
                <a:cs typeface="Courier New" panose="02070309020205020404" pitchFamily="49" charset="0"/>
              </a:rPr>
              <a:t>0</a:t>
            </a:r>
            <a:r>
              <a:rPr lang="en-US" sz="1400" b="1" dirty="0">
                <a:latin typeface="Courier New" panose="02070309020205020404" pitchFamily="49" charset="0"/>
                <a:cs typeface="Courier New" panose="02070309020205020404" pitchFamily="49" charset="0"/>
              </a:rPr>
              <a:t>)</a:t>
            </a:r>
          </a:p>
          <a:p>
            <a:pPr marL="12700" lvl="1" indent="0">
              <a:spcBef>
                <a:spcPts val="200"/>
              </a:spcBef>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global</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π </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V</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V</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Envelope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p>
          <a:p>
            <a:pPr marL="12700" lvl="1" indent="0">
              <a:spcBef>
                <a:spcPts val="200"/>
              </a:spcBef>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loop</a:t>
            </a:r>
          </a:p>
          <a:p>
            <a:pPr marL="12700" lvl="1" indent="0">
              <a:spcBef>
                <a:spcPts val="200"/>
              </a:spcBef>
              <a:buNone/>
              <a:tabLst>
                <a:tab pos="349250" algn="l"/>
                <a:tab pos="698500" algn="l"/>
                <a:tab pos="1062038" algn="l"/>
                <a:tab pos="1411288" algn="l"/>
                <a:tab pos="1774825" algn="l"/>
              </a:tabLst>
            </a:pPr>
            <a:r>
              <a:rPr lang="en-US" sz="1400" b="1" dirty="0">
                <a:latin typeface="Courier New" panose="02070309020205020404" pitchFamily="49" charset="0"/>
                <a:cs typeface="Courier New" panose="02070309020205020404" pitchFamily="49" charset="0"/>
              </a:rPr>
              <a:t>		if</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leaves</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π</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i="1" baseline="-25000"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 ∅ </a:t>
            </a:r>
            <a:r>
              <a:rPr lang="en-US" sz="1400" b="1" dirty="0">
                <a:latin typeface="Courier New" panose="02070309020205020404" pitchFamily="49" charset="0"/>
                <a:cs typeface="Courier New" panose="02070309020205020404" pitchFamily="49" charset="0"/>
              </a:rPr>
              <a:t>then</a:t>
            </a:r>
          </a:p>
          <a:p>
            <a:pPr marL="12700" lvl="1">
              <a:spcBef>
                <a:spcPts val="200"/>
              </a:spcBef>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π</a:t>
            </a:r>
            <a:endParaRPr lang="en-US" sz="1400" baseline="-25000" dirty="0">
              <a:latin typeface="Courier New" panose="02070309020205020404" pitchFamily="49" charset="0"/>
              <a:cs typeface="Courier New" panose="02070309020205020404" pitchFamily="49" charset="0"/>
            </a:endParaRPr>
          </a:p>
          <a:p>
            <a:pPr marL="12700" lvl="1" indent="0">
              <a:spcBef>
                <a:spcPts val="200"/>
              </a:spcBef>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select </a:t>
            </a:r>
            <a:r>
              <a:rPr lang="en-US" sz="1400" i="1" dirty="0">
                <a:latin typeface="Courier New" panose="02070309020205020404" pitchFamily="49" charset="0"/>
                <a:cs typeface="Courier New" panose="02070309020205020404" pitchFamily="49" charset="0"/>
              </a:rPr>
              <a:t>s </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leaves</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s</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π</a:t>
            </a:r>
            <a:r>
              <a:rPr lang="en-US" sz="1400" dirty="0">
                <a:latin typeface="Courier New" panose="02070309020205020404" pitchFamily="49" charset="0"/>
                <a:cs typeface="Courier New" panose="02070309020205020404" pitchFamily="49" charset="0"/>
              </a:rPr>
              <a:t>)</a:t>
            </a:r>
            <a:r>
              <a:rPr lang="en-US" sz="1400" baseline="-250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t>
            </a:r>
            <a:r>
              <a:rPr lang="en-US" sz="1400"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i="1" baseline="-25000" dirty="0">
                <a:latin typeface="Courier New" panose="02070309020205020404" pitchFamily="49" charset="0"/>
                <a:cs typeface="Courier New" panose="02070309020205020404" pitchFamily="49" charset="0"/>
              </a:rPr>
              <a:t>g</a:t>
            </a:r>
            <a:endParaRPr lang="en-US" sz="1400" dirty="0">
              <a:latin typeface="Courier New" panose="02070309020205020404" pitchFamily="49" charset="0"/>
              <a:cs typeface="Courier New" panose="02070309020205020404" pitchFamily="49" charset="0"/>
            </a:endParaRPr>
          </a:p>
          <a:p>
            <a:pPr marL="12700" lvl="2" indent="0">
              <a:spcBef>
                <a:spcPts val="200"/>
              </a:spcBef>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all </a:t>
            </a:r>
            <a:r>
              <a:rPr lang="en-US" sz="1400" i="1" dirty="0">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Applicable</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do</a:t>
            </a:r>
          </a:p>
          <a:p>
            <a:pPr marL="12700" lvl="3" indent="0" defTabSz="744538">
              <a:spcBef>
                <a:spcPts val="200"/>
              </a:spcBef>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for</a:t>
            </a:r>
            <a:r>
              <a:rPr lang="en-US" sz="1400" dirty="0">
                <a:latin typeface="Courier New" panose="02070309020205020404" pitchFamily="49" charset="0"/>
                <a:cs typeface="Courier New" panose="02070309020205020404" pitchFamily="49" charset="0"/>
              </a:rPr>
              <a:t> all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err="1">
                <a:latin typeface="Courier New" panose="02070309020205020404" pitchFamily="49" charset="0"/>
                <a:cs typeface="Courier New" panose="02070309020205020404" pitchFamily="49" charset="0"/>
              </a:rPr>
              <a:t>γ</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s</a:t>
            </a:r>
            <a:r>
              <a:rPr lang="en-US" sz="1400" dirty="0" err="1">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a</a:t>
            </a:r>
            <a:r>
              <a:rPr lang="en-US" sz="1400" dirty="0">
                <a:latin typeface="Courier New" panose="02070309020205020404" pitchFamily="49" charset="0"/>
                <a:cs typeface="Courier New" panose="02070309020205020404" pitchFamily="49" charset="0"/>
              </a:rPr>
              <a:t>)</a:t>
            </a:r>
            <a:r>
              <a:rPr lang="en-US" sz="1400" baseline="-25000"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a:t>
            </a:r>
            <a:r>
              <a:rPr lang="en-US" sz="1400"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Envelope</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do</a:t>
            </a:r>
            <a:r>
              <a:rPr lang="en-US" sz="1400" dirty="0">
                <a:latin typeface="Courier New" panose="02070309020205020404" pitchFamily="49" charset="0"/>
                <a:cs typeface="Courier New" panose="02070309020205020404" pitchFamily="49" charset="0"/>
              </a:rPr>
              <a:t> </a:t>
            </a:r>
          </a:p>
          <a:p>
            <a:pPr marL="12700" lvl="3" indent="0" defTabSz="744538">
              <a:spcBef>
                <a:spcPts val="200"/>
              </a:spcBef>
              <a:buNone/>
              <a:tabLst>
                <a:tab pos="349250" algn="l"/>
                <a:tab pos="698500" algn="l"/>
                <a:tab pos="1062038" algn="l"/>
                <a:tab pos="1411288" algn="l"/>
                <a:tab pos="1774825" algn="l"/>
              </a:tabLst>
            </a:pPr>
            <a:r>
              <a:rPr lang="en-US" sz="1400" i="1" dirty="0">
                <a:latin typeface="Courier New" panose="02070309020205020404" pitchFamily="49" charset="0"/>
                <a:cs typeface="Courier New" panose="02070309020205020404" pitchFamily="49" charset="0"/>
              </a:rPr>
              <a:t>				V</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V</a:t>
            </a:r>
            <a:r>
              <a:rPr lang="en-US" sz="1400" baseline="-25000" dirty="0">
                <a:latin typeface="Courier New" panose="02070309020205020404" pitchFamily="49" charset="0"/>
                <a:cs typeface="Courier New" panose="02070309020205020404" pitchFamily="49" charset="0"/>
              </a:rPr>
              <a:t>0</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a:t>
            </a:r>
          </a:p>
          <a:p>
            <a:pPr marL="12700" lvl="3" indent="0" defTabSz="744538">
              <a:spcBef>
                <a:spcPts val="200"/>
              </a:spcBef>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Add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to </a:t>
            </a:r>
            <a:r>
              <a:rPr lang="en-US" sz="1400" i="1" dirty="0">
                <a:latin typeface="Courier New" panose="02070309020205020404" pitchFamily="49" charset="0"/>
                <a:cs typeface="Courier New" panose="02070309020205020404" pitchFamily="49" charset="0"/>
              </a:rPr>
              <a:t>Envelope</a:t>
            </a:r>
          </a:p>
          <a:p>
            <a:pPr marL="12700" lvl="2" indent="0">
              <a:spcBef>
                <a:spcPts val="200"/>
              </a:spcBef>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a:t>
            </a:r>
            <a:r>
              <a:rPr lang="en-US" sz="1400" b="1" dirty="0">
                <a:solidFill>
                  <a:schemeClr val="accent4"/>
                </a:solidFill>
                <a:latin typeface="Courier New" panose="02070309020205020404" pitchFamily="49" charset="0"/>
                <a:cs typeface="Courier New" panose="02070309020205020404" pitchFamily="49" charset="0"/>
              </a:rPr>
              <a:t>LAO-Update(</a:t>
            </a:r>
            <a:r>
              <a:rPr lang="en-US" sz="1400" b="1" i="1" dirty="0">
                <a:solidFill>
                  <a:schemeClr val="accent4"/>
                </a:solidFill>
                <a:latin typeface="Courier New" panose="02070309020205020404" pitchFamily="49" charset="0"/>
                <a:cs typeface="Courier New" panose="02070309020205020404" pitchFamily="49" charset="0"/>
              </a:rPr>
              <a:t>s</a:t>
            </a:r>
            <a:r>
              <a:rPr lang="en-US" sz="1400" b="1" dirty="0">
                <a:solidFill>
                  <a:schemeClr val="accent4"/>
                </a:solidFill>
                <a:latin typeface="Courier New" panose="02070309020205020404" pitchFamily="49" charset="0"/>
                <a:cs typeface="Courier New" panose="02070309020205020404" pitchFamily="49" charset="0"/>
              </a:rPr>
              <a:t>)</a:t>
            </a:r>
          </a:p>
          <a:p>
            <a:pPr marL="12700" lvl="2" indent="0">
              <a:spcBef>
                <a:spcPts val="200"/>
              </a:spcBef>
              <a:buNone/>
              <a:tabLst>
                <a:tab pos="349250" algn="l"/>
                <a:tab pos="698500" algn="l"/>
                <a:tab pos="1062038" algn="l"/>
                <a:tab pos="1411288" algn="l"/>
                <a:tab pos="1774825"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π</a:t>
            </a:r>
            <a:endParaRPr lang="en-US" sz="1400" baseline="-25000" dirty="0">
              <a:latin typeface="Courier New" panose="02070309020205020404" pitchFamily="49" charset="0"/>
              <a:cs typeface="Courier New" panose="02070309020205020404" pitchFamily="49" charset="0"/>
            </a:endParaRPr>
          </a:p>
        </p:txBody>
      </p:sp>
      <p:cxnSp>
        <p:nvCxnSpPr>
          <p:cNvPr id="10" name="Straight Arrow Connector 9">
            <a:extLst>
              <a:ext uri="{FF2B5EF4-FFF2-40B4-BE49-F238E27FC236}">
                <a16:creationId xmlns:a16="http://schemas.microsoft.com/office/drawing/2014/main" id="{EDEE377D-D2B2-1941-8479-CC4953D9DAC0}"/>
              </a:ext>
            </a:extLst>
          </p:cNvPr>
          <p:cNvCxnSpPr>
            <a:cxnSpLocks/>
            <a:stCxn id="2" idx="3"/>
            <a:endCxn id="15" idx="2"/>
          </p:cNvCxnSpPr>
          <p:nvPr/>
        </p:nvCxnSpPr>
        <p:spPr>
          <a:xfrm flipV="1">
            <a:off x="3270031" y="739417"/>
            <a:ext cx="1114577" cy="1800115"/>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DEDD6A7C-E48E-5242-B952-4BC9C495F035}"/>
              </a:ext>
            </a:extLst>
          </p:cNvPr>
          <p:cNvCxnSpPr>
            <a:cxnSpLocks/>
            <a:stCxn id="39" idx="3"/>
            <a:endCxn id="101" idx="1"/>
          </p:cNvCxnSpPr>
          <p:nvPr/>
        </p:nvCxnSpPr>
        <p:spPr>
          <a:xfrm flipV="1">
            <a:off x="3283875" y="849360"/>
            <a:ext cx="2324286" cy="2278424"/>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Straight Arrow Connector 99">
            <a:extLst>
              <a:ext uri="{FF2B5EF4-FFF2-40B4-BE49-F238E27FC236}">
                <a16:creationId xmlns:a16="http://schemas.microsoft.com/office/drawing/2014/main" id="{4B0EF833-9A23-A24A-A601-CDFA401FABBE}"/>
              </a:ext>
            </a:extLst>
          </p:cNvPr>
          <p:cNvCxnSpPr>
            <a:cxnSpLocks/>
            <a:stCxn id="44" idx="3"/>
            <a:endCxn id="102" idx="1"/>
          </p:cNvCxnSpPr>
          <p:nvPr/>
        </p:nvCxnSpPr>
        <p:spPr>
          <a:xfrm flipV="1">
            <a:off x="3613939" y="3869068"/>
            <a:ext cx="2317489" cy="165581"/>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38E26422-BC5E-3842-B8F1-C570D64829B1}"/>
              </a:ext>
            </a:extLst>
          </p:cNvPr>
          <p:cNvSpPr/>
          <p:nvPr/>
        </p:nvSpPr>
        <p:spPr>
          <a:xfrm>
            <a:off x="4260510" y="543667"/>
            <a:ext cx="248195" cy="195750"/>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100">
            <a:extLst>
              <a:ext uri="{FF2B5EF4-FFF2-40B4-BE49-F238E27FC236}">
                <a16:creationId xmlns:a16="http://schemas.microsoft.com/office/drawing/2014/main" id="{E9B8790C-ACFB-5044-AA14-118AA7CC28FB}"/>
              </a:ext>
            </a:extLst>
          </p:cNvPr>
          <p:cNvSpPr/>
          <p:nvPr/>
        </p:nvSpPr>
        <p:spPr>
          <a:xfrm>
            <a:off x="5608161" y="709130"/>
            <a:ext cx="1494678" cy="280460"/>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101">
            <a:extLst>
              <a:ext uri="{FF2B5EF4-FFF2-40B4-BE49-F238E27FC236}">
                <a16:creationId xmlns:a16="http://schemas.microsoft.com/office/drawing/2014/main" id="{B183C197-63F4-3D4E-99BB-76048F8487E5}"/>
              </a:ext>
            </a:extLst>
          </p:cNvPr>
          <p:cNvSpPr/>
          <p:nvPr/>
        </p:nvSpPr>
        <p:spPr>
          <a:xfrm>
            <a:off x="5931428" y="3728275"/>
            <a:ext cx="908996" cy="281586"/>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102">
            <a:extLst>
              <a:ext uri="{FF2B5EF4-FFF2-40B4-BE49-F238E27FC236}">
                <a16:creationId xmlns:a16="http://schemas.microsoft.com/office/drawing/2014/main" id="{4A2D11AE-F14E-A044-9989-23C40398BC7C}"/>
              </a:ext>
            </a:extLst>
          </p:cNvPr>
          <p:cNvSpPr/>
          <p:nvPr/>
        </p:nvSpPr>
        <p:spPr>
          <a:xfrm>
            <a:off x="4723579" y="4397941"/>
            <a:ext cx="3993701" cy="460764"/>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4" name="Straight Arrow Connector 103">
            <a:extLst>
              <a:ext uri="{FF2B5EF4-FFF2-40B4-BE49-F238E27FC236}">
                <a16:creationId xmlns:a16="http://schemas.microsoft.com/office/drawing/2014/main" id="{29DA91B1-A687-C945-96F8-087FCCC688AD}"/>
              </a:ext>
            </a:extLst>
          </p:cNvPr>
          <p:cNvCxnSpPr>
            <a:cxnSpLocks/>
            <a:stCxn id="47" idx="3"/>
            <a:endCxn id="103" idx="1"/>
          </p:cNvCxnSpPr>
          <p:nvPr/>
        </p:nvCxnSpPr>
        <p:spPr>
          <a:xfrm flipV="1">
            <a:off x="3649220" y="4628323"/>
            <a:ext cx="1074359" cy="425816"/>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0" name="Text Box 11">
            <a:extLst>
              <a:ext uri="{FF2B5EF4-FFF2-40B4-BE49-F238E27FC236}">
                <a16:creationId xmlns:a16="http://schemas.microsoft.com/office/drawing/2014/main" id="{EE702103-B290-E843-884C-87824C3E4A87}"/>
              </a:ext>
            </a:extLst>
          </p:cNvPr>
          <p:cNvSpPr txBox="1">
            <a:spLocks noChangeArrowheads="1"/>
          </p:cNvSpPr>
          <p:nvPr/>
        </p:nvSpPr>
        <p:spPr bwMode="auto">
          <a:xfrm>
            <a:off x="492393" y="5704296"/>
            <a:ext cx="2811236" cy="369332"/>
          </a:xfrm>
          <a:prstGeom prst="rect">
            <a:avLst/>
          </a:prstGeom>
          <a:ln>
            <a:headEnd/>
            <a:tailEnd/>
          </a:ln>
          <a:extLst/>
        </p:spPr>
        <p:style>
          <a:lnRef idx="0">
            <a:schemeClr val="accent1"/>
          </a:lnRef>
          <a:fillRef idx="3">
            <a:schemeClr val="accent1"/>
          </a:fillRef>
          <a:effectRef idx="3">
            <a:schemeClr val="accent1"/>
          </a:effectRef>
          <a:fontRef idx="minor">
            <a:schemeClr val="lt1"/>
          </a:fontRef>
        </p:style>
        <p:txBody>
          <a:bodyPr wrap="square" lIns="91440" tIns="45720" rIns="91440" bIns="4572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dirty="0">
                <a:solidFill>
                  <a:schemeClr val="accent4"/>
                </a:solidFill>
                <a:latin typeface="+mn-lt"/>
                <a:ea typeface="Times New Roman"/>
                <a:cs typeface="Times New Roman"/>
              </a:rPr>
              <a:t>Different compared to AO*</a:t>
            </a:r>
          </a:p>
        </p:txBody>
      </p:sp>
    </p:spTree>
    <p:extLst>
      <p:ext uri="{BB962C8B-B14F-4D97-AF65-F5344CB8AC3E}">
        <p14:creationId xmlns:p14="http://schemas.microsoft.com/office/powerpoint/2010/main" val="36798195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3"/>
          <p:cNvSpPr>
            <a:spLocks noGrp="1"/>
          </p:cNvSpPr>
          <p:nvPr>
            <p:ph type="title"/>
          </p:nvPr>
        </p:nvSpPr>
        <p:spPr/>
        <p:txBody>
          <a:bodyPr/>
          <a:lstStyle/>
          <a:p>
            <a:r>
              <a:rPr lang="en-US"/>
              <a:t>LAO* Example</a:t>
            </a:r>
            <a:endParaRPr lang="en-US" dirty="0"/>
          </a:p>
        </p:txBody>
      </p:sp>
      <mc:AlternateContent xmlns:mc="http://schemas.openxmlformats.org/markup-compatibility/2006" xmlns:a14="http://schemas.microsoft.com/office/drawing/2010/main">
        <mc:Choice Requires="a14">
          <p:sp>
            <p:nvSpPr>
              <p:cNvPr id="12" name="Content Placeholder 11">
                <a:extLst>
                  <a:ext uri="{FF2B5EF4-FFF2-40B4-BE49-F238E27FC236}">
                    <a16:creationId xmlns:a16="http://schemas.microsoft.com/office/drawing/2014/main" id="{7CE96A3A-7B66-E04B-A77D-675E3ACE0BC4}"/>
                  </a:ext>
                </a:extLst>
              </p:cNvPr>
              <p:cNvSpPr>
                <a:spLocks noGrp="1"/>
              </p:cNvSpPr>
              <p:nvPr>
                <p:ph sz="half" idx="1"/>
              </p:nvPr>
            </p:nvSpPr>
            <p:spPr>
              <a:xfrm>
                <a:off x="628649" y="1146048"/>
                <a:ext cx="3835765" cy="5030915"/>
              </a:xfrm>
            </p:spPr>
            <p:txBody>
              <a:bodyPr>
                <a:normAutofit fontScale="47500" lnSpcReduction="20000"/>
              </a:bodyPr>
              <a:lstStyle/>
              <a:p>
                <a:pPr marL="0" indent="0">
                  <a:buNone/>
                </a:pPr>
                <a:r>
                  <a:rPr lang="en-US" i="1" dirty="0"/>
                  <a:t>1st iteration of main loop:</a:t>
                </a:r>
              </a:p>
              <a:p>
                <a:r>
                  <a:rPr lang="en-US" dirty="0"/>
                  <a:t>Expand d1: add d2 and d4 to Envelope</a:t>
                </a:r>
              </a:p>
              <a:p>
                <a:r>
                  <a:rPr lang="en-US" dirty="0"/>
                  <a:t>Call LAO-Update(d1)</a:t>
                </a:r>
              </a:p>
              <a:p>
                <a:pPr lvl="1"/>
                <a14:m>
                  <m:oMath xmlns:m="http://schemas.openxmlformats.org/officeDocument/2006/math">
                    <m:r>
                      <a:rPr lang="en-US" i="1" dirty="0" smtClean="0">
                        <a:latin typeface="Cambria Math" panose="02040503050406030204" pitchFamily="18" charset="0"/>
                      </a:rPr>
                      <m:t>𝜋</m:t>
                    </m:r>
                  </m:oMath>
                </a14:m>
                <a:r>
                  <a:rPr lang="en-US" dirty="0"/>
                  <a:t> is empty, so </a:t>
                </a:r>
                <a14:m>
                  <m:oMath xmlns:m="http://schemas.openxmlformats.org/officeDocument/2006/math">
                    <m:r>
                      <a:rPr lang="en-US" i="1" dirty="0" smtClean="0">
                        <a:latin typeface="Cambria Math" panose="02040503050406030204" pitchFamily="18" charset="0"/>
                      </a:rPr>
                      <m:t>𝑍</m:t>
                    </m:r>
                    <m:r>
                      <a:rPr lang="en-US" i="1" dirty="0" smtClean="0">
                        <a:latin typeface="Cambria Math" panose="02040503050406030204" pitchFamily="18" charset="0"/>
                      </a:rPr>
                      <m:t>=</m:t>
                    </m:r>
                    <m:d>
                      <m:dPr>
                        <m:begChr m:val="{"/>
                        <m:endChr m:val="}"/>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oMath>
                </a14:m>
                <a:endParaRPr lang="en-US" dirty="0"/>
              </a:p>
              <a:p>
                <a:pPr marL="457200" lvl="1" indent="0">
                  <a:buNone/>
                </a:pPr>
                <a:r>
                  <a:rPr lang="en-US" dirty="0"/>
                  <a:t>Iteration 1:</a:t>
                </a:r>
              </a:p>
              <a:p>
                <a:pPr lvl="1"/>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is-IS" i="1" dirty="0" smtClean="0">
                            <a:latin typeface="Cambria Math" panose="02040503050406030204" pitchFamily="18" charset="0"/>
                          </a:rPr>
                          <m:t>𝑚</m:t>
                        </m:r>
                        <m:r>
                          <a:rPr lang="is-IS" i="1" dirty="0" smtClean="0">
                            <a:latin typeface="Cambria Math" panose="02040503050406030204" pitchFamily="18" charset="0"/>
                          </a:rPr>
                          <m:t>12</m:t>
                        </m:r>
                      </m:e>
                    </m:d>
                    <m:r>
                      <a:rPr lang="en-US" i="1" dirty="0" smtClean="0">
                        <a:latin typeface="Cambria Math" panose="02040503050406030204" pitchFamily="18" charset="0"/>
                      </a:rPr>
                      <m:t>=100+0=100</m:t>
                    </m:r>
                  </m:oMath>
                </a14:m>
                <a:endParaRPr lang="en-US" dirty="0"/>
              </a:p>
              <a:p>
                <a:pPr lvl="1"/>
                <a14:m>
                  <m:oMath xmlns:m="http://schemas.openxmlformats.org/officeDocument/2006/math">
                    <m:r>
                      <a:rPr lang="en-US" i="1" dirty="0" smtClean="0">
                        <a:latin typeface="Cambria Math" panose="02040503050406030204" pitchFamily="18" charset="0"/>
                      </a:rPr>
                      <m:t>𝑄</m:t>
                    </m:r>
                    <m:r>
                      <a:rPr lang="en-US" i="1" dirty="0" smtClean="0">
                        <a:latin typeface="Cambria Math" panose="02040503050406030204" pitchFamily="18" charset="0"/>
                      </a:rPr>
                      <m:t>(</m:t>
                    </m:r>
                    <m:r>
                      <a:rPr lang="en-US" i="1" dirty="0" smtClean="0">
                        <a:latin typeface="Cambria Math" panose="02040503050406030204" pitchFamily="18" charset="0"/>
                      </a:rPr>
                      <m:t>𝑑</m:t>
                    </m:r>
                    <m:r>
                      <a:rPr lang="en-US" i="1" dirty="0" smtClean="0">
                        <a:latin typeface="Cambria Math" panose="02040503050406030204" pitchFamily="18" charset="0"/>
                      </a:rPr>
                      <m:t>1,</m:t>
                    </m:r>
                    <m:r>
                      <a:rPr lang="en-US" i="1" dirty="0" smtClean="0">
                        <a:latin typeface="Cambria Math" panose="02040503050406030204" pitchFamily="18" charset="0"/>
                      </a:rPr>
                      <m:t>𝑚</m:t>
                    </m:r>
                    <m:r>
                      <a:rPr lang="en-US" i="1" dirty="0" smtClean="0">
                        <a:latin typeface="Cambria Math" panose="02040503050406030204" pitchFamily="18" charset="0"/>
                      </a:rPr>
                      <m:t>14)=1+</m:t>
                    </m:r>
                    <m:d>
                      <m:dPr>
                        <m:ctrlPr>
                          <a:rPr lang="en-US" i="1" dirty="0" smtClean="0">
                            <a:latin typeface="Cambria Math" panose="02040503050406030204" pitchFamily="18" charset="0"/>
                          </a:rPr>
                        </m:ctrlPr>
                      </m:dPr>
                      <m:e>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mr-IN" i="1" dirty="0" smtClean="0">
                                <a:latin typeface="Cambria Math" panose="02040503050406030204" pitchFamily="18" charset="0"/>
                              </a:rPr>
                              <m:t>0</m:t>
                            </m:r>
                          </m:e>
                        </m:d>
                        <m:r>
                          <a:rPr lang="en-US" i="1" dirty="0" smtClean="0">
                            <a:latin typeface="Cambria Math" panose="02040503050406030204" pitchFamily="18" charset="0"/>
                          </a:rPr>
                          <m:t>+</m:t>
                        </m:r>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mr-IN" i="1" dirty="0" smtClean="0">
                                <a:latin typeface="Cambria Math" panose="02040503050406030204" pitchFamily="18" charset="0"/>
                              </a:rPr>
                              <m:t>0</m:t>
                            </m:r>
                          </m:e>
                        </m:d>
                      </m:e>
                    </m:d>
                    <m:r>
                      <a:rPr lang="en-US" i="1" dirty="0" smtClean="0">
                        <a:latin typeface="Cambria Math" panose="02040503050406030204" pitchFamily="18" charset="0"/>
                      </a:rPr>
                      <m:t>=1</m:t>
                    </m:r>
                  </m:oMath>
                </a14:m>
                <a:endParaRPr lang="en-US" dirty="0"/>
              </a:p>
              <a:p>
                <a:pPr lvl="2"/>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en-US" i="1" dirty="0" smtClean="0">
                        <a:latin typeface="Cambria Math" panose="02040503050406030204" pitchFamily="18" charset="0"/>
                      </a:rPr>
                      <m:t>=1; </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en-US" i="1" dirty="0" smtClean="0">
                        <a:latin typeface="Cambria Math" panose="02040503050406030204" pitchFamily="18" charset="0"/>
                      </a:rPr>
                      <m:t>=</m:t>
                    </m:r>
                    <m:r>
                      <a:rPr lang="en-US" i="1" dirty="0" smtClean="0">
                        <a:latin typeface="Cambria Math" panose="02040503050406030204" pitchFamily="18" charset="0"/>
                      </a:rPr>
                      <m:t>𝑚</m:t>
                    </m:r>
                    <m:r>
                      <a:rPr lang="en-US" i="1" dirty="0" smtClean="0">
                        <a:latin typeface="Cambria Math" panose="02040503050406030204" pitchFamily="18" charset="0"/>
                      </a:rPr>
                      <m:t>14;</m:t>
                    </m:r>
                    <m:r>
                      <a:rPr lang="en-US" i="1" dirty="0" smtClean="0">
                        <a:latin typeface="Cambria Math" panose="02040503050406030204" pitchFamily="18" charset="0"/>
                      </a:rPr>
                      <m:t>𝑟</m:t>
                    </m:r>
                    <m:r>
                      <a:rPr lang="en-US" i="1" dirty="0" smtClean="0">
                        <a:latin typeface="Cambria Math" panose="02040503050406030204" pitchFamily="18" charset="0"/>
                      </a:rPr>
                      <m:t>=1−0=1</m:t>
                    </m:r>
                  </m:oMath>
                </a14:m>
                <a:endParaRPr lang="en-US" dirty="0"/>
              </a:p>
              <a:p>
                <a:pPr marL="457200" lvl="1" indent="0">
                  <a:buNone/>
                </a:pPr>
                <a:r>
                  <a:rPr lang="en-US" dirty="0"/>
                  <a:t>Iteration 2:</a:t>
                </a:r>
              </a:p>
              <a:p>
                <a:pPr lvl="1"/>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is-IS" i="1" dirty="0" smtClean="0">
                            <a:latin typeface="Cambria Math" panose="02040503050406030204" pitchFamily="18" charset="0"/>
                          </a:rPr>
                          <m:t>𝑚</m:t>
                        </m:r>
                        <m:r>
                          <a:rPr lang="is-IS" i="1" dirty="0" smtClean="0">
                            <a:latin typeface="Cambria Math" panose="02040503050406030204" pitchFamily="18" charset="0"/>
                          </a:rPr>
                          <m:t>12</m:t>
                        </m:r>
                      </m:e>
                    </m:d>
                    <m:r>
                      <a:rPr lang="en-US" i="1" dirty="0" smtClean="0">
                        <a:latin typeface="Cambria Math" panose="02040503050406030204" pitchFamily="18" charset="0"/>
                      </a:rPr>
                      <m:t>=100+0=100</m:t>
                    </m:r>
                  </m:oMath>
                </a14:m>
                <a:endParaRPr lang="en-US" dirty="0"/>
              </a:p>
              <a:p>
                <a:pPr lvl="1"/>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en-US" i="1" dirty="0" smtClean="0">
                            <a:latin typeface="Cambria Math" panose="02040503050406030204" pitchFamily="18" charset="0"/>
                          </a:rPr>
                          <m:t>𝑚</m:t>
                        </m:r>
                        <m:r>
                          <a:rPr lang="en-US" i="1" dirty="0" smtClean="0">
                            <a:latin typeface="Cambria Math" panose="02040503050406030204" pitchFamily="18" charset="0"/>
                          </a:rPr>
                          <m:t>14</m:t>
                        </m:r>
                      </m:e>
                    </m:d>
                    <m:r>
                      <a:rPr lang="en-US" i="1" dirty="0" smtClean="0">
                        <a:latin typeface="Cambria Math" panose="02040503050406030204" pitchFamily="18" charset="0"/>
                      </a:rPr>
                      <m:t>=1+</m:t>
                    </m:r>
                    <m:d>
                      <m:dPr>
                        <m:ctrlPr>
                          <a:rPr lang="en-US" b="0" i="1" dirty="0" smtClean="0">
                            <a:latin typeface="Cambria Math" panose="02040503050406030204" pitchFamily="18" charset="0"/>
                          </a:rPr>
                        </m:ctrlPr>
                      </m:dPr>
                      <m:e>
                        <m:r>
                          <a:rPr lang="de-DE" b="0" i="1" dirty="0" smtClean="0">
                            <a:latin typeface="Cambria Math" panose="02040503050406030204" pitchFamily="18" charset="0"/>
                          </a:rPr>
                          <m:t>0.5</m:t>
                        </m:r>
                        <m:d>
                          <m:dPr>
                            <m:ctrlPr>
                              <a:rPr lang="is-IS" b="0" i="1" dirty="0" smtClean="0">
                                <a:latin typeface="Cambria Math" panose="02040503050406030204" pitchFamily="18" charset="0"/>
                              </a:rPr>
                            </m:ctrlPr>
                          </m:dPr>
                          <m:e>
                            <m:r>
                              <a:rPr lang="is-IS" i="1" dirty="0" smtClean="0">
                                <a:latin typeface="Cambria Math" panose="02040503050406030204" pitchFamily="18" charset="0"/>
                              </a:rPr>
                              <m:t>1</m:t>
                            </m:r>
                          </m:e>
                        </m:d>
                        <m:r>
                          <a:rPr lang="en-US" i="1" dirty="0" smtClean="0">
                            <a:latin typeface="Cambria Math" panose="02040503050406030204" pitchFamily="18" charset="0"/>
                          </a:rPr>
                          <m:t>+</m:t>
                        </m:r>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mr-IN" i="1" dirty="0" smtClean="0">
                                <a:latin typeface="Cambria Math" panose="02040503050406030204" pitchFamily="18" charset="0"/>
                              </a:rPr>
                              <m:t>0</m:t>
                            </m:r>
                          </m:e>
                        </m:d>
                      </m:e>
                    </m:d>
                    <m:r>
                      <a:rPr lang="en-US" i="1" dirty="0" smtClean="0">
                        <a:latin typeface="Cambria Math" panose="02040503050406030204" pitchFamily="18" charset="0"/>
                      </a:rPr>
                      <m:t>=1</m:t>
                    </m:r>
                    <m:r>
                      <a:rPr lang="de-DE" b="0" i="1" dirty="0" smtClean="0">
                        <a:latin typeface="Cambria Math" panose="02040503050406030204" pitchFamily="18" charset="0"/>
                      </a:rPr>
                      <m:t>.5</m:t>
                    </m:r>
                  </m:oMath>
                </a14:m>
                <a:endParaRPr lang="en-US" dirty="0"/>
              </a:p>
              <a:p>
                <a:pPr lvl="2"/>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en-US" i="1" dirty="0" smtClean="0">
                        <a:latin typeface="Cambria Math" panose="02040503050406030204" pitchFamily="18" charset="0"/>
                      </a:rPr>
                      <m:t>=1</m:t>
                    </m:r>
                    <m:r>
                      <a:rPr lang="de-DE" b="0" i="1" dirty="0" smtClean="0">
                        <a:latin typeface="Cambria Math" panose="02040503050406030204" pitchFamily="18" charset="0"/>
                      </a:rPr>
                      <m:t>.5</m:t>
                    </m:r>
                    <m:r>
                      <a:rPr lang="en-US" i="1" dirty="0" smtClean="0">
                        <a:latin typeface="Cambria Math" panose="02040503050406030204" pitchFamily="18" charset="0"/>
                      </a:rPr>
                      <m:t>; </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en-US" i="1" dirty="0" smtClean="0">
                        <a:latin typeface="Cambria Math" panose="02040503050406030204" pitchFamily="18" charset="0"/>
                      </a:rPr>
                      <m:t>=</m:t>
                    </m:r>
                    <m:r>
                      <a:rPr lang="en-US" i="1" dirty="0" smtClean="0">
                        <a:latin typeface="Cambria Math" panose="02040503050406030204" pitchFamily="18" charset="0"/>
                      </a:rPr>
                      <m:t>𝑚</m:t>
                    </m:r>
                    <m:r>
                      <a:rPr lang="en-US" i="1" dirty="0" smtClean="0">
                        <a:latin typeface="Cambria Math" panose="02040503050406030204" pitchFamily="18" charset="0"/>
                      </a:rPr>
                      <m:t>14;</m:t>
                    </m:r>
                  </m:oMath>
                </a14:m>
                <a:br>
                  <a:rPr lang="de-DE" i="1" dirty="0">
                    <a:latin typeface="Cambria Math" panose="02040503050406030204" pitchFamily="18" charset="0"/>
                  </a:rPr>
                </a:br>
                <a14:m>
                  <m:oMath xmlns:m="http://schemas.openxmlformats.org/officeDocument/2006/math">
                    <m:r>
                      <a:rPr lang="en-US" i="1" dirty="0" smtClean="0">
                        <a:latin typeface="Cambria Math" panose="02040503050406030204" pitchFamily="18" charset="0"/>
                      </a:rPr>
                      <m:t>𝑟</m:t>
                    </m:r>
                    <m:r>
                      <a:rPr lang="en-US" i="1" dirty="0" smtClean="0">
                        <a:latin typeface="Cambria Math" panose="02040503050406030204" pitchFamily="18" charset="0"/>
                      </a:rPr>
                      <m:t> = 1.5−1=0.5</m:t>
                    </m:r>
                  </m:oMath>
                </a14:m>
                <a:r>
                  <a:rPr lang="en-US" dirty="0"/>
                  <a:t> </a:t>
                </a:r>
              </a:p>
              <a:p>
                <a:pPr marL="457200" lvl="1" indent="0">
                  <a:buNone/>
                </a:pPr>
                <a:r>
                  <a:rPr lang="en-US" dirty="0"/>
                  <a:t>Iteration 3:</a:t>
                </a:r>
              </a:p>
              <a:p>
                <a:pPr lvl="1"/>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is-IS" i="1" dirty="0" smtClean="0">
                            <a:latin typeface="Cambria Math" panose="02040503050406030204" pitchFamily="18" charset="0"/>
                          </a:rPr>
                          <m:t>𝑚</m:t>
                        </m:r>
                        <m:r>
                          <a:rPr lang="is-IS" i="1" dirty="0" smtClean="0">
                            <a:latin typeface="Cambria Math" panose="02040503050406030204" pitchFamily="18" charset="0"/>
                          </a:rPr>
                          <m:t>12</m:t>
                        </m:r>
                      </m:e>
                    </m:d>
                    <m:r>
                      <a:rPr lang="en-US" i="1" dirty="0" smtClean="0">
                        <a:latin typeface="Cambria Math" panose="02040503050406030204" pitchFamily="18" charset="0"/>
                      </a:rPr>
                      <m:t>=100+0=100</m:t>
                    </m:r>
                  </m:oMath>
                </a14:m>
                <a:endParaRPr lang="en-US" dirty="0"/>
              </a:p>
              <a:p>
                <a:pPr lvl="1"/>
                <a14:m>
                  <m:oMath xmlns:m="http://schemas.openxmlformats.org/officeDocument/2006/math">
                    <m:r>
                      <a:rPr lang="en-US" i="1" dirty="0" smtClean="0">
                        <a:latin typeface="Cambria Math" panose="02040503050406030204" pitchFamily="18" charset="0"/>
                      </a:rPr>
                      <m:t>𝑄</m:t>
                    </m:r>
                    <m:r>
                      <a:rPr lang="en-US" i="1" dirty="0" smtClean="0">
                        <a:latin typeface="Cambria Math" panose="02040503050406030204" pitchFamily="18" charset="0"/>
                      </a:rPr>
                      <m:t>(</m:t>
                    </m:r>
                    <m:r>
                      <a:rPr lang="en-US" i="1" dirty="0" smtClean="0">
                        <a:latin typeface="Cambria Math" panose="02040503050406030204" pitchFamily="18" charset="0"/>
                      </a:rPr>
                      <m:t>𝑑</m:t>
                    </m:r>
                    <m:r>
                      <a:rPr lang="en-US" i="1" dirty="0" smtClean="0">
                        <a:latin typeface="Cambria Math" panose="02040503050406030204" pitchFamily="18" charset="0"/>
                      </a:rPr>
                      <m:t>1,</m:t>
                    </m:r>
                    <m:r>
                      <a:rPr lang="en-US" i="1" dirty="0" smtClean="0">
                        <a:latin typeface="Cambria Math" panose="02040503050406030204" pitchFamily="18" charset="0"/>
                      </a:rPr>
                      <m:t>𝑚</m:t>
                    </m:r>
                    <m:r>
                      <a:rPr lang="en-US" i="1" dirty="0" smtClean="0">
                        <a:latin typeface="Cambria Math" panose="02040503050406030204" pitchFamily="18" charset="0"/>
                      </a:rPr>
                      <m:t>14)=1+</m:t>
                    </m:r>
                    <m:d>
                      <m:dPr>
                        <m:ctrlPr>
                          <a:rPr lang="en-US" i="1" dirty="0" smtClean="0">
                            <a:latin typeface="Cambria Math" panose="02040503050406030204" pitchFamily="18" charset="0"/>
                          </a:rPr>
                        </m:ctrlPr>
                      </m:dPr>
                      <m:e>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en-US" i="1" dirty="0" smtClean="0">
                                <a:latin typeface="Cambria Math" panose="02040503050406030204" pitchFamily="18" charset="0"/>
                              </a:rPr>
                              <m:t>1</m:t>
                            </m:r>
                            <m:r>
                              <a:rPr lang="de-DE" b="0" i="1" dirty="0" smtClean="0">
                                <a:latin typeface="Cambria Math" panose="02040503050406030204" pitchFamily="18" charset="0"/>
                              </a:rPr>
                              <m:t>.5</m:t>
                            </m:r>
                          </m:e>
                        </m:d>
                        <m:r>
                          <a:rPr lang="en-US" i="1" dirty="0" smtClean="0">
                            <a:latin typeface="Cambria Math" panose="02040503050406030204" pitchFamily="18" charset="0"/>
                          </a:rPr>
                          <m:t>+</m:t>
                        </m:r>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mr-IN" i="1" dirty="0" smtClean="0">
                                <a:latin typeface="Cambria Math" panose="02040503050406030204" pitchFamily="18" charset="0"/>
                              </a:rPr>
                              <m:t>0</m:t>
                            </m:r>
                          </m:e>
                        </m:d>
                      </m:e>
                    </m:d>
                    <m:r>
                      <a:rPr lang="en-US" i="1" dirty="0" smtClean="0">
                        <a:latin typeface="Cambria Math" panose="02040503050406030204" pitchFamily="18" charset="0"/>
                      </a:rPr>
                      <m:t>=1</m:t>
                    </m:r>
                    <m:r>
                      <a:rPr lang="de-DE" b="0" i="1" dirty="0" smtClean="0">
                        <a:latin typeface="Cambria Math" panose="02040503050406030204" pitchFamily="18" charset="0"/>
                      </a:rPr>
                      <m:t>.75</m:t>
                    </m:r>
                  </m:oMath>
                </a14:m>
                <a:endParaRPr lang="en-US" dirty="0"/>
              </a:p>
              <a:p>
                <a:pPr lvl="2"/>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de-DE" b="0" i="1" dirty="0" smtClean="0">
                        <a:latin typeface="Cambria Math" panose="02040503050406030204" pitchFamily="18" charset="0"/>
                      </a:rPr>
                      <m:t>=1.75</m:t>
                    </m:r>
                    <m:r>
                      <a:rPr lang="en-US" i="1" dirty="0" smtClean="0">
                        <a:latin typeface="Cambria Math" panose="02040503050406030204" pitchFamily="18" charset="0"/>
                      </a:rPr>
                      <m:t>;</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en-US" i="1" dirty="0" smtClean="0">
                        <a:latin typeface="Cambria Math" panose="02040503050406030204" pitchFamily="18" charset="0"/>
                      </a:rPr>
                      <m:t>=</m:t>
                    </m:r>
                    <m:r>
                      <a:rPr lang="en-US" i="1" dirty="0" smtClean="0">
                        <a:latin typeface="Cambria Math" panose="02040503050406030204" pitchFamily="18" charset="0"/>
                      </a:rPr>
                      <m:t>𝑚</m:t>
                    </m:r>
                    <m:r>
                      <a:rPr lang="en-US" i="1" dirty="0" smtClean="0">
                        <a:latin typeface="Cambria Math" panose="02040503050406030204" pitchFamily="18" charset="0"/>
                      </a:rPr>
                      <m:t>14;</m:t>
                    </m:r>
                  </m:oMath>
                </a14:m>
                <a:br>
                  <a:rPr lang="de-DE" i="1" dirty="0">
                    <a:latin typeface="Cambria Math" panose="02040503050406030204" pitchFamily="18" charset="0"/>
                  </a:rPr>
                </a:br>
                <a14:m>
                  <m:oMath xmlns:m="http://schemas.openxmlformats.org/officeDocument/2006/math">
                    <m:r>
                      <a:rPr lang="en-US" i="1" dirty="0" smtClean="0">
                        <a:latin typeface="Cambria Math" panose="02040503050406030204" pitchFamily="18" charset="0"/>
                      </a:rPr>
                      <m:t>𝑟</m:t>
                    </m:r>
                    <m:r>
                      <a:rPr lang="en-US" i="1" dirty="0" smtClean="0">
                        <a:latin typeface="Cambria Math" panose="02040503050406030204" pitchFamily="18" charset="0"/>
                      </a:rPr>
                      <m:t>=1.75−1.5=0.25 </m:t>
                    </m:r>
                  </m:oMath>
                </a14:m>
                <a:endParaRPr lang="en-US" dirty="0"/>
              </a:p>
              <a:p>
                <a:pPr marL="457200" lvl="1" indent="0">
                  <a:buNone/>
                </a:pPr>
                <a:r>
                  <a:rPr lang="en-US" dirty="0"/>
                  <a:t>Iteration 4:</a:t>
                </a:r>
              </a:p>
              <a:p>
                <a:pPr lvl="1"/>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is-IS" i="1" dirty="0" smtClean="0">
                            <a:latin typeface="Cambria Math" panose="02040503050406030204" pitchFamily="18" charset="0"/>
                          </a:rPr>
                          <m:t>𝑚</m:t>
                        </m:r>
                        <m:r>
                          <a:rPr lang="is-IS" i="1" dirty="0" smtClean="0">
                            <a:latin typeface="Cambria Math" panose="02040503050406030204" pitchFamily="18" charset="0"/>
                          </a:rPr>
                          <m:t>12</m:t>
                        </m:r>
                      </m:e>
                    </m:d>
                    <m:r>
                      <a:rPr lang="en-US" i="1" dirty="0" smtClean="0">
                        <a:latin typeface="Cambria Math" panose="02040503050406030204" pitchFamily="18" charset="0"/>
                      </a:rPr>
                      <m:t>=100+0=100</m:t>
                    </m:r>
                  </m:oMath>
                </a14:m>
                <a:endParaRPr lang="en-US" dirty="0"/>
              </a:p>
              <a:p>
                <a:pPr lvl="1"/>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r>
                          <a:rPr lang="en-US" i="1" dirty="0" smtClean="0">
                            <a:latin typeface="Cambria Math" panose="02040503050406030204" pitchFamily="18" charset="0"/>
                          </a:rPr>
                          <m:t>𝑚</m:t>
                        </m:r>
                        <m:r>
                          <a:rPr lang="en-US" i="1" dirty="0" smtClean="0">
                            <a:latin typeface="Cambria Math" panose="02040503050406030204" pitchFamily="18" charset="0"/>
                          </a:rPr>
                          <m:t>14</m:t>
                        </m:r>
                      </m:e>
                    </m:d>
                    <m:r>
                      <a:rPr lang="en-US" i="1" dirty="0" smtClean="0">
                        <a:latin typeface="Cambria Math" panose="02040503050406030204" pitchFamily="18" charset="0"/>
                      </a:rPr>
                      <m:t>=1+</m:t>
                    </m:r>
                    <m:d>
                      <m:dPr>
                        <m:ctrlPr>
                          <a:rPr lang="en-US" b="0" i="1" dirty="0" smtClean="0">
                            <a:latin typeface="Cambria Math" panose="02040503050406030204" pitchFamily="18" charset="0"/>
                          </a:rPr>
                        </m:ctrlPr>
                      </m:dPr>
                      <m:e>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de-DE" b="0" i="1" dirty="0" smtClean="0">
                                <a:latin typeface="Cambria Math" panose="02040503050406030204" pitchFamily="18" charset="0"/>
                              </a:rPr>
                              <m:t>1.75</m:t>
                            </m:r>
                          </m:e>
                        </m:d>
                        <m:r>
                          <a:rPr lang="en-US" i="1" dirty="0" smtClean="0">
                            <a:latin typeface="Cambria Math" panose="02040503050406030204" pitchFamily="18" charset="0"/>
                          </a:rPr>
                          <m:t>+</m:t>
                        </m:r>
                        <m:r>
                          <a:rPr lang="de-DE" b="0" i="1" dirty="0" smtClean="0">
                            <a:latin typeface="Cambria Math" panose="02040503050406030204" pitchFamily="18" charset="0"/>
                          </a:rPr>
                          <m:t>0.5</m:t>
                        </m:r>
                        <m:d>
                          <m:dPr>
                            <m:ctrlPr>
                              <a:rPr lang="mr-IN" b="0" i="1" dirty="0" smtClean="0">
                                <a:latin typeface="Cambria Math" panose="02040503050406030204" pitchFamily="18" charset="0"/>
                              </a:rPr>
                            </m:ctrlPr>
                          </m:dPr>
                          <m:e>
                            <m:r>
                              <a:rPr lang="mr-IN" i="1" dirty="0" smtClean="0">
                                <a:latin typeface="Cambria Math" panose="02040503050406030204" pitchFamily="18" charset="0"/>
                              </a:rPr>
                              <m:t>0</m:t>
                            </m:r>
                          </m:e>
                        </m:d>
                      </m:e>
                    </m:d>
                    <m:r>
                      <a:rPr lang="en-US" i="1" dirty="0" smtClean="0">
                        <a:latin typeface="Cambria Math" panose="02040503050406030204" pitchFamily="18" charset="0"/>
                      </a:rPr>
                      <m:t>=1</m:t>
                    </m:r>
                    <m:r>
                      <a:rPr lang="de-DE" b="0" i="1" dirty="0" smtClean="0">
                        <a:latin typeface="Cambria Math" panose="02040503050406030204" pitchFamily="18" charset="0"/>
                      </a:rPr>
                      <m:t>.825</m:t>
                    </m:r>
                  </m:oMath>
                </a14:m>
                <a:endParaRPr lang="en-US" dirty="0"/>
              </a:p>
              <a:p>
                <a:pPr lvl="2"/>
                <a14:m>
                  <m:oMath xmlns:m="http://schemas.openxmlformats.org/officeDocument/2006/math">
                    <m:r>
                      <a:rPr lang="en-US" i="1" dirty="0" smtClean="0">
                        <a:latin typeface="Cambria Math" panose="02040503050406030204" pitchFamily="18" charset="0"/>
                      </a:rPr>
                      <m:t>𝑉</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en-US" i="1" dirty="0" smtClean="0">
                        <a:latin typeface="Cambria Math" panose="02040503050406030204" pitchFamily="18" charset="0"/>
                      </a:rPr>
                      <m:t>=1</m:t>
                    </m:r>
                    <m:r>
                      <a:rPr lang="de-DE" b="0" i="1" dirty="0" smtClean="0">
                        <a:latin typeface="Cambria Math" panose="02040503050406030204" pitchFamily="18" charset="0"/>
                      </a:rPr>
                      <m:t>.</m:t>
                    </m:r>
                    <m:r>
                      <a:rPr lang="en-US" i="1" dirty="0" smtClean="0">
                        <a:latin typeface="Cambria Math" panose="02040503050406030204" pitchFamily="18" charset="0"/>
                      </a:rPr>
                      <m:t>8</m:t>
                    </m:r>
                    <m:r>
                      <a:rPr lang="de-DE" b="0" i="1" dirty="0" smtClean="0">
                        <a:latin typeface="Cambria Math" panose="02040503050406030204" pitchFamily="18" charset="0"/>
                      </a:rPr>
                      <m:t>25</m:t>
                    </m:r>
                    <m:r>
                      <a:rPr lang="en-US" i="1" dirty="0" smtClean="0">
                        <a:latin typeface="Cambria Math" panose="02040503050406030204" pitchFamily="18" charset="0"/>
                      </a:rPr>
                      <m:t>;</m:t>
                    </m:r>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1</m:t>
                        </m:r>
                      </m:e>
                    </m:d>
                    <m:r>
                      <a:rPr lang="en-US" i="1" dirty="0" smtClean="0">
                        <a:latin typeface="Cambria Math" panose="02040503050406030204" pitchFamily="18" charset="0"/>
                      </a:rPr>
                      <m:t>=</m:t>
                    </m:r>
                    <m:r>
                      <a:rPr lang="en-US" i="1" dirty="0" smtClean="0">
                        <a:latin typeface="Cambria Math" panose="02040503050406030204" pitchFamily="18" charset="0"/>
                      </a:rPr>
                      <m:t>𝑚</m:t>
                    </m:r>
                    <m:r>
                      <a:rPr lang="en-US" i="1" dirty="0" smtClean="0">
                        <a:latin typeface="Cambria Math" panose="02040503050406030204" pitchFamily="18" charset="0"/>
                      </a:rPr>
                      <m:t>14;</m:t>
                    </m:r>
                    <m:r>
                      <a:rPr lang="en-US" i="1" dirty="0" smtClean="0">
                        <a:latin typeface="Cambria Math" panose="02040503050406030204" pitchFamily="18" charset="0"/>
                      </a:rPr>
                      <m:t>𝑟</m:t>
                    </m:r>
                    <m:r>
                      <a:rPr lang="en-US" i="1" dirty="0" smtClean="0">
                        <a:latin typeface="Cambria Math" panose="02040503050406030204" pitchFamily="18" charset="0"/>
                      </a:rPr>
                      <m:t>=0.125≤</m:t>
                    </m:r>
                    <m:r>
                      <a:rPr lang="el-GR" i="1" dirty="0" smtClean="0">
                        <a:latin typeface="Cambria Math" panose="02040503050406030204" pitchFamily="18" charset="0"/>
                      </a:rPr>
                      <m:t>𝜂</m:t>
                    </m:r>
                    <m:r>
                      <a:rPr lang="el-GR" i="1" dirty="0" smtClean="0">
                        <a:latin typeface="Cambria Math" panose="02040503050406030204" pitchFamily="18" charset="0"/>
                      </a:rPr>
                      <m:t> </m:t>
                    </m:r>
                  </m:oMath>
                </a14:m>
                <a:endParaRPr lang="en-US" dirty="0"/>
              </a:p>
              <a:p>
                <a:pPr marL="457200" lvl="1" indent="0">
                  <a:buNone/>
                </a:pPr>
                <a:r>
                  <a:rPr lang="en-US" dirty="0"/>
                  <a:t>LAO-Update returns</a:t>
                </a:r>
              </a:p>
              <a:p>
                <a:pPr lvl="2"/>
                <a:endParaRPr lang="en-US" dirty="0"/>
              </a:p>
              <a:p>
                <a:endParaRPr lang="en-GB" dirty="0"/>
              </a:p>
            </p:txBody>
          </p:sp>
        </mc:Choice>
        <mc:Fallback xmlns="">
          <p:sp>
            <p:nvSpPr>
              <p:cNvPr id="12" name="Content Placeholder 11">
                <a:extLst>
                  <a:ext uri="{FF2B5EF4-FFF2-40B4-BE49-F238E27FC236}">
                    <a16:creationId xmlns:a16="http://schemas.microsoft.com/office/drawing/2014/main" id="{7CE96A3A-7B66-E04B-A77D-675E3ACE0BC4}"/>
                  </a:ext>
                </a:extLst>
              </p:cNvPr>
              <p:cNvSpPr>
                <a:spLocks noGrp="1" noRot="1" noChangeAspect="1" noMove="1" noResize="1" noEditPoints="1" noAdjustHandles="1" noChangeArrowheads="1" noChangeShapeType="1" noTextEdit="1"/>
              </p:cNvSpPr>
              <p:nvPr>
                <p:ph sz="half" idx="1"/>
              </p:nvPr>
            </p:nvSpPr>
            <p:spPr>
              <a:xfrm>
                <a:off x="628649" y="1146048"/>
                <a:ext cx="3835765" cy="5030915"/>
              </a:xfrm>
              <a:blipFill>
                <a:blip r:embed="rId3"/>
                <a:stretch>
                  <a:fillRect t="-100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Content Placeholder 7">
                <a:extLst>
                  <a:ext uri="{FF2B5EF4-FFF2-40B4-BE49-F238E27FC236}">
                    <a16:creationId xmlns:a16="http://schemas.microsoft.com/office/drawing/2014/main" id="{A8D85CDD-5AE6-8F4D-B4DF-FD7A58071E75}"/>
                  </a:ext>
                </a:extLst>
              </p:cNvPr>
              <p:cNvSpPr>
                <a:spLocks noGrp="1"/>
              </p:cNvSpPr>
              <p:nvPr>
                <p:ph sz="half" idx="2"/>
              </p:nvPr>
            </p:nvSpPr>
            <p:spPr/>
            <p:txBody>
              <a:bodyPr>
                <a:normAutofit fontScale="47500" lnSpcReduction="20000"/>
              </a:bodyPr>
              <a:lstStyle/>
              <a:p>
                <a:pPr marL="0" indent="0">
                  <a:buNone/>
                </a:pPr>
                <a:r>
                  <a:rPr lang="en-US" i="1" dirty="0"/>
                  <a:t>2nd iteration of main loop:</a:t>
                </a:r>
              </a:p>
              <a:p>
                <a14:m>
                  <m:oMath xmlns:m="http://schemas.openxmlformats.org/officeDocument/2006/math">
                    <m:r>
                      <a:rPr lang="en-US" i="1" dirty="0" smtClean="0">
                        <a:latin typeface="Cambria Math" panose="02040503050406030204" pitchFamily="18" charset="0"/>
                      </a:rPr>
                      <m:t>𝑙𝑒𝑎𝑣𝑒𝑠</m:t>
                    </m:r>
                    <m:d>
                      <m:dPr>
                        <m:ctrlPr>
                          <a:rPr lang="en-US" i="1" dirty="0" smtClean="0">
                            <a:latin typeface="Cambria Math" panose="02040503050406030204" pitchFamily="18" charset="0"/>
                          </a:rPr>
                        </m:ctrlPr>
                      </m:dPr>
                      <m:e>
                        <m:r>
                          <a:rPr lang="en-US" i="1" dirty="0" smtClean="0">
                            <a:latin typeface="Cambria Math" panose="02040503050406030204" pitchFamily="18" charset="0"/>
                          </a:rPr>
                          <m:t>𝜋</m:t>
                        </m:r>
                      </m:e>
                    </m:d>
                    <m:r>
                      <a:rPr lang="en-US" i="1" dirty="0" smtClean="0">
                        <a:latin typeface="Cambria Math" panose="02040503050406030204" pitchFamily="18" charset="0"/>
                      </a:rPr>
                      <m:t>=</m:t>
                    </m:r>
                    <m:d>
                      <m:dPr>
                        <m:begChr m:val="{"/>
                        <m:endChr m:val="}"/>
                        <m:ctrlPr>
                          <a:rPr lang="en-US" i="1" dirty="0" smtClean="0">
                            <a:latin typeface="Cambria Math" panose="02040503050406030204" pitchFamily="18" charset="0"/>
                          </a:rPr>
                        </m:ctrlPr>
                      </m:dPr>
                      <m:e>
                        <m:r>
                          <a:rPr lang="en-US" i="1" dirty="0" smtClean="0">
                            <a:latin typeface="Cambria Math" panose="02040503050406030204" pitchFamily="18" charset="0"/>
                          </a:rPr>
                          <m:t>𝑑</m:t>
                        </m:r>
                        <m:r>
                          <a:rPr lang="en-US" i="1" dirty="0" smtClean="0">
                            <a:latin typeface="Cambria Math" panose="02040503050406030204" pitchFamily="18" charset="0"/>
                          </a:rPr>
                          <m:t>4</m:t>
                        </m:r>
                      </m:e>
                    </m:d>
                    <m:r>
                      <a:rPr lang="en-US" i="1" dirty="0" smtClean="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𝑆</m:t>
                        </m:r>
                      </m:e>
                      <m:sub>
                        <m:r>
                          <a:rPr lang="en-US" i="1" dirty="0" smtClean="0">
                            <a:latin typeface="Cambria Math" panose="02040503050406030204" pitchFamily="18" charset="0"/>
                          </a:rPr>
                          <m:t>𝑔</m:t>
                        </m:r>
                      </m:sub>
                    </m:sSub>
                  </m:oMath>
                </a14:m>
                <a:r>
                  <a:rPr lang="en-US" dirty="0"/>
                  <a:t> </a:t>
                </a:r>
              </a:p>
              <a:p>
                <a:r>
                  <a:rPr lang="en-US" dirty="0"/>
                  <a:t>return </a:t>
                </a:r>
                <a14:m>
                  <m:oMath xmlns:m="http://schemas.openxmlformats.org/officeDocument/2006/math">
                    <m:r>
                      <a:rPr lang="en-US" i="1" dirty="0">
                        <a:latin typeface="Cambria Math" panose="02040503050406030204" pitchFamily="18" charset="0"/>
                      </a:rPr>
                      <m:t>𝜋</m:t>
                    </m:r>
                  </m:oMath>
                </a14:m>
                <a:endParaRPr lang="en-US" dirty="0"/>
              </a:p>
              <a:p>
                <a:endParaRPr lang="en-GB" dirty="0"/>
              </a:p>
            </p:txBody>
          </p:sp>
        </mc:Choice>
        <mc:Fallback xmlns="">
          <p:sp>
            <p:nvSpPr>
              <p:cNvPr id="8" name="Content Placeholder 7">
                <a:extLst>
                  <a:ext uri="{FF2B5EF4-FFF2-40B4-BE49-F238E27FC236}">
                    <a16:creationId xmlns:a16="http://schemas.microsoft.com/office/drawing/2014/main" id="{A8D85CDD-5AE6-8F4D-B4DF-FD7A58071E75}"/>
                  </a:ext>
                </a:extLst>
              </p:cNvPr>
              <p:cNvSpPr>
                <a:spLocks noGrp="1" noRot="1" noChangeAspect="1" noMove="1" noResize="1" noEditPoints="1" noAdjustHandles="1" noChangeArrowheads="1" noChangeShapeType="1" noTextEdit="1"/>
              </p:cNvSpPr>
              <p:nvPr>
                <p:ph sz="half" idx="2"/>
              </p:nvPr>
            </p:nvSpPr>
            <p:spPr>
              <a:blipFill>
                <a:blip r:embed="rId4"/>
                <a:stretch>
                  <a:fillRect l="-326" t="-1008"/>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78AD330E-4500-5849-AC72-502E2F82F813}"/>
              </a:ext>
            </a:extLst>
          </p:cNvPr>
          <p:cNvSpPr>
            <a:spLocks noGrp="1"/>
          </p:cNvSpPr>
          <p:nvPr>
            <p:ph type="sldNum" sz="quarter" idx="12"/>
          </p:nvPr>
        </p:nvSpPr>
        <p:spPr/>
        <p:txBody>
          <a:bodyPr/>
          <a:lstStyle/>
          <a:p>
            <a:fld id="{67C9959E-8E6B-B04C-9955-EA096F41CA7A}" type="slidenum">
              <a:rPr lang="en-GB" smtClean="0"/>
              <a:pPr/>
              <a:t>35</a:t>
            </a:fld>
            <a:endParaRPr lang="en-GB"/>
          </a:p>
        </p:txBody>
      </p:sp>
      <mc:AlternateContent xmlns:mc="http://schemas.openxmlformats.org/markup-compatibility/2006" xmlns:a14="http://schemas.microsoft.com/office/drawing/2010/main">
        <mc:Choice Requires="a14">
          <p:sp>
            <p:nvSpPr>
              <p:cNvPr id="2" name="Rectangle 1"/>
              <p:cNvSpPr/>
              <p:nvPr/>
            </p:nvSpPr>
            <p:spPr>
              <a:xfrm>
                <a:off x="7171716" y="2040126"/>
                <a:ext cx="1458724" cy="63998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14:m>
                  <m:oMathPara xmlns:m="http://schemas.openxmlformats.org/officeDocument/2006/math">
                    <m:oMathParaPr>
                      <m:jc m:val="centerGroup"/>
                    </m:oMathParaPr>
                    <m:oMath xmlns:m="http://schemas.openxmlformats.org/officeDocument/2006/math">
                      <m:r>
                        <a:rPr lang="el-GR" i="1" dirty="0" smtClean="0">
                          <a:latin typeface="Cambria Math" panose="02040503050406030204" pitchFamily="18" charset="0"/>
                        </a:rPr>
                        <m:t>𝜂</m:t>
                      </m:r>
                      <m:r>
                        <a:rPr lang="en-US" i="1" dirty="0">
                          <a:latin typeface="Cambria Math" panose="02040503050406030204" pitchFamily="18" charset="0"/>
                          <a:ea typeface="Times New Roman"/>
                        </a:rPr>
                        <m:t>=0.2</m:t>
                      </m:r>
                    </m:oMath>
                  </m:oMathPara>
                </a14:m>
                <a:endParaRPr lang="en-US" baseline="-25000" dirty="0">
                  <a:latin typeface="Times New Roman" charset="0"/>
                  <a:ea typeface="Times New Roman"/>
                </a:endParaRPr>
              </a:p>
              <a:p>
                <a:pPr/>
                <a14:m>
                  <m:oMathPara xmlns:m="http://schemas.openxmlformats.org/officeDocument/2006/math">
                    <m:oMathParaPr>
                      <m:jc m:val="centerGroup"/>
                    </m:oMathParaPr>
                    <m:oMath xmlns:m="http://schemas.openxmlformats.org/officeDocument/2006/math">
                      <m:sSub>
                        <m:sSubPr>
                          <m:ctrlPr>
                            <a:rPr lang="de-DE" b="0" i="1" dirty="0" smtClean="0">
                              <a:latin typeface="Cambria Math" panose="02040503050406030204" pitchFamily="18" charset="0"/>
                              <a:cs typeface="Times New Roman"/>
                            </a:rPr>
                          </m:ctrlPr>
                        </m:sSubPr>
                        <m:e>
                          <m:r>
                            <a:rPr lang="en-US" i="1" dirty="0" smtClean="0">
                              <a:latin typeface="Cambria Math" panose="02040503050406030204" pitchFamily="18" charset="0"/>
                              <a:cs typeface="Times New Roman"/>
                            </a:rPr>
                            <m:t>𝑉</m:t>
                          </m:r>
                        </m:e>
                        <m:sub>
                          <m:r>
                            <a:rPr lang="de-DE" b="0" i="1" dirty="0" smtClean="0">
                              <a:latin typeface="Cambria Math" panose="02040503050406030204" pitchFamily="18" charset="0"/>
                              <a:cs typeface="Times New Roman"/>
                            </a:rPr>
                            <m:t>0</m:t>
                          </m:r>
                        </m:sub>
                      </m:sSub>
                      <m:d>
                        <m:dPr>
                          <m:ctrlPr>
                            <a:rPr lang="en-US" b="0" i="1" dirty="0">
                              <a:latin typeface="Cambria Math" panose="02040503050406030204" pitchFamily="18" charset="0"/>
                              <a:cs typeface="Times New Roman"/>
                            </a:rPr>
                          </m:ctrlPr>
                        </m:dPr>
                        <m:e>
                          <m:r>
                            <a:rPr lang="en-US" i="1" dirty="0">
                              <a:latin typeface="Cambria Math" panose="02040503050406030204" pitchFamily="18" charset="0"/>
                              <a:cs typeface="Times New Roman"/>
                            </a:rPr>
                            <m:t>𝑠</m:t>
                          </m:r>
                        </m:e>
                      </m:d>
                      <m:r>
                        <a:rPr lang="en-US" i="1" dirty="0">
                          <a:latin typeface="Cambria Math" panose="02040503050406030204" pitchFamily="18" charset="0"/>
                          <a:cs typeface="Times New Roman"/>
                        </a:rPr>
                        <m:t>=0</m:t>
                      </m:r>
                      <m:r>
                        <a:rPr lang="de-DE" b="0" i="1" dirty="0" smtClean="0">
                          <a:latin typeface="Cambria Math" panose="02040503050406030204" pitchFamily="18" charset="0"/>
                          <a:cs typeface="Times New Roman"/>
                        </a:rPr>
                        <m:t> </m:t>
                      </m:r>
                      <m:r>
                        <a:rPr lang="en-US" i="1" dirty="0" smtClean="0">
                          <a:latin typeface="Cambria Math" panose="02040503050406030204" pitchFamily="18" charset="0"/>
                          <a:ea typeface="Cambria Math" panose="02040503050406030204" pitchFamily="18" charset="0"/>
                          <a:cs typeface="Times New Roman"/>
                        </a:rPr>
                        <m:t>∀</m:t>
                      </m:r>
                      <m:r>
                        <a:rPr lang="en-US" i="1" dirty="0" smtClean="0">
                          <a:latin typeface="Cambria Math" panose="02040503050406030204" pitchFamily="18" charset="0"/>
                          <a:cs typeface="Times New Roman"/>
                        </a:rPr>
                        <m:t>𝑠</m:t>
                      </m:r>
                    </m:oMath>
                  </m:oMathPara>
                </a14:m>
                <a:endParaRPr lang="en-US" i="1" dirty="0">
                  <a:latin typeface="Times New Roman" charset="0"/>
                  <a:cs typeface="Times New Roman"/>
                </a:endParaRPr>
              </a:p>
            </p:txBody>
          </p:sp>
        </mc:Choice>
        <mc:Fallback xmlns="">
          <p:sp>
            <p:nvSpPr>
              <p:cNvPr id="2" name="Rectangle 1"/>
              <p:cNvSpPr>
                <a:spLocks noRot="1" noChangeAspect="1" noMove="1" noResize="1" noEditPoints="1" noAdjustHandles="1" noChangeArrowheads="1" noChangeShapeType="1" noTextEdit="1"/>
              </p:cNvSpPr>
              <p:nvPr/>
            </p:nvSpPr>
            <p:spPr>
              <a:xfrm>
                <a:off x="7171716" y="2040126"/>
                <a:ext cx="1458724" cy="639983"/>
              </a:xfrm>
              <a:prstGeom prst="rect">
                <a:avLst/>
              </a:prstGeom>
              <a:blipFill>
                <a:blip r:embed="rId5"/>
                <a:stretch>
                  <a:fillRect b="-5769"/>
                </a:stretch>
              </a:blipFill>
            </p:spPr>
            <p:txBody>
              <a:bodyPr/>
              <a:lstStyle/>
              <a:p>
                <a:r>
                  <a:rPr lang="en-GB">
                    <a:noFill/>
                  </a:rPr>
                  <a:t> </a:t>
                </a:r>
              </a:p>
            </p:txBody>
          </p:sp>
        </mc:Fallback>
      </mc:AlternateContent>
      <p:grpSp>
        <p:nvGrpSpPr>
          <p:cNvPr id="43" name="Group 42">
            <a:extLst>
              <a:ext uri="{FF2B5EF4-FFF2-40B4-BE49-F238E27FC236}">
                <a16:creationId xmlns:a16="http://schemas.microsoft.com/office/drawing/2014/main" id="{7BE5898B-9BC5-F944-8E13-717324A9222D}"/>
              </a:ext>
            </a:extLst>
          </p:cNvPr>
          <p:cNvGrpSpPr/>
          <p:nvPr/>
        </p:nvGrpSpPr>
        <p:grpSpPr>
          <a:xfrm>
            <a:off x="3896630" y="2738359"/>
            <a:ext cx="5162595" cy="3862989"/>
            <a:chOff x="3896630" y="2738359"/>
            <a:chExt cx="5162595" cy="3862989"/>
          </a:xfrm>
        </p:grpSpPr>
        <p:grpSp>
          <p:nvGrpSpPr>
            <p:cNvPr id="44" name="Group 43">
              <a:extLst>
                <a:ext uri="{FF2B5EF4-FFF2-40B4-BE49-F238E27FC236}">
                  <a16:creationId xmlns:a16="http://schemas.microsoft.com/office/drawing/2014/main" id="{1AA2D0C3-7AF4-9F4C-BDA5-2116241719A2}"/>
                </a:ext>
              </a:extLst>
            </p:cNvPr>
            <p:cNvGrpSpPr>
              <a:grpSpLocks noChangeAspect="1"/>
            </p:cNvGrpSpPr>
            <p:nvPr/>
          </p:nvGrpSpPr>
          <p:grpSpPr>
            <a:xfrm>
              <a:off x="3896630" y="2738359"/>
              <a:ext cx="5162595" cy="3862989"/>
              <a:chOff x="424630" y="1518047"/>
              <a:chExt cx="4697482" cy="3514961"/>
            </a:xfrm>
          </p:grpSpPr>
          <p:sp>
            <p:nvSpPr>
              <p:cNvPr id="46" name="Freeform 31">
                <a:extLst>
                  <a:ext uri="{FF2B5EF4-FFF2-40B4-BE49-F238E27FC236}">
                    <a16:creationId xmlns:a16="http://schemas.microsoft.com/office/drawing/2014/main" id="{76DFE76F-F926-3E4E-A32C-A25C5112EA6A}"/>
                  </a:ext>
                </a:extLst>
              </p:cNvPr>
              <p:cNvSpPr>
                <a:spLocks/>
              </p:cNvSpPr>
              <p:nvPr/>
            </p:nvSpPr>
            <p:spPr bwMode="auto">
              <a:xfrm rot="11049090" flipH="1" flipV="1">
                <a:off x="4148184" y="2190483"/>
                <a:ext cx="660198" cy="212627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none"/>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47" name="Rectangle 46">
                <a:extLst>
                  <a:ext uri="{FF2B5EF4-FFF2-40B4-BE49-F238E27FC236}">
                    <a16:creationId xmlns:a16="http://schemas.microsoft.com/office/drawing/2014/main" id="{A0C8F2F9-881A-BA47-B346-83974FC34CCF}"/>
                  </a:ext>
                </a:extLst>
              </p:cNvPr>
              <p:cNvSpPr/>
              <p:nvPr/>
            </p:nvSpPr>
            <p:spPr>
              <a:xfrm>
                <a:off x="4066674" y="2252723"/>
                <a:ext cx="59" cy="252043"/>
              </a:xfrm>
              <a:prstGeom prst="rect">
                <a:avLst/>
              </a:prstGeom>
              <a:noFill/>
            </p:spPr>
            <p:txBody>
              <a:bodyPr wrap="none" lIns="0" tIns="0" rIns="0" bIns="0">
                <a:spAutoFit/>
              </a:bodyPr>
              <a:lstStyle/>
              <a:p>
                <a:pPr algn="ctr"/>
                <a:endParaRPr lang="en-US" dirty="0"/>
              </a:p>
            </p:txBody>
          </p:sp>
          <p:sp>
            <p:nvSpPr>
              <p:cNvPr id="48" name="Rectangle 47">
                <a:extLst>
                  <a:ext uri="{FF2B5EF4-FFF2-40B4-BE49-F238E27FC236}">
                    <a16:creationId xmlns:a16="http://schemas.microsoft.com/office/drawing/2014/main" id="{C550FCE7-D9DE-914C-844F-854BB27BFC5C}"/>
                  </a:ext>
                </a:extLst>
              </p:cNvPr>
              <p:cNvSpPr/>
              <p:nvPr/>
            </p:nvSpPr>
            <p:spPr>
              <a:xfrm>
                <a:off x="4441353" y="4403587"/>
                <a:ext cx="168088" cy="336058"/>
              </a:xfrm>
              <a:prstGeom prst="rect">
                <a:avLst/>
              </a:prstGeom>
              <a:noFill/>
            </p:spPr>
            <p:txBody>
              <a:bodyPr wrap="none" lIns="91440" tIns="0" rIns="91440" bIns="91440">
                <a:spAutoFit/>
              </a:bodyPr>
              <a:lstStyle/>
              <a:p>
                <a:pPr algn="ctr"/>
                <a:endParaRPr lang="en-US" dirty="0"/>
              </a:p>
            </p:txBody>
          </p:sp>
          <p:sp>
            <p:nvSpPr>
              <p:cNvPr id="49" name="Rectangle 48">
                <a:extLst>
                  <a:ext uri="{FF2B5EF4-FFF2-40B4-BE49-F238E27FC236}">
                    <a16:creationId xmlns:a16="http://schemas.microsoft.com/office/drawing/2014/main" id="{7CBFC912-FB13-AA49-912F-2AF7A076DC16}"/>
                  </a:ext>
                </a:extLst>
              </p:cNvPr>
              <p:cNvSpPr/>
              <p:nvPr/>
            </p:nvSpPr>
            <p:spPr>
              <a:xfrm>
                <a:off x="1149001" y="4506767"/>
                <a:ext cx="59" cy="252043"/>
              </a:xfrm>
              <a:prstGeom prst="rect">
                <a:avLst/>
              </a:prstGeom>
              <a:noFill/>
            </p:spPr>
            <p:txBody>
              <a:bodyPr wrap="none" lIns="0" tIns="0" rIns="0" bIns="0">
                <a:spAutoFit/>
              </a:bodyPr>
              <a:lstStyle/>
              <a:p>
                <a:pPr algn="r"/>
                <a:endParaRPr lang="en-US" dirty="0"/>
              </a:p>
            </p:txBody>
          </p:sp>
          <p:sp>
            <p:nvSpPr>
              <p:cNvPr id="50" name="Text Box 13">
                <a:extLst>
                  <a:ext uri="{FF2B5EF4-FFF2-40B4-BE49-F238E27FC236}">
                    <a16:creationId xmlns:a16="http://schemas.microsoft.com/office/drawing/2014/main" id="{716053D8-0695-564B-A3B2-1263F3BC8A6C}"/>
                  </a:ext>
                </a:extLst>
              </p:cNvPr>
              <p:cNvSpPr txBox="1">
                <a:spLocks noChangeArrowheads="1"/>
              </p:cNvSpPr>
              <p:nvPr/>
            </p:nvSpPr>
            <p:spPr bwMode="auto">
              <a:xfrm>
                <a:off x="424630" y="4528921"/>
                <a:ext cx="660190" cy="504087"/>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Times New Roman"/>
                    <a:cs typeface="Calibri"/>
                    <a:sym typeface="Symbol" charset="0"/>
                  </a:rPr>
                  <a:t>Start: </a:t>
                </a:r>
                <a:br>
                  <a:rPr lang="en-US" sz="1800" dirty="0">
                    <a:latin typeface="+mn-lt"/>
                    <a:ea typeface="Times New Roman"/>
                    <a:cs typeface="Calibri"/>
                    <a:sym typeface="Symbol" charset="0"/>
                  </a:rPr>
                </a:br>
                <a:r>
                  <a:rPr lang="en-US" sz="1800" i="1" dirty="0">
                    <a:latin typeface="+mn-lt"/>
                    <a:ea typeface="Times New Roman"/>
                    <a:sym typeface="Symbol" charset="0"/>
                  </a:rPr>
                  <a:t>s</a:t>
                </a:r>
                <a:r>
                  <a:rPr lang="en-US" sz="1800" baseline="-25000" dirty="0">
                    <a:latin typeface="+mn-lt"/>
                    <a:ea typeface="Times New Roman"/>
                    <a:sym typeface="Symbol" charset="0"/>
                  </a:rPr>
                  <a:t>0</a:t>
                </a:r>
                <a:r>
                  <a:rPr lang="en-US" sz="1800" i="1" dirty="0">
                    <a:latin typeface="+mn-lt"/>
                    <a:ea typeface="Times New Roman"/>
                    <a:sym typeface="Symbol" charset="0"/>
                  </a:rPr>
                  <a:t>= </a:t>
                </a:r>
                <a:r>
                  <a:rPr lang="en-US" sz="1800" dirty="0">
                    <a:latin typeface="+mn-lt"/>
                    <a:ea typeface="Times New Roman"/>
                    <a:cs typeface="Calibri"/>
                    <a:sym typeface="Symbol" charset="0"/>
                  </a:rPr>
                  <a:t>d1</a:t>
                </a:r>
                <a:endParaRPr lang="en-US" sz="1800" dirty="0">
                  <a:latin typeface="+mn-lt"/>
                  <a:ea typeface="Times New Roman"/>
                  <a:cs typeface="Times New Roman"/>
                </a:endParaRPr>
              </a:p>
            </p:txBody>
          </p:sp>
          <p:sp>
            <p:nvSpPr>
              <p:cNvPr id="51" name="Rectangle 50">
                <a:extLst>
                  <a:ext uri="{FF2B5EF4-FFF2-40B4-BE49-F238E27FC236}">
                    <a16:creationId xmlns:a16="http://schemas.microsoft.com/office/drawing/2014/main" id="{57525D91-8E2D-B946-AF7E-9F04FAC71571}"/>
                  </a:ext>
                </a:extLst>
              </p:cNvPr>
              <p:cNvSpPr/>
              <p:nvPr/>
            </p:nvSpPr>
            <p:spPr>
              <a:xfrm>
                <a:off x="1028128" y="2019635"/>
                <a:ext cx="59" cy="252043"/>
              </a:xfrm>
              <a:prstGeom prst="rect">
                <a:avLst/>
              </a:prstGeom>
              <a:noFill/>
            </p:spPr>
            <p:txBody>
              <a:bodyPr wrap="none" lIns="0" tIns="0" rIns="0" bIns="0">
                <a:spAutoFit/>
              </a:bodyPr>
              <a:lstStyle/>
              <a:p>
                <a:pPr algn="ctr"/>
                <a:endParaRPr lang="en-US" dirty="0"/>
              </a:p>
            </p:txBody>
          </p:sp>
          <p:sp>
            <p:nvSpPr>
              <p:cNvPr id="52" name="Freeform 31">
                <a:extLst>
                  <a:ext uri="{FF2B5EF4-FFF2-40B4-BE49-F238E27FC236}">
                    <a16:creationId xmlns:a16="http://schemas.microsoft.com/office/drawing/2014/main" id="{D7E8A106-7DE4-C34E-9563-8F0D14D8FAA8}"/>
                  </a:ext>
                </a:extLst>
              </p:cNvPr>
              <p:cNvSpPr>
                <a:spLocks/>
              </p:cNvSpPr>
              <p:nvPr/>
            </p:nvSpPr>
            <p:spPr bwMode="auto">
              <a:xfrm rot="4200000" flipH="1" flipV="1">
                <a:off x="2510252" y="617061"/>
                <a:ext cx="776291" cy="2966339"/>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53" name="Text Box 11">
                <a:extLst>
                  <a:ext uri="{FF2B5EF4-FFF2-40B4-BE49-F238E27FC236}">
                    <a16:creationId xmlns:a16="http://schemas.microsoft.com/office/drawing/2014/main" id="{CFCC7288-05D2-D549-A743-B3D62C005C2E}"/>
                  </a:ext>
                </a:extLst>
              </p:cNvPr>
              <p:cNvSpPr txBox="1">
                <a:spLocks noChangeArrowheads="1"/>
              </p:cNvSpPr>
              <p:nvPr/>
            </p:nvSpPr>
            <p:spPr bwMode="auto">
              <a:xfrm>
                <a:off x="4164150" y="4337866"/>
                <a:ext cx="668031" cy="504087"/>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Times New Roman"/>
                    <a:cs typeface="Times New Roman"/>
                  </a:rPr>
                  <a:t>  Goal: </a:t>
                </a:r>
              </a:p>
              <a:p>
                <a:r>
                  <a:rPr lang="en-US" sz="1800" i="1" dirty="0">
                    <a:latin typeface="+mn-lt"/>
                    <a:ea typeface="Times New Roman"/>
                    <a:sym typeface="Symbol" charset="0"/>
                  </a:rPr>
                  <a:t>S</a:t>
                </a:r>
                <a:r>
                  <a:rPr lang="en-US" sz="1800" i="1" baseline="-25000" dirty="0">
                    <a:latin typeface="+mn-lt"/>
                    <a:ea typeface="Times New Roman"/>
                    <a:sym typeface="Symbol" charset="0"/>
                  </a:rPr>
                  <a:t>g</a:t>
                </a:r>
                <a:r>
                  <a:rPr lang="en-US" sz="1800" dirty="0">
                    <a:latin typeface="+mn-lt"/>
                    <a:ea typeface="Times New Roman"/>
                    <a:sym typeface="Symbol" charset="0"/>
                  </a:rPr>
                  <a:t>= {</a:t>
                </a:r>
                <a:r>
                  <a:rPr lang="en-US" sz="1800" dirty="0">
                    <a:latin typeface="+mn-lt"/>
                    <a:ea typeface="Times New Roman"/>
                    <a:cs typeface="Calibri"/>
                    <a:sym typeface="Symbol" charset="0"/>
                  </a:rPr>
                  <a:t>d4</a:t>
                </a:r>
                <a:r>
                  <a:rPr lang="en-US" sz="1800" dirty="0">
                    <a:latin typeface="+mn-lt"/>
                    <a:ea typeface="Times New Roman"/>
                    <a:cs typeface="Times New Roman"/>
                    <a:sym typeface="Symbol" charset="0"/>
                  </a:rPr>
                  <a:t>}</a:t>
                </a:r>
                <a:endParaRPr lang="en-US" sz="1800" dirty="0">
                  <a:latin typeface="+mn-lt"/>
                  <a:ea typeface="Times New Roman"/>
                  <a:cs typeface="Times New Roman"/>
                </a:endParaRPr>
              </a:p>
            </p:txBody>
          </p:sp>
          <p:sp>
            <p:nvSpPr>
              <p:cNvPr id="54" name="Freeform 37">
                <a:extLst>
                  <a:ext uri="{FF2B5EF4-FFF2-40B4-BE49-F238E27FC236}">
                    <a16:creationId xmlns:a16="http://schemas.microsoft.com/office/drawing/2014/main" id="{10187B15-8D50-BB44-81BB-54569F012012}"/>
                  </a:ext>
                </a:extLst>
              </p:cNvPr>
              <p:cNvSpPr>
                <a:spLocks/>
              </p:cNvSpPr>
              <p:nvPr/>
            </p:nvSpPr>
            <p:spPr bwMode="auto">
              <a:xfrm>
                <a:off x="1155196" y="2381554"/>
                <a:ext cx="2527300" cy="239492"/>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55" name="Freeform 38">
                <a:extLst>
                  <a:ext uri="{FF2B5EF4-FFF2-40B4-BE49-F238E27FC236}">
                    <a16:creationId xmlns:a16="http://schemas.microsoft.com/office/drawing/2014/main" id="{2E887A36-59F0-0441-857A-35813841BF44}"/>
                  </a:ext>
                </a:extLst>
              </p:cNvPr>
              <p:cNvSpPr>
                <a:spLocks/>
              </p:cNvSpPr>
              <p:nvPr/>
            </p:nvSpPr>
            <p:spPr bwMode="auto">
              <a:xfrm>
                <a:off x="2265020" y="2103309"/>
                <a:ext cx="2176032" cy="281769"/>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9525"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56" name="Arc 55">
                <a:extLst>
                  <a:ext uri="{FF2B5EF4-FFF2-40B4-BE49-F238E27FC236}">
                    <a16:creationId xmlns:a16="http://schemas.microsoft.com/office/drawing/2014/main" id="{E8A9B08A-8DEA-7A4E-9E66-DBA750E06A5A}"/>
                  </a:ext>
                </a:extLst>
              </p:cNvPr>
              <p:cNvSpPr/>
              <p:nvPr/>
            </p:nvSpPr>
            <p:spPr bwMode="auto">
              <a:xfrm>
                <a:off x="2953574" y="2286304"/>
                <a:ext cx="114300" cy="225425"/>
              </a:xfrm>
              <a:prstGeom prst="arc">
                <a:avLst>
                  <a:gd name="adj1" fmla="val 18495893"/>
                  <a:gd name="adj2" fmla="val 2991136"/>
                </a:avLst>
              </a:prstGeom>
              <a:noFill/>
              <a:ln w="9525" cap="flat" cmpd="sng" algn="ctr">
                <a:solidFill>
                  <a:srgbClr val="C00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57" name="Freeform 40">
                <a:extLst>
                  <a:ext uri="{FF2B5EF4-FFF2-40B4-BE49-F238E27FC236}">
                    <a16:creationId xmlns:a16="http://schemas.microsoft.com/office/drawing/2014/main" id="{DF5711D5-4AEF-1D4C-BD59-58AFFA6DA94E}"/>
                  </a:ext>
                </a:extLst>
              </p:cNvPr>
              <p:cNvSpPr>
                <a:spLocks/>
              </p:cNvSpPr>
              <p:nvPr/>
            </p:nvSpPr>
            <p:spPr bwMode="auto">
              <a:xfrm rot="10800000" flipH="1">
                <a:off x="3688744" y="2968900"/>
                <a:ext cx="114570" cy="1275335"/>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58" name="Freeform 6">
                <a:extLst>
                  <a:ext uri="{FF2B5EF4-FFF2-40B4-BE49-F238E27FC236}">
                    <a16:creationId xmlns:a16="http://schemas.microsoft.com/office/drawing/2014/main" id="{CE6F0DFD-DBBD-D143-9070-23E2ABC09CDC}"/>
                  </a:ext>
                </a:extLst>
              </p:cNvPr>
              <p:cNvSpPr>
                <a:spLocks/>
              </p:cNvSpPr>
              <p:nvPr/>
            </p:nvSpPr>
            <p:spPr bwMode="auto">
              <a:xfrm>
                <a:off x="922934" y="2718754"/>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59" name="Oval 11">
                <a:extLst>
                  <a:ext uri="{FF2B5EF4-FFF2-40B4-BE49-F238E27FC236}">
                    <a16:creationId xmlns:a16="http://schemas.microsoft.com/office/drawing/2014/main" id="{3DA39382-92D7-9044-830E-9B420878076D}"/>
                  </a:ext>
                </a:extLst>
              </p:cNvPr>
              <p:cNvSpPr>
                <a:spLocks noChangeArrowheads="1"/>
              </p:cNvSpPr>
              <p:nvPr/>
            </p:nvSpPr>
            <p:spPr bwMode="auto">
              <a:xfrm>
                <a:off x="986434" y="2271249"/>
                <a:ext cx="457200" cy="457200"/>
              </a:xfrm>
              <a:prstGeom prst="ellipse">
                <a:avLst/>
              </a:prstGeom>
              <a:solidFill>
                <a:srgbClr val="FFFFFF"/>
              </a:solidFill>
              <a:ln w="9525" cmpd="sng">
                <a:solidFill>
                  <a:schemeClr val="tx1"/>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60" name="Freeform 18">
                <a:extLst>
                  <a:ext uri="{FF2B5EF4-FFF2-40B4-BE49-F238E27FC236}">
                    <a16:creationId xmlns:a16="http://schemas.microsoft.com/office/drawing/2014/main" id="{2CBAFD39-191D-A44B-9FB0-2134FDC0B7C6}"/>
                  </a:ext>
                </a:extLst>
              </p:cNvPr>
              <p:cNvSpPr>
                <a:spLocks/>
              </p:cNvSpPr>
              <p:nvPr/>
            </p:nvSpPr>
            <p:spPr bwMode="auto">
              <a:xfrm rot="297626" flipV="1">
                <a:off x="1497828" y="4422980"/>
                <a:ext cx="2154774" cy="270156"/>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38100" cmpd="sng">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61" name="Oval 11">
                <a:extLst>
                  <a:ext uri="{FF2B5EF4-FFF2-40B4-BE49-F238E27FC236}">
                    <a16:creationId xmlns:a16="http://schemas.microsoft.com/office/drawing/2014/main" id="{F601C0C9-50BB-AE46-B8C6-7D60861823E0}"/>
                  </a:ext>
                </a:extLst>
              </p:cNvPr>
              <p:cNvSpPr>
                <a:spLocks noChangeArrowheads="1"/>
              </p:cNvSpPr>
              <p:nvPr/>
            </p:nvSpPr>
            <p:spPr bwMode="auto">
              <a:xfrm>
                <a:off x="4425794" y="1761046"/>
                <a:ext cx="457200" cy="457200"/>
              </a:xfrm>
              <a:prstGeom prst="ellipse">
                <a:avLst/>
              </a:prstGeom>
              <a:solidFill>
                <a:srgbClr val="FFFFFF"/>
              </a:solidFill>
              <a:ln w="9525" cmpd="sng">
                <a:solidFill>
                  <a:schemeClr val="tx1"/>
                </a:solidFill>
                <a:round/>
                <a:headEnd/>
                <a:tailEnd/>
              </a:ln>
            </p:spPr>
            <p:txBody>
              <a:bodyPr wrap="none" anchor="ctr"/>
              <a:lstStyle/>
              <a:p>
                <a:pPr algn="ctr"/>
                <a:r>
                  <a:rPr lang="en-US" dirty="0">
                    <a:latin typeface="Calibri"/>
                    <a:ea typeface="Times New Roman"/>
                    <a:cs typeface="Times New Roman"/>
                  </a:rPr>
                  <a:t>d5</a:t>
                </a:r>
              </a:p>
            </p:txBody>
          </p:sp>
          <p:sp>
            <p:nvSpPr>
              <p:cNvPr id="62" name="Text Box 11">
                <a:extLst>
                  <a:ext uri="{FF2B5EF4-FFF2-40B4-BE49-F238E27FC236}">
                    <a16:creationId xmlns:a16="http://schemas.microsoft.com/office/drawing/2014/main" id="{0BC114C0-C762-9E41-9F37-E7FD648B2CEA}"/>
                  </a:ext>
                </a:extLst>
              </p:cNvPr>
              <p:cNvSpPr txBox="1">
                <a:spLocks noChangeArrowheads="1"/>
              </p:cNvSpPr>
              <p:nvPr/>
            </p:nvSpPr>
            <p:spPr bwMode="auto">
              <a:xfrm>
                <a:off x="3139191" y="2064370"/>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0.2</a:t>
                </a:r>
              </a:p>
            </p:txBody>
          </p:sp>
          <p:sp>
            <p:nvSpPr>
              <p:cNvPr id="63" name="Text Box 11">
                <a:extLst>
                  <a:ext uri="{FF2B5EF4-FFF2-40B4-BE49-F238E27FC236}">
                    <a16:creationId xmlns:a16="http://schemas.microsoft.com/office/drawing/2014/main" id="{DD250306-8704-D944-AE2A-DE2B6EBB2425}"/>
                  </a:ext>
                </a:extLst>
              </p:cNvPr>
              <p:cNvSpPr txBox="1">
                <a:spLocks noChangeArrowheads="1"/>
              </p:cNvSpPr>
              <p:nvPr/>
            </p:nvSpPr>
            <p:spPr bwMode="auto">
              <a:xfrm>
                <a:off x="3151701" y="2505406"/>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0.8</a:t>
                </a:r>
              </a:p>
            </p:txBody>
          </p:sp>
          <p:sp>
            <p:nvSpPr>
              <p:cNvPr id="95" name="Text Box 11">
                <a:extLst>
                  <a:ext uri="{FF2B5EF4-FFF2-40B4-BE49-F238E27FC236}">
                    <a16:creationId xmlns:a16="http://schemas.microsoft.com/office/drawing/2014/main" id="{CE484F0F-E656-B74E-A9F2-F1706796B849}"/>
                  </a:ext>
                </a:extLst>
              </p:cNvPr>
              <p:cNvSpPr txBox="1">
                <a:spLocks noChangeArrowheads="1"/>
              </p:cNvSpPr>
              <p:nvPr/>
            </p:nvSpPr>
            <p:spPr bwMode="auto">
              <a:xfrm>
                <a:off x="1896636" y="4562021"/>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0.5</a:t>
                </a:r>
              </a:p>
            </p:txBody>
          </p:sp>
          <p:sp>
            <p:nvSpPr>
              <p:cNvPr id="96" name="Text Box 11">
                <a:extLst>
                  <a:ext uri="{FF2B5EF4-FFF2-40B4-BE49-F238E27FC236}">
                    <a16:creationId xmlns:a16="http://schemas.microsoft.com/office/drawing/2014/main" id="{5C8D8226-A494-504C-A777-E38DB5F59D11}"/>
                  </a:ext>
                </a:extLst>
              </p:cNvPr>
              <p:cNvSpPr txBox="1">
                <a:spLocks noChangeArrowheads="1"/>
              </p:cNvSpPr>
              <p:nvPr/>
            </p:nvSpPr>
            <p:spPr bwMode="auto">
              <a:xfrm>
                <a:off x="1540117" y="4719048"/>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0.5</a:t>
                </a:r>
              </a:p>
            </p:txBody>
          </p:sp>
          <p:sp>
            <p:nvSpPr>
              <p:cNvPr id="97" name="Oval 12">
                <a:extLst>
                  <a:ext uri="{FF2B5EF4-FFF2-40B4-BE49-F238E27FC236}">
                    <a16:creationId xmlns:a16="http://schemas.microsoft.com/office/drawing/2014/main" id="{FA436675-B74F-6B43-A17A-E1D28733B359}"/>
                  </a:ext>
                </a:extLst>
              </p:cNvPr>
              <p:cNvSpPr>
                <a:spLocks noChangeArrowheads="1"/>
              </p:cNvSpPr>
              <p:nvPr/>
            </p:nvSpPr>
            <p:spPr bwMode="auto">
              <a:xfrm>
                <a:off x="986434" y="4090354"/>
                <a:ext cx="457200" cy="457200"/>
              </a:xfrm>
              <a:prstGeom prst="ellipse">
                <a:avLst/>
              </a:prstGeom>
              <a:solidFill>
                <a:schemeClr val="bg1"/>
              </a:solidFill>
              <a:ln w="38100" cmpd="sng">
                <a:solidFill>
                  <a:schemeClr val="accent1"/>
                </a:solidFill>
                <a:round/>
                <a:headEnd/>
                <a:tailEnd/>
              </a:ln>
            </p:spPr>
            <p:txBody>
              <a:bodyPr wrap="none" anchor="ctr"/>
              <a:lstStyle/>
              <a:p>
                <a:pPr algn="ctr"/>
                <a:r>
                  <a:rPr lang="en-US" dirty="0">
                    <a:latin typeface="Calibri"/>
                    <a:ea typeface="Times New Roman"/>
                    <a:cs typeface="Times New Roman"/>
                  </a:rPr>
                  <a:t>d1</a:t>
                </a:r>
              </a:p>
            </p:txBody>
          </p:sp>
          <p:sp>
            <p:nvSpPr>
              <p:cNvPr id="98" name="Freeform 6">
                <a:extLst>
                  <a:ext uri="{FF2B5EF4-FFF2-40B4-BE49-F238E27FC236}">
                    <a16:creationId xmlns:a16="http://schemas.microsoft.com/office/drawing/2014/main" id="{6E6939E2-52E5-4B4E-95FE-5E8242D84DF4}"/>
                  </a:ext>
                </a:extLst>
              </p:cNvPr>
              <p:cNvSpPr>
                <a:spLocks/>
              </p:cNvSpPr>
              <p:nvPr/>
            </p:nvSpPr>
            <p:spPr bwMode="auto">
              <a:xfrm flipH="1" flipV="1">
                <a:off x="1288605" y="272572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cxnSp>
            <p:nvCxnSpPr>
              <p:cNvPr id="99" name="Curved Connector 98">
                <a:extLst>
                  <a:ext uri="{FF2B5EF4-FFF2-40B4-BE49-F238E27FC236}">
                    <a16:creationId xmlns:a16="http://schemas.microsoft.com/office/drawing/2014/main" id="{6002CC15-EB9D-C842-90A3-D3DAFF2D1980}"/>
                  </a:ext>
                </a:extLst>
              </p:cNvPr>
              <p:cNvCxnSpPr/>
              <p:nvPr/>
            </p:nvCxnSpPr>
            <p:spPr>
              <a:xfrm flipH="1">
                <a:off x="1215034" y="4318954"/>
                <a:ext cx="228600" cy="228600"/>
              </a:xfrm>
              <a:prstGeom prst="curvedConnector4">
                <a:avLst>
                  <a:gd name="adj1" fmla="val -100000"/>
                  <a:gd name="adj2" fmla="val 200000"/>
                </a:avLst>
              </a:prstGeom>
              <a:ln w="38100" cmpd="sng">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0" name="Arc 99">
                <a:extLst>
                  <a:ext uri="{FF2B5EF4-FFF2-40B4-BE49-F238E27FC236}">
                    <a16:creationId xmlns:a16="http://schemas.microsoft.com/office/drawing/2014/main" id="{73482CB3-91FC-A846-BBF9-79DBB4987950}"/>
                  </a:ext>
                </a:extLst>
              </p:cNvPr>
              <p:cNvSpPr/>
              <p:nvPr/>
            </p:nvSpPr>
            <p:spPr bwMode="auto">
              <a:xfrm rot="356928">
                <a:off x="1451974" y="4215162"/>
                <a:ext cx="366712" cy="366713"/>
              </a:xfrm>
              <a:prstGeom prst="arc">
                <a:avLst>
                  <a:gd name="adj1" fmla="val 708330"/>
                  <a:gd name="adj2" fmla="val 4251989"/>
                </a:avLst>
              </a:prstGeom>
              <a:noFill/>
              <a:ln w="38100" cap="flat" cmpd="sng" algn="ctr">
                <a:solidFill>
                  <a:schemeClr val="accent1"/>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01" name="Freeform 18">
                <a:extLst>
                  <a:ext uri="{FF2B5EF4-FFF2-40B4-BE49-F238E27FC236}">
                    <a16:creationId xmlns:a16="http://schemas.microsoft.com/office/drawing/2014/main" id="{E7B50ECF-E988-7B41-BBD7-5587464207F2}"/>
                  </a:ext>
                </a:extLst>
              </p:cNvPr>
              <p:cNvSpPr>
                <a:spLocks/>
              </p:cNvSpPr>
              <p:nvPr/>
            </p:nvSpPr>
            <p:spPr bwMode="auto">
              <a:xfrm rot="11097626" flipV="1">
                <a:off x="1428940" y="4080105"/>
                <a:ext cx="2271945" cy="246051"/>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0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2" name="Freeform 31">
                <a:extLst>
                  <a:ext uri="{FF2B5EF4-FFF2-40B4-BE49-F238E27FC236}">
                    <a16:creationId xmlns:a16="http://schemas.microsoft.com/office/drawing/2014/main" id="{E1E4947F-D4A9-E347-B885-B4B62DBABA5E}"/>
                  </a:ext>
                </a:extLst>
              </p:cNvPr>
              <p:cNvSpPr>
                <a:spLocks/>
              </p:cNvSpPr>
              <p:nvPr/>
            </p:nvSpPr>
            <p:spPr bwMode="auto">
              <a:xfrm rot="10623913" flipH="1" flipV="1">
                <a:off x="4056037" y="2163971"/>
                <a:ext cx="1066075" cy="218711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3" name="Freeform 40">
                <a:extLst>
                  <a:ext uri="{FF2B5EF4-FFF2-40B4-BE49-F238E27FC236}">
                    <a16:creationId xmlns:a16="http://schemas.microsoft.com/office/drawing/2014/main" id="{2330133A-3F28-534A-BF4B-BE1EC0E21F33}"/>
                  </a:ext>
                </a:extLst>
              </p:cNvPr>
              <p:cNvSpPr>
                <a:spLocks/>
              </p:cNvSpPr>
              <p:nvPr/>
            </p:nvSpPr>
            <p:spPr bwMode="auto">
              <a:xfrm flipH="1">
                <a:off x="3845766" y="284062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4" name="Oval 11">
                <a:extLst>
                  <a:ext uri="{FF2B5EF4-FFF2-40B4-BE49-F238E27FC236}">
                    <a16:creationId xmlns:a16="http://schemas.microsoft.com/office/drawing/2014/main" id="{D8546C00-E854-0049-BB4D-A377346D2100}"/>
                  </a:ext>
                </a:extLst>
              </p:cNvPr>
              <p:cNvSpPr>
                <a:spLocks noChangeArrowheads="1"/>
              </p:cNvSpPr>
              <p:nvPr/>
            </p:nvSpPr>
            <p:spPr bwMode="auto">
              <a:xfrm>
                <a:off x="3636253" y="2526517"/>
                <a:ext cx="457200" cy="457200"/>
              </a:xfrm>
              <a:prstGeom prst="ellipse">
                <a:avLst/>
              </a:prstGeom>
              <a:solidFill>
                <a:srgbClr val="FFFFFF"/>
              </a:solidFill>
              <a:ln w="9525" cmpd="sng">
                <a:solidFill>
                  <a:schemeClr val="tx1"/>
                </a:solidFill>
                <a:round/>
                <a:headEnd/>
                <a:tailEnd/>
              </a:ln>
            </p:spPr>
            <p:txBody>
              <a:bodyPr wrap="none" anchor="ctr"/>
              <a:lstStyle/>
              <a:p>
                <a:pPr algn="ctr"/>
                <a:r>
                  <a:rPr lang="en-US" dirty="0">
                    <a:latin typeface="Calibri"/>
                    <a:ea typeface="Times New Roman"/>
                    <a:cs typeface="Times New Roman"/>
                  </a:rPr>
                  <a:t>d3</a:t>
                </a:r>
              </a:p>
            </p:txBody>
          </p:sp>
          <p:sp>
            <p:nvSpPr>
              <p:cNvPr id="105" name="Oval 12">
                <a:extLst>
                  <a:ext uri="{FF2B5EF4-FFF2-40B4-BE49-F238E27FC236}">
                    <a16:creationId xmlns:a16="http://schemas.microsoft.com/office/drawing/2014/main" id="{4D1BEBF4-ECEA-EE4E-AA78-0CBBE715FCD1}"/>
                  </a:ext>
                </a:extLst>
              </p:cNvPr>
              <p:cNvSpPr>
                <a:spLocks noChangeArrowheads="1"/>
              </p:cNvSpPr>
              <p:nvPr/>
            </p:nvSpPr>
            <p:spPr bwMode="auto">
              <a:xfrm>
                <a:off x="3654650" y="4199562"/>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106" name="Rectangle 105">
                <a:extLst>
                  <a:ext uri="{FF2B5EF4-FFF2-40B4-BE49-F238E27FC236}">
                    <a16:creationId xmlns:a16="http://schemas.microsoft.com/office/drawing/2014/main" id="{D1C1CC1E-9FEF-C844-9301-EA0941BE0852}"/>
                  </a:ext>
                </a:extLst>
              </p:cNvPr>
              <p:cNvSpPr/>
              <p:nvPr/>
            </p:nvSpPr>
            <p:spPr>
              <a:xfrm>
                <a:off x="4486637" y="1518047"/>
                <a:ext cx="59" cy="252043"/>
              </a:xfrm>
              <a:prstGeom prst="rect">
                <a:avLst/>
              </a:prstGeom>
              <a:noFill/>
            </p:spPr>
            <p:txBody>
              <a:bodyPr wrap="none" lIns="0" tIns="0" rIns="0" bIns="0">
                <a:spAutoFit/>
              </a:bodyPr>
              <a:lstStyle/>
              <a:p>
                <a:pPr algn="ctr"/>
                <a:endParaRPr lang="en-US" dirty="0"/>
              </a:p>
            </p:txBody>
          </p:sp>
        </p:grpSp>
        <p:sp>
          <p:nvSpPr>
            <p:cNvPr id="45" name="Freeform 31">
              <a:extLst>
                <a:ext uri="{FF2B5EF4-FFF2-40B4-BE49-F238E27FC236}">
                  <a16:creationId xmlns:a16="http://schemas.microsoft.com/office/drawing/2014/main" id="{5854E4D2-B244-D245-894F-40647CCB6C35}"/>
                </a:ext>
              </a:extLst>
            </p:cNvPr>
            <p:cNvSpPr>
              <a:spLocks/>
            </p:cNvSpPr>
            <p:nvPr/>
          </p:nvSpPr>
          <p:spPr bwMode="auto">
            <a:xfrm rot="6215733" flipV="1">
              <a:off x="5981535" y="2895684"/>
              <a:ext cx="455459" cy="2458900"/>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grpSp>
      <p:sp>
        <p:nvSpPr>
          <p:cNvPr id="107" name="Text Box 11">
            <a:extLst>
              <a:ext uri="{FF2B5EF4-FFF2-40B4-BE49-F238E27FC236}">
                <a16:creationId xmlns:a16="http://schemas.microsoft.com/office/drawing/2014/main" id="{449ACCA0-1AB0-6446-A346-AAF577ACB1DC}"/>
              </a:ext>
            </a:extLst>
          </p:cNvPr>
          <p:cNvSpPr txBox="1">
            <a:spLocks noChangeArrowheads="1"/>
          </p:cNvSpPr>
          <p:nvPr/>
        </p:nvSpPr>
        <p:spPr bwMode="auto">
          <a:xfrm>
            <a:off x="6234204" y="3210198"/>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sp>
        <p:nvSpPr>
          <p:cNvPr id="108" name="Text Box 11">
            <a:extLst>
              <a:ext uri="{FF2B5EF4-FFF2-40B4-BE49-F238E27FC236}">
                <a16:creationId xmlns:a16="http://schemas.microsoft.com/office/drawing/2014/main" id="{93AB3133-E87D-764D-9422-8B1B1B24BE9E}"/>
              </a:ext>
            </a:extLst>
          </p:cNvPr>
          <p:cNvSpPr txBox="1">
            <a:spLocks noChangeArrowheads="1"/>
          </p:cNvSpPr>
          <p:nvPr/>
        </p:nvSpPr>
        <p:spPr bwMode="auto">
          <a:xfrm>
            <a:off x="7853069" y="4496986"/>
            <a:ext cx="667926"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109" name="Text Box 11">
            <a:extLst>
              <a:ext uri="{FF2B5EF4-FFF2-40B4-BE49-F238E27FC236}">
                <a16:creationId xmlns:a16="http://schemas.microsoft.com/office/drawing/2014/main" id="{E18BE5FB-BC89-374B-A9AB-4DF905034B5E}"/>
              </a:ext>
            </a:extLst>
          </p:cNvPr>
          <p:cNvSpPr txBox="1">
            <a:spLocks noChangeArrowheads="1"/>
          </p:cNvSpPr>
          <p:nvPr/>
        </p:nvSpPr>
        <p:spPr bwMode="auto">
          <a:xfrm>
            <a:off x="4445981" y="4704714"/>
            <a:ext cx="667926"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110" name="Text Box 11">
            <a:extLst>
              <a:ext uri="{FF2B5EF4-FFF2-40B4-BE49-F238E27FC236}">
                <a16:creationId xmlns:a16="http://schemas.microsoft.com/office/drawing/2014/main" id="{5A7DEA94-0BF0-3742-B6C9-15D43D1FD082}"/>
              </a:ext>
            </a:extLst>
          </p:cNvPr>
          <p:cNvSpPr txBox="1">
            <a:spLocks noChangeArrowheads="1"/>
          </p:cNvSpPr>
          <p:nvPr/>
        </p:nvSpPr>
        <p:spPr bwMode="auto">
          <a:xfrm>
            <a:off x="6140930" y="5730841"/>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spTree>
    <p:extLst>
      <p:ext uri="{BB962C8B-B14F-4D97-AF65-F5344CB8AC3E}">
        <p14:creationId xmlns:p14="http://schemas.microsoft.com/office/powerpoint/2010/main" val="164822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1E6F5F-6E80-D447-8AB7-BC09B528AFCA}"/>
              </a:ext>
            </a:extLst>
          </p:cNvPr>
          <p:cNvSpPr>
            <a:spLocks noGrp="1"/>
          </p:cNvSpPr>
          <p:nvPr>
            <p:ph type="title"/>
          </p:nvPr>
        </p:nvSpPr>
        <p:spPr/>
        <p:txBody>
          <a:bodyPr>
            <a:normAutofit fontScale="90000"/>
          </a:bodyPr>
          <a:lstStyle/>
          <a:p>
            <a:r>
              <a:rPr lang="en-US" dirty="0"/>
              <a:t>Heuristics through Determinization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CD31489-4AE0-974D-BF40-C7933B42106A}"/>
                  </a:ext>
                </a:extLst>
              </p:cNvPr>
              <p:cNvSpPr>
                <a:spLocks noGrp="1"/>
              </p:cNvSpPr>
              <p:nvPr>
                <p:ph idx="1"/>
              </p:nvPr>
            </p:nvSpPr>
            <p:spPr>
              <a:xfrm>
                <a:off x="628650" y="1158240"/>
                <a:ext cx="4871050" cy="5018723"/>
              </a:xfrm>
            </p:spPr>
            <p:txBody>
              <a:bodyPr>
                <a:normAutofit fontScale="85000" lnSpcReduction="10000"/>
              </a:bodyPr>
              <a:lstStyle/>
              <a:p>
                <a:r>
                  <a:rPr lang="en-US" dirty="0"/>
                  <a:t>What to use for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𝑉</m:t>
                        </m:r>
                      </m:e>
                      <m:sub>
                        <m:r>
                          <a:rPr lang="de-DE" b="0" i="1" dirty="0" smtClean="0">
                            <a:latin typeface="Cambria Math" panose="02040503050406030204" pitchFamily="18" charset="0"/>
                          </a:rPr>
                          <m:t>0</m:t>
                        </m:r>
                      </m:sub>
                    </m:sSub>
                  </m:oMath>
                </a14:m>
                <a:r>
                  <a:rPr lang="en-US" dirty="0"/>
                  <a:t>?</a:t>
                </a:r>
              </a:p>
              <a:p>
                <a:pPr lvl="1"/>
                <a:r>
                  <a:rPr lang="en-US" dirty="0"/>
                  <a:t>One possibility: classical planner</a:t>
                </a:r>
              </a:p>
              <a:p>
                <a:pPr lvl="1"/>
                <a:r>
                  <a:rPr lang="en-US" dirty="0">
                    <a:cs typeface="Times New Roman"/>
                  </a:rPr>
                  <a:t>Need to convert nondeterministic actions into something the classical planner can use</a:t>
                </a:r>
              </a:p>
              <a:p>
                <a:r>
                  <a:rPr lang="en-US" dirty="0" err="1">
                    <a:solidFill>
                      <a:schemeClr val="accent1"/>
                    </a:solidFill>
                    <a:cs typeface="Times New Roman"/>
                  </a:rPr>
                  <a:t>Determinise</a:t>
                </a:r>
                <a:r>
                  <a:rPr lang="en-US" i="1" dirty="0">
                    <a:cs typeface="Times New Roman"/>
                  </a:rPr>
                  <a:t> </a:t>
                </a:r>
                <a:r>
                  <a:rPr lang="en-US" dirty="0">
                    <a:cs typeface="Times New Roman"/>
                  </a:rPr>
                  <a:t>the actions</a:t>
                </a:r>
                <a:endParaRPr lang="en-US" i="1" baseline="-25000" dirty="0">
                  <a:cs typeface="Times New Roman"/>
                </a:endParaRPr>
              </a:p>
              <a:p>
                <a:pPr lvl="1"/>
                <a:r>
                  <a:rPr lang="en-US" dirty="0">
                    <a:cs typeface="Times New Roman"/>
                  </a:rPr>
                  <a:t>Suppose </a:t>
                </a:r>
                <a14:m>
                  <m:oMath xmlns:m="http://schemas.openxmlformats.org/officeDocument/2006/math">
                    <m:r>
                      <a:rPr lang="en-US" i="1" dirty="0" smtClean="0">
                        <a:latin typeface="Cambria Math" panose="02040503050406030204" pitchFamily="18" charset="0"/>
                        <a:cs typeface="Times New Roman"/>
                      </a:rPr>
                      <m:t>𝛾</m:t>
                    </m:r>
                    <m:d>
                      <m:dPr>
                        <m:ctrlPr>
                          <a:rPr lang="en-US" i="1" dirty="0">
                            <a:latin typeface="Cambria Math" panose="02040503050406030204" pitchFamily="18" charset="0"/>
                            <a:cs typeface="Times New Roman"/>
                          </a:rPr>
                        </m:ctrlPr>
                      </m:dPr>
                      <m:e>
                        <m:r>
                          <a:rPr lang="en-US" i="1" dirty="0" err="1">
                            <a:latin typeface="Cambria Math" panose="02040503050406030204" pitchFamily="18" charset="0"/>
                            <a:cs typeface="Times New Roman"/>
                          </a:rPr>
                          <m:t>𝑠</m:t>
                        </m:r>
                        <m:r>
                          <a:rPr lang="en-US" i="1" dirty="0" err="1">
                            <a:latin typeface="Cambria Math" panose="02040503050406030204" pitchFamily="18" charset="0"/>
                            <a:cs typeface="Times New Roman"/>
                          </a:rPr>
                          <m:t>,</m:t>
                        </m:r>
                        <m:r>
                          <a:rPr lang="en-US" i="1" dirty="0" err="1">
                            <a:latin typeface="Cambria Math" panose="02040503050406030204" pitchFamily="18" charset="0"/>
                            <a:cs typeface="Times New Roman"/>
                          </a:rPr>
                          <m:t>𝑎</m:t>
                        </m:r>
                      </m:e>
                    </m:d>
                    <m:r>
                      <a:rPr lang="en-US" i="1" dirty="0">
                        <a:latin typeface="Cambria Math" panose="02040503050406030204" pitchFamily="18" charset="0"/>
                        <a:cs typeface="Times New Roman"/>
                      </a:rPr>
                      <m:t>=</m:t>
                    </m:r>
                    <m:d>
                      <m:dPr>
                        <m:begChr m:val="{"/>
                        <m:endChr m:val="}"/>
                        <m:ctrlPr>
                          <a:rPr lang="en-US" b="0" i="1" dirty="0">
                            <a:latin typeface="Cambria Math" panose="02040503050406030204" pitchFamily="18" charset="0"/>
                            <a:cs typeface="Times New Roman"/>
                          </a:rPr>
                        </m:ctrlPr>
                      </m:dPr>
                      <m:e>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𝑠</m:t>
                            </m:r>
                          </m:e>
                          <m:sub>
                            <m:r>
                              <a:rPr lang="de-DE" b="0" i="1" dirty="0" smtClean="0">
                                <a:latin typeface="Cambria Math" panose="02040503050406030204" pitchFamily="18" charset="0"/>
                                <a:cs typeface="Times New Roman"/>
                              </a:rPr>
                              <m:t>1</m:t>
                            </m:r>
                          </m:sub>
                        </m:sSub>
                        <m:r>
                          <a:rPr lang="en-US" i="1" dirty="0">
                            <a:latin typeface="Cambria Math" panose="02040503050406030204" pitchFamily="18" charset="0"/>
                            <a:cs typeface="Times New Roman"/>
                          </a:rPr>
                          <m:t>, …, </m:t>
                        </m:r>
                        <m:sSub>
                          <m:sSubPr>
                            <m:ctrlPr>
                              <a:rPr lang="de-DE" b="0" i="1" dirty="0" smtClean="0">
                                <a:latin typeface="Cambria Math" panose="02040503050406030204" pitchFamily="18" charset="0"/>
                                <a:cs typeface="Times New Roman"/>
                              </a:rPr>
                            </m:ctrlPr>
                          </m:sSubPr>
                          <m:e>
                            <m:r>
                              <a:rPr lang="en-US" i="1" dirty="0" err="1">
                                <a:latin typeface="Cambria Math" panose="02040503050406030204" pitchFamily="18" charset="0"/>
                                <a:cs typeface="Times New Roman"/>
                              </a:rPr>
                              <m:t>𝑠</m:t>
                            </m:r>
                          </m:e>
                          <m:sub>
                            <m:r>
                              <a:rPr lang="de-DE" b="0" i="1" dirty="0" smtClean="0">
                                <a:latin typeface="Cambria Math" panose="02040503050406030204" pitchFamily="18" charset="0"/>
                                <a:cs typeface="Times New Roman"/>
                              </a:rPr>
                              <m:t>𝑛</m:t>
                            </m:r>
                          </m:sub>
                        </m:sSub>
                      </m:e>
                    </m:d>
                  </m:oMath>
                </a14:m>
                <a:endParaRPr lang="en-US" dirty="0">
                  <a:cs typeface="Times New Roman"/>
                </a:endParaRPr>
              </a:p>
              <a:p>
                <a:pPr lvl="1"/>
                <a14:m>
                  <m:oMath xmlns:m="http://schemas.openxmlformats.org/officeDocument/2006/math">
                    <m:r>
                      <a:rPr lang="en-US" i="1" dirty="0" smtClean="0">
                        <a:latin typeface="Cambria Math" panose="02040503050406030204" pitchFamily="18" charset="0"/>
                        <a:cs typeface="Times New Roman"/>
                      </a:rPr>
                      <m:t>𝐷𝑒𝑡</m:t>
                    </m:r>
                    <m:d>
                      <m:dPr>
                        <m:ctrlPr>
                          <a:rPr lang="en-US" i="1" dirty="0">
                            <a:latin typeface="Cambria Math" panose="02040503050406030204" pitchFamily="18" charset="0"/>
                            <a:cs typeface="Times New Roman"/>
                          </a:rPr>
                        </m:ctrlPr>
                      </m:dPr>
                      <m:e>
                        <m:r>
                          <a:rPr lang="en-US" i="1" dirty="0" err="1">
                            <a:latin typeface="Cambria Math" panose="02040503050406030204" pitchFamily="18" charset="0"/>
                            <a:cs typeface="Times New Roman"/>
                          </a:rPr>
                          <m:t>𝑠</m:t>
                        </m:r>
                        <m:r>
                          <a:rPr lang="en-US" i="1" dirty="0" err="1">
                            <a:latin typeface="Cambria Math" panose="02040503050406030204" pitchFamily="18" charset="0"/>
                            <a:cs typeface="Times New Roman"/>
                          </a:rPr>
                          <m:t>,</m:t>
                        </m:r>
                        <m:r>
                          <a:rPr lang="en-US" i="1" dirty="0" err="1">
                            <a:latin typeface="Cambria Math" panose="02040503050406030204" pitchFamily="18" charset="0"/>
                            <a:cs typeface="Times New Roman"/>
                          </a:rPr>
                          <m:t>𝑎</m:t>
                        </m:r>
                      </m:e>
                    </m:d>
                    <m:r>
                      <a:rPr lang="en-US" i="1" dirty="0">
                        <a:latin typeface="Cambria Math" panose="02040503050406030204" pitchFamily="18" charset="0"/>
                        <a:cs typeface="Times New Roman"/>
                      </a:rPr>
                      <m:t>=</m:t>
                    </m:r>
                    <m:d>
                      <m:dPr>
                        <m:begChr m:val="{"/>
                        <m:endChr m:val="}"/>
                        <m:ctrlPr>
                          <a:rPr lang="en-US" i="1" dirty="0">
                            <a:latin typeface="Cambria Math" panose="02040503050406030204" pitchFamily="18" charset="0"/>
                            <a:cs typeface="Times New Roman"/>
                          </a:rPr>
                        </m:ctrlPr>
                      </m:dPr>
                      <m:e>
                        <m:r>
                          <a:rPr lang="en-US" i="1" dirty="0">
                            <a:latin typeface="Cambria Math" panose="02040503050406030204" pitchFamily="18" charset="0"/>
                            <a:cs typeface="Times New Roman"/>
                          </a:rPr>
                          <m:t>𝑛</m:t>
                        </m:r>
                        <m:r>
                          <a:rPr lang="en-US" i="1" dirty="0">
                            <a:latin typeface="Cambria Math" panose="02040503050406030204" pitchFamily="18" charset="0"/>
                            <a:cs typeface="Times New Roman"/>
                          </a:rPr>
                          <m:t> </m:t>
                        </m:r>
                        <m:r>
                          <m:rPr>
                            <m:nor/>
                          </m:rPr>
                          <a:rPr lang="en-US" i="0" dirty="0">
                            <a:latin typeface="Cambria Math" panose="02040503050406030204" pitchFamily="18" charset="0"/>
                            <a:cs typeface="Times New Roman"/>
                          </a:rPr>
                          <m:t>actions</m:t>
                        </m:r>
                        <m:r>
                          <a:rPr lang="en-US" i="1" dirty="0">
                            <a:latin typeface="Cambria Math" panose="02040503050406030204" pitchFamily="18" charset="0"/>
                            <a:cs typeface="Times New Roman"/>
                          </a:rPr>
                          <m:t> </m:t>
                        </m:r>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𝑎</m:t>
                            </m:r>
                          </m:e>
                          <m:sub>
                            <m:r>
                              <a:rPr lang="de-DE" b="0" i="1" dirty="0" smtClean="0">
                                <a:latin typeface="Cambria Math" panose="02040503050406030204" pitchFamily="18" charset="0"/>
                                <a:cs typeface="Times New Roman"/>
                              </a:rPr>
                              <m:t>1</m:t>
                            </m:r>
                          </m:sub>
                        </m:sSub>
                        <m:r>
                          <a:rPr lang="en-US" i="1" dirty="0">
                            <a:latin typeface="Cambria Math" panose="02040503050406030204" pitchFamily="18" charset="0"/>
                            <a:cs typeface="Times New Roman"/>
                          </a:rPr>
                          <m:t>, </m:t>
                        </m:r>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𝑎</m:t>
                            </m:r>
                          </m:e>
                          <m:sub>
                            <m:r>
                              <a:rPr lang="de-DE" b="0" i="1" dirty="0" smtClean="0">
                                <a:latin typeface="Cambria Math" panose="02040503050406030204" pitchFamily="18" charset="0"/>
                                <a:cs typeface="Times New Roman"/>
                              </a:rPr>
                              <m:t>2</m:t>
                            </m:r>
                          </m:sub>
                        </m:sSub>
                        <m:r>
                          <a:rPr lang="en-US" i="1" dirty="0">
                            <a:latin typeface="Cambria Math" panose="02040503050406030204" pitchFamily="18" charset="0"/>
                            <a:cs typeface="Times New Roman"/>
                          </a:rPr>
                          <m:t>, …, </m:t>
                        </m:r>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𝑎</m:t>
                            </m:r>
                          </m:e>
                          <m:sub>
                            <m:r>
                              <a:rPr lang="de-DE" b="0" i="1" dirty="0" smtClean="0">
                                <a:latin typeface="Cambria Math" panose="02040503050406030204" pitchFamily="18" charset="0"/>
                                <a:cs typeface="Times New Roman"/>
                              </a:rPr>
                              <m:t>𝑛</m:t>
                            </m:r>
                          </m:sub>
                        </m:sSub>
                      </m:e>
                    </m:d>
                  </m:oMath>
                </a14:m>
                <a:endParaRPr lang="en-US" dirty="0">
                  <a:cs typeface="Times New Roman"/>
                </a:endParaRPr>
              </a:p>
              <a:p>
                <a:pPr lvl="2"/>
                <a14:m>
                  <m:oMath xmlns:m="http://schemas.openxmlformats.org/officeDocument/2006/math">
                    <m:sSub>
                      <m:sSubPr>
                        <m:ctrlPr>
                          <a:rPr lang="de-DE" b="0" i="1" dirty="0" smtClean="0">
                            <a:latin typeface="Cambria Math" panose="02040503050406030204" pitchFamily="18" charset="0"/>
                            <a:cs typeface="Times New Roman"/>
                          </a:rPr>
                        </m:ctrlPr>
                      </m:sSubPr>
                      <m:e>
                        <m:r>
                          <a:rPr lang="en-US" i="1" dirty="0" smtClean="0">
                            <a:latin typeface="Cambria Math" panose="02040503050406030204" pitchFamily="18" charset="0"/>
                            <a:cs typeface="Times New Roman"/>
                          </a:rPr>
                          <m:t>𝛾</m:t>
                        </m:r>
                      </m:e>
                      <m:sub>
                        <m:r>
                          <a:rPr lang="de-DE" b="0" i="1" dirty="0" smtClean="0">
                            <a:latin typeface="Cambria Math" panose="02040503050406030204" pitchFamily="18" charset="0"/>
                            <a:cs typeface="Times New Roman"/>
                          </a:rPr>
                          <m:t>𝑑</m:t>
                        </m:r>
                      </m:sub>
                    </m:sSub>
                    <m:r>
                      <a:rPr lang="en-US" i="1" dirty="0">
                        <a:latin typeface="Cambria Math" panose="02040503050406030204" pitchFamily="18" charset="0"/>
                        <a:cs typeface="Times New Roman"/>
                      </a:rPr>
                      <m:t>(</m:t>
                    </m:r>
                    <m:r>
                      <a:rPr lang="en-US" i="1" dirty="0" err="1">
                        <a:latin typeface="Cambria Math" panose="02040503050406030204" pitchFamily="18" charset="0"/>
                        <a:cs typeface="Times New Roman"/>
                      </a:rPr>
                      <m:t>𝑠</m:t>
                    </m:r>
                    <m:r>
                      <a:rPr lang="en-US" i="1" dirty="0" err="1">
                        <a:latin typeface="Cambria Math" panose="02040503050406030204" pitchFamily="18" charset="0"/>
                        <a:cs typeface="Times New Roman"/>
                      </a:rPr>
                      <m:t>,</m:t>
                    </m:r>
                    <m:sSub>
                      <m:sSubPr>
                        <m:ctrlPr>
                          <a:rPr lang="de-DE" b="0" i="1" dirty="0" smtClean="0">
                            <a:latin typeface="Cambria Math" panose="02040503050406030204" pitchFamily="18" charset="0"/>
                            <a:cs typeface="Times New Roman"/>
                          </a:rPr>
                        </m:ctrlPr>
                      </m:sSubPr>
                      <m:e>
                        <m:r>
                          <a:rPr lang="en-US" i="1" dirty="0" err="1">
                            <a:latin typeface="Cambria Math" panose="02040503050406030204" pitchFamily="18" charset="0"/>
                            <a:cs typeface="Times New Roman"/>
                          </a:rPr>
                          <m:t>𝑎</m:t>
                        </m:r>
                      </m:e>
                      <m:sub>
                        <m:r>
                          <a:rPr lang="de-DE" b="0" i="1" dirty="0" smtClean="0">
                            <a:latin typeface="Cambria Math" panose="02040503050406030204" pitchFamily="18" charset="0"/>
                            <a:cs typeface="Times New Roman"/>
                          </a:rPr>
                          <m:t>𝑖</m:t>
                        </m:r>
                      </m:sub>
                    </m:sSub>
                    <m:r>
                      <a:rPr lang="en-US" i="1" dirty="0">
                        <a:latin typeface="Cambria Math" panose="02040503050406030204" pitchFamily="18" charset="0"/>
                        <a:cs typeface="Times New Roman"/>
                      </a:rPr>
                      <m:t>)=</m:t>
                    </m:r>
                    <m:sSub>
                      <m:sSubPr>
                        <m:ctrlPr>
                          <a:rPr lang="de-DE" b="0" i="1" dirty="0" smtClean="0">
                            <a:latin typeface="Cambria Math" panose="02040503050406030204" pitchFamily="18" charset="0"/>
                            <a:cs typeface="Times New Roman"/>
                          </a:rPr>
                        </m:ctrlPr>
                      </m:sSubPr>
                      <m:e>
                        <m:r>
                          <a:rPr lang="en-US" i="1" dirty="0" err="1">
                            <a:latin typeface="Cambria Math" panose="02040503050406030204" pitchFamily="18" charset="0"/>
                            <a:cs typeface="Times New Roman"/>
                          </a:rPr>
                          <m:t>𝑠</m:t>
                        </m:r>
                      </m:e>
                      <m:sub>
                        <m:r>
                          <a:rPr lang="de-DE" b="0" i="1" dirty="0" smtClean="0">
                            <a:latin typeface="Cambria Math" panose="02040503050406030204" pitchFamily="18" charset="0"/>
                            <a:cs typeface="Times New Roman"/>
                          </a:rPr>
                          <m:t>𝑖</m:t>
                        </m:r>
                      </m:sub>
                    </m:sSub>
                  </m:oMath>
                </a14:m>
                <a:endParaRPr lang="en-US" i="1" dirty="0">
                  <a:cs typeface="Times New Roman"/>
                </a:endParaRPr>
              </a:p>
              <a:p>
                <a:pPr lvl="2"/>
                <a14:m>
                  <m:oMath xmlns:m="http://schemas.openxmlformats.org/officeDocument/2006/math">
                    <m:r>
                      <a:rPr lang="en-US" i="1" dirty="0" smtClean="0">
                        <a:latin typeface="Cambria Math" panose="02040503050406030204" pitchFamily="18" charset="0"/>
                        <a:cs typeface="Times New Roman"/>
                      </a:rPr>
                      <m:t>𝑐𝑜𝑠</m:t>
                    </m:r>
                    <m:sSub>
                      <m:sSubPr>
                        <m:ctrlPr>
                          <a:rPr lang="de-DE" b="0" i="1" dirty="0" smtClean="0">
                            <a:latin typeface="Cambria Math" panose="02040503050406030204" pitchFamily="18" charset="0"/>
                            <a:cs typeface="Times New Roman"/>
                          </a:rPr>
                        </m:ctrlPr>
                      </m:sSubPr>
                      <m:e>
                        <m:r>
                          <a:rPr lang="en-US" i="1" dirty="0" smtClean="0">
                            <a:latin typeface="Cambria Math" panose="02040503050406030204" pitchFamily="18" charset="0"/>
                            <a:cs typeface="Times New Roman"/>
                          </a:rPr>
                          <m:t>𝑡</m:t>
                        </m:r>
                      </m:e>
                      <m:sub>
                        <m:r>
                          <a:rPr lang="de-DE" b="0" i="1" dirty="0" smtClean="0">
                            <a:latin typeface="Cambria Math" panose="02040503050406030204" pitchFamily="18" charset="0"/>
                            <a:cs typeface="Times New Roman"/>
                          </a:rPr>
                          <m:t>𝑑</m:t>
                        </m:r>
                      </m:sub>
                    </m:sSub>
                    <m:d>
                      <m:dPr>
                        <m:ctrlPr>
                          <a:rPr lang="en-US" b="0" i="1" dirty="0">
                            <a:latin typeface="Cambria Math" panose="02040503050406030204" pitchFamily="18" charset="0"/>
                            <a:cs typeface="Times New Roman"/>
                          </a:rPr>
                        </m:ctrlPr>
                      </m:dPr>
                      <m:e>
                        <m:r>
                          <a:rPr lang="en-US" i="1" dirty="0" err="1">
                            <a:latin typeface="Cambria Math" panose="02040503050406030204" pitchFamily="18" charset="0"/>
                            <a:cs typeface="Times New Roman"/>
                          </a:rPr>
                          <m:t>𝑠</m:t>
                        </m:r>
                        <m:r>
                          <a:rPr lang="en-US" i="1" dirty="0" err="1">
                            <a:latin typeface="Cambria Math" panose="02040503050406030204" pitchFamily="18" charset="0"/>
                            <a:cs typeface="Times New Roman"/>
                          </a:rPr>
                          <m:t>,</m:t>
                        </m:r>
                        <m:sSub>
                          <m:sSubPr>
                            <m:ctrlPr>
                              <a:rPr lang="de-DE" b="0" i="1" dirty="0" smtClean="0">
                                <a:latin typeface="Cambria Math" panose="02040503050406030204" pitchFamily="18" charset="0"/>
                                <a:cs typeface="Times New Roman"/>
                              </a:rPr>
                            </m:ctrlPr>
                          </m:sSubPr>
                          <m:e>
                            <m:r>
                              <a:rPr lang="en-US" i="1" dirty="0" err="1">
                                <a:latin typeface="Cambria Math" panose="02040503050406030204" pitchFamily="18" charset="0"/>
                                <a:cs typeface="Times New Roman"/>
                              </a:rPr>
                              <m:t>𝑎</m:t>
                            </m:r>
                          </m:e>
                          <m:sub>
                            <m:r>
                              <a:rPr lang="de-DE" b="0" i="1" dirty="0" smtClean="0">
                                <a:latin typeface="Cambria Math" panose="02040503050406030204" pitchFamily="18" charset="0"/>
                                <a:cs typeface="Times New Roman"/>
                              </a:rPr>
                              <m:t>𝑖</m:t>
                            </m:r>
                          </m:sub>
                        </m:sSub>
                      </m:e>
                    </m:d>
                    <m:r>
                      <a:rPr lang="en-US" i="1" dirty="0">
                        <a:latin typeface="Cambria Math" panose="02040503050406030204" pitchFamily="18" charset="0"/>
                        <a:cs typeface="Times New Roman"/>
                      </a:rPr>
                      <m:t>=</m:t>
                    </m:r>
                    <m:r>
                      <a:rPr lang="en-US" i="1" dirty="0">
                        <a:latin typeface="Cambria Math" panose="02040503050406030204" pitchFamily="18" charset="0"/>
                        <a:cs typeface="Times New Roman"/>
                      </a:rPr>
                      <m:t>𝑐𝑜𝑠𝑡</m:t>
                    </m:r>
                    <m:d>
                      <m:dPr>
                        <m:ctrlPr>
                          <a:rPr lang="en-US" i="1" dirty="0">
                            <a:latin typeface="Cambria Math" panose="02040503050406030204" pitchFamily="18" charset="0"/>
                            <a:cs typeface="Times New Roman"/>
                          </a:rPr>
                        </m:ctrlPr>
                      </m:dPr>
                      <m:e>
                        <m:r>
                          <a:rPr lang="en-US" i="1" dirty="0" err="1">
                            <a:latin typeface="Cambria Math" panose="02040503050406030204" pitchFamily="18" charset="0"/>
                            <a:cs typeface="Times New Roman"/>
                          </a:rPr>
                          <m:t>𝑠</m:t>
                        </m:r>
                        <m:r>
                          <a:rPr lang="en-US" i="1" dirty="0" err="1">
                            <a:latin typeface="Cambria Math" panose="02040503050406030204" pitchFamily="18" charset="0"/>
                            <a:cs typeface="Times New Roman"/>
                          </a:rPr>
                          <m:t>,</m:t>
                        </m:r>
                        <m:r>
                          <a:rPr lang="en-US" i="1" dirty="0" err="1">
                            <a:latin typeface="Cambria Math" panose="02040503050406030204" pitchFamily="18" charset="0"/>
                            <a:cs typeface="Times New Roman"/>
                          </a:rPr>
                          <m:t>𝑎</m:t>
                        </m:r>
                      </m:e>
                    </m:d>
                  </m:oMath>
                </a14:m>
                <a:endParaRPr lang="en-US" dirty="0">
                  <a:cs typeface="Times New Roman"/>
                </a:endParaRPr>
              </a:p>
              <a:p>
                <a:r>
                  <a:rPr lang="en-US" dirty="0">
                    <a:cs typeface="Times New Roman"/>
                  </a:rPr>
                  <a:t>Classical domain </a:t>
                </a:r>
                <a14:m>
                  <m:oMath xmlns:m="http://schemas.openxmlformats.org/officeDocument/2006/math">
                    <m:sSub>
                      <m:sSubPr>
                        <m:ctrlPr>
                          <a:rPr lang="de-DE" b="0" i="1" dirty="0" smtClean="0">
                            <a:latin typeface="Cambria Math" panose="02040503050406030204" pitchFamily="18" charset="0"/>
                            <a:cs typeface="Times New Roman"/>
                          </a:rPr>
                        </m:ctrlPr>
                      </m:sSubPr>
                      <m:e>
                        <m:r>
                          <m:rPr>
                            <m:sty m:val="p"/>
                          </m:rPr>
                          <a:rPr lang="en-US" i="0" dirty="0" smtClean="0">
                            <a:latin typeface="Cambria Math" panose="02040503050406030204" pitchFamily="18" charset="0"/>
                            <a:cs typeface="Times New Roman"/>
                          </a:rPr>
                          <m:t>Σ</m:t>
                        </m:r>
                      </m:e>
                      <m:sub>
                        <m:r>
                          <a:rPr lang="de-DE" b="0" i="1" dirty="0" smtClean="0">
                            <a:latin typeface="Cambria Math" panose="02040503050406030204" pitchFamily="18" charset="0"/>
                            <a:cs typeface="Times New Roman"/>
                          </a:rPr>
                          <m:t>𝑑</m:t>
                        </m:r>
                      </m:sub>
                    </m:sSub>
                    <m:r>
                      <a:rPr lang="it-IT" i="1" dirty="0">
                        <a:latin typeface="Cambria Math" panose="02040503050406030204" pitchFamily="18" charset="0"/>
                      </a:rPr>
                      <m:t>=</m:t>
                    </m:r>
                    <m:d>
                      <m:dPr>
                        <m:ctrlPr>
                          <a:rPr lang="it-IT" i="1" dirty="0">
                            <a:latin typeface="Cambria Math" panose="02040503050406030204" pitchFamily="18" charset="0"/>
                          </a:rPr>
                        </m:ctrlPr>
                      </m:dPr>
                      <m:e>
                        <m:r>
                          <a:rPr lang="it-IT" i="1" dirty="0" err="1">
                            <a:latin typeface="Cambria Math" panose="02040503050406030204" pitchFamily="18" charset="0"/>
                          </a:rPr>
                          <m:t>𝑆</m:t>
                        </m:r>
                        <m:r>
                          <a:rPr lang="it-IT" i="1" dirty="0">
                            <a:latin typeface="Cambria Math" panose="02040503050406030204" pitchFamily="18" charset="0"/>
                          </a:rPr>
                          <m:t>,</m:t>
                        </m:r>
                        <m:r>
                          <a:rPr lang="it-IT" i="1" baseline="-25000" dirty="0">
                            <a:latin typeface="Cambria Math" panose="02040503050406030204" pitchFamily="18" charset="0"/>
                          </a:rPr>
                          <m:t> </m:t>
                        </m:r>
                        <m:sSub>
                          <m:sSubPr>
                            <m:ctrlPr>
                              <a:rPr lang="de-DE" b="0" i="1" dirty="0" smtClean="0">
                                <a:latin typeface="Cambria Math" panose="02040503050406030204" pitchFamily="18" charset="0"/>
                              </a:rPr>
                            </m:ctrlPr>
                          </m:sSubPr>
                          <m:e>
                            <m:r>
                              <a:rPr lang="it-IT" i="1" dirty="0">
                                <a:latin typeface="Cambria Math" panose="02040503050406030204" pitchFamily="18" charset="0"/>
                              </a:rPr>
                              <m:t>𝐴</m:t>
                            </m:r>
                          </m:e>
                          <m:sub>
                            <m:r>
                              <a:rPr lang="de-DE" b="0" i="1" dirty="0" smtClean="0">
                                <a:latin typeface="Cambria Math" panose="02040503050406030204" pitchFamily="18" charset="0"/>
                              </a:rPr>
                              <m:t>𝑑</m:t>
                            </m:r>
                          </m:sub>
                        </m:sSub>
                        <m:r>
                          <a:rPr lang="it-IT" i="1" dirty="0">
                            <a:latin typeface="Cambria Math" panose="02040503050406030204" pitchFamily="18" charset="0"/>
                          </a:rPr>
                          <m:t>,</m:t>
                        </m:r>
                        <m:r>
                          <a:rPr lang="it-IT" i="1" baseline="-25000" dirty="0">
                            <a:latin typeface="Cambria Math" panose="02040503050406030204" pitchFamily="18" charset="0"/>
                          </a:rPr>
                          <m:t> </m:t>
                        </m:r>
                        <m:sSub>
                          <m:sSubPr>
                            <m:ctrlPr>
                              <a:rPr lang="de-DE" b="0" i="1" dirty="0" smtClean="0">
                                <a:latin typeface="Cambria Math" panose="02040503050406030204" pitchFamily="18" charset="0"/>
                              </a:rPr>
                            </m:ctrlPr>
                          </m:sSubPr>
                          <m:e>
                            <m:r>
                              <a:rPr lang="it-IT" i="1" dirty="0" err="1">
                                <a:latin typeface="Cambria Math" panose="02040503050406030204" pitchFamily="18" charset="0"/>
                              </a:rPr>
                              <m:t>𝛾</m:t>
                            </m:r>
                          </m:e>
                          <m:sub>
                            <m:r>
                              <a:rPr lang="de-DE" b="0" i="1" dirty="0" smtClean="0">
                                <a:latin typeface="Cambria Math" panose="02040503050406030204" pitchFamily="18" charset="0"/>
                              </a:rPr>
                              <m:t>𝑑</m:t>
                            </m:r>
                          </m:sub>
                        </m:sSub>
                        <m:r>
                          <a:rPr lang="it-IT" i="1" dirty="0">
                            <a:latin typeface="Cambria Math" panose="02040503050406030204" pitchFamily="18" charset="0"/>
                          </a:rPr>
                          <m:t>,</m:t>
                        </m:r>
                        <m:r>
                          <a:rPr lang="it-IT" i="1" baseline="-25000" dirty="0">
                            <a:latin typeface="Cambria Math" panose="02040503050406030204" pitchFamily="18" charset="0"/>
                          </a:rPr>
                          <m:t> </m:t>
                        </m:r>
                        <m:sSub>
                          <m:sSubPr>
                            <m:ctrlPr>
                              <a:rPr lang="de-DE" b="0" i="1" dirty="0" smtClean="0">
                                <a:latin typeface="Cambria Math" panose="02040503050406030204" pitchFamily="18" charset="0"/>
                              </a:rPr>
                            </m:ctrlPr>
                          </m:sSubPr>
                          <m:e>
                            <m:r>
                              <a:rPr lang="it-IT" i="1" dirty="0">
                                <a:latin typeface="Cambria Math" panose="02040503050406030204" pitchFamily="18" charset="0"/>
                              </a:rPr>
                              <m:t>𝑐𝑜𝑠</m:t>
                            </m:r>
                            <m:r>
                              <a:rPr lang="it-IT" i="1" dirty="0" err="1">
                                <a:latin typeface="Cambria Math" panose="02040503050406030204" pitchFamily="18" charset="0"/>
                              </a:rPr>
                              <m:t>𝑡</m:t>
                            </m:r>
                          </m:e>
                          <m:sub>
                            <m:r>
                              <a:rPr lang="de-DE" b="0" i="1" dirty="0" smtClean="0">
                                <a:latin typeface="Cambria Math" panose="02040503050406030204" pitchFamily="18" charset="0"/>
                              </a:rPr>
                              <m:t>𝑑</m:t>
                            </m:r>
                          </m:sub>
                        </m:sSub>
                      </m:e>
                    </m:d>
                  </m:oMath>
                </a14:m>
                <a:endParaRPr lang="it-IT" dirty="0"/>
              </a:p>
              <a:p>
                <a:pPr lvl="1"/>
                <a14:m>
                  <m:oMath xmlns:m="http://schemas.openxmlformats.org/officeDocument/2006/math">
                    <m:r>
                      <a:rPr lang="it-IT" i="1" dirty="0" smtClean="0">
                        <a:latin typeface="Cambria Math" panose="02040503050406030204" pitchFamily="18" charset="0"/>
                      </a:rPr>
                      <m:t>𝑆</m:t>
                    </m:r>
                  </m:oMath>
                </a14:m>
                <a:r>
                  <a:rPr lang="it-IT" dirty="0"/>
                  <a:t> = </a:t>
                </a:r>
                <a:r>
                  <a:rPr lang="it-IT" dirty="0" err="1"/>
                  <a:t>same</a:t>
                </a:r>
                <a:r>
                  <a:rPr lang="it-IT" dirty="0"/>
                  <a:t> </a:t>
                </a:r>
                <a:r>
                  <a:rPr lang="it-IT" dirty="0" err="1"/>
                  <a:t>as</a:t>
                </a:r>
                <a:r>
                  <a:rPr lang="it-IT" dirty="0"/>
                  <a:t> in </a:t>
                </a:r>
                <a14:m>
                  <m:oMath xmlns:m="http://schemas.openxmlformats.org/officeDocument/2006/math">
                    <m:r>
                      <a:rPr lang="en-US" i="1" dirty="0" smtClean="0">
                        <a:latin typeface="Cambria Math" panose="02040503050406030204" pitchFamily="18" charset="0"/>
                        <a:cs typeface="Times New Roman"/>
                        <a:sym typeface="Symbol" charset="0"/>
                      </a:rPr>
                      <m:t></m:t>
                    </m:r>
                  </m:oMath>
                </a14:m>
                <a:endParaRPr lang="it-IT" i="1" dirty="0"/>
              </a:p>
              <a:p>
                <a:pPr lvl="1"/>
                <a14:m>
                  <m:oMath xmlns:m="http://schemas.openxmlformats.org/officeDocument/2006/math">
                    <m:sSub>
                      <m:sSubPr>
                        <m:ctrlPr>
                          <a:rPr lang="de-DE" b="0" i="1" dirty="0" smtClean="0">
                            <a:latin typeface="Cambria Math" panose="02040503050406030204" pitchFamily="18" charset="0"/>
                          </a:rPr>
                        </m:ctrlPr>
                      </m:sSubPr>
                      <m:e>
                        <m:r>
                          <a:rPr lang="it-IT" i="1" dirty="0" smtClean="0">
                            <a:latin typeface="Cambria Math" panose="02040503050406030204" pitchFamily="18" charset="0"/>
                          </a:rPr>
                          <m:t>𝐴</m:t>
                        </m:r>
                      </m:e>
                      <m:sub>
                        <m:r>
                          <a:rPr lang="de-DE" b="0" i="1" dirty="0" smtClean="0">
                            <a:latin typeface="Cambria Math" panose="02040503050406030204" pitchFamily="18" charset="0"/>
                          </a:rPr>
                          <m:t>𝑑</m:t>
                        </m:r>
                      </m:sub>
                    </m:sSub>
                    <m:r>
                      <a:rPr lang="en-US" i="1" dirty="0" smtClean="0">
                        <a:latin typeface="Cambria Math" panose="02040503050406030204" pitchFamily="18" charset="0"/>
                        <a:cs typeface="Times New Roman"/>
                      </a:rPr>
                      <m:t>=</m:t>
                    </m:r>
                    <m:nary>
                      <m:naryPr>
                        <m:chr m:val="⋃"/>
                        <m:supHide m:val="on"/>
                        <m:ctrlPr>
                          <a:rPr lang="en-US" i="1" dirty="0">
                            <a:latin typeface="Cambria Math" panose="02040503050406030204" pitchFamily="18" charset="0"/>
                          </a:rPr>
                        </m:ctrlPr>
                      </m:naryPr>
                      <m:sub>
                        <m:r>
                          <a:rPr lang="en-US" i="1" dirty="0" err="1">
                            <a:latin typeface="Cambria Math" panose="02040503050406030204" pitchFamily="18" charset="0"/>
                          </a:rPr>
                          <m:t>𝑎</m:t>
                        </m:r>
                        <m:r>
                          <a:rPr lang="en-US" i="1" dirty="0">
                            <a:latin typeface="Cambria Math" panose="02040503050406030204" pitchFamily="18" charset="0"/>
                          </a:rPr>
                          <m:t>∈</m:t>
                        </m:r>
                        <m:r>
                          <a:rPr lang="en-US" i="1" dirty="0">
                            <a:latin typeface="Cambria Math" panose="02040503050406030204" pitchFamily="18" charset="0"/>
                          </a:rPr>
                          <m:t>𝐴</m:t>
                        </m:r>
                        <m:r>
                          <a:rPr lang="en-US" i="1" dirty="0">
                            <a:latin typeface="Cambria Math" panose="02040503050406030204" pitchFamily="18" charset="0"/>
                          </a:rPr>
                          <m:t>,</m:t>
                        </m:r>
                        <m:r>
                          <a:rPr lang="en-US" i="1" dirty="0">
                            <a:latin typeface="Cambria Math" panose="02040503050406030204" pitchFamily="18" charset="0"/>
                          </a:rPr>
                          <m:t>𝑠</m:t>
                        </m:r>
                        <m:r>
                          <a:rPr lang="en-US" i="1" dirty="0">
                            <a:latin typeface="Cambria Math" panose="02040503050406030204" pitchFamily="18" charset="0"/>
                          </a:rPr>
                          <m:t>∈</m:t>
                        </m:r>
                        <m:r>
                          <a:rPr lang="en-US" i="1" dirty="0">
                            <a:latin typeface="Cambria Math" panose="02040503050406030204" pitchFamily="18" charset="0"/>
                          </a:rPr>
                          <m:t>𝑆</m:t>
                        </m:r>
                      </m:sub>
                      <m:sup/>
                      <m:e>
                        <m:r>
                          <a:rPr lang="en-US" i="1" dirty="0">
                            <a:latin typeface="Cambria Math" panose="02040503050406030204" pitchFamily="18" charset="0"/>
                            <a:cs typeface="Times New Roman"/>
                          </a:rPr>
                          <m:t>𝐷𝑒𝑡</m:t>
                        </m:r>
                        <m:d>
                          <m:dPr>
                            <m:ctrlPr>
                              <a:rPr lang="en-US" i="1" dirty="0">
                                <a:latin typeface="Cambria Math" panose="02040503050406030204" pitchFamily="18" charset="0"/>
                                <a:cs typeface="Times New Roman"/>
                              </a:rPr>
                            </m:ctrlPr>
                          </m:dPr>
                          <m:e>
                            <m:r>
                              <a:rPr lang="en-US" i="1" dirty="0" err="1">
                                <a:latin typeface="Cambria Math" panose="02040503050406030204" pitchFamily="18" charset="0"/>
                                <a:cs typeface="Times New Roman"/>
                              </a:rPr>
                              <m:t>𝑠</m:t>
                            </m:r>
                            <m:r>
                              <a:rPr lang="en-US" i="1" dirty="0" err="1">
                                <a:latin typeface="Cambria Math" panose="02040503050406030204" pitchFamily="18" charset="0"/>
                                <a:cs typeface="Times New Roman"/>
                              </a:rPr>
                              <m:t>,</m:t>
                            </m:r>
                            <m:r>
                              <a:rPr lang="en-US" i="1" dirty="0" err="1">
                                <a:latin typeface="Cambria Math" panose="02040503050406030204" pitchFamily="18" charset="0"/>
                                <a:cs typeface="Times New Roman"/>
                              </a:rPr>
                              <m:t>𝑎</m:t>
                            </m:r>
                          </m:e>
                        </m:d>
                      </m:e>
                    </m:nary>
                  </m:oMath>
                </a14:m>
                <a:endParaRPr lang="en-US" dirty="0">
                  <a:cs typeface="Times New Roman"/>
                </a:endParaRPr>
              </a:p>
              <a:p>
                <a:pPr lvl="1"/>
                <a14:m>
                  <m:oMath xmlns:m="http://schemas.openxmlformats.org/officeDocument/2006/math">
                    <m:sSub>
                      <m:sSubPr>
                        <m:ctrlPr>
                          <a:rPr lang="de-DE" b="0" i="1" dirty="0" smtClean="0">
                            <a:latin typeface="Cambria Math" panose="02040503050406030204" pitchFamily="18" charset="0"/>
                            <a:cs typeface="Times New Roman"/>
                          </a:rPr>
                        </m:ctrlPr>
                      </m:sSubPr>
                      <m:e>
                        <m:r>
                          <a:rPr lang="en-US" i="1" dirty="0" smtClean="0">
                            <a:latin typeface="Cambria Math" panose="02040503050406030204" pitchFamily="18" charset="0"/>
                            <a:cs typeface="Times New Roman"/>
                          </a:rPr>
                          <m:t>𝛾</m:t>
                        </m:r>
                      </m:e>
                      <m:sub>
                        <m:r>
                          <a:rPr lang="de-DE" b="0" i="1" dirty="0" smtClean="0">
                            <a:latin typeface="Cambria Math" panose="02040503050406030204" pitchFamily="18" charset="0"/>
                            <a:cs typeface="Times New Roman"/>
                          </a:rPr>
                          <m:t>𝑑</m:t>
                        </m:r>
                      </m:sub>
                    </m:sSub>
                  </m:oMath>
                </a14:m>
                <a:r>
                  <a:rPr lang="en-US" dirty="0">
                    <a:cs typeface="Times New Roman"/>
                  </a:rPr>
                  <a:t> and </a:t>
                </a:r>
                <a14:m>
                  <m:oMath xmlns:m="http://schemas.openxmlformats.org/officeDocument/2006/math">
                    <m:sSub>
                      <m:sSubPr>
                        <m:ctrlPr>
                          <a:rPr lang="de-DE" i="1" dirty="0">
                            <a:latin typeface="Cambria Math" panose="02040503050406030204" pitchFamily="18" charset="0"/>
                          </a:rPr>
                        </m:ctrlPr>
                      </m:sSubPr>
                      <m:e>
                        <m:r>
                          <a:rPr lang="it-IT" i="1" dirty="0">
                            <a:latin typeface="Cambria Math" panose="02040503050406030204" pitchFamily="18" charset="0"/>
                          </a:rPr>
                          <m:t>𝑐𝑜𝑠</m:t>
                        </m:r>
                        <m:r>
                          <a:rPr lang="it-IT" i="1" dirty="0" err="1">
                            <a:latin typeface="Cambria Math" panose="02040503050406030204" pitchFamily="18" charset="0"/>
                          </a:rPr>
                          <m:t>𝑡</m:t>
                        </m:r>
                      </m:e>
                      <m:sub>
                        <m:r>
                          <a:rPr lang="de-DE" i="1" dirty="0">
                            <a:latin typeface="Cambria Math" panose="02040503050406030204" pitchFamily="18" charset="0"/>
                          </a:rPr>
                          <m:t>𝑑</m:t>
                        </m:r>
                      </m:sub>
                    </m:sSub>
                  </m:oMath>
                </a14:m>
                <a:r>
                  <a:rPr lang="en-US" dirty="0">
                    <a:cs typeface="Times New Roman"/>
                  </a:rPr>
                  <a:t> as above</a:t>
                </a:r>
              </a:p>
            </p:txBody>
          </p:sp>
        </mc:Choice>
        <mc:Fallback xmlns="">
          <p:sp>
            <p:nvSpPr>
              <p:cNvPr id="3" name="Content Placeholder 2">
                <a:extLst>
                  <a:ext uri="{FF2B5EF4-FFF2-40B4-BE49-F238E27FC236}">
                    <a16:creationId xmlns:a16="http://schemas.microsoft.com/office/drawing/2014/main" id="{7CD31489-4AE0-974D-BF40-C7933B42106A}"/>
                  </a:ext>
                </a:extLst>
              </p:cNvPr>
              <p:cNvSpPr>
                <a:spLocks noGrp="1" noRot="1" noChangeAspect="1" noMove="1" noResize="1" noEditPoints="1" noAdjustHandles="1" noChangeArrowheads="1" noChangeShapeType="1" noTextEdit="1"/>
              </p:cNvSpPr>
              <p:nvPr>
                <p:ph idx="1"/>
              </p:nvPr>
            </p:nvSpPr>
            <p:spPr>
              <a:xfrm>
                <a:off x="628650" y="1158240"/>
                <a:ext cx="4871050" cy="5018723"/>
              </a:xfrm>
              <a:blipFill>
                <a:blip r:embed="rId2"/>
                <a:stretch>
                  <a:fillRect l="-1563" t="-2020" b="-1515"/>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3C99907B-4E8D-F24E-8970-F89CC5B2F50B}"/>
              </a:ext>
            </a:extLst>
          </p:cNvPr>
          <p:cNvSpPr>
            <a:spLocks noGrp="1"/>
          </p:cNvSpPr>
          <p:nvPr>
            <p:ph type="sldNum" sz="quarter" idx="12"/>
          </p:nvPr>
        </p:nvSpPr>
        <p:spPr/>
        <p:txBody>
          <a:bodyPr/>
          <a:lstStyle/>
          <a:p>
            <a:fld id="{67C9959E-8E6B-B04C-9955-EA096F41CA7A}" type="slidenum">
              <a:rPr lang="en-GB" smtClean="0"/>
              <a:t>36</a:t>
            </a:fld>
            <a:endParaRPr lang="en-GB"/>
          </a:p>
        </p:txBody>
      </p:sp>
      <p:grpSp>
        <p:nvGrpSpPr>
          <p:cNvPr id="103" name="Group 102">
            <a:extLst>
              <a:ext uri="{FF2B5EF4-FFF2-40B4-BE49-F238E27FC236}">
                <a16:creationId xmlns:a16="http://schemas.microsoft.com/office/drawing/2014/main" id="{49648E00-AF91-F345-838C-C347CF00C9CA}"/>
              </a:ext>
            </a:extLst>
          </p:cNvPr>
          <p:cNvGrpSpPr/>
          <p:nvPr/>
        </p:nvGrpSpPr>
        <p:grpSpPr>
          <a:xfrm>
            <a:off x="5283616" y="1114256"/>
            <a:ext cx="3793962" cy="2737896"/>
            <a:chOff x="5350038" y="672261"/>
            <a:chExt cx="3793962" cy="2864791"/>
          </a:xfrm>
        </p:grpSpPr>
        <p:sp>
          <p:nvSpPr>
            <p:cNvPr id="36" name="Text Box 46">
              <a:extLst>
                <a:ext uri="{FF2B5EF4-FFF2-40B4-BE49-F238E27FC236}">
                  <a16:creationId xmlns:a16="http://schemas.microsoft.com/office/drawing/2014/main" id="{34A84412-3E14-EF4C-90FA-4C0CA7972E57}"/>
                </a:ext>
              </a:extLst>
            </p:cNvPr>
            <p:cNvSpPr txBox="1">
              <a:spLocks noChangeArrowheads="1"/>
            </p:cNvSpPr>
            <p:nvPr/>
          </p:nvSpPr>
          <p:spPr bwMode="auto">
            <a:xfrm>
              <a:off x="8604250" y="1522723"/>
              <a:ext cx="539750" cy="160337"/>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0" rIns="0" bIns="0"/>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dirty="0">
                <a:latin typeface="Calibri"/>
                <a:ea typeface="Times New Roman"/>
                <a:cs typeface="Times New Roman"/>
              </a:endParaRPr>
            </a:p>
          </p:txBody>
        </p:sp>
        <p:sp>
          <p:nvSpPr>
            <p:cNvPr id="37" name="Freeform 37">
              <a:extLst>
                <a:ext uri="{FF2B5EF4-FFF2-40B4-BE49-F238E27FC236}">
                  <a16:creationId xmlns:a16="http://schemas.microsoft.com/office/drawing/2014/main" id="{0A0103E3-FB11-AB49-82FB-4E7760223DD3}"/>
                </a:ext>
              </a:extLst>
            </p:cNvPr>
            <p:cNvSpPr>
              <a:spLocks/>
            </p:cNvSpPr>
            <p:nvPr/>
          </p:nvSpPr>
          <p:spPr bwMode="auto">
            <a:xfrm>
              <a:off x="5566122" y="1252319"/>
              <a:ext cx="2527300" cy="179387"/>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solidFill>
                  <a:schemeClr val="accent1"/>
                </a:solidFill>
                <a:latin typeface="Calibri"/>
                <a:ea typeface="Times New Roman"/>
                <a:cs typeface="Times New Roman"/>
              </a:endParaRPr>
            </a:p>
          </p:txBody>
        </p:sp>
        <p:sp>
          <p:nvSpPr>
            <p:cNvPr id="38" name="Freeform 38">
              <a:extLst>
                <a:ext uri="{FF2B5EF4-FFF2-40B4-BE49-F238E27FC236}">
                  <a16:creationId xmlns:a16="http://schemas.microsoft.com/office/drawing/2014/main" id="{9350803E-BDF1-5449-9812-DFA8E33A0B9D}"/>
                </a:ext>
              </a:extLst>
            </p:cNvPr>
            <p:cNvSpPr>
              <a:spLocks/>
            </p:cNvSpPr>
            <p:nvPr/>
          </p:nvSpPr>
          <p:spPr bwMode="auto">
            <a:xfrm>
              <a:off x="6933382" y="995812"/>
              <a:ext cx="1449822" cy="260031"/>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19050" cmpd="sng">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solidFill>
                  <a:schemeClr val="accent1"/>
                </a:solidFill>
                <a:latin typeface="Calibri"/>
                <a:ea typeface="Times New Roman"/>
                <a:cs typeface="Times New Roman"/>
              </a:endParaRPr>
            </a:p>
          </p:txBody>
        </p:sp>
        <p:sp>
          <p:nvSpPr>
            <p:cNvPr id="39" name="Arc 38">
              <a:extLst>
                <a:ext uri="{FF2B5EF4-FFF2-40B4-BE49-F238E27FC236}">
                  <a16:creationId xmlns:a16="http://schemas.microsoft.com/office/drawing/2014/main" id="{4B293E1A-3F68-A24B-9910-A32599439AFC}"/>
                </a:ext>
              </a:extLst>
            </p:cNvPr>
            <p:cNvSpPr/>
            <p:nvPr/>
          </p:nvSpPr>
          <p:spPr bwMode="auto">
            <a:xfrm>
              <a:off x="7380678" y="1157069"/>
              <a:ext cx="114300" cy="225425"/>
            </a:xfrm>
            <a:prstGeom prst="arc">
              <a:avLst>
                <a:gd name="adj1" fmla="val 18495893"/>
                <a:gd name="adj2" fmla="val 2991136"/>
              </a:avLst>
            </a:prstGeom>
            <a:noFill/>
            <a:ln w="19050" cap="flat" cmpd="sng" algn="ctr">
              <a:solidFill>
                <a:schemeClr val="accent1"/>
              </a:solidFill>
              <a:prstDash val="solid"/>
              <a:round/>
              <a:headEnd type="none" w="med" len="med"/>
              <a:tailEnd type="none" w="med" len="med"/>
            </a:ln>
            <a:effectLst/>
          </p:spPr>
          <p:txBody>
            <a:bodyPr/>
            <a:lstStyle/>
            <a:p>
              <a:pPr>
                <a:defRPr/>
              </a:pPr>
              <a:endParaRPr lang="en-US" dirty="0">
                <a:solidFill>
                  <a:schemeClr val="accent1"/>
                </a:solidFill>
                <a:latin typeface="Calibri"/>
                <a:ea typeface="Times New Roman"/>
                <a:cs typeface="Times New Roman"/>
              </a:endParaRPr>
            </a:p>
          </p:txBody>
        </p:sp>
        <p:sp>
          <p:nvSpPr>
            <p:cNvPr id="40" name="Freeform 40">
              <a:extLst>
                <a:ext uri="{FF2B5EF4-FFF2-40B4-BE49-F238E27FC236}">
                  <a16:creationId xmlns:a16="http://schemas.microsoft.com/office/drawing/2014/main" id="{BB0B21CA-8CF4-9341-A47C-E4B6D83A4992}"/>
                </a:ext>
              </a:extLst>
            </p:cNvPr>
            <p:cNvSpPr>
              <a:spLocks/>
            </p:cNvSpPr>
            <p:nvPr/>
          </p:nvSpPr>
          <p:spPr bwMode="auto">
            <a:xfrm rot="10800000" flipH="1">
              <a:off x="8275574" y="172380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41" name="Freeform 31">
              <a:extLst>
                <a:ext uri="{FF2B5EF4-FFF2-40B4-BE49-F238E27FC236}">
                  <a16:creationId xmlns:a16="http://schemas.microsoft.com/office/drawing/2014/main" id="{11CCC598-FE77-CD46-827B-E6B82C0681E6}"/>
                </a:ext>
              </a:extLst>
            </p:cNvPr>
            <p:cNvSpPr>
              <a:spLocks/>
            </p:cNvSpPr>
            <p:nvPr/>
          </p:nvSpPr>
          <p:spPr bwMode="auto">
            <a:xfrm rot="720000" flipV="1">
              <a:off x="8433433" y="1074903"/>
              <a:ext cx="280294" cy="2036341"/>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19050"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42" name="Freeform 6">
              <a:extLst>
                <a:ext uri="{FF2B5EF4-FFF2-40B4-BE49-F238E27FC236}">
                  <a16:creationId xmlns:a16="http://schemas.microsoft.com/office/drawing/2014/main" id="{BAD414C9-663E-1442-95C2-D5938DA54C17}"/>
                </a:ext>
              </a:extLst>
            </p:cNvPr>
            <p:cNvSpPr>
              <a:spLocks/>
            </p:cNvSpPr>
            <p:nvPr/>
          </p:nvSpPr>
          <p:spPr bwMode="auto">
            <a:xfrm>
              <a:off x="5350038" y="158951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43" name="Oval 11">
              <a:extLst>
                <a:ext uri="{FF2B5EF4-FFF2-40B4-BE49-F238E27FC236}">
                  <a16:creationId xmlns:a16="http://schemas.microsoft.com/office/drawing/2014/main" id="{5D748055-E0E6-7E4E-8B6A-2DCF83FD0F2D}"/>
                </a:ext>
              </a:extLst>
            </p:cNvPr>
            <p:cNvSpPr>
              <a:spLocks noChangeArrowheads="1"/>
            </p:cNvSpPr>
            <p:nvPr/>
          </p:nvSpPr>
          <p:spPr bwMode="auto">
            <a:xfrm>
              <a:off x="5413538" y="1132319"/>
              <a:ext cx="466725" cy="466725"/>
            </a:xfrm>
            <a:prstGeom prst="ellipse">
              <a:avLst/>
            </a:prstGeom>
            <a:solidFill>
              <a:srgbClr val="FFFFFF"/>
            </a:solidFill>
            <a:ln w="12700">
              <a:solidFill>
                <a:schemeClr val="tx1"/>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44" name="Freeform 18">
              <a:extLst>
                <a:ext uri="{FF2B5EF4-FFF2-40B4-BE49-F238E27FC236}">
                  <a16:creationId xmlns:a16="http://schemas.microsoft.com/office/drawing/2014/main" id="{6B6F7DED-01CC-E04B-B410-6736CD016D2E}"/>
                </a:ext>
              </a:extLst>
            </p:cNvPr>
            <p:cNvSpPr>
              <a:spLocks/>
            </p:cNvSpPr>
            <p:nvPr/>
          </p:nvSpPr>
          <p:spPr bwMode="auto">
            <a:xfrm>
              <a:off x="5642428" y="2962094"/>
              <a:ext cx="2468880" cy="204788"/>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solidFill>
                  <a:schemeClr val="accent1"/>
                </a:solidFill>
                <a:latin typeface="Calibri"/>
                <a:ea typeface="Times New Roman"/>
                <a:cs typeface="Times New Roman"/>
              </a:endParaRPr>
            </a:p>
          </p:txBody>
        </p:sp>
        <p:sp>
          <p:nvSpPr>
            <p:cNvPr id="45" name="Arc 44">
              <a:extLst>
                <a:ext uri="{FF2B5EF4-FFF2-40B4-BE49-F238E27FC236}">
                  <a16:creationId xmlns:a16="http://schemas.microsoft.com/office/drawing/2014/main" id="{C0C1F0F7-C2A0-D241-BA18-5302F9A359BB}"/>
                </a:ext>
              </a:extLst>
            </p:cNvPr>
            <p:cNvSpPr/>
            <p:nvPr/>
          </p:nvSpPr>
          <p:spPr bwMode="auto">
            <a:xfrm rot="17762162">
              <a:off x="6092350" y="2822557"/>
              <a:ext cx="366712" cy="366713"/>
            </a:xfrm>
            <a:prstGeom prst="arc">
              <a:avLst>
                <a:gd name="adj1" fmla="val 708330"/>
                <a:gd name="adj2" fmla="val 4251989"/>
              </a:avLst>
            </a:prstGeom>
            <a:noFill/>
            <a:ln w="19050" cap="flat" cmpd="sng" algn="ctr">
              <a:solidFill>
                <a:schemeClr val="accent1"/>
              </a:solidFill>
              <a:prstDash val="solid"/>
              <a:round/>
              <a:headEnd type="none" w="med" len="med"/>
              <a:tailEnd type="none" w="med" len="med"/>
            </a:ln>
            <a:effectLst/>
          </p:spPr>
          <p:txBody>
            <a:bodyPr/>
            <a:lstStyle/>
            <a:p>
              <a:pPr>
                <a:defRPr/>
              </a:pPr>
              <a:endParaRPr lang="en-US" dirty="0">
                <a:solidFill>
                  <a:schemeClr val="accent1"/>
                </a:solidFill>
                <a:latin typeface="Calibri"/>
                <a:ea typeface="Times New Roman"/>
                <a:cs typeface="Times New Roman"/>
              </a:endParaRPr>
            </a:p>
          </p:txBody>
        </p:sp>
        <p:sp>
          <p:nvSpPr>
            <p:cNvPr id="46" name="Oval 12">
              <a:extLst>
                <a:ext uri="{FF2B5EF4-FFF2-40B4-BE49-F238E27FC236}">
                  <a16:creationId xmlns:a16="http://schemas.microsoft.com/office/drawing/2014/main" id="{43B14E86-5BDC-FF48-84EA-51EED6356096}"/>
                </a:ext>
              </a:extLst>
            </p:cNvPr>
            <p:cNvSpPr>
              <a:spLocks noChangeArrowheads="1"/>
            </p:cNvSpPr>
            <p:nvPr/>
          </p:nvSpPr>
          <p:spPr bwMode="auto">
            <a:xfrm>
              <a:off x="8081754" y="3070327"/>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47" name="Freeform 18">
              <a:extLst>
                <a:ext uri="{FF2B5EF4-FFF2-40B4-BE49-F238E27FC236}">
                  <a16:creationId xmlns:a16="http://schemas.microsoft.com/office/drawing/2014/main" id="{1451824C-1A7B-7348-9C63-C92271532C15}"/>
                </a:ext>
              </a:extLst>
            </p:cNvPr>
            <p:cNvSpPr>
              <a:spLocks/>
            </p:cNvSpPr>
            <p:nvPr/>
          </p:nvSpPr>
          <p:spPr bwMode="auto">
            <a:xfrm rot="20100000" flipV="1">
              <a:off x="5834531" y="2893923"/>
              <a:ext cx="986891" cy="45719"/>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solidFill>
                  <a:schemeClr val="accent1"/>
                </a:solidFill>
                <a:latin typeface="Calibri"/>
                <a:ea typeface="Times New Roman"/>
                <a:cs typeface="Times New Roman"/>
              </a:endParaRPr>
            </a:p>
          </p:txBody>
        </p:sp>
        <p:sp>
          <p:nvSpPr>
            <p:cNvPr id="48" name="Oval 11">
              <a:extLst>
                <a:ext uri="{FF2B5EF4-FFF2-40B4-BE49-F238E27FC236}">
                  <a16:creationId xmlns:a16="http://schemas.microsoft.com/office/drawing/2014/main" id="{C2111C66-3127-B741-AD44-C86C4B8A23DE}"/>
                </a:ext>
              </a:extLst>
            </p:cNvPr>
            <p:cNvSpPr>
              <a:spLocks noChangeArrowheads="1"/>
            </p:cNvSpPr>
            <p:nvPr/>
          </p:nvSpPr>
          <p:spPr bwMode="auto">
            <a:xfrm>
              <a:off x="8100528" y="1259817"/>
              <a:ext cx="466725" cy="466725"/>
            </a:xfrm>
            <a:prstGeom prst="ellipse">
              <a:avLst/>
            </a:prstGeom>
            <a:solidFill>
              <a:srgbClr val="FFFFFF"/>
            </a:solidFill>
            <a:ln w="12700">
              <a:solidFill>
                <a:schemeClr val="tx1"/>
              </a:solidFill>
              <a:round/>
              <a:headEnd/>
              <a:tailEnd/>
            </a:ln>
          </p:spPr>
          <p:txBody>
            <a:bodyPr wrap="none" anchor="ctr"/>
            <a:lstStyle/>
            <a:p>
              <a:pPr algn="ctr"/>
              <a:r>
                <a:rPr lang="en-US" dirty="0">
                  <a:latin typeface="Calibri"/>
                  <a:ea typeface="Times New Roman"/>
                  <a:cs typeface="Times New Roman"/>
                </a:rPr>
                <a:t>d3</a:t>
              </a:r>
            </a:p>
          </p:txBody>
        </p:sp>
        <p:sp>
          <p:nvSpPr>
            <p:cNvPr id="49" name="Oval 11">
              <a:extLst>
                <a:ext uri="{FF2B5EF4-FFF2-40B4-BE49-F238E27FC236}">
                  <a16:creationId xmlns:a16="http://schemas.microsoft.com/office/drawing/2014/main" id="{EAC28261-9CEC-F841-85FD-A952206F043A}"/>
                </a:ext>
              </a:extLst>
            </p:cNvPr>
            <p:cNvSpPr>
              <a:spLocks noChangeArrowheads="1"/>
            </p:cNvSpPr>
            <p:nvPr/>
          </p:nvSpPr>
          <p:spPr bwMode="auto">
            <a:xfrm>
              <a:off x="8372885" y="672261"/>
              <a:ext cx="466725" cy="466725"/>
            </a:xfrm>
            <a:prstGeom prst="ellipse">
              <a:avLst/>
            </a:prstGeom>
            <a:solidFill>
              <a:srgbClr val="FFFFFF"/>
            </a:solidFill>
            <a:ln w="12700">
              <a:solidFill>
                <a:schemeClr val="tx1"/>
              </a:solidFill>
              <a:round/>
              <a:headEnd/>
              <a:tailEnd/>
            </a:ln>
          </p:spPr>
          <p:txBody>
            <a:bodyPr wrap="none" anchor="ctr"/>
            <a:lstStyle/>
            <a:p>
              <a:pPr algn="ctr"/>
              <a:r>
                <a:rPr lang="en-US" dirty="0">
                  <a:latin typeface="Calibri"/>
                  <a:ea typeface="Times New Roman"/>
                  <a:cs typeface="Times New Roman"/>
                </a:rPr>
                <a:t>d5</a:t>
              </a:r>
            </a:p>
          </p:txBody>
        </p:sp>
        <p:sp>
          <p:nvSpPr>
            <p:cNvPr id="50" name="Freeform 18">
              <a:extLst>
                <a:ext uri="{FF2B5EF4-FFF2-40B4-BE49-F238E27FC236}">
                  <a16:creationId xmlns:a16="http://schemas.microsoft.com/office/drawing/2014/main" id="{63DDB8BF-2299-CC4A-BD87-191353120124}"/>
                </a:ext>
              </a:extLst>
            </p:cNvPr>
            <p:cNvSpPr>
              <a:spLocks/>
            </p:cNvSpPr>
            <p:nvPr/>
          </p:nvSpPr>
          <p:spPr bwMode="auto">
            <a:xfrm rot="1496684">
              <a:off x="7124920" y="2622319"/>
              <a:ext cx="1280160" cy="212238"/>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51" name="Text Box 11">
              <a:extLst>
                <a:ext uri="{FF2B5EF4-FFF2-40B4-BE49-F238E27FC236}">
                  <a16:creationId xmlns:a16="http://schemas.microsoft.com/office/drawing/2014/main" id="{8AC2D6FA-3B75-2647-8EEE-445C1777D011}"/>
                </a:ext>
              </a:extLst>
            </p:cNvPr>
            <p:cNvSpPr txBox="1">
              <a:spLocks noChangeArrowheads="1"/>
            </p:cNvSpPr>
            <p:nvPr/>
          </p:nvSpPr>
          <p:spPr bwMode="auto">
            <a:xfrm>
              <a:off x="6537889" y="1311018"/>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sp>
          <p:nvSpPr>
            <p:cNvPr id="52" name="Text Box 11">
              <a:extLst>
                <a:ext uri="{FF2B5EF4-FFF2-40B4-BE49-F238E27FC236}">
                  <a16:creationId xmlns:a16="http://schemas.microsoft.com/office/drawing/2014/main" id="{F7B629FB-C2AE-CC46-A07F-528B538EEB1A}"/>
                </a:ext>
              </a:extLst>
            </p:cNvPr>
            <p:cNvSpPr txBox="1">
              <a:spLocks noChangeArrowheads="1"/>
            </p:cNvSpPr>
            <p:nvPr/>
          </p:nvSpPr>
          <p:spPr bwMode="auto">
            <a:xfrm>
              <a:off x="8364319" y="1957155"/>
              <a:ext cx="720112"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53" name="Text Box 11">
              <a:extLst>
                <a:ext uri="{FF2B5EF4-FFF2-40B4-BE49-F238E27FC236}">
                  <a16:creationId xmlns:a16="http://schemas.microsoft.com/office/drawing/2014/main" id="{1CA6D6A6-AB17-A242-AAE0-34424F98AAC0}"/>
                </a:ext>
              </a:extLst>
            </p:cNvPr>
            <p:cNvSpPr txBox="1">
              <a:spLocks noChangeArrowheads="1"/>
            </p:cNvSpPr>
            <p:nvPr/>
          </p:nvSpPr>
          <p:spPr bwMode="auto">
            <a:xfrm>
              <a:off x="5433691" y="2094628"/>
              <a:ext cx="550932"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a:t>
              </a:r>
            </a:p>
          </p:txBody>
        </p:sp>
        <p:sp>
          <p:nvSpPr>
            <p:cNvPr id="54" name="Text Box 11">
              <a:extLst>
                <a:ext uri="{FF2B5EF4-FFF2-40B4-BE49-F238E27FC236}">
                  <a16:creationId xmlns:a16="http://schemas.microsoft.com/office/drawing/2014/main" id="{843E7194-C868-F148-AB4C-D81938853B2C}"/>
                </a:ext>
              </a:extLst>
            </p:cNvPr>
            <p:cNvSpPr txBox="1">
              <a:spLocks noChangeArrowheads="1"/>
            </p:cNvSpPr>
            <p:nvPr/>
          </p:nvSpPr>
          <p:spPr bwMode="auto">
            <a:xfrm>
              <a:off x="6587035" y="3082844"/>
              <a:ext cx="550932"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20</a:t>
              </a:r>
            </a:p>
          </p:txBody>
        </p:sp>
        <p:sp>
          <p:nvSpPr>
            <p:cNvPr id="55" name="Text Box 11">
              <a:extLst>
                <a:ext uri="{FF2B5EF4-FFF2-40B4-BE49-F238E27FC236}">
                  <a16:creationId xmlns:a16="http://schemas.microsoft.com/office/drawing/2014/main" id="{24FEB28B-E446-6149-8353-6C9A9D703B62}"/>
                </a:ext>
              </a:extLst>
            </p:cNvPr>
            <p:cNvSpPr txBox="1">
              <a:spLocks noChangeArrowheads="1"/>
            </p:cNvSpPr>
            <p:nvPr/>
          </p:nvSpPr>
          <p:spPr bwMode="auto">
            <a:xfrm>
              <a:off x="7503090" y="2209957"/>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sp>
          <p:nvSpPr>
            <p:cNvPr id="56" name="Text Box 11">
              <a:extLst>
                <a:ext uri="{FF2B5EF4-FFF2-40B4-BE49-F238E27FC236}">
                  <a16:creationId xmlns:a16="http://schemas.microsoft.com/office/drawing/2014/main" id="{8E31B6DD-F18A-F145-86B6-5734866D208C}"/>
                </a:ext>
              </a:extLst>
            </p:cNvPr>
            <p:cNvSpPr txBox="1">
              <a:spLocks noChangeArrowheads="1"/>
            </p:cNvSpPr>
            <p:nvPr/>
          </p:nvSpPr>
          <p:spPr bwMode="auto">
            <a:xfrm>
              <a:off x="7629550" y="835066"/>
              <a:ext cx="291747" cy="289837"/>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accent1"/>
                  </a:solidFill>
                  <a:latin typeface="Calibri"/>
                  <a:ea typeface="Times New Roman"/>
                  <a:cs typeface="Times New Roman"/>
                </a:rPr>
                <a:t>0.2</a:t>
              </a:r>
            </a:p>
          </p:txBody>
        </p:sp>
        <p:sp>
          <p:nvSpPr>
            <p:cNvPr id="57" name="Text Box 11">
              <a:extLst>
                <a:ext uri="{FF2B5EF4-FFF2-40B4-BE49-F238E27FC236}">
                  <a16:creationId xmlns:a16="http://schemas.microsoft.com/office/drawing/2014/main" id="{24C7A8DB-49A6-BD48-9F8F-646268F88C92}"/>
                </a:ext>
              </a:extLst>
            </p:cNvPr>
            <p:cNvSpPr txBox="1">
              <a:spLocks noChangeArrowheads="1"/>
            </p:cNvSpPr>
            <p:nvPr/>
          </p:nvSpPr>
          <p:spPr bwMode="auto">
            <a:xfrm>
              <a:off x="7627339" y="1351901"/>
              <a:ext cx="291747" cy="289837"/>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accent1"/>
                  </a:solidFill>
                  <a:latin typeface="Calibri"/>
                  <a:ea typeface="Times New Roman"/>
                  <a:cs typeface="Times New Roman"/>
                </a:rPr>
                <a:t>0.8</a:t>
              </a:r>
            </a:p>
          </p:txBody>
        </p:sp>
        <p:sp>
          <p:nvSpPr>
            <p:cNvPr id="58" name="Text Box 11">
              <a:extLst>
                <a:ext uri="{FF2B5EF4-FFF2-40B4-BE49-F238E27FC236}">
                  <a16:creationId xmlns:a16="http://schemas.microsoft.com/office/drawing/2014/main" id="{611E69FE-A384-2D47-8E42-F2858D1D849D}"/>
                </a:ext>
              </a:extLst>
            </p:cNvPr>
            <p:cNvSpPr txBox="1">
              <a:spLocks noChangeArrowheads="1"/>
            </p:cNvSpPr>
            <p:nvPr/>
          </p:nvSpPr>
          <p:spPr bwMode="auto">
            <a:xfrm>
              <a:off x="6047560" y="2587647"/>
              <a:ext cx="291747" cy="289837"/>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accent1"/>
                  </a:solidFill>
                  <a:latin typeface="Calibri"/>
                  <a:ea typeface="Times New Roman"/>
                  <a:cs typeface="Times New Roman"/>
                </a:rPr>
                <a:t>0.5</a:t>
              </a:r>
            </a:p>
          </p:txBody>
        </p:sp>
        <p:sp>
          <p:nvSpPr>
            <p:cNvPr id="59" name="Text Box 11">
              <a:extLst>
                <a:ext uri="{FF2B5EF4-FFF2-40B4-BE49-F238E27FC236}">
                  <a16:creationId xmlns:a16="http://schemas.microsoft.com/office/drawing/2014/main" id="{E1418703-CDBA-2847-BDB0-48178C31DBF2}"/>
                </a:ext>
              </a:extLst>
            </p:cNvPr>
            <p:cNvSpPr txBox="1">
              <a:spLocks noChangeArrowheads="1"/>
            </p:cNvSpPr>
            <p:nvPr/>
          </p:nvSpPr>
          <p:spPr bwMode="auto">
            <a:xfrm>
              <a:off x="6133698" y="3016134"/>
              <a:ext cx="291747" cy="289837"/>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accent1"/>
                  </a:solidFill>
                  <a:latin typeface="Calibri"/>
                  <a:ea typeface="Times New Roman"/>
                  <a:cs typeface="Times New Roman"/>
                </a:rPr>
                <a:t>0.5</a:t>
              </a:r>
            </a:p>
          </p:txBody>
        </p:sp>
        <p:sp>
          <p:nvSpPr>
            <p:cNvPr id="60" name="Oval 12">
              <a:extLst>
                <a:ext uri="{FF2B5EF4-FFF2-40B4-BE49-F238E27FC236}">
                  <a16:creationId xmlns:a16="http://schemas.microsoft.com/office/drawing/2014/main" id="{FF5FAB40-D902-FA49-A68C-3AFCA4E3920F}"/>
                </a:ext>
              </a:extLst>
            </p:cNvPr>
            <p:cNvSpPr>
              <a:spLocks noChangeArrowheads="1"/>
            </p:cNvSpPr>
            <p:nvPr/>
          </p:nvSpPr>
          <p:spPr bwMode="auto">
            <a:xfrm>
              <a:off x="5413538" y="2961119"/>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latin typeface="Calibri"/>
                  <a:ea typeface="Times New Roman"/>
                  <a:cs typeface="Times New Roman"/>
                </a:rPr>
                <a:t>d1</a:t>
              </a:r>
            </a:p>
          </p:txBody>
        </p:sp>
        <p:sp>
          <p:nvSpPr>
            <p:cNvPr id="61" name="Oval 12">
              <a:extLst>
                <a:ext uri="{FF2B5EF4-FFF2-40B4-BE49-F238E27FC236}">
                  <a16:creationId xmlns:a16="http://schemas.microsoft.com/office/drawing/2014/main" id="{3F7D4005-A98B-BF4C-B382-176B59525933}"/>
                </a:ext>
              </a:extLst>
            </p:cNvPr>
            <p:cNvSpPr>
              <a:spLocks noChangeArrowheads="1"/>
            </p:cNvSpPr>
            <p:nvPr/>
          </p:nvSpPr>
          <p:spPr bwMode="auto">
            <a:xfrm>
              <a:off x="6726467" y="2324703"/>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latin typeface="Calibri"/>
                  <a:ea typeface="Times New Roman"/>
                  <a:cs typeface="Times New Roman"/>
                </a:rPr>
                <a:t>d6</a:t>
              </a:r>
            </a:p>
          </p:txBody>
        </p:sp>
        <p:sp>
          <p:nvSpPr>
            <p:cNvPr id="96" name="Text Box 11">
              <a:extLst>
                <a:ext uri="{FF2B5EF4-FFF2-40B4-BE49-F238E27FC236}">
                  <a16:creationId xmlns:a16="http://schemas.microsoft.com/office/drawing/2014/main" id="{D5C8B10E-601D-044D-A945-AA13161942B8}"/>
                </a:ext>
              </a:extLst>
            </p:cNvPr>
            <p:cNvSpPr txBox="1">
              <a:spLocks noChangeArrowheads="1"/>
            </p:cNvSpPr>
            <p:nvPr/>
          </p:nvSpPr>
          <p:spPr bwMode="auto">
            <a:xfrm>
              <a:off x="6490334" y="917287"/>
              <a:ext cx="418384"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accent1">
                      <a:lumMod val="25000"/>
                    </a:schemeClr>
                  </a:solidFill>
                  <a:latin typeface="Calibri"/>
                  <a:ea typeface="Times New Roman"/>
                  <a:cs typeface="Times New Roman"/>
                </a:rPr>
                <a:t>m23</a:t>
              </a:r>
            </a:p>
          </p:txBody>
        </p:sp>
        <p:sp>
          <p:nvSpPr>
            <p:cNvPr id="98" name="Text Box 11">
              <a:extLst>
                <a:ext uri="{FF2B5EF4-FFF2-40B4-BE49-F238E27FC236}">
                  <a16:creationId xmlns:a16="http://schemas.microsoft.com/office/drawing/2014/main" id="{6C3001AC-F109-544C-9F2E-CB97A812DDAF}"/>
                </a:ext>
              </a:extLst>
            </p:cNvPr>
            <p:cNvSpPr txBox="1">
              <a:spLocks noChangeArrowheads="1"/>
            </p:cNvSpPr>
            <p:nvPr/>
          </p:nvSpPr>
          <p:spPr bwMode="auto">
            <a:xfrm>
              <a:off x="5491671" y="1838293"/>
              <a:ext cx="418384"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accent1">
                      <a:lumMod val="25000"/>
                    </a:schemeClr>
                  </a:solidFill>
                  <a:latin typeface="Calibri"/>
                  <a:ea typeface="Times New Roman"/>
                  <a:cs typeface="Times New Roman"/>
                </a:rPr>
                <a:t>m12</a:t>
              </a:r>
            </a:p>
          </p:txBody>
        </p:sp>
        <p:sp>
          <p:nvSpPr>
            <p:cNvPr id="99" name="Text Box 11">
              <a:extLst>
                <a:ext uri="{FF2B5EF4-FFF2-40B4-BE49-F238E27FC236}">
                  <a16:creationId xmlns:a16="http://schemas.microsoft.com/office/drawing/2014/main" id="{8C455231-4314-9B40-9E70-E4AD0C471293}"/>
                </a:ext>
              </a:extLst>
            </p:cNvPr>
            <p:cNvSpPr txBox="1">
              <a:spLocks noChangeArrowheads="1"/>
            </p:cNvSpPr>
            <p:nvPr/>
          </p:nvSpPr>
          <p:spPr bwMode="auto">
            <a:xfrm>
              <a:off x="7260620" y="3066598"/>
              <a:ext cx="418384"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accent1">
                      <a:lumMod val="25000"/>
                    </a:schemeClr>
                  </a:solidFill>
                  <a:latin typeface="Calibri"/>
                  <a:ea typeface="Times New Roman"/>
                  <a:cs typeface="Times New Roman"/>
                </a:rPr>
                <a:t>m14</a:t>
              </a:r>
            </a:p>
          </p:txBody>
        </p:sp>
        <p:sp>
          <p:nvSpPr>
            <p:cNvPr id="100" name="Text Box 11">
              <a:extLst>
                <a:ext uri="{FF2B5EF4-FFF2-40B4-BE49-F238E27FC236}">
                  <a16:creationId xmlns:a16="http://schemas.microsoft.com/office/drawing/2014/main" id="{DA4DB5EC-6E8D-BB49-866C-3B0993801286}"/>
                </a:ext>
              </a:extLst>
            </p:cNvPr>
            <p:cNvSpPr txBox="1">
              <a:spLocks noChangeArrowheads="1"/>
            </p:cNvSpPr>
            <p:nvPr/>
          </p:nvSpPr>
          <p:spPr bwMode="auto">
            <a:xfrm>
              <a:off x="7355149" y="2574566"/>
              <a:ext cx="418384"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accent1">
                      <a:lumMod val="25000"/>
                    </a:schemeClr>
                  </a:solidFill>
                  <a:latin typeface="Calibri"/>
                  <a:ea typeface="Times New Roman"/>
                  <a:cs typeface="Times New Roman"/>
                </a:rPr>
                <a:t>m64</a:t>
              </a:r>
            </a:p>
          </p:txBody>
        </p:sp>
        <p:sp>
          <p:nvSpPr>
            <p:cNvPr id="101" name="Text Box 11">
              <a:extLst>
                <a:ext uri="{FF2B5EF4-FFF2-40B4-BE49-F238E27FC236}">
                  <a16:creationId xmlns:a16="http://schemas.microsoft.com/office/drawing/2014/main" id="{B00E641A-B473-AB40-8D60-9B01567A203F}"/>
                </a:ext>
              </a:extLst>
            </p:cNvPr>
            <p:cNvSpPr txBox="1">
              <a:spLocks noChangeArrowheads="1"/>
            </p:cNvSpPr>
            <p:nvPr/>
          </p:nvSpPr>
          <p:spPr bwMode="auto">
            <a:xfrm>
              <a:off x="7801817" y="1930971"/>
              <a:ext cx="418384"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accent1">
                      <a:lumMod val="25000"/>
                    </a:schemeClr>
                  </a:solidFill>
                  <a:latin typeface="Calibri"/>
                  <a:ea typeface="Times New Roman"/>
                  <a:cs typeface="Times New Roman"/>
                </a:rPr>
                <a:t>m34</a:t>
              </a:r>
            </a:p>
          </p:txBody>
        </p:sp>
        <p:sp>
          <p:nvSpPr>
            <p:cNvPr id="102" name="Text Box 11">
              <a:extLst>
                <a:ext uri="{FF2B5EF4-FFF2-40B4-BE49-F238E27FC236}">
                  <a16:creationId xmlns:a16="http://schemas.microsoft.com/office/drawing/2014/main" id="{BDDBF411-5D06-3941-805C-A54490FFBD6E}"/>
                </a:ext>
              </a:extLst>
            </p:cNvPr>
            <p:cNvSpPr txBox="1">
              <a:spLocks noChangeArrowheads="1"/>
            </p:cNvSpPr>
            <p:nvPr/>
          </p:nvSpPr>
          <p:spPr bwMode="auto">
            <a:xfrm>
              <a:off x="8604250" y="2362729"/>
              <a:ext cx="418384"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accent1">
                      <a:lumMod val="25000"/>
                    </a:schemeClr>
                  </a:solidFill>
                  <a:latin typeface="Calibri"/>
                  <a:ea typeface="Times New Roman"/>
                  <a:cs typeface="Times New Roman"/>
                </a:rPr>
                <a:t>m54</a:t>
              </a:r>
            </a:p>
          </p:txBody>
        </p:sp>
      </p:grpSp>
      <p:grpSp>
        <p:nvGrpSpPr>
          <p:cNvPr id="4" name="Group 3">
            <a:extLst>
              <a:ext uri="{FF2B5EF4-FFF2-40B4-BE49-F238E27FC236}">
                <a16:creationId xmlns:a16="http://schemas.microsoft.com/office/drawing/2014/main" id="{5A8C2D78-B510-F846-AA76-921DB667DE3F}"/>
              </a:ext>
            </a:extLst>
          </p:cNvPr>
          <p:cNvGrpSpPr/>
          <p:nvPr/>
        </p:nvGrpSpPr>
        <p:grpSpPr>
          <a:xfrm>
            <a:off x="5283616" y="3951376"/>
            <a:ext cx="3793962" cy="2674879"/>
            <a:chOff x="5229789" y="3741771"/>
            <a:chExt cx="3793962" cy="2674879"/>
          </a:xfrm>
        </p:grpSpPr>
        <p:grpSp>
          <p:nvGrpSpPr>
            <p:cNvPr id="104" name="Group 103">
              <a:extLst>
                <a:ext uri="{FF2B5EF4-FFF2-40B4-BE49-F238E27FC236}">
                  <a16:creationId xmlns:a16="http://schemas.microsoft.com/office/drawing/2014/main" id="{983AAE58-6CF6-BC4C-B12F-64BF9096262A}"/>
                </a:ext>
              </a:extLst>
            </p:cNvPr>
            <p:cNvGrpSpPr/>
            <p:nvPr/>
          </p:nvGrpSpPr>
          <p:grpSpPr>
            <a:xfrm>
              <a:off x="5229789" y="3741771"/>
              <a:ext cx="3793962" cy="2674879"/>
              <a:chOff x="5350038" y="672261"/>
              <a:chExt cx="3793962" cy="2864791"/>
            </a:xfrm>
          </p:grpSpPr>
          <p:sp>
            <p:nvSpPr>
              <p:cNvPr id="105" name="Text Box 46">
                <a:extLst>
                  <a:ext uri="{FF2B5EF4-FFF2-40B4-BE49-F238E27FC236}">
                    <a16:creationId xmlns:a16="http://schemas.microsoft.com/office/drawing/2014/main" id="{0F0CC0C1-D7E5-184B-8C40-DFA03E29D020}"/>
                  </a:ext>
                </a:extLst>
              </p:cNvPr>
              <p:cNvSpPr txBox="1">
                <a:spLocks noChangeArrowheads="1"/>
              </p:cNvSpPr>
              <p:nvPr/>
            </p:nvSpPr>
            <p:spPr bwMode="auto">
              <a:xfrm>
                <a:off x="8604250" y="1522723"/>
                <a:ext cx="539750" cy="160337"/>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0" rIns="0" bIns="0"/>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dirty="0">
                  <a:latin typeface="Calibri"/>
                  <a:ea typeface="Times New Roman"/>
                  <a:cs typeface="Times New Roman"/>
                </a:endParaRPr>
              </a:p>
            </p:txBody>
          </p:sp>
          <p:sp>
            <p:nvSpPr>
              <p:cNvPr id="106" name="Freeform 37">
                <a:extLst>
                  <a:ext uri="{FF2B5EF4-FFF2-40B4-BE49-F238E27FC236}">
                    <a16:creationId xmlns:a16="http://schemas.microsoft.com/office/drawing/2014/main" id="{A55C7D0E-12D6-C74A-BF15-E4CDCA05EE79}"/>
                  </a:ext>
                </a:extLst>
              </p:cNvPr>
              <p:cNvSpPr>
                <a:spLocks/>
              </p:cNvSpPr>
              <p:nvPr/>
            </p:nvSpPr>
            <p:spPr bwMode="auto">
              <a:xfrm>
                <a:off x="5566122" y="1252319"/>
                <a:ext cx="2527300" cy="179387"/>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7" name="Freeform 38">
                <a:extLst>
                  <a:ext uri="{FF2B5EF4-FFF2-40B4-BE49-F238E27FC236}">
                    <a16:creationId xmlns:a16="http://schemas.microsoft.com/office/drawing/2014/main" id="{F2383161-5FC6-EA48-B29C-4B8F1BDF0D1E}"/>
                  </a:ext>
                </a:extLst>
              </p:cNvPr>
              <p:cNvSpPr>
                <a:spLocks/>
              </p:cNvSpPr>
              <p:nvPr/>
            </p:nvSpPr>
            <p:spPr bwMode="auto">
              <a:xfrm>
                <a:off x="6933382" y="995812"/>
                <a:ext cx="1449822" cy="260031"/>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19050" cmpd="sng">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09" name="Freeform 40">
                <a:extLst>
                  <a:ext uri="{FF2B5EF4-FFF2-40B4-BE49-F238E27FC236}">
                    <a16:creationId xmlns:a16="http://schemas.microsoft.com/office/drawing/2014/main" id="{C448F67B-C2D7-2E4F-98F0-C973870338C0}"/>
                  </a:ext>
                </a:extLst>
              </p:cNvPr>
              <p:cNvSpPr>
                <a:spLocks/>
              </p:cNvSpPr>
              <p:nvPr/>
            </p:nvSpPr>
            <p:spPr bwMode="auto">
              <a:xfrm rot="10800000" flipH="1">
                <a:off x="8275574" y="172380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0" name="Freeform 31">
                <a:extLst>
                  <a:ext uri="{FF2B5EF4-FFF2-40B4-BE49-F238E27FC236}">
                    <a16:creationId xmlns:a16="http://schemas.microsoft.com/office/drawing/2014/main" id="{D358FE4E-67D4-7F41-9AA7-E409F594B299}"/>
                  </a:ext>
                </a:extLst>
              </p:cNvPr>
              <p:cNvSpPr>
                <a:spLocks/>
              </p:cNvSpPr>
              <p:nvPr/>
            </p:nvSpPr>
            <p:spPr bwMode="auto">
              <a:xfrm rot="720000" flipV="1">
                <a:off x="8433433" y="1074903"/>
                <a:ext cx="280294" cy="2036341"/>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19050"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1" name="Freeform 6">
                <a:extLst>
                  <a:ext uri="{FF2B5EF4-FFF2-40B4-BE49-F238E27FC236}">
                    <a16:creationId xmlns:a16="http://schemas.microsoft.com/office/drawing/2014/main" id="{0AB0C77C-95A5-1843-9943-27581ECC1DC5}"/>
                  </a:ext>
                </a:extLst>
              </p:cNvPr>
              <p:cNvSpPr>
                <a:spLocks/>
              </p:cNvSpPr>
              <p:nvPr/>
            </p:nvSpPr>
            <p:spPr bwMode="auto">
              <a:xfrm>
                <a:off x="5350038" y="158951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2" name="Oval 11">
                <a:extLst>
                  <a:ext uri="{FF2B5EF4-FFF2-40B4-BE49-F238E27FC236}">
                    <a16:creationId xmlns:a16="http://schemas.microsoft.com/office/drawing/2014/main" id="{4AFD21C5-C97A-4440-9657-F21C988B078E}"/>
                  </a:ext>
                </a:extLst>
              </p:cNvPr>
              <p:cNvSpPr>
                <a:spLocks noChangeArrowheads="1"/>
              </p:cNvSpPr>
              <p:nvPr/>
            </p:nvSpPr>
            <p:spPr bwMode="auto">
              <a:xfrm>
                <a:off x="5413538" y="1132319"/>
                <a:ext cx="466725" cy="466725"/>
              </a:xfrm>
              <a:prstGeom prst="ellipse">
                <a:avLst/>
              </a:prstGeom>
              <a:solidFill>
                <a:srgbClr val="FFFFFF"/>
              </a:solidFill>
              <a:ln w="12700">
                <a:solidFill>
                  <a:schemeClr val="tx1"/>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113" name="Freeform 18">
                <a:extLst>
                  <a:ext uri="{FF2B5EF4-FFF2-40B4-BE49-F238E27FC236}">
                    <a16:creationId xmlns:a16="http://schemas.microsoft.com/office/drawing/2014/main" id="{5DE5969C-5C82-7341-BD05-5D3556EB1108}"/>
                  </a:ext>
                </a:extLst>
              </p:cNvPr>
              <p:cNvSpPr>
                <a:spLocks/>
              </p:cNvSpPr>
              <p:nvPr/>
            </p:nvSpPr>
            <p:spPr bwMode="auto">
              <a:xfrm>
                <a:off x="5642428" y="2962094"/>
                <a:ext cx="2468880" cy="204788"/>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5" name="Oval 12">
                <a:extLst>
                  <a:ext uri="{FF2B5EF4-FFF2-40B4-BE49-F238E27FC236}">
                    <a16:creationId xmlns:a16="http://schemas.microsoft.com/office/drawing/2014/main" id="{77123E34-8B20-AB41-92F2-DB4559C1EFB4}"/>
                  </a:ext>
                </a:extLst>
              </p:cNvPr>
              <p:cNvSpPr>
                <a:spLocks noChangeArrowheads="1"/>
              </p:cNvSpPr>
              <p:nvPr/>
            </p:nvSpPr>
            <p:spPr bwMode="auto">
              <a:xfrm>
                <a:off x="8081754" y="3070327"/>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116" name="Freeform 18">
                <a:extLst>
                  <a:ext uri="{FF2B5EF4-FFF2-40B4-BE49-F238E27FC236}">
                    <a16:creationId xmlns:a16="http://schemas.microsoft.com/office/drawing/2014/main" id="{19341147-06FF-6B4F-BDBF-619640D6F375}"/>
                  </a:ext>
                </a:extLst>
              </p:cNvPr>
              <p:cNvSpPr>
                <a:spLocks/>
              </p:cNvSpPr>
              <p:nvPr/>
            </p:nvSpPr>
            <p:spPr bwMode="auto">
              <a:xfrm rot="20100000" flipV="1">
                <a:off x="5834531" y="2893923"/>
                <a:ext cx="986891" cy="45719"/>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7" name="Oval 11">
                <a:extLst>
                  <a:ext uri="{FF2B5EF4-FFF2-40B4-BE49-F238E27FC236}">
                    <a16:creationId xmlns:a16="http://schemas.microsoft.com/office/drawing/2014/main" id="{9BC2114B-F4AB-814E-9C3D-11C567DBB376}"/>
                  </a:ext>
                </a:extLst>
              </p:cNvPr>
              <p:cNvSpPr>
                <a:spLocks noChangeArrowheads="1"/>
              </p:cNvSpPr>
              <p:nvPr/>
            </p:nvSpPr>
            <p:spPr bwMode="auto">
              <a:xfrm>
                <a:off x="8100528" y="1259817"/>
                <a:ext cx="466725" cy="466725"/>
              </a:xfrm>
              <a:prstGeom prst="ellipse">
                <a:avLst/>
              </a:prstGeom>
              <a:solidFill>
                <a:srgbClr val="FFFFFF"/>
              </a:solidFill>
              <a:ln w="12700">
                <a:solidFill>
                  <a:schemeClr val="tx1"/>
                </a:solidFill>
                <a:round/>
                <a:headEnd/>
                <a:tailEnd/>
              </a:ln>
            </p:spPr>
            <p:txBody>
              <a:bodyPr wrap="none" anchor="ctr"/>
              <a:lstStyle/>
              <a:p>
                <a:pPr algn="ctr"/>
                <a:r>
                  <a:rPr lang="en-US" dirty="0">
                    <a:latin typeface="Calibri"/>
                    <a:ea typeface="Times New Roman"/>
                    <a:cs typeface="Times New Roman"/>
                  </a:rPr>
                  <a:t>d3</a:t>
                </a:r>
              </a:p>
            </p:txBody>
          </p:sp>
          <p:sp>
            <p:nvSpPr>
              <p:cNvPr id="118" name="Oval 11">
                <a:extLst>
                  <a:ext uri="{FF2B5EF4-FFF2-40B4-BE49-F238E27FC236}">
                    <a16:creationId xmlns:a16="http://schemas.microsoft.com/office/drawing/2014/main" id="{84CEEF49-5F0A-6D43-8BE1-D1D6C7E8DC78}"/>
                  </a:ext>
                </a:extLst>
              </p:cNvPr>
              <p:cNvSpPr>
                <a:spLocks noChangeArrowheads="1"/>
              </p:cNvSpPr>
              <p:nvPr/>
            </p:nvSpPr>
            <p:spPr bwMode="auto">
              <a:xfrm>
                <a:off x="8372885" y="672261"/>
                <a:ext cx="466725" cy="466725"/>
              </a:xfrm>
              <a:prstGeom prst="ellipse">
                <a:avLst/>
              </a:prstGeom>
              <a:solidFill>
                <a:srgbClr val="FFFFFF"/>
              </a:solidFill>
              <a:ln w="12700">
                <a:solidFill>
                  <a:schemeClr val="tx1"/>
                </a:solidFill>
                <a:round/>
                <a:headEnd/>
                <a:tailEnd/>
              </a:ln>
            </p:spPr>
            <p:txBody>
              <a:bodyPr wrap="none" anchor="ctr"/>
              <a:lstStyle/>
              <a:p>
                <a:pPr algn="ctr"/>
                <a:r>
                  <a:rPr lang="en-US" dirty="0">
                    <a:latin typeface="Calibri"/>
                    <a:ea typeface="Times New Roman"/>
                    <a:cs typeface="Times New Roman"/>
                  </a:rPr>
                  <a:t>d5</a:t>
                </a:r>
              </a:p>
            </p:txBody>
          </p:sp>
          <p:sp>
            <p:nvSpPr>
              <p:cNvPr id="119" name="Freeform 18">
                <a:extLst>
                  <a:ext uri="{FF2B5EF4-FFF2-40B4-BE49-F238E27FC236}">
                    <a16:creationId xmlns:a16="http://schemas.microsoft.com/office/drawing/2014/main" id="{D91FF75D-88C2-A34E-BA1C-680D7CC9F21C}"/>
                  </a:ext>
                </a:extLst>
              </p:cNvPr>
              <p:cNvSpPr>
                <a:spLocks/>
              </p:cNvSpPr>
              <p:nvPr/>
            </p:nvSpPr>
            <p:spPr bwMode="auto">
              <a:xfrm rot="1496684">
                <a:off x="7124920" y="2622319"/>
                <a:ext cx="1280160" cy="212238"/>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20" name="Text Box 11">
                <a:extLst>
                  <a:ext uri="{FF2B5EF4-FFF2-40B4-BE49-F238E27FC236}">
                    <a16:creationId xmlns:a16="http://schemas.microsoft.com/office/drawing/2014/main" id="{6C6631D4-1A27-C84D-9126-6762F715ED84}"/>
                  </a:ext>
                </a:extLst>
              </p:cNvPr>
              <p:cNvSpPr txBox="1">
                <a:spLocks noChangeArrowheads="1"/>
              </p:cNvSpPr>
              <p:nvPr/>
            </p:nvSpPr>
            <p:spPr bwMode="auto">
              <a:xfrm>
                <a:off x="6537889" y="1311018"/>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sp>
            <p:nvSpPr>
              <p:cNvPr id="121" name="Text Box 11">
                <a:extLst>
                  <a:ext uri="{FF2B5EF4-FFF2-40B4-BE49-F238E27FC236}">
                    <a16:creationId xmlns:a16="http://schemas.microsoft.com/office/drawing/2014/main" id="{107800D2-81CB-6D4A-B47B-B85B4B134C4D}"/>
                  </a:ext>
                </a:extLst>
              </p:cNvPr>
              <p:cNvSpPr txBox="1">
                <a:spLocks noChangeArrowheads="1"/>
              </p:cNvSpPr>
              <p:nvPr/>
            </p:nvSpPr>
            <p:spPr bwMode="auto">
              <a:xfrm>
                <a:off x="8364319" y="1957155"/>
                <a:ext cx="720112"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122" name="Text Box 11">
                <a:extLst>
                  <a:ext uri="{FF2B5EF4-FFF2-40B4-BE49-F238E27FC236}">
                    <a16:creationId xmlns:a16="http://schemas.microsoft.com/office/drawing/2014/main" id="{98623808-5B87-F444-9D43-5757CCE31A53}"/>
                  </a:ext>
                </a:extLst>
              </p:cNvPr>
              <p:cNvSpPr txBox="1">
                <a:spLocks noChangeArrowheads="1"/>
              </p:cNvSpPr>
              <p:nvPr/>
            </p:nvSpPr>
            <p:spPr bwMode="auto">
              <a:xfrm>
                <a:off x="5433691" y="2094628"/>
                <a:ext cx="550932"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a:t>
                </a:r>
              </a:p>
            </p:txBody>
          </p:sp>
          <p:sp>
            <p:nvSpPr>
              <p:cNvPr id="123" name="Text Box 11">
                <a:extLst>
                  <a:ext uri="{FF2B5EF4-FFF2-40B4-BE49-F238E27FC236}">
                    <a16:creationId xmlns:a16="http://schemas.microsoft.com/office/drawing/2014/main" id="{4C320449-2E83-5C42-825A-7A21AE68282A}"/>
                  </a:ext>
                </a:extLst>
              </p:cNvPr>
              <p:cNvSpPr txBox="1">
                <a:spLocks noChangeArrowheads="1"/>
              </p:cNvSpPr>
              <p:nvPr/>
            </p:nvSpPr>
            <p:spPr bwMode="auto">
              <a:xfrm>
                <a:off x="6502243" y="3054125"/>
                <a:ext cx="550932"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20</a:t>
                </a:r>
              </a:p>
            </p:txBody>
          </p:sp>
          <p:sp>
            <p:nvSpPr>
              <p:cNvPr id="124" name="Text Box 11">
                <a:extLst>
                  <a:ext uri="{FF2B5EF4-FFF2-40B4-BE49-F238E27FC236}">
                    <a16:creationId xmlns:a16="http://schemas.microsoft.com/office/drawing/2014/main" id="{E0E21DCC-06EE-314C-97A5-1AB759FCB500}"/>
                  </a:ext>
                </a:extLst>
              </p:cNvPr>
              <p:cNvSpPr txBox="1">
                <a:spLocks noChangeArrowheads="1"/>
              </p:cNvSpPr>
              <p:nvPr/>
            </p:nvSpPr>
            <p:spPr bwMode="auto">
              <a:xfrm>
                <a:off x="7503090" y="2209957"/>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sp>
            <p:nvSpPr>
              <p:cNvPr id="129" name="Oval 12">
                <a:extLst>
                  <a:ext uri="{FF2B5EF4-FFF2-40B4-BE49-F238E27FC236}">
                    <a16:creationId xmlns:a16="http://schemas.microsoft.com/office/drawing/2014/main" id="{B2395D08-6BE9-3943-85CA-B2558A7F9152}"/>
                  </a:ext>
                </a:extLst>
              </p:cNvPr>
              <p:cNvSpPr>
                <a:spLocks noChangeArrowheads="1"/>
              </p:cNvSpPr>
              <p:nvPr/>
            </p:nvSpPr>
            <p:spPr bwMode="auto">
              <a:xfrm>
                <a:off x="5413538" y="2961119"/>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latin typeface="Calibri"/>
                    <a:ea typeface="Times New Roman"/>
                    <a:cs typeface="Times New Roman"/>
                  </a:rPr>
                  <a:t>d1</a:t>
                </a:r>
              </a:p>
            </p:txBody>
          </p:sp>
          <p:sp>
            <p:nvSpPr>
              <p:cNvPr id="130" name="Oval 12">
                <a:extLst>
                  <a:ext uri="{FF2B5EF4-FFF2-40B4-BE49-F238E27FC236}">
                    <a16:creationId xmlns:a16="http://schemas.microsoft.com/office/drawing/2014/main" id="{3961B41B-D854-DC40-9A3E-A9C7A9EC3517}"/>
                  </a:ext>
                </a:extLst>
              </p:cNvPr>
              <p:cNvSpPr>
                <a:spLocks noChangeArrowheads="1"/>
              </p:cNvSpPr>
              <p:nvPr/>
            </p:nvSpPr>
            <p:spPr bwMode="auto">
              <a:xfrm>
                <a:off x="6726467" y="2324703"/>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latin typeface="Calibri"/>
                    <a:ea typeface="Times New Roman"/>
                    <a:cs typeface="Times New Roman"/>
                  </a:rPr>
                  <a:t>d6</a:t>
                </a:r>
              </a:p>
            </p:txBody>
          </p:sp>
          <p:sp>
            <p:nvSpPr>
              <p:cNvPr id="131" name="Text Box 11">
                <a:extLst>
                  <a:ext uri="{FF2B5EF4-FFF2-40B4-BE49-F238E27FC236}">
                    <a16:creationId xmlns:a16="http://schemas.microsoft.com/office/drawing/2014/main" id="{BDECA29A-DEE6-7A42-AA0F-069F29F0CB35}"/>
                  </a:ext>
                </a:extLst>
              </p:cNvPr>
              <p:cNvSpPr txBox="1">
                <a:spLocks noChangeArrowheads="1"/>
              </p:cNvSpPr>
              <p:nvPr/>
            </p:nvSpPr>
            <p:spPr bwMode="auto">
              <a:xfrm>
                <a:off x="6863082" y="874614"/>
                <a:ext cx="496931"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accent1">
                        <a:lumMod val="25000"/>
                      </a:schemeClr>
                    </a:solidFill>
                    <a:latin typeface="Calibri"/>
                    <a:ea typeface="Times New Roman"/>
                    <a:cs typeface="Times New Roman"/>
                  </a:rPr>
                  <a:t>m23</a:t>
                </a:r>
                <a:r>
                  <a:rPr lang="en-US" sz="1800" baseline="-25000" dirty="0">
                    <a:solidFill>
                      <a:schemeClr val="accent1">
                        <a:lumMod val="25000"/>
                      </a:schemeClr>
                    </a:solidFill>
                    <a:latin typeface="Calibri"/>
                    <a:ea typeface="Times New Roman"/>
                    <a:cs typeface="Times New Roman"/>
                  </a:rPr>
                  <a:t>2</a:t>
                </a:r>
              </a:p>
            </p:txBody>
          </p:sp>
          <p:sp>
            <p:nvSpPr>
              <p:cNvPr id="132" name="Text Box 11">
                <a:extLst>
                  <a:ext uri="{FF2B5EF4-FFF2-40B4-BE49-F238E27FC236}">
                    <a16:creationId xmlns:a16="http://schemas.microsoft.com/office/drawing/2014/main" id="{1D18CBD6-4989-B74D-8C54-8119D39DDADB}"/>
                  </a:ext>
                </a:extLst>
              </p:cNvPr>
              <p:cNvSpPr txBox="1">
                <a:spLocks noChangeArrowheads="1"/>
              </p:cNvSpPr>
              <p:nvPr/>
            </p:nvSpPr>
            <p:spPr bwMode="auto">
              <a:xfrm>
                <a:off x="5491671" y="1838293"/>
                <a:ext cx="418384"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accent1">
                        <a:lumMod val="25000"/>
                      </a:schemeClr>
                    </a:solidFill>
                    <a:latin typeface="Calibri"/>
                    <a:ea typeface="Times New Roman"/>
                    <a:cs typeface="Times New Roman"/>
                  </a:rPr>
                  <a:t>m12</a:t>
                </a:r>
              </a:p>
            </p:txBody>
          </p:sp>
          <p:sp>
            <p:nvSpPr>
              <p:cNvPr id="133" name="Text Box 11">
                <a:extLst>
                  <a:ext uri="{FF2B5EF4-FFF2-40B4-BE49-F238E27FC236}">
                    <a16:creationId xmlns:a16="http://schemas.microsoft.com/office/drawing/2014/main" id="{B3E76565-1659-DC46-9957-426A0E4C5617}"/>
                  </a:ext>
                </a:extLst>
              </p:cNvPr>
              <p:cNvSpPr txBox="1">
                <a:spLocks noChangeArrowheads="1"/>
              </p:cNvSpPr>
              <p:nvPr/>
            </p:nvSpPr>
            <p:spPr bwMode="auto">
              <a:xfrm>
                <a:off x="7248954" y="3086590"/>
                <a:ext cx="496931"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accent1">
                        <a:lumMod val="25000"/>
                      </a:schemeClr>
                    </a:solidFill>
                    <a:latin typeface="Calibri"/>
                    <a:ea typeface="Times New Roman"/>
                    <a:cs typeface="Times New Roman"/>
                  </a:rPr>
                  <a:t>m14</a:t>
                </a:r>
                <a:r>
                  <a:rPr lang="en-US" sz="1800" baseline="-25000" dirty="0">
                    <a:solidFill>
                      <a:schemeClr val="accent1">
                        <a:lumMod val="25000"/>
                      </a:schemeClr>
                    </a:solidFill>
                    <a:latin typeface="Calibri"/>
                    <a:ea typeface="Times New Roman"/>
                    <a:cs typeface="Times New Roman"/>
                  </a:rPr>
                  <a:t>1</a:t>
                </a:r>
                <a:endParaRPr lang="en-US" sz="1800" dirty="0">
                  <a:solidFill>
                    <a:schemeClr val="accent1">
                      <a:lumMod val="25000"/>
                    </a:schemeClr>
                  </a:solidFill>
                  <a:latin typeface="Calibri"/>
                  <a:ea typeface="Times New Roman"/>
                  <a:cs typeface="Times New Roman"/>
                </a:endParaRPr>
              </a:p>
            </p:txBody>
          </p:sp>
          <p:sp>
            <p:nvSpPr>
              <p:cNvPr id="134" name="Text Box 11">
                <a:extLst>
                  <a:ext uri="{FF2B5EF4-FFF2-40B4-BE49-F238E27FC236}">
                    <a16:creationId xmlns:a16="http://schemas.microsoft.com/office/drawing/2014/main" id="{66A11E60-3CCE-A74A-9B70-5D669E3B3054}"/>
                  </a:ext>
                </a:extLst>
              </p:cNvPr>
              <p:cNvSpPr txBox="1">
                <a:spLocks noChangeArrowheads="1"/>
              </p:cNvSpPr>
              <p:nvPr/>
            </p:nvSpPr>
            <p:spPr bwMode="auto">
              <a:xfrm>
                <a:off x="7355149" y="2574566"/>
                <a:ext cx="418384"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accent1">
                        <a:lumMod val="25000"/>
                      </a:schemeClr>
                    </a:solidFill>
                    <a:latin typeface="Calibri"/>
                    <a:ea typeface="Times New Roman"/>
                    <a:cs typeface="Times New Roman"/>
                  </a:rPr>
                  <a:t>m64</a:t>
                </a:r>
              </a:p>
            </p:txBody>
          </p:sp>
          <p:sp>
            <p:nvSpPr>
              <p:cNvPr id="135" name="Text Box 11">
                <a:extLst>
                  <a:ext uri="{FF2B5EF4-FFF2-40B4-BE49-F238E27FC236}">
                    <a16:creationId xmlns:a16="http://schemas.microsoft.com/office/drawing/2014/main" id="{DFA8C726-67F7-CE4F-9201-34975519A6F1}"/>
                  </a:ext>
                </a:extLst>
              </p:cNvPr>
              <p:cNvSpPr txBox="1">
                <a:spLocks noChangeArrowheads="1"/>
              </p:cNvSpPr>
              <p:nvPr/>
            </p:nvSpPr>
            <p:spPr bwMode="auto">
              <a:xfrm>
                <a:off x="7801817" y="1930971"/>
                <a:ext cx="418384"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accent1">
                        <a:lumMod val="25000"/>
                      </a:schemeClr>
                    </a:solidFill>
                    <a:latin typeface="Calibri"/>
                    <a:ea typeface="Times New Roman"/>
                    <a:cs typeface="Times New Roman"/>
                  </a:rPr>
                  <a:t>m34</a:t>
                </a:r>
              </a:p>
            </p:txBody>
          </p:sp>
          <p:sp>
            <p:nvSpPr>
              <p:cNvPr id="136" name="Text Box 11">
                <a:extLst>
                  <a:ext uri="{FF2B5EF4-FFF2-40B4-BE49-F238E27FC236}">
                    <a16:creationId xmlns:a16="http://schemas.microsoft.com/office/drawing/2014/main" id="{AD5479E0-CEC8-5848-BBC5-6810A80EA3D6}"/>
                  </a:ext>
                </a:extLst>
              </p:cNvPr>
              <p:cNvSpPr txBox="1">
                <a:spLocks noChangeArrowheads="1"/>
              </p:cNvSpPr>
              <p:nvPr/>
            </p:nvSpPr>
            <p:spPr bwMode="auto">
              <a:xfrm>
                <a:off x="8604250" y="2362729"/>
                <a:ext cx="418384"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accent1">
                        <a:lumMod val="25000"/>
                      </a:schemeClr>
                    </a:solidFill>
                    <a:latin typeface="Calibri"/>
                    <a:ea typeface="Times New Roman"/>
                    <a:cs typeface="Times New Roman"/>
                  </a:rPr>
                  <a:t>m54</a:t>
                </a:r>
              </a:p>
            </p:txBody>
          </p:sp>
        </p:grpSp>
        <p:sp>
          <p:nvSpPr>
            <p:cNvPr id="139" name="Text Box 11">
              <a:extLst>
                <a:ext uri="{FF2B5EF4-FFF2-40B4-BE49-F238E27FC236}">
                  <a16:creationId xmlns:a16="http://schemas.microsoft.com/office/drawing/2014/main" id="{1808ACE8-4E5F-F344-9B7E-D9E8B9CDA94F}"/>
                </a:ext>
              </a:extLst>
            </p:cNvPr>
            <p:cNvSpPr txBox="1">
              <a:spLocks noChangeArrowheads="1"/>
            </p:cNvSpPr>
            <p:nvPr/>
          </p:nvSpPr>
          <p:spPr bwMode="auto">
            <a:xfrm>
              <a:off x="6983832" y="4351321"/>
              <a:ext cx="496931"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accent1">
                      <a:lumMod val="25000"/>
                    </a:schemeClr>
                  </a:solidFill>
                  <a:latin typeface="Calibri"/>
                  <a:ea typeface="Times New Roman"/>
                  <a:cs typeface="Times New Roman"/>
                </a:rPr>
                <a:t>m23</a:t>
              </a:r>
              <a:r>
                <a:rPr lang="en-US" sz="1800" baseline="-25000" dirty="0">
                  <a:solidFill>
                    <a:schemeClr val="accent1">
                      <a:lumMod val="25000"/>
                    </a:schemeClr>
                  </a:solidFill>
                  <a:latin typeface="Calibri"/>
                  <a:ea typeface="Times New Roman"/>
                  <a:cs typeface="Times New Roman"/>
                </a:rPr>
                <a:t>1</a:t>
              </a:r>
              <a:endParaRPr lang="en-US" sz="1800" dirty="0">
                <a:solidFill>
                  <a:schemeClr val="accent1">
                    <a:lumMod val="25000"/>
                  </a:schemeClr>
                </a:solidFill>
                <a:latin typeface="Calibri"/>
                <a:ea typeface="Times New Roman"/>
                <a:cs typeface="Times New Roman"/>
              </a:endParaRPr>
            </a:p>
          </p:txBody>
        </p:sp>
        <p:sp>
          <p:nvSpPr>
            <p:cNvPr id="140" name="Text Box 11">
              <a:extLst>
                <a:ext uri="{FF2B5EF4-FFF2-40B4-BE49-F238E27FC236}">
                  <a16:creationId xmlns:a16="http://schemas.microsoft.com/office/drawing/2014/main" id="{7D6069AD-C74F-6344-B038-A4FDE65B991D}"/>
                </a:ext>
              </a:extLst>
            </p:cNvPr>
            <p:cNvSpPr txBox="1">
              <a:spLocks noChangeArrowheads="1"/>
            </p:cNvSpPr>
            <p:nvPr/>
          </p:nvSpPr>
          <p:spPr bwMode="auto">
            <a:xfrm>
              <a:off x="5933338" y="5522062"/>
              <a:ext cx="496931"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accent1">
                      <a:lumMod val="25000"/>
                    </a:schemeClr>
                  </a:solidFill>
                  <a:latin typeface="Calibri"/>
                  <a:ea typeface="Times New Roman"/>
                  <a:cs typeface="Times New Roman"/>
                </a:rPr>
                <a:t>m14</a:t>
              </a:r>
              <a:r>
                <a:rPr lang="en-US" sz="1800" baseline="-25000" dirty="0">
                  <a:solidFill>
                    <a:schemeClr val="accent1">
                      <a:lumMod val="25000"/>
                    </a:schemeClr>
                  </a:solidFill>
                  <a:latin typeface="Calibri"/>
                  <a:ea typeface="Times New Roman"/>
                  <a:cs typeface="Times New Roman"/>
                </a:rPr>
                <a:t>2</a:t>
              </a:r>
              <a:endParaRPr lang="en-US" sz="1800" dirty="0">
                <a:solidFill>
                  <a:schemeClr val="accent1">
                    <a:lumMod val="25000"/>
                  </a:schemeClr>
                </a:solidFill>
                <a:latin typeface="Calibri"/>
                <a:ea typeface="Times New Roman"/>
                <a:cs typeface="Times New Roman"/>
              </a:endParaRPr>
            </a:p>
          </p:txBody>
        </p:sp>
      </p:grpSp>
    </p:spTree>
    <p:extLst>
      <p:ext uri="{BB962C8B-B14F-4D97-AF65-F5344CB8AC3E}">
        <p14:creationId xmlns:p14="http://schemas.microsoft.com/office/powerpoint/2010/main" val="42491666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1E6F5F-6E80-D447-8AB7-BC09B528AFCA}"/>
              </a:ext>
            </a:extLst>
          </p:cNvPr>
          <p:cNvSpPr>
            <a:spLocks noGrp="1"/>
          </p:cNvSpPr>
          <p:nvPr>
            <p:ph type="title"/>
          </p:nvPr>
        </p:nvSpPr>
        <p:spPr/>
        <p:txBody>
          <a:bodyPr>
            <a:normAutofit fontScale="90000"/>
          </a:bodyPr>
          <a:lstStyle/>
          <a:p>
            <a:r>
              <a:rPr lang="en-US" dirty="0"/>
              <a:t>Heuristics through Determinization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CD31489-4AE0-974D-BF40-C7933B42106A}"/>
                  </a:ext>
                </a:extLst>
              </p:cNvPr>
              <p:cNvSpPr>
                <a:spLocks noGrp="1"/>
              </p:cNvSpPr>
              <p:nvPr>
                <p:ph idx="1"/>
              </p:nvPr>
            </p:nvSpPr>
            <p:spPr>
              <a:xfrm>
                <a:off x="628649" y="1158240"/>
                <a:ext cx="4792709" cy="5018723"/>
              </a:xfrm>
            </p:spPr>
            <p:txBody>
              <a:bodyPr>
                <a:normAutofit fontScale="92500" lnSpcReduction="20000"/>
              </a:bodyPr>
              <a:lstStyle/>
              <a:p>
                <a:r>
                  <a:rPr lang="en-US" dirty="0">
                    <a:cs typeface="Times New Roman"/>
                  </a:rPr>
                  <a:t>Call classical planner on </a:t>
                </a:r>
                <a14:m>
                  <m:oMath xmlns:m="http://schemas.openxmlformats.org/officeDocument/2006/math">
                    <m:r>
                      <a:rPr lang="en-US" i="1" dirty="0" smtClean="0">
                        <a:latin typeface="Cambria Math" panose="02040503050406030204" pitchFamily="18" charset="0"/>
                        <a:cs typeface="Times New Roman"/>
                      </a:rPr>
                      <m:t>(</m:t>
                    </m:r>
                    <m:sSub>
                      <m:sSubPr>
                        <m:ctrlPr>
                          <a:rPr lang="de-DE" b="0" i="1" dirty="0" smtClean="0">
                            <a:latin typeface="Cambria Math" panose="02040503050406030204" pitchFamily="18" charset="0"/>
                            <a:cs typeface="Times New Roman"/>
                          </a:rPr>
                        </m:ctrlPr>
                      </m:sSubPr>
                      <m:e>
                        <m:r>
                          <m:rPr>
                            <m:sty m:val="p"/>
                          </m:rPr>
                          <a:rPr lang="en-US" i="0" dirty="0" err="1">
                            <a:latin typeface="Cambria Math" panose="02040503050406030204" pitchFamily="18" charset="0"/>
                            <a:cs typeface="Times New Roman"/>
                          </a:rPr>
                          <m:t>Σ</m:t>
                        </m:r>
                      </m:e>
                      <m:sub>
                        <m:r>
                          <a:rPr lang="de-DE" b="0" i="1" dirty="0" smtClean="0">
                            <a:latin typeface="Cambria Math" panose="02040503050406030204" pitchFamily="18" charset="0"/>
                            <a:cs typeface="Times New Roman"/>
                          </a:rPr>
                          <m:t>𝑑</m:t>
                        </m:r>
                      </m:sub>
                    </m:sSub>
                    <m:r>
                      <a:rPr lang="en-US" i="1" dirty="0">
                        <a:latin typeface="Cambria Math" panose="02040503050406030204" pitchFamily="18" charset="0"/>
                        <a:cs typeface="Times New Roman"/>
                      </a:rPr>
                      <m:t>, </m:t>
                    </m:r>
                    <m:r>
                      <a:rPr lang="de-DE" b="0" i="1" dirty="0" smtClean="0">
                        <a:latin typeface="Cambria Math" panose="02040503050406030204" pitchFamily="18" charset="0"/>
                        <a:cs typeface="Times New Roman"/>
                      </a:rPr>
                      <m:t>𝑠</m:t>
                    </m:r>
                    <m:r>
                      <a:rPr lang="en-US" i="1" dirty="0">
                        <a:latin typeface="Cambria Math" panose="02040503050406030204" pitchFamily="18" charset="0"/>
                        <a:cs typeface="Times New Roman"/>
                      </a:rPr>
                      <m:t>, </m:t>
                    </m:r>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𝑆</m:t>
                        </m:r>
                      </m:e>
                      <m:sub>
                        <m:r>
                          <a:rPr lang="de-DE" b="0" i="1" dirty="0" smtClean="0">
                            <a:latin typeface="Cambria Math" panose="02040503050406030204" pitchFamily="18" charset="0"/>
                            <a:cs typeface="Times New Roman"/>
                          </a:rPr>
                          <m:t>𝑔</m:t>
                        </m:r>
                      </m:sub>
                    </m:sSub>
                    <m:r>
                      <a:rPr lang="en-US" i="1" dirty="0">
                        <a:latin typeface="Cambria Math" panose="02040503050406030204" pitchFamily="18" charset="0"/>
                        <a:cs typeface="Times New Roman"/>
                      </a:rPr>
                      <m:t>)</m:t>
                    </m:r>
                  </m:oMath>
                </a14:m>
                <a:r>
                  <a:rPr lang="en-US" dirty="0">
                    <a:cs typeface="Times New Roman"/>
                  </a:rPr>
                  <a:t> </a:t>
                </a:r>
              </a:p>
              <a:p>
                <a:pPr lvl="1"/>
                <a:r>
                  <a:rPr lang="en-US" dirty="0">
                    <a:cs typeface="Times New Roman"/>
                  </a:rPr>
                  <a:t>Get plan </a:t>
                </a:r>
                <a14:m>
                  <m:oMath xmlns:m="http://schemas.openxmlformats.org/officeDocument/2006/math">
                    <m:r>
                      <a:rPr lang="en-US" i="1" dirty="0" smtClean="0">
                        <a:latin typeface="Cambria Math" panose="02040503050406030204" pitchFamily="18" charset="0"/>
                      </a:rPr>
                      <m:t>𝑝</m:t>
                    </m:r>
                    <m:r>
                      <a:rPr lang="en-US" i="1" dirty="0" smtClean="0">
                        <a:latin typeface="Cambria Math" panose="02040503050406030204" pitchFamily="18" charset="0"/>
                      </a:rPr>
                      <m:t>=⟨</m:t>
                    </m:r>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𝑎</m:t>
                        </m:r>
                      </m:e>
                      <m:sub>
                        <m:r>
                          <a:rPr lang="de-DE" b="0" i="1" dirty="0" smtClean="0">
                            <a:latin typeface="Cambria Math" panose="02040503050406030204" pitchFamily="18" charset="0"/>
                            <a:cs typeface="Times New Roman"/>
                          </a:rPr>
                          <m:t>1</m:t>
                        </m:r>
                      </m:sub>
                    </m:sSub>
                    <m:r>
                      <a:rPr lang="de-DE" b="0" i="1" dirty="0" smtClean="0">
                        <a:latin typeface="Cambria Math" panose="02040503050406030204" pitchFamily="18" charset="0"/>
                        <a:cs typeface="Times New Roman"/>
                      </a:rPr>
                      <m:t>,</m:t>
                    </m:r>
                    <m:r>
                      <a:rPr lang="en-US" i="1" dirty="0">
                        <a:latin typeface="Cambria Math" panose="02040503050406030204" pitchFamily="18" charset="0"/>
                        <a:cs typeface="Times New Roman"/>
                      </a:rPr>
                      <m:t> </m:t>
                    </m:r>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𝑎</m:t>
                        </m:r>
                      </m:e>
                      <m:sub>
                        <m:r>
                          <a:rPr lang="de-DE" b="0" i="1" dirty="0" smtClean="0">
                            <a:latin typeface="Cambria Math" panose="02040503050406030204" pitchFamily="18" charset="0"/>
                            <a:cs typeface="Times New Roman"/>
                          </a:rPr>
                          <m:t>2</m:t>
                        </m:r>
                      </m:sub>
                    </m:sSub>
                    <m:r>
                      <a:rPr lang="en-US" i="1" dirty="0">
                        <a:latin typeface="Cambria Math" panose="02040503050406030204" pitchFamily="18" charset="0"/>
                        <a:cs typeface="Times New Roman"/>
                      </a:rPr>
                      <m:t>, …, </m:t>
                    </m:r>
                    <m:sSub>
                      <m:sSubPr>
                        <m:ctrlPr>
                          <a:rPr lang="de-DE" b="0" i="1" dirty="0" smtClean="0">
                            <a:latin typeface="Cambria Math" panose="02040503050406030204" pitchFamily="18" charset="0"/>
                            <a:cs typeface="Times New Roman"/>
                          </a:rPr>
                        </m:ctrlPr>
                      </m:sSubPr>
                      <m:e>
                        <m:r>
                          <a:rPr lang="en-US" i="1" dirty="0">
                            <a:latin typeface="Cambria Math" panose="02040503050406030204" pitchFamily="18" charset="0"/>
                            <a:cs typeface="Times New Roman"/>
                          </a:rPr>
                          <m:t>𝑎</m:t>
                        </m:r>
                      </m:e>
                      <m:sub>
                        <m:r>
                          <a:rPr lang="de-DE" b="0" i="1" dirty="0" smtClean="0">
                            <a:latin typeface="Cambria Math" panose="02040503050406030204" pitchFamily="18" charset="0"/>
                            <a:cs typeface="Times New Roman"/>
                          </a:rPr>
                          <m:t>𝑛</m:t>
                        </m:r>
                      </m:sub>
                    </m:sSub>
                    <m:r>
                      <a:rPr lang="en-US" i="1" dirty="0">
                        <a:latin typeface="Cambria Math" panose="02040503050406030204" pitchFamily="18" charset="0"/>
                      </a:rPr>
                      <m:t>⟩ </m:t>
                    </m:r>
                  </m:oMath>
                </a14:m>
                <a:endParaRPr lang="en-US" dirty="0"/>
              </a:p>
              <a:p>
                <a:pPr lvl="1"/>
                <a:r>
                  <a:rPr lang="en-US" dirty="0">
                    <a:cs typeface="Times New Roman"/>
                  </a:rPr>
                  <a:t>Return </a:t>
                </a:r>
                <a:br>
                  <a:rPr lang="en-US" dirty="0">
                    <a:cs typeface="Times New Roman"/>
                  </a:rPr>
                </a:br>
                <a14:m>
                  <m:oMath xmlns:m="http://schemas.openxmlformats.org/officeDocument/2006/math">
                    <m:sSub>
                      <m:sSubPr>
                        <m:ctrlPr>
                          <a:rPr lang="de-DE" b="0" i="1" dirty="0" smtClean="0">
                            <a:latin typeface="Cambria Math" panose="02040503050406030204" pitchFamily="18" charset="0"/>
                            <a:cs typeface="Times New Roman"/>
                          </a:rPr>
                        </m:ctrlPr>
                      </m:sSubPr>
                      <m:e>
                        <m:r>
                          <a:rPr lang="en-US" i="1" dirty="0" smtClean="0">
                            <a:latin typeface="Cambria Math" panose="02040503050406030204" pitchFamily="18" charset="0"/>
                            <a:cs typeface="Times New Roman"/>
                          </a:rPr>
                          <m:t>𝑉</m:t>
                        </m:r>
                      </m:e>
                      <m:sub>
                        <m:r>
                          <a:rPr lang="de-DE" b="0" i="1" dirty="0" smtClean="0">
                            <a:latin typeface="Cambria Math" panose="02040503050406030204" pitchFamily="18" charset="0"/>
                            <a:cs typeface="Times New Roman"/>
                          </a:rPr>
                          <m:t>0</m:t>
                        </m:r>
                      </m:sub>
                    </m:sSub>
                    <m:d>
                      <m:dPr>
                        <m:ctrlPr>
                          <a:rPr lang="en-US" b="0" i="1" dirty="0" smtClean="0">
                            <a:latin typeface="Cambria Math" panose="02040503050406030204" pitchFamily="18" charset="0"/>
                            <a:cs typeface="Times New Roman"/>
                          </a:rPr>
                        </m:ctrlPr>
                      </m:dPr>
                      <m:e>
                        <m:r>
                          <a:rPr lang="en-US" i="1" dirty="0">
                            <a:latin typeface="Cambria Math" panose="02040503050406030204" pitchFamily="18" charset="0"/>
                            <a:cs typeface="Times New Roman"/>
                          </a:rPr>
                          <m:t>𝑠</m:t>
                        </m:r>
                      </m:e>
                    </m:d>
                    <m:r>
                      <a:rPr lang="en-US" i="1" dirty="0">
                        <a:latin typeface="Cambria Math" panose="02040503050406030204" pitchFamily="18" charset="0"/>
                        <a:cs typeface="Times New Roman"/>
                      </a:rPr>
                      <m:t>=</m:t>
                    </m:r>
                    <m:r>
                      <a:rPr lang="en-US" i="1" dirty="0">
                        <a:latin typeface="Cambria Math" panose="02040503050406030204" pitchFamily="18" charset="0"/>
                        <a:cs typeface="Times New Roman"/>
                      </a:rPr>
                      <m:t>𝑐𝑜𝑠𝑡</m:t>
                    </m:r>
                    <m:d>
                      <m:dPr>
                        <m:ctrlPr>
                          <a:rPr lang="en-US" i="1" dirty="0">
                            <a:latin typeface="Cambria Math" panose="02040503050406030204" pitchFamily="18" charset="0"/>
                            <a:cs typeface="Times New Roman"/>
                          </a:rPr>
                        </m:ctrlPr>
                      </m:dPr>
                      <m:e>
                        <m:r>
                          <a:rPr lang="en-US" i="1" dirty="0">
                            <a:latin typeface="Cambria Math" panose="02040503050406030204" pitchFamily="18" charset="0"/>
                            <a:cs typeface="Times New Roman"/>
                          </a:rPr>
                          <m:t>𝑝</m:t>
                        </m:r>
                      </m:e>
                    </m:d>
                    <m:r>
                      <a:rPr lang="en-US" i="1" dirty="0">
                        <a:latin typeface="Cambria Math" panose="02040503050406030204" pitchFamily="18" charset="0"/>
                        <a:cs typeface="Times New Roman"/>
                      </a:rPr>
                      <m:t>=</m:t>
                    </m:r>
                    <m:nary>
                      <m:naryPr>
                        <m:chr m:val="∑"/>
                        <m:ctrlPr>
                          <a:rPr lang="en-US" b="0" i="1" dirty="0" smtClean="0">
                            <a:latin typeface="Cambria Math" panose="02040503050406030204" pitchFamily="18" charset="0"/>
                            <a:cs typeface="Times New Roman"/>
                          </a:rPr>
                        </m:ctrlPr>
                      </m:naryPr>
                      <m:sub>
                        <m:r>
                          <a:rPr lang="de-DE" b="0" i="1" dirty="0" smtClean="0">
                            <a:latin typeface="Cambria Math" panose="02040503050406030204" pitchFamily="18" charset="0"/>
                            <a:cs typeface="Times New Roman"/>
                          </a:rPr>
                          <m:t>𝑖</m:t>
                        </m:r>
                        <m:r>
                          <a:rPr lang="de-DE" b="0" i="1" dirty="0" smtClean="0">
                            <a:latin typeface="Cambria Math" panose="02040503050406030204" pitchFamily="18" charset="0"/>
                            <a:cs typeface="Times New Roman"/>
                          </a:rPr>
                          <m:t>=1</m:t>
                        </m:r>
                      </m:sub>
                      <m:sup>
                        <m:r>
                          <a:rPr lang="de-DE" b="0" i="1" dirty="0" smtClean="0">
                            <a:latin typeface="Cambria Math" panose="02040503050406030204" pitchFamily="18" charset="0"/>
                            <a:cs typeface="Times New Roman"/>
                          </a:rPr>
                          <m:t>𝑛</m:t>
                        </m:r>
                      </m:sup>
                      <m:e>
                        <m:r>
                          <a:rPr lang="en-US" i="1" dirty="0">
                            <a:latin typeface="Cambria Math" panose="02040503050406030204" pitchFamily="18" charset="0"/>
                            <a:cs typeface="Times New Roman"/>
                          </a:rPr>
                          <m:t>𝑐𝑜𝑠𝑡</m:t>
                        </m:r>
                        <m:d>
                          <m:dPr>
                            <m:ctrlPr>
                              <a:rPr lang="en-US" i="1" dirty="0">
                                <a:latin typeface="Cambria Math" panose="02040503050406030204" pitchFamily="18" charset="0"/>
                                <a:cs typeface="Times New Roman"/>
                              </a:rPr>
                            </m:ctrlPr>
                          </m:dPr>
                          <m:e>
                            <m:sSub>
                              <m:sSubPr>
                                <m:ctrlPr>
                                  <a:rPr lang="de-DE" b="0" i="1" dirty="0" smtClean="0">
                                    <a:latin typeface="Cambria Math" panose="02040503050406030204" pitchFamily="18" charset="0"/>
                                    <a:cs typeface="Times New Roman"/>
                                  </a:rPr>
                                </m:ctrlPr>
                              </m:sSubPr>
                              <m:e>
                                <m:r>
                                  <a:rPr lang="en-US" i="1" dirty="0" err="1">
                                    <a:latin typeface="Cambria Math" panose="02040503050406030204" pitchFamily="18" charset="0"/>
                                    <a:cs typeface="Times New Roman"/>
                                  </a:rPr>
                                  <m:t>𝑎</m:t>
                                </m:r>
                              </m:e>
                              <m:sub>
                                <m:r>
                                  <a:rPr lang="de-DE" b="0" i="1" dirty="0" smtClean="0">
                                    <a:latin typeface="Cambria Math" panose="02040503050406030204" pitchFamily="18" charset="0"/>
                                    <a:cs typeface="Times New Roman"/>
                                  </a:rPr>
                                  <m:t>𝑖</m:t>
                                </m:r>
                              </m:sub>
                            </m:sSub>
                          </m:e>
                        </m:d>
                      </m:e>
                    </m:nary>
                  </m:oMath>
                </a14:m>
                <a:endParaRPr lang="en-US" dirty="0"/>
              </a:p>
              <a:p>
                <a:r>
                  <a:rPr lang="en-US" dirty="0">
                    <a:cs typeface="Times New Roman"/>
                  </a:rPr>
                  <a:t>If the classical planner always returns optimal plans, then </a:t>
                </a:r>
                <a14:m>
                  <m:oMath xmlns:m="http://schemas.openxmlformats.org/officeDocument/2006/math">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𝑉</m:t>
                        </m:r>
                      </m:e>
                      <m:sub>
                        <m:r>
                          <a:rPr lang="de-DE" i="1" dirty="0">
                            <a:latin typeface="Cambria Math" panose="02040503050406030204" pitchFamily="18" charset="0"/>
                            <a:cs typeface="Times New Roman"/>
                          </a:rPr>
                          <m:t>0</m:t>
                        </m:r>
                      </m:sub>
                    </m:sSub>
                  </m:oMath>
                </a14:m>
                <a:r>
                  <a:rPr lang="en-US" dirty="0">
                    <a:cs typeface="Times New Roman"/>
                  </a:rPr>
                  <a:t> is admissible</a:t>
                </a:r>
              </a:p>
              <a:p>
                <a:r>
                  <a:rPr lang="en-US" dirty="0">
                    <a:cs typeface="Times New Roman"/>
                  </a:rPr>
                  <a:t>Outline of proof:</a:t>
                </a:r>
              </a:p>
              <a:p>
                <a:pPr lvl="1"/>
                <a:r>
                  <a:rPr lang="en-US" dirty="0"/>
                  <a:t>Let </a:t>
                </a:r>
                <a14:m>
                  <m:oMath xmlns:m="http://schemas.openxmlformats.org/officeDocument/2006/math">
                    <m:r>
                      <a:rPr lang="en-US" i="1" dirty="0" smtClean="0">
                        <a:latin typeface="Cambria Math" panose="02040503050406030204" pitchFamily="18" charset="0"/>
                      </a:rPr>
                      <m:t>𝜋</m:t>
                    </m:r>
                  </m:oMath>
                </a14:m>
                <a:r>
                  <a:rPr lang="en-US" dirty="0"/>
                  <a:t> be a safe solution in </a:t>
                </a:r>
                <a14:m>
                  <m:oMath xmlns:m="http://schemas.openxmlformats.org/officeDocument/2006/math">
                    <m:r>
                      <m:rPr>
                        <m:sty m:val="p"/>
                      </m:rPr>
                      <a:rPr lang="en-US" i="0" dirty="0" smtClean="0">
                        <a:latin typeface="Cambria Math" panose="02040503050406030204" pitchFamily="18" charset="0"/>
                        <a:cs typeface="Times New Roman"/>
                      </a:rPr>
                      <m:t>Σ</m:t>
                    </m:r>
                  </m:oMath>
                </a14:m>
                <a:endParaRPr lang="en-US" dirty="0">
                  <a:cs typeface="Times New Roman"/>
                </a:endParaRPr>
              </a:p>
              <a:p>
                <a:pPr lvl="1"/>
                <a:r>
                  <a:rPr lang="en-US" dirty="0">
                    <a:cs typeface="Times New Roman"/>
                  </a:rPr>
                  <a:t>Every acyclic execution of </a:t>
                </a:r>
                <a14:m>
                  <m:oMath xmlns:m="http://schemas.openxmlformats.org/officeDocument/2006/math">
                    <m:r>
                      <a:rPr lang="en-US" i="1" dirty="0">
                        <a:latin typeface="Cambria Math" panose="02040503050406030204" pitchFamily="18" charset="0"/>
                      </a:rPr>
                      <m:t>𝜋</m:t>
                    </m:r>
                  </m:oMath>
                </a14:m>
                <a:r>
                  <a:rPr lang="en-US" dirty="0">
                    <a:cs typeface="Times New Roman"/>
                  </a:rPr>
                  <a:t> corresponds to a plan </a:t>
                </a:r>
                <a14:m>
                  <m:oMath xmlns:m="http://schemas.openxmlformats.org/officeDocument/2006/math">
                    <m:sSup>
                      <m:sSupPr>
                        <m:ctrlPr>
                          <a:rPr lang="en-US" i="1" dirty="0" smtClean="0">
                            <a:latin typeface="Cambria Math" panose="02040503050406030204" pitchFamily="18" charset="0"/>
                            <a:cs typeface="Times New Roman"/>
                          </a:rPr>
                        </m:ctrlPr>
                      </m:sSupPr>
                      <m:e>
                        <m:r>
                          <a:rPr lang="en-US" i="1" dirty="0" smtClean="0">
                            <a:latin typeface="Cambria Math" panose="02040503050406030204" pitchFamily="18" charset="0"/>
                            <a:cs typeface="Times New Roman"/>
                          </a:rPr>
                          <m:t>𝑝</m:t>
                        </m:r>
                      </m:e>
                      <m:sup>
                        <m:r>
                          <a:rPr lang="en-US" i="1" dirty="0" smtClean="0">
                            <a:latin typeface="Cambria Math" panose="02040503050406030204" pitchFamily="18" charset="0"/>
                            <a:cs typeface="Times New Roman"/>
                          </a:rPr>
                          <m:t>′</m:t>
                        </m:r>
                      </m:sup>
                    </m:sSup>
                  </m:oMath>
                </a14:m>
                <a:r>
                  <a:rPr lang="en-US" dirty="0">
                    <a:cs typeface="Times New Roman"/>
                  </a:rPr>
                  <a:t> in </a:t>
                </a:r>
                <a14:m>
                  <m:oMath xmlns:m="http://schemas.openxmlformats.org/officeDocument/2006/math">
                    <m:sSub>
                      <m:sSubPr>
                        <m:ctrlPr>
                          <a:rPr lang="de-DE" i="1" dirty="0">
                            <a:latin typeface="Cambria Math" panose="02040503050406030204" pitchFamily="18" charset="0"/>
                            <a:cs typeface="Times New Roman"/>
                          </a:rPr>
                        </m:ctrlPr>
                      </m:sSubPr>
                      <m:e>
                        <m:r>
                          <m:rPr>
                            <m:sty m:val="p"/>
                          </m:rPr>
                          <a:rPr lang="en-US" dirty="0" err="1">
                            <a:latin typeface="Cambria Math" panose="02040503050406030204" pitchFamily="18" charset="0"/>
                            <a:cs typeface="Times New Roman"/>
                          </a:rPr>
                          <m:t>Σ</m:t>
                        </m:r>
                      </m:e>
                      <m:sub>
                        <m:r>
                          <a:rPr lang="de-DE" i="1" dirty="0">
                            <a:latin typeface="Cambria Math" panose="02040503050406030204" pitchFamily="18" charset="0"/>
                            <a:cs typeface="Times New Roman"/>
                          </a:rPr>
                          <m:t>𝑑</m:t>
                        </m:r>
                      </m:sub>
                    </m:sSub>
                  </m:oMath>
                </a14:m>
                <a:endParaRPr lang="en-US" i="1" baseline="-25000" dirty="0"/>
              </a:p>
              <a:p>
                <a:pPr lvl="2"/>
                <a14:m>
                  <m:oMath xmlns:m="http://schemas.openxmlformats.org/officeDocument/2006/math">
                    <m:sSup>
                      <m:sSupPr>
                        <m:ctrlPr>
                          <a:rPr lang="en-US" i="1" dirty="0">
                            <a:latin typeface="Cambria Math" panose="02040503050406030204" pitchFamily="18" charset="0"/>
                            <a:cs typeface="Times New Roman"/>
                          </a:rPr>
                        </m:ctrlPr>
                      </m:sSupPr>
                      <m:e>
                        <m:r>
                          <a:rPr lang="en-US" i="1" dirty="0">
                            <a:latin typeface="Cambria Math" panose="02040503050406030204" pitchFamily="18" charset="0"/>
                            <a:cs typeface="Times New Roman"/>
                          </a:rPr>
                          <m:t>𝑝</m:t>
                        </m:r>
                      </m:e>
                      <m:sup>
                        <m:r>
                          <a:rPr lang="en-US" i="1" dirty="0">
                            <a:latin typeface="Cambria Math" panose="02040503050406030204" pitchFamily="18" charset="0"/>
                            <a:cs typeface="Times New Roman"/>
                          </a:rPr>
                          <m:t>′</m:t>
                        </m:r>
                      </m:sup>
                    </m:sSup>
                  </m:oMath>
                </a14:m>
                <a:r>
                  <a:rPr lang="en-US" dirty="0">
                    <a:cs typeface="Times New Roman"/>
                  </a:rPr>
                  <a:t> must have cost ≥ </a:t>
                </a:r>
                <a14:m>
                  <m:oMath xmlns:m="http://schemas.openxmlformats.org/officeDocument/2006/math">
                    <m:sSub>
                      <m:sSubPr>
                        <m:ctrlPr>
                          <a:rPr lang="de-DE" i="1" dirty="0">
                            <a:latin typeface="Cambria Math" panose="02040503050406030204" pitchFamily="18" charset="0"/>
                            <a:cs typeface="Times New Roman"/>
                          </a:rPr>
                        </m:ctrlPr>
                      </m:sSubPr>
                      <m:e>
                        <m:r>
                          <a:rPr lang="en-US" i="1" dirty="0">
                            <a:latin typeface="Cambria Math" panose="02040503050406030204" pitchFamily="18" charset="0"/>
                            <a:cs typeface="Times New Roman"/>
                          </a:rPr>
                          <m:t>𝑉</m:t>
                        </m:r>
                      </m:e>
                      <m:sub>
                        <m:r>
                          <a:rPr lang="de-DE" i="1" dirty="0">
                            <a:latin typeface="Cambria Math" panose="02040503050406030204" pitchFamily="18" charset="0"/>
                            <a:cs typeface="Times New Roman"/>
                          </a:rPr>
                          <m:t>0</m:t>
                        </m:r>
                      </m:sub>
                    </m:sSub>
                    <m:r>
                      <a:rPr lang="en-US" i="1" dirty="0">
                        <a:latin typeface="Cambria Math" panose="02040503050406030204" pitchFamily="18" charset="0"/>
                        <a:cs typeface="Times New Roman"/>
                      </a:rPr>
                      <m:t>(</m:t>
                    </m:r>
                    <m:r>
                      <a:rPr lang="en-US" i="1" dirty="0">
                        <a:latin typeface="Cambria Math" panose="02040503050406030204" pitchFamily="18" charset="0"/>
                        <a:cs typeface="Times New Roman"/>
                      </a:rPr>
                      <m:t>𝑠</m:t>
                    </m:r>
                    <m:r>
                      <a:rPr lang="en-US" i="1" dirty="0">
                        <a:latin typeface="Cambria Math" panose="02040503050406030204" pitchFamily="18" charset="0"/>
                        <a:cs typeface="Times New Roman"/>
                      </a:rPr>
                      <m:t>)</m:t>
                    </m:r>
                  </m:oMath>
                </a14:m>
                <a:endParaRPr lang="en-US" dirty="0">
                  <a:cs typeface="Times New Roman"/>
                </a:endParaRPr>
              </a:p>
              <a:p>
                <a:pPr lvl="2"/>
                <a:r>
                  <a:rPr lang="en-US" dirty="0">
                    <a:cs typeface="Times New Roman"/>
                  </a:rPr>
                  <a:t>Otherwise the classical planner would have chosen </a:t>
                </a:r>
                <a14:m>
                  <m:oMath xmlns:m="http://schemas.openxmlformats.org/officeDocument/2006/math">
                    <m:sSup>
                      <m:sSupPr>
                        <m:ctrlPr>
                          <a:rPr lang="en-US" i="1" dirty="0">
                            <a:latin typeface="Cambria Math" panose="02040503050406030204" pitchFamily="18" charset="0"/>
                            <a:cs typeface="Times New Roman"/>
                          </a:rPr>
                        </m:ctrlPr>
                      </m:sSupPr>
                      <m:e>
                        <m:r>
                          <a:rPr lang="en-US" i="1" dirty="0">
                            <a:latin typeface="Cambria Math" panose="02040503050406030204" pitchFamily="18" charset="0"/>
                            <a:cs typeface="Times New Roman"/>
                          </a:rPr>
                          <m:t>𝑝</m:t>
                        </m:r>
                      </m:e>
                      <m:sup>
                        <m:r>
                          <a:rPr lang="en-US" i="1" dirty="0">
                            <a:latin typeface="Cambria Math" panose="02040503050406030204" pitchFamily="18" charset="0"/>
                            <a:cs typeface="Times New Roman"/>
                          </a:rPr>
                          <m:t>′</m:t>
                        </m:r>
                      </m:sup>
                    </m:sSup>
                  </m:oMath>
                </a14:m>
                <a:r>
                  <a:rPr lang="en-US" i="1" dirty="0">
                    <a:cs typeface="Times New Roman"/>
                  </a:rPr>
                  <a:t> </a:t>
                </a:r>
                <a:r>
                  <a:rPr lang="en-US" dirty="0">
                    <a:cs typeface="Times New Roman"/>
                  </a:rPr>
                  <a:t>instead of </a:t>
                </a:r>
                <a14:m>
                  <m:oMath xmlns:m="http://schemas.openxmlformats.org/officeDocument/2006/math">
                    <m:r>
                      <a:rPr lang="en-US" i="1" dirty="0">
                        <a:latin typeface="Cambria Math" panose="02040503050406030204" pitchFamily="18" charset="0"/>
                        <a:cs typeface="Times New Roman"/>
                      </a:rPr>
                      <m:t>𝑝</m:t>
                    </m:r>
                  </m:oMath>
                </a14:m>
                <a:endParaRPr lang="en-US" dirty="0">
                  <a:cs typeface="Times New Roman"/>
                </a:endParaRPr>
              </a:p>
            </p:txBody>
          </p:sp>
        </mc:Choice>
        <mc:Fallback xmlns="">
          <p:sp>
            <p:nvSpPr>
              <p:cNvPr id="3" name="Content Placeholder 2">
                <a:extLst>
                  <a:ext uri="{FF2B5EF4-FFF2-40B4-BE49-F238E27FC236}">
                    <a16:creationId xmlns:a16="http://schemas.microsoft.com/office/drawing/2014/main" id="{7CD31489-4AE0-974D-BF40-C7933B42106A}"/>
                  </a:ext>
                </a:extLst>
              </p:cNvPr>
              <p:cNvSpPr>
                <a:spLocks noGrp="1" noRot="1" noChangeAspect="1" noMove="1" noResize="1" noEditPoints="1" noAdjustHandles="1" noChangeArrowheads="1" noChangeShapeType="1" noTextEdit="1"/>
              </p:cNvSpPr>
              <p:nvPr>
                <p:ph idx="1"/>
              </p:nvPr>
            </p:nvSpPr>
            <p:spPr>
              <a:xfrm>
                <a:off x="628649" y="1158240"/>
                <a:ext cx="4792709" cy="5018723"/>
              </a:xfrm>
              <a:blipFill>
                <a:blip r:embed="rId2"/>
                <a:stretch>
                  <a:fillRect l="-1847" t="-3030" r="-2111"/>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3C99907B-4E8D-F24E-8970-F89CC5B2F50B}"/>
              </a:ext>
            </a:extLst>
          </p:cNvPr>
          <p:cNvSpPr>
            <a:spLocks noGrp="1"/>
          </p:cNvSpPr>
          <p:nvPr>
            <p:ph type="sldNum" sz="quarter" idx="12"/>
          </p:nvPr>
        </p:nvSpPr>
        <p:spPr/>
        <p:txBody>
          <a:bodyPr/>
          <a:lstStyle/>
          <a:p>
            <a:fld id="{67C9959E-8E6B-B04C-9955-EA096F41CA7A}" type="slidenum">
              <a:rPr lang="en-GB" smtClean="0"/>
              <a:t>37</a:t>
            </a:fld>
            <a:endParaRPr lang="en-GB"/>
          </a:p>
        </p:txBody>
      </p:sp>
      <p:grpSp>
        <p:nvGrpSpPr>
          <p:cNvPr id="103" name="Group 102">
            <a:extLst>
              <a:ext uri="{FF2B5EF4-FFF2-40B4-BE49-F238E27FC236}">
                <a16:creationId xmlns:a16="http://schemas.microsoft.com/office/drawing/2014/main" id="{49648E00-AF91-F345-838C-C347CF00C9CA}"/>
              </a:ext>
            </a:extLst>
          </p:cNvPr>
          <p:cNvGrpSpPr/>
          <p:nvPr/>
        </p:nvGrpSpPr>
        <p:grpSpPr>
          <a:xfrm>
            <a:off x="5283616" y="1114256"/>
            <a:ext cx="3793962" cy="2737896"/>
            <a:chOff x="5350038" y="672261"/>
            <a:chExt cx="3793962" cy="2864791"/>
          </a:xfrm>
        </p:grpSpPr>
        <p:sp>
          <p:nvSpPr>
            <p:cNvPr id="36" name="Text Box 46">
              <a:extLst>
                <a:ext uri="{FF2B5EF4-FFF2-40B4-BE49-F238E27FC236}">
                  <a16:creationId xmlns:a16="http://schemas.microsoft.com/office/drawing/2014/main" id="{34A84412-3E14-EF4C-90FA-4C0CA7972E57}"/>
                </a:ext>
              </a:extLst>
            </p:cNvPr>
            <p:cNvSpPr txBox="1">
              <a:spLocks noChangeArrowheads="1"/>
            </p:cNvSpPr>
            <p:nvPr/>
          </p:nvSpPr>
          <p:spPr bwMode="auto">
            <a:xfrm>
              <a:off x="8604250" y="1522723"/>
              <a:ext cx="539750" cy="160337"/>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0" rIns="0" bIns="0"/>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dirty="0">
                <a:latin typeface="Calibri"/>
                <a:ea typeface="Times New Roman"/>
                <a:cs typeface="Times New Roman"/>
              </a:endParaRPr>
            </a:p>
          </p:txBody>
        </p:sp>
        <p:sp>
          <p:nvSpPr>
            <p:cNvPr id="37" name="Freeform 37">
              <a:extLst>
                <a:ext uri="{FF2B5EF4-FFF2-40B4-BE49-F238E27FC236}">
                  <a16:creationId xmlns:a16="http://schemas.microsoft.com/office/drawing/2014/main" id="{0A0103E3-FB11-AB49-82FB-4E7760223DD3}"/>
                </a:ext>
              </a:extLst>
            </p:cNvPr>
            <p:cNvSpPr>
              <a:spLocks/>
            </p:cNvSpPr>
            <p:nvPr/>
          </p:nvSpPr>
          <p:spPr bwMode="auto">
            <a:xfrm>
              <a:off x="5566122" y="1252319"/>
              <a:ext cx="2527300" cy="179387"/>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38" name="Freeform 38">
              <a:extLst>
                <a:ext uri="{FF2B5EF4-FFF2-40B4-BE49-F238E27FC236}">
                  <a16:creationId xmlns:a16="http://schemas.microsoft.com/office/drawing/2014/main" id="{9350803E-BDF1-5449-9812-DFA8E33A0B9D}"/>
                </a:ext>
              </a:extLst>
            </p:cNvPr>
            <p:cNvSpPr>
              <a:spLocks/>
            </p:cNvSpPr>
            <p:nvPr/>
          </p:nvSpPr>
          <p:spPr bwMode="auto">
            <a:xfrm>
              <a:off x="6933382" y="995812"/>
              <a:ext cx="1449822" cy="260031"/>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19050" cmpd="sng">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39" name="Arc 38">
              <a:extLst>
                <a:ext uri="{FF2B5EF4-FFF2-40B4-BE49-F238E27FC236}">
                  <a16:creationId xmlns:a16="http://schemas.microsoft.com/office/drawing/2014/main" id="{4B293E1A-3F68-A24B-9910-A32599439AFC}"/>
                </a:ext>
              </a:extLst>
            </p:cNvPr>
            <p:cNvSpPr/>
            <p:nvPr/>
          </p:nvSpPr>
          <p:spPr bwMode="auto">
            <a:xfrm>
              <a:off x="7380678" y="1157069"/>
              <a:ext cx="114300" cy="225425"/>
            </a:xfrm>
            <a:prstGeom prst="arc">
              <a:avLst>
                <a:gd name="adj1" fmla="val 18495893"/>
                <a:gd name="adj2" fmla="val 2991136"/>
              </a:avLst>
            </a:prstGeom>
            <a:noFill/>
            <a:ln w="19050" cap="flat" cmpd="sng" algn="ctr">
              <a:solidFill>
                <a:schemeClr val="accent1"/>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40" name="Freeform 40">
              <a:extLst>
                <a:ext uri="{FF2B5EF4-FFF2-40B4-BE49-F238E27FC236}">
                  <a16:creationId xmlns:a16="http://schemas.microsoft.com/office/drawing/2014/main" id="{BB0B21CA-8CF4-9341-A47C-E4B6D83A4992}"/>
                </a:ext>
              </a:extLst>
            </p:cNvPr>
            <p:cNvSpPr>
              <a:spLocks/>
            </p:cNvSpPr>
            <p:nvPr/>
          </p:nvSpPr>
          <p:spPr bwMode="auto">
            <a:xfrm rot="10800000" flipH="1">
              <a:off x="8275574" y="172380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41" name="Freeform 31">
              <a:extLst>
                <a:ext uri="{FF2B5EF4-FFF2-40B4-BE49-F238E27FC236}">
                  <a16:creationId xmlns:a16="http://schemas.microsoft.com/office/drawing/2014/main" id="{11CCC598-FE77-CD46-827B-E6B82C0681E6}"/>
                </a:ext>
              </a:extLst>
            </p:cNvPr>
            <p:cNvSpPr>
              <a:spLocks/>
            </p:cNvSpPr>
            <p:nvPr/>
          </p:nvSpPr>
          <p:spPr bwMode="auto">
            <a:xfrm rot="720000" flipV="1">
              <a:off x="8433433" y="1074903"/>
              <a:ext cx="280294" cy="2036341"/>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19050"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42" name="Freeform 6">
              <a:extLst>
                <a:ext uri="{FF2B5EF4-FFF2-40B4-BE49-F238E27FC236}">
                  <a16:creationId xmlns:a16="http://schemas.microsoft.com/office/drawing/2014/main" id="{BAD414C9-663E-1442-95C2-D5938DA54C17}"/>
                </a:ext>
              </a:extLst>
            </p:cNvPr>
            <p:cNvSpPr>
              <a:spLocks/>
            </p:cNvSpPr>
            <p:nvPr/>
          </p:nvSpPr>
          <p:spPr bwMode="auto">
            <a:xfrm>
              <a:off x="5350038" y="158951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43" name="Oval 11">
              <a:extLst>
                <a:ext uri="{FF2B5EF4-FFF2-40B4-BE49-F238E27FC236}">
                  <a16:creationId xmlns:a16="http://schemas.microsoft.com/office/drawing/2014/main" id="{5D748055-E0E6-7E4E-8B6A-2DCF83FD0F2D}"/>
                </a:ext>
              </a:extLst>
            </p:cNvPr>
            <p:cNvSpPr>
              <a:spLocks noChangeArrowheads="1"/>
            </p:cNvSpPr>
            <p:nvPr/>
          </p:nvSpPr>
          <p:spPr bwMode="auto">
            <a:xfrm>
              <a:off x="5413538" y="1132319"/>
              <a:ext cx="466725" cy="466725"/>
            </a:xfrm>
            <a:prstGeom prst="ellipse">
              <a:avLst/>
            </a:prstGeom>
            <a:solidFill>
              <a:srgbClr val="FFFFFF"/>
            </a:solidFill>
            <a:ln w="12700">
              <a:solidFill>
                <a:schemeClr val="tx1"/>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44" name="Freeform 18">
              <a:extLst>
                <a:ext uri="{FF2B5EF4-FFF2-40B4-BE49-F238E27FC236}">
                  <a16:creationId xmlns:a16="http://schemas.microsoft.com/office/drawing/2014/main" id="{6B6F7DED-01CC-E04B-B410-6736CD016D2E}"/>
                </a:ext>
              </a:extLst>
            </p:cNvPr>
            <p:cNvSpPr>
              <a:spLocks/>
            </p:cNvSpPr>
            <p:nvPr/>
          </p:nvSpPr>
          <p:spPr bwMode="auto">
            <a:xfrm>
              <a:off x="5642428" y="2962094"/>
              <a:ext cx="2468880" cy="204788"/>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45" name="Arc 44">
              <a:extLst>
                <a:ext uri="{FF2B5EF4-FFF2-40B4-BE49-F238E27FC236}">
                  <a16:creationId xmlns:a16="http://schemas.microsoft.com/office/drawing/2014/main" id="{C0C1F0F7-C2A0-D241-BA18-5302F9A359BB}"/>
                </a:ext>
              </a:extLst>
            </p:cNvPr>
            <p:cNvSpPr/>
            <p:nvPr/>
          </p:nvSpPr>
          <p:spPr bwMode="auto">
            <a:xfrm rot="17762162">
              <a:off x="6092350" y="2822557"/>
              <a:ext cx="366712" cy="366713"/>
            </a:xfrm>
            <a:prstGeom prst="arc">
              <a:avLst>
                <a:gd name="adj1" fmla="val 708330"/>
                <a:gd name="adj2" fmla="val 4251989"/>
              </a:avLst>
            </a:prstGeom>
            <a:noFill/>
            <a:ln w="19050" cap="flat" cmpd="sng" algn="ctr">
              <a:solidFill>
                <a:schemeClr val="accent1"/>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46" name="Oval 12">
              <a:extLst>
                <a:ext uri="{FF2B5EF4-FFF2-40B4-BE49-F238E27FC236}">
                  <a16:creationId xmlns:a16="http://schemas.microsoft.com/office/drawing/2014/main" id="{43B14E86-5BDC-FF48-84EA-51EED6356096}"/>
                </a:ext>
              </a:extLst>
            </p:cNvPr>
            <p:cNvSpPr>
              <a:spLocks noChangeArrowheads="1"/>
            </p:cNvSpPr>
            <p:nvPr/>
          </p:nvSpPr>
          <p:spPr bwMode="auto">
            <a:xfrm>
              <a:off x="8081754" y="3070327"/>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47" name="Freeform 18">
              <a:extLst>
                <a:ext uri="{FF2B5EF4-FFF2-40B4-BE49-F238E27FC236}">
                  <a16:creationId xmlns:a16="http://schemas.microsoft.com/office/drawing/2014/main" id="{1451824C-1A7B-7348-9C63-C92271532C15}"/>
                </a:ext>
              </a:extLst>
            </p:cNvPr>
            <p:cNvSpPr>
              <a:spLocks/>
            </p:cNvSpPr>
            <p:nvPr/>
          </p:nvSpPr>
          <p:spPr bwMode="auto">
            <a:xfrm rot="20100000" flipV="1">
              <a:off x="5834531" y="2893923"/>
              <a:ext cx="986891" cy="45719"/>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48" name="Oval 11">
              <a:extLst>
                <a:ext uri="{FF2B5EF4-FFF2-40B4-BE49-F238E27FC236}">
                  <a16:creationId xmlns:a16="http://schemas.microsoft.com/office/drawing/2014/main" id="{C2111C66-3127-B741-AD44-C86C4B8A23DE}"/>
                </a:ext>
              </a:extLst>
            </p:cNvPr>
            <p:cNvSpPr>
              <a:spLocks noChangeArrowheads="1"/>
            </p:cNvSpPr>
            <p:nvPr/>
          </p:nvSpPr>
          <p:spPr bwMode="auto">
            <a:xfrm>
              <a:off x="8100528" y="1259817"/>
              <a:ext cx="466725" cy="466725"/>
            </a:xfrm>
            <a:prstGeom prst="ellipse">
              <a:avLst/>
            </a:prstGeom>
            <a:solidFill>
              <a:srgbClr val="FFFFFF"/>
            </a:solidFill>
            <a:ln w="12700">
              <a:solidFill>
                <a:schemeClr val="tx1"/>
              </a:solidFill>
              <a:round/>
              <a:headEnd/>
              <a:tailEnd/>
            </a:ln>
          </p:spPr>
          <p:txBody>
            <a:bodyPr wrap="none" anchor="ctr"/>
            <a:lstStyle/>
            <a:p>
              <a:pPr algn="ctr"/>
              <a:r>
                <a:rPr lang="en-US" dirty="0">
                  <a:latin typeface="Calibri"/>
                  <a:ea typeface="Times New Roman"/>
                  <a:cs typeface="Times New Roman"/>
                </a:rPr>
                <a:t>d3</a:t>
              </a:r>
            </a:p>
          </p:txBody>
        </p:sp>
        <p:sp>
          <p:nvSpPr>
            <p:cNvPr id="49" name="Oval 11">
              <a:extLst>
                <a:ext uri="{FF2B5EF4-FFF2-40B4-BE49-F238E27FC236}">
                  <a16:creationId xmlns:a16="http://schemas.microsoft.com/office/drawing/2014/main" id="{EAC28261-9CEC-F841-85FD-A952206F043A}"/>
                </a:ext>
              </a:extLst>
            </p:cNvPr>
            <p:cNvSpPr>
              <a:spLocks noChangeArrowheads="1"/>
            </p:cNvSpPr>
            <p:nvPr/>
          </p:nvSpPr>
          <p:spPr bwMode="auto">
            <a:xfrm>
              <a:off x="8372885" y="672261"/>
              <a:ext cx="466725" cy="466725"/>
            </a:xfrm>
            <a:prstGeom prst="ellipse">
              <a:avLst/>
            </a:prstGeom>
            <a:solidFill>
              <a:srgbClr val="FFFFFF"/>
            </a:solidFill>
            <a:ln w="12700">
              <a:solidFill>
                <a:schemeClr val="tx1"/>
              </a:solidFill>
              <a:round/>
              <a:headEnd/>
              <a:tailEnd/>
            </a:ln>
          </p:spPr>
          <p:txBody>
            <a:bodyPr wrap="none" anchor="ctr"/>
            <a:lstStyle/>
            <a:p>
              <a:pPr algn="ctr"/>
              <a:r>
                <a:rPr lang="en-US" dirty="0">
                  <a:latin typeface="Calibri"/>
                  <a:ea typeface="Times New Roman"/>
                  <a:cs typeface="Times New Roman"/>
                </a:rPr>
                <a:t>d5</a:t>
              </a:r>
            </a:p>
          </p:txBody>
        </p:sp>
        <p:sp>
          <p:nvSpPr>
            <p:cNvPr id="50" name="Freeform 18">
              <a:extLst>
                <a:ext uri="{FF2B5EF4-FFF2-40B4-BE49-F238E27FC236}">
                  <a16:creationId xmlns:a16="http://schemas.microsoft.com/office/drawing/2014/main" id="{63DDB8BF-2299-CC4A-BD87-191353120124}"/>
                </a:ext>
              </a:extLst>
            </p:cNvPr>
            <p:cNvSpPr>
              <a:spLocks/>
            </p:cNvSpPr>
            <p:nvPr/>
          </p:nvSpPr>
          <p:spPr bwMode="auto">
            <a:xfrm rot="1496684">
              <a:off x="7124920" y="2622319"/>
              <a:ext cx="1280160" cy="212238"/>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51" name="Text Box 11">
              <a:extLst>
                <a:ext uri="{FF2B5EF4-FFF2-40B4-BE49-F238E27FC236}">
                  <a16:creationId xmlns:a16="http://schemas.microsoft.com/office/drawing/2014/main" id="{8AC2D6FA-3B75-2647-8EEE-445C1777D011}"/>
                </a:ext>
              </a:extLst>
            </p:cNvPr>
            <p:cNvSpPr txBox="1">
              <a:spLocks noChangeArrowheads="1"/>
            </p:cNvSpPr>
            <p:nvPr/>
          </p:nvSpPr>
          <p:spPr bwMode="auto">
            <a:xfrm>
              <a:off x="6537889" y="1311018"/>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sp>
          <p:nvSpPr>
            <p:cNvPr id="52" name="Text Box 11">
              <a:extLst>
                <a:ext uri="{FF2B5EF4-FFF2-40B4-BE49-F238E27FC236}">
                  <a16:creationId xmlns:a16="http://schemas.microsoft.com/office/drawing/2014/main" id="{F7B629FB-C2AE-CC46-A07F-528B538EEB1A}"/>
                </a:ext>
              </a:extLst>
            </p:cNvPr>
            <p:cNvSpPr txBox="1">
              <a:spLocks noChangeArrowheads="1"/>
            </p:cNvSpPr>
            <p:nvPr/>
          </p:nvSpPr>
          <p:spPr bwMode="auto">
            <a:xfrm>
              <a:off x="8364319" y="1957155"/>
              <a:ext cx="720112"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53" name="Text Box 11">
              <a:extLst>
                <a:ext uri="{FF2B5EF4-FFF2-40B4-BE49-F238E27FC236}">
                  <a16:creationId xmlns:a16="http://schemas.microsoft.com/office/drawing/2014/main" id="{1CA6D6A6-AB17-A242-AAE0-34424F98AAC0}"/>
                </a:ext>
              </a:extLst>
            </p:cNvPr>
            <p:cNvSpPr txBox="1">
              <a:spLocks noChangeArrowheads="1"/>
            </p:cNvSpPr>
            <p:nvPr/>
          </p:nvSpPr>
          <p:spPr bwMode="auto">
            <a:xfrm>
              <a:off x="5433691" y="2094628"/>
              <a:ext cx="550932"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a:t>
              </a:r>
            </a:p>
          </p:txBody>
        </p:sp>
        <p:sp>
          <p:nvSpPr>
            <p:cNvPr id="54" name="Text Box 11">
              <a:extLst>
                <a:ext uri="{FF2B5EF4-FFF2-40B4-BE49-F238E27FC236}">
                  <a16:creationId xmlns:a16="http://schemas.microsoft.com/office/drawing/2014/main" id="{843E7194-C868-F148-AB4C-D81938853B2C}"/>
                </a:ext>
              </a:extLst>
            </p:cNvPr>
            <p:cNvSpPr txBox="1">
              <a:spLocks noChangeArrowheads="1"/>
            </p:cNvSpPr>
            <p:nvPr/>
          </p:nvSpPr>
          <p:spPr bwMode="auto">
            <a:xfrm>
              <a:off x="6587035" y="3082844"/>
              <a:ext cx="550932"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20</a:t>
              </a:r>
            </a:p>
          </p:txBody>
        </p:sp>
        <p:sp>
          <p:nvSpPr>
            <p:cNvPr id="55" name="Text Box 11">
              <a:extLst>
                <a:ext uri="{FF2B5EF4-FFF2-40B4-BE49-F238E27FC236}">
                  <a16:creationId xmlns:a16="http://schemas.microsoft.com/office/drawing/2014/main" id="{24FEB28B-E446-6149-8353-6C9A9D703B62}"/>
                </a:ext>
              </a:extLst>
            </p:cNvPr>
            <p:cNvSpPr txBox="1">
              <a:spLocks noChangeArrowheads="1"/>
            </p:cNvSpPr>
            <p:nvPr/>
          </p:nvSpPr>
          <p:spPr bwMode="auto">
            <a:xfrm>
              <a:off x="7503090" y="2209957"/>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sp>
          <p:nvSpPr>
            <p:cNvPr id="56" name="Text Box 11">
              <a:extLst>
                <a:ext uri="{FF2B5EF4-FFF2-40B4-BE49-F238E27FC236}">
                  <a16:creationId xmlns:a16="http://schemas.microsoft.com/office/drawing/2014/main" id="{8E31B6DD-F18A-F145-86B6-5734866D208C}"/>
                </a:ext>
              </a:extLst>
            </p:cNvPr>
            <p:cNvSpPr txBox="1">
              <a:spLocks noChangeArrowheads="1"/>
            </p:cNvSpPr>
            <p:nvPr/>
          </p:nvSpPr>
          <p:spPr bwMode="auto">
            <a:xfrm>
              <a:off x="7629550" y="835066"/>
              <a:ext cx="291747" cy="289837"/>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accent1"/>
                  </a:solidFill>
                  <a:latin typeface="Calibri"/>
                  <a:ea typeface="Times New Roman"/>
                  <a:cs typeface="Times New Roman"/>
                </a:rPr>
                <a:t>0.2</a:t>
              </a:r>
            </a:p>
          </p:txBody>
        </p:sp>
        <p:sp>
          <p:nvSpPr>
            <p:cNvPr id="57" name="Text Box 11">
              <a:extLst>
                <a:ext uri="{FF2B5EF4-FFF2-40B4-BE49-F238E27FC236}">
                  <a16:creationId xmlns:a16="http://schemas.microsoft.com/office/drawing/2014/main" id="{24C7A8DB-49A6-BD48-9F8F-646268F88C92}"/>
                </a:ext>
              </a:extLst>
            </p:cNvPr>
            <p:cNvSpPr txBox="1">
              <a:spLocks noChangeArrowheads="1"/>
            </p:cNvSpPr>
            <p:nvPr/>
          </p:nvSpPr>
          <p:spPr bwMode="auto">
            <a:xfrm>
              <a:off x="7627339" y="1351901"/>
              <a:ext cx="291747" cy="289837"/>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accent1"/>
                  </a:solidFill>
                  <a:latin typeface="Calibri"/>
                  <a:ea typeface="Times New Roman"/>
                  <a:cs typeface="Times New Roman"/>
                </a:rPr>
                <a:t>0.8</a:t>
              </a:r>
            </a:p>
          </p:txBody>
        </p:sp>
        <p:sp>
          <p:nvSpPr>
            <p:cNvPr id="58" name="Text Box 11">
              <a:extLst>
                <a:ext uri="{FF2B5EF4-FFF2-40B4-BE49-F238E27FC236}">
                  <a16:creationId xmlns:a16="http://schemas.microsoft.com/office/drawing/2014/main" id="{611E69FE-A384-2D47-8E42-F2858D1D849D}"/>
                </a:ext>
              </a:extLst>
            </p:cNvPr>
            <p:cNvSpPr txBox="1">
              <a:spLocks noChangeArrowheads="1"/>
            </p:cNvSpPr>
            <p:nvPr/>
          </p:nvSpPr>
          <p:spPr bwMode="auto">
            <a:xfrm>
              <a:off x="6047560" y="2587647"/>
              <a:ext cx="291747" cy="289837"/>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accent1"/>
                  </a:solidFill>
                  <a:latin typeface="Calibri"/>
                  <a:ea typeface="Times New Roman"/>
                  <a:cs typeface="Times New Roman"/>
                </a:rPr>
                <a:t>0.5</a:t>
              </a:r>
            </a:p>
          </p:txBody>
        </p:sp>
        <p:sp>
          <p:nvSpPr>
            <p:cNvPr id="59" name="Text Box 11">
              <a:extLst>
                <a:ext uri="{FF2B5EF4-FFF2-40B4-BE49-F238E27FC236}">
                  <a16:creationId xmlns:a16="http://schemas.microsoft.com/office/drawing/2014/main" id="{E1418703-CDBA-2847-BDB0-48178C31DBF2}"/>
                </a:ext>
              </a:extLst>
            </p:cNvPr>
            <p:cNvSpPr txBox="1">
              <a:spLocks noChangeArrowheads="1"/>
            </p:cNvSpPr>
            <p:nvPr/>
          </p:nvSpPr>
          <p:spPr bwMode="auto">
            <a:xfrm>
              <a:off x="6133698" y="3016134"/>
              <a:ext cx="291747" cy="289837"/>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accent1"/>
                  </a:solidFill>
                  <a:latin typeface="Calibri"/>
                  <a:ea typeface="Times New Roman"/>
                  <a:cs typeface="Times New Roman"/>
                </a:rPr>
                <a:t>0.5</a:t>
              </a:r>
            </a:p>
          </p:txBody>
        </p:sp>
        <p:sp>
          <p:nvSpPr>
            <p:cNvPr id="60" name="Oval 12">
              <a:extLst>
                <a:ext uri="{FF2B5EF4-FFF2-40B4-BE49-F238E27FC236}">
                  <a16:creationId xmlns:a16="http://schemas.microsoft.com/office/drawing/2014/main" id="{FF5FAB40-D902-FA49-A68C-3AFCA4E3920F}"/>
                </a:ext>
              </a:extLst>
            </p:cNvPr>
            <p:cNvSpPr>
              <a:spLocks noChangeArrowheads="1"/>
            </p:cNvSpPr>
            <p:nvPr/>
          </p:nvSpPr>
          <p:spPr bwMode="auto">
            <a:xfrm>
              <a:off x="5413538" y="2961119"/>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latin typeface="Calibri"/>
                  <a:ea typeface="Times New Roman"/>
                  <a:cs typeface="Times New Roman"/>
                </a:rPr>
                <a:t>d1</a:t>
              </a:r>
            </a:p>
          </p:txBody>
        </p:sp>
        <p:sp>
          <p:nvSpPr>
            <p:cNvPr id="61" name="Oval 12">
              <a:extLst>
                <a:ext uri="{FF2B5EF4-FFF2-40B4-BE49-F238E27FC236}">
                  <a16:creationId xmlns:a16="http://schemas.microsoft.com/office/drawing/2014/main" id="{3F7D4005-A98B-BF4C-B382-176B59525933}"/>
                </a:ext>
              </a:extLst>
            </p:cNvPr>
            <p:cNvSpPr>
              <a:spLocks noChangeArrowheads="1"/>
            </p:cNvSpPr>
            <p:nvPr/>
          </p:nvSpPr>
          <p:spPr bwMode="auto">
            <a:xfrm>
              <a:off x="6726467" y="2324703"/>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latin typeface="Calibri"/>
                  <a:ea typeface="Times New Roman"/>
                  <a:cs typeface="Times New Roman"/>
                </a:rPr>
                <a:t>d6</a:t>
              </a:r>
            </a:p>
          </p:txBody>
        </p:sp>
        <p:sp>
          <p:nvSpPr>
            <p:cNvPr id="96" name="Text Box 11">
              <a:extLst>
                <a:ext uri="{FF2B5EF4-FFF2-40B4-BE49-F238E27FC236}">
                  <a16:creationId xmlns:a16="http://schemas.microsoft.com/office/drawing/2014/main" id="{D5C8B10E-601D-044D-A945-AA13161942B8}"/>
                </a:ext>
              </a:extLst>
            </p:cNvPr>
            <p:cNvSpPr txBox="1">
              <a:spLocks noChangeArrowheads="1"/>
            </p:cNvSpPr>
            <p:nvPr/>
          </p:nvSpPr>
          <p:spPr bwMode="auto">
            <a:xfrm>
              <a:off x="6490334" y="917287"/>
              <a:ext cx="418384"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accent1">
                      <a:lumMod val="25000"/>
                    </a:schemeClr>
                  </a:solidFill>
                  <a:latin typeface="Calibri"/>
                  <a:ea typeface="Times New Roman"/>
                  <a:cs typeface="Times New Roman"/>
                </a:rPr>
                <a:t>m23</a:t>
              </a:r>
            </a:p>
          </p:txBody>
        </p:sp>
        <p:sp>
          <p:nvSpPr>
            <p:cNvPr id="98" name="Text Box 11">
              <a:extLst>
                <a:ext uri="{FF2B5EF4-FFF2-40B4-BE49-F238E27FC236}">
                  <a16:creationId xmlns:a16="http://schemas.microsoft.com/office/drawing/2014/main" id="{6C3001AC-F109-544C-9F2E-CB97A812DDAF}"/>
                </a:ext>
              </a:extLst>
            </p:cNvPr>
            <p:cNvSpPr txBox="1">
              <a:spLocks noChangeArrowheads="1"/>
            </p:cNvSpPr>
            <p:nvPr/>
          </p:nvSpPr>
          <p:spPr bwMode="auto">
            <a:xfrm>
              <a:off x="5491671" y="1838293"/>
              <a:ext cx="418384"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accent1">
                      <a:lumMod val="25000"/>
                    </a:schemeClr>
                  </a:solidFill>
                  <a:latin typeface="Calibri"/>
                  <a:ea typeface="Times New Roman"/>
                  <a:cs typeface="Times New Roman"/>
                </a:rPr>
                <a:t>m12</a:t>
              </a:r>
            </a:p>
          </p:txBody>
        </p:sp>
        <p:sp>
          <p:nvSpPr>
            <p:cNvPr id="99" name="Text Box 11">
              <a:extLst>
                <a:ext uri="{FF2B5EF4-FFF2-40B4-BE49-F238E27FC236}">
                  <a16:creationId xmlns:a16="http://schemas.microsoft.com/office/drawing/2014/main" id="{8C455231-4314-9B40-9E70-E4AD0C471293}"/>
                </a:ext>
              </a:extLst>
            </p:cNvPr>
            <p:cNvSpPr txBox="1">
              <a:spLocks noChangeArrowheads="1"/>
            </p:cNvSpPr>
            <p:nvPr/>
          </p:nvSpPr>
          <p:spPr bwMode="auto">
            <a:xfrm>
              <a:off x="7260620" y="3066598"/>
              <a:ext cx="418384"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accent1">
                      <a:lumMod val="25000"/>
                    </a:schemeClr>
                  </a:solidFill>
                  <a:latin typeface="Calibri"/>
                  <a:ea typeface="Times New Roman"/>
                  <a:cs typeface="Times New Roman"/>
                </a:rPr>
                <a:t>m14</a:t>
              </a:r>
            </a:p>
          </p:txBody>
        </p:sp>
        <p:sp>
          <p:nvSpPr>
            <p:cNvPr id="100" name="Text Box 11">
              <a:extLst>
                <a:ext uri="{FF2B5EF4-FFF2-40B4-BE49-F238E27FC236}">
                  <a16:creationId xmlns:a16="http://schemas.microsoft.com/office/drawing/2014/main" id="{DA4DB5EC-6E8D-BB49-866C-3B0993801286}"/>
                </a:ext>
              </a:extLst>
            </p:cNvPr>
            <p:cNvSpPr txBox="1">
              <a:spLocks noChangeArrowheads="1"/>
            </p:cNvSpPr>
            <p:nvPr/>
          </p:nvSpPr>
          <p:spPr bwMode="auto">
            <a:xfrm>
              <a:off x="7355149" y="2574566"/>
              <a:ext cx="418384"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accent1">
                      <a:lumMod val="25000"/>
                    </a:schemeClr>
                  </a:solidFill>
                  <a:latin typeface="Calibri"/>
                  <a:ea typeface="Times New Roman"/>
                  <a:cs typeface="Times New Roman"/>
                </a:rPr>
                <a:t>m64</a:t>
              </a:r>
            </a:p>
          </p:txBody>
        </p:sp>
        <p:sp>
          <p:nvSpPr>
            <p:cNvPr id="101" name="Text Box 11">
              <a:extLst>
                <a:ext uri="{FF2B5EF4-FFF2-40B4-BE49-F238E27FC236}">
                  <a16:creationId xmlns:a16="http://schemas.microsoft.com/office/drawing/2014/main" id="{B00E641A-B473-AB40-8D60-9B01567A203F}"/>
                </a:ext>
              </a:extLst>
            </p:cNvPr>
            <p:cNvSpPr txBox="1">
              <a:spLocks noChangeArrowheads="1"/>
            </p:cNvSpPr>
            <p:nvPr/>
          </p:nvSpPr>
          <p:spPr bwMode="auto">
            <a:xfrm>
              <a:off x="7801817" y="1930971"/>
              <a:ext cx="418384"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accent1">
                      <a:lumMod val="25000"/>
                    </a:schemeClr>
                  </a:solidFill>
                  <a:latin typeface="Calibri"/>
                  <a:ea typeface="Times New Roman"/>
                  <a:cs typeface="Times New Roman"/>
                </a:rPr>
                <a:t>m34</a:t>
              </a:r>
            </a:p>
          </p:txBody>
        </p:sp>
        <p:sp>
          <p:nvSpPr>
            <p:cNvPr id="102" name="Text Box 11">
              <a:extLst>
                <a:ext uri="{FF2B5EF4-FFF2-40B4-BE49-F238E27FC236}">
                  <a16:creationId xmlns:a16="http://schemas.microsoft.com/office/drawing/2014/main" id="{BDDBF411-5D06-3941-805C-A54490FFBD6E}"/>
                </a:ext>
              </a:extLst>
            </p:cNvPr>
            <p:cNvSpPr txBox="1">
              <a:spLocks noChangeArrowheads="1"/>
            </p:cNvSpPr>
            <p:nvPr/>
          </p:nvSpPr>
          <p:spPr bwMode="auto">
            <a:xfrm>
              <a:off x="8604250" y="2362729"/>
              <a:ext cx="418384"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accent1">
                      <a:lumMod val="25000"/>
                    </a:schemeClr>
                  </a:solidFill>
                  <a:latin typeface="Calibri"/>
                  <a:ea typeface="Times New Roman"/>
                  <a:cs typeface="Times New Roman"/>
                </a:rPr>
                <a:t>m54</a:t>
              </a:r>
            </a:p>
          </p:txBody>
        </p:sp>
      </p:grpSp>
      <p:grpSp>
        <p:nvGrpSpPr>
          <p:cNvPr id="4" name="Group 3">
            <a:extLst>
              <a:ext uri="{FF2B5EF4-FFF2-40B4-BE49-F238E27FC236}">
                <a16:creationId xmlns:a16="http://schemas.microsoft.com/office/drawing/2014/main" id="{5A8C2D78-B510-F846-AA76-921DB667DE3F}"/>
              </a:ext>
            </a:extLst>
          </p:cNvPr>
          <p:cNvGrpSpPr/>
          <p:nvPr/>
        </p:nvGrpSpPr>
        <p:grpSpPr>
          <a:xfrm>
            <a:off x="5283616" y="3951376"/>
            <a:ext cx="3793962" cy="2674879"/>
            <a:chOff x="5229789" y="3741771"/>
            <a:chExt cx="3793962" cy="2674879"/>
          </a:xfrm>
        </p:grpSpPr>
        <p:grpSp>
          <p:nvGrpSpPr>
            <p:cNvPr id="104" name="Group 103">
              <a:extLst>
                <a:ext uri="{FF2B5EF4-FFF2-40B4-BE49-F238E27FC236}">
                  <a16:creationId xmlns:a16="http://schemas.microsoft.com/office/drawing/2014/main" id="{983AAE58-6CF6-BC4C-B12F-64BF9096262A}"/>
                </a:ext>
              </a:extLst>
            </p:cNvPr>
            <p:cNvGrpSpPr/>
            <p:nvPr/>
          </p:nvGrpSpPr>
          <p:grpSpPr>
            <a:xfrm>
              <a:off x="5229789" y="3741771"/>
              <a:ext cx="3793962" cy="2674879"/>
              <a:chOff x="5350038" y="672261"/>
              <a:chExt cx="3793962" cy="2864791"/>
            </a:xfrm>
          </p:grpSpPr>
          <p:sp>
            <p:nvSpPr>
              <p:cNvPr id="105" name="Text Box 46">
                <a:extLst>
                  <a:ext uri="{FF2B5EF4-FFF2-40B4-BE49-F238E27FC236}">
                    <a16:creationId xmlns:a16="http://schemas.microsoft.com/office/drawing/2014/main" id="{0F0CC0C1-D7E5-184B-8C40-DFA03E29D020}"/>
                  </a:ext>
                </a:extLst>
              </p:cNvPr>
              <p:cNvSpPr txBox="1">
                <a:spLocks noChangeArrowheads="1"/>
              </p:cNvSpPr>
              <p:nvPr/>
            </p:nvSpPr>
            <p:spPr bwMode="auto">
              <a:xfrm>
                <a:off x="8604250" y="1522723"/>
                <a:ext cx="539750" cy="160337"/>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0" rIns="0" bIns="0"/>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dirty="0">
                  <a:latin typeface="Calibri"/>
                  <a:ea typeface="Times New Roman"/>
                  <a:cs typeface="Times New Roman"/>
                </a:endParaRPr>
              </a:p>
            </p:txBody>
          </p:sp>
          <p:sp>
            <p:nvSpPr>
              <p:cNvPr id="106" name="Freeform 37">
                <a:extLst>
                  <a:ext uri="{FF2B5EF4-FFF2-40B4-BE49-F238E27FC236}">
                    <a16:creationId xmlns:a16="http://schemas.microsoft.com/office/drawing/2014/main" id="{A55C7D0E-12D6-C74A-BF15-E4CDCA05EE79}"/>
                  </a:ext>
                </a:extLst>
              </p:cNvPr>
              <p:cNvSpPr>
                <a:spLocks/>
              </p:cNvSpPr>
              <p:nvPr/>
            </p:nvSpPr>
            <p:spPr bwMode="auto">
              <a:xfrm>
                <a:off x="5566122" y="1252319"/>
                <a:ext cx="2527300" cy="179387"/>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solidFill>
                    <a:schemeClr val="accent1"/>
                  </a:solidFill>
                  <a:latin typeface="Calibri"/>
                  <a:ea typeface="Times New Roman"/>
                  <a:cs typeface="Times New Roman"/>
                </a:endParaRPr>
              </a:p>
            </p:txBody>
          </p:sp>
          <p:sp>
            <p:nvSpPr>
              <p:cNvPr id="107" name="Freeform 38">
                <a:extLst>
                  <a:ext uri="{FF2B5EF4-FFF2-40B4-BE49-F238E27FC236}">
                    <a16:creationId xmlns:a16="http://schemas.microsoft.com/office/drawing/2014/main" id="{F2383161-5FC6-EA48-B29C-4B8F1BDF0D1E}"/>
                  </a:ext>
                </a:extLst>
              </p:cNvPr>
              <p:cNvSpPr>
                <a:spLocks/>
              </p:cNvSpPr>
              <p:nvPr/>
            </p:nvSpPr>
            <p:spPr bwMode="auto">
              <a:xfrm>
                <a:off x="6933382" y="995812"/>
                <a:ext cx="1449822" cy="260031"/>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19050" cmpd="sng">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solidFill>
                    <a:schemeClr val="accent1"/>
                  </a:solidFill>
                  <a:latin typeface="Calibri"/>
                  <a:ea typeface="Times New Roman"/>
                  <a:cs typeface="Times New Roman"/>
                </a:endParaRPr>
              </a:p>
            </p:txBody>
          </p:sp>
          <p:sp>
            <p:nvSpPr>
              <p:cNvPr id="109" name="Freeform 40">
                <a:extLst>
                  <a:ext uri="{FF2B5EF4-FFF2-40B4-BE49-F238E27FC236}">
                    <a16:creationId xmlns:a16="http://schemas.microsoft.com/office/drawing/2014/main" id="{C448F67B-C2D7-2E4F-98F0-C973870338C0}"/>
                  </a:ext>
                </a:extLst>
              </p:cNvPr>
              <p:cNvSpPr>
                <a:spLocks/>
              </p:cNvSpPr>
              <p:nvPr/>
            </p:nvSpPr>
            <p:spPr bwMode="auto">
              <a:xfrm rot="10800000" flipH="1">
                <a:off x="8275574" y="172380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0" name="Freeform 31">
                <a:extLst>
                  <a:ext uri="{FF2B5EF4-FFF2-40B4-BE49-F238E27FC236}">
                    <a16:creationId xmlns:a16="http://schemas.microsoft.com/office/drawing/2014/main" id="{D358FE4E-67D4-7F41-9AA7-E409F594B299}"/>
                  </a:ext>
                </a:extLst>
              </p:cNvPr>
              <p:cNvSpPr>
                <a:spLocks/>
              </p:cNvSpPr>
              <p:nvPr/>
            </p:nvSpPr>
            <p:spPr bwMode="auto">
              <a:xfrm rot="720000" flipV="1">
                <a:off x="8433433" y="1074903"/>
                <a:ext cx="280294" cy="2036341"/>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19050"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1" name="Freeform 6">
                <a:extLst>
                  <a:ext uri="{FF2B5EF4-FFF2-40B4-BE49-F238E27FC236}">
                    <a16:creationId xmlns:a16="http://schemas.microsoft.com/office/drawing/2014/main" id="{0AB0C77C-95A5-1843-9943-27581ECC1DC5}"/>
                  </a:ext>
                </a:extLst>
              </p:cNvPr>
              <p:cNvSpPr>
                <a:spLocks/>
              </p:cNvSpPr>
              <p:nvPr/>
            </p:nvSpPr>
            <p:spPr bwMode="auto">
              <a:xfrm>
                <a:off x="5350038" y="158951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2" name="Oval 11">
                <a:extLst>
                  <a:ext uri="{FF2B5EF4-FFF2-40B4-BE49-F238E27FC236}">
                    <a16:creationId xmlns:a16="http://schemas.microsoft.com/office/drawing/2014/main" id="{4AFD21C5-C97A-4440-9657-F21C988B078E}"/>
                  </a:ext>
                </a:extLst>
              </p:cNvPr>
              <p:cNvSpPr>
                <a:spLocks noChangeArrowheads="1"/>
              </p:cNvSpPr>
              <p:nvPr/>
            </p:nvSpPr>
            <p:spPr bwMode="auto">
              <a:xfrm>
                <a:off x="5413538" y="1132319"/>
                <a:ext cx="466725" cy="466725"/>
              </a:xfrm>
              <a:prstGeom prst="ellipse">
                <a:avLst/>
              </a:prstGeom>
              <a:solidFill>
                <a:srgbClr val="FFFFFF"/>
              </a:solidFill>
              <a:ln w="12700">
                <a:solidFill>
                  <a:schemeClr val="tx1"/>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113" name="Freeform 18">
                <a:extLst>
                  <a:ext uri="{FF2B5EF4-FFF2-40B4-BE49-F238E27FC236}">
                    <a16:creationId xmlns:a16="http://schemas.microsoft.com/office/drawing/2014/main" id="{5DE5969C-5C82-7341-BD05-5D3556EB1108}"/>
                  </a:ext>
                </a:extLst>
              </p:cNvPr>
              <p:cNvSpPr>
                <a:spLocks/>
              </p:cNvSpPr>
              <p:nvPr/>
            </p:nvSpPr>
            <p:spPr bwMode="auto">
              <a:xfrm>
                <a:off x="5642428" y="2962094"/>
                <a:ext cx="2468880" cy="204788"/>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solidFill>
                    <a:schemeClr val="accent1"/>
                  </a:solidFill>
                  <a:latin typeface="Calibri"/>
                  <a:ea typeface="Times New Roman"/>
                  <a:cs typeface="Times New Roman"/>
                </a:endParaRPr>
              </a:p>
            </p:txBody>
          </p:sp>
          <p:sp>
            <p:nvSpPr>
              <p:cNvPr id="115" name="Oval 12">
                <a:extLst>
                  <a:ext uri="{FF2B5EF4-FFF2-40B4-BE49-F238E27FC236}">
                    <a16:creationId xmlns:a16="http://schemas.microsoft.com/office/drawing/2014/main" id="{77123E34-8B20-AB41-92F2-DB4559C1EFB4}"/>
                  </a:ext>
                </a:extLst>
              </p:cNvPr>
              <p:cNvSpPr>
                <a:spLocks noChangeArrowheads="1"/>
              </p:cNvSpPr>
              <p:nvPr/>
            </p:nvSpPr>
            <p:spPr bwMode="auto">
              <a:xfrm>
                <a:off x="8081754" y="3070327"/>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116" name="Freeform 18">
                <a:extLst>
                  <a:ext uri="{FF2B5EF4-FFF2-40B4-BE49-F238E27FC236}">
                    <a16:creationId xmlns:a16="http://schemas.microsoft.com/office/drawing/2014/main" id="{19341147-06FF-6B4F-BDBF-619640D6F375}"/>
                  </a:ext>
                </a:extLst>
              </p:cNvPr>
              <p:cNvSpPr>
                <a:spLocks/>
              </p:cNvSpPr>
              <p:nvPr/>
            </p:nvSpPr>
            <p:spPr bwMode="auto">
              <a:xfrm rot="20100000" flipV="1">
                <a:off x="5834531" y="2893923"/>
                <a:ext cx="986891" cy="45719"/>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solidFill>
                    <a:schemeClr val="accent1"/>
                  </a:solidFill>
                  <a:latin typeface="Calibri"/>
                  <a:ea typeface="Times New Roman"/>
                  <a:cs typeface="Times New Roman"/>
                </a:endParaRPr>
              </a:p>
            </p:txBody>
          </p:sp>
          <p:sp>
            <p:nvSpPr>
              <p:cNvPr id="117" name="Oval 11">
                <a:extLst>
                  <a:ext uri="{FF2B5EF4-FFF2-40B4-BE49-F238E27FC236}">
                    <a16:creationId xmlns:a16="http://schemas.microsoft.com/office/drawing/2014/main" id="{9BC2114B-F4AB-814E-9C3D-11C567DBB376}"/>
                  </a:ext>
                </a:extLst>
              </p:cNvPr>
              <p:cNvSpPr>
                <a:spLocks noChangeArrowheads="1"/>
              </p:cNvSpPr>
              <p:nvPr/>
            </p:nvSpPr>
            <p:spPr bwMode="auto">
              <a:xfrm>
                <a:off x="8100528" y="1259817"/>
                <a:ext cx="466725" cy="466725"/>
              </a:xfrm>
              <a:prstGeom prst="ellipse">
                <a:avLst/>
              </a:prstGeom>
              <a:solidFill>
                <a:srgbClr val="FFFFFF"/>
              </a:solidFill>
              <a:ln w="12700">
                <a:solidFill>
                  <a:schemeClr val="tx1"/>
                </a:solidFill>
                <a:round/>
                <a:headEnd/>
                <a:tailEnd/>
              </a:ln>
            </p:spPr>
            <p:txBody>
              <a:bodyPr wrap="none" anchor="ctr"/>
              <a:lstStyle/>
              <a:p>
                <a:pPr algn="ctr"/>
                <a:r>
                  <a:rPr lang="en-US" dirty="0">
                    <a:latin typeface="Calibri"/>
                    <a:ea typeface="Times New Roman"/>
                    <a:cs typeface="Times New Roman"/>
                  </a:rPr>
                  <a:t>d3</a:t>
                </a:r>
              </a:p>
            </p:txBody>
          </p:sp>
          <p:sp>
            <p:nvSpPr>
              <p:cNvPr id="118" name="Oval 11">
                <a:extLst>
                  <a:ext uri="{FF2B5EF4-FFF2-40B4-BE49-F238E27FC236}">
                    <a16:creationId xmlns:a16="http://schemas.microsoft.com/office/drawing/2014/main" id="{84CEEF49-5F0A-6D43-8BE1-D1D6C7E8DC78}"/>
                  </a:ext>
                </a:extLst>
              </p:cNvPr>
              <p:cNvSpPr>
                <a:spLocks noChangeArrowheads="1"/>
              </p:cNvSpPr>
              <p:nvPr/>
            </p:nvSpPr>
            <p:spPr bwMode="auto">
              <a:xfrm>
                <a:off x="8372885" y="672261"/>
                <a:ext cx="466725" cy="466725"/>
              </a:xfrm>
              <a:prstGeom prst="ellipse">
                <a:avLst/>
              </a:prstGeom>
              <a:solidFill>
                <a:srgbClr val="FFFFFF"/>
              </a:solidFill>
              <a:ln w="12700">
                <a:solidFill>
                  <a:schemeClr val="tx1"/>
                </a:solidFill>
                <a:round/>
                <a:headEnd/>
                <a:tailEnd/>
              </a:ln>
            </p:spPr>
            <p:txBody>
              <a:bodyPr wrap="none" anchor="ctr"/>
              <a:lstStyle/>
              <a:p>
                <a:pPr algn="ctr"/>
                <a:r>
                  <a:rPr lang="en-US" dirty="0">
                    <a:latin typeface="Calibri"/>
                    <a:ea typeface="Times New Roman"/>
                    <a:cs typeface="Times New Roman"/>
                  </a:rPr>
                  <a:t>d5</a:t>
                </a:r>
              </a:p>
            </p:txBody>
          </p:sp>
          <p:sp>
            <p:nvSpPr>
              <p:cNvPr id="119" name="Freeform 18">
                <a:extLst>
                  <a:ext uri="{FF2B5EF4-FFF2-40B4-BE49-F238E27FC236}">
                    <a16:creationId xmlns:a16="http://schemas.microsoft.com/office/drawing/2014/main" id="{D91FF75D-88C2-A34E-BA1C-680D7CC9F21C}"/>
                  </a:ext>
                </a:extLst>
              </p:cNvPr>
              <p:cNvSpPr>
                <a:spLocks/>
              </p:cNvSpPr>
              <p:nvPr/>
            </p:nvSpPr>
            <p:spPr bwMode="auto">
              <a:xfrm rot="1496684">
                <a:off x="7124920" y="2622319"/>
                <a:ext cx="1280160" cy="212238"/>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20" name="Text Box 11">
                <a:extLst>
                  <a:ext uri="{FF2B5EF4-FFF2-40B4-BE49-F238E27FC236}">
                    <a16:creationId xmlns:a16="http://schemas.microsoft.com/office/drawing/2014/main" id="{6C6631D4-1A27-C84D-9126-6762F715ED84}"/>
                  </a:ext>
                </a:extLst>
              </p:cNvPr>
              <p:cNvSpPr txBox="1">
                <a:spLocks noChangeArrowheads="1"/>
              </p:cNvSpPr>
              <p:nvPr/>
            </p:nvSpPr>
            <p:spPr bwMode="auto">
              <a:xfrm>
                <a:off x="6537889" y="1311018"/>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sp>
            <p:nvSpPr>
              <p:cNvPr id="121" name="Text Box 11">
                <a:extLst>
                  <a:ext uri="{FF2B5EF4-FFF2-40B4-BE49-F238E27FC236}">
                    <a16:creationId xmlns:a16="http://schemas.microsoft.com/office/drawing/2014/main" id="{107800D2-81CB-6D4A-B47B-B85B4B134C4D}"/>
                  </a:ext>
                </a:extLst>
              </p:cNvPr>
              <p:cNvSpPr txBox="1">
                <a:spLocks noChangeArrowheads="1"/>
              </p:cNvSpPr>
              <p:nvPr/>
            </p:nvSpPr>
            <p:spPr bwMode="auto">
              <a:xfrm>
                <a:off x="8364319" y="1957155"/>
                <a:ext cx="720112"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122" name="Text Box 11">
                <a:extLst>
                  <a:ext uri="{FF2B5EF4-FFF2-40B4-BE49-F238E27FC236}">
                    <a16:creationId xmlns:a16="http://schemas.microsoft.com/office/drawing/2014/main" id="{98623808-5B87-F444-9D43-5757CCE31A53}"/>
                  </a:ext>
                </a:extLst>
              </p:cNvPr>
              <p:cNvSpPr txBox="1">
                <a:spLocks noChangeArrowheads="1"/>
              </p:cNvSpPr>
              <p:nvPr/>
            </p:nvSpPr>
            <p:spPr bwMode="auto">
              <a:xfrm>
                <a:off x="5433691" y="2094628"/>
                <a:ext cx="550932"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a:t>
                </a:r>
              </a:p>
            </p:txBody>
          </p:sp>
          <p:sp>
            <p:nvSpPr>
              <p:cNvPr id="123" name="Text Box 11">
                <a:extLst>
                  <a:ext uri="{FF2B5EF4-FFF2-40B4-BE49-F238E27FC236}">
                    <a16:creationId xmlns:a16="http://schemas.microsoft.com/office/drawing/2014/main" id="{4C320449-2E83-5C42-825A-7A21AE68282A}"/>
                  </a:ext>
                </a:extLst>
              </p:cNvPr>
              <p:cNvSpPr txBox="1">
                <a:spLocks noChangeArrowheads="1"/>
              </p:cNvSpPr>
              <p:nvPr/>
            </p:nvSpPr>
            <p:spPr bwMode="auto">
              <a:xfrm>
                <a:off x="6502243" y="3054125"/>
                <a:ext cx="550932"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20</a:t>
                </a:r>
              </a:p>
            </p:txBody>
          </p:sp>
          <p:sp>
            <p:nvSpPr>
              <p:cNvPr id="124" name="Text Box 11">
                <a:extLst>
                  <a:ext uri="{FF2B5EF4-FFF2-40B4-BE49-F238E27FC236}">
                    <a16:creationId xmlns:a16="http://schemas.microsoft.com/office/drawing/2014/main" id="{E0E21DCC-06EE-314C-97A5-1AB759FCB500}"/>
                  </a:ext>
                </a:extLst>
              </p:cNvPr>
              <p:cNvSpPr txBox="1">
                <a:spLocks noChangeArrowheads="1"/>
              </p:cNvSpPr>
              <p:nvPr/>
            </p:nvSpPr>
            <p:spPr bwMode="auto">
              <a:xfrm>
                <a:off x="7503090" y="2209957"/>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sp>
            <p:nvSpPr>
              <p:cNvPr id="129" name="Oval 12">
                <a:extLst>
                  <a:ext uri="{FF2B5EF4-FFF2-40B4-BE49-F238E27FC236}">
                    <a16:creationId xmlns:a16="http://schemas.microsoft.com/office/drawing/2014/main" id="{B2395D08-6BE9-3943-85CA-B2558A7F9152}"/>
                  </a:ext>
                </a:extLst>
              </p:cNvPr>
              <p:cNvSpPr>
                <a:spLocks noChangeArrowheads="1"/>
              </p:cNvSpPr>
              <p:nvPr/>
            </p:nvSpPr>
            <p:spPr bwMode="auto">
              <a:xfrm>
                <a:off x="5413538" y="2961119"/>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latin typeface="Calibri"/>
                    <a:ea typeface="Times New Roman"/>
                    <a:cs typeface="Times New Roman"/>
                  </a:rPr>
                  <a:t>d1</a:t>
                </a:r>
              </a:p>
            </p:txBody>
          </p:sp>
          <p:sp>
            <p:nvSpPr>
              <p:cNvPr id="130" name="Oval 12">
                <a:extLst>
                  <a:ext uri="{FF2B5EF4-FFF2-40B4-BE49-F238E27FC236}">
                    <a16:creationId xmlns:a16="http://schemas.microsoft.com/office/drawing/2014/main" id="{3961B41B-D854-DC40-9A3E-A9C7A9EC3517}"/>
                  </a:ext>
                </a:extLst>
              </p:cNvPr>
              <p:cNvSpPr>
                <a:spLocks noChangeArrowheads="1"/>
              </p:cNvSpPr>
              <p:nvPr/>
            </p:nvSpPr>
            <p:spPr bwMode="auto">
              <a:xfrm>
                <a:off x="6726467" y="2324703"/>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latin typeface="Calibri"/>
                    <a:ea typeface="Times New Roman"/>
                    <a:cs typeface="Times New Roman"/>
                  </a:rPr>
                  <a:t>d6</a:t>
                </a:r>
              </a:p>
            </p:txBody>
          </p:sp>
          <p:sp>
            <p:nvSpPr>
              <p:cNvPr id="131" name="Text Box 11">
                <a:extLst>
                  <a:ext uri="{FF2B5EF4-FFF2-40B4-BE49-F238E27FC236}">
                    <a16:creationId xmlns:a16="http://schemas.microsoft.com/office/drawing/2014/main" id="{BDECA29A-DEE6-7A42-AA0F-069F29F0CB35}"/>
                  </a:ext>
                </a:extLst>
              </p:cNvPr>
              <p:cNvSpPr txBox="1">
                <a:spLocks noChangeArrowheads="1"/>
              </p:cNvSpPr>
              <p:nvPr/>
            </p:nvSpPr>
            <p:spPr bwMode="auto">
              <a:xfrm>
                <a:off x="6863082" y="874614"/>
                <a:ext cx="496931"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accent1">
                        <a:lumMod val="25000"/>
                      </a:schemeClr>
                    </a:solidFill>
                    <a:latin typeface="Calibri"/>
                    <a:ea typeface="Times New Roman"/>
                    <a:cs typeface="Times New Roman"/>
                  </a:rPr>
                  <a:t>m23</a:t>
                </a:r>
                <a:r>
                  <a:rPr lang="en-US" sz="1800" baseline="-25000" dirty="0">
                    <a:solidFill>
                      <a:schemeClr val="accent1">
                        <a:lumMod val="25000"/>
                      </a:schemeClr>
                    </a:solidFill>
                    <a:latin typeface="Calibri"/>
                    <a:ea typeface="Times New Roman"/>
                    <a:cs typeface="Times New Roman"/>
                  </a:rPr>
                  <a:t>2</a:t>
                </a:r>
              </a:p>
            </p:txBody>
          </p:sp>
          <p:sp>
            <p:nvSpPr>
              <p:cNvPr id="132" name="Text Box 11">
                <a:extLst>
                  <a:ext uri="{FF2B5EF4-FFF2-40B4-BE49-F238E27FC236}">
                    <a16:creationId xmlns:a16="http://schemas.microsoft.com/office/drawing/2014/main" id="{1D18CBD6-4989-B74D-8C54-8119D39DDADB}"/>
                  </a:ext>
                </a:extLst>
              </p:cNvPr>
              <p:cNvSpPr txBox="1">
                <a:spLocks noChangeArrowheads="1"/>
              </p:cNvSpPr>
              <p:nvPr/>
            </p:nvSpPr>
            <p:spPr bwMode="auto">
              <a:xfrm>
                <a:off x="5491671" y="1838293"/>
                <a:ext cx="418384"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accent1">
                        <a:lumMod val="25000"/>
                      </a:schemeClr>
                    </a:solidFill>
                    <a:latin typeface="Calibri"/>
                    <a:ea typeface="Times New Roman"/>
                    <a:cs typeface="Times New Roman"/>
                  </a:rPr>
                  <a:t>m12</a:t>
                </a:r>
              </a:p>
            </p:txBody>
          </p:sp>
          <p:sp>
            <p:nvSpPr>
              <p:cNvPr id="133" name="Text Box 11">
                <a:extLst>
                  <a:ext uri="{FF2B5EF4-FFF2-40B4-BE49-F238E27FC236}">
                    <a16:creationId xmlns:a16="http://schemas.microsoft.com/office/drawing/2014/main" id="{B3E76565-1659-DC46-9957-426A0E4C5617}"/>
                  </a:ext>
                </a:extLst>
              </p:cNvPr>
              <p:cNvSpPr txBox="1">
                <a:spLocks noChangeArrowheads="1"/>
              </p:cNvSpPr>
              <p:nvPr/>
            </p:nvSpPr>
            <p:spPr bwMode="auto">
              <a:xfrm>
                <a:off x="7248954" y="3086590"/>
                <a:ext cx="496931"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accent1">
                        <a:lumMod val="25000"/>
                      </a:schemeClr>
                    </a:solidFill>
                    <a:latin typeface="Calibri"/>
                    <a:ea typeface="Times New Roman"/>
                    <a:cs typeface="Times New Roman"/>
                  </a:rPr>
                  <a:t>m14</a:t>
                </a:r>
                <a:r>
                  <a:rPr lang="en-US" sz="1800" baseline="-25000" dirty="0">
                    <a:solidFill>
                      <a:schemeClr val="accent1">
                        <a:lumMod val="25000"/>
                      </a:schemeClr>
                    </a:solidFill>
                    <a:latin typeface="Calibri"/>
                    <a:ea typeface="Times New Roman"/>
                    <a:cs typeface="Times New Roman"/>
                  </a:rPr>
                  <a:t>1</a:t>
                </a:r>
                <a:endParaRPr lang="en-US" sz="1800" dirty="0">
                  <a:solidFill>
                    <a:schemeClr val="accent1">
                      <a:lumMod val="25000"/>
                    </a:schemeClr>
                  </a:solidFill>
                  <a:latin typeface="Calibri"/>
                  <a:ea typeface="Times New Roman"/>
                  <a:cs typeface="Times New Roman"/>
                </a:endParaRPr>
              </a:p>
            </p:txBody>
          </p:sp>
          <p:sp>
            <p:nvSpPr>
              <p:cNvPr id="134" name="Text Box 11">
                <a:extLst>
                  <a:ext uri="{FF2B5EF4-FFF2-40B4-BE49-F238E27FC236}">
                    <a16:creationId xmlns:a16="http://schemas.microsoft.com/office/drawing/2014/main" id="{66A11E60-3CCE-A74A-9B70-5D669E3B3054}"/>
                  </a:ext>
                </a:extLst>
              </p:cNvPr>
              <p:cNvSpPr txBox="1">
                <a:spLocks noChangeArrowheads="1"/>
              </p:cNvSpPr>
              <p:nvPr/>
            </p:nvSpPr>
            <p:spPr bwMode="auto">
              <a:xfrm>
                <a:off x="7355149" y="2574566"/>
                <a:ext cx="418384"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accent1">
                        <a:lumMod val="25000"/>
                      </a:schemeClr>
                    </a:solidFill>
                    <a:latin typeface="Calibri"/>
                    <a:ea typeface="Times New Roman"/>
                    <a:cs typeface="Times New Roman"/>
                  </a:rPr>
                  <a:t>m64</a:t>
                </a:r>
              </a:p>
            </p:txBody>
          </p:sp>
          <p:sp>
            <p:nvSpPr>
              <p:cNvPr id="135" name="Text Box 11">
                <a:extLst>
                  <a:ext uri="{FF2B5EF4-FFF2-40B4-BE49-F238E27FC236}">
                    <a16:creationId xmlns:a16="http://schemas.microsoft.com/office/drawing/2014/main" id="{DFA8C726-67F7-CE4F-9201-34975519A6F1}"/>
                  </a:ext>
                </a:extLst>
              </p:cNvPr>
              <p:cNvSpPr txBox="1">
                <a:spLocks noChangeArrowheads="1"/>
              </p:cNvSpPr>
              <p:nvPr/>
            </p:nvSpPr>
            <p:spPr bwMode="auto">
              <a:xfrm>
                <a:off x="7801817" y="1930971"/>
                <a:ext cx="418384"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accent1">
                        <a:lumMod val="25000"/>
                      </a:schemeClr>
                    </a:solidFill>
                    <a:latin typeface="Calibri"/>
                    <a:ea typeface="Times New Roman"/>
                    <a:cs typeface="Times New Roman"/>
                  </a:rPr>
                  <a:t>m34</a:t>
                </a:r>
              </a:p>
            </p:txBody>
          </p:sp>
          <p:sp>
            <p:nvSpPr>
              <p:cNvPr id="136" name="Text Box 11">
                <a:extLst>
                  <a:ext uri="{FF2B5EF4-FFF2-40B4-BE49-F238E27FC236}">
                    <a16:creationId xmlns:a16="http://schemas.microsoft.com/office/drawing/2014/main" id="{AD5479E0-CEC8-5848-BBC5-6810A80EA3D6}"/>
                  </a:ext>
                </a:extLst>
              </p:cNvPr>
              <p:cNvSpPr txBox="1">
                <a:spLocks noChangeArrowheads="1"/>
              </p:cNvSpPr>
              <p:nvPr/>
            </p:nvSpPr>
            <p:spPr bwMode="auto">
              <a:xfrm>
                <a:off x="8604250" y="2362729"/>
                <a:ext cx="418384"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accent1">
                        <a:lumMod val="25000"/>
                      </a:schemeClr>
                    </a:solidFill>
                    <a:latin typeface="Calibri"/>
                    <a:ea typeface="Times New Roman"/>
                    <a:cs typeface="Times New Roman"/>
                  </a:rPr>
                  <a:t>m54</a:t>
                </a:r>
              </a:p>
            </p:txBody>
          </p:sp>
        </p:grpSp>
        <p:sp>
          <p:nvSpPr>
            <p:cNvPr id="139" name="Text Box 11">
              <a:extLst>
                <a:ext uri="{FF2B5EF4-FFF2-40B4-BE49-F238E27FC236}">
                  <a16:creationId xmlns:a16="http://schemas.microsoft.com/office/drawing/2014/main" id="{1808ACE8-4E5F-F344-9B7E-D9E8B9CDA94F}"/>
                </a:ext>
              </a:extLst>
            </p:cNvPr>
            <p:cNvSpPr txBox="1">
              <a:spLocks noChangeArrowheads="1"/>
            </p:cNvSpPr>
            <p:nvPr/>
          </p:nvSpPr>
          <p:spPr bwMode="auto">
            <a:xfrm>
              <a:off x="6983832" y="4351321"/>
              <a:ext cx="496931"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accent1">
                      <a:lumMod val="25000"/>
                    </a:schemeClr>
                  </a:solidFill>
                  <a:latin typeface="Calibri"/>
                  <a:ea typeface="Times New Roman"/>
                  <a:cs typeface="Times New Roman"/>
                </a:rPr>
                <a:t>m23</a:t>
              </a:r>
              <a:r>
                <a:rPr lang="en-US" sz="1800" baseline="-25000" dirty="0">
                  <a:solidFill>
                    <a:schemeClr val="accent1">
                      <a:lumMod val="25000"/>
                    </a:schemeClr>
                  </a:solidFill>
                  <a:latin typeface="Calibri"/>
                  <a:ea typeface="Times New Roman"/>
                  <a:cs typeface="Times New Roman"/>
                </a:rPr>
                <a:t>1</a:t>
              </a:r>
              <a:endParaRPr lang="en-US" sz="1800" dirty="0">
                <a:solidFill>
                  <a:schemeClr val="accent1">
                    <a:lumMod val="25000"/>
                  </a:schemeClr>
                </a:solidFill>
                <a:latin typeface="Calibri"/>
                <a:ea typeface="Times New Roman"/>
                <a:cs typeface="Times New Roman"/>
              </a:endParaRPr>
            </a:p>
          </p:txBody>
        </p:sp>
        <p:sp>
          <p:nvSpPr>
            <p:cNvPr id="140" name="Text Box 11">
              <a:extLst>
                <a:ext uri="{FF2B5EF4-FFF2-40B4-BE49-F238E27FC236}">
                  <a16:creationId xmlns:a16="http://schemas.microsoft.com/office/drawing/2014/main" id="{7D6069AD-C74F-6344-B038-A4FDE65B991D}"/>
                </a:ext>
              </a:extLst>
            </p:cNvPr>
            <p:cNvSpPr txBox="1">
              <a:spLocks noChangeArrowheads="1"/>
            </p:cNvSpPr>
            <p:nvPr/>
          </p:nvSpPr>
          <p:spPr bwMode="auto">
            <a:xfrm>
              <a:off x="5933338" y="5522062"/>
              <a:ext cx="496931"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chemeClr val="accent1">
                      <a:lumMod val="25000"/>
                    </a:schemeClr>
                  </a:solidFill>
                  <a:latin typeface="Calibri"/>
                  <a:ea typeface="Times New Roman"/>
                  <a:cs typeface="Times New Roman"/>
                </a:rPr>
                <a:t>m14</a:t>
              </a:r>
              <a:r>
                <a:rPr lang="en-US" sz="1800" baseline="-25000" dirty="0">
                  <a:solidFill>
                    <a:schemeClr val="accent1">
                      <a:lumMod val="25000"/>
                    </a:schemeClr>
                  </a:solidFill>
                  <a:latin typeface="Calibri"/>
                  <a:ea typeface="Times New Roman"/>
                  <a:cs typeface="Times New Roman"/>
                </a:rPr>
                <a:t>2</a:t>
              </a:r>
              <a:endParaRPr lang="en-US" sz="1800" dirty="0">
                <a:solidFill>
                  <a:schemeClr val="accent1">
                    <a:lumMod val="25000"/>
                  </a:schemeClr>
                </a:solidFill>
                <a:latin typeface="Calibri"/>
                <a:ea typeface="Times New Roman"/>
                <a:cs typeface="Times New Roman"/>
              </a:endParaRPr>
            </a:p>
          </p:txBody>
        </p:sp>
      </p:grpSp>
    </p:spTree>
    <p:extLst>
      <p:ext uri="{BB962C8B-B14F-4D97-AF65-F5344CB8AC3E}">
        <p14:creationId xmlns:p14="http://schemas.microsoft.com/office/powerpoint/2010/main" val="3384090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Content Placeholder 2"/>
          <p:cNvSpPr>
            <a:spLocks noGrp="1"/>
          </p:cNvSpPr>
          <p:nvPr>
            <p:ph idx="1"/>
          </p:nvPr>
        </p:nvSpPr>
        <p:spPr/>
        <p:txBody>
          <a:bodyPr>
            <a:normAutofit/>
          </a:bodyPr>
          <a:lstStyle/>
          <a:p>
            <a:r>
              <a:rPr lang="en-GB" dirty="0"/>
              <a:t>AO*</a:t>
            </a:r>
          </a:p>
          <a:p>
            <a:pPr lvl="1"/>
            <a:r>
              <a:rPr lang="en-GB" dirty="0"/>
              <a:t>Acyclic</a:t>
            </a:r>
          </a:p>
          <a:p>
            <a:r>
              <a:rPr lang="en-GB" dirty="0"/>
              <a:t>LAO*</a:t>
            </a:r>
          </a:p>
          <a:p>
            <a:pPr lvl="1"/>
            <a:r>
              <a:rPr lang="en-GB" dirty="0"/>
              <a:t>(A)cyclic</a:t>
            </a:r>
          </a:p>
          <a:p>
            <a:r>
              <a:rPr lang="en-GB" dirty="0"/>
              <a:t>Heuristics through determinisation</a:t>
            </a:r>
          </a:p>
        </p:txBody>
      </p:sp>
      <p:sp>
        <p:nvSpPr>
          <p:cNvPr id="4" name="Slide Number Placeholder 3">
            <a:extLst>
              <a:ext uri="{FF2B5EF4-FFF2-40B4-BE49-F238E27FC236}">
                <a16:creationId xmlns:a16="http://schemas.microsoft.com/office/drawing/2014/main" id="{81D0EFE9-4B90-9147-88EA-513C87A8207B}"/>
              </a:ext>
            </a:extLst>
          </p:cNvPr>
          <p:cNvSpPr>
            <a:spLocks noGrp="1"/>
          </p:cNvSpPr>
          <p:nvPr>
            <p:ph type="sldNum" sz="quarter" idx="12"/>
          </p:nvPr>
        </p:nvSpPr>
        <p:spPr/>
        <p:txBody>
          <a:bodyPr/>
          <a:lstStyle/>
          <a:p>
            <a:fld id="{67C9959E-8E6B-B04C-9955-EA096F41CA7A}" type="slidenum">
              <a:rPr lang="en-GB" smtClean="0"/>
              <a:t>38</a:t>
            </a:fld>
            <a:endParaRPr lang="en-GB"/>
          </a:p>
        </p:txBody>
      </p:sp>
    </p:spTree>
    <p:extLst>
      <p:ext uri="{BB962C8B-B14F-4D97-AF65-F5344CB8AC3E}">
        <p14:creationId xmlns:p14="http://schemas.microsoft.com/office/powerpoint/2010/main" val="11183626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939D9-366F-7F42-805E-6D533DA430B9}"/>
              </a:ext>
            </a:extLst>
          </p:cNvPr>
          <p:cNvSpPr>
            <a:spLocks noGrp="1"/>
          </p:cNvSpPr>
          <p:nvPr>
            <p:ph type="title"/>
          </p:nvPr>
        </p:nvSpPr>
        <p:spPr/>
        <p:txBody>
          <a:bodyPr/>
          <a:lstStyle/>
          <a:p>
            <a:r>
              <a:rPr lang="en-GB" dirty="0"/>
              <a:t>Outline</a:t>
            </a:r>
          </a:p>
        </p:txBody>
      </p:sp>
      <p:sp>
        <p:nvSpPr>
          <p:cNvPr id="3" name="Content Placeholder 2">
            <a:extLst>
              <a:ext uri="{FF2B5EF4-FFF2-40B4-BE49-F238E27FC236}">
                <a16:creationId xmlns:a16="http://schemas.microsoft.com/office/drawing/2014/main" id="{A61B3F8C-1DF6-C44F-A43C-94F139E61CEB}"/>
              </a:ext>
            </a:extLst>
          </p:cNvPr>
          <p:cNvSpPr>
            <a:spLocks noGrp="1"/>
          </p:cNvSpPr>
          <p:nvPr>
            <p:ph idx="1"/>
          </p:nvPr>
        </p:nvSpPr>
        <p:spPr/>
        <p:txBody>
          <a:bodyPr>
            <a:normAutofit/>
          </a:bodyPr>
          <a:lstStyle/>
          <a:p>
            <a:pPr marL="0" indent="0">
              <a:buNone/>
            </a:pPr>
            <a:r>
              <a:rPr lang="en-GB" i="1" dirty="0"/>
              <a:t>6.2 Stochastic shortest path problems</a:t>
            </a:r>
          </a:p>
          <a:p>
            <a:pPr lvl="1"/>
            <a:r>
              <a:rPr lang="en-GB" dirty="0"/>
              <a:t>Safe/unsafe policies</a:t>
            </a:r>
          </a:p>
          <a:p>
            <a:pPr lvl="1"/>
            <a:r>
              <a:rPr lang="en-GB" dirty="0"/>
              <a:t>Optimality</a:t>
            </a:r>
          </a:p>
          <a:p>
            <a:pPr lvl="1"/>
            <a:r>
              <a:rPr lang="en-GB" dirty="0"/>
              <a:t>Policy iteration, value iteration</a:t>
            </a:r>
          </a:p>
          <a:p>
            <a:pPr marL="0" indent="0">
              <a:buNone/>
            </a:pPr>
            <a:r>
              <a:rPr lang="en-GB" i="1" dirty="0"/>
              <a:t>6.3 Heuristic search algorithms</a:t>
            </a:r>
          </a:p>
          <a:p>
            <a:pPr lvl="1"/>
            <a:r>
              <a:rPr lang="en-GB" dirty="0"/>
              <a:t>Best-first search</a:t>
            </a:r>
          </a:p>
          <a:p>
            <a:pPr lvl="1"/>
            <a:r>
              <a:rPr lang="en-GB" dirty="0"/>
              <a:t>Determinisation</a:t>
            </a:r>
          </a:p>
          <a:p>
            <a:pPr marL="0" indent="0">
              <a:buNone/>
            </a:pPr>
            <a:r>
              <a:rPr lang="en-GB" b="1" i="1" dirty="0">
                <a:solidFill>
                  <a:srgbClr val="C00000"/>
                </a:solidFill>
              </a:rPr>
              <a:t>6.4 Online probabilistic planning</a:t>
            </a:r>
          </a:p>
          <a:p>
            <a:pPr lvl="1"/>
            <a:r>
              <a:rPr lang="en-GB" dirty="0">
                <a:solidFill>
                  <a:srgbClr val="C00000"/>
                </a:solidFill>
              </a:rPr>
              <a:t>Lookahead</a:t>
            </a:r>
          </a:p>
          <a:p>
            <a:pPr lvl="1"/>
            <a:r>
              <a:rPr lang="en-GB" dirty="0">
                <a:solidFill>
                  <a:srgbClr val="C00000"/>
                </a:solidFill>
              </a:rPr>
              <a:t>Reinforcement learning</a:t>
            </a:r>
          </a:p>
        </p:txBody>
      </p:sp>
      <p:sp>
        <p:nvSpPr>
          <p:cNvPr id="4" name="Slide Number Placeholder 3">
            <a:extLst>
              <a:ext uri="{FF2B5EF4-FFF2-40B4-BE49-F238E27FC236}">
                <a16:creationId xmlns:a16="http://schemas.microsoft.com/office/drawing/2014/main" id="{CEE0CFDA-EE73-6943-8A96-B6F41ABB7395}"/>
              </a:ext>
            </a:extLst>
          </p:cNvPr>
          <p:cNvSpPr>
            <a:spLocks noGrp="1"/>
          </p:cNvSpPr>
          <p:nvPr>
            <p:ph type="sldNum" sz="quarter" idx="12"/>
          </p:nvPr>
        </p:nvSpPr>
        <p:spPr/>
        <p:txBody>
          <a:bodyPr/>
          <a:lstStyle/>
          <a:p>
            <a:fld id="{67C9959E-8E6B-B04C-9955-EA096F41CA7A}" type="slidenum">
              <a:rPr lang="en-GB" smtClean="0"/>
              <a:t>39</a:t>
            </a:fld>
            <a:endParaRPr lang="en-GB"/>
          </a:p>
        </p:txBody>
      </p:sp>
    </p:spTree>
    <p:extLst>
      <p:ext uri="{BB962C8B-B14F-4D97-AF65-F5344CB8AC3E}">
        <p14:creationId xmlns:p14="http://schemas.microsoft.com/office/powerpoint/2010/main" val="757037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939D9-366F-7F42-805E-6D533DA430B9}"/>
              </a:ext>
            </a:extLst>
          </p:cNvPr>
          <p:cNvSpPr>
            <a:spLocks noGrp="1"/>
          </p:cNvSpPr>
          <p:nvPr>
            <p:ph type="title"/>
          </p:nvPr>
        </p:nvSpPr>
        <p:spPr/>
        <p:txBody>
          <a:bodyPr/>
          <a:lstStyle/>
          <a:p>
            <a:r>
              <a:rPr lang="en-GB" dirty="0"/>
              <a:t>Outline</a:t>
            </a:r>
          </a:p>
        </p:txBody>
      </p:sp>
      <p:sp>
        <p:nvSpPr>
          <p:cNvPr id="3" name="Content Placeholder 2">
            <a:extLst>
              <a:ext uri="{FF2B5EF4-FFF2-40B4-BE49-F238E27FC236}">
                <a16:creationId xmlns:a16="http://schemas.microsoft.com/office/drawing/2014/main" id="{A61B3F8C-1DF6-C44F-A43C-94F139E61CEB}"/>
              </a:ext>
            </a:extLst>
          </p:cNvPr>
          <p:cNvSpPr>
            <a:spLocks noGrp="1"/>
          </p:cNvSpPr>
          <p:nvPr>
            <p:ph idx="1"/>
          </p:nvPr>
        </p:nvSpPr>
        <p:spPr/>
        <p:txBody>
          <a:bodyPr>
            <a:normAutofit/>
          </a:bodyPr>
          <a:lstStyle/>
          <a:p>
            <a:pPr marL="0" indent="0">
              <a:buNone/>
            </a:pPr>
            <a:r>
              <a:rPr lang="en-GB" b="1" i="1" dirty="0">
                <a:solidFill>
                  <a:srgbClr val="C00000"/>
                </a:solidFill>
              </a:rPr>
              <a:t>6.2 Stochastic shortest path problems</a:t>
            </a:r>
          </a:p>
          <a:p>
            <a:pPr lvl="1"/>
            <a:r>
              <a:rPr lang="en-GB" dirty="0">
                <a:solidFill>
                  <a:srgbClr val="C00000"/>
                </a:solidFill>
              </a:rPr>
              <a:t>Safe/unsafe policies</a:t>
            </a:r>
          </a:p>
          <a:p>
            <a:pPr lvl="1"/>
            <a:r>
              <a:rPr lang="en-GB" dirty="0">
                <a:solidFill>
                  <a:srgbClr val="C00000"/>
                </a:solidFill>
              </a:rPr>
              <a:t>Optimality</a:t>
            </a:r>
          </a:p>
          <a:p>
            <a:pPr lvl="1"/>
            <a:r>
              <a:rPr lang="en-GB" dirty="0">
                <a:solidFill>
                  <a:srgbClr val="C00000"/>
                </a:solidFill>
              </a:rPr>
              <a:t>Policy iteration, value iteration</a:t>
            </a:r>
          </a:p>
          <a:p>
            <a:pPr marL="0" indent="0">
              <a:buNone/>
            </a:pPr>
            <a:r>
              <a:rPr lang="en-GB" i="1" dirty="0"/>
              <a:t>6.3 Heuristic search algorithms</a:t>
            </a:r>
          </a:p>
          <a:p>
            <a:pPr lvl="1"/>
            <a:r>
              <a:rPr lang="en-GB" dirty="0"/>
              <a:t>Best-first search</a:t>
            </a:r>
          </a:p>
          <a:p>
            <a:pPr lvl="1"/>
            <a:r>
              <a:rPr lang="en-GB" dirty="0"/>
              <a:t>Determinisation</a:t>
            </a:r>
          </a:p>
          <a:p>
            <a:pPr marL="0" indent="0">
              <a:buNone/>
            </a:pPr>
            <a:r>
              <a:rPr lang="en-GB" i="1" dirty="0"/>
              <a:t>6.4 Online probabilistic planning</a:t>
            </a:r>
          </a:p>
          <a:p>
            <a:pPr lvl="1"/>
            <a:r>
              <a:rPr lang="en-GB" dirty="0"/>
              <a:t>Lookahead</a:t>
            </a:r>
          </a:p>
          <a:p>
            <a:pPr lvl="1"/>
            <a:r>
              <a:rPr lang="en-GB" dirty="0"/>
              <a:t>Reinforcement learning</a:t>
            </a:r>
          </a:p>
        </p:txBody>
      </p:sp>
      <p:sp>
        <p:nvSpPr>
          <p:cNvPr id="4" name="Slide Number Placeholder 3">
            <a:extLst>
              <a:ext uri="{FF2B5EF4-FFF2-40B4-BE49-F238E27FC236}">
                <a16:creationId xmlns:a16="http://schemas.microsoft.com/office/drawing/2014/main" id="{CEE0CFDA-EE73-6943-8A96-B6F41ABB7395}"/>
              </a:ext>
            </a:extLst>
          </p:cNvPr>
          <p:cNvSpPr>
            <a:spLocks noGrp="1"/>
          </p:cNvSpPr>
          <p:nvPr>
            <p:ph type="sldNum" sz="quarter" idx="12"/>
          </p:nvPr>
        </p:nvSpPr>
        <p:spPr/>
        <p:txBody>
          <a:bodyPr/>
          <a:lstStyle/>
          <a:p>
            <a:fld id="{67C9959E-8E6B-B04C-9955-EA096F41CA7A}" type="slidenum">
              <a:rPr lang="en-GB" smtClean="0"/>
              <a:t>4</a:t>
            </a:fld>
            <a:endParaRPr lang="en-GB"/>
          </a:p>
        </p:txBody>
      </p:sp>
    </p:spTree>
    <p:extLst>
      <p:ext uri="{BB962C8B-B14F-4D97-AF65-F5344CB8AC3E}">
        <p14:creationId xmlns:p14="http://schemas.microsoft.com/office/powerpoint/2010/main" val="29902593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Planning and Acting</a:t>
            </a:r>
          </a:p>
        </p:txBody>
      </p:sp>
      <mc:AlternateContent xmlns:mc="http://schemas.openxmlformats.org/markup-compatibility/2006" xmlns:a14="http://schemas.microsoft.com/office/drawing/2010/main">
        <mc:Choice Requires="a14">
          <p:sp>
            <p:nvSpPr>
              <p:cNvPr id="6" name="Content Placeholder 5"/>
              <p:cNvSpPr>
                <a:spLocks noGrp="1"/>
              </p:cNvSpPr>
              <p:nvPr>
                <p:ph sz="half" idx="1"/>
              </p:nvPr>
            </p:nvSpPr>
            <p:spPr/>
            <p:txBody>
              <a:bodyPr>
                <a:normAutofit fontScale="85000" lnSpcReduction="20000"/>
              </a:bodyPr>
              <a:lstStyle/>
              <a:p>
                <a:r>
                  <a:rPr lang="en-US" dirty="0"/>
                  <a:t>Same as in Ch. 2, except </a:t>
                </a:r>
                <a14:m>
                  <m:oMath xmlns:m="http://schemas.openxmlformats.org/officeDocument/2006/math">
                    <m:r>
                      <a:rPr lang="en-US" i="1" dirty="0" smtClean="0">
                        <a:latin typeface="Cambria Math" panose="02040503050406030204" pitchFamily="18" charset="0"/>
                        <a:cs typeface="Times New Roman"/>
                      </a:rPr>
                      <m:t>𝑠</m:t>
                    </m:r>
                  </m:oMath>
                </a14:m>
                <a:r>
                  <a:rPr lang="en-US" dirty="0"/>
                  <a:t> instead of </a:t>
                </a:r>
                <a14:m>
                  <m:oMath xmlns:m="http://schemas.openxmlformats.org/officeDocument/2006/math">
                    <m:r>
                      <a:rPr lang="el-GR" i="1" dirty="0">
                        <a:latin typeface="Cambria Math" panose="02040503050406030204" pitchFamily="18" charset="0"/>
                      </a:rPr>
                      <m:t>𝜉</m:t>
                    </m:r>
                  </m:oMath>
                </a14:m>
                <a:endParaRPr lang="en-US" dirty="0"/>
              </a:p>
              <a:p>
                <a:pPr lvl="1"/>
                <a:r>
                  <a:rPr lang="en-US" dirty="0"/>
                  <a:t>Could use </a:t>
                </a:r>
                <a:br>
                  <a:rPr lang="en-US" dirty="0"/>
                </a:br>
                <a14:m>
                  <m:oMath xmlns:m="http://schemas.openxmlformats.org/officeDocument/2006/math">
                    <m:r>
                      <a:rPr lang="en-US" i="1" dirty="0" smtClean="0">
                        <a:latin typeface="Cambria Math" panose="02040503050406030204" pitchFamily="18" charset="0"/>
                        <a:cs typeface="Times New Roman"/>
                      </a:rPr>
                      <m:t>𝑠</m:t>
                    </m:r>
                  </m:oMath>
                </a14:m>
                <a:r>
                  <a:rPr lang="en-US" dirty="0">
                    <a:cs typeface="Times New Roman"/>
                  </a:rPr>
                  <a:t> ← abstraction of </a:t>
                </a:r>
                <a14:m>
                  <m:oMath xmlns:m="http://schemas.openxmlformats.org/officeDocument/2006/math">
                    <m:r>
                      <a:rPr lang="el-GR" i="1" dirty="0" smtClean="0">
                        <a:latin typeface="Cambria Math" panose="02040503050406030204" pitchFamily="18" charset="0"/>
                      </a:rPr>
                      <m:t>𝜉</m:t>
                    </m:r>
                  </m:oMath>
                </a14:m>
                <a:r>
                  <a:rPr lang="en-US" dirty="0"/>
                  <a:t> </a:t>
                </a:r>
                <a:br>
                  <a:rPr lang="en-US" dirty="0"/>
                </a:br>
                <a:r>
                  <a:rPr lang="en-US" dirty="0"/>
                  <a:t>as in Ch. 2</a:t>
                </a:r>
              </a:p>
              <a:p>
                <a:r>
                  <a:rPr lang="en-US" dirty="0"/>
                  <a:t>Could also use </a:t>
                </a:r>
                <a:br>
                  <a:rPr lang="en-US" dirty="0"/>
                </a:br>
                <a:r>
                  <a:rPr lang="en-US" dirty="0">
                    <a:cs typeface="Calibri"/>
                  </a:rPr>
                  <a:t>Run-Lazy-Lookahead </a:t>
                </a:r>
                <a:r>
                  <a:rPr lang="en-US" dirty="0"/>
                  <a:t>or </a:t>
                </a:r>
                <a:br>
                  <a:rPr lang="en-US" dirty="0"/>
                </a:br>
                <a:r>
                  <a:rPr lang="en-US" dirty="0">
                    <a:cs typeface="Calibri"/>
                  </a:rPr>
                  <a:t>Run-Concurrent-Lookahead</a:t>
                </a:r>
              </a:p>
              <a:p>
                <a:r>
                  <a:rPr lang="en-US" kern="0" dirty="0"/>
                  <a:t>What to use for </a:t>
                </a:r>
                <a:r>
                  <a:rPr lang="en-US" kern="0" dirty="0">
                    <a:cs typeface="Calibri"/>
                  </a:rPr>
                  <a:t>Lookahead</a:t>
                </a:r>
                <a:r>
                  <a:rPr lang="en-US" kern="0" dirty="0"/>
                  <a:t>?</a:t>
                </a:r>
              </a:p>
              <a:p>
                <a:pPr lvl="1"/>
                <a:r>
                  <a:rPr lang="en-US" kern="0" dirty="0">
                    <a:latin typeface="Calibri" panose="020F0502020204030204" pitchFamily="34" charset="0"/>
                  </a:rPr>
                  <a:t>AO*</a:t>
                </a:r>
                <a:r>
                  <a:rPr lang="en-US" kern="0" dirty="0"/>
                  <a:t>, </a:t>
                </a:r>
                <a:r>
                  <a:rPr lang="en-US" kern="0" dirty="0">
                    <a:latin typeface="Calibri" panose="020F0502020204030204" pitchFamily="34" charset="0"/>
                  </a:rPr>
                  <a:t>LAO*</a:t>
                </a:r>
                <a:r>
                  <a:rPr lang="en-US" kern="0" dirty="0"/>
                  <a:t>, …</a:t>
                </a:r>
              </a:p>
              <a:p>
                <a:pPr lvl="2"/>
                <a:r>
                  <a:rPr lang="en-US" kern="0" dirty="0"/>
                  <a:t>Modify to search part of the space</a:t>
                </a:r>
              </a:p>
              <a:p>
                <a:pPr lvl="1"/>
                <a:r>
                  <a:rPr lang="en-US" kern="0" dirty="0"/>
                  <a:t>Classical planner running on determinized domain</a:t>
                </a:r>
              </a:p>
              <a:p>
                <a:pPr lvl="1"/>
                <a:r>
                  <a:rPr lang="en-US" kern="0" dirty="0"/>
                  <a:t>Stochastic sampling algorithms</a:t>
                </a:r>
              </a:p>
              <a:p>
                <a:endParaRPr lang="en-US" dirty="0">
                  <a:cs typeface="Calibri"/>
                </a:endParaRPr>
              </a:p>
            </p:txBody>
          </p:sp>
        </mc:Choice>
        <mc:Fallback xmlns="">
          <p:sp>
            <p:nvSpPr>
              <p:cNvPr id="6" name="Content Placeholder 5"/>
              <p:cNvSpPr>
                <a:spLocks noGrp="1" noRot="1" noChangeAspect="1" noMove="1" noResize="1" noEditPoints="1" noAdjustHandles="1" noChangeArrowheads="1" noChangeShapeType="1" noTextEdit="1"/>
              </p:cNvSpPr>
              <p:nvPr>
                <p:ph sz="half" idx="1"/>
              </p:nvPr>
            </p:nvSpPr>
            <p:spPr>
              <a:blipFill>
                <a:blip r:embed="rId2"/>
                <a:stretch>
                  <a:fillRect l="-1954" t="-2519" r="-326"/>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23684AFC-EC25-6742-A23F-8EF1D4996358}"/>
              </a:ext>
            </a:extLst>
          </p:cNvPr>
          <p:cNvSpPr>
            <a:spLocks noGrp="1"/>
          </p:cNvSpPr>
          <p:nvPr>
            <p:ph type="sldNum" sz="quarter" idx="12"/>
          </p:nvPr>
        </p:nvSpPr>
        <p:spPr/>
        <p:txBody>
          <a:bodyPr/>
          <a:lstStyle/>
          <a:p>
            <a:fld id="{67C9959E-8E6B-B04C-9955-EA096F41CA7A}" type="slidenum">
              <a:rPr lang="en-GB" smtClean="0"/>
              <a:t>40</a:t>
            </a:fld>
            <a:endParaRPr lang="en-GB"/>
          </a:p>
        </p:txBody>
      </p:sp>
      <p:sp>
        <p:nvSpPr>
          <p:cNvPr id="38" name="Content Placeholder 5">
            <a:extLst>
              <a:ext uri="{FF2B5EF4-FFF2-40B4-BE49-F238E27FC236}">
                <a16:creationId xmlns:a16="http://schemas.microsoft.com/office/drawing/2014/main" id="{ECAD6509-222C-0A49-888C-C5B7DD9D4047}"/>
              </a:ext>
            </a:extLst>
          </p:cNvPr>
          <p:cNvSpPr txBox="1">
            <a:spLocks/>
          </p:cNvSpPr>
          <p:nvPr/>
        </p:nvSpPr>
        <p:spPr bwMode="auto">
          <a:xfrm>
            <a:off x="4382260" y="1166710"/>
            <a:ext cx="4571763" cy="151067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vert="horz" wrap="none" lIns="90487" tIns="44450" rIns="90487" bIns="44450" numCol="1" anchor="t" anchorCtr="0" compatLnSpc="1">
            <a:prstTxWarp prst="textNoShape">
              <a:avLst/>
            </a:prstTxWarp>
            <a:spAutoFit/>
          </a:bodyPr>
          <a:lstStyle>
            <a:lvl1pPr marL="344488" indent="-344488" algn="l" rtl="0" eaLnBrk="1" fontAlgn="base" hangingPunct="1">
              <a:spcBef>
                <a:spcPts val="600"/>
              </a:spcBef>
              <a:spcAft>
                <a:spcPct val="0"/>
              </a:spcAft>
              <a:buClr>
                <a:srgbClr val="0033CC"/>
              </a:buClr>
              <a:buSzPct val="85000"/>
              <a:buFont typeface="Webdings" charset="2"/>
              <a:buChar char="="/>
              <a:defRPr sz="2000">
                <a:solidFill>
                  <a:schemeClr val="tx1"/>
                </a:solidFill>
                <a:latin typeface="+mn-lt"/>
                <a:ea typeface="ＭＳ Ｐゴシック" charset="-128"/>
                <a:cs typeface="ＭＳ Ｐゴシック" charset="-128"/>
              </a:defRPr>
            </a:lvl1pPr>
            <a:lvl2pPr marL="741363" indent="-344488" algn="l" rtl="0" eaLnBrk="1" fontAlgn="base" hangingPunct="1">
              <a:spcBef>
                <a:spcPts val="600"/>
              </a:spcBef>
              <a:spcAft>
                <a:spcPct val="0"/>
              </a:spcAft>
              <a:buClr>
                <a:srgbClr val="0033CC"/>
              </a:buClr>
              <a:buSzPct val="90000"/>
              <a:buFont typeface="Wingdings" charset="2"/>
              <a:buChar char="Ø"/>
              <a:defRPr sz="2000">
                <a:solidFill>
                  <a:schemeClr val="tx1"/>
                </a:solidFill>
                <a:latin typeface="+mn-lt"/>
                <a:ea typeface="ＭＳ Ｐゴシック" charset="-128"/>
              </a:defRPr>
            </a:lvl2pPr>
            <a:lvl3pPr marL="1138238" indent="-344488" algn="l" rtl="0" eaLnBrk="1" fontAlgn="base" hangingPunct="1">
              <a:spcBef>
                <a:spcPts val="600"/>
              </a:spcBef>
              <a:spcAft>
                <a:spcPct val="0"/>
              </a:spcAft>
              <a:buClr>
                <a:srgbClr val="0033CC"/>
              </a:buClr>
              <a:buSzPct val="105000"/>
              <a:buFont typeface="Lucida Grande"/>
              <a:buChar char="•"/>
              <a:defRPr sz="2000">
                <a:solidFill>
                  <a:schemeClr val="tx1"/>
                </a:solidFill>
                <a:latin typeface="+mn-lt"/>
                <a:ea typeface="ＭＳ Ｐゴシック" charset="-128"/>
              </a:defRPr>
            </a:lvl3pPr>
            <a:lvl4pPr marL="1547813" indent="-341313" algn="l" rtl="0" eaLnBrk="1" fontAlgn="base" hangingPunct="1">
              <a:spcBef>
                <a:spcPts val="600"/>
              </a:spcBef>
              <a:spcAft>
                <a:spcPct val="0"/>
              </a:spcAft>
              <a:buClr>
                <a:srgbClr val="0033CC"/>
              </a:buClr>
              <a:buSzPct val="85000"/>
              <a:buFont typeface="Lucida Grande"/>
              <a:buChar char="▸"/>
              <a:defRPr sz="2000">
                <a:solidFill>
                  <a:schemeClr val="tx1"/>
                </a:solidFill>
                <a:latin typeface="+mn-lt"/>
                <a:ea typeface="ＭＳ Ｐゴシック" charset="-128"/>
              </a:defRPr>
            </a:lvl4pPr>
            <a:lvl5pPr marL="1944688" indent="-344488" algn="l" defTabSz="911225" rtl="0" eaLnBrk="1" fontAlgn="base" hangingPunct="1">
              <a:spcBef>
                <a:spcPts val="600"/>
              </a:spcBef>
              <a:spcAft>
                <a:spcPct val="0"/>
              </a:spcAft>
              <a:buClr>
                <a:srgbClr val="0033CC"/>
              </a:buClr>
              <a:buSzPct val="105000"/>
              <a:buFont typeface="Lucida Grande"/>
              <a:buChar char="–"/>
              <a:defRPr sz="2000">
                <a:solidFill>
                  <a:schemeClr val="tx1"/>
                </a:solidFill>
                <a:latin typeface="+mn-lt"/>
                <a:ea typeface="ＭＳ Ｐゴシック" charset="-128"/>
              </a:defRPr>
            </a:lvl5pPr>
            <a:lvl6pPr marL="2341563" indent="-342900" algn="l" rtl="0" eaLnBrk="1" fontAlgn="base" hangingPunct="1">
              <a:spcBef>
                <a:spcPct val="20000"/>
              </a:spcBef>
              <a:spcAft>
                <a:spcPct val="0"/>
              </a:spcAft>
              <a:buClr>
                <a:srgbClr val="0033CC"/>
              </a:buClr>
              <a:buSzPct val="90000"/>
              <a:buFont typeface="Lucida Grande"/>
              <a:buChar char="›"/>
              <a:defRPr sz="2000" baseline="0">
                <a:solidFill>
                  <a:schemeClr val="tx1"/>
                </a:solidFill>
                <a:latin typeface="+mn-lt"/>
                <a:ea typeface="ＭＳ Ｐゴシック" charset="-128"/>
              </a:defRPr>
            </a:lvl6pPr>
            <a:lvl7pPr marL="26924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7pPr>
            <a:lvl8pPr marL="31496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8pPr>
            <a:lvl9pPr marL="36068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9pPr>
          </a:lstStyle>
          <a:p>
            <a:pPr marL="0" indent="0">
              <a:spcBef>
                <a:spcPts val="200"/>
              </a:spcBef>
              <a:buFont typeface="Webdings" charset="2"/>
              <a:buNone/>
            </a:pPr>
            <a:r>
              <a:rPr lang="en-US" sz="1400" b="1" kern="0" dirty="0">
                <a:solidFill>
                  <a:schemeClr val="bg1"/>
                </a:solidFill>
                <a:latin typeface="Courier New" panose="02070309020205020404" pitchFamily="49" charset="0"/>
                <a:cs typeface="Courier New" panose="02070309020205020404" pitchFamily="49" charset="0"/>
              </a:rPr>
              <a:t>Run-</a:t>
            </a:r>
            <a:r>
              <a:rPr lang="en-US" sz="1400" b="1" kern="0" dirty="0" err="1">
                <a:solidFill>
                  <a:schemeClr val="bg1"/>
                </a:solidFill>
                <a:latin typeface="Courier New" panose="02070309020205020404" pitchFamily="49" charset="0"/>
                <a:cs typeface="Courier New" panose="02070309020205020404" pitchFamily="49" charset="0"/>
              </a:rPr>
              <a:t>Lookahead</a:t>
            </a:r>
            <a:r>
              <a:rPr lang="en-US" sz="1400" b="1" kern="0" dirty="0">
                <a:solidFill>
                  <a:schemeClr val="bg1"/>
                </a:solidFill>
                <a:latin typeface="Courier New" panose="02070309020205020404" pitchFamily="49" charset="0"/>
                <a:cs typeface="Courier New" panose="02070309020205020404" pitchFamily="49" charset="0"/>
              </a:rPr>
              <a:t>(Σ,</a:t>
            </a:r>
            <a:r>
              <a:rPr lang="en-US" sz="1400" b="1" i="1" kern="0" dirty="0">
                <a:solidFill>
                  <a:schemeClr val="bg1"/>
                </a:solidFill>
                <a:latin typeface="Courier New" panose="02070309020205020404" pitchFamily="49" charset="0"/>
                <a:cs typeface="Courier New" panose="02070309020205020404" pitchFamily="49" charset="0"/>
              </a:rPr>
              <a:t>s</a:t>
            </a:r>
            <a:r>
              <a:rPr lang="en-US" sz="1400" b="1" kern="0" baseline="-25000" dirty="0">
                <a:solidFill>
                  <a:schemeClr val="bg1"/>
                </a:solidFill>
                <a:latin typeface="Courier New" panose="02070309020205020404" pitchFamily="49" charset="0"/>
                <a:cs typeface="Courier New" panose="02070309020205020404" pitchFamily="49" charset="0"/>
              </a:rPr>
              <a:t>0</a:t>
            </a:r>
            <a:r>
              <a:rPr lang="en-US" sz="1400" b="1" kern="0" dirty="0">
                <a:solidFill>
                  <a:schemeClr val="bg1"/>
                </a:solidFill>
                <a:latin typeface="Courier New" panose="02070309020205020404" pitchFamily="49" charset="0"/>
                <a:cs typeface="Courier New" panose="02070309020205020404" pitchFamily="49" charset="0"/>
              </a:rPr>
              <a:t>,</a:t>
            </a:r>
            <a:r>
              <a:rPr lang="en-US" sz="1400" b="1" i="1" kern="0" dirty="0">
                <a:solidFill>
                  <a:schemeClr val="bg1"/>
                </a:solidFill>
                <a:latin typeface="Courier New" panose="02070309020205020404" pitchFamily="49" charset="0"/>
                <a:cs typeface="Courier New" panose="02070309020205020404" pitchFamily="49" charset="0"/>
              </a:rPr>
              <a:t>S</a:t>
            </a:r>
            <a:r>
              <a:rPr lang="en-US" sz="1400" b="1" i="1" kern="0" baseline="-25000" dirty="0">
                <a:solidFill>
                  <a:schemeClr val="bg1"/>
                </a:solidFill>
                <a:latin typeface="Courier New" panose="02070309020205020404" pitchFamily="49" charset="0"/>
                <a:cs typeface="Courier New" panose="02070309020205020404" pitchFamily="49" charset="0"/>
              </a:rPr>
              <a:t>g</a:t>
            </a:r>
            <a:r>
              <a:rPr lang="en-US" sz="1400" b="1" kern="0" dirty="0">
                <a:solidFill>
                  <a:schemeClr val="bg1"/>
                </a:solidFill>
                <a:latin typeface="Courier New" panose="02070309020205020404" pitchFamily="49" charset="0"/>
                <a:cs typeface="Courier New" panose="02070309020205020404" pitchFamily="49" charset="0"/>
              </a:rPr>
              <a:t>)</a:t>
            </a:r>
          </a:p>
          <a:p>
            <a:pPr marL="396875" lvl="1" indent="0">
              <a:spcBef>
                <a:spcPts val="200"/>
              </a:spcBef>
              <a:buFont typeface="Wingdings" charset="2"/>
              <a:buNone/>
            </a:pPr>
            <a:r>
              <a:rPr lang="en-US" sz="1400" i="1" kern="0" dirty="0">
                <a:solidFill>
                  <a:schemeClr val="bg1"/>
                </a:solidFill>
                <a:latin typeface="Courier New" panose="02070309020205020404" pitchFamily="49" charset="0"/>
                <a:cs typeface="Courier New" panose="02070309020205020404" pitchFamily="49" charset="0"/>
              </a:rPr>
              <a:t>s</a:t>
            </a:r>
            <a:r>
              <a:rPr lang="en-US" sz="1400" kern="0" dirty="0">
                <a:solidFill>
                  <a:schemeClr val="bg1"/>
                </a:solidFill>
                <a:latin typeface="Courier New" panose="02070309020205020404" pitchFamily="49" charset="0"/>
                <a:cs typeface="Courier New" panose="02070309020205020404" pitchFamily="49" charset="0"/>
              </a:rPr>
              <a:t> ← </a:t>
            </a:r>
            <a:r>
              <a:rPr lang="en-US" sz="1400" i="1" kern="0" dirty="0">
                <a:solidFill>
                  <a:schemeClr val="bg1"/>
                </a:solidFill>
                <a:latin typeface="Courier New" panose="02070309020205020404" pitchFamily="49" charset="0"/>
                <a:cs typeface="Courier New" panose="02070309020205020404" pitchFamily="49" charset="0"/>
              </a:rPr>
              <a:t>s</a:t>
            </a:r>
            <a:r>
              <a:rPr lang="en-US" sz="1400" kern="0" baseline="-25000" dirty="0">
                <a:solidFill>
                  <a:schemeClr val="bg1"/>
                </a:solidFill>
                <a:latin typeface="Courier New" panose="02070309020205020404" pitchFamily="49" charset="0"/>
                <a:cs typeface="Courier New" panose="02070309020205020404" pitchFamily="49" charset="0"/>
              </a:rPr>
              <a:t>0</a:t>
            </a:r>
            <a:endParaRPr lang="en-US" sz="1400" kern="0" dirty="0">
              <a:solidFill>
                <a:schemeClr val="bg1"/>
              </a:solidFill>
              <a:latin typeface="Courier New" panose="02070309020205020404" pitchFamily="49" charset="0"/>
              <a:cs typeface="Courier New" panose="02070309020205020404" pitchFamily="49" charset="0"/>
            </a:endParaRPr>
          </a:p>
          <a:p>
            <a:pPr marL="396875" lvl="1" indent="0">
              <a:spcBef>
                <a:spcPts val="200"/>
              </a:spcBef>
              <a:buFont typeface="Wingdings" charset="2"/>
              <a:buNone/>
            </a:pPr>
            <a:r>
              <a:rPr lang="en-US" sz="1400" b="1" kern="0" dirty="0">
                <a:solidFill>
                  <a:schemeClr val="bg1"/>
                </a:solidFill>
                <a:latin typeface="Courier New" panose="02070309020205020404" pitchFamily="49" charset="0"/>
                <a:cs typeface="Courier New" panose="02070309020205020404" pitchFamily="49" charset="0"/>
              </a:rPr>
              <a:t>while</a:t>
            </a:r>
            <a:r>
              <a:rPr lang="en-US" sz="1400" kern="0" dirty="0">
                <a:solidFill>
                  <a:schemeClr val="bg1"/>
                </a:solidFill>
                <a:latin typeface="Courier New" panose="02070309020205020404" pitchFamily="49" charset="0"/>
                <a:cs typeface="Courier New" panose="02070309020205020404" pitchFamily="49" charset="0"/>
              </a:rPr>
              <a:t> </a:t>
            </a:r>
            <a:r>
              <a:rPr lang="en-US" sz="1400" i="1" kern="0" dirty="0">
                <a:solidFill>
                  <a:schemeClr val="bg1"/>
                </a:solidFill>
                <a:latin typeface="Courier New" panose="02070309020205020404" pitchFamily="49" charset="0"/>
                <a:cs typeface="Courier New" panose="02070309020205020404" pitchFamily="49" charset="0"/>
              </a:rPr>
              <a:t>s</a:t>
            </a:r>
            <a:r>
              <a:rPr lang="en-US" sz="1400" kern="0" dirty="0">
                <a:solidFill>
                  <a:schemeClr val="bg1"/>
                </a:solidFill>
                <a:latin typeface="Courier New" panose="02070309020205020404" pitchFamily="49" charset="0"/>
                <a:cs typeface="Courier New" panose="02070309020205020404" pitchFamily="49" charset="0"/>
              </a:rPr>
              <a:t> ∉ </a:t>
            </a:r>
            <a:r>
              <a:rPr lang="en-US" sz="1400" i="1" kern="0" dirty="0">
                <a:solidFill>
                  <a:schemeClr val="bg1"/>
                </a:solidFill>
                <a:latin typeface="Courier New" panose="02070309020205020404" pitchFamily="49" charset="0"/>
                <a:cs typeface="Courier New" panose="02070309020205020404" pitchFamily="49" charset="0"/>
              </a:rPr>
              <a:t>S</a:t>
            </a:r>
            <a:r>
              <a:rPr lang="en-US" sz="1400" i="1" kern="0" baseline="-25000" dirty="0">
                <a:solidFill>
                  <a:schemeClr val="bg1"/>
                </a:solidFill>
                <a:latin typeface="Courier New" panose="02070309020205020404" pitchFamily="49" charset="0"/>
                <a:cs typeface="Courier New" panose="02070309020205020404" pitchFamily="49" charset="0"/>
              </a:rPr>
              <a:t>g</a:t>
            </a:r>
            <a:r>
              <a:rPr lang="en-US" sz="1400" kern="0" dirty="0">
                <a:solidFill>
                  <a:schemeClr val="bg1"/>
                </a:solidFill>
                <a:latin typeface="Courier New" panose="02070309020205020404" pitchFamily="49" charset="0"/>
                <a:cs typeface="Courier New" panose="02070309020205020404" pitchFamily="49" charset="0"/>
              </a:rPr>
              <a:t> and </a:t>
            </a:r>
            <a:r>
              <a:rPr lang="en-US" sz="1400" i="1" kern="0" dirty="0">
                <a:solidFill>
                  <a:schemeClr val="bg1"/>
                </a:solidFill>
                <a:latin typeface="Courier New" panose="02070309020205020404" pitchFamily="49" charset="0"/>
                <a:cs typeface="Courier New" panose="02070309020205020404" pitchFamily="49" charset="0"/>
              </a:rPr>
              <a:t>Applicable</a:t>
            </a:r>
            <a:r>
              <a:rPr lang="en-US" sz="1400" kern="0" dirty="0">
                <a:solidFill>
                  <a:schemeClr val="bg1"/>
                </a:solidFill>
                <a:latin typeface="Courier New" panose="02070309020205020404" pitchFamily="49" charset="0"/>
                <a:cs typeface="Courier New" panose="02070309020205020404" pitchFamily="49" charset="0"/>
              </a:rPr>
              <a:t>(</a:t>
            </a:r>
            <a:r>
              <a:rPr lang="en-US" sz="1400" i="1" kern="0" dirty="0">
                <a:solidFill>
                  <a:schemeClr val="bg1"/>
                </a:solidFill>
                <a:latin typeface="Courier New" panose="02070309020205020404" pitchFamily="49" charset="0"/>
                <a:cs typeface="Courier New" panose="02070309020205020404" pitchFamily="49" charset="0"/>
              </a:rPr>
              <a:t>s</a:t>
            </a:r>
            <a:r>
              <a:rPr lang="en-US" sz="1400" kern="0" dirty="0">
                <a:solidFill>
                  <a:schemeClr val="bg1"/>
                </a:solidFill>
                <a:latin typeface="Courier New" panose="02070309020205020404" pitchFamily="49" charset="0"/>
                <a:cs typeface="Courier New" panose="02070309020205020404" pitchFamily="49" charset="0"/>
              </a:rPr>
              <a:t>) ≠ ∅</a:t>
            </a:r>
            <a:r>
              <a:rPr lang="en-US" sz="1400" kern="0" baseline="-25000" dirty="0">
                <a:solidFill>
                  <a:schemeClr val="bg1"/>
                </a:solidFill>
                <a:latin typeface="Courier New" panose="02070309020205020404" pitchFamily="49" charset="0"/>
                <a:cs typeface="Courier New" panose="02070309020205020404" pitchFamily="49" charset="0"/>
              </a:rPr>
              <a:t>  </a:t>
            </a:r>
            <a:r>
              <a:rPr lang="en-US" sz="1400" b="1" kern="0" dirty="0">
                <a:solidFill>
                  <a:schemeClr val="bg1"/>
                </a:solidFill>
                <a:latin typeface="Courier New" panose="02070309020205020404" pitchFamily="49" charset="0"/>
                <a:cs typeface="Courier New" panose="02070309020205020404" pitchFamily="49" charset="0"/>
              </a:rPr>
              <a:t>do</a:t>
            </a:r>
          </a:p>
          <a:p>
            <a:pPr marL="793750" lvl="2" indent="0">
              <a:spcBef>
                <a:spcPts val="200"/>
              </a:spcBef>
              <a:buFont typeface="Lucida Grande"/>
              <a:buNone/>
            </a:pPr>
            <a:r>
              <a:rPr lang="en-US" sz="1400" i="1" kern="0" dirty="0">
                <a:solidFill>
                  <a:schemeClr val="bg1"/>
                </a:solidFill>
                <a:latin typeface="Courier New" panose="02070309020205020404" pitchFamily="49" charset="0"/>
                <a:cs typeface="Courier New" panose="02070309020205020404" pitchFamily="49" charset="0"/>
              </a:rPr>
              <a:t>a</a:t>
            </a:r>
            <a:r>
              <a:rPr lang="en-US" sz="1400" kern="0" dirty="0">
                <a:solidFill>
                  <a:schemeClr val="bg1"/>
                </a:solidFill>
                <a:latin typeface="Courier New" panose="02070309020205020404" pitchFamily="49" charset="0"/>
                <a:cs typeface="Courier New" panose="02070309020205020404" pitchFamily="49" charset="0"/>
              </a:rPr>
              <a:t> ←</a:t>
            </a:r>
            <a:r>
              <a:rPr lang="en-US" sz="1400" kern="0" dirty="0" err="1">
                <a:solidFill>
                  <a:schemeClr val="bg1"/>
                </a:solidFill>
                <a:latin typeface="Courier New" panose="02070309020205020404" pitchFamily="49" charset="0"/>
                <a:cs typeface="Courier New" panose="02070309020205020404" pitchFamily="49" charset="0"/>
              </a:rPr>
              <a:t>Lookahead</a:t>
            </a:r>
            <a:r>
              <a:rPr lang="en-US" sz="1400" kern="0" dirty="0">
                <a:solidFill>
                  <a:schemeClr val="bg1"/>
                </a:solidFill>
                <a:latin typeface="Courier New" panose="02070309020205020404" pitchFamily="49" charset="0"/>
                <a:cs typeface="Courier New" panose="02070309020205020404" pitchFamily="49" charset="0"/>
              </a:rPr>
              <a:t>(</a:t>
            </a:r>
            <a:r>
              <a:rPr lang="en-US" sz="1400" i="1" kern="0" dirty="0" err="1">
                <a:solidFill>
                  <a:schemeClr val="bg1"/>
                </a:solidFill>
                <a:latin typeface="Courier New" panose="02070309020205020404" pitchFamily="49" charset="0"/>
                <a:cs typeface="Courier New" panose="02070309020205020404" pitchFamily="49" charset="0"/>
              </a:rPr>
              <a:t>s</a:t>
            </a:r>
            <a:r>
              <a:rPr lang="en-US" sz="1400" kern="0" dirty="0" err="1">
                <a:solidFill>
                  <a:schemeClr val="bg1"/>
                </a:solidFill>
                <a:latin typeface="Courier New" panose="02070309020205020404" pitchFamily="49" charset="0"/>
                <a:cs typeface="Courier New" panose="02070309020205020404" pitchFamily="49" charset="0"/>
              </a:rPr>
              <a:t>,</a:t>
            </a:r>
            <a:r>
              <a:rPr lang="en-US" sz="1400" i="1" kern="0" dirty="0" err="1">
                <a:solidFill>
                  <a:schemeClr val="bg1"/>
                </a:solidFill>
                <a:latin typeface="Courier New" panose="02070309020205020404" pitchFamily="49" charset="0"/>
                <a:cs typeface="Courier New" panose="02070309020205020404" pitchFamily="49" charset="0"/>
              </a:rPr>
              <a:t>θ</a:t>
            </a:r>
            <a:r>
              <a:rPr lang="en-US" sz="1400" kern="0" dirty="0">
                <a:solidFill>
                  <a:schemeClr val="bg1"/>
                </a:solidFill>
                <a:latin typeface="Courier New" panose="02070309020205020404" pitchFamily="49" charset="0"/>
                <a:cs typeface="Courier New" panose="02070309020205020404" pitchFamily="49" charset="0"/>
              </a:rPr>
              <a:t>) </a:t>
            </a:r>
          </a:p>
          <a:p>
            <a:pPr marL="793750" lvl="2" indent="0">
              <a:spcBef>
                <a:spcPts val="200"/>
              </a:spcBef>
              <a:buFont typeface="Lucida Grande"/>
              <a:buNone/>
            </a:pPr>
            <a:r>
              <a:rPr lang="en-US" sz="1400" kern="0" dirty="0">
                <a:solidFill>
                  <a:schemeClr val="bg1"/>
                </a:solidFill>
                <a:latin typeface="Courier New" panose="02070309020205020404" pitchFamily="49" charset="0"/>
                <a:cs typeface="Courier New" panose="02070309020205020404" pitchFamily="49" charset="0"/>
              </a:rPr>
              <a:t>perform action </a:t>
            </a:r>
            <a:r>
              <a:rPr lang="en-US" sz="1400" i="1" kern="0" dirty="0">
                <a:solidFill>
                  <a:schemeClr val="bg1"/>
                </a:solidFill>
                <a:latin typeface="Courier New" panose="02070309020205020404" pitchFamily="49" charset="0"/>
                <a:cs typeface="Courier New" panose="02070309020205020404" pitchFamily="49" charset="0"/>
              </a:rPr>
              <a:t>a</a:t>
            </a:r>
            <a:endParaRPr lang="en-US" sz="1400" kern="0" dirty="0">
              <a:solidFill>
                <a:schemeClr val="bg1"/>
              </a:solidFill>
              <a:latin typeface="Courier New" panose="02070309020205020404" pitchFamily="49" charset="0"/>
              <a:cs typeface="Courier New" panose="02070309020205020404" pitchFamily="49" charset="0"/>
            </a:endParaRPr>
          </a:p>
          <a:p>
            <a:pPr marL="793750" lvl="2" indent="0">
              <a:spcBef>
                <a:spcPts val="200"/>
              </a:spcBef>
              <a:buFont typeface="Lucida Grande"/>
              <a:buNone/>
            </a:pPr>
            <a:r>
              <a:rPr lang="en-US" sz="1400" i="1" kern="0" dirty="0">
                <a:solidFill>
                  <a:schemeClr val="bg1"/>
                </a:solidFill>
                <a:latin typeface="Courier New" panose="02070309020205020404" pitchFamily="49" charset="0"/>
                <a:cs typeface="Courier New" panose="02070309020205020404" pitchFamily="49" charset="0"/>
              </a:rPr>
              <a:t>s</a:t>
            </a:r>
            <a:r>
              <a:rPr lang="en-US" sz="1400" kern="0" dirty="0">
                <a:solidFill>
                  <a:schemeClr val="bg1"/>
                </a:solidFill>
                <a:latin typeface="Courier New" panose="02070309020205020404" pitchFamily="49" charset="0"/>
                <a:cs typeface="Courier New" panose="02070309020205020404" pitchFamily="49" charset="0"/>
              </a:rPr>
              <a:t> ← observe resulting state </a:t>
            </a:r>
            <a:endParaRPr lang="en-US" sz="1400" kern="0" baseline="-25000" dirty="0">
              <a:solidFill>
                <a:schemeClr val="bg1"/>
              </a:solidFill>
              <a:latin typeface="Courier New" panose="02070309020205020404" pitchFamily="49" charset="0"/>
              <a:cs typeface="Courier New" panose="02070309020205020404" pitchFamily="49" charset="0"/>
            </a:endParaRPr>
          </a:p>
        </p:txBody>
      </p:sp>
      <p:grpSp>
        <p:nvGrpSpPr>
          <p:cNvPr id="104" name="Group 103">
            <a:extLst>
              <a:ext uri="{FF2B5EF4-FFF2-40B4-BE49-F238E27FC236}">
                <a16:creationId xmlns:a16="http://schemas.microsoft.com/office/drawing/2014/main" id="{D6931C3E-A36F-B844-92E3-2BD3AD769AF6}"/>
              </a:ext>
            </a:extLst>
          </p:cNvPr>
          <p:cNvGrpSpPr/>
          <p:nvPr/>
        </p:nvGrpSpPr>
        <p:grpSpPr>
          <a:xfrm>
            <a:off x="3896630" y="2738359"/>
            <a:ext cx="5162595" cy="3862989"/>
            <a:chOff x="3896630" y="2738359"/>
            <a:chExt cx="5162595" cy="3862989"/>
          </a:xfrm>
        </p:grpSpPr>
        <p:sp>
          <p:nvSpPr>
            <p:cNvPr id="105" name="Text Box 11">
              <a:extLst>
                <a:ext uri="{FF2B5EF4-FFF2-40B4-BE49-F238E27FC236}">
                  <a16:creationId xmlns:a16="http://schemas.microsoft.com/office/drawing/2014/main" id="{081D840C-5AA1-9845-89A2-BCF01FABA177}"/>
                </a:ext>
              </a:extLst>
            </p:cNvPr>
            <p:cNvSpPr txBox="1">
              <a:spLocks noChangeArrowheads="1"/>
            </p:cNvSpPr>
            <p:nvPr/>
          </p:nvSpPr>
          <p:spPr bwMode="auto">
            <a:xfrm>
              <a:off x="6234204" y="3210198"/>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sp>
          <p:nvSpPr>
            <p:cNvPr id="106" name="Text Box 11">
              <a:extLst>
                <a:ext uri="{FF2B5EF4-FFF2-40B4-BE49-F238E27FC236}">
                  <a16:creationId xmlns:a16="http://schemas.microsoft.com/office/drawing/2014/main" id="{E1C06470-C5AF-284E-99F9-C4CEF6EE03C5}"/>
                </a:ext>
              </a:extLst>
            </p:cNvPr>
            <p:cNvSpPr txBox="1">
              <a:spLocks noChangeArrowheads="1"/>
            </p:cNvSpPr>
            <p:nvPr/>
          </p:nvSpPr>
          <p:spPr bwMode="auto">
            <a:xfrm>
              <a:off x="7853069" y="4496986"/>
              <a:ext cx="667926"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107" name="Text Box 11">
              <a:extLst>
                <a:ext uri="{FF2B5EF4-FFF2-40B4-BE49-F238E27FC236}">
                  <a16:creationId xmlns:a16="http://schemas.microsoft.com/office/drawing/2014/main" id="{4C03F44E-C2F6-8D4F-BBEE-9F71A0D2A345}"/>
                </a:ext>
              </a:extLst>
            </p:cNvPr>
            <p:cNvSpPr txBox="1">
              <a:spLocks noChangeArrowheads="1"/>
            </p:cNvSpPr>
            <p:nvPr/>
          </p:nvSpPr>
          <p:spPr bwMode="auto">
            <a:xfrm>
              <a:off x="4445981" y="4704714"/>
              <a:ext cx="667926"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108" name="Text Box 11">
              <a:extLst>
                <a:ext uri="{FF2B5EF4-FFF2-40B4-BE49-F238E27FC236}">
                  <a16:creationId xmlns:a16="http://schemas.microsoft.com/office/drawing/2014/main" id="{18966512-1CC3-F44A-B38E-E7608FE72018}"/>
                </a:ext>
              </a:extLst>
            </p:cNvPr>
            <p:cNvSpPr txBox="1">
              <a:spLocks noChangeArrowheads="1"/>
            </p:cNvSpPr>
            <p:nvPr/>
          </p:nvSpPr>
          <p:spPr bwMode="auto">
            <a:xfrm>
              <a:off x="6140930" y="5730841"/>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grpSp>
          <p:nvGrpSpPr>
            <p:cNvPr id="109" name="Group 108">
              <a:extLst>
                <a:ext uri="{FF2B5EF4-FFF2-40B4-BE49-F238E27FC236}">
                  <a16:creationId xmlns:a16="http://schemas.microsoft.com/office/drawing/2014/main" id="{F6A87231-441A-0741-AE9A-8C8AD2DE423A}"/>
                </a:ext>
              </a:extLst>
            </p:cNvPr>
            <p:cNvGrpSpPr/>
            <p:nvPr/>
          </p:nvGrpSpPr>
          <p:grpSpPr>
            <a:xfrm>
              <a:off x="3896630" y="2738359"/>
              <a:ext cx="5162595" cy="3862989"/>
              <a:chOff x="3896630" y="2738359"/>
              <a:chExt cx="5162595" cy="3862989"/>
            </a:xfrm>
          </p:grpSpPr>
          <p:grpSp>
            <p:nvGrpSpPr>
              <p:cNvPr id="110" name="Group 109">
                <a:extLst>
                  <a:ext uri="{FF2B5EF4-FFF2-40B4-BE49-F238E27FC236}">
                    <a16:creationId xmlns:a16="http://schemas.microsoft.com/office/drawing/2014/main" id="{05F0C593-EB0A-AE42-888F-DC242D5391B7}"/>
                  </a:ext>
                </a:extLst>
              </p:cNvPr>
              <p:cNvGrpSpPr>
                <a:grpSpLocks noChangeAspect="1"/>
              </p:cNvGrpSpPr>
              <p:nvPr/>
            </p:nvGrpSpPr>
            <p:grpSpPr>
              <a:xfrm>
                <a:off x="3896630" y="2738359"/>
                <a:ext cx="5162595" cy="3862989"/>
                <a:chOff x="424630" y="1518047"/>
                <a:chExt cx="4697482" cy="3514961"/>
              </a:xfrm>
            </p:grpSpPr>
            <p:sp>
              <p:nvSpPr>
                <p:cNvPr id="112" name="Freeform 31">
                  <a:extLst>
                    <a:ext uri="{FF2B5EF4-FFF2-40B4-BE49-F238E27FC236}">
                      <a16:creationId xmlns:a16="http://schemas.microsoft.com/office/drawing/2014/main" id="{9E59CE5C-CDC8-A14E-965A-4D80839F2AC4}"/>
                    </a:ext>
                  </a:extLst>
                </p:cNvPr>
                <p:cNvSpPr>
                  <a:spLocks/>
                </p:cNvSpPr>
                <p:nvPr/>
              </p:nvSpPr>
              <p:spPr bwMode="auto">
                <a:xfrm rot="11049090" flipH="1" flipV="1">
                  <a:off x="4148184" y="2190483"/>
                  <a:ext cx="660198" cy="212627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none"/>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3" name="Rectangle 112">
                  <a:extLst>
                    <a:ext uri="{FF2B5EF4-FFF2-40B4-BE49-F238E27FC236}">
                      <a16:creationId xmlns:a16="http://schemas.microsoft.com/office/drawing/2014/main" id="{90ED876E-7240-ED4E-B9E4-A072DF244D38}"/>
                    </a:ext>
                  </a:extLst>
                </p:cNvPr>
                <p:cNvSpPr/>
                <p:nvPr/>
              </p:nvSpPr>
              <p:spPr>
                <a:xfrm>
                  <a:off x="4066674" y="2252723"/>
                  <a:ext cx="59" cy="252043"/>
                </a:xfrm>
                <a:prstGeom prst="rect">
                  <a:avLst/>
                </a:prstGeom>
                <a:noFill/>
              </p:spPr>
              <p:txBody>
                <a:bodyPr wrap="none" lIns="0" tIns="0" rIns="0" bIns="0">
                  <a:spAutoFit/>
                </a:bodyPr>
                <a:lstStyle/>
                <a:p>
                  <a:pPr algn="ctr"/>
                  <a:endParaRPr lang="en-US" dirty="0"/>
                </a:p>
              </p:txBody>
            </p:sp>
            <p:sp>
              <p:nvSpPr>
                <p:cNvPr id="114" name="Rectangle 113">
                  <a:extLst>
                    <a:ext uri="{FF2B5EF4-FFF2-40B4-BE49-F238E27FC236}">
                      <a16:creationId xmlns:a16="http://schemas.microsoft.com/office/drawing/2014/main" id="{45CC3C21-C29B-7240-9B87-C4E2AD97E0E4}"/>
                    </a:ext>
                  </a:extLst>
                </p:cNvPr>
                <p:cNvSpPr/>
                <p:nvPr/>
              </p:nvSpPr>
              <p:spPr>
                <a:xfrm>
                  <a:off x="4441353" y="4403587"/>
                  <a:ext cx="168088" cy="336058"/>
                </a:xfrm>
                <a:prstGeom prst="rect">
                  <a:avLst/>
                </a:prstGeom>
                <a:noFill/>
              </p:spPr>
              <p:txBody>
                <a:bodyPr wrap="none" lIns="91440" tIns="0" rIns="91440" bIns="91440">
                  <a:spAutoFit/>
                </a:bodyPr>
                <a:lstStyle/>
                <a:p>
                  <a:pPr algn="ctr"/>
                  <a:endParaRPr lang="en-US" dirty="0"/>
                </a:p>
              </p:txBody>
            </p:sp>
            <p:sp>
              <p:nvSpPr>
                <p:cNvPr id="115" name="Rectangle 114">
                  <a:extLst>
                    <a:ext uri="{FF2B5EF4-FFF2-40B4-BE49-F238E27FC236}">
                      <a16:creationId xmlns:a16="http://schemas.microsoft.com/office/drawing/2014/main" id="{E9738A4E-CD8E-D342-B86C-BD2888972A4B}"/>
                    </a:ext>
                  </a:extLst>
                </p:cNvPr>
                <p:cNvSpPr/>
                <p:nvPr/>
              </p:nvSpPr>
              <p:spPr>
                <a:xfrm>
                  <a:off x="1149001" y="4506767"/>
                  <a:ext cx="59" cy="252043"/>
                </a:xfrm>
                <a:prstGeom prst="rect">
                  <a:avLst/>
                </a:prstGeom>
                <a:noFill/>
              </p:spPr>
              <p:txBody>
                <a:bodyPr wrap="none" lIns="0" tIns="0" rIns="0" bIns="0">
                  <a:spAutoFit/>
                </a:bodyPr>
                <a:lstStyle/>
                <a:p>
                  <a:pPr algn="r"/>
                  <a:endParaRPr lang="en-US" dirty="0"/>
                </a:p>
              </p:txBody>
            </p:sp>
            <p:sp>
              <p:nvSpPr>
                <p:cNvPr id="116" name="Text Box 13">
                  <a:extLst>
                    <a:ext uri="{FF2B5EF4-FFF2-40B4-BE49-F238E27FC236}">
                      <a16:creationId xmlns:a16="http://schemas.microsoft.com/office/drawing/2014/main" id="{9282127B-5A3D-A845-80F3-04420FE73E35}"/>
                    </a:ext>
                  </a:extLst>
                </p:cNvPr>
                <p:cNvSpPr txBox="1">
                  <a:spLocks noChangeArrowheads="1"/>
                </p:cNvSpPr>
                <p:nvPr/>
              </p:nvSpPr>
              <p:spPr bwMode="auto">
                <a:xfrm>
                  <a:off x="424630" y="4528921"/>
                  <a:ext cx="660190" cy="504087"/>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Times New Roman"/>
                      <a:cs typeface="Calibri"/>
                      <a:sym typeface="Symbol" charset="0"/>
                    </a:rPr>
                    <a:t>Start: </a:t>
                  </a:r>
                  <a:br>
                    <a:rPr lang="en-US" sz="1800" dirty="0">
                      <a:latin typeface="+mn-lt"/>
                      <a:ea typeface="Times New Roman"/>
                      <a:cs typeface="Calibri"/>
                      <a:sym typeface="Symbol" charset="0"/>
                    </a:rPr>
                  </a:br>
                  <a:r>
                    <a:rPr lang="en-US" sz="1800" i="1" dirty="0">
                      <a:latin typeface="+mn-lt"/>
                      <a:ea typeface="Times New Roman"/>
                      <a:sym typeface="Symbol" charset="0"/>
                    </a:rPr>
                    <a:t>s</a:t>
                  </a:r>
                  <a:r>
                    <a:rPr lang="en-US" sz="1800" baseline="-25000" dirty="0">
                      <a:latin typeface="+mn-lt"/>
                      <a:ea typeface="Times New Roman"/>
                      <a:sym typeface="Symbol" charset="0"/>
                    </a:rPr>
                    <a:t>0</a:t>
                  </a:r>
                  <a:r>
                    <a:rPr lang="en-US" sz="1800" i="1" dirty="0">
                      <a:latin typeface="+mn-lt"/>
                      <a:ea typeface="Times New Roman"/>
                      <a:sym typeface="Symbol" charset="0"/>
                    </a:rPr>
                    <a:t>= </a:t>
                  </a:r>
                  <a:r>
                    <a:rPr lang="en-US" sz="1800" dirty="0">
                      <a:latin typeface="+mn-lt"/>
                      <a:ea typeface="Times New Roman"/>
                      <a:cs typeface="Calibri"/>
                      <a:sym typeface="Symbol" charset="0"/>
                    </a:rPr>
                    <a:t>d1</a:t>
                  </a:r>
                  <a:endParaRPr lang="en-US" sz="1800" dirty="0">
                    <a:latin typeface="+mn-lt"/>
                    <a:ea typeface="Times New Roman"/>
                    <a:cs typeface="Times New Roman"/>
                  </a:endParaRPr>
                </a:p>
              </p:txBody>
            </p:sp>
            <p:sp>
              <p:nvSpPr>
                <p:cNvPr id="117" name="Rectangle 116">
                  <a:extLst>
                    <a:ext uri="{FF2B5EF4-FFF2-40B4-BE49-F238E27FC236}">
                      <a16:creationId xmlns:a16="http://schemas.microsoft.com/office/drawing/2014/main" id="{02A65E3D-4C19-B543-8175-276223F46E09}"/>
                    </a:ext>
                  </a:extLst>
                </p:cNvPr>
                <p:cNvSpPr/>
                <p:nvPr/>
              </p:nvSpPr>
              <p:spPr>
                <a:xfrm>
                  <a:off x="1028128" y="2019635"/>
                  <a:ext cx="59" cy="252043"/>
                </a:xfrm>
                <a:prstGeom prst="rect">
                  <a:avLst/>
                </a:prstGeom>
                <a:noFill/>
              </p:spPr>
              <p:txBody>
                <a:bodyPr wrap="none" lIns="0" tIns="0" rIns="0" bIns="0">
                  <a:spAutoFit/>
                </a:bodyPr>
                <a:lstStyle/>
                <a:p>
                  <a:pPr algn="ctr"/>
                  <a:endParaRPr lang="en-US" dirty="0"/>
                </a:p>
              </p:txBody>
            </p:sp>
            <p:sp>
              <p:nvSpPr>
                <p:cNvPr id="118" name="Freeform 31">
                  <a:extLst>
                    <a:ext uri="{FF2B5EF4-FFF2-40B4-BE49-F238E27FC236}">
                      <a16:creationId xmlns:a16="http://schemas.microsoft.com/office/drawing/2014/main" id="{AA654A2E-3B1B-014A-952C-35741C60758A}"/>
                    </a:ext>
                  </a:extLst>
                </p:cNvPr>
                <p:cNvSpPr>
                  <a:spLocks/>
                </p:cNvSpPr>
                <p:nvPr/>
              </p:nvSpPr>
              <p:spPr bwMode="auto">
                <a:xfrm rot="4200000" flipH="1" flipV="1">
                  <a:off x="2510252" y="617061"/>
                  <a:ext cx="776291" cy="2966339"/>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9" name="Text Box 11">
                  <a:extLst>
                    <a:ext uri="{FF2B5EF4-FFF2-40B4-BE49-F238E27FC236}">
                      <a16:creationId xmlns:a16="http://schemas.microsoft.com/office/drawing/2014/main" id="{CC4D2166-2C9B-A042-8072-54C5A5975B8B}"/>
                    </a:ext>
                  </a:extLst>
                </p:cNvPr>
                <p:cNvSpPr txBox="1">
                  <a:spLocks noChangeArrowheads="1"/>
                </p:cNvSpPr>
                <p:nvPr/>
              </p:nvSpPr>
              <p:spPr bwMode="auto">
                <a:xfrm>
                  <a:off x="4164150" y="4337866"/>
                  <a:ext cx="668031" cy="504087"/>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Times New Roman"/>
                      <a:cs typeface="Times New Roman"/>
                    </a:rPr>
                    <a:t>  Goal: </a:t>
                  </a:r>
                </a:p>
                <a:p>
                  <a:r>
                    <a:rPr lang="en-US" sz="1800" i="1" dirty="0">
                      <a:latin typeface="+mn-lt"/>
                      <a:ea typeface="Times New Roman"/>
                      <a:sym typeface="Symbol" charset="0"/>
                    </a:rPr>
                    <a:t>S</a:t>
                  </a:r>
                  <a:r>
                    <a:rPr lang="en-US" sz="1800" i="1" baseline="-25000" dirty="0">
                      <a:latin typeface="+mn-lt"/>
                      <a:ea typeface="Times New Roman"/>
                      <a:sym typeface="Symbol" charset="0"/>
                    </a:rPr>
                    <a:t>g</a:t>
                  </a:r>
                  <a:r>
                    <a:rPr lang="en-US" sz="1800" dirty="0">
                      <a:latin typeface="+mn-lt"/>
                      <a:ea typeface="Times New Roman"/>
                      <a:sym typeface="Symbol" charset="0"/>
                    </a:rPr>
                    <a:t>= {</a:t>
                  </a:r>
                  <a:r>
                    <a:rPr lang="en-US" sz="1800" dirty="0">
                      <a:latin typeface="+mn-lt"/>
                      <a:ea typeface="Times New Roman"/>
                      <a:cs typeface="Calibri"/>
                      <a:sym typeface="Symbol" charset="0"/>
                    </a:rPr>
                    <a:t>d4</a:t>
                  </a:r>
                  <a:r>
                    <a:rPr lang="en-US" sz="1800" dirty="0">
                      <a:latin typeface="+mn-lt"/>
                      <a:ea typeface="Times New Roman"/>
                      <a:cs typeface="Times New Roman"/>
                      <a:sym typeface="Symbol" charset="0"/>
                    </a:rPr>
                    <a:t>}</a:t>
                  </a:r>
                  <a:endParaRPr lang="en-US" sz="1800" dirty="0">
                    <a:latin typeface="+mn-lt"/>
                    <a:ea typeface="Times New Roman"/>
                    <a:cs typeface="Times New Roman"/>
                  </a:endParaRPr>
                </a:p>
              </p:txBody>
            </p:sp>
            <p:sp>
              <p:nvSpPr>
                <p:cNvPr id="120" name="Freeform 37">
                  <a:extLst>
                    <a:ext uri="{FF2B5EF4-FFF2-40B4-BE49-F238E27FC236}">
                      <a16:creationId xmlns:a16="http://schemas.microsoft.com/office/drawing/2014/main" id="{9C9B9410-3664-544C-AAF4-C53E8AC4446F}"/>
                    </a:ext>
                  </a:extLst>
                </p:cNvPr>
                <p:cNvSpPr>
                  <a:spLocks/>
                </p:cNvSpPr>
                <p:nvPr/>
              </p:nvSpPr>
              <p:spPr bwMode="auto">
                <a:xfrm>
                  <a:off x="1155196" y="2381554"/>
                  <a:ext cx="2527300" cy="239492"/>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21" name="Freeform 38">
                  <a:extLst>
                    <a:ext uri="{FF2B5EF4-FFF2-40B4-BE49-F238E27FC236}">
                      <a16:creationId xmlns:a16="http://schemas.microsoft.com/office/drawing/2014/main" id="{DD28B5C0-B70D-9C45-BBE2-49B0CB79B2AD}"/>
                    </a:ext>
                  </a:extLst>
                </p:cNvPr>
                <p:cNvSpPr>
                  <a:spLocks/>
                </p:cNvSpPr>
                <p:nvPr/>
              </p:nvSpPr>
              <p:spPr bwMode="auto">
                <a:xfrm>
                  <a:off x="2265020" y="2103309"/>
                  <a:ext cx="2176032" cy="281769"/>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9525"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22" name="Arc 121">
                  <a:extLst>
                    <a:ext uri="{FF2B5EF4-FFF2-40B4-BE49-F238E27FC236}">
                      <a16:creationId xmlns:a16="http://schemas.microsoft.com/office/drawing/2014/main" id="{BE9EF993-6254-F042-83D0-3F39EF6027D9}"/>
                    </a:ext>
                  </a:extLst>
                </p:cNvPr>
                <p:cNvSpPr/>
                <p:nvPr/>
              </p:nvSpPr>
              <p:spPr bwMode="auto">
                <a:xfrm>
                  <a:off x="2953574" y="2286304"/>
                  <a:ext cx="114300" cy="225425"/>
                </a:xfrm>
                <a:prstGeom prst="arc">
                  <a:avLst>
                    <a:gd name="adj1" fmla="val 18495893"/>
                    <a:gd name="adj2" fmla="val 2991136"/>
                  </a:avLst>
                </a:prstGeom>
                <a:noFill/>
                <a:ln w="9525" cap="flat" cmpd="sng" algn="ctr">
                  <a:solidFill>
                    <a:srgbClr val="C00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23" name="Freeform 40">
                  <a:extLst>
                    <a:ext uri="{FF2B5EF4-FFF2-40B4-BE49-F238E27FC236}">
                      <a16:creationId xmlns:a16="http://schemas.microsoft.com/office/drawing/2014/main" id="{1F51DF67-E906-0941-9D80-BB900439407F}"/>
                    </a:ext>
                  </a:extLst>
                </p:cNvPr>
                <p:cNvSpPr>
                  <a:spLocks/>
                </p:cNvSpPr>
                <p:nvPr/>
              </p:nvSpPr>
              <p:spPr bwMode="auto">
                <a:xfrm rot="10800000" flipH="1">
                  <a:off x="3688744" y="2968900"/>
                  <a:ext cx="114570" cy="1275335"/>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24" name="Freeform 6">
                  <a:extLst>
                    <a:ext uri="{FF2B5EF4-FFF2-40B4-BE49-F238E27FC236}">
                      <a16:creationId xmlns:a16="http://schemas.microsoft.com/office/drawing/2014/main" id="{DED33FAE-8F0F-4046-9E37-EE721F8608B1}"/>
                    </a:ext>
                  </a:extLst>
                </p:cNvPr>
                <p:cNvSpPr>
                  <a:spLocks/>
                </p:cNvSpPr>
                <p:nvPr/>
              </p:nvSpPr>
              <p:spPr bwMode="auto">
                <a:xfrm>
                  <a:off x="922934" y="2718754"/>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25" name="Oval 11">
                  <a:extLst>
                    <a:ext uri="{FF2B5EF4-FFF2-40B4-BE49-F238E27FC236}">
                      <a16:creationId xmlns:a16="http://schemas.microsoft.com/office/drawing/2014/main" id="{B20A8F1E-F87E-0F4D-BF0C-983F6AF89197}"/>
                    </a:ext>
                  </a:extLst>
                </p:cNvPr>
                <p:cNvSpPr>
                  <a:spLocks noChangeArrowheads="1"/>
                </p:cNvSpPr>
                <p:nvPr/>
              </p:nvSpPr>
              <p:spPr bwMode="auto">
                <a:xfrm>
                  <a:off x="986434" y="2271249"/>
                  <a:ext cx="457200" cy="457200"/>
                </a:xfrm>
                <a:prstGeom prst="ellipse">
                  <a:avLst/>
                </a:prstGeom>
                <a:solidFill>
                  <a:srgbClr val="FFFFFF"/>
                </a:solidFill>
                <a:ln w="9525" cmpd="sng">
                  <a:solidFill>
                    <a:schemeClr val="tx1"/>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126" name="Freeform 18">
                  <a:extLst>
                    <a:ext uri="{FF2B5EF4-FFF2-40B4-BE49-F238E27FC236}">
                      <a16:creationId xmlns:a16="http://schemas.microsoft.com/office/drawing/2014/main" id="{3A00B2C4-F1A2-924B-92A2-7726938CAE65}"/>
                    </a:ext>
                  </a:extLst>
                </p:cNvPr>
                <p:cNvSpPr>
                  <a:spLocks/>
                </p:cNvSpPr>
                <p:nvPr/>
              </p:nvSpPr>
              <p:spPr bwMode="auto">
                <a:xfrm rot="297626" flipV="1">
                  <a:off x="1497828" y="4422980"/>
                  <a:ext cx="2154774" cy="270156"/>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27" name="Oval 11">
                  <a:extLst>
                    <a:ext uri="{FF2B5EF4-FFF2-40B4-BE49-F238E27FC236}">
                      <a16:creationId xmlns:a16="http://schemas.microsoft.com/office/drawing/2014/main" id="{E331D115-BC45-F044-93F0-32D6EB845D6B}"/>
                    </a:ext>
                  </a:extLst>
                </p:cNvPr>
                <p:cNvSpPr>
                  <a:spLocks noChangeArrowheads="1"/>
                </p:cNvSpPr>
                <p:nvPr/>
              </p:nvSpPr>
              <p:spPr bwMode="auto">
                <a:xfrm>
                  <a:off x="4425794" y="1761046"/>
                  <a:ext cx="457200" cy="457200"/>
                </a:xfrm>
                <a:prstGeom prst="ellipse">
                  <a:avLst/>
                </a:prstGeom>
                <a:solidFill>
                  <a:srgbClr val="FFFFFF"/>
                </a:solidFill>
                <a:ln w="9525" cmpd="sng">
                  <a:solidFill>
                    <a:schemeClr val="tx1"/>
                  </a:solidFill>
                  <a:round/>
                  <a:headEnd/>
                  <a:tailEnd/>
                </a:ln>
              </p:spPr>
              <p:txBody>
                <a:bodyPr wrap="none" anchor="ctr"/>
                <a:lstStyle/>
                <a:p>
                  <a:pPr algn="ctr"/>
                  <a:r>
                    <a:rPr lang="en-US" dirty="0">
                      <a:latin typeface="Calibri"/>
                      <a:ea typeface="Times New Roman"/>
                      <a:cs typeface="Times New Roman"/>
                    </a:rPr>
                    <a:t>d5</a:t>
                  </a:r>
                </a:p>
              </p:txBody>
            </p:sp>
            <p:sp>
              <p:nvSpPr>
                <p:cNvPr id="128" name="Text Box 11">
                  <a:extLst>
                    <a:ext uri="{FF2B5EF4-FFF2-40B4-BE49-F238E27FC236}">
                      <a16:creationId xmlns:a16="http://schemas.microsoft.com/office/drawing/2014/main" id="{59FFB10F-3D8E-D941-9693-D87B24CB8D54}"/>
                    </a:ext>
                  </a:extLst>
                </p:cNvPr>
                <p:cNvSpPr txBox="1">
                  <a:spLocks noChangeArrowheads="1"/>
                </p:cNvSpPr>
                <p:nvPr/>
              </p:nvSpPr>
              <p:spPr bwMode="auto">
                <a:xfrm>
                  <a:off x="3139191" y="2064370"/>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0.2</a:t>
                  </a:r>
                </a:p>
              </p:txBody>
            </p:sp>
            <p:sp>
              <p:nvSpPr>
                <p:cNvPr id="129" name="Text Box 11">
                  <a:extLst>
                    <a:ext uri="{FF2B5EF4-FFF2-40B4-BE49-F238E27FC236}">
                      <a16:creationId xmlns:a16="http://schemas.microsoft.com/office/drawing/2014/main" id="{163C116C-D7C8-6442-A547-641F3EB1BBB9}"/>
                    </a:ext>
                  </a:extLst>
                </p:cNvPr>
                <p:cNvSpPr txBox="1">
                  <a:spLocks noChangeArrowheads="1"/>
                </p:cNvSpPr>
                <p:nvPr/>
              </p:nvSpPr>
              <p:spPr bwMode="auto">
                <a:xfrm>
                  <a:off x="3151701" y="2505406"/>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0.8</a:t>
                  </a:r>
                </a:p>
              </p:txBody>
            </p:sp>
            <p:sp>
              <p:nvSpPr>
                <p:cNvPr id="130" name="Text Box 11">
                  <a:extLst>
                    <a:ext uri="{FF2B5EF4-FFF2-40B4-BE49-F238E27FC236}">
                      <a16:creationId xmlns:a16="http://schemas.microsoft.com/office/drawing/2014/main" id="{0F2D0F0A-2FB7-1842-9806-0AB5AA884745}"/>
                    </a:ext>
                  </a:extLst>
                </p:cNvPr>
                <p:cNvSpPr txBox="1">
                  <a:spLocks noChangeArrowheads="1"/>
                </p:cNvSpPr>
                <p:nvPr/>
              </p:nvSpPr>
              <p:spPr bwMode="auto">
                <a:xfrm>
                  <a:off x="1896636" y="4562021"/>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0.5</a:t>
                  </a:r>
                </a:p>
              </p:txBody>
            </p:sp>
            <p:sp>
              <p:nvSpPr>
                <p:cNvPr id="131" name="Text Box 11">
                  <a:extLst>
                    <a:ext uri="{FF2B5EF4-FFF2-40B4-BE49-F238E27FC236}">
                      <a16:creationId xmlns:a16="http://schemas.microsoft.com/office/drawing/2014/main" id="{AF6775CE-666D-2844-972F-C490A588BF8D}"/>
                    </a:ext>
                  </a:extLst>
                </p:cNvPr>
                <p:cNvSpPr txBox="1">
                  <a:spLocks noChangeArrowheads="1"/>
                </p:cNvSpPr>
                <p:nvPr/>
              </p:nvSpPr>
              <p:spPr bwMode="auto">
                <a:xfrm>
                  <a:off x="1540117" y="4719048"/>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0.5</a:t>
                  </a:r>
                </a:p>
              </p:txBody>
            </p:sp>
            <p:sp>
              <p:nvSpPr>
                <p:cNvPr id="132" name="Oval 12">
                  <a:extLst>
                    <a:ext uri="{FF2B5EF4-FFF2-40B4-BE49-F238E27FC236}">
                      <a16:creationId xmlns:a16="http://schemas.microsoft.com/office/drawing/2014/main" id="{4B63AA16-0CFF-4A4E-8044-DDA8B2885304}"/>
                    </a:ext>
                  </a:extLst>
                </p:cNvPr>
                <p:cNvSpPr>
                  <a:spLocks noChangeArrowheads="1"/>
                </p:cNvSpPr>
                <p:nvPr/>
              </p:nvSpPr>
              <p:spPr bwMode="auto">
                <a:xfrm>
                  <a:off x="986434" y="4090354"/>
                  <a:ext cx="457200" cy="457200"/>
                </a:xfrm>
                <a:prstGeom prst="ellipse">
                  <a:avLst/>
                </a:prstGeom>
                <a:solidFill>
                  <a:schemeClr val="bg1"/>
                </a:solidFill>
                <a:ln w="9525" cmpd="sng">
                  <a:solidFill>
                    <a:srgbClr val="000000"/>
                  </a:solidFill>
                  <a:round/>
                  <a:headEnd/>
                  <a:tailEnd/>
                </a:ln>
              </p:spPr>
              <p:txBody>
                <a:bodyPr wrap="none" anchor="ctr"/>
                <a:lstStyle/>
                <a:p>
                  <a:pPr algn="ctr"/>
                  <a:r>
                    <a:rPr lang="en-US" dirty="0">
                      <a:latin typeface="Calibri"/>
                      <a:ea typeface="Times New Roman"/>
                      <a:cs typeface="Times New Roman"/>
                    </a:rPr>
                    <a:t>d1</a:t>
                  </a:r>
                </a:p>
              </p:txBody>
            </p:sp>
            <p:sp>
              <p:nvSpPr>
                <p:cNvPr id="133" name="Freeform 6">
                  <a:extLst>
                    <a:ext uri="{FF2B5EF4-FFF2-40B4-BE49-F238E27FC236}">
                      <a16:creationId xmlns:a16="http://schemas.microsoft.com/office/drawing/2014/main" id="{87EA7A25-A4C8-8042-BA32-7C942F8EF2E5}"/>
                    </a:ext>
                  </a:extLst>
                </p:cNvPr>
                <p:cNvSpPr>
                  <a:spLocks/>
                </p:cNvSpPr>
                <p:nvPr/>
              </p:nvSpPr>
              <p:spPr bwMode="auto">
                <a:xfrm flipH="1" flipV="1">
                  <a:off x="1288605" y="272572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cxnSp>
              <p:nvCxnSpPr>
                <p:cNvPr id="134" name="Curved Connector 133">
                  <a:extLst>
                    <a:ext uri="{FF2B5EF4-FFF2-40B4-BE49-F238E27FC236}">
                      <a16:creationId xmlns:a16="http://schemas.microsoft.com/office/drawing/2014/main" id="{A160ECED-85E9-244B-A47B-C1959F69E48F}"/>
                    </a:ext>
                  </a:extLst>
                </p:cNvPr>
                <p:cNvCxnSpPr/>
                <p:nvPr/>
              </p:nvCxnSpPr>
              <p:spPr>
                <a:xfrm flipH="1">
                  <a:off x="1215034" y="4318954"/>
                  <a:ext cx="228600" cy="228600"/>
                </a:xfrm>
                <a:prstGeom prst="curvedConnector4">
                  <a:avLst>
                    <a:gd name="adj1" fmla="val -100000"/>
                    <a:gd name="adj2" fmla="val 200000"/>
                  </a:avLst>
                </a:prstGeom>
                <a:ln w="9525" cmpd="sng">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35" name="Arc 134">
                  <a:extLst>
                    <a:ext uri="{FF2B5EF4-FFF2-40B4-BE49-F238E27FC236}">
                      <a16:creationId xmlns:a16="http://schemas.microsoft.com/office/drawing/2014/main" id="{0E2D1935-27A3-6C45-823F-41D4812E6DA2}"/>
                    </a:ext>
                  </a:extLst>
                </p:cNvPr>
                <p:cNvSpPr/>
                <p:nvPr/>
              </p:nvSpPr>
              <p:spPr bwMode="auto">
                <a:xfrm rot="356928">
                  <a:off x="1451974" y="4215162"/>
                  <a:ext cx="366712" cy="366713"/>
                </a:xfrm>
                <a:prstGeom prst="arc">
                  <a:avLst>
                    <a:gd name="adj1" fmla="val 708330"/>
                    <a:gd name="adj2" fmla="val 4251989"/>
                  </a:avLst>
                </a:prstGeom>
                <a:noFill/>
                <a:ln w="9525" cap="flat" cmpd="sng" algn="ctr">
                  <a:solidFill>
                    <a:srgbClr val="C00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36" name="Freeform 18">
                  <a:extLst>
                    <a:ext uri="{FF2B5EF4-FFF2-40B4-BE49-F238E27FC236}">
                      <a16:creationId xmlns:a16="http://schemas.microsoft.com/office/drawing/2014/main" id="{94E0D2D6-688F-5848-B267-23492CD924DD}"/>
                    </a:ext>
                  </a:extLst>
                </p:cNvPr>
                <p:cNvSpPr>
                  <a:spLocks/>
                </p:cNvSpPr>
                <p:nvPr/>
              </p:nvSpPr>
              <p:spPr bwMode="auto">
                <a:xfrm rot="11097626" flipV="1">
                  <a:off x="1428940" y="4080105"/>
                  <a:ext cx="2271945" cy="246051"/>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0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37" name="Freeform 31">
                  <a:extLst>
                    <a:ext uri="{FF2B5EF4-FFF2-40B4-BE49-F238E27FC236}">
                      <a16:creationId xmlns:a16="http://schemas.microsoft.com/office/drawing/2014/main" id="{C2EF3CFF-8D7D-AA4B-A47E-5A8A017DDD69}"/>
                    </a:ext>
                  </a:extLst>
                </p:cNvPr>
                <p:cNvSpPr>
                  <a:spLocks/>
                </p:cNvSpPr>
                <p:nvPr/>
              </p:nvSpPr>
              <p:spPr bwMode="auto">
                <a:xfrm rot="10623913" flipH="1" flipV="1">
                  <a:off x="4056037" y="2163971"/>
                  <a:ext cx="1066075" cy="218711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38" name="Freeform 40">
                  <a:extLst>
                    <a:ext uri="{FF2B5EF4-FFF2-40B4-BE49-F238E27FC236}">
                      <a16:creationId xmlns:a16="http://schemas.microsoft.com/office/drawing/2014/main" id="{0E4DE7CF-9917-ED4F-958E-C9CE0F9044FE}"/>
                    </a:ext>
                  </a:extLst>
                </p:cNvPr>
                <p:cNvSpPr>
                  <a:spLocks/>
                </p:cNvSpPr>
                <p:nvPr/>
              </p:nvSpPr>
              <p:spPr bwMode="auto">
                <a:xfrm flipH="1">
                  <a:off x="3845766" y="284062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39" name="Oval 11">
                  <a:extLst>
                    <a:ext uri="{FF2B5EF4-FFF2-40B4-BE49-F238E27FC236}">
                      <a16:creationId xmlns:a16="http://schemas.microsoft.com/office/drawing/2014/main" id="{AEFF7039-A5F6-6143-B84F-06A40E49B9DE}"/>
                    </a:ext>
                  </a:extLst>
                </p:cNvPr>
                <p:cNvSpPr>
                  <a:spLocks noChangeArrowheads="1"/>
                </p:cNvSpPr>
                <p:nvPr/>
              </p:nvSpPr>
              <p:spPr bwMode="auto">
                <a:xfrm>
                  <a:off x="3636253" y="2526517"/>
                  <a:ext cx="457200" cy="457200"/>
                </a:xfrm>
                <a:prstGeom prst="ellipse">
                  <a:avLst/>
                </a:prstGeom>
                <a:solidFill>
                  <a:srgbClr val="FFFFFF"/>
                </a:solidFill>
                <a:ln w="9525" cmpd="sng">
                  <a:solidFill>
                    <a:schemeClr val="tx1"/>
                  </a:solidFill>
                  <a:round/>
                  <a:headEnd/>
                  <a:tailEnd/>
                </a:ln>
              </p:spPr>
              <p:txBody>
                <a:bodyPr wrap="none" anchor="ctr"/>
                <a:lstStyle/>
                <a:p>
                  <a:pPr algn="ctr"/>
                  <a:r>
                    <a:rPr lang="en-US" dirty="0">
                      <a:latin typeface="Calibri"/>
                      <a:ea typeface="Times New Roman"/>
                      <a:cs typeface="Times New Roman"/>
                    </a:rPr>
                    <a:t>d3</a:t>
                  </a:r>
                </a:p>
              </p:txBody>
            </p:sp>
            <p:sp>
              <p:nvSpPr>
                <p:cNvPr id="140" name="Oval 12">
                  <a:extLst>
                    <a:ext uri="{FF2B5EF4-FFF2-40B4-BE49-F238E27FC236}">
                      <a16:creationId xmlns:a16="http://schemas.microsoft.com/office/drawing/2014/main" id="{9EB9D92F-AD7D-4247-BA91-8944BA419091}"/>
                    </a:ext>
                  </a:extLst>
                </p:cNvPr>
                <p:cNvSpPr>
                  <a:spLocks noChangeArrowheads="1"/>
                </p:cNvSpPr>
                <p:nvPr/>
              </p:nvSpPr>
              <p:spPr bwMode="auto">
                <a:xfrm>
                  <a:off x="3654650" y="4199562"/>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141" name="Rectangle 140">
                  <a:extLst>
                    <a:ext uri="{FF2B5EF4-FFF2-40B4-BE49-F238E27FC236}">
                      <a16:creationId xmlns:a16="http://schemas.microsoft.com/office/drawing/2014/main" id="{D6208989-0A58-3441-89E4-4C2EEE2C9507}"/>
                    </a:ext>
                  </a:extLst>
                </p:cNvPr>
                <p:cNvSpPr/>
                <p:nvPr/>
              </p:nvSpPr>
              <p:spPr>
                <a:xfrm>
                  <a:off x="4486637" y="1518047"/>
                  <a:ext cx="59" cy="252043"/>
                </a:xfrm>
                <a:prstGeom prst="rect">
                  <a:avLst/>
                </a:prstGeom>
                <a:noFill/>
              </p:spPr>
              <p:txBody>
                <a:bodyPr wrap="none" lIns="0" tIns="0" rIns="0" bIns="0">
                  <a:spAutoFit/>
                </a:bodyPr>
                <a:lstStyle/>
                <a:p>
                  <a:pPr algn="ctr"/>
                  <a:endParaRPr lang="en-US" dirty="0"/>
                </a:p>
              </p:txBody>
            </p:sp>
          </p:grpSp>
          <p:sp>
            <p:nvSpPr>
              <p:cNvPr id="111" name="Freeform 31">
                <a:extLst>
                  <a:ext uri="{FF2B5EF4-FFF2-40B4-BE49-F238E27FC236}">
                    <a16:creationId xmlns:a16="http://schemas.microsoft.com/office/drawing/2014/main" id="{5B1C0684-37C8-7241-A588-6B3AD9B3F88F}"/>
                  </a:ext>
                </a:extLst>
              </p:cNvPr>
              <p:cNvSpPr>
                <a:spLocks/>
              </p:cNvSpPr>
              <p:nvPr/>
            </p:nvSpPr>
            <p:spPr bwMode="auto">
              <a:xfrm rot="6215733" flipV="1">
                <a:off x="5981535" y="2895684"/>
                <a:ext cx="455459" cy="2458900"/>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grpSp>
      </p:grpSp>
    </p:spTree>
    <p:extLst>
      <p:ext uri="{BB962C8B-B14F-4D97-AF65-F5344CB8AC3E}">
        <p14:creationId xmlns:p14="http://schemas.microsoft.com/office/powerpoint/2010/main" val="28374811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Planning and Acting</a:t>
            </a:r>
          </a:p>
        </p:txBody>
      </p:sp>
      <p:sp>
        <p:nvSpPr>
          <p:cNvPr id="6" name="Content Placeholder 5"/>
          <p:cNvSpPr>
            <a:spLocks noGrp="1"/>
          </p:cNvSpPr>
          <p:nvPr>
            <p:ph sz="half" idx="1"/>
          </p:nvPr>
        </p:nvSpPr>
        <p:spPr/>
        <p:txBody>
          <a:bodyPr>
            <a:normAutofit/>
          </a:bodyPr>
          <a:lstStyle/>
          <a:p>
            <a:r>
              <a:rPr lang="en-US" dirty="0"/>
              <a:t>If </a:t>
            </a:r>
            <a:r>
              <a:rPr lang="en-US" dirty="0">
                <a:cs typeface="Calibri"/>
              </a:rPr>
              <a:t>Lookahead </a:t>
            </a:r>
            <a:r>
              <a:rPr lang="en-US" dirty="0"/>
              <a:t>= classical planner on </a:t>
            </a:r>
            <a:r>
              <a:rPr lang="en-US" dirty="0">
                <a:cs typeface="Times New Roman"/>
              </a:rPr>
              <a:t>determinized</a:t>
            </a:r>
            <a:r>
              <a:rPr lang="en-US" i="1" dirty="0">
                <a:cs typeface="Times New Roman"/>
              </a:rPr>
              <a:t> </a:t>
            </a:r>
            <a:r>
              <a:rPr lang="en-US" dirty="0">
                <a:cs typeface="Times New Roman"/>
              </a:rPr>
              <a:t>domain</a:t>
            </a:r>
          </a:p>
          <a:p>
            <a:pPr marL="457200" lvl="1" indent="0">
              <a:buNone/>
            </a:pPr>
            <a:r>
              <a:rPr lang="en-US" dirty="0">
                <a:cs typeface="Times New Roman"/>
              </a:rPr>
              <a:t>⇒ FS-</a:t>
            </a:r>
            <a:r>
              <a:rPr lang="en-US" dirty="0" err="1">
                <a:cs typeface="Times New Roman"/>
              </a:rPr>
              <a:t>Replan</a:t>
            </a:r>
            <a:r>
              <a:rPr lang="en-US" dirty="0">
                <a:cs typeface="Times New Roman"/>
              </a:rPr>
              <a:t> (Ch. 5)</a:t>
            </a:r>
          </a:p>
          <a:p>
            <a:r>
              <a:rPr lang="en-US" dirty="0">
                <a:cs typeface="Calibri"/>
              </a:rPr>
              <a:t>Problem: Forward-search may choose a plan that depends on low-probability outcome</a:t>
            </a:r>
          </a:p>
          <a:p>
            <a:r>
              <a:rPr lang="en-US" dirty="0">
                <a:cs typeface="Calibri"/>
              </a:rPr>
              <a:t>RFF algorithm (see book) attempts to alleviate this</a:t>
            </a:r>
          </a:p>
          <a:p>
            <a:endParaRPr lang="en-US" dirty="0"/>
          </a:p>
          <a:p>
            <a:endParaRPr lang="en-US" dirty="0">
              <a:cs typeface="Calibri"/>
            </a:endParaRPr>
          </a:p>
        </p:txBody>
      </p:sp>
      <p:sp>
        <p:nvSpPr>
          <p:cNvPr id="2" name="Slide Number Placeholder 1">
            <a:extLst>
              <a:ext uri="{FF2B5EF4-FFF2-40B4-BE49-F238E27FC236}">
                <a16:creationId xmlns:a16="http://schemas.microsoft.com/office/drawing/2014/main" id="{23684AFC-EC25-6742-A23F-8EF1D4996358}"/>
              </a:ext>
            </a:extLst>
          </p:cNvPr>
          <p:cNvSpPr>
            <a:spLocks noGrp="1"/>
          </p:cNvSpPr>
          <p:nvPr>
            <p:ph type="sldNum" sz="quarter" idx="12"/>
          </p:nvPr>
        </p:nvSpPr>
        <p:spPr/>
        <p:txBody>
          <a:bodyPr/>
          <a:lstStyle/>
          <a:p>
            <a:fld id="{67C9959E-8E6B-B04C-9955-EA096F41CA7A}" type="slidenum">
              <a:rPr lang="en-GB" smtClean="0"/>
              <a:t>41</a:t>
            </a:fld>
            <a:endParaRPr lang="en-GB"/>
          </a:p>
        </p:txBody>
      </p:sp>
      <p:sp>
        <p:nvSpPr>
          <p:cNvPr id="38" name="Content Placeholder 5">
            <a:extLst>
              <a:ext uri="{FF2B5EF4-FFF2-40B4-BE49-F238E27FC236}">
                <a16:creationId xmlns:a16="http://schemas.microsoft.com/office/drawing/2014/main" id="{ECAD6509-222C-0A49-888C-C5B7DD9D4047}"/>
              </a:ext>
            </a:extLst>
          </p:cNvPr>
          <p:cNvSpPr txBox="1">
            <a:spLocks/>
          </p:cNvSpPr>
          <p:nvPr/>
        </p:nvSpPr>
        <p:spPr bwMode="auto">
          <a:xfrm>
            <a:off x="4382260" y="1166710"/>
            <a:ext cx="4571763" cy="151067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vert="horz" wrap="none" lIns="90487" tIns="44450" rIns="90487" bIns="44450" numCol="1" anchor="t" anchorCtr="0" compatLnSpc="1">
            <a:prstTxWarp prst="textNoShape">
              <a:avLst/>
            </a:prstTxWarp>
            <a:spAutoFit/>
          </a:bodyPr>
          <a:lstStyle>
            <a:lvl1pPr marL="344488" indent="-344488" algn="l" rtl="0" eaLnBrk="1" fontAlgn="base" hangingPunct="1">
              <a:spcBef>
                <a:spcPts val="600"/>
              </a:spcBef>
              <a:spcAft>
                <a:spcPct val="0"/>
              </a:spcAft>
              <a:buClr>
                <a:srgbClr val="0033CC"/>
              </a:buClr>
              <a:buSzPct val="85000"/>
              <a:buFont typeface="Webdings" charset="2"/>
              <a:buChar char="="/>
              <a:defRPr sz="2000">
                <a:solidFill>
                  <a:schemeClr val="tx1"/>
                </a:solidFill>
                <a:latin typeface="+mn-lt"/>
                <a:ea typeface="ＭＳ Ｐゴシック" charset="-128"/>
                <a:cs typeface="ＭＳ Ｐゴシック" charset="-128"/>
              </a:defRPr>
            </a:lvl1pPr>
            <a:lvl2pPr marL="741363" indent="-344488" algn="l" rtl="0" eaLnBrk="1" fontAlgn="base" hangingPunct="1">
              <a:spcBef>
                <a:spcPts val="600"/>
              </a:spcBef>
              <a:spcAft>
                <a:spcPct val="0"/>
              </a:spcAft>
              <a:buClr>
                <a:srgbClr val="0033CC"/>
              </a:buClr>
              <a:buSzPct val="90000"/>
              <a:buFont typeface="Wingdings" charset="2"/>
              <a:buChar char="Ø"/>
              <a:defRPr sz="2000">
                <a:solidFill>
                  <a:schemeClr val="tx1"/>
                </a:solidFill>
                <a:latin typeface="+mn-lt"/>
                <a:ea typeface="ＭＳ Ｐゴシック" charset="-128"/>
              </a:defRPr>
            </a:lvl2pPr>
            <a:lvl3pPr marL="1138238" indent="-344488" algn="l" rtl="0" eaLnBrk="1" fontAlgn="base" hangingPunct="1">
              <a:spcBef>
                <a:spcPts val="600"/>
              </a:spcBef>
              <a:spcAft>
                <a:spcPct val="0"/>
              </a:spcAft>
              <a:buClr>
                <a:srgbClr val="0033CC"/>
              </a:buClr>
              <a:buSzPct val="105000"/>
              <a:buFont typeface="Lucida Grande"/>
              <a:buChar char="•"/>
              <a:defRPr sz="2000">
                <a:solidFill>
                  <a:schemeClr val="tx1"/>
                </a:solidFill>
                <a:latin typeface="+mn-lt"/>
                <a:ea typeface="ＭＳ Ｐゴシック" charset="-128"/>
              </a:defRPr>
            </a:lvl3pPr>
            <a:lvl4pPr marL="1547813" indent="-341313" algn="l" rtl="0" eaLnBrk="1" fontAlgn="base" hangingPunct="1">
              <a:spcBef>
                <a:spcPts val="600"/>
              </a:spcBef>
              <a:spcAft>
                <a:spcPct val="0"/>
              </a:spcAft>
              <a:buClr>
                <a:srgbClr val="0033CC"/>
              </a:buClr>
              <a:buSzPct val="85000"/>
              <a:buFont typeface="Lucida Grande"/>
              <a:buChar char="▸"/>
              <a:defRPr sz="2000">
                <a:solidFill>
                  <a:schemeClr val="tx1"/>
                </a:solidFill>
                <a:latin typeface="+mn-lt"/>
                <a:ea typeface="ＭＳ Ｐゴシック" charset="-128"/>
              </a:defRPr>
            </a:lvl4pPr>
            <a:lvl5pPr marL="1944688" indent="-344488" algn="l" defTabSz="911225" rtl="0" eaLnBrk="1" fontAlgn="base" hangingPunct="1">
              <a:spcBef>
                <a:spcPts val="600"/>
              </a:spcBef>
              <a:spcAft>
                <a:spcPct val="0"/>
              </a:spcAft>
              <a:buClr>
                <a:srgbClr val="0033CC"/>
              </a:buClr>
              <a:buSzPct val="105000"/>
              <a:buFont typeface="Lucida Grande"/>
              <a:buChar char="–"/>
              <a:defRPr sz="2000">
                <a:solidFill>
                  <a:schemeClr val="tx1"/>
                </a:solidFill>
                <a:latin typeface="+mn-lt"/>
                <a:ea typeface="ＭＳ Ｐゴシック" charset="-128"/>
              </a:defRPr>
            </a:lvl5pPr>
            <a:lvl6pPr marL="2341563" indent="-342900" algn="l" rtl="0" eaLnBrk="1" fontAlgn="base" hangingPunct="1">
              <a:spcBef>
                <a:spcPct val="20000"/>
              </a:spcBef>
              <a:spcAft>
                <a:spcPct val="0"/>
              </a:spcAft>
              <a:buClr>
                <a:srgbClr val="0033CC"/>
              </a:buClr>
              <a:buSzPct val="90000"/>
              <a:buFont typeface="Lucida Grande"/>
              <a:buChar char="›"/>
              <a:defRPr sz="2000" baseline="0">
                <a:solidFill>
                  <a:schemeClr val="tx1"/>
                </a:solidFill>
                <a:latin typeface="+mn-lt"/>
                <a:ea typeface="ＭＳ Ｐゴシック" charset="-128"/>
              </a:defRPr>
            </a:lvl6pPr>
            <a:lvl7pPr marL="26924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7pPr>
            <a:lvl8pPr marL="31496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8pPr>
            <a:lvl9pPr marL="3606800" indent="-228600" algn="l" rtl="0" eaLnBrk="1" fontAlgn="base" hangingPunct="1">
              <a:spcBef>
                <a:spcPct val="20000"/>
              </a:spcBef>
              <a:spcAft>
                <a:spcPct val="0"/>
              </a:spcAft>
              <a:buClr>
                <a:srgbClr val="0033CC"/>
              </a:buClr>
              <a:buFont typeface="Times" charset="0"/>
              <a:buChar char="-"/>
              <a:defRPr sz="2400">
                <a:solidFill>
                  <a:schemeClr val="tx1"/>
                </a:solidFill>
                <a:latin typeface="+mn-lt"/>
                <a:ea typeface="ＭＳ Ｐゴシック" charset="-128"/>
              </a:defRPr>
            </a:lvl9pPr>
          </a:lstStyle>
          <a:p>
            <a:pPr marL="0" indent="0">
              <a:spcBef>
                <a:spcPts val="200"/>
              </a:spcBef>
              <a:buFont typeface="Webdings" charset="2"/>
              <a:buNone/>
            </a:pPr>
            <a:r>
              <a:rPr lang="en-US" sz="1400" b="1" kern="0" dirty="0">
                <a:solidFill>
                  <a:schemeClr val="bg1"/>
                </a:solidFill>
                <a:latin typeface="Courier New" panose="02070309020205020404" pitchFamily="49" charset="0"/>
                <a:cs typeface="Courier New" panose="02070309020205020404" pitchFamily="49" charset="0"/>
              </a:rPr>
              <a:t>Run-</a:t>
            </a:r>
            <a:r>
              <a:rPr lang="en-US" sz="1400" b="1" kern="0" dirty="0" err="1">
                <a:solidFill>
                  <a:schemeClr val="bg1"/>
                </a:solidFill>
                <a:latin typeface="Courier New" panose="02070309020205020404" pitchFamily="49" charset="0"/>
                <a:cs typeface="Courier New" panose="02070309020205020404" pitchFamily="49" charset="0"/>
              </a:rPr>
              <a:t>Lookahead</a:t>
            </a:r>
            <a:r>
              <a:rPr lang="en-US" sz="1400" b="1" kern="0" dirty="0">
                <a:solidFill>
                  <a:schemeClr val="bg1"/>
                </a:solidFill>
                <a:latin typeface="Courier New" panose="02070309020205020404" pitchFamily="49" charset="0"/>
                <a:cs typeface="Courier New" panose="02070309020205020404" pitchFamily="49" charset="0"/>
              </a:rPr>
              <a:t>(Σ,</a:t>
            </a:r>
            <a:r>
              <a:rPr lang="en-US" sz="1400" b="1" i="1" kern="0" dirty="0">
                <a:solidFill>
                  <a:schemeClr val="bg1"/>
                </a:solidFill>
                <a:latin typeface="Courier New" panose="02070309020205020404" pitchFamily="49" charset="0"/>
                <a:cs typeface="Courier New" panose="02070309020205020404" pitchFamily="49" charset="0"/>
              </a:rPr>
              <a:t>s</a:t>
            </a:r>
            <a:r>
              <a:rPr lang="en-US" sz="1400" b="1" kern="0" baseline="-25000" dirty="0">
                <a:solidFill>
                  <a:schemeClr val="bg1"/>
                </a:solidFill>
                <a:latin typeface="Courier New" panose="02070309020205020404" pitchFamily="49" charset="0"/>
                <a:cs typeface="Courier New" panose="02070309020205020404" pitchFamily="49" charset="0"/>
              </a:rPr>
              <a:t>0</a:t>
            </a:r>
            <a:r>
              <a:rPr lang="en-US" sz="1400" b="1" kern="0" dirty="0">
                <a:solidFill>
                  <a:schemeClr val="bg1"/>
                </a:solidFill>
                <a:latin typeface="Courier New" panose="02070309020205020404" pitchFamily="49" charset="0"/>
                <a:cs typeface="Courier New" panose="02070309020205020404" pitchFamily="49" charset="0"/>
              </a:rPr>
              <a:t>,</a:t>
            </a:r>
            <a:r>
              <a:rPr lang="en-US" sz="1400" b="1" i="1" kern="0" dirty="0">
                <a:solidFill>
                  <a:schemeClr val="bg1"/>
                </a:solidFill>
                <a:latin typeface="Courier New" panose="02070309020205020404" pitchFamily="49" charset="0"/>
                <a:cs typeface="Courier New" panose="02070309020205020404" pitchFamily="49" charset="0"/>
              </a:rPr>
              <a:t>S</a:t>
            </a:r>
            <a:r>
              <a:rPr lang="en-US" sz="1400" b="1" i="1" kern="0" baseline="-25000" dirty="0">
                <a:solidFill>
                  <a:schemeClr val="bg1"/>
                </a:solidFill>
                <a:latin typeface="Courier New" panose="02070309020205020404" pitchFamily="49" charset="0"/>
                <a:cs typeface="Courier New" panose="02070309020205020404" pitchFamily="49" charset="0"/>
              </a:rPr>
              <a:t>g</a:t>
            </a:r>
            <a:r>
              <a:rPr lang="en-US" sz="1400" b="1" kern="0" dirty="0">
                <a:solidFill>
                  <a:schemeClr val="bg1"/>
                </a:solidFill>
                <a:latin typeface="Courier New" panose="02070309020205020404" pitchFamily="49" charset="0"/>
                <a:cs typeface="Courier New" panose="02070309020205020404" pitchFamily="49" charset="0"/>
              </a:rPr>
              <a:t>)</a:t>
            </a:r>
          </a:p>
          <a:p>
            <a:pPr marL="396875" lvl="1" indent="0">
              <a:spcBef>
                <a:spcPts val="200"/>
              </a:spcBef>
              <a:buFont typeface="Wingdings" charset="2"/>
              <a:buNone/>
            </a:pPr>
            <a:r>
              <a:rPr lang="en-US" sz="1400" i="1" kern="0" dirty="0">
                <a:solidFill>
                  <a:schemeClr val="bg1"/>
                </a:solidFill>
                <a:latin typeface="Courier New" panose="02070309020205020404" pitchFamily="49" charset="0"/>
                <a:cs typeface="Courier New" panose="02070309020205020404" pitchFamily="49" charset="0"/>
              </a:rPr>
              <a:t>s</a:t>
            </a:r>
            <a:r>
              <a:rPr lang="en-US" sz="1400" kern="0" dirty="0">
                <a:solidFill>
                  <a:schemeClr val="bg1"/>
                </a:solidFill>
                <a:latin typeface="Courier New" panose="02070309020205020404" pitchFamily="49" charset="0"/>
                <a:cs typeface="Courier New" panose="02070309020205020404" pitchFamily="49" charset="0"/>
              </a:rPr>
              <a:t> ← </a:t>
            </a:r>
            <a:r>
              <a:rPr lang="en-US" sz="1400" i="1" kern="0" dirty="0">
                <a:solidFill>
                  <a:schemeClr val="bg1"/>
                </a:solidFill>
                <a:latin typeface="Courier New" panose="02070309020205020404" pitchFamily="49" charset="0"/>
                <a:cs typeface="Courier New" panose="02070309020205020404" pitchFamily="49" charset="0"/>
              </a:rPr>
              <a:t>s</a:t>
            </a:r>
            <a:r>
              <a:rPr lang="en-US" sz="1400" kern="0" baseline="-25000" dirty="0">
                <a:solidFill>
                  <a:schemeClr val="bg1"/>
                </a:solidFill>
                <a:latin typeface="Courier New" panose="02070309020205020404" pitchFamily="49" charset="0"/>
                <a:cs typeface="Courier New" panose="02070309020205020404" pitchFamily="49" charset="0"/>
              </a:rPr>
              <a:t>0</a:t>
            </a:r>
            <a:endParaRPr lang="en-US" sz="1400" kern="0" dirty="0">
              <a:solidFill>
                <a:schemeClr val="bg1"/>
              </a:solidFill>
              <a:latin typeface="Courier New" panose="02070309020205020404" pitchFamily="49" charset="0"/>
              <a:cs typeface="Courier New" panose="02070309020205020404" pitchFamily="49" charset="0"/>
            </a:endParaRPr>
          </a:p>
          <a:p>
            <a:pPr marL="396875" lvl="1" indent="0">
              <a:spcBef>
                <a:spcPts val="200"/>
              </a:spcBef>
              <a:buFont typeface="Wingdings" charset="2"/>
              <a:buNone/>
            </a:pPr>
            <a:r>
              <a:rPr lang="en-US" sz="1400" b="1" kern="0" dirty="0">
                <a:solidFill>
                  <a:schemeClr val="bg1"/>
                </a:solidFill>
                <a:latin typeface="Courier New" panose="02070309020205020404" pitchFamily="49" charset="0"/>
                <a:cs typeface="Courier New" panose="02070309020205020404" pitchFamily="49" charset="0"/>
              </a:rPr>
              <a:t>while</a:t>
            </a:r>
            <a:r>
              <a:rPr lang="en-US" sz="1400" kern="0" dirty="0">
                <a:solidFill>
                  <a:schemeClr val="bg1"/>
                </a:solidFill>
                <a:latin typeface="Courier New" panose="02070309020205020404" pitchFamily="49" charset="0"/>
                <a:cs typeface="Courier New" panose="02070309020205020404" pitchFamily="49" charset="0"/>
              </a:rPr>
              <a:t> </a:t>
            </a:r>
            <a:r>
              <a:rPr lang="en-US" sz="1400" i="1" kern="0" dirty="0">
                <a:solidFill>
                  <a:schemeClr val="bg1"/>
                </a:solidFill>
                <a:latin typeface="Courier New" panose="02070309020205020404" pitchFamily="49" charset="0"/>
                <a:cs typeface="Courier New" panose="02070309020205020404" pitchFamily="49" charset="0"/>
              </a:rPr>
              <a:t>s</a:t>
            </a:r>
            <a:r>
              <a:rPr lang="en-US" sz="1400" kern="0" dirty="0">
                <a:solidFill>
                  <a:schemeClr val="bg1"/>
                </a:solidFill>
                <a:latin typeface="Courier New" panose="02070309020205020404" pitchFamily="49" charset="0"/>
                <a:cs typeface="Courier New" panose="02070309020205020404" pitchFamily="49" charset="0"/>
              </a:rPr>
              <a:t> ∉ </a:t>
            </a:r>
            <a:r>
              <a:rPr lang="en-US" sz="1400" i="1" kern="0" dirty="0">
                <a:solidFill>
                  <a:schemeClr val="bg1"/>
                </a:solidFill>
                <a:latin typeface="Courier New" panose="02070309020205020404" pitchFamily="49" charset="0"/>
                <a:cs typeface="Courier New" panose="02070309020205020404" pitchFamily="49" charset="0"/>
              </a:rPr>
              <a:t>S</a:t>
            </a:r>
            <a:r>
              <a:rPr lang="en-US" sz="1400" i="1" kern="0" baseline="-25000" dirty="0">
                <a:solidFill>
                  <a:schemeClr val="bg1"/>
                </a:solidFill>
                <a:latin typeface="Courier New" panose="02070309020205020404" pitchFamily="49" charset="0"/>
                <a:cs typeface="Courier New" panose="02070309020205020404" pitchFamily="49" charset="0"/>
              </a:rPr>
              <a:t>g</a:t>
            </a:r>
            <a:r>
              <a:rPr lang="en-US" sz="1400" kern="0" dirty="0">
                <a:solidFill>
                  <a:schemeClr val="bg1"/>
                </a:solidFill>
                <a:latin typeface="Courier New" panose="02070309020205020404" pitchFamily="49" charset="0"/>
                <a:cs typeface="Courier New" panose="02070309020205020404" pitchFamily="49" charset="0"/>
              </a:rPr>
              <a:t> and </a:t>
            </a:r>
            <a:r>
              <a:rPr lang="en-US" sz="1400" i="1" kern="0" dirty="0">
                <a:solidFill>
                  <a:schemeClr val="bg1"/>
                </a:solidFill>
                <a:latin typeface="Courier New" panose="02070309020205020404" pitchFamily="49" charset="0"/>
                <a:cs typeface="Courier New" panose="02070309020205020404" pitchFamily="49" charset="0"/>
              </a:rPr>
              <a:t>Applicable</a:t>
            </a:r>
            <a:r>
              <a:rPr lang="en-US" sz="1400" kern="0" dirty="0">
                <a:solidFill>
                  <a:schemeClr val="bg1"/>
                </a:solidFill>
                <a:latin typeface="Courier New" panose="02070309020205020404" pitchFamily="49" charset="0"/>
                <a:cs typeface="Courier New" panose="02070309020205020404" pitchFamily="49" charset="0"/>
              </a:rPr>
              <a:t>(</a:t>
            </a:r>
            <a:r>
              <a:rPr lang="en-US" sz="1400" i="1" kern="0" dirty="0">
                <a:solidFill>
                  <a:schemeClr val="bg1"/>
                </a:solidFill>
                <a:latin typeface="Courier New" panose="02070309020205020404" pitchFamily="49" charset="0"/>
                <a:cs typeface="Courier New" panose="02070309020205020404" pitchFamily="49" charset="0"/>
              </a:rPr>
              <a:t>s</a:t>
            </a:r>
            <a:r>
              <a:rPr lang="en-US" sz="1400" kern="0" dirty="0">
                <a:solidFill>
                  <a:schemeClr val="bg1"/>
                </a:solidFill>
                <a:latin typeface="Courier New" panose="02070309020205020404" pitchFamily="49" charset="0"/>
                <a:cs typeface="Courier New" panose="02070309020205020404" pitchFamily="49" charset="0"/>
              </a:rPr>
              <a:t>) ≠ ∅</a:t>
            </a:r>
            <a:r>
              <a:rPr lang="en-US" sz="1400" kern="0" baseline="-25000" dirty="0">
                <a:solidFill>
                  <a:schemeClr val="bg1"/>
                </a:solidFill>
                <a:latin typeface="Courier New" panose="02070309020205020404" pitchFamily="49" charset="0"/>
                <a:cs typeface="Courier New" panose="02070309020205020404" pitchFamily="49" charset="0"/>
              </a:rPr>
              <a:t>  </a:t>
            </a:r>
            <a:r>
              <a:rPr lang="en-US" sz="1400" b="1" kern="0" dirty="0">
                <a:solidFill>
                  <a:schemeClr val="bg1"/>
                </a:solidFill>
                <a:latin typeface="Courier New" panose="02070309020205020404" pitchFamily="49" charset="0"/>
                <a:cs typeface="Courier New" panose="02070309020205020404" pitchFamily="49" charset="0"/>
              </a:rPr>
              <a:t>do</a:t>
            </a:r>
          </a:p>
          <a:p>
            <a:pPr marL="793750" lvl="2" indent="0">
              <a:spcBef>
                <a:spcPts val="200"/>
              </a:spcBef>
              <a:buFont typeface="Lucida Grande"/>
              <a:buNone/>
            </a:pPr>
            <a:r>
              <a:rPr lang="en-US" sz="1400" i="1" kern="0" dirty="0">
                <a:solidFill>
                  <a:schemeClr val="bg1"/>
                </a:solidFill>
                <a:latin typeface="Courier New" panose="02070309020205020404" pitchFamily="49" charset="0"/>
                <a:cs typeface="Courier New" panose="02070309020205020404" pitchFamily="49" charset="0"/>
              </a:rPr>
              <a:t>a</a:t>
            </a:r>
            <a:r>
              <a:rPr lang="en-US" sz="1400" kern="0" dirty="0">
                <a:solidFill>
                  <a:schemeClr val="bg1"/>
                </a:solidFill>
                <a:latin typeface="Courier New" panose="02070309020205020404" pitchFamily="49" charset="0"/>
                <a:cs typeface="Courier New" panose="02070309020205020404" pitchFamily="49" charset="0"/>
              </a:rPr>
              <a:t> ←</a:t>
            </a:r>
            <a:r>
              <a:rPr lang="en-US" sz="1400" kern="0" dirty="0" err="1">
                <a:solidFill>
                  <a:schemeClr val="bg1"/>
                </a:solidFill>
                <a:latin typeface="Courier New" panose="02070309020205020404" pitchFamily="49" charset="0"/>
                <a:cs typeface="Courier New" panose="02070309020205020404" pitchFamily="49" charset="0"/>
              </a:rPr>
              <a:t>Lookahead</a:t>
            </a:r>
            <a:r>
              <a:rPr lang="en-US" sz="1400" kern="0" dirty="0">
                <a:solidFill>
                  <a:schemeClr val="bg1"/>
                </a:solidFill>
                <a:latin typeface="Courier New" panose="02070309020205020404" pitchFamily="49" charset="0"/>
                <a:cs typeface="Courier New" panose="02070309020205020404" pitchFamily="49" charset="0"/>
              </a:rPr>
              <a:t>(</a:t>
            </a:r>
            <a:r>
              <a:rPr lang="en-US" sz="1400" i="1" kern="0" dirty="0" err="1">
                <a:solidFill>
                  <a:schemeClr val="bg1"/>
                </a:solidFill>
                <a:latin typeface="Courier New" panose="02070309020205020404" pitchFamily="49" charset="0"/>
                <a:cs typeface="Courier New" panose="02070309020205020404" pitchFamily="49" charset="0"/>
              </a:rPr>
              <a:t>s</a:t>
            </a:r>
            <a:r>
              <a:rPr lang="en-US" sz="1400" kern="0" dirty="0" err="1">
                <a:solidFill>
                  <a:schemeClr val="bg1"/>
                </a:solidFill>
                <a:latin typeface="Courier New" panose="02070309020205020404" pitchFamily="49" charset="0"/>
                <a:cs typeface="Courier New" panose="02070309020205020404" pitchFamily="49" charset="0"/>
              </a:rPr>
              <a:t>,</a:t>
            </a:r>
            <a:r>
              <a:rPr lang="en-US" sz="1400" i="1" kern="0" dirty="0" err="1">
                <a:solidFill>
                  <a:schemeClr val="bg1"/>
                </a:solidFill>
                <a:latin typeface="Courier New" panose="02070309020205020404" pitchFamily="49" charset="0"/>
                <a:cs typeface="Courier New" panose="02070309020205020404" pitchFamily="49" charset="0"/>
              </a:rPr>
              <a:t>θ</a:t>
            </a:r>
            <a:r>
              <a:rPr lang="en-US" sz="1400" kern="0" dirty="0">
                <a:solidFill>
                  <a:schemeClr val="bg1"/>
                </a:solidFill>
                <a:latin typeface="Courier New" panose="02070309020205020404" pitchFamily="49" charset="0"/>
                <a:cs typeface="Courier New" panose="02070309020205020404" pitchFamily="49" charset="0"/>
              </a:rPr>
              <a:t>) </a:t>
            </a:r>
          </a:p>
          <a:p>
            <a:pPr marL="793750" lvl="2" indent="0">
              <a:spcBef>
                <a:spcPts val="200"/>
              </a:spcBef>
              <a:buFont typeface="Lucida Grande"/>
              <a:buNone/>
            </a:pPr>
            <a:r>
              <a:rPr lang="en-US" sz="1400" kern="0" dirty="0">
                <a:solidFill>
                  <a:schemeClr val="bg1"/>
                </a:solidFill>
                <a:latin typeface="Courier New" panose="02070309020205020404" pitchFamily="49" charset="0"/>
                <a:cs typeface="Courier New" panose="02070309020205020404" pitchFamily="49" charset="0"/>
              </a:rPr>
              <a:t>perform action </a:t>
            </a:r>
            <a:r>
              <a:rPr lang="en-US" sz="1400" i="1" kern="0" dirty="0">
                <a:solidFill>
                  <a:schemeClr val="bg1"/>
                </a:solidFill>
                <a:latin typeface="Courier New" panose="02070309020205020404" pitchFamily="49" charset="0"/>
                <a:cs typeface="Courier New" panose="02070309020205020404" pitchFamily="49" charset="0"/>
              </a:rPr>
              <a:t>a</a:t>
            </a:r>
            <a:endParaRPr lang="en-US" sz="1400" kern="0" dirty="0">
              <a:solidFill>
                <a:schemeClr val="bg1"/>
              </a:solidFill>
              <a:latin typeface="Courier New" panose="02070309020205020404" pitchFamily="49" charset="0"/>
              <a:cs typeface="Courier New" panose="02070309020205020404" pitchFamily="49" charset="0"/>
            </a:endParaRPr>
          </a:p>
          <a:p>
            <a:pPr marL="793750" lvl="2" indent="0">
              <a:spcBef>
                <a:spcPts val="200"/>
              </a:spcBef>
              <a:buFont typeface="Lucida Grande"/>
              <a:buNone/>
            </a:pPr>
            <a:r>
              <a:rPr lang="en-US" sz="1400" i="1" kern="0" dirty="0">
                <a:solidFill>
                  <a:schemeClr val="bg1"/>
                </a:solidFill>
                <a:latin typeface="Courier New" panose="02070309020205020404" pitchFamily="49" charset="0"/>
                <a:cs typeface="Courier New" panose="02070309020205020404" pitchFamily="49" charset="0"/>
              </a:rPr>
              <a:t>s</a:t>
            </a:r>
            <a:r>
              <a:rPr lang="en-US" sz="1400" kern="0" dirty="0">
                <a:solidFill>
                  <a:schemeClr val="bg1"/>
                </a:solidFill>
                <a:latin typeface="Courier New" panose="02070309020205020404" pitchFamily="49" charset="0"/>
                <a:cs typeface="Courier New" panose="02070309020205020404" pitchFamily="49" charset="0"/>
              </a:rPr>
              <a:t> ← observe resulting state </a:t>
            </a:r>
            <a:endParaRPr lang="en-US" sz="1400" kern="0" baseline="-25000" dirty="0">
              <a:solidFill>
                <a:schemeClr val="bg1"/>
              </a:solidFill>
              <a:latin typeface="Courier New" panose="02070309020205020404" pitchFamily="49" charset="0"/>
              <a:cs typeface="Courier New" panose="02070309020205020404" pitchFamily="49" charset="0"/>
            </a:endParaRPr>
          </a:p>
        </p:txBody>
      </p:sp>
      <p:grpSp>
        <p:nvGrpSpPr>
          <p:cNvPr id="104" name="Group 103">
            <a:extLst>
              <a:ext uri="{FF2B5EF4-FFF2-40B4-BE49-F238E27FC236}">
                <a16:creationId xmlns:a16="http://schemas.microsoft.com/office/drawing/2014/main" id="{D6931C3E-A36F-B844-92E3-2BD3AD769AF6}"/>
              </a:ext>
            </a:extLst>
          </p:cNvPr>
          <p:cNvGrpSpPr/>
          <p:nvPr/>
        </p:nvGrpSpPr>
        <p:grpSpPr>
          <a:xfrm>
            <a:off x="3896630" y="2738359"/>
            <a:ext cx="5162595" cy="3862989"/>
            <a:chOff x="3896630" y="2738359"/>
            <a:chExt cx="5162595" cy="3862989"/>
          </a:xfrm>
        </p:grpSpPr>
        <p:sp>
          <p:nvSpPr>
            <p:cNvPr id="105" name="Text Box 11">
              <a:extLst>
                <a:ext uri="{FF2B5EF4-FFF2-40B4-BE49-F238E27FC236}">
                  <a16:creationId xmlns:a16="http://schemas.microsoft.com/office/drawing/2014/main" id="{081D840C-5AA1-9845-89A2-BCF01FABA177}"/>
                </a:ext>
              </a:extLst>
            </p:cNvPr>
            <p:cNvSpPr txBox="1">
              <a:spLocks noChangeArrowheads="1"/>
            </p:cNvSpPr>
            <p:nvPr/>
          </p:nvSpPr>
          <p:spPr bwMode="auto">
            <a:xfrm>
              <a:off x="6234204" y="3210198"/>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sp>
          <p:nvSpPr>
            <p:cNvPr id="106" name="Text Box 11">
              <a:extLst>
                <a:ext uri="{FF2B5EF4-FFF2-40B4-BE49-F238E27FC236}">
                  <a16:creationId xmlns:a16="http://schemas.microsoft.com/office/drawing/2014/main" id="{E1C06470-C5AF-284E-99F9-C4CEF6EE03C5}"/>
                </a:ext>
              </a:extLst>
            </p:cNvPr>
            <p:cNvSpPr txBox="1">
              <a:spLocks noChangeArrowheads="1"/>
            </p:cNvSpPr>
            <p:nvPr/>
          </p:nvSpPr>
          <p:spPr bwMode="auto">
            <a:xfrm>
              <a:off x="7853069" y="4496986"/>
              <a:ext cx="667926"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107" name="Text Box 11">
              <a:extLst>
                <a:ext uri="{FF2B5EF4-FFF2-40B4-BE49-F238E27FC236}">
                  <a16:creationId xmlns:a16="http://schemas.microsoft.com/office/drawing/2014/main" id="{4C03F44E-C2F6-8D4F-BBEE-9F71A0D2A345}"/>
                </a:ext>
              </a:extLst>
            </p:cNvPr>
            <p:cNvSpPr txBox="1">
              <a:spLocks noChangeArrowheads="1"/>
            </p:cNvSpPr>
            <p:nvPr/>
          </p:nvSpPr>
          <p:spPr bwMode="auto">
            <a:xfrm>
              <a:off x="4445981" y="4704714"/>
              <a:ext cx="667926"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100</a:t>
              </a:r>
            </a:p>
          </p:txBody>
        </p:sp>
        <p:sp>
          <p:nvSpPr>
            <p:cNvPr id="108" name="Text Box 11">
              <a:extLst>
                <a:ext uri="{FF2B5EF4-FFF2-40B4-BE49-F238E27FC236}">
                  <a16:creationId xmlns:a16="http://schemas.microsoft.com/office/drawing/2014/main" id="{18966512-1CC3-F44A-B38E-E7608FE72018}"/>
                </a:ext>
              </a:extLst>
            </p:cNvPr>
            <p:cNvSpPr txBox="1">
              <a:spLocks noChangeArrowheads="1"/>
            </p:cNvSpPr>
            <p:nvPr/>
          </p:nvSpPr>
          <p:spPr bwMode="auto">
            <a:xfrm>
              <a:off x="6140930" y="5730841"/>
              <a:ext cx="433938"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9900FF"/>
                  </a:solidFill>
                  <a:latin typeface="Calibri"/>
                  <a:ea typeface="Times New Roman"/>
                  <a:cs typeface="Times New Roman"/>
                </a:rPr>
                <a:t>c = 1</a:t>
              </a:r>
            </a:p>
          </p:txBody>
        </p:sp>
        <p:grpSp>
          <p:nvGrpSpPr>
            <p:cNvPr id="109" name="Group 108">
              <a:extLst>
                <a:ext uri="{FF2B5EF4-FFF2-40B4-BE49-F238E27FC236}">
                  <a16:creationId xmlns:a16="http://schemas.microsoft.com/office/drawing/2014/main" id="{F6A87231-441A-0741-AE9A-8C8AD2DE423A}"/>
                </a:ext>
              </a:extLst>
            </p:cNvPr>
            <p:cNvGrpSpPr/>
            <p:nvPr/>
          </p:nvGrpSpPr>
          <p:grpSpPr>
            <a:xfrm>
              <a:off x="3896630" y="2738359"/>
              <a:ext cx="5162595" cy="3862989"/>
              <a:chOff x="3896630" y="2738359"/>
              <a:chExt cx="5162595" cy="3862989"/>
            </a:xfrm>
          </p:grpSpPr>
          <p:grpSp>
            <p:nvGrpSpPr>
              <p:cNvPr id="110" name="Group 109">
                <a:extLst>
                  <a:ext uri="{FF2B5EF4-FFF2-40B4-BE49-F238E27FC236}">
                    <a16:creationId xmlns:a16="http://schemas.microsoft.com/office/drawing/2014/main" id="{05F0C593-EB0A-AE42-888F-DC242D5391B7}"/>
                  </a:ext>
                </a:extLst>
              </p:cNvPr>
              <p:cNvGrpSpPr>
                <a:grpSpLocks noChangeAspect="1"/>
              </p:cNvGrpSpPr>
              <p:nvPr/>
            </p:nvGrpSpPr>
            <p:grpSpPr>
              <a:xfrm>
                <a:off x="3896630" y="2738359"/>
                <a:ext cx="5162595" cy="3862989"/>
                <a:chOff x="424630" y="1518047"/>
                <a:chExt cx="4697482" cy="3514961"/>
              </a:xfrm>
            </p:grpSpPr>
            <p:sp>
              <p:nvSpPr>
                <p:cNvPr id="112" name="Freeform 31">
                  <a:extLst>
                    <a:ext uri="{FF2B5EF4-FFF2-40B4-BE49-F238E27FC236}">
                      <a16:creationId xmlns:a16="http://schemas.microsoft.com/office/drawing/2014/main" id="{9E59CE5C-CDC8-A14E-965A-4D80839F2AC4}"/>
                    </a:ext>
                  </a:extLst>
                </p:cNvPr>
                <p:cNvSpPr>
                  <a:spLocks/>
                </p:cNvSpPr>
                <p:nvPr/>
              </p:nvSpPr>
              <p:spPr bwMode="auto">
                <a:xfrm rot="11049090" flipH="1" flipV="1">
                  <a:off x="4148184" y="2190483"/>
                  <a:ext cx="660198" cy="212627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none"/>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3" name="Rectangle 112">
                  <a:extLst>
                    <a:ext uri="{FF2B5EF4-FFF2-40B4-BE49-F238E27FC236}">
                      <a16:creationId xmlns:a16="http://schemas.microsoft.com/office/drawing/2014/main" id="{90ED876E-7240-ED4E-B9E4-A072DF244D38}"/>
                    </a:ext>
                  </a:extLst>
                </p:cNvPr>
                <p:cNvSpPr/>
                <p:nvPr/>
              </p:nvSpPr>
              <p:spPr>
                <a:xfrm>
                  <a:off x="4066674" y="2252723"/>
                  <a:ext cx="59" cy="252043"/>
                </a:xfrm>
                <a:prstGeom prst="rect">
                  <a:avLst/>
                </a:prstGeom>
                <a:noFill/>
              </p:spPr>
              <p:txBody>
                <a:bodyPr wrap="none" lIns="0" tIns="0" rIns="0" bIns="0">
                  <a:spAutoFit/>
                </a:bodyPr>
                <a:lstStyle/>
                <a:p>
                  <a:pPr algn="ctr"/>
                  <a:endParaRPr lang="en-US" dirty="0"/>
                </a:p>
              </p:txBody>
            </p:sp>
            <p:sp>
              <p:nvSpPr>
                <p:cNvPr id="114" name="Rectangle 113">
                  <a:extLst>
                    <a:ext uri="{FF2B5EF4-FFF2-40B4-BE49-F238E27FC236}">
                      <a16:creationId xmlns:a16="http://schemas.microsoft.com/office/drawing/2014/main" id="{45CC3C21-C29B-7240-9B87-C4E2AD97E0E4}"/>
                    </a:ext>
                  </a:extLst>
                </p:cNvPr>
                <p:cNvSpPr/>
                <p:nvPr/>
              </p:nvSpPr>
              <p:spPr>
                <a:xfrm>
                  <a:off x="4441353" y="4403587"/>
                  <a:ext cx="168088" cy="336058"/>
                </a:xfrm>
                <a:prstGeom prst="rect">
                  <a:avLst/>
                </a:prstGeom>
                <a:noFill/>
              </p:spPr>
              <p:txBody>
                <a:bodyPr wrap="none" lIns="91440" tIns="0" rIns="91440" bIns="91440">
                  <a:spAutoFit/>
                </a:bodyPr>
                <a:lstStyle/>
                <a:p>
                  <a:pPr algn="ctr"/>
                  <a:endParaRPr lang="en-US" dirty="0"/>
                </a:p>
              </p:txBody>
            </p:sp>
            <p:sp>
              <p:nvSpPr>
                <p:cNvPr id="115" name="Rectangle 114">
                  <a:extLst>
                    <a:ext uri="{FF2B5EF4-FFF2-40B4-BE49-F238E27FC236}">
                      <a16:creationId xmlns:a16="http://schemas.microsoft.com/office/drawing/2014/main" id="{E9738A4E-CD8E-D342-B86C-BD2888972A4B}"/>
                    </a:ext>
                  </a:extLst>
                </p:cNvPr>
                <p:cNvSpPr/>
                <p:nvPr/>
              </p:nvSpPr>
              <p:spPr>
                <a:xfrm>
                  <a:off x="1149001" y="4506767"/>
                  <a:ext cx="59" cy="252043"/>
                </a:xfrm>
                <a:prstGeom prst="rect">
                  <a:avLst/>
                </a:prstGeom>
                <a:noFill/>
              </p:spPr>
              <p:txBody>
                <a:bodyPr wrap="none" lIns="0" tIns="0" rIns="0" bIns="0">
                  <a:spAutoFit/>
                </a:bodyPr>
                <a:lstStyle/>
                <a:p>
                  <a:pPr algn="r"/>
                  <a:endParaRPr lang="en-US" dirty="0"/>
                </a:p>
              </p:txBody>
            </p:sp>
            <p:sp>
              <p:nvSpPr>
                <p:cNvPr id="116" name="Text Box 13">
                  <a:extLst>
                    <a:ext uri="{FF2B5EF4-FFF2-40B4-BE49-F238E27FC236}">
                      <a16:creationId xmlns:a16="http://schemas.microsoft.com/office/drawing/2014/main" id="{9282127B-5A3D-A845-80F3-04420FE73E35}"/>
                    </a:ext>
                  </a:extLst>
                </p:cNvPr>
                <p:cNvSpPr txBox="1">
                  <a:spLocks noChangeArrowheads="1"/>
                </p:cNvSpPr>
                <p:nvPr/>
              </p:nvSpPr>
              <p:spPr bwMode="auto">
                <a:xfrm>
                  <a:off x="424630" y="4528921"/>
                  <a:ext cx="660190" cy="504087"/>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Times New Roman"/>
                      <a:cs typeface="Calibri"/>
                      <a:sym typeface="Symbol" charset="0"/>
                    </a:rPr>
                    <a:t>Start: </a:t>
                  </a:r>
                  <a:br>
                    <a:rPr lang="en-US" sz="1800" dirty="0">
                      <a:latin typeface="+mn-lt"/>
                      <a:ea typeface="Times New Roman"/>
                      <a:cs typeface="Calibri"/>
                      <a:sym typeface="Symbol" charset="0"/>
                    </a:rPr>
                  </a:br>
                  <a:r>
                    <a:rPr lang="en-US" sz="1800" i="1" dirty="0">
                      <a:latin typeface="+mn-lt"/>
                      <a:ea typeface="Times New Roman"/>
                      <a:sym typeface="Symbol" charset="0"/>
                    </a:rPr>
                    <a:t>s</a:t>
                  </a:r>
                  <a:r>
                    <a:rPr lang="en-US" sz="1800" baseline="-25000" dirty="0">
                      <a:latin typeface="+mn-lt"/>
                      <a:ea typeface="Times New Roman"/>
                      <a:sym typeface="Symbol" charset="0"/>
                    </a:rPr>
                    <a:t>0</a:t>
                  </a:r>
                  <a:r>
                    <a:rPr lang="en-US" sz="1800" i="1" dirty="0">
                      <a:latin typeface="+mn-lt"/>
                      <a:ea typeface="Times New Roman"/>
                      <a:sym typeface="Symbol" charset="0"/>
                    </a:rPr>
                    <a:t>= </a:t>
                  </a:r>
                  <a:r>
                    <a:rPr lang="en-US" sz="1800" dirty="0">
                      <a:latin typeface="+mn-lt"/>
                      <a:ea typeface="Times New Roman"/>
                      <a:cs typeface="Calibri"/>
                      <a:sym typeface="Symbol" charset="0"/>
                    </a:rPr>
                    <a:t>d1</a:t>
                  </a:r>
                  <a:endParaRPr lang="en-US" sz="1800" dirty="0">
                    <a:latin typeface="+mn-lt"/>
                    <a:ea typeface="Times New Roman"/>
                    <a:cs typeface="Times New Roman"/>
                  </a:endParaRPr>
                </a:p>
              </p:txBody>
            </p:sp>
            <p:sp>
              <p:nvSpPr>
                <p:cNvPr id="117" name="Rectangle 116">
                  <a:extLst>
                    <a:ext uri="{FF2B5EF4-FFF2-40B4-BE49-F238E27FC236}">
                      <a16:creationId xmlns:a16="http://schemas.microsoft.com/office/drawing/2014/main" id="{02A65E3D-4C19-B543-8175-276223F46E09}"/>
                    </a:ext>
                  </a:extLst>
                </p:cNvPr>
                <p:cNvSpPr/>
                <p:nvPr/>
              </p:nvSpPr>
              <p:spPr>
                <a:xfrm>
                  <a:off x="1028128" y="2019635"/>
                  <a:ext cx="59" cy="252043"/>
                </a:xfrm>
                <a:prstGeom prst="rect">
                  <a:avLst/>
                </a:prstGeom>
                <a:noFill/>
              </p:spPr>
              <p:txBody>
                <a:bodyPr wrap="none" lIns="0" tIns="0" rIns="0" bIns="0">
                  <a:spAutoFit/>
                </a:bodyPr>
                <a:lstStyle/>
                <a:p>
                  <a:pPr algn="ctr"/>
                  <a:endParaRPr lang="en-US" dirty="0"/>
                </a:p>
              </p:txBody>
            </p:sp>
            <p:sp>
              <p:nvSpPr>
                <p:cNvPr id="118" name="Freeform 31">
                  <a:extLst>
                    <a:ext uri="{FF2B5EF4-FFF2-40B4-BE49-F238E27FC236}">
                      <a16:creationId xmlns:a16="http://schemas.microsoft.com/office/drawing/2014/main" id="{AA654A2E-3B1B-014A-952C-35741C60758A}"/>
                    </a:ext>
                  </a:extLst>
                </p:cNvPr>
                <p:cNvSpPr>
                  <a:spLocks/>
                </p:cNvSpPr>
                <p:nvPr/>
              </p:nvSpPr>
              <p:spPr bwMode="auto">
                <a:xfrm rot="4200000" flipH="1" flipV="1">
                  <a:off x="2510252" y="617061"/>
                  <a:ext cx="776291" cy="2966339"/>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9" name="Text Box 11">
                  <a:extLst>
                    <a:ext uri="{FF2B5EF4-FFF2-40B4-BE49-F238E27FC236}">
                      <a16:creationId xmlns:a16="http://schemas.microsoft.com/office/drawing/2014/main" id="{CC4D2166-2C9B-A042-8072-54C5A5975B8B}"/>
                    </a:ext>
                  </a:extLst>
                </p:cNvPr>
                <p:cNvSpPr txBox="1">
                  <a:spLocks noChangeArrowheads="1"/>
                </p:cNvSpPr>
                <p:nvPr/>
              </p:nvSpPr>
              <p:spPr bwMode="auto">
                <a:xfrm>
                  <a:off x="4164150" y="4337866"/>
                  <a:ext cx="668031" cy="504087"/>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Times New Roman"/>
                      <a:cs typeface="Times New Roman"/>
                    </a:rPr>
                    <a:t>  Goal: </a:t>
                  </a:r>
                </a:p>
                <a:p>
                  <a:r>
                    <a:rPr lang="en-US" sz="1800" i="1" dirty="0">
                      <a:latin typeface="+mn-lt"/>
                      <a:ea typeface="Times New Roman"/>
                      <a:sym typeface="Symbol" charset="0"/>
                    </a:rPr>
                    <a:t>S</a:t>
                  </a:r>
                  <a:r>
                    <a:rPr lang="en-US" sz="1800" i="1" baseline="-25000" dirty="0">
                      <a:latin typeface="+mn-lt"/>
                      <a:ea typeface="Times New Roman"/>
                      <a:sym typeface="Symbol" charset="0"/>
                    </a:rPr>
                    <a:t>g</a:t>
                  </a:r>
                  <a:r>
                    <a:rPr lang="en-US" sz="1800" dirty="0">
                      <a:latin typeface="+mn-lt"/>
                      <a:ea typeface="Times New Roman"/>
                      <a:sym typeface="Symbol" charset="0"/>
                    </a:rPr>
                    <a:t>= {</a:t>
                  </a:r>
                  <a:r>
                    <a:rPr lang="en-US" sz="1800" dirty="0">
                      <a:latin typeface="+mn-lt"/>
                      <a:ea typeface="Times New Roman"/>
                      <a:cs typeface="Calibri"/>
                      <a:sym typeface="Symbol" charset="0"/>
                    </a:rPr>
                    <a:t>d4</a:t>
                  </a:r>
                  <a:r>
                    <a:rPr lang="en-US" sz="1800" dirty="0">
                      <a:latin typeface="+mn-lt"/>
                      <a:ea typeface="Times New Roman"/>
                      <a:cs typeface="Times New Roman"/>
                      <a:sym typeface="Symbol" charset="0"/>
                    </a:rPr>
                    <a:t>}</a:t>
                  </a:r>
                  <a:endParaRPr lang="en-US" sz="1800" dirty="0">
                    <a:latin typeface="+mn-lt"/>
                    <a:ea typeface="Times New Roman"/>
                    <a:cs typeface="Times New Roman"/>
                  </a:endParaRPr>
                </a:p>
              </p:txBody>
            </p:sp>
            <p:sp>
              <p:nvSpPr>
                <p:cNvPr id="120" name="Freeform 37">
                  <a:extLst>
                    <a:ext uri="{FF2B5EF4-FFF2-40B4-BE49-F238E27FC236}">
                      <a16:creationId xmlns:a16="http://schemas.microsoft.com/office/drawing/2014/main" id="{9C9B9410-3664-544C-AAF4-C53E8AC4446F}"/>
                    </a:ext>
                  </a:extLst>
                </p:cNvPr>
                <p:cNvSpPr>
                  <a:spLocks/>
                </p:cNvSpPr>
                <p:nvPr/>
              </p:nvSpPr>
              <p:spPr bwMode="auto">
                <a:xfrm>
                  <a:off x="1155196" y="2381554"/>
                  <a:ext cx="2527300" cy="239492"/>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21" name="Freeform 38">
                  <a:extLst>
                    <a:ext uri="{FF2B5EF4-FFF2-40B4-BE49-F238E27FC236}">
                      <a16:creationId xmlns:a16="http://schemas.microsoft.com/office/drawing/2014/main" id="{DD28B5C0-B70D-9C45-BBE2-49B0CB79B2AD}"/>
                    </a:ext>
                  </a:extLst>
                </p:cNvPr>
                <p:cNvSpPr>
                  <a:spLocks/>
                </p:cNvSpPr>
                <p:nvPr/>
              </p:nvSpPr>
              <p:spPr bwMode="auto">
                <a:xfrm>
                  <a:off x="2265020" y="2103309"/>
                  <a:ext cx="2176032" cy="281769"/>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9525"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22" name="Arc 121">
                  <a:extLst>
                    <a:ext uri="{FF2B5EF4-FFF2-40B4-BE49-F238E27FC236}">
                      <a16:creationId xmlns:a16="http://schemas.microsoft.com/office/drawing/2014/main" id="{BE9EF993-6254-F042-83D0-3F39EF6027D9}"/>
                    </a:ext>
                  </a:extLst>
                </p:cNvPr>
                <p:cNvSpPr/>
                <p:nvPr/>
              </p:nvSpPr>
              <p:spPr bwMode="auto">
                <a:xfrm>
                  <a:off x="2953574" y="2286304"/>
                  <a:ext cx="114300" cy="225425"/>
                </a:xfrm>
                <a:prstGeom prst="arc">
                  <a:avLst>
                    <a:gd name="adj1" fmla="val 18495893"/>
                    <a:gd name="adj2" fmla="val 2991136"/>
                  </a:avLst>
                </a:prstGeom>
                <a:noFill/>
                <a:ln w="9525" cap="flat" cmpd="sng" algn="ctr">
                  <a:solidFill>
                    <a:srgbClr val="C00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23" name="Freeform 40">
                  <a:extLst>
                    <a:ext uri="{FF2B5EF4-FFF2-40B4-BE49-F238E27FC236}">
                      <a16:creationId xmlns:a16="http://schemas.microsoft.com/office/drawing/2014/main" id="{1F51DF67-E906-0941-9D80-BB900439407F}"/>
                    </a:ext>
                  </a:extLst>
                </p:cNvPr>
                <p:cNvSpPr>
                  <a:spLocks/>
                </p:cNvSpPr>
                <p:nvPr/>
              </p:nvSpPr>
              <p:spPr bwMode="auto">
                <a:xfrm rot="10800000" flipH="1">
                  <a:off x="3688744" y="2968900"/>
                  <a:ext cx="114570" cy="1275335"/>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24" name="Freeform 6">
                  <a:extLst>
                    <a:ext uri="{FF2B5EF4-FFF2-40B4-BE49-F238E27FC236}">
                      <a16:creationId xmlns:a16="http://schemas.microsoft.com/office/drawing/2014/main" id="{DED33FAE-8F0F-4046-9E37-EE721F8608B1}"/>
                    </a:ext>
                  </a:extLst>
                </p:cNvPr>
                <p:cNvSpPr>
                  <a:spLocks/>
                </p:cNvSpPr>
                <p:nvPr/>
              </p:nvSpPr>
              <p:spPr bwMode="auto">
                <a:xfrm>
                  <a:off x="922934" y="2718754"/>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25" name="Oval 11">
                  <a:extLst>
                    <a:ext uri="{FF2B5EF4-FFF2-40B4-BE49-F238E27FC236}">
                      <a16:creationId xmlns:a16="http://schemas.microsoft.com/office/drawing/2014/main" id="{B20A8F1E-F87E-0F4D-BF0C-983F6AF89197}"/>
                    </a:ext>
                  </a:extLst>
                </p:cNvPr>
                <p:cNvSpPr>
                  <a:spLocks noChangeArrowheads="1"/>
                </p:cNvSpPr>
                <p:nvPr/>
              </p:nvSpPr>
              <p:spPr bwMode="auto">
                <a:xfrm>
                  <a:off x="986434" y="2271249"/>
                  <a:ext cx="457200" cy="457200"/>
                </a:xfrm>
                <a:prstGeom prst="ellipse">
                  <a:avLst/>
                </a:prstGeom>
                <a:solidFill>
                  <a:srgbClr val="FFFFFF"/>
                </a:solidFill>
                <a:ln w="9525" cmpd="sng">
                  <a:solidFill>
                    <a:schemeClr val="tx1"/>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126" name="Freeform 18">
                  <a:extLst>
                    <a:ext uri="{FF2B5EF4-FFF2-40B4-BE49-F238E27FC236}">
                      <a16:creationId xmlns:a16="http://schemas.microsoft.com/office/drawing/2014/main" id="{3A00B2C4-F1A2-924B-92A2-7726938CAE65}"/>
                    </a:ext>
                  </a:extLst>
                </p:cNvPr>
                <p:cNvSpPr>
                  <a:spLocks/>
                </p:cNvSpPr>
                <p:nvPr/>
              </p:nvSpPr>
              <p:spPr bwMode="auto">
                <a:xfrm rot="297626" flipV="1">
                  <a:off x="1497828" y="4422980"/>
                  <a:ext cx="2154774" cy="270156"/>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27" name="Oval 11">
                  <a:extLst>
                    <a:ext uri="{FF2B5EF4-FFF2-40B4-BE49-F238E27FC236}">
                      <a16:creationId xmlns:a16="http://schemas.microsoft.com/office/drawing/2014/main" id="{E331D115-BC45-F044-93F0-32D6EB845D6B}"/>
                    </a:ext>
                  </a:extLst>
                </p:cNvPr>
                <p:cNvSpPr>
                  <a:spLocks noChangeArrowheads="1"/>
                </p:cNvSpPr>
                <p:nvPr/>
              </p:nvSpPr>
              <p:spPr bwMode="auto">
                <a:xfrm>
                  <a:off x="4425794" y="1761046"/>
                  <a:ext cx="457200" cy="457200"/>
                </a:xfrm>
                <a:prstGeom prst="ellipse">
                  <a:avLst/>
                </a:prstGeom>
                <a:solidFill>
                  <a:srgbClr val="FFFFFF"/>
                </a:solidFill>
                <a:ln w="9525" cmpd="sng">
                  <a:solidFill>
                    <a:schemeClr val="tx1"/>
                  </a:solidFill>
                  <a:round/>
                  <a:headEnd/>
                  <a:tailEnd/>
                </a:ln>
              </p:spPr>
              <p:txBody>
                <a:bodyPr wrap="none" anchor="ctr"/>
                <a:lstStyle/>
                <a:p>
                  <a:pPr algn="ctr"/>
                  <a:r>
                    <a:rPr lang="en-US" dirty="0">
                      <a:latin typeface="Calibri"/>
                      <a:ea typeface="Times New Roman"/>
                      <a:cs typeface="Times New Roman"/>
                    </a:rPr>
                    <a:t>d5</a:t>
                  </a:r>
                </a:p>
              </p:txBody>
            </p:sp>
            <p:sp>
              <p:nvSpPr>
                <p:cNvPr id="128" name="Text Box 11">
                  <a:extLst>
                    <a:ext uri="{FF2B5EF4-FFF2-40B4-BE49-F238E27FC236}">
                      <a16:creationId xmlns:a16="http://schemas.microsoft.com/office/drawing/2014/main" id="{59FFB10F-3D8E-D941-9693-D87B24CB8D54}"/>
                    </a:ext>
                  </a:extLst>
                </p:cNvPr>
                <p:cNvSpPr txBox="1">
                  <a:spLocks noChangeArrowheads="1"/>
                </p:cNvSpPr>
                <p:nvPr/>
              </p:nvSpPr>
              <p:spPr bwMode="auto">
                <a:xfrm>
                  <a:off x="3139191" y="2064370"/>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0.2</a:t>
                  </a:r>
                </a:p>
              </p:txBody>
            </p:sp>
            <p:sp>
              <p:nvSpPr>
                <p:cNvPr id="129" name="Text Box 11">
                  <a:extLst>
                    <a:ext uri="{FF2B5EF4-FFF2-40B4-BE49-F238E27FC236}">
                      <a16:creationId xmlns:a16="http://schemas.microsoft.com/office/drawing/2014/main" id="{163C116C-D7C8-6442-A547-641F3EB1BBB9}"/>
                    </a:ext>
                  </a:extLst>
                </p:cNvPr>
                <p:cNvSpPr txBox="1">
                  <a:spLocks noChangeArrowheads="1"/>
                </p:cNvSpPr>
                <p:nvPr/>
              </p:nvSpPr>
              <p:spPr bwMode="auto">
                <a:xfrm>
                  <a:off x="3151701" y="2505406"/>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0.8</a:t>
                  </a:r>
                </a:p>
              </p:txBody>
            </p:sp>
            <p:sp>
              <p:nvSpPr>
                <p:cNvPr id="130" name="Text Box 11">
                  <a:extLst>
                    <a:ext uri="{FF2B5EF4-FFF2-40B4-BE49-F238E27FC236}">
                      <a16:creationId xmlns:a16="http://schemas.microsoft.com/office/drawing/2014/main" id="{0F2D0F0A-2FB7-1842-9806-0AB5AA884745}"/>
                    </a:ext>
                  </a:extLst>
                </p:cNvPr>
                <p:cNvSpPr txBox="1">
                  <a:spLocks noChangeArrowheads="1"/>
                </p:cNvSpPr>
                <p:nvPr/>
              </p:nvSpPr>
              <p:spPr bwMode="auto">
                <a:xfrm>
                  <a:off x="1896636" y="4562021"/>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0.5</a:t>
                  </a:r>
                </a:p>
              </p:txBody>
            </p:sp>
            <p:sp>
              <p:nvSpPr>
                <p:cNvPr id="131" name="Text Box 11">
                  <a:extLst>
                    <a:ext uri="{FF2B5EF4-FFF2-40B4-BE49-F238E27FC236}">
                      <a16:creationId xmlns:a16="http://schemas.microsoft.com/office/drawing/2014/main" id="{AF6775CE-666D-2844-972F-C490A588BF8D}"/>
                    </a:ext>
                  </a:extLst>
                </p:cNvPr>
                <p:cNvSpPr txBox="1">
                  <a:spLocks noChangeArrowheads="1"/>
                </p:cNvSpPr>
                <p:nvPr/>
              </p:nvSpPr>
              <p:spPr bwMode="auto">
                <a:xfrm>
                  <a:off x="1540117" y="4719048"/>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0.5</a:t>
                  </a:r>
                </a:p>
              </p:txBody>
            </p:sp>
            <p:sp>
              <p:nvSpPr>
                <p:cNvPr id="132" name="Oval 12">
                  <a:extLst>
                    <a:ext uri="{FF2B5EF4-FFF2-40B4-BE49-F238E27FC236}">
                      <a16:creationId xmlns:a16="http://schemas.microsoft.com/office/drawing/2014/main" id="{4B63AA16-0CFF-4A4E-8044-DDA8B2885304}"/>
                    </a:ext>
                  </a:extLst>
                </p:cNvPr>
                <p:cNvSpPr>
                  <a:spLocks noChangeArrowheads="1"/>
                </p:cNvSpPr>
                <p:nvPr/>
              </p:nvSpPr>
              <p:spPr bwMode="auto">
                <a:xfrm>
                  <a:off x="986434" y="4090354"/>
                  <a:ext cx="457200" cy="457200"/>
                </a:xfrm>
                <a:prstGeom prst="ellipse">
                  <a:avLst/>
                </a:prstGeom>
                <a:solidFill>
                  <a:schemeClr val="bg1"/>
                </a:solidFill>
                <a:ln w="9525" cmpd="sng">
                  <a:solidFill>
                    <a:srgbClr val="000000"/>
                  </a:solidFill>
                  <a:round/>
                  <a:headEnd/>
                  <a:tailEnd/>
                </a:ln>
              </p:spPr>
              <p:txBody>
                <a:bodyPr wrap="none" anchor="ctr"/>
                <a:lstStyle/>
                <a:p>
                  <a:pPr algn="ctr"/>
                  <a:r>
                    <a:rPr lang="en-US" dirty="0">
                      <a:latin typeface="Calibri"/>
                      <a:ea typeface="Times New Roman"/>
                      <a:cs typeface="Times New Roman"/>
                    </a:rPr>
                    <a:t>d1</a:t>
                  </a:r>
                </a:p>
              </p:txBody>
            </p:sp>
            <p:sp>
              <p:nvSpPr>
                <p:cNvPr id="133" name="Freeform 6">
                  <a:extLst>
                    <a:ext uri="{FF2B5EF4-FFF2-40B4-BE49-F238E27FC236}">
                      <a16:creationId xmlns:a16="http://schemas.microsoft.com/office/drawing/2014/main" id="{87EA7A25-A4C8-8042-BA32-7C942F8EF2E5}"/>
                    </a:ext>
                  </a:extLst>
                </p:cNvPr>
                <p:cNvSpPr>
                  <a:spLocks/>
                </p:cNvSpPr>
                <p:nvPr/>
              </p:nvSpPr>
              <p:spPr bwMode="auto">
                <a:xfrm flipH="1" flipV="1">
                  <a:off x="1288605" y="272572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cxnSp>
              <p:nvCxnSpPr>
                <p:cNvPr id="134" name="Curved Connector 133">
                  <a:extLst>
                    <a:ext uri="{FF2B5EF4-FFF2-40B4-BE49-F238E27FC236}">
                      <a16:creationId xmlns:a16="http://schemas.microsoft.com/office/drawing/2014/main" id="{A160ECED-85E9-244B-A47B-C1959F69E48F}"/>
                    </a:ext>
                  </a:extLst>
                </p:cNvPr>
                <p:cNvCxnSpPr/>
                <p:nvPr/>
              </p:nvCxnSpPr>
              <p:spPr>
                <a:xfrm flipH="1">
                  <a:off x="1215034" y="4318954"/>
                  <a:ext cx="228600" cy="228600"/>
                </a:xfrm>
                <a:prstGeom prst="curvedConnector4">
                  <a:avLst>
                    <a:gd name="adj1" fmla="val -100000"/>
                    <a:gd name="adj2" fmla="val 200000"/>
                  </a:avLst>
                </a:prstGeom>
                <a:ln w="9525" cmpd="sng">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35" name="Arc 134">
                  <a:extLst>
                    <a:ext uri="{FF2B5EF4-FFF2-40B4-BE49-F238E27FC236}">
                      <a16:creationId xmlns:a16="http://schemas.microsoft.com/office/drawing/2014/main" id="{0E2D1935-27A3-6C45-823F-41D4812E6DA2}"/>
                    </a:ext>
                  </a:extLst>
                </p:cNvPr>
                <p:cNvSpPr/>
                <p:nvPr/>
              </p:nvSpPr>
              <p:spPr bwMode="auto">
                <a:xfrm rot="356928">
                  <a:off x="1451974" y="4215162"/>
                  <a:ext cx="366712" cy="366713"/>
                </a:xfrm>
                <a:prstGeom prst="arc">
                  <a:avLst>
                    <a:gd name="adj1" fmla="val 708330"/>
                    <a:gd name="adj2" fmla="val 4251989"/>
                  </a:avLst>
                </a:prstGeom>
                <a:noFill/>
                <a:ln w="9525" cap="flat" cmpd="sng" algn="ctr">
                  <a:solidFill>
                    <a:srgbClr val="C00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36" name="Freeform 18">
                  <a:extLst>
                    <a:ext uri="{FF2B5EF4-FFF2-40B4-BE49-F238E27FC236}">
                      <a16:creationId xmlns:a16="http://schemas.microsoft.com/office/drawing/2014/main" id="{94E0D2D6-688F-5848-B267-23492CD924DD}"/>
                    </a:ext>
                  </a:extLst>
                </p:cNvPr>
                <p:cNvSpPr>
                  <a:spLocks/>
                </p:cNvSpPr>
                <p:nvPr/>
              </p:nvSpPr>
              <p:spPr bwMode="auto">
                <a:xfrm rot="11097626" flipV="1">
                  <a:off x="1428940" y="4080105"/>
                  <a:ext cx="2271945" cy="246051"/>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0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37" name="Freeform 31">
                  <a:extLst>
                    <a:ext uri="{FF2B5EF4-FFF2-40B4-BE49-F238E27FC236}">
                      <a16:creationId xmlns:a16="http://schemas.microsoft.com/office/drawing/2014/main" id="{C2EF3CFF-8D7D-AA4B-A47E-5A8A017DDD69}"/>
                    </a:ext>
                  </a:extLst>
                </p:cNvPr>
                <p:cNvSpPr>
                  <a:spLocks/>
                </p:cNvSpPr>
                <p:nvPr/>
              </p:nvSpPr>
              <p:spPr bwMode="auto">
                <a:xfrm rot="10623913" flipH="1" flipV="1">
                  <a:off x="4056037" y="2163971"/>
                  <a:ext cx="1066075" cy="218711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38" name="Freeform 40">
                  <a:extLst>
                    <a:ext uri="{FF2B5EF4-FFF2-40B4-BE49-F238E27FC236}">
                      <a16:creationId xmlns:a16="http://schemas.microsoft.com/office/drawing/2014/main" id="{0E4DE7CF-9917-ED4F-958E-C9CE0F9044FE}"/>
                    </a:ext>
                  </a:extLst>
                </p:cNvPr>
                <p:cNvSpPr>
                  <a:spLocks/>
                </p:cNvSpPr>
                <p:nvPr/>
              </p:nvSpPr>
              <p:spPr bwMode="auto">
                <a:xfrm flipH="1">
                  <a:off x="3845766" y="284062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39" name="Oval 11">
                  <a:extLst>
                    <a:ext uri="{FF2B5EF4-FFF2-40B4-BE49-F238E27FC236}">
                      <a16:creationId xmlns:a16="http://schemas.microsoft.com/office/drawing/2014/main" id="{AEFF7039-A5F6-6143-B84F-06A40E49B9DE}"/>
                    </a:ext>
                  </a:extLst>
                </p:cNvPr>
                <p:cNvSpPr>
                  <a:spLocks noChangeArrowheads="1"/>
                </p:cNvSpPr>
                <p:nvPr/>
              </p:nvSpPr>
              <p:spPr bwMode="auto">
                <a:xfrm>
                  <a:off x="3636253" y="2526517"/>
                  <a:ext cx="457200" cy="457200"/>
                </a:xfrm>
                <a:prstGeom prst="ellipse">
                  <a:avLst/>
                </a:prstGeom>
                <a:solidFill>
                  <a:srgbClr val="FFFFFF"/>
                </a:solidFill>
                <a:ln w="9525" cmpd="sng">
                  <a:solidFill>
                    <a:schemeClr val="tx1"/>
                  </a:solidFill>
                  <a:round/>
                  <a:headEnd/>
                  <a:tailEnd/>
                </a:ln>
              </p:spPr>
              <p:txBody>
                <a:bodyPr wrap="none" anchor="ctr"/>
                <a:lstStyle/>
                <a:p>
                  <a:pPr algn="ctr"/>
                  <a:r>
                    <a:rPr lang="en-US" dirty="0">
                      <a:latin typeface="Calibri"/>
                      <a:ea typeface="Times New Roman"/>
                      <a:cs typeface="Times New Roman"/>
                    </a:rPr>
                    <a:t>d3</a:t>
                  </a:r>
                </a:p>
              </p:txBody>
            </p:sp>
            <p:sp>
              <p:nvSpPr>
                <p:cNvPr id="140" name="Oval 12">
                  <a:extLst>
                    <a:ext uri="{FF2B5EF4-FFF2-40B4-BE49-F238E27FC236}">
                      <a16:creationId xmlns:a16="http://schemas.microsoft.com/office/drawing/2014/main" id="{9EB9D92F-AD7D-4247-BA91-8944BA419091}"/>
                    </a:ext>
                  </a:extLst>
                </p:cNvPr>
                <p:cNvSpPr>
                  <a:spLocks noChangeArrowheads="1"/>
                </p:cNvSpPr>
                <p:nvPr/>
              </p:nvSpPr>
              <p:spPr bwMode="auto">
                <a:xfrm>
                  <a:off x="3654650" y="4199562"/>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141" name="Rectangle 140">
                  <a:extLst>
                    <a:ext uri="{FF2B5EF4-FFF2-40B4-BE49-F238E27FC236}">
                      <a16:creationId xmlns:a16="http://schemas.microsoft.com/office/drawing/2014/main" id="{D6208989-0A58-3441-89E4-4C2EEE2C9507}"/>
                    </a:ext>
                  </a:extLst>
                </p:cNvPr>
                <p:cNvSpPr/>
                <p:nvPr/>
              </p:nvSpPr>
              <p:spPr>
                <a:xfrm>
                  <a:off x="4486637" y="1518047"/>
                  <a:ext cx="59" cy="252043"/>
                </a:xfrm>
                <a:prstGeom prst="rect">
                  <a:avLst/>
                </a:prstGeom>
                <a:noFill/>
              </p:spPr>
              <p:txBody>
                <a:bodyPr wrap="none" lIns="0" tIns="0" rIns="0" bIns="0">
                  <a:spAutoFit/>
                </a:bodyPr>
                <a:lstStyle/>
                <a:p>
                  <a:pPr algn="ctr"/>
                  <a:endParaRPr lang="en-US" dirty="0"/>
                </a:p>
              </p:txBody>
            </p:sp>
          </p:grpSp>
          <p:sp>
            <p:nvSpPr>
              <p:cNvPr id="111" name="Freeform 31">
                <a:extLst>
                  <a:ext uri="{FF2B5EF4-FFF2-40B4-BE49-F238E27FC236}">
                    <a16:creationId xmlns:a16="http://schemas.microsoft.com/office/drawing/2014/main" id="{5B1C0684-37C8-7241-A588-6B3AD9B3F88F}"/>
                  </a:ext>
                </a:extLst>
              </p:cNvPr>
              <p:cNvSpPr>
                <a:spLocks/>
              </p:cNvSpPr>
              <p:nvPr/>
            </p:nvSpPr>
            <p:spPr bwMode="auto">
              <a:xfrm rot="6215733" flipV="1">
                <a:off x="5981535" y="2895684"/>
                <a:ext cx="455459" cy="2458900"/>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grpSp>
      </p:grpSp>
      <p:sp>
        <p:nvSpPr>
          <p:cNvPr id="44" name="Rectangle 43">
            <a:extLst>
              <a:ext uri="{FF2B5EF4-FFF2-40B4-BE49-F238E27FC236}">
                <a16:creationId xmlns:a16="http://schemas.microsoft.com/office/drawing/2014/main" id="{B8FFBD2B-FFF6-A448-A59F-C48128B3CA21}"/>
              </a:ext>
            </a:extLst>
          </p:cNvPr>
          <p:cNvSpPr/>
          <p:nvPr/>
        </p:nvSpPr>
        <p:spPr>
          <a:xfrm>
            <a:off x="4422448" y="2775630"/>
            <a:ext cx="4532102" cy="203132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FS-</a:t>
            </a:r>
            <a:r>
              <a:rPr lang="en-US" sz="1400" b="1" dirty="0" err="1">
                <a:latin typeface="Courier New" panose="02070309020205020404" pitchFamily="49" charset="0"/>
                <a:cs typeface="Courier New" panose="02070309020205020404" pitchFamily="49" charset="0"/>
              </a:rPr>
              <a:t>Replan</a:t>
            </a:r>
            <a:r>
              <a:rPr lang="en-US" sz="1400" b="1" dirty="0">
                <a:latin typeface="Courier New" panose="02070309020205020404" pitchFamily="49" charset="0"/>
                <a:cs typeface="Courier New" panose="02070309020205020404" pitchFamily="49" charset="0"/>
              </a:rPr>
              <a:t>(</a:t>
            </a:r>
            <a:r>
              <a:rPr lang="en-US" sz="1400" b="1" dirty="0" err="1">
                <a:latin typeface="Courier New" panose="02070309020205020404" pitchFamily="49" charset="0"/>
                <a:cs typeface="Courier New" panose="02070309020205020404" pitchFamily="49" charset="0"/>
              </a:rPr>
              <a:t>Σ,</a:t>
            </a:r>
            <a:r>
              <a:rPr lang="en-US" sz="1400" b="1" i="1" dirty="0" err="1">
                <a:latin typeface="Courier New" panose="02070309020205020404" pitchFamily="49" charset="0"/>
                <a:cs typeface="Courier New" panose="02070309020205020404" pitchFamily="49" charset="0"/>
              </a:rPr>
              <a:t>s</a:t>
            </a:r>
            <a:r>
              <a:rPr lang="en-US" sz="1400" b="1" dirty="0" err="1">
                <a:latin typeface="Courier New" panose="02070309020205020404" pitchFamily="49" charset="0"/>
                <a:cs typeface="Courier New" panose="02070309020205020404" pitchFamily="49" charset="0"/>
              </a:rPr>
              <a:t>,</a:t>
            </a:r>
            <a:r>
              <a:rPr lang="en-US" sz="1400" b="1" i="1" dirty="0" err="1">
                <a:latin typeface="Courier New" panose="02070309020205020404" pitchFamily="49" charset="0"/>
                <a:cs typeface="Courier New" panose="02070309020205020404" pitchFamily="49" charset="0"/>
              </a:rPr>
              <a:t>S</a:t>
            </a:r>
            <a:r>
              <a:rPr lang="en-US" sz="1400" b="1" i="1" baseline="-25000" dirty="0" err="1">
                <a:latin typeface="Courier New" panose="02070309020205020404" pitchFamily="49" charset="0"/>
                <a:cs typeface="Courier New" panose="02070309020205020404" pitchFamily="49" charset="0"/>
              </a:rPr>
              <a:t>g</a:t>
            </a:r>
            <a:r>
              <a:rPr lang="en-US" sz="1400" b="1" dirty="0">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𝜋</a:t>
            </a:r>
            <a:r>
              <a:rPr lang="en-US" sz="1400" i="1" baseline="-25000" dirty="0">
                <a:latin typeface="Courier New" panose="02070309020205020404" pitchFamily="49" charset="0"/>
                <a:cs typeface="Courier New" panose="02070309020205020404" pitchFamily="49" charset="0"/>
              </a:rPr>
              <a:t>d</a:t>
            </a:r>
            <a:r>
              <a:rPr lang="en-US" sz="1400" dirty="0">
                <a:latin typeface="Courier New" panose="02070309020205020404" pitchFamily="49" charset="0"/>
                <a:cs typeface="Courier New" panose="02070309020205020404" pitchFamily="49" charset="0"/>
              </a:rPr>
              <a:t> ← ∅</a:t>
            </a:r>
            <a:endParaRPr lang="en-US" sz="1400" i="1" baseline="-25000" dirty="0">
              <a:latin typeface="Courier New" panose="02070309020205020404" pitchFamily="49" charset="0"/>
              <a:cs typeface="Courier New" panose="02070309020205020404" pitchFamily="49" charset="0"/>
            </a:endParaRP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while</a:t>
            </a:r>
            <a:r>
              <a:rPr lang="en-US" sz="14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 </a:t>
            </a:r>
            <a:r>
              <a:rPr lang="en-US" sz="1400" i="1" dirty="0">
                <a:latin typeface="Courier New" panose="02070309020205020404" pitchFamily="49" charset="0"/>
                <a:cs typeface="Courier New" panose="02070309020205020404" pitchFamily="49" charset="0"/>
              </a:rPr>
              <a:t>S</a:t>
            </a:r>
            <a:r>
              <a:rPr lang="en-US" sz="1400" i="1" baseline="-25000" dirty="0">
                <a:latin typeface="Courier New" panose="02070309020205020404" pitchFamily="49" charset="0"/>
                <a:cs typeface="Courier New" panose="02070309020205020404" pitchFamily="49" charset="0"/>
              </a:rPr>
              <a:t>g</a:t>
            </a:r>
            <a:r>
              <a:rPr lang="en-US" sz="1400" dirty="0">
                <a:latin typeface="Courier New" panose="02070309020205020404" pitchFamily="49" charset="0"/>
                <a:cs typeface="Courier New" panose="02070309020205020404" pitchFamily="49" charset="0"/>
              </a:rPr>
              <a:t> and Applicable(s) ≠ ∅ </a:t>
            </a:r>
            <a:r>
              <a:rPr lang="en-US" sz="1400" b="1" dirty="0">
                <a:latin typeface="Courier New" panose="02070309020205020404" pitchFamily="49" charset="0"/>
                <a:cs typeface="Courier New" panose="02070309020205020404" pitchFamily="49" charset="0"/>
              </a:rPr>
              <a:t>do</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𝜋</a:t>
            </a:r>
            <a:r>
              <a:rPr lang="en-US" sz="1400" i="1" baseline="-25000" dirty="0">
                <a:latin typeface="Courier New" panose="02070309020205020404" pitchFamily="49" charset="0"/>
                <a:cs typeface="Courier New" panose="02070309020205020404" pitchFamily="49" charset="0"/>
              </a:rPr>
              <a:t>d</a:t>
            </a:r>
            <a:r>
              <a:rPr lang="en-US" sz="1400" dirty="0">
                <a:latin typeface="Courier New" panose="02070309020205020404" pitchFamily="49" charset="0"/>
                <a:cs typeface="Courier New" panose="02070309020205020404" pitchFamily="49" charset="0"/>
              </a:rPr>
              <a:t> undefined for </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2038" algn="l"/>
                <a:tab pos="1416050" algn="l"/>
              </a:tabLst>
            </a:pPr>
            <a:r>
              <a:rPr lang="en-US" sz="1400" b="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𝜋</a:t>
            </a:r>
            <a:r>
              <a:rPr lang="en-US" sz="1400" i="1" baseline="-25000" dirty="0">
                <a:latin typeface="Courier New" panose="02070309020205020404" pitchFamily="49" charset="0"/>
                <a:cs typeface="Courier New" panose="02070309020205020404" pitchFamily="49" charset="0"/>
              </a:rPr>
              <a:t>d</a:t>
            </a:r>
            <a:r>
              <a:rPr lang="en-US" sz="1400" dirty="0">
                <a:latin typeface="Courier New" panose="02070309020205020404" pitchFamily="49" charset="0"/>
                <a:cs typeface="Courier New" panose="02070309020205020404" pitchFamily="49" charset="0"/>
              </a:rPr>
              <a:t> ← </a:t>
            </a:r>
            <a:r>
              <a:rPr lang="en-US" sz="1400" dirty="0">
                <a:solidFill>
                  <a:schemeClr val="bg1"/>
                </a:solidFill>
                <a:latin typeface="Courier New" panose="02070309020205020404" pitchFamily="49" charset="0"/>
                <a:cs typeface="Courier New" panose="02070309020205020404" pitchFamily="49" charset="0"/>
              </a:rPr>
              <a:t>Forward-Search(</a:t>
            </a:r>
            <a:r>
              <a:rPr lang="en-US" sz="1400" dirty="0" err="1">
                <a:solidFill>
                  <a:schemeClr val="bg1"/>
                </a:solidFill>
                <a:latin typeface="Courier New" panose="02070309020205020404" pitchFamily="49" charset="0"/>
                <a:cs typeface="Courier New" panose="02070309020205020404" pitchFamily="49" charset="0"/>
              </a:rPr>
              <a:t>Σ</a:t>
            </a:r>
            <a:r>
              <a:rPr lang="en-US" sz="1400" i="1" baseline="-25000" dirty="0" err="1">
                <a:solidFill>
                  <a:schemeClr val="bg1"/>
                </a:solidFill>
                <a:latin typeface="Courier New" panose="02070309020205020404" pitchFamily="49" charset="0"/>
                <a:cs typeface="Courier New" panose="02070309020205020404" pitchFamily="49" charset="0"/>
              </a:rPr>
              <a:t>d</a:t>
            </a:r>
            <a:r>
              <a:rPr lang="en-US" sz="1400" dirty="0" err="1">
                <a:solidFill>
                  <a:schemeClr val="bg1"/>
                </a:solidFill>
                <a:latin typeface="Courier New" panose="02070309020205020404" pitchFamily="49" charset="0"/>
                <a:cs typeface="Courier New" panose="02070309020205020404" pitchFamily="49" charset="0"/>
              </a:rPr>
              <a:t>,</a:t>
            </a:r>
            <a:r>
              <a:rPr lang="en-US" sz="1400" i="1" dirty="0" err="1">
                <a:solidFill>
                  <a:schemeClr val="bg1"/>
                </a:solidFill>
                <a:latin typeface="Courier New" panose="02070309020205020404" pitchFamily="49" charset="0"/>
                <a:cs typeface="Courier New" panose="02070309020205020404" pitchFamily="49" charset="0"/>
              </a:rPr>
              <a:t>s</a:t>
            </a:r>
            <a:r>
              <a:rPr lang="en-US" sz="1400" dirty="0" err="1">
                <a:solidFill>
                  <a:schemeClr val="bg1"/>
                </a:solidFill>
                <a:latin typeface="Courier New" panose="02070309020205020404" pitchFamily="49" charset="0"/>
                <a:cs typeface="Courier New" panose="02070309020205020404" pitchFamily="49" charset="0"/>
              </a:rPr>
              <a:t>,</a:t>
            </a:r>
            <a:r>
              <a:rPr lang="en-US" sz="1400" i="1" dirty="0" err="1">
                <a:solidFill>
                  <a:schemeClr val="bg1"/>
                </a:solidFill>
                <a:latin typeface="Courier New" panose="02070309020205020404" pitchFamily="49" charset="0"/>
                <a:cs typeface="Courier New" panose="02070309020205020404" pitchFamily="49" charset="0"/>
              </a:rPr>
              <a:t>S</a:t>
            </a:r>
            <a:r>
              <a:rPr lang="en-US" sz="1400" i="1" baseline="-25000" dirty="0" err="1">
                <a:solidFill>
                  <a:schemeClr val="bg1"/>
                </a:solidFill>
                <a:latin typeface="Courier New" panose="02070309020205020404" pitchFamily="49" charset="0"/>
                <a:cs typeface="Courier New" panose="02070309020205020404" pitchFamily="49" charset="0"/>
              </a:rPr>
              <a:t>g</a:t>
            </a:r>
            <a:r>
              <a:rPr lang="en-US" sz="1400" dirty="0">
                <a:solidFill>
                  <a:schemeClr val="bg1"/>
                </a:solidFill>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if</a:t>
            </a:r>
            <a:r>
              <a:rPr lang="en-US" sz="1400" dirty="0">
                <a:latin typeface="Courier New" panose="02070309020205020404" pitchFamily="49" charset="0"/>
                <a:cs typeface="Courier New" panose="02070309020205020404" pitchFamily="49" charset="0"/>
              </a:rPr>
              <a:t> 𝜋</a:t>
            </a:r>
            <a:r>
              <a:rPr lang="en-US" sz="1400" i="1" baseline="-25000" dirty="0">
                <a:latin typeface="Courier New" panose="02070309020205020404" pitchFamily="49" charset="0"/>
                <a:cs typeface="Courier New" panose="02070309020205020404" pitchFamily="49" charset="0"/>
              </a:rPr>
              <a:t>d</a:t>
            </a:r>
            <a:r>
              <a:rPr lang="en-US" sz="1400" dirty="0">
                <a:latin typeface="Courier New" panose="02070309020205020404" pitchFamily="49" charset="0"/>
                <a:cs typeface="Courier New" panose="02070309020205020404" pitchFamily="49" charset="0"/>
              </a:rPr>
              <a:t> = failure </a:t>
            </a:r>
            <a:r>
              <a:rPr lang="en-US" sz="1400" b="1" dirty="0">
                <a:latin typeface="Courier New" panose="02070309020205020404" pitchFamily="49" charset="0"/>
                <a:cs typeface="Courier New" panose="02070309020205020404" pitchFamily="49" charset="0"/>
              </a:rPr>
              <a:t>then</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a:t>
            </a:r>
            <a:r>
              <a:rPr lang="en-US" sz="1400" b="1" dirty="0">
                <a:latin typeface="Courier New" panose="02070309020205020404" pitchFamily="49" charset="0"/>
                <a:cs typeface="Courier New" panose="02070309020205020404" pitchFamily="49" charset="0"/>
              </a:rPr>
              <a:t>return</a:t>
            </a:r>
            <a:r>
              <a:rPr lang="en-US" sz="1400" dirty="0">
                <a:latin typeface="Courier New" panose="02070309020205020404" pitchFamily="49" charset="0"/>
                <a:cs typeface="Courier New" panose="02070309020205020404" pitchFamily="49" charset="0"/>
              </a:rPr>
              <a:t> failure</a:t>
            </a:r>
          </a:p>
          <a:p>
            <a:pPr>
              <a:tabLst>
                <a:tab pos="354013" algn="l"/>
                <a:tab pos="709613" algn="l"/>
                <a:tab pos="1062038" algn="l"/>
                <a:tab pos="1416050" algn="l"/>
              </a:tabLst>
            </a:pPr>
            <a:r>
              <a:rPr lang="en-US" sz="1400" dirty="0">
                <a:latin typeface="Courier New" panose="02070309020205020404" pitchFamily="49" charset="0"/>
                <a:cs typeface="Courier New" panose="02070309020205020404" pitchFamily="49" charset="0"/>
              </a:rPr>
              <a:t>		perform action 𝜋</a:t>
            </a:r>
            <a:r>
              <a:rPr lang="en-US" sz="1400" i="1" baseline="-25000" dirty="0">
                <a:latin typeface="Courier New" panose="02070309020205020404" pitchFamily="49" charset="0"/>
                <a:cs typeface="Courier New" panose="02070309020205020404" pitchFamily="49" charset="0"/>
              </a:rPr>
              <a:t>d</a:t>
            </a:r>
            <a:r>
              <a:rPr lang="en-US" sz="1400" dirty="0">
                <a:latin typeface="Courier New" panose="02070309020205020404" pitchFamily="49" charset="0"/>
                <a:cs typeface="Courier New" panose="02070309020205020404" pitchFamily="49" charset="0"/>
              </a:rPr>
              <a:t>(</a:t>
            </a:r>
            <a:r>
              <a:rPr lang="en-US" sz="1400" i="1" dirty="0">
                <a:latin typeface="Courier New" panose="02070309020205020404" pitchFamily="49" charset="0"/>
                <a:cs typeface="Courier New" panose="02070309020205020404" pitchFamily="49" charset="0"/>
              </a:rPr>
              <a:t>s</a:t>
            </a:r>
            <a:r>
              <a:rPr lang="en-US" sz="1400" dirty="0">
                <a:latin typeface="Courier New" panose="02070309020205020404" pitchFamily="49" charset="0"/>
                <a:cs typeface="Courier New" panose="02070309020205020404" pitchFamily="49" charset="0"/>
              </a:rPr>
              <a:t>)</a:t>
            </a:r>
          </a:p>
          <a:p>
            <a:pPr>
              <a:tabLst>
                <a:tab pos="354013" algn="l"/>
                <a:tab pos="709613" algn="l"/>
                <a:tab pos="1062038" algn="l"/>
                <a:tab pos="1416050" algn="l"/>
              </a:tabLst>
            </a:pPr>
            <a:r>
              <a:rPr lang="en-US" sz="1400" i="1" dirty="0">
                <a:latin typeface="Courier New" panose="02070309020205020404" pitchFamily="49" charset="0"/>
                <a:cs typeface="Courier New" panose="02070309020205020404" pitchFamily="49" charset="0"/>
              </a:rPr>
              <a:t>		s</a:t>
            </a:r>
            <a:r>
              <a:rPr lang="en-US" sz="1400" dirty="0">
                <a:latin typeface="Courier New" panose="02070309020205020404" pitchFamily="49" charset="0"/>
                <a:cs typeface="Courier New" panose="02070309020205020404" pitchFamily="49" charset="0"/>
              </a:rPr>
              <a:t> ← observe resulting state</a:t>
            </a:r>
            <a:endParaRPr lang="en-GB" sz="1400" i="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7398936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0E2EA-B8F0-7142-8AC6-519CAAE75034}"/>
              </a:ext>
            </a:extLst>
          </p:cNvPr>
          <p:cNvSpPr>
            <a:spLocks noGrp="1"/>
          </p:cNvSpPr>
          <p:nvPr>
            <p:ph type="title"/>
          </p:nvPr>
        </p:nvSpPr>
        <p:spPr>
          <a:xfrm>
            <a:off x="628649" y="260986"/>
            <a:ext cx="8162653" cy="717866"/>
          </a:xfrm>
        </p:spPr>
        <p:txBody>
          <a:bodyPr>
            <a:normAutofit fontScale="90000"/>
          </a:bodyPr>
          <a:lstStyle/>
          <a:p>
            <a:r>
              <a:rPr lang="en-GB" dirty="0"/>
              <a:t>Acting as Reinforcement Learning (RL)</a:t>
            </a:r>
          </a:p>
        </p:txBody>
      </p:sp>
      <p:sp>
        <p:nvSpPr>
          <p:cNvPr id="3" name="Content Placeholder 2">
            <a:extLst>
              <a:ext uri="{FF2B5EF4-FFF2-40B4-BE49-F238E27FC236}">
                <a16:creationId xmlns:a16="http://schemas.microsoft.com/office/drawing/2014/main" id="{1390378A-89CF-2D41-985E-5C6D64AE0FA1}"/>
              </a:ext>
            </a:extLst>
          </p:cNvPr>
          <p:cNvSpPr>
            <a:spLocks noGrp="1"/>
          </p:cNvSpPr>
          <p:nvPr>
            <p:ph idx="1"/>
          </p:nvPr>
        </p:nvSpPr>
        <p:spPr/>
        <p:txBody>
          <a:bodyPr/>
          <a:lstStyle/>
          <a:p>
            <a:r>
              <a:rPr lang="en-GB" dirty="0"/>
              <a:t>Agent placed in an environment and must learn to act optimally in it</a:t>
            </a:r>
          </a:p>
          <a:p>
            <a:r>
              <a:rPr lang="en-GB" dirty="0"/>
              <a:t>Assume that the world behaves like an MDP, except</a:t>
            </a:r>
          </a:p>
          <a:p>
            <a:pPr lvl="1"/>
            <a:r>
              <a:rPr lang="en-GB" dirty="0"/>
              <a:t>Agent can act but does not know the transition model</a:t>
            </a:r>
          </a:p>
          <a:p>
            <a:pPr lvl="1"/>
            <a:r>
              <a:rPr lang="en-GB" dirty="0"/>
              <a:t>Agent observes its current state and its reward but does not know the reward function</a:t>
            </a:r>
          </a:p>
          <a:p>
            <a:r>
              <a:rPr lang="en-GB" dirty="0"/>
              <a:t>Goal: </a:t>
            </a:r>
            <a:r>
              <a:rPr lang="en-GB" dirty="0">
                <a:solidFill>
                  <a:schemeClr val="accent1"/>
                </a:solidFill>
              </a:rPr>
              <a:t>learn an optimal policy</a:t>
            </a:r>
          </a:p>
        </p:txBody>
      </p:sp>
      <p:sp>
        <p:nvSpPr>
          <p:cNvPr id="4" name="Slide Number Placeholder 3">
            <a:extLst>
              <a:ext uri="{FF2B5EF4-FFF2-40B4-BE49-F238E27FC236}">
                <a16:creationId xmlns:a16="http://schemas.microsoft.com/office/drawing/2014/main" id="{C1C2B014-B723-4A4A-9828-5A0F8586F6A0}"/>
              </a:ext>
            </a:extLst>
          </p:cNvPr>
          <p:cNvSpPr>
            <a:spLocks noGrp="1"/>
          </p:cNvSpPr>
          <p:nvPr>
            <p:ph type="sldNum" sz="quarter" idx="12"/>
          </p:nvPr>
        </p:nvSpPr>
        <p:spPr/>
        <p:txBody>
          <a:bodyPr/>
          <a:lstStyle/>
          <a:p>
            <a:fld id="{67C9959E-8E6B-B04C-9955-EA096F41CA7A}" type="slidenum">
              <a:rPr lang="en-GB" smtClean="0"/>
              <a:t>42</a:t>
            </a:fld>
            <a:endParaRPr lang="en-GB"/>
          </a:p>
        </p:txBody>
      </p:sp>
      <p:pic>
        <p:nvPicPr>
          <p:cNvPr id="13" name="Picture 12">
            <a:extLst>
              <a:ext uri="{FF2B5EF4-FFF2-40B4-BE49-F238E27FC236}">
                <a16:creationId xmlns:a16="http://schemas.microsoft.com/office/drawing/2014/main" id="{3323C18E-F278-6749-B549-8EF74B159877}"/>
              </a:ext>
            </a:extLst>
          </p:cNvPr>
          <p:cNvPicPr>
            <a:picLocks noChangeAspect="1"/>
          </p:cNvPicPr>
          <p:nvPr/>
        </p:nvPicPr>
        <p:blipFill rotWithShape="1">
          <a:blip r:embed="rId2"/>
          <a:srcRect l="5545" t="4804" r="6416" b="13117"/>
          <a:stretch/>
        </p:blipFill>
        <p:spPr>
          <a:xfrm>
            <a:off x="6336218" y="4596674"/>
            <a:ext cx="1319349" cy="1031965"/>
          </a:xfrm>
          <a:prstGeom prst="rect">
            <a:avLst/>
          </a:prstGeom>
          <a:ln w="28575">
            <a:solidFill>
              <a:schemeClr val="tx1"/>
            </a:solidFill>
          </a:ln>
        </p:spPr>
      </p:pic>
      <p:sp>
        <p:nvSpPr>
          <p:cNvPr id="15" name="TextBox 14">
            <a:extLst>
              <a:ext uri="{FF2B5EF4-FFF2-40B4-BE49-F238E27FC236}">
                <a16:creationId xmlns:a16="http://schemas.microsoft.com/office/drawing/2014/main" id="{DEA9A4E6-1905-DB40-9A6A-551720CA57AF}"/>
              </a:ext>
            </a:extLst>
          </p:cNvPr>
          <p:cNvSpPr txBox="1"/>
          <p:nvPr/>
        </p:nvSpPr>
        <p:spPr>
          <a:xfrm>
            <a:off x="4331326" y="4895014"/>
            <a:ext cx="1022011" cy="369332"/>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GB" dirty="0"/>
              <a:t>U, D, L, R</a:t>
            </a:r>
          </a:p>
        </p:txBody>
      </p:sp>
      <p:cxnSp>
        <p:nvCxnSpPr>
          <p:cNvPr id="17" name="Straight Connector 16">
            <a:extLst>
              <a:ext uri="{FF2B5EF4-FFF2-40B4-BE49-F238E27FC236}">
                <a16:creationId xmlns:a16="http://schemas.microsoft.com/office/drawing/2014/main" id="{FDA0DCDB-EE3D-3245-8772-524C8387CC05}"/>
              </a:ext>
            </a:extLst>
          </p:cNvPr>
          <p:cNvCxnSpPr/>
          <p:nvPr/>
        </p:nvCxnSpPr>
        <p:spPr>
          <a:xfrm>
            <a:off x="5930537" y="4219303"/>
            <a:ext cx="2142309" cy="171123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7A1E868-8025-CC4D-8C99-67E7389862CE}"/>
              </a:ext>
            </a:extLst>
          </p:cNvPr>
          <p:cNvCxnSpPr>
            <a:cxnSpLocks/>
          </p:cNvCxnSpPr>
          <p:nvPr/>
        </p:nvCxnSpPr>
        <p:spPr>
          <a:xfrm flipV="1">
            <a:off x="5930537" y="4219303"/>
            <a:ext cx="2142309" cy="1711234"/>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0" name="Group 3">
            <a:extLst>
              <a:ext uri="{FF2B5EF4-FFF2-40B4-BE49-F238E27FC236}">
                <a16:creationId xmlns:a16="http://schemas.microsoft.com/office/drawing/2014/main" id="{A23EA2A8-D8D0-0D4B-B254-0737C55753B3}"/>
              </a:ext>
            </a:extLst>
          </p:cNvPr>
          <p:cNvGrpSpPr>
            <a:grpSpLocks/>
          </p:cNvGrpSpPr>
          <p:nvPr/>
        </p:nvGrpSpPr>
        <p:grpSpPr bwMode="auto">
          <a:xfrm>
            <a:off x="910045" y="4165283"/>
            <a:ext cx="2438400" cy="1828800"/>
            <a:chOff x="960" y="1152"/>
            <a:chExt cx="1536" cy="1152"/>
          </a:xfrm>
        </p:grpSpPr>
        <p:sp>
          <p:nvSpPr>
            <p:cNvPr id="21" name="Rectangle 4">
              <a:extLst>
                <a:ext uri="{FF2B5EF4-FFF2-40B4-BE49-F238E27FC236}">
                  <a16:creationId xmlns:a16="http://schemas.microsoft.com/office/drawing/2014/main" id="{B94B6BC8-8084-FE43-8828-3522352041A2}"/>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22" name="Line 5">
              <a:extLst>
                <a:ext uri="{FF2B5EF4-FFF2-40B4-BE49-F238E27FC236}">
                  <a16:creationId xmlns:a16="http://schemas.microsoft.com/office/drawing/2014/main" id="{7982E881-F2D3-7E4E-9D20-0D3A2490675B}"/>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3" name="Line 6">
              <a:extLst>
                <a:ext uri="{FF2B5EF4-FFF2-40B4-BE49-F238E27FC236}">
                  <a16:creationId xmlns:a16="http://schemas.microsoft.com/office/drawing/2014/main" id="{DF428D3C-F1EE-8445-9C84-34DF0EB9C3AE}"/>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4" name="Line 7">
              <a:extLst>
                <a:ext uri="{FF2B5EF4-FFF2-40B4-BE49-F238E27FC236}">
                  <a16:creationId xmlns:a16="http://schemas.microsoft.com/office/drawing/2014/main" id="{A277AAA3-9791-B346-8C85-5D1C7E92BC99}"/>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5" name="Line 8">
              <a:extLst>
                <a:ext uri="{FF2B5EF4-FFF2-40B4-BE49-F238E27FC236}">
                  <a16:creationId xmlns:a16="http://schemas.microsoft.com/office/drawing/2014/main" id="{7CFAF5DC-2347-4341-A6FB-1A6AFF72821F}"/>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dirty="0"/>
            </a:p>
          </p:txBody>
        </p:sp>
        <p:sp>
          <p:nvSpPr>
            <p:cNvPr id="26" name="Line 9">
              <a:extLst>
                <a:ext uri="{FF2B5EF4-FFF2-40B4-BE49-F238E27FC236}">
                  <a16:creationId xmlns:a16="http://schemas.microsoft.com/office/drawing/2014/main" id="{12A85C0D-EE96-4042-A7F2-4BD21540ED94}"/>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lstStyle/>
            <a:p>
              <a:endParaRPr lang="de-DE"/>
            </a:p>
          </p:txBody>
        </p:sp>
        <p:sp>
          <p:nvSpPr>
            <p:cNvPr id="27" name="Rectangle 10">
              <a:extLst>
                <a:ext uri="{FF2B5EF4-FFF2-40B4-BE49-F238E27FC236}">
                  <a16:creationId xmlns:a16="http://schemas.microsoft.com/office/drawing/2014/main" id="{058F69F7-9A2F-704A-B55D-29E91A3E3AB8}"/>
                </a:ext>
              </a:extLst>
            </p:cNvPr>
            <p:cNvSpPr>
              <a:spLocks noChangeArrowheads="1"/>
            </p:cNvSpPr>
            <p:nvPr/>
          </p:nvSpPr>
          <p:spPr bwMode="auto">
            <a:xfrm>
              <a:off x="1344" y="1536"/>
              <a:ext cx="384" cy="384"/>
            </a:xfrm>
            <a:prstGeom prst="rect">
              <a:avLst/>
            </a:prstGeom>
            <a:solidFill>
              <a:schemeClr val="tx2"/>
            </a:solidFill>
            <a:ln w="9525">
              <a:solidFill>
                <a:schemeClr val="tx1"/>
              </a:solidFill>
              <a:miter lim="800000"/>
              <a:headEnd/>
              <a:tailEnd/>
            </a:ln>
          </p:spPr>
          <p:txBody>
            <a:bodyPr wrap="none" anchor="ctr"/>
            <a:lstStyle/>
            <a:p>
              <a:endParaRPr lang="en-US"/>
            </a:p>
          </p:txBody>
        </p:sp>
      </p:grpSp>
      <p:sp>
        <p:nvSpPr>
          <p:cNvPr id="28" name="Rectangle 27">
            <a:extLst>
              <a:ext uri="{FF2B5EF4-FFF2-40B4-BE49-F238E27FC236}">
                <a16:creationId xmlns:a16="http://schemas.microsoft.com/office/drawing/2014/main" id="{2A606ADE-559F-B44A-9038-1075F29F3115}"/>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rPr>
              <a:t>+1</a:t>
            </a:r>
            <a:endParaRPr lang="en-US" sz="1400" i="1" dirty="0">
              <a:solidFill>
                <a:schemeClr val="accent4"/>
              </a:solidFill>
            </a:endParaRPr>
          </a:p>
        </p:txBody>
      </p:sp>
      <p:sp>
        <p:nvSpPr>
          <p:cNvPr id="29" name="Text Box 18">
            <a:extLst>
              <a:ext uri="{FF2B5EF4-FFF2-40B4-BE49-F238E27FC236}">
                <a16:creationId xmlns:a16="http://schemas.microsoft.com/office/drawing/2014/main" id="{223F7945-927B-AF45-A32A-82CB7B38C177}"/>
              </a:ext>
            </a:extLst>
          </p:cNvPr>
          <p:cNvSpPr txBox="1">
            <a:spLocks noChangeArrowheads="1"/>
          </p:cNvSpPr>
          <p:nvPr/>
        </p:nvSpPr>
        <p:spPr bwMode="auto">
          <a:xfrm>
            <a:off x="542038" y="49142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30" name="Text Box 19">
            <a:extLst>
              <a:ext uri="{FF2B5EF4-FFF2-40B4-BE49-F238E27FC236}">
                <a16:creationId xmlns:a16="http://schemas.microsoft.com/office/drawing/2014/main" id="{295ADD1F-842C-3845-8610-01C7D684FD83}"/>
              </a:ext>
            </a:extLst>
          </p:cNvPr>
          <p:cNvSpPr txBox="1">
            <a:spLocks noChangeArrowheads="1"/>
          </p:cNvSpPr>
          <p:nvPr/>
        </p:nvSpPr>
        <p:spPr bwMode="auto">
          <a:xfrm>
            <a:off x="542038" y="4304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31" name="Text Box 20">
            <a:extLst>
              <a:ext uri="{FF2B5EF4-FFF2-40B4-BE49-F238E27FC236}">
                <a16:creationId xmlns:a16="http://schemas.microsoft.com/office/drawing/2014/main" id="{4828DF85-EEEB-DD49-B0AA-0A92377D9756}"/>
              </a:ext>
            </a:extLst>
          </p:cNvPr>
          <p:cNvSpPr txBox="1">
            <a:spLocks noChangeArrowheads="1"/>
          </p:cNvSpPr>
          <p:nvPr/>
        </p:nvSpPr>
        <p:spPr bwMode="auto">
          <a:xfrm>
            <a:off x="542038" y="54476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1</a:t>
            </a:r>
          </a:p>
        </p:txBody>
      </p:sp>
      <p:sp>
        <p:nvSpPr>
          <p:cNvPr id="32" name="Text Box 21">
            <a:extLst>
              <a:ext uri="{FF2B5EF4-FFF2-40B4-BE49-F238E27FC236}">
                <a16:creationId xmlns:a16="http://schemas.microsoft.com/office/drawing/2014/main" id="{72FCD5AD-553D-8D47-95C0-03DDDA4C8AF9}"/>
              </a:ext>
            </a:extLst>
          </p:cNvPr>
          <p:cNvSpPr txBox="1">
            <a:spLocks noChangeArrowheads="1"/>
          </p:cNvSpPr>
          <p:nvPr/>
        </p:nvSpPr>
        <p:spPr bwMode="auto">
          <a:xfrm>
            <a:off x="29042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a:t>
            </a:r>
          </a:p>
        </p:txBody>
      </p:sp>
      <p:sp>
        <p:nvSpPr>
          <p:cNvPr id="33" name="Text Box 22">
            <a:extLst>
              <a:ext uri="{FF2B5EF4-FFF2-40B4-BE49-F238E27FC236}">
                <a16:creationId xmlns:a16="http://schemas.microsoft.com/office/drawing/2014/main" id="{C93B6FEA-2FEE-434A-BEB8-5F00287EAECA}"/>
              </a:ext>
            </a:extLst>
          </p:cNvPr>
          <p:cNvSpPr txBox="1">
            <a:spLocks noChangeArrowheads="1"/>
          </p:cNvSpPr>
          <p:nvPr/>
        </p:nvSpPr>
        <p:spPr bwMode="auto">
          <a:xfrm>
            <a:off x="22946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34" name="Text Box 23">
            <a:extLst>
              <a:ext uri="{FF2B5EF4-FFF2-40B4-BE49-F238E27FC236}">
                <a16:creationId xmlns:a16="http://schemas.microsoft.com/office/drawing/2014/main" id="{181CAEA0-9C95-F34E-97E1-D6B6899F06BC}"/>
              </a:ext>
            </a:extLst>
          </p:cNvPr>
          <p:cNvSpPr txBox="1">
            <a:spLocks noChangeArrowheads="1"/>
          </p:cNvSpPr>
          <p:nvPr/>
        </p:nvSpPr>
        <p:spPr bwMode="auto">
          <a:xfrm>
            <a:off x="16850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35" name="Text Box 24">
            <a:extLst>
              <a:ext uri="{FF2B5EF4-FFF2-40B4-BE49-F238E27FC236}">
                <a16:creationId xmlns:a16="http://schemas.microsoft.com/office/drawing/2014/main" id="{B5484EF8-86F1-364D-BDCF-5C401EA6D576}"/>
              </a:ext>
            </a:extLst>
          </p:cNvPr>
          <p:cNvSpPr txBox="1">
            <a:spLocks noChangeArrowheads="1"/>
          </p:cNvSpPr>
          <p:nvPr/>
        </p:nvSpPr>
        <p:spPr bwMode="auto">
          <a:xfrm>
            <a:off x="1075438" y="5981020"/>
            <a:ext cx="3222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1</a:t>
            </a:r>
          </a:p>
        </p:txBody>
      </p:sp>
      <p:sp>
        <p:nvSpPr>
          <p:cNvPr id="36" name="Rectangle 35">
            <a:extLst>
              <a:ext uri="{FF2B5EF4-FFF2-40B4-BE49-F238E27FC236}">
                <a16:creationId xmlns:a16="http://schemas.microsoft.com/office/drawing/2014/main" id="{6433CC9F-873B-CF4C-AC91-5E0D02FA45F1}"/>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C00000"/>
                </a:solidFill>
              </a:rPr>
              <a:t>-1</a:t>
            </a:r>
            <a:endParaRPr lang="en-US" sz="1400" i="1" dirty="0">
              <a:solidFill>
                <a:srgbClr val="C00000"/>
              </a:solidFill>
            </a:endParaRPr>
          </a:p>
        </p:txBody>
      </p:sp>
      <p:sp>
        <p:nvSpPr>
          <p:cNvPr id="37" name="Freeform 11">
            <a:extLst>
              <a:ext uri="{FF2B5EF4-FFF2-40B4-BE49-F238E27FC236}">
                <a16:creationId xmlns:a16="http://schemas.microsoft.com/office/drawing/2014/main" id="{B185BAC2-3EE5-6D43-8273-EC4F24861CFB}"/>
              </a:ext>
            </a:extLst>
          </p:cNvPr>
          <p:cNvSpPr>
            <a:spLocks/>
          </p:cNvSpPr>
          <p:nvPr/>
        </p:nvSpPr>
        <p:spPr bwMode="auto">
          <a:xfrm>
            <a:off x="2885255" y="5535099"/>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840B177B-574B-E648-B229-0EB916285A5A}"/>
                  </a:ext>
                </a:extLst>
              </p:cNvPr>
              <p:cNvSpPr/>
              <p:nvPr/>
            </p:nvSpPr>
            <p:spPr>
              <a:xfrm>
                <a:off x="3734367" y="5535099"/>
                <a:ext cx="2215928" cy="369332"/>
              </a:xfrm>
              <a:prstGeom prst="rect">
                <a:avLst/>
              </a:prstGeom>
            </p:spPr>
            <p:txBody>
              <a:bodyPr wrap="none">
                <a:spAutoFit/>
              </a:bodyPr>
              <a:lstStyle/>
              <a:p>
                <a:r>
                  <a:rPr lang="en-GB" dirty="0">
                    <a:solidFill>
                      <a:srgbClr val="C00000"/>
                    </a:solidFill>
                  </a:rPr>
                  <a:t>each move costs </a:t>
                </a:r>
                <a14:m>
                  <m:oMath xmlns:m="http://schemas.openxmlformats.org/officeDocument/2006/math">
                    <m:r>
                      <a:rPr lang="de-DE" dirty="0">
                        <a:solidFill>
                          <a:srgbClr val="C00000"/>
                        </a:solidFill>
                        <a:latin typeface="Cambria Math" panose="02040503050406030204" pitchFamily="18" charset="0"/>
                      </a:rPr>
                      <m:t>0.04</m:t>
                    </m:r>
                  </m:oMath>
                </a14:m>
                <a:endParaRPr lang="en-GB" dirty="0">
                  <a:solidFill>
                    <a:srgbClr val="C00000"/>
                  </a:solidFill>
                </a:endParaRPr>
              </a:p>
            </p:txBody>
          </p:sp>
        </mc:Choice>
        <mc:Fallback xmlns="">
          <p:sp>
            <p:nvSpPr>
              <p:cNvPr id="38" name="Rectangle 37">
                <a:extLst>
                  <a:ext uri="{FF2B5EF4-FFF2-40B4-BE49-F238E27FC236}">
                    <a16:creationId xmlns:a16="http://schemas.microsoft.com/office/drawing/2014/main" id="{840B177B-574B-E648-B229-0EB916285A5A}"/>
                  </a:ext>
                </a:extLst>
              </p:cNvPr>
              <p:cNvSpPr>
                <a:spLocks noRot="1" noChangeAspect="1" noMove="1" noResize="1" noEditPoints="1" noAdjustHandles="1" noChangeArrowheads="1" noChangeShapeType="1" noTextEdit="1"/>
              </p:cNvSpPr>
              <p:nvPr/>
            </p:nvSpPr>
            <p:spPr>
              <a:xfrm>
                <a:off x="3734367" y="5535099"/>
                <a:ext cx="2215928" cy="369332"/>
              </a:xfrm>
              <a:prstGeom prst="rect">
                <a:avLst/>
              </a:prstGeom>
              <a:blipFill>
                <a:blip r:embed="rId3"/>
                <a:stretch>
                  <a:fillRect l="-2273" t="-6667" b="-23333"/>
                </a:stretch>
              </a:blipFill>
            </p:spPr>
            <p:txBody>
              <a:bodyPr/>
              <a:lstStyle/>
              <a:p>
                <a:r>
                  <a:rPr lang="en-GB">
                    <a:noFill/>
                  </a:rPr>
                  <a:t> </a:t>
                </a:r>
              </a:p>
            </p:txBody>
          </p:sp>
        </mc:Fallback>
      </mc:AlternateContent>
      <p:cxnSp>
        <p:nvCxnSpPr>
          <p:cNvPr id="39" name="Straight Connector 38">
            <a:extLst>
              <a:ext uri="{FF2B5EF4-FFF2-40B4-BE49-F238E27FC236}">
                <a16:creationId xmlns:a16="http://schemas.microsoft.com/office/drawing/2014/main" id="{AFC2B2B4-9EF6-CB4A-B3B1-EEE5D5F79EFD}"/>
              </a:ext>
            </a:extLst>
          </p:cNvPr>
          <p:cNvCxnSpPr>
            <a:cxnSpLocks/>
          </p:cNvCxnSpPr>
          <p:nvPr/>
        </p:nvCxnSpPr>
        <p:spPr>
          <a:xfrm>
            <a:off x="3700266" y="5486644"/>
            <a:ext cx="2176410" cy="46468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CAFB02C-BC94-374D-9E64-DBAA0E30832C}"/>
              </a:ext>
            </a:extLst>
          </p:cNvPr>
          <p:cNvCxnSpPr>
            <a:cxnSpLocks/>
          </p:cNvCxnSpPr>
          <p:nvPr/>
        </p:nvCxnSpPr>
        <p:spPr>
          <a:xfrm flipV="1">
            <a:off x="3698676" y="5486644"/>
            <a:ext cx="2178000" cy="468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12DD79F-504B-CD42-938D-33F60B98AEF1}"/>
              </a:ext>
            </a:extLst>
          </p:cNvPr>
          <p:cNvCxnSpPr>
            <a:cxnSpLocks/>
          </p:cNvCxnSpPr>
          <p:nvPr/>
        </p:nvCxnSpPr>
        <p:spPr>
          <a:xfrm>
            <a:off x="2792707" y="4237738"/>
            <a:ext cx="468000" cy="468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3F717D7-B9BF-B348-9CE0-AF2CD3522C30}"/>
              </a:ext>
            </a:extLst>
          </p:cNvPr>
          <p:cNvCxnSpPr>
            <a:cxnSpLocks/>
          </p:cNvCxnSpPr>
          <p:nvPr/>
        </p:nvCxnSpPr>
        <p:spPr>
          <a:xfrm flipV="1">
            <a:off x="2792706" y="4231573"/>
            <a:ext cx="468000" cy="468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CA4089B-5DB9-C842-8DCA-9F14E42CA1D5}"/>
              </a:ext>
            </a:extLst>
          </p:cNvPr>
          <p:cNvCxnSpPr>
            <a:cxnSpLocks/>
          </p:cNvCxnSpPr>
          <p:nvPr/>
        </p:nvCxnSpPr>
        <p:spPr>
          <a:xfrm>
            <a:off x="2788816" y="4858730"/>
            <a:ext cx="468000" cy="468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95515AD-A651-8643-86E6-74A86CC78817}"/>
              </a:ext>
            </a:extLst>
          </p:cNvPr>
          <p:cNvCxnSpPr>
            <a:cxnSpLocks/>
          </p:cNvCxnSpPr>
          <p:nvPr/>
        </p:nvCxnSpPr>
        <p:spPr>
          <a:xfrm flipV="1">
            <a:off x="2788815" y="4852565"/>
            <a:ext cx="468000" cy="46800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350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08D00-0D1E-2541-A450-704EC140182A}"/>
              </a:ext>
            </a:extLst>
          </p:cNvPr>
          <p:cNvSpPr>
            <a:spLocks noGrp="1"/>
          </p:cNvSpPr>
          <p:nvPr>
            <p:ph type="title"/>
          </p:nvPr>
        </p:nvSpPr>
        <p:spPr/>
        <p:txBody>
          <a:bodyPr/>
          <a:lstStyle/>
          <a:p>
            <a:r>
              <a:rPr lang="en-GB" dirty="0"/>
              <a:t>Factors That Make RL Hard</a:t>
            </a:r>
          </a:p>
        </p:txBody>
      </p:sp>
      <p:sp>
        <p:nvSpPr>
          <p:cNvPr id="3" name="Content Placeholder 2">
            <a:extLst>
              <a:ext uri="{FF2B5EF4-FFF2-40B4-BE49-F238E27FC236}">
                <a16:creationId xmlns:a16="http://schemas.microsoft.com/office/drawing/2014/main" id="{89064FC4-F1C7-7547-9C36-67AAA7CAFF23}"/>
              </a:ext>
            </a:extLst>
          </p:cNvPr>
          <p:cNvSpPr>
            <a:spLocks noGrp="1"/>
          </p:cNvSpPr>
          <p:nvPr>
            <p:ph idx="1"/>
          </p:nvPr>
        </p:nvSpPr>
        <p:spPr/>
        <p:txBody>
          <a:bodyPr/>
          <a:lstStyle/>
          <a:p>
            <a:r>
              <a:rPr lang="en-GB" dirty="0"/>
              <a:t>Actions have non-deterministic </a:t>
            </a:r>
            <a:r>
              <a:rPr lang="en-GB" u="sng" dirty="0"/>
              <a:t>effects</a:t>
            </a:r>
          </a:p>
          <a:p>
            <a:pPr lvl="1"/>
            <a:r>
              <a:rPr lang="en-GB" dirty="0"/>
              <a:t>which are initially </a:t>
            </a:r>
            <a:r>
              <a:rPr lang="en-GB" u="sng" dirty="0"/>
              <a:t>unknown</a:t>
            </a:r>
            <a:r>
              <a:rPr lang="en-GB" dirty="0"/>
              <a:t> and must be learned</a:t>
            </a:r>
          </a:p>
          <a:p>
            <a:r>
              <a:rPr lang="en-GB" dirty="0"/>
              <a:t>Rewards / punishments can be infrequent</a:t>
            </a:r>
          </a:p>
          <a:p>
            <a:pPr lvl="1"/>
            <a:r>
              <a:rPr lang="en-GB" dirty="0"/>
              <a:t>Often at the end of long sequences of actions</a:t>
            </a:r>
          </a:p>
          <a:p>
            <a:pPr lvl="1"/>
            <a:r>
              <a:rPr lang="en-GB" dirty="0"/>
              <a:t>How do we determine what action(s) were really responsible for reward or punishment?</a:t>
            </a:r>
          </a:p>
          <a:p>
            <a:pPr lvl="2"/>
            <a:r>
              <a:rPr lang="en-GB" dirty="0"/>
              <a:t>Credit assignment problem</a:t>
            </a:r>
          </a:p>
          <a:p>
            <a:pPr lvl="1"/>
            <a:r>
              <a:rPr lang="en-GB" dirty="0"/>
              <a:t>World is large and complex</a:t>
            </a:r>
          </a:p>
        </p:txBody>
      </p:sp>
      <p:sp>
        <p:nvSpPr>
          <p:cNvPr id="4" name="Slide Number Placeholder 3">
            <a:extLst>
              <a:ext uri="{FF2B5EF4-FFF2-40B4-BE49-F238E27FC236}">
                <a16:creationId xmlns:a16="http://schemas.microsoft.com/office/drawing/2014/main" id="{99FE4F1C-26A7-8D48-9B47-995A39D7EB2C}"/>
              </a:ext>
            </a:extLst>
          </p:cNvPr>
          <p:cNvSpPr>
            <a:spLocks noGrp="1"/>
          </p:cNvSpPr>
          <p:nvPr>
            <p:ph type="sldNum" sz="quarter" idx="12"/>
          </p:nvPr>
        </p:nvSpPr>
        <p:spPr/>
        <p:txBody>
          <a:bodyPr/>
          <a:lstStyle/>
          <a:p>
            <a:fld id="{67C9959E-8E6B-B04C-9955-EA096F41CA7A}" type="slidenum">
              <a:rPr lang="en-GB" smtClean="0"/>
              <a:t>43</a:t>
            </a:fld>
            <a:endParaRPr lang="en-GB"/>
          </a:p>
        </p:txBody>
      </p:sp>
    </p:spTree>
    <p:extLst>
      <p:ext uri="{BB962C8B-B14F-4D97-AF65-F5344CB8AC3E}">
        <p14:creationId xmlns:p14="http://schemas.microsoft.com/office/powerpoint/2010/main" val="3261929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9A4A4-B71A-5E46-8D13-7EC59BBB7E1E}"/>
              </a:ext>
            </a:extLst>
          </p:cNvPr>
          <p:cNvSpPr>
            <a:spLocks noGrp="1"/>
          </p:cNvSpPr>
          <p:nvPr>
            <p:ph type="title"/>
          </p:nvPr>
        </p:nvSpPr>
        <p:spPr/>
        <p:txBody>
          <a:bodyPr/>
          <a:lstStyle/>
          <a:p>
            <a:r>
              <a:rPr lang="en-GB" dirty="0"/>
              <a:t>Passive vs. Active Learning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732BED9-F16A-F742-AABC-03E05B162501}"/>
                  </a:ext>
                </a:extLst>
              </p:cNvPr>
              <p:cNvSpPr>
                <a:spLocks noGrp="1"/>
              </p:cNvSpPr>
              <p:nvPr>
                <p:ph idx="1"/>
              </p:nvPr>
            </p:nvSpPr>
            <p:spPr/>
            <p:txBody>
              <a:bodyPr/>
              <a:lstStyle/>
              <a:p>
                <a:r>
                  <a:rPr lang="en-GB" dirty="0">
                    <a:solidFill>
                      <a:schemeClr val="accent1"/>
                    </a:solidFill>
                  </a:rPr>
                  <a:t>Passive</a:t>
                </a:r>
                <a:r>
                  <a:rPr lang="en-GB" dirty="0"/>
                  <a:t> learning</a:t>
                </a:r>
              </a:p>
              <a:p>
                <a:pPr lvl="1"/>
                <a:r>
                  <a:rPr lang="en-GB" dirty="0"/>
                  <a:t>Agent acts based on a fixed policy </a:t>
                </a:r>
                <a14:m>
                  <m:oMath xmlns:m="http://schemas.openxmlformats.org/officeDocument/2006/math">
                    <m:r>
                      <a:rPr lang="en-GB" i="1" smtClean="0">
                        <a:latin typeface="Cambria Math" panose="02040503050406030204" pitchFamily="18" charset="0"/>
                        <a:ea typeface="Cambria Math" panose="02040503050406030204" pitchFamily="18" charset="0"/>
                      </a:rPr>
                      <m:t>𝜋</m:t>
                    </m:r>
                  </m:oMath>
                </a14:m>
                <a:r>
                  <a:rPr lang="en-GB" dirty="0"/>
                  <a:t> and tries to learn how good the policy is by observing the world go by</a:t>
                </a:r>
              </a:p>
              <a:p>
                <a:pPr lvl="1"/>
                <a:r>
                  <a:rPr lang="en-GB" dirty="0"/>
                  <a:t>Analogous to policy iteration</a:t>
                </a:r>
              </a:p>
              <a:p>
                <a:r>
                  <a:rPr lang="en-GB" dirty="0">
                    <a:solidFill>
                      <a:schemeClr val="accent1"/>
                    </a:solidFill>
                  </a:rPr>
                  <a:t>Active</a:t>
                </a:r>
                <a:r>
                  <a:rPr lang="en-GB" dirty="0"/>
                  <a:t> learning</a:t>
                </a:r>
              </a:p>
              <a:p>
                <a:pPr lvl="1"/>
                <a:r>
                  <a:rPr lang="en-GB" dirty="0"/>
                  <a:t>Agent attempts to find an optimal (or at least good) policy by exploring different actions in the world</a:t>
                </a:r>
              </a:p>
              <a:p>
                <a:pPr lvl="1"/>
                <a:r>
                  <a:rPr lang="en-GB" dirty="0"/>
                  <a:t>Analogous to solving the underlying MDP</a:t>
                </a:r>
              </a:p>
              <a:p>
                <a:pPr lvl="1"/>
                <a:endParaRPr lang="en-GB" dirty="0"/>
              </a:p>
            </p:txBody>
          </p:sp>
        </mc:Choice>
        <mc:Fallback xmlns="">
          <p:sp>
            <p:nvSpPr>
              <p:cNvPr id="3" name="Content Placeholder 2">
                <a:extLst>
                  <a:ext uri="{FF2B5EF4-FFF2-40B4-BE49-F238E27FC236}">
                    <a16:creationId xmlns:a16="http://schemas.microsoft.com/office/drawing/2014/main" id="{E732BED9-F16A-F742-AABC-03E05B162501}"/>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7584C3F9-9122-0448-841A-4ED6B3758EBE}"/>
              </a:ext>
            </a:extLst>
          </p:cNvPr>
          <p:cNvSpPr>
            <a:spLocks noGrp="1"/>
          </p:cNvSpPr>
          <p:nvPr>
            <p:ph type="sldNum" sz="quarter" idx="12"/>
          </p:nvPr>
        </p:nvSpPr>
        <p:spPr/>
        <p:txBody>
          <a:bodyPr/>
          <a:lstStyle/>
          <a:p>
            <a:fld id="{67C9959E-8E6B-B04C-9955-EA096F41CA7A}" type="slidenum">
              <a:rPr lang="en-GB" smtClean="0"/>
              <a:t>44</a:t>
            </a:fld>
            <a:endParaRPr lang="en-GB"/>
          </a:p>
        </p:txBody>
      </p:sp>
    </p:spTree>
    <p:extLst>
      <p:ext uri="{BB962C8B-B14F-4D97-AF65-F5344CB8AC3E}">
        <p14:creationId xmlns:p14="http://schemas.microsoft.com/office/powerpoint/2010/main" val="13474154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2CA21-715C-B74C-B140-C33F2F2E2F91}"/>
              </a:ext>
            </a:extLst>
          </p:cNvPr>
          <p:cNvSpPr>
            <a:spLocks noGrp="1"/>
          </p:cNvSpPr>
          <p:nvPr>
            <p:ph type="title"/>
          </p:nvPr>
        </p:nvSpPr>
        <p:spPr/>
        <p:txBody>
          <a:bodyPr/>
          <a:lstStyle/>
          <a:p>
            <a:r>
              <a:rPr lang="en-GB" dirty="0"/>
              <a:t>Model-based vs. Model-free RL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94BC6E8-CC11-8E46-AB0A-C09C9AE5B1F3}"/>
                  </a:ext>
                </a:extLst>
              </p:cNvPr>
              <p:cNvSpPr>
                <a:spLocks noGrp="1"/>
              </p:cNvSpPr>
              <p:nvPr>
                <p:ph idx="1"/>
              </p:nvPr>
            </p:nvSpPr>
            <p:spPr/>
            <p:txBody>
              <a:bodyPr/>
              <a:lstStyle/>
              <a:p>
                <a:r>
                  <a:rPr lang="en-GB" dirty="0">
                    <a:solidFill>
                      <a:schemeClr val="accent1"/>
                    </a:solidFill>
                  </a:rPr>
                  <a:t>Model-based</a:t>
                </a:r>
                <a:r>
                  <a:rPr lang="en-GB" dirty="0"/>
                  <a:t> approach to RL</a:t>
                </a:r>
              </a:p>
              <a:p>
                <a:pPr lvl="1"/>
                <a:r>
                  <a:rPr lang="en-GB" dirty="0"/>
                  <a:t>Learn the MDP model (</a:t>
                </a:r>
                <a14:m>
                  <m:oMath xmlns:m="http://schemas.openxmlformats.org/officeDocument/2006/math">
                    <m:r>
                      <a:rPr lang="de-DE" b="0" i="1" dirty="0" smtClean="0">
                        <a:latin typeface="Cambria Math" panose="02040503050406030204" pitchFamily="18" charset="0"/>
                      </a:rPr>
                      <m:t>𝑃</m:t>
                    </m:r>
                    <m:d>
                      <m:dPr>
                        <m:ctrlPr>
                          <a:rPr lang="de-DE" b="0" i="1" dirty="0" smtClean="0">
                            <a:latin typeface="Cambria Math" panose="02040503050406030204" pitchFamily="18" charset="0"/>
                          </a:rPr>
                        </m:ctrlPr>
                      </m:dPr>
                      <m:e>
                        <m:sSup>
                          <m:sSupPr>
                            <m:ctrlPr>
                              <a:rPr lang="de-DE" b="0" i="1" dirty="0" smtClean="0">
                                <a:latin typeface="Cambria Math" panose="02040503050406030204" pitchFamily="18" charset="0"/>
                              </a:rPr>
                            </m:ctrlPr>
                          </m:sSupPr>
                          <m:e>
                            <m:r>
                              <a:rPr lang="de-DE" b="0" i="1" dirty="0" smtClean="0">
                                <a:latin typeface="Cambria Math" panose="02040503050406030204" pitchFamily="18" charset="0"/>
                              </a:rPr>
                              <m:t>𝑠</m:t>
                            </m:r>
                          </m:e>
                          <m:sup>
                            <m:r>
                              <a:rPr lang="de-DE" b="0" i="1" dirty="0" smtClean="0">
                                <a:latin typeface="Cambria Math" panose="02040503050406030204" pitchFamily="18" charset="0"/>
                              </a:rPr>
                              <m:t>′</m:t>
                            </m:r>
                          </m:sup>
                        </m:sSup>
                      </m:e>
                      <m:e>
                        <m:r>
                          <a:rPr lang="de-DE" b="0" i="1" dirty="0" smtClean="0">
                            <a:latin typeface="Cambria Math" panose="02040503050406030204" pitchFamily="18" charset="0"/>
                          </a:rPr>
                          <m:t>𝑠</m:t>
                        </m:r>
                        <m:r>
                          <a:rPr lang="de-DE" b="0" i="1" dirty="0" smtClean="0">
                            <a:latin typeface="Cambria Math" panose="02040503050406030204" pitchFamily="18" charset="0"/>
                          </a:rPr>
                          <m:t>,</m:t>
                        </m:r>
                        <m:r>
                          <a:rPr lang="de-DE" b="0" i="1" dirty="0" smtClean="0">
                            <a:latin typeface="Cambria Math" panose="02040503050406030204" pitchFamily="18" charset="0"/>
                          </a:rPr>
                          <m:t>𝑎</m:t>
                        </m:r>
                      </m:e>
                    </m:d>
                  </m:oMath>
                </a14:m>
                <a:r>
                  <a:rPr lang="en-GB" dirty="0"/>
                  <a:t> and </a:t>
                </a:r>
                <a14:m>
                  <m:oMath xmlns:m="http://schemas.openxmlformats.org/officeDocument/2006/math">
                    <m:r>
                      <a:rPr lang="en-GB" i="1" dirty="0" smtClean="0">
                        <a:latin typeface="Cambria Math" panose="02040503050406030204" pitchFamily="18" charset="0"/>
                      </a:rPr>
                      <m:t>𝑅</m:t>
                    </m:r>
                  </m:oMath>
                </a14:m>
                <a:r>
                  <a:rPr lang="en-GB" dirty="0"/>
                  <a:t>), or an approximation of it</a:t>
                </a:r>
              </a:p>
              <a:p>
                <a:pPr lvl="1"/>
                <a:r>
                  <a:rPr lang="en-GB" dirty="0"/>
                  <a:t>Use it to find the optimal policy</a:t>
                </a:r>
              </a:p>
              <a:p>
                <a:r>
                  <a:rPr lang="en-GB" dirty="0">
                    <a:solidFill>
                      <a:schemeClr val="accent1"/>
                    </a:solidFill>
                  </a:rPr>
                  <a:t>Model-free</a:t>
                </a:r>
                <a:r>
                  <a:rPr lang="en-GB" dirty="0"/>
                  <a:t> approach to RL</a:t>
                </a:r>
              </a:p>
              <a:p>
                <a:pPr lvl="1"/>
                <a:r>
                  <a:rPr lang="en-GB" dirty="0"/>
                  <a:t>Derive the optimal policy without explicitly learning the model</a:t>
                </a:r>
              </a:p>
            </p:txBody>
          </p:sp>
        </mc:Choice>
        <mc:Fallback xmlns="">
          <p:sp>
            <p:nvSpPr>
              <p:cNvPr id="3" name="Content Placeholder 2">
                <a:extLst>
                  <a:ext uri="{FF2B5EF4-FFF2-40B4-BE49-F238E27FC236}">
                    <a16:creationId xmlns:a16="http://schemas.microsoft.com/office/drawing/2014/main" id="{294BC6E8-CC11-8E46-AB0A-C09C9AE5B1F3}"/>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EA536FD6-50BE-674E-BA58-A72F0AA15816}"/>
              </a:ext>
            </a:extLst>
          </p:cNvPr>
          <p:cNvSpPr>
            <a:spLocks noGrp="1"/>
          </p:cNvSpPr>
          <p:nvPr>
            <p:ph type="sldNum" sz="quarter" idx="12"/>
          </p:nvPr>
        </p:nvSpPr>
        <p:spPr/>
        <p:txBody>
          <a:bodyPr/>
          <a:lstStyle/>
          <a:p>
            <a:fld id="{67C9959E-8E6B-B04C-9955-EA096F41CA7A}" type="slidenum">
              <a:rPr lang="en-GB" smtClean="0"/>
              <a:t>45</a:t>
            </a:fld>
            <a:endParaRPr lang="en-GB"/>
          </a:p>
        </p:txBody>
      </p:sp>
    </p:spTree>
    <p:extLst>
      <p:ext uri="{BB962C8B-B14F-4D97-AF65-F5344CB8AC3E}">
        <p14:creationId xmlns:p14="http://schemas.microsoft.com/office/powerpoint/2010/main" val="26453666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1C21F-4479-FD4C-97E4-AD379FA5DB7E}"/>
              </a:ext>
            </a:extLst>
          </p:cNvPr>
          <p:cNvSpPr>
            <a:spLocks noGrp="1"/>
          </p:cNvSpPr>
          <p:nvPr>
            <p:ph type="title"/>
          </p:nvPr>
        </p:nvSpPr>
        <p:spPr/>
        <p:txBody>
          <a:bodyPr/>
          <a:lstStyle/>
          <a:p>
            <a:r>
              <a:rPr lang="en-GB" dirty="0"/>
              <a:t>Passive RL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E88E9A-7949-C344-BCA1-17EB5081492C}"/>
                  </a:ext>
                </a:extLst>
              </p:cNvPr>
              <p:cNvSpPr>
                <a:spLocks noGrp="1"/>
              </p:cNvSpPr>
              <p:nvPr>
                <p:ph idx="1"/>
              </p:nvPr>
            </p:nvSpPr>
            <p:spPr>
              <a:xfrm>
                <a:off x="628650" y="1158240"/>
                <a:ext cx="7886700" cy="5018723"/>
              </a:xfrm>
            </p:spPr>
            <p:txBody>
              <a:bodyPr/>
              <a:lstStyle/>
              <a:p>
                <a:r>
                  <a:rPr lang="en-GB" dirty="0"/>
                  <a:t>Suppose we are given a policy</a:t>
                </a:r>
              </a:p>
              <a:p>
                <a:r>
                  <a:rPr lang="en-GB" dirty="0"/>
                  <a:t>Want to determine how good it is</a:t>
                </a:r>
              </a:p>
              <a:p>
                <a:pPr lvl="1"/>
                <a:endParaRPr lang="en-GB" dirty="0"/>
              </a:p>
              <a:p>
                <a:pPr lvl="1"/>
                <a:endParaRPr lang="en-GB" dirty="0"/>
              </a:p>
              <a:p>
                <a:pPr lvl="1"/>
                <a:endParaRPr lang="en-GB" dirty="0"/>
              </a:p>
              <a:p>
                <a:r>
                  <a:rPr lang="en-GB" dirty="0"/>
                  <a:t>Given </a:t>
                </a:r>
                <a14:m>
                  <m:oMath xmlns:m="http://schemas.openxmlformats.org/officeDocument/2006/math">
                    <m:r>
                      <a:rPr lang="en-GB" i="1" smtClean="0">
                        <a:latin typeface="Cambria Math" panose="02040503050406030204" pitchFamily="18" charset="0"/>
                        <a:ea typeface="Cambria Math" panose="02040503050406030204" pitchFamily="18" charset="0"/>
                      </a:rPr>
                      <m:t>𝜋</m:t>
                    </m:r>
                  </m:oMath>
                </a14:m>
                <a:r>
                  <a:rPr lang="en-GB" dirty="0"/>
                  <a:t>:				Need to learn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r>
                          <a:rPr lang="de-DE" i="1">
                            <a:latin typeface="Cambria Math" panose="02040503050406030204" pitchFamily="18" charset="0"/>
                            <a:ea typeface="Cambria Math" panose="02040503050406030204" pitchFamily="18" charset="0"/>
                          </a:rPr>
                          <m:t>𝜋</m:t>
                        </m:r>
                      </m:sup>
                    </m:s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e>
                    </m:d>
                    <m:r>
                      <a:rPr lang="de-DE" b="0" i="1" smtClean="0">
                        <a:latin typeface="Cambria Math" panose="02040503050406030204" pitchFamily="18" charset="0"/>
                        <a:ea typeface="Cambria Math" panose="02040503050406030204" pitchFamily="18" charset="0"/>
                      </a:rPr>
                      <m:t>:</m:t>
                    </m:r>
                  </m:oMath>
                </a14:m>
                <a:endParaRPr lang="en-GB" dirty="0"/>
              </a:p>
            </p:txBody>
          </p:sp>
        </mc:Choice>
        <mc:Fallback xmlns="">
          <p:sp>
            <p:nvSpPr>
              <p:cNvPr id="3" name="Content Placeholder 2">
                <a:extLst>
                  <a:ext uri="{FF2B5EF4-FFF2-40B4-BE49-F238E27FC236}">
                    <a16:creationId xmlns:a16="http://schemas.microsoft.com/office/drawing/2014/main" id="{4FE88E9A-7949-C344-BCA1-17EB5081492C}"/>
                  </a:ext>
                </a:extLst>
              </p:cNvPr>
              <p:cNvSpPr>
                <a:spLocks noGrp="1" noRot="1" noChangeAspect="1" noMove="1" noResize="1" noEditPoints="1" noAdjustHandles="1" noChangeArrowheads="1" noChangeShapeType="1" noTextEdit="1"/>
              </p:cNvSpPr>
              <p:nvPr>
                <p:ph idx="1"/>
              </p:nvPr>
            </p:nvSpPr>
            <p:spPr>
              <a:xfrm>
                <a:off x="628650" y="1158240"/>
                <a:ext cx="7886700" cy="5018723"/>
              </a:xfrm>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67E52AC-567E-5C4E-8035-7006F532AE55}"/>
              </a:ext>
            </a:extLst>
          </p:cNvPr>
          <p:cNvSpPr>
            <a:spLocks noGrp="1"/>
          </p:cNvSpPr>
          <p:nvPr>
            <p:ph type="sldNum" sz="quarter" idx="12"/>
          </p:nvPr>
        </p:nvSpPr>
        <p:spPr/>
        <p:txBody>
          <a:bodyPr/>
          <a:lstStyle/>
          <a:p>
            <a:fld id="{67C9959E-8E6B-B04C-9955-EA096F41CA7A}" type="slidenum">
              <a:rPr lang="en-GB" smtClean="0"/>
              <a:t>46</a:t>
            </a:fld>
            <a:endParaRPr lang="en-GB"/>
          </a:p>
        </p:txBody>
      </p:sp>
      <p:grpSp>
        <p:nvGrpSpPr>
          <p:cNvPr id="5" name="Group 3">
            <a:extLst>
              <a:ext uri="{FF2B5EF4-FFF2-40B4-BE49-F238E27FC236}">
                <a16:creationId xmlns:a16="http://schemas.microsoft.com/office/drawing/2014/main" id="{5C81FA36-80C9-B849-870C-ECADDFF67B2D}"/>
              </a:ext>
            </a:extLst>
          </p:cNvPr>
          <p:cNvGrpSpPr>
            <a:grpSpLocks/>
          </p:cNvGrpSpPr>
          <p:nvPr/>
        </p:nvGrpSpPr>
        <p:grpSpPr bwMode="auto">
          <a:xfrm>
            <a:off x="910045" y="4165283"/>
            <a:ext cx="2438400" cy="1828800"/>
            <a:chOff x="960" y="1152"/>
            <a:chExt cx="1536" cy="1152"/>
          </a:xfrm>
        </p:grpSpPr>
        <p:sp>
          <p:nvSpPr>
            <p:cNvPr id="6" name="Rectangle 4">
              <a:extLst>
                <a:ext uri="{FF2B5EF4-FFF2-40B4-BE49-F238E27FC236}">
                  <a16:creationId xmlns:a16="http://schemas.microsoft.com/office/drawing/2014/main" id="{7A0D0727-B1E5-2340-B760-0F4597DEB304}"/>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7" name="Line 5">
              <a:extLst>
                <a:ext uri="{FF2B5EF4-FFF2-40B4-BE49-F238E27FC236}">
                  <a16:creationId xmlns:a16="http://schemas.microsoft.com/office/drawing/2014/main" id="{5A24E771-54CA-6D41-9157-1CC7BFC1619D}"/>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8" name="Line 6">
              <a:extLst>
                <a:ext uri="{FF2B5EF4-FFF2-40B4-BE49-F238E27FC236}">
                  <a16:creationId xmlns:a16="http://schemas.microsoft.com/office/drawing/2014/main" id="{6D1A1D1E-CEAA-8D4B-8ACF-69970041DEC1}"/>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9" name="Line 7">
              <a:extLst>
                <a:ext uri="{FF2B5EF4-FFF2-40B4-BE49-F238E27FC236}">
                  <a16:creationId xmlns:a16="http://schemas.microsoft.com/office/drawing/2014/main" id="{1BE118B6-DB5C-A249-9082-20AF9D7FB313}"/>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0" name="Line 8">
              <a:extLst>
                <a:ext uri="{FF2B5EF4-FFF2-40B4-BE49-F238E27FC236}">
                  <a16:creationId xmlns:a16="http://schemas.microsoft.com/office/drawing/2014/main" id="{550F101B-0835-5C41-B91E-A7F8A94504CF}"/>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p>
          </p:txBody>
        </p:sp>
        <p:sp>
          <p:nvSpPr>
            <p:cNvPr id="11" name="Line 9">
              <a:extLst>
                <a:ext uri="{FF2B5EF4-FFF2-40B4-BE49-F238E27FC236}">
                  <a16:creationId xmlns:a16="http://schemas.microsoft.com/office/drawing/2014/main" id="{4562B1C6-0721-BC42-AA8F-263F19AB47B4}"/>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2" name="Rectangle 10">
              <a:extLst>
                <a:ext uri="{FF2B5EF4-FFF2-40B4-BE49-F238E27FC236}">
                  <a16:creationId xmlns:a16="http://schemas.microsoft.com/office/drawing/2014/main" id="{393E718E-222B-C54F-847C-39BF9EC79DEC}"/>
                </a:ext>
              </a:extLst>
            </p:cNvPr>
            <p:cNvSpPr>
              <a:spLocks noChangeArrowheads="1"/>
            </p:cNvSpPr>
            <p:nvPr/>
          </p:nvSpPr>
          <p:spPr bwMode="auto">
            <a:xfrm>
              <a:off x="1344" y="1536"/>
              <a:ext cx="384" cy="384"/>
            </a:xfrm>
            <a:prstGeom prst="rect">
              <a:avLst/>
            </a:prstGeom>
            <a:solidFill>
              <a:schemeClr val="tx2"/>
            </a:solidFill>
            <a:ln w="9525">
              <a:solidFill>
                <a:schemeClr val="tx1"/>
              </a:solidFill>
              <a:miter lim="800000"/>
              <a:headEnd/>
              <a:tailEnd/>
            </a:ln>
          </p:spPr>
          <p:txBody>
            <a:bodyPr wrap="none" anchor="ctr"/>
            <a:lstStyle/>
            <a:p>
              <a:endParaRPr lang="en-US"/>
            </a:p>
          </p:txBody>
        </p:sp>
      </p:grpSp>
      <p:sp>
        <p:nvSpPr>
          <p:cNvPr id="13" name="Rectangle 12">
            <a:extLst>
              <a:ext uri="{FF2B5EF4-FFF2-40B4-BE49-F238E27FC236}">
                <a16:creationId xmlns:a16="http://schemas.microsoft.com/office/drawing/2014/main" id="{71E4AA66-AB84-5743-BCFE-5FEF0137C629}"/>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rPr>
              <a:t>?</a:t>
            </a:r>
            <a:endParaRPr lang="en-US" sz="1400" i="1" dirty="0">
              <a:solidFill>
                <a:schemeClr val="accent4"/>
              </a:solidFill>
            </a:endParaRPr>
          </a:p>
        </p:txBody>
      </p:sp>
      <p:sp>
        <p:nvSpPr>
          <p:cNvPr id="14" name="Text Box 18">
            <a:extLst>
              <a:ext uri="{FF2B5EF4-FFF2-40B4-BE49-F238E27FC236}">
                <a16:creationId xmlns:a16="http://schemas.microsoft.com/office/drawing/2014/main" id="{49FB0590-F86A-7243-A5C0-03613E16100D}"/>
              </a:ext>
            </a:extLst>
          </p:cNvPr>
          <p:cNvSpPr txBox="1">
            <a:spLocks noChangeArrowheads="1"/>
          </p:cNvSpPr>
          <p:nvPr/>
        </p:nvSpPr>
        <p:spPr bwMode="auto">
          <a:xfrm>
            <a:off x="542038" y="4914220"/>
            <a:ext cx="3222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15" name="Text Box 19">
            <a:extLst>
              <a:ext uri="{FF2B5EF4-FFF2-40B4-BE49-F238E27FC236}">
                <a16:creationId xmlns:a16="http://schemas.microsoft.com/office/drawing/2014/main" id="{309CE59B-97C1-6E47-8395-4D7B7729B4ED}"/>
              </a:ext>
            </a:extLst>
          </p:cNvPr>
          <p:cNvSpPr txBox="1">
            <a:spLocks noChangeArrowheads="1"/>
          </p:cNvSpPr>
          <p:nvPr/>
        </p:nvSpPr>
        <p:spPr bwMode="auto">
          <a:xfrm>
            <a:off x="542038" y="4304620"/>
            <a:ext cx="3222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16" name="Text Box 20">
            <a:extLst>
              <a:ext uri="{FF2B5EF4-FFF2-40B4-BE49-F238E27FC236}">
                <a16:creationId xmlns:a16="http://schemas.microsoft.com/office/drawing/2014/main" id="{47E489F4-15A7-584B-9E77-661684CDD4EE}"/>
              </a:ext>
            </a:extLst>
          </p:cNvPr>
          <p:cNvSpPr txBox="1">
            <a:spLocks noChangeArrowheads="1"/>
          </p:cNvSpPr>
          <p:nvPr/>
        </p:nvSpPr>
        <p:spPr bwMode="auto">
          <a:xfrm>
            <a:off x="542038" y="5447620"/>
            <a:ext cx="3222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1</a:t>
            </a:r>
          </a:p>
        </p:txBody>
      </p:sp>
      <p:sp>
        <p:nvSpPr>
          <p:cNvPr id="17" name="Text Box 21">
            <a:extLst>
              <a:ext uri="{FF2B5EF4-FFF2-40B4-BE49-F238E27FC236}">
                <a16:creationId xmlns:a16="http://schemas.microsoft.com/office/drawing/2014/main" id="{E908FD93-69B4-9048-8AA7-D1CC529DA02C}"/>
              </a:ext>
            </a:extLst>
          </p:cNvPr>
          <p:cNvSpPr txBox="1">
            <a:spLocks noChangeArrowheads="1"/>
          </p:cNvSpPr>
          <p:nvPr/>
        </p:nvSpPr>
        <p:spPr bwMode="auto">
          <a:xfrm>
            <a:off x="2904238" y="5981020"/>
            <a:ext cx="3222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a:t>
            </a:r>
          </a:p>
        </p:txBody>
      </p:sp>
      <p:sp>
        <p:nvSpPr>
          <p:cNvPr id="18" name="Text Box 22">
            <a:extLst>
              <a:ext uri="{FF2B5EF4-FFF2-40B4-BE49-F238E27FC236}">
                <a16:creationId xmlns:a16="http://schemas.microsoft.com/office/drawing/2014/main" id="{B351EA25-5A45-9543-9545-ED044277E869}"/>
              </a:ext>
            </a:extLst>
          </p:cNvPr>
          <p:cNvSpPr txBox="1">
            <a:spLocks noChangeArrowheads="1"/>
          </p:cNvSpPr>
          <p:nvPr/>
        </p:nvSpPr>
        <p:spPr bwMode="auto">
          <a:xfrm>
            <a:off x="2294638" y="5981020"/>
            <a:ext cx="3222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19" name="Text Box 23">
            <a:extLst>
              <a:ext uri="{FF2B5EF4-FFF2-40B4-BE49-F238E27FC236}">
                <a16:creationId xmlns:a16="http://schemas.microsoft.com/office/drawing/2014/main" id="{6D99D3F8-7714-0A4A-BB28-2C39B6A52B81}"/>
              </a:ext>
            </a:extLst>
          </p:cNvPr>
          <p:cNvSpPr txBox="1">
            <a:spLocks noChangeArrowheads="1"/>
          </p:cNvSpPr>
          <p:nvPr/>
        </p:nvSpPr>
        <p:spPr bwMode="auto">
          <a:xfrm>
            <a:off x="1685038" y="5981020"/>
            <a:ext cx="3222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20" name="Text Box 24">
            <a:extLst>
              <a:ext uri="{FF2B5EF4-FFF2-40B4-BE49-F238E27FC236}">
                <a16:creationId xmlns:a16="http://schemas.microsoft.com/office/drawing/2014/main" id="{F9D422AF-94AA-6341-ABC5-2817A06F5D04}"/>
              </a:ext>
            </a:extLst>
          </p:cNvPr>
          <p:cNvSpPr txBox="1">
            <a:spLocks noChangeArrowheads="1"/>
          </p:cNvSpPr>
          <p:nvPr/>
        </p:nvSpPr>
        <p:spPr bwMode="auto">
          <a:xfrm>
            <a:off x="1075438" y="5981020"/>
            <a:ext cx="3222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1</a:t>
            </a:r>
          </a:p>
        </p:txBody>
      </p:sp>
      <p:sp>
        <p:nvSpPr>
          <p:cNvPr id="21" name="Rectangle 20">
            <a:extLst>
              <a:ext uri="{FF2B5EF4-FFF2-40B4-BE49-F238E27FC236}">
                <a16:creationId xmlns:a16="http://schemas.microsoft.com/office/drawing/2014/main" id="{0111D549-2309-9849-A728-44DC76DB5F50}"/>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C00000"/>
                </a:solidFill>
              </a:rPr>
              <a:t>?</a:t>
            </a:r>
            <a:endParaRPr lang="en-US" sz="1400" i="1" dirty="0">
              <a:solidFill>
                <a:srgbClr val="C00000"/>
              </a:solidFill>
            </a:endParaRPr>
          </a:p>
        </p:txBody>
      </p:sp>
      <p:sp>
        <p:nvSpPr>
          <p:cNvPr id="22" name="Line 22">
            <a:extLst>
              <a:ext uri="{FF2B5EF4-FFF2-40B4-BE49-F238E27FC236}">
                <a16:creationId xmlns:a16="http://schemas.microsoft.com/office/drawing/2014/main" id="{36DB5E8D-696F-5B42-9BCB-48E62EE6CB23}"/>
              </a:ext>
            </a:extLst>
          </p:cNvPr>
          <p:cNvSpPr>
            <a:spLocks noChangeShapeType="1"/>
          </p:cNvSpPr>
          <p:nvPr/>
        </p:nvSpPr>
        <p:spPr bwMode="auto">
          <a:xfrm>
            <a:off x="10287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3" name="Line 23">
            <a:extLst>
              <a:ext uri="{FF2B5EF4-FFF2-40B4-BE49-F238E27FC236}">
                <a16:creationId xmlns:a16="http://schemas.microsoft.com/office/drawing/2014/main" id="{5A9C40B3-0441-6445-9856-437F552C3006}"/>
              </a:ext>
            </a:extLst>
          </p:cNvPr>
          <p:cNvSpPr>
            <a:spLocks noChangeShapeType="1"/>
          </p:cNvSpPr>
          <p:nvPr/>
        </p:nvSpPr>
        <p:spPr bwMode="auto">
          <a:xfrm>
            <a:off x="16383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4" name="Line 24">
            <a:extLst>
              <a:ext uri="{FF2B5EF4-FFF2-40B4-BE49-F238E27FC236}">
                <a16:creationId xmlns:a16="http://schemas.microsoft.com/office/drawing/2014/main" id="{F187F198-0B07-494D-B1F2-586BC14F3547}"/>
              </a:ext>
            </a:extLst>
          </p:cNvPr>
          <p:cNvSpPr>
            <a:spLocks noChangeShapeType="1"/>
          </p:cNvSpPr>
          <p:nvPr/>
        </p:nvSpPr>
        <p:spPr bwMode="auto">
          <a:xfrm>
            <a:off x="2247900"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5" name="Line 25">
            <a:extLst>
              <a:ext uri="{FF2B5EF4-FFF2-40B4-BE49-F238E27FC236}">
                <a16:creationId xmlns:a16="http://schemas.microsoft.com/office/drawing/2014/main" id="{09301870-5FE9-F842-B9E0-3DDA66BCFAAD}"/>
              </a:ext>
            </a:extLst>
          </p:cNvPr>
          <p:cNvSpPr>
            <a:spLocks noChangeShapeType="1"/>
          </p:cNvSpPr>
          <p:nvPr/>
        </p:nvSpPr>
        <p:spPr bwMode="auto">
          <a:xfrm rot="10800000">
            <a:off x="27813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6" name="Line 26">
            <a:extLst>
              <a:ext uri="{FF2B5EF4-FFF2-40B4-BE49-F238E27FC236}">
                <a16:creationId xmlns:a16="http://schemas.microsoft.com/office/drawing/2014/main" id="{30A561F6-E33F-ED49-B261-74C3CDD46630}"/>
              </a:ext>
            </a:extLst>
          </p:cNvPr>
          <p:cNvSpPr>
            <a:spLocks noChangeShapeType="1"/>
          </p:cNvSpPr>
          <p:nvPr/>
        </p:nvSpPr>
        <p:spPr bwMode="auto">
          <a:xfrm rot="16200000">
            <a:off x="990600" y="56681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7" name="Line 27">
            <a:extLst>
              <a:ext uri="{FF2B5EF4-FFF2-40B4-BE49-F238E27FC236}">
                <a16:creationId xmlns:a16="http://schemas.microsoft.com/office/drawing/2014/main" id="{61D70F69-5617-6B40-B707-16EBA390A52F}"/>
              </a:ext>
            </a:extLst>
          </p:cNvPr>
          <p:cNvSpPr>
            <a:spLocks noChangeShapeType="1"/>
          </p:cNvSpPr>
          <p:nvPr/>
        </p:nvSpPr>
        <p:spPr bwMode="auto">
          <a:xfrm rot="16200000">
            <a:off x="2209800" y="50585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8" name="Line 28">
            <a:extLst>
              <a:ext uri="{FF2B5EF4-FFF2-40B4-BE49-F238E27FC236}">
                <a16:creationId xmlns:a16="http://schemas.microsoft.com/office/drawing/2014/main" id="{F1CF885A-0503-0844-AAA5-B90B5B927FF5}"/>
              </a:ext>
            </a:extLst>
          </p:cNvPr>
          <p:cNvSpPr>
            <a:spLocks noChangeShapeType="1"/>
          </p:cNvSpPr>
          <p:nvPr/>
        </p:nvSpPr>
        <p:spPr bwMode="auto">
          <a:xfrm rot="16200000">
            <a:off x="990600" y="50585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29" name="Line 29">
            <a:extLst>
              <a:ext uri="{FF2B5EF4-FFF2-40B4-BE49-F238E27FC236}">
                <a16:creationId xmlns:a16="http://schemas.microsoft.com/office/drawing/2014/main" id="{C0D3C64B-FBD4-0F47-80DE-416542D9EC9A}"/>
              </a:ext>
            </a:extLst>
          </p:cNvPr>
          <p:cNvSpPr>
            <a:spLocks noChangeShapeType="1"/>
          </p:cNvSpPr>
          <p:nvPr/>
        </p:nvSpPr>
        <p:spPr bwMode="auto">
          <a:xfrm rot="10800000">
            <a:off x="21717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30" name="Line 30">
            <a:extLst>
              <a:ext uri="{FF2B5EF4-FFF2-40B4-BE49-F238E27FC236}">
                <a16:creationId xmlns:a16="http://schemas.microsoft.com/office/drawing/2014/main" id="{1C3DFCF8-B849-3A45-88DA-CF588D2CA260}"/>
              </a:ext>
            </a:extLst>
          </p:cNvPr>
          <p:cNvSpPr>
            <a:spLocks noChangeShapeType="1"/>
          </p:cNvSpPr>
          <p:nvPr/>
        </p:nvSpPr>
        <p:spPr bwMode="auto">
          <a:xfrm rot="10800000">
            <a:off x="1562100"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grpSp>
        <p:nvGrpSpPr>
          <p:cNvPr id="57" name="Group 3">
            <a:extLst>
              <a:ext uri="{FF2B5EF4-FFF2-40B4-BE49-F238E27FC236}">
                <a16:creationId xmlns:a16="http://schemas.microsoft.com/office/drawing/2014/main" id="{35E727AE-F1EF-BC4C-92AE-23CC02091F51}"/>
              </a:ext>
            </a:extLst>
          </p:cNvPr>
          <p:cNvGrpSpPr>
            <a:grpSpLocks/>
          </p:cNvGrpSpPr>
          <p:nvPr/>
        </p:nvGrpSpPr>
        <p:grpSpPr bwMode="auto">
          <a:xfrm>
            <a:off x="5314950" y="4165283"/>
            <a:ext cx="2438400" cy="1828800"/>
            <a:chOff x="960" y="1152"/>
            <a:chExt cx="1536" cy="1152"/>
          </a:xfrm>
        </p:grpSpPr>
        <p:sp>
          <p:nvSpPr>
            <p:cNvPr id="58" name="Rectangle 4">
              <a:extLst>
                <a:ext uri="{FF2B5EF4-FFF2-40B4-BE49-F238E27FC236}">
                  <a16:creationId xmlns:a16="http://schemas.microsoft.com/office/drawing/2014/main" id="{7A9DC132-93B1-0346-92D9-F8F2CC84F9F9}"/>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9" name="Line 5">
              <a:extLst>
                <a:ext uri="{FF2B5EF4-FFF2-40B4-BE49-F238E27FC236}">
                  <a16:creationId xmlns:a16="http://schemas.microsoft.com/office/drawing/2014/main" id="{05FEB103-72A9-D34B-B7D7-1510C0CC541E}"/>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60" name="Line 6">
              <a:extLst>
                <a:ext uri="{FF2B5EF4-FFF2-40B4-BE49-F238E27FC236}">
                  <a16:creationId xmlns:a16="http://schemas.microsoft.com/office/drawing/2014/main" id="{762591AD-8631-474C-B529-E4BE2323B985}"/>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61" name="Line 7">
              <a:extLst>
                <a:ext uri="{FF2B5EF4-FFF2-40B4-BE49-F238E27FC236}">
                  <a16:creationId xmlns:a16="http://schemas.microsoft.com/office/drawing/2014/main" id="{7B8DC768-AD4B-3F41-8A24-BFE3CDA58186}"/>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62" name="Line 8">
              <a:extLst>
                <a:ext uri="{FF2B5EF4-FFF2-40B4-BE49-F238E27FC236}">
                  <a16:creationId xmlns:a16="http://schemas.microsoft.com/office/drawing/2014/main" id="{F373A781-2053-994F-820E-37AC95D1738E}"/>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p>
          </p:txBody>
        </p:sp>
        <p:sp>
          <p:nvSpPr>
            <p:cNvPr id="63" name="Line 9">
              <a:extLst>
                <a:ext uri="{FF2B5EF4-FFF2-40B4-BE49-F238E27FC236}">
                  <a16:creationId xmlns:a16="http://schemas.microsoft.com/office/drawing/2014/main" id="{B82C2229-7889-8642-A242-002625558C69}"/>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64" name="Rectangle 10">
              <a:extLst>
                <a:ext uri="{FF2B5EF4-FFF2-40B4-BE49-F238E27FC236}">
                  <a16:creationId xmlns:a16="http://schemas.microsoft.com/office/drawing/2014/main" id="{D060FB22-BD1A-6146-8572-15B663E5F5D1}"/>
                </a:ext>
              </a:extLst>
            </p:cNvPr>
            <p:cNvSpPr>
              <a:spLocks noChangeArrowheads="1"/>
            </p:cNvSpPr>
            <p:nvPr/>
          </p:nvSpPr>
          <p:spPr bwMode="auto">
            <a:xfrm>
              <a:off x="1344" y="1536"/>
              <a:ext cx="384" cy="384"/>
            </a:xfrm>
            <a:prstGeom prst="rect">
              <a:avLst/>
            </a:prstGeom>
            <a:solidFill>
              <a:schemeClr val="tx2"/>
            </a:solidFill>
            <a:ln w="9525">
              <a:solidFill>
                <a:schemeClr val="tx1"/>
              </a:solidFill>
              <a:miter lim="800000"/>
              <a:headEnd/>
              <a:tailEnd/>
            </a:ln>
          </p:spPr>
          <p:txBody>
            <a:bodyPr wrap="none" anchor="ctr"/>
            <a:lstStyle/>
            <a:p>
              <a:endParaRPr lang="en-US"/>
            </a:p>
          </p:txBody>
        </p:sp>
      </p:grpSp>
      <p:sp>
        <p:nvSpPr>
          <p:cNvPr id="65" name="Rectangle 64">
            <a:extLst>
              <a:ext uri="{FF2B5EF4-FFF2-40B4-BE49-F238E27FC236}">
                <a16:creationId xmlns:a16="http://schemas.microsoft.com/office/drawing/2014/main" id="{23DAA7DE-9A51-F847-A099-E690428C8067}"/>
              </a:ext>
            </a:extLst>
          </p:cNvPr>
          <p:cNvSpPr>
            <a:spLocks noChangeArrowheads="1"/>
          </p:cNvSpPr>
          <p:nvPr/>
        </p:nvSpPr>
        <p:spPr bwMode="auto">
          <a:xfrm>
            <a:off x="7143751"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rPr>
              <a:t>+1</a:t>
            </a:r>
            <a:endParaRPr lang="en-US" sz="1400" i="1" dirty="0">
              <a:solidFill>
                <a:schemeClr val="accent4"/>
              </a:solidFill>
            </a:endParaRPr>
          </a:p>
        </p:txBody>
      </p:sp>
      <p:sp>
        <p:nvSpPr>
          <p:cNvPr id="66" name="Text Box 18">
            <a:extLst>
              <a:ext uri="{FF2B5EF4-FFF2-40B4-BE49-F238E27FC236}">
                <a16:creationId xmlns:a16="http://schemas.microsoft.com/office/drawing/2014/main" id="{16B96D1E-F308-6942-ACFE-F47C51A88A2F}"/>
              </a:ext>
            </a:extLst>
          </p:cNvPr>
          <p:cNvSpPr txBox="1">
            <a:spLocks noChangeArrowheads="1"/>
          </p:cNvSpPr>
          <p:nvPr/>
        </p:nvSpPr>
        <p:spPr bwMode="auto">
          <a:xfrm>
            <a:off x="4946943" y="4914220"/>
            <a:ext cx="3222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67" name="Text Box 19">
            <a:extLst>
              <a:ext uri="{FF2B5EF4-FFF2-40B4-BE49-F238E27FC236}">
                <a16:creationId xmlns:a16="http://schemas.microsoft.com/office/drawing/2014/main" id="{03447E86-74E7-EB48-87A3-F7BD3BBE708E}"/>
              </a:ext>
            </a:extLst>
          </p:cNvPr>
          <p:cNvSpPr txBox="1">
            <a:spLocks noChangeArrowheads="1"/>
          </p:cNvSpPr>
          <p:nvPr/>
        </p:nvSpPr>
        <p:spPr bwMode="auto">
          <a:xfrm>
            <a:off x="4946943" y="4304620"/>
            <a:ext cx="3222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68" name="Text Box 20">
            <a:extLst>
              <a:ext uri="{FF2B5EF4-FFF2-40B4-BE49-F238E27FC236}">
                <a16:creationId xmlns:a16="http://schemas.microsoft.com/office/drawing/2014/main" id="{1026C775-A8FE-594E-97A7-269DC7B9EBB1}"/>
              </a:ext>
            </a:extLst>
          </p:cNvPr>
          <p:cNvSpPr txBox="1">
            <a:spLocks noChangeArrowheads="1"/>
          </p:cNvSpPr>
          <p:nvPr/>
        </p:nvSpPr>
        <p:spPr bwMode="auto">
          <a:xfrm>
            <a:off x="4946943" y="5447620"/>
            <a:ext cx="3222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1</a:t>
            </a:r>
          </a:p>
        </p:txBody>
      </p:sp>
      <p:sp>
        <p:nvSpPr>
          <p:cNvPr id="69" name="Text Box 21">
            <a:extLst>
              <a:ext uri="{FF2B5EF4-FFF2-40B4-BE49-F238E27FC236}">
                <a16:creationId xmlns:a16="http://schemas.microsoft.com/office/drawing/2014/main" id="{F9E47F44-5EAD-E140-A49B-0A5057750627}"/>
              </a:ext>
            </a:extLst>
          </p:cNvPr>
          <p:cNvSpPr txBox="1">
            <a:spLocks noChangeArrowheads="1"/>
          </p:cNvSpPr>
          <p:nvPr/>
        </p:nvSpPr>
        <p:spPr bwMode="auto">
          <a:xfrm>
            <a:off x="7309143" y="5981020"/>
            <a:ext cx="3222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a:t>
            </a:r>
          </a:p>
        </p:txBody>
      </p:sp>
      <p:sp>
        <p:nvSpPr>
          <p:cNvPr id="70" name="Text Box 22">
            <a:extLst>
              <a:ext uri="{FF2B5EF4-FFF2-40B4-BE49-F238E27FC236}">
                <a16:creationId xmlns:a16="http://schemas.microsoft.com/office/drawing/2014/main" id="{5183D9C2-1862-6A45-8CD1-AFE371C3F18D}"/>
              </a:ext>
            </a:extLst>
          </p:cNvPr>
          <p:cNvSpPr txBox="1">
            <a:spLocks noChangeArrowheads="1"/>
          </p:cNvSpPr>
          <p:nvPr/>
        </p:nvSpPr>
        <p:spPr bwMode="auto">
          <a:xfrm>
            <a:off x="6699543" y="5981020"/>
            <a:ext cx="3222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71" name="Text Box 23">
            <a:extLst>
              <a:ext uri="{FF2B5EF4-FFF2-40B4-BE49-F238E27FC236}">
                <a16:creationId xmlns:a16="http://schemas.microsoft.com/office/drawing/2014/main" id="{49C378E8-780A-F042-A128-17E7C21997DC}"/>
              </a:ext>
            </a:extLst>
          </p:cNvPr>
          <p:cNvSpPr txBox="1">
            <a:spLocks noChangeArrowheads="1"/>
          </p:cNvSpPr>
          <p:nvPr/>
        </p:nvSpPr>
        <p:spPr bwMode="auto">
          <a:xfrm>
            <a:off x="6089943" y="5981020"/>
            <a:ext cx="3222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72" name="Text Box 24">
            <a:extLst>
              <a:ext uri="{FF2B5EF4-FFF2-40B4-BE49-F238E27FC236}">
                <a16:creationId xmlns:a16="http://schemas.microsoft.com/office/drawing/2014/main" id="{3ADA0002-D84A-A94A-BD05-B922FC4416AA}"/>
              </a:ext>
            </a:extLst>
          </p:cNvPr>
          <p:cNvSpPr txBox="1">
            <a:spLocks noChangeArrowheads="1"/>
          </p:cNvSpPr>
          <p:nvPr/>
        </p:nvSpPr>
        <p:spPr bwMode="auto">
          <a:xfrm>
            <a:off x="5480343" y="5981020"/>
            <a:ext cx="3222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1</a:t>
            </a:r>
          </a:p>
        </p:txBody>
      </p:sp>
      <p:sp>
        <p:nvSpPr>
          <p:cNvPr id="73" name="Rectangle 72">
            <a:extLst>
              <a:ext uri="{FF2B5EF4-FFF2-40B4-BE49-F238E27FC236}">
                <a16:creationId xmlns:a16="http://schemas.microsoft.com/office/drawing/2014/main" id="{956F4DE9-D737-6343-BFAF-4BB7C8EF6A5D}"/>
              </a:ext>
            </a:extLst>
          </p:cNvPr>
          <p:cNvSpPr>
            <a:spLocks noChangeArrowheads="1"/>
          </p:cNvSpPr>
          <p:nvPr/>
        </p:nvSpPr>
        <p:spPr bwMode="auto">
          <a:xfrm>
            <a:off x="7143747"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C00000"/>
                </a:solidFill>
              </a:rPr>
              <a:t>-1</a:t>
            </a:r>
            <a:endParaRPr lang="en-US" sz="1400" i="1" dirty="0">
              <a:solidFill>
                <a:srgbClr val="C00000"/>
              </a:solidFill>
            </a:endParaRPr>
          </a:p>
        </p:txBody>
      </p:sp>
      <p:sp>
        <p:nvSpPr>
          <p:cNvPr id="74" name="Line 22">
            <a:extLst>
              <a:ext uri="{FF2B5EF4-FFF2-40B4-BE49-F238E27FC236}">
                <a16:creationId xmlns:a16="http://schemas.microsoft.com/office/drawing/2014/main" id="{10FDAF22-A20A-0F4E-8EF7-879F3E671A7E}"/>
              </a:ext>
            </a:extLst>
          </p:cNvPr>
          <p:cNvSpPr>
            <a:spLocks noChangeShapeType="1"/>
          </p:cNvSpPr>
          <p:nvPr/>
        </p:nvSpPr>
        <p:spPr bwMode="auto">
          <a:xfrm>
            <a:off x="5433605"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75" name="Line 23">
            <a:extLst>
              <a:ext uri="{FF2B5EF4-FFF2-40B4-BE49-F238E27FC236}">
                <a16:creationId xmlns:a16="http://schemas.microsoft.com/office/drawing/2014/main" id="{57317C68-355D-8844-8D2A-4C3C6D903229}"/>
              </a:ext>
            </a:extLst>
          </p:cNvPr>
          <p:cNvSpPr>
            <a:spLocks noChangeShapeType="1"/>
          </p:cNvSpPr>
          <p:nvPr/>
        </p:nvSpPr>
        <p:spPr bwMode="auto">
          <a:xfrm>
            <a:off x="6043205"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76" name="Line 24">
            <a:extLst>
              <a:ext uri="{FF2B5EF4-FFF2-40B4-BE49-F238E27FC236}">
                <a16:creationId xmlns:a16="http://schemas.microsoft.com/office/drawing/2014/main" id="{12D4FA43-4DCE-C842-8DBF-0309ECE7B201}"/>
              </a:ext>
            </a:extLst>
          </p:cNvPr>
          <p:cNvSpPr>
            <a:spLocks noChangeShapeType="1"/>
          </p:cNvSpPr>
          <p:nvPr/>
        </p:nvSpPr>
        <p:spPr bwMode="auto">
          <a:xfrm>
            <a:off x="6652805" y="44870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77" name="Line 25">
            <a:extLst>
              <a:ext uri="{FF2B5EF4-FFF2-40B4-BE49-F238E27FC236}">
                <a16:creationId xmlns:a16="http://schemas.microsoft.com/office/drawing/2014/main" id="{90F5CCB1-48F7-4F4C-B19E-E224DB5EE696}"/>
              </a:ext>
            </a:extLst>
          </p:cNvPr>
          <p:cNvSpPr>
            <a:spLocks noChangeShapeType="1"/>
          </p:cNvSpPr>
          <p:nvPr/>
        </p:nvSpPr>
        <p:spPr bwMode="auto">
          <a:xfrm rot="10800000">
            <a:off x="7186205"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78" name="Line 26">
            <a:extLst>
              <a:ext uri="{FF2B5EF4-FFF2-40B4-BE49-F238E27FC236}">
                <a16:creationId xmlns:a16="http://schemas.microsoft.com/office/drawing/2014/main" id="{6AEA1C43-E591-5E4B-BBEB-20E08D795122}"/>
              </a:ext>
            </a:extLst>
          </p:cNvPr>
          <p:cNvSpPr>
            <a:spLocks noChangeShapeType="1"/>
          </p:cNvSpPr>
          <p:nvPr/>
        </p:nvSpPr>
        <p:spPr bwMode="auto">
          <a:xfrm rot="16200000">
            <a:off x="5395505" y="57857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79" name="Line 27">
            <a:extLst>
              <a:ext uri="{FF2B5EF4-FFF2-40B4-BE49-F238E27FC236}">
                <a16:creationId xmlns:a16="http://schemas.microsoft.com/office/drawing/2014/main" id="{6E9B9200-C23D-074D-8772-7C2DB5950E81}"/>
              </a:ext>
            </a:extLst>
          </p:cNvPr>
          <p:cNvSpPr>
            <a:spLocks noChangeShapeType="1"/>
          </p:cNvSpPr>
          <p:nvPr/>
        </p:nvSpPr>
        <p:spPr bwMode="auto">
          <a:xfrm rot="16200000">
            <a:off x="6614705"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80" name="Line 28">
            <a:extLst>
              <a:ext uri="{FF2B5EF4-FFF2-40B4-BE49-F238E27FC236}">
                <a16:creationId xmlns:a16="http://schemas.microsoft.com/office/drawing/2014/main" id="{126EAF21-4EDC-9548-B2C7-8F57184BA5CC}"/>
              </a:ext>
            </a:extLst>
          </p:cNvPr>
          <p:cNvSpPr>
            <a:spLocks noChangeShapeType="1"/>
          </p:cNvSpPr>
          <p:nvPr/>
        </p:nvSpPr>
        <p:spPr bwMode="auto">
          <a:xfrm rot="16200000">
            <a:off x="5395505" y="5176159"/>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81" name="Line 29">
            <a:extLst>
              <a:ext uri="{FF2B5EF4-FFF2-40B4-BE49-F238E27FC236}">
                <a16:creationId xmlns:a16="http://schemas.microsoft.com/office/drawing/2014/main" id="{50039373-41D8-614E-BF39-4CB6BC94C288}"/>
              </a:ext>
            </a:extLst>
          </p:cNvPr>
          <p:cNvSpPr>
            <a:spLocks noChangeShapeType="1"/>
          </p:cNvSpPr>
          <p:nvPr/>
        </p:nvSpPr>
        <p:spPr bwMode="auto">
          <a:xfrm rot="10800000">
            <a:off x="6576605"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82" name="Line 30">
            <a:extLst>
              <a:ext uri="{FF2B5EF4-FFF2-40B4-BE49-F238E27FC236}">
                <a16:creationId xmlns:a16="http://schemas.microsoft.com/office/drawing/2014/main" id="{4CE9CFAA-AFB2-5844-B5D3-2913C272C961}"/>
              </a:ext>
            </a:extLst>
          </p:cNvPr>
          <p:cNvSpPr>
            <a:spLocks noChangeShapeType="1"/>
          </p:cNvSpPr>
          <p:nvPr/>
        </p:nvSpPr>
        <p:spPr bwMode="auto">
          <a:xfrm rot="10800000">
            <a:off x="5967005" y="570629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83" name="Text Box 50">
            <a:extLst>
              <a:ext uri="{FF2B5EF4-FFF2-40B4-BE49-F238E27FC236}">
                <a16:creationId xmlns:a16="http://schemas.microsoft.com/office/drawing/2014/main" id="{6CCCAC92-A41C-834F-ABFC-29F179C94290}"/>
              </a:ext>
            </a:extLst>
          </p:cNvPr>
          <p:cNvSpPr txBox="1">
            <a:spLocks noChangeArrowheads="1"/>
          </p:cNvSpPr>
          <p:nvPr/>
        </p:nvSpPr>
        <p:spPr bwMode="auto">
          <a:xfrm>
            <a:off x="5325808"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0.705</a:t>
            </a:r>
          </a:p>
        </p:txBody>
      </p:sp>
      <p:sp>
        <p:nvSpPr>
          <p:cNvPr id="84" name="Text Box 51">
            <a:extLst>
              <a:ext uri="{FF2B5EF4-FFF2-40B4-BE49-F238E27FC236}">
                <a16:creationId xmlns:a16="http://schemas.microsoft.com/office/drawing/2014/main" id="{8D713750-A6FE-6445-8B43-EC17808B0CBA}"/>
              </a:ext>
            </a:extLst>
          </p:cNvPr>
          <p:cNvSpPr txBox="1">
            <a:spLocks noChangeArrowheads="1"/>
          </p:cNvSpPr>
          <p:nvPr/>
        </p:nvSpPr>
        <p:spPr bwMode="auto">
          <a:xfrm>
            <a:off x="5935408"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0.655</a:t>
            </a:r>
          </a:p>
        </p:txBody>
      </p:sp>
      <p:sp>
        <p:nvSpPr>
          <p:cNvPr id="85" name="Text Box 52">
            <a:extLst>
              <a:ext uri="{FF2B5EF4-FFF2-40B4-BE49-F238E27FC236}">
                <a16:creationId xmlns:a16="http://schemas.microsoft.com/office/drawing/2014/main" id="{E3D2B547-16CE-5E41-AA71-1319BC11CF26}"/>
              </a:ext>
            </a:extLst>
          </p:cNvPr>
          <p:cNvSpPr txBox="1">
            <a:spLocks noChangeArrowheads="1"/>
          </p:cNvSpPr>
          <p:nvPr/>
        </p:nvSpPr>
        <p:spPr bwMode="auto">
          <a:xfrm>
            <a:off x="7154608"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0.388</a:t>
            </a:r>
          </a:p>
        </p:txBody>
      </p:sp>
      <p:sp>
        <p:nvSpPr>
          <p:cNvPr id="86" name="Text Box 53">
            <a:extLst>
              <a:ext uri="{FF2B5EF4-FFF2-40B4-BE49-F238E27FC236}">
                <a16:creationId xmlns:a16="http://schemas.microsoft.com/office/drawing/2014/main" id="{9E24DF4C-9ED7-464A-A66F-D6EB0C6D517E}"/>
              </a:ext>
            </a:extLst>
          </p:cNvPr>
          <p:cNvSpPr txBox="1">
            <a:spLocks noChangeArrowheads="1"/>
          </p:cNvSpPr>
          <p:nvPr/>
        </p:nvSpPr>
        <p:spPr bwMode="auto">
          <a:xfrm>
            <a:off x="6545008" y="53844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0.611</a:t>
            </a:r>
          </a:p>
        </p:txBody>
      </p:sp>
      <p:sp>
        <p:nvSpPr>
          <p:cNvPr id="87" name="Text Box 54">
            <a:extLst>
              <a:ext uri="{FF2B5EF4-FFF2-40B4-BE49-F238E27FC236}">
                <a16:creationId xmlns:a16="http://schemas.microsoft.com/office/drawing/2014/main" id="{AF7D30CD-571E-1246-AFE3-C083B73DCBF0}"/>
              </a:ext>
            </a:extLst>
          </p:cNvPr>
          <p:cNvSpPr txBox="1">
            <a:spLocks noChangeArrowheads="1"/>
          </p:cNvSpPr>
          <p:nvPr/>
        </p:nvSpPr>
        <p:spPr bwMode="auto">
          <a:xfrm>
            <a:off x="5325808" y="47748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0.762</a:t>
            </a:r>
          </a:p>
        </p:txBody>
      </p:sp>
      <p:sp>
        <p:nvSpPr>
          <p:cNvPr id="88" name="Text Box 55">
            <a:extLst>
              <a:ext uri="{FF2B5EF4-FFF2-40B4-BE49-F238E27FC236}">
                <a16:creationId xmlns:a16="http://schemas.microsoft.com/office/drawing/2014/main" id="{7EAF4A31-53E6-1E47-B32B-FFB1B111CCE3}"/>
              </a:ext>
            </a:extLst>
          </p:cNvPr>
          <p:cNvSpPr txBox="1">
            <a:spLocks noChangeArrowheads="1"/>
          </p:cNvSpPr>
          <p:nvPr/>
        </p:nvSpPr>
        <p:spPr bwMode="auto">
          <a:xfrm>
            <a:off x="5325808"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mn-lt"/>
              </a:rPr>
              <a:t>0.812</a:t>
            </a:r>
          </a:p>
        </p:txBody>
      </p:sp>
      <p:sp>
        <p:nvSpPr>
          <p:cNvPr id="89" name="Text Box 56">
            <a:extLst>
              <a:ext uri="{FF2B5EF4-FFF2-40B4-BE49-F238E27FC236}">
                <a16:creationId xmlns:a16="http://schemas.microsoft.com/office/drawing/2014/main" id="{88A44D4F-A721-2D47-88AC-364F8948B5E4}"/>
              </a:ext>
            </a:extLst>
          </p:cNvPr>
          <p:cNvSpPr txBox="1">
            <a:spLocks noChangeArrowheads="1"/>
          </p:cNvSpPr>
          <p:nvPr/>
        </p:nvSpPr>
        <p:spPr bwMode="auto">
          <a:xfrm>
            <a:off x="5935408"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0.868</a:t>
            </a:r>
          </a:p>
        </p:txBody>
      </p:sp>
      <p:sp>
        <p:nvSpPr>
          <p:cNvPr id="90" name="Text Box 57">
            <a:extLst>
              <a:ext uri="{FF2B5EF4-FFF2-40B4-BE49-F238E27FC236}">
                <a16:creationId xmlns:a16="http://schemas.microsoft.com/office/drawing/2014/main" id="{5A840403-BE41-264C-B6D1-C433072FCD65}"/>
              </a:ext>
            </a:extLst>
          </p:cNvPr>
          <p:cNvSpPr txBox="1">
            <a:spLocks noChangeArrowheads="1"/>
          </p:cNvSpPr>
          <p:nvPr/>
        </p:nvSpPr>
        <p:spPr bwMode="auto">
          <a:xfrm>
            <a:off x="6545008" y="41652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0.918</a:t>
            </a:r>
          </a:p>
        </p:txBody>
      </p:sp>
      <p:sp>
        <p:nvSpPr>
          <p:cNvPr id="91" name="Text Box 58">
            <a:extLst>
              <a:ext uri="{FF2B5EF4-FFF2-40B4-BE49-F238E27FC236}">
                <a16:creationId xmlns:a16="http://schemas.microsoft.com/office/drawing/2014/main" id="{20888295-A1C6-354E-ACC3-D45A9CD4C44A}"/>
              </a:ext>
            </a:extLst>
          </p:cNvPr>
          <p:cNvSpPr txBox="1">
            <a:spLocks noChangeArrowheads="1"/>
          </p:cNvSpPr>
          <p:nvPr/>
        </p:nvSpPr>
        <p:spPr bwMode="auto">
          <a:xfrm>
            <a:off x="6545008" y="4774880"/>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0.660</a:t>
            </a:r>
          </a:p>
        </p:txBody>
      </p:sp>
    </p:spTree>
    <p:extLst>
      <p:ext uri="{BB962C8B-B14F-4D97-AF65-F5344CB8AC3E}">
        <p14:creationId xmlns:p14="http://schemas.microsoft.com/office/powerpoint/2010/main" val="36744519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1C21F-4479-FD4C-97E4-AD379FA5DB7E}"/>
              </a:ext>
            </a:extLst>
          </p:cNvPr>
          <p:cNvSpPr>
            <a:spLocks noGrp="1"/>
          </p:cNvSpPr>
          <p:nvPr>
            <p:ph type="title"/>
          </p:nvPr>
        </p:nvSpPr>
        <p:spPr/>
        <p:txBody>
          <a:bodyPr/>
          <a:lstStyle/>
          <a:p>
            <a:r>
              <a:rPr lang="en-GB" dirty="0"/>
              <a:t>Passive RL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FE88E9A-7949-C344-BCA1-17EB5081492C}"/>
                  </a:ext>
                </a:extLst>
              </p:cNvPr>
              <p:cNvSpPr>
                <a:spLocks noGrp="1"/>
              </p:cNvSpPr>
              <p:nvPr>
                <p:ph idx="1"/>
              </p:nvPr>
            </p:nvSpPr>
            <p:spPr>
              <a:xfrm>
                <a:off x="628650" y="1158240"/>
                <a:ext cx="7886700" cy="5018723"/>
              </a:xfrm>
            </p:spPr>
            <p:txBody>
              <a:bodyPr/>
              <a:lstStyle/>
              <a:p>
                <a:r>
                  <a:rPr lang="en-GB" dirty="0"/>
                  <a:t>Given policy </a:t>
                </a:r>
                <a14:m>
                  <m:oMath xmlns:m="http://schemas.openxmlformats.org/officeDocument/2006/math">
                    <m:r>
                      <a:rPr lang="en-GB" i="1" smtClean="0">
                        <a:latin typeface="Cambria Math" panose="02040503050406030204" pitchFamily="18" charset="0"/>
                        <a:ea typeface="Cambria Math" panose="02040503050406030204" pitchFamily="18" charset="0"/>
                      </a:rPr>
                      <m:t>𝜋</m:t>
                    </m:r>
                  </m:oMath>
                </a14:m>
                <a:r>
                  <a:rPr lang="en-GB" dirty="0"/>
                  <a:t>:</a:t>
                </a:r>
              </a:p>
              <a:p>
                <a:pPr lvl="1"/>
                <a:r>
                  <a:rPr lang="en-GB" dirty="0"/>
                  <a:t>Estimate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𝑈</m:t>
                        </m:r>
                      </m:e>
                      <m:sup>
                        <m:r>
                          <a:rPr lang="de-DE" i="1">
                            <a:latin typeface="Cambria Math" panose="02040503050406030204" pitchFamily="18" charset="0"/>
                            <a:ea typeface="Cambria Math" panose="02040503050406030204" pitchFamily="18" charset="0"/>
                          </a:rPr>
                          <m:t>𝜋</m:t>
                        </m:r>
                      </m:sup>
                    </m:sSup>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e>
                    </m:d>
                  </m:oMath>
                </a14:m>
                <a:endParaRPr lang="en-GB" dirty="0"/>
              </a:p>
              <a:p>
                <a:r>
                  <a:rPr lang="en-GB" dirty="0"/>
                  <a:t>Not given</a:t>
                </a:r>
              </a:p>
              <a:p>
                <a:pPr lvl="1"/>
                <a:r>
                  <a:rPr lang="en-GB" dirty="0"/>
                  <a:t>Transition model </a:t>
                </a: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sSup>
                          <m:sSupPr>
                            <m:ctrlPr>
                              <a:rPr lang="de-DE" i="1" dirty="0">
                                <a:latin typeface="Cambria Math" panose="02040503050406030204" pitchFamily="18" charset="0"/>
                              </a:rPr>
                            </m:ctrlPr>
                          </m:sSupPr>
                          <m:e>
                            <m:r>
                              <a:rPr lang="en-GB" i="1" dirty="0" err="1">
                                <a:latin typeface="Cambria Math" panose="02040503050406030204" pitchFamily="18" charset="0"/>
                              </a:rPr>
                              <m:t>𝑠</m:t>
                            </m:r>
                          </m:e>
                          <m:sup>
                            <m:r>
                              <a:rPr lang="de-DE" i="1" dirty="0">
                                <a:latin typeface="Cambria Math" panose="02040503050406030204" pitchFamily="18" charset="0"/>
                              </a:rPr>
                              <m:t>′</m:t>
                            </m:r>
                          </m:sup>
                        </m:sSup>
                      </m:e>
                      <m:e>
                        <m:r>
                          <a:rPr lang="en-GB" i="1" dirty="0" err="1">
                            <a:latin typeface="Cambria Math" panose="02040503050406030204" pitchFamily="18" charset="0"/>
                          </a:rPr>
                          <m:t>𝑠</m:t>
                        </m:r>
                        <m:r>
                          <a:rPr lang="en-GB" i="1" dirty="0">
                            <a:latin typeface="Cambria Math" panose="02040503050406030204" pitchFamily="18" charset="0"/>
                          </a:rPr>
                          <m:t>, </m:t>
                        </m:r>
                        <m:r>
                          <a:rPr lang="en-GB" i="1" dirty="0">
                            <a:latin typeface="Cambria Math" panose="02040503050406030204" pitchFamily="18" charset="0"/>
                          </a:rPr>
                          <m:t>𝑎</m:t>
                        </m:r>
                      </m:e>
                    </m:d>
                  </m:oMath>
                </a14:m>
                <a:r>
                  <a:rPr lang="en-GB" dirty="0"/>
                  <a:t> </a:t>
                </a:r>
              </a:p>
              <a:p>
                <a:pPr lvl="1"/>
                <a:r>
                  <a:rPr lang="en-GB" dirty="0"/>
                  <a:t>Reward function </a:t>
                </a:r>
                <a14:m>
                  <m:oMath xmlns:m="http://schemas.openxmlformats.org/officeDocument/2006/math">
                    <m:r>
                      <a:rPr lang="en-GB" i="1" dirty="0">
                        <a:latin typeface="Cambria Math" panose="02040503050406030204" pitchFamily="18" charset="0"/>
                      </a:rPr>
                      <m:t>𝑅</m:t>
                    </m:r>
                    <m:r>
                      <a:rPr lang="en-GB" i="1" dirty="0">
                        <a:latin typeface="Cambria Math" panose="02040503050406030204" pitchFamily="18" charset="0"/>
                      </a:rPr>
                      <m:t>(</m:t>
                    </m:r>
                    <m:r>
                      <a:rPr lang="en-GB" i="1" dirty="0">
                        <a:latin typeface="Cambria Math" panose="02040503050406030204" pitchFamily="18" charset="0"/>
                      </a:rPr>
                      <m:t>𝑠</m:t>
                    </m:r>
                    <m:r>
                      <a:rPr lang="en-GB" i="1" dirty="0">
                        <a:latin typeface="Cambria Math" panose="02040503050406030204" pitchFamily="18" charset="0"/>
                      </a:rPr>
                      <m:t>)</m:t>
                    </m:r>
                  </m:oMath>
                </a14:m>
                <a:endParaRPr lang="en-GB" dirty="0"/>
              </a:p>
              <a:p>
                <a:r>
                  <a:rPr lang="en-GB" dirty="0"/>
                  <a:t>Simply follow the policy for many </a:t>
                </a:r>
                <a:r>
                  <a:rPr lang="en-GB" dirty="0">
                    <a:solidFill>
                      <a:schemeClr val="accent1"/>
                    </a:solidFill>
                  </a:rPr>
                  <a:t>epochs</a:t>
                </a:r>
              </a:p>
              <a:p>
                <a:r>
                  <a:rPr lang="en-GB" dirty="0"/>
                  <a:t>Epochs: training sequences</a:t>
                </a:r>
              </a:p>
              <a:p>
                <a:pPr lvl="1"/>
                <a:endParaRPr lang="de-DE" dirty="0">
                  <a:ea typeface="Cambria Math" panose="02040503050406030204" pitchFamily="18" charset="0"/>
                </a:endParaRPr>
              </a:p>
              <a:p>
                <a:pPr lvl="1"/>
                <a:endParaRPr lang="en-GB" dirty="0"/>
              </a:p>
            </p:txBody>
          </p:sp>
        </mc:Choice>
        <mc:Fallback xmlns="">
          <p:sp>
            <p:nvSpPr>
              <p:cNvPr id="3" name="Content Placeholder 2">
                <a:extLst>
                  <a:ext uri="{FF2B5EF4-FFF2-40B4-BE49-F238E27FC236}">
                    <a16:creationId xmlns:a16="http://schemas.microsoft.com/office/drawing/2014/main" id="{4FE88E9A-7949-C344-BCA1-17EB5081492C}"/>
                  </a:ext>
                </a:extLst>
              </p:cNvPr>
              <p:cNvSpPr>
                <a:spLocks noGrp="1" noRot="1" noChangeAspect="1" noMove="1" noResize="1" noEditPoints="1" noAdjustHandles="1" noChangeArrowheads="1" noChangeShapeType="1" noTextEdit="1"/>
              </p:cNvSpPr>
              <p:nvPr>
                <p:ph idx="1"/>
              </p:nvPr>
            </p:nvSpPr>
            <p:spPr>
              <a:xfrm>
                <a:off x="628650" y="1158240"/>
                <a:ext cx="7886700" cy="5018723"/>
              </a:xfrm>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67E52AC-567E-5C4E-8035-7006F532AE55}"/>
              </a:ext>
            </a:extLst>
          </p:cNvPr>
          <p:cNvSpPr>
            <a:spLocks noGrp="1"/>
          </p:cNvSpPr>
          <p:nvPr>
            <p:ph type="sldNum" sz="quarter" idx="12"/>
          </p:nvPr>
        </p:nvSpPr>
        <p:spPr/>
        <p:txBody>
          <a:bodyPr/>
          <a:lstStyle/>
          <a:p>
            <a:fld id="{67C9959E-8E6B-B04C-9955-EA096F41CA7A}" type="slidenum">
              <a:rPr lang="en-GB" smtClean="0"/>
              <a:t>47</a:t>
            </a:fld>
            <a:endParaRPr lang="en-GB"/>
          </a:p>
        </p:txBody>
      </p:sp>
      <p:grpSp>
        <p:nvGrpSpPr>
          <p:cNvPr id="57" name="Group 3">
            <a:extLst>
              <a:ext uri="{FF2B5EF4-FFF2-40B4-BE49-F238E27FC236}">
                <a16:creationId xmlns:a16="http://schemas.microsoft.com/office/drawing/2014/main" id="{35E727AE-F1EF-BC4C-92AE-23CC02091F51}"/>
              </a:ext>
            </a:extLst>
          </p:cNvPr>
          <p:cNvGrpSpPr>
            <a:grpSpLocks/>
          </p:cNvGrpSpPr>
          <p:nvPr/>
        </p:nvGrpSpPr>
        <p:grpSpPr bwMode="auto">
          <a:xfrm>
            <a:off x="6076950" y="1262426"/>
            <a:ext cx="2438400" cy="1828800"/>
            <a:chOff x="960" y="1152"/>
            <a:chExt cx="1536" cy="1152"/>
          </a:xfrm>
        </p:grpSpPr>
        <p:sp>
          <p:nvSpPr>
            <p:cNvPr id="58" name="Rectangle 4">
              <a:extLst>
                <a:ext uri="{FF2B5EF4-FFF2-40B4-BE49-F238E27FC236}">
                  <a16:creationId xmlns:a16="http://schemas.microsoft.com/office/drawing/2014/main" id="{7A9DC132-93B1-0346-92D9-F8F2CC84F9F9}"/>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59" name="Line 5">
              <a:extLst>
                <a:ext uri="{FF2B5EF4-FFF2-40B4-BE49-F238E27FC236}">
                  <a16:creationId xmlns:a16="http://schemas.microsoft.com/office/drawing/2014/main" id="{05FEB103-72A9-D34B-B7D7-1510C0CC541E}"/>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60" name="Line 6">
              <a:extLst>
                <a:ext uri="{FF2B5EF4-FFF2-40B4-BE49-F238E27FC236}">
                  <a16:creationId xmlns:a16="http://schemas.microsoft.com/office/drawing/2014/main" id="{762591AD-8631-474C-B529-E4BE2323B985}"/>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61" name="Line 7">
              <a:extLst>
                <a:ext uri="{FF2B5EF4-FFF2-40B4-BE49-F238E27FC236}">
                  <a16:creationId xmlns:a16="http://schemas.microsoft.com/office/drawing/2014/main" id="{7B8DC768-AD4B-3F41-8A24-BFE3CDA58186}"/>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62" name="Line 8">
              <a:extLst>
                <a:ext uri="{FF2B5EF4-FFF2-40B4-BE49-F238E27FC236}">
                  <a16:creationId xmlns:a16="http://schemas.microsoft.com/office/drawing/2014/main" id="{F373A781-2053-994F-820E-37AC95D1738E}"/>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p>
          </p:txBody>
        </p:sp>
        <p:sp>
          <p:nvSpPr>
            <p:cNvPr id="63" name="Line 9">
              <a:extLst>
                <a:ext uri="{FF2B5EF4-FFF2-40B4-BE49-F238E27FC236}">
                  <a16:creationId xmlns:a16="http://schemas.microsoft.com/office/drawing/2014/main" id="{B82C2229-7889-8642-A242-002625558C69}"/>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64" name="Rectangle 10">
              <a:extLst>
                <a:ext uri="{FF2B5EF4-FFF2-40B4-BE49-F238E27FC236}">
                  <a16:creationId xmlns:a16="http://schemas.microsoft.com/office/drawing/2014/main" id="{D060FB22-BD1A-6146-8572-15B663E5F5D1}"/>
                </a:ext>
              </a:extLst>
            </p:cNvPr>
            <p:cNvSpPr>
              <a:spLocks noChangeArrowheads="1"/>
            </p:cNvSpPr>
            <p:nvPr/>
          </p:nvSpPr>
          <p:spPr bwMode="auto">
            <a:xfrm>
              <a:off x="1344" y="1536"/>
              <a:ext cx="384" cy="384"/>
            </a:xfrm>
            <a:prstGeom prst="rect">
              <a:avLst/>
            </a:prstGeom>
            <a:solidFill>
              <a:schemeClr val="tx2"/>
            </a:solidFill>
            <a:ln w="9525">
              <a:solidFill>
                <a:schemeClr val="tx1"/>
              </a:solidFill>
              <a:miter lim="800000"/>
              <a:headEnd/>
              <a:tailEnd/>
            </a:ln>
          </p:spPr>
          <p:txBody>
            <a:bodyPr wrap="none" anchor="ctr"/>
            <a:lstStyle/>
            <a:p>
              <a:endParaRPr lang="en-US"/>
            </a:p>
          </p:txBody>
        </p:sp>
      </p:grpSp>
      <p:sp>
        <p:nvSpPr>
          <p:cNvPr id="65" name="Rectangle 64">
            <a:extLst>
              <a:ext uri="{FF2B5EF4-FFF2-40B4-BE49-F238E27FC236}">
                <a16:creationId xmlns:a16="http://schemas.microsoft.com/office/drawing/2014/main" id="{23DAA7DE-9A51-F847-A099-E690428C8067}"/>
              </a:ext>
            </a:extLst>
          </p:cNvPr>
          <p:cNvSpPr>
            <a:spLocks noChangeArrowheads="1"/>
          </p:cNvSpPr>
          <p:nvPr/>
        </p:nvSpPr>
        <p:spPr bwMode="auto">
          <a:xfrm>
            <a:off x="7905751" y="1262423"/>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rPr>
              <a:t>+1</a:t>
            </a:r>
            <a:endParaRPr lang="en-US" sz="1400" i="1" dirty="0">
              <a:solidFill>
                <a:schemeClr val="accent4"/>
              </a:solidFill>
            </a:endParaRPr>
          </a:p>
        </p:txBody>
      </p:sp>
      <p:sp>
        <p:nvSpPr>
          <p:cNvPr id="66" name="Text Box 18">
            <a:extLst>
              <a:ext uri="{FF2B5EF4-FFF2-40B4-BE49-F238E27FC236}">
                <a16:creationId xmlns:a16="http://schemas.microsoft.com/office/drawing/2014/main" id="{16B96D1E-F308-6942-ACFE-F47C51A88A2F}"/>
              </a:ext>
            </a:extLst>
          </p:cNvPr>
          <p:cNvSpPr txBox="1">
            <a:spLocks noChangeArrowheads="1"/>
          </p:cNvSpPr>
          <p:nvPr/>
        </p:nvSpPr>
        <p:spPr bwMode="auto">
          <a:xfrm>
            <a:off x="5708943" y="2011363"/>
            <a:ext cx="3222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67" name="Text Box 19">
            <a:extLst>
              <a:ext uri="{FF2B5EF4-FFF2-40B4-BE49-F238E27FC236}">
                <a16:creationId xmlns:a16="http://schemas.microsoft.com/office/drawing/2014/main" id="{03447E86-74E7-EB48-87A3-F7BD3BBE708E}"/>
              </a:ext>
            </a:extLst>
          </p:cNvPr>
          <p:cNvSpPr txBox="1">
            <a:spLocks noChangeArrowheads="1"/>
          </p:cNvSpPr>
          <p:nvPr/>
        </p:nvSpPr>
        <p:spPr bwMode="auto">
          <a:xfrm>
            <a:off x="5708943" y="1401763"/>
            <a:ext cx="3222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68" name="Text Box 20">
            <a:extLst>
              <a:ext uri="{FF2B5EF4-FFF2-40B4-BE49-F238E27FC236}">
                <a16:creationId xmlns:a16="http://schemas.microsoft.com/office/drawing/2014/main" id="{1026C775-A8FE-594E-97A7-269DC7B9EBB1}"/>
              </a:ext>
            </a:extLst>
          </p:cNvPr>
          <p:cNvSpPr txBox="1">
            <a:spLocks noChangeArrowheads="1"/>
          </p:cNvSpPr>
          <p:nvPr/>
        </p:nvSpPr>
        <p:spPr bwMode="auto">
          <a:xfrm>
            <a:off x="5708943" y="2544763"/>
            <a:ext cx="3222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1</a:t>
            </a:r>
          </a:p>
        </p:txBody>
      </p:sp>
      <p:sp>
        <p:nvSpPr>
          <p:cNvPr id="69" name="Text Box 21">
            <a:extLst>
              <a:ext uri="{FF2B5EF4-FFF2-40B4-BE49-F238E27FC236}">
                <a16:creationId xmlns:a16="http://schemas.microsoft.com/office/drawing/2014/main" id="{F9E47F44-5EAD-E140-A49B-0A5057750627}"/>
              </a:ext>
            </a:extLst>
          </p:cNvPr>
          <p:cNvSpPr txBox="1">
            <a:spLocks noChangeArrowheads="1"/>
          </p:cNvSpPr>
          <p:nvPr/>
        </p:nvSpPr>
        <p:spPr bwMode="auto">
          <a:xfrm>
            <a:off x="8071143" y="3078163"/>
            <a:ext cx="3222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a:t>
            </a:r>
          </a:p>
        </p:txBody>
      </p:sp>
      <p:sp>
        <p:nvSpPr>
          <p:cNvPr id="70" name="Text Box 22">
            <a:extLst>
              <a:ext uri="{FF2B5EF4-FFF2-40B4-BE49-F238E27FC236}">
                <a16:creationId xmlns:a16="http://schemas.microsoft.com/office/drawing/2014/main" id="{5183D9C2-1862-6A45-8CD1-AFE371C3F18D}"/>
              </a:ext>
            </a:extLst>
          </p:cNvPr>
          <p:cNvSpPr txBox="1">
            <a:spLocks noChangeArrowheads="1"/>
          </p:cNvSpPr>
          <p:nvPr/>
        </p:nvSpPr>
        <p:spPr bwMode="auto">
          <a:xfrm>
            <a:off x="7461543" y="3078163"/>
            <a:ext cx="3222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71" name="Text Box 23">
            <a:extLst>
              <a:ext uri="{FF2B5EF4-FFF2-40B4-BE49-F238E27FC236}">
                <a16:creationId xmlns:a16="http://schemas.microsoft.com/office/drawing/2014/main" id="{49C378E8-780A-F042-A128-17E7C21997DC}"/>
              </a:ext>
            </a:extLst>
          </p:cNvPr>
          <p:cNvSpPr txBox="1">
            <a:spLocks noChangeArrowheads="1"/>
          </p:cNvSpPr>
          <p:nvPr/>
        </p:nvSpPr>
        <p:spPr bwMode="auto">
          <a:xfrm>
            <a:off x="6851943" y="3078163"/>
            <a:ext cx="3222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72" name="Text Box 24">
            <a:extLst>
              <a:ext uri="{FF2B5EF4-FFF2-40B4-BE49-F238E27FC236}">
                <a16:creationId xmlns:a16="http://schemas.microsoft.com/office/drawing/2014/main" id="{3ADA0002-D84A-A94A-BD05-B922FC4416AA}"/>
              </a:ext>
            </a:extLst>
          </p:cNvPr>
          <p:cNvSpPr txBox="1">
            <a:spLocks noChangeArrowheads="1"/>
          </p:cNvSpPr>
          <p:nvPr/>
        </p:nvSpPr>
        <p:spPr bwMode="auto">
          <a:xfrm>
            <a:off x="6242343" y="3078163"/>
            <a:ext cx="3222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1</a:t>
            </a:r>
          </a:p>
        </p:txBody>
      </p:sp>
      <p:sp>
        <p:nvSpPr>
          <p:cNvPr id="73" name="Rectangle 72">
            <a:extLst>
              <a:ext uri="{FF2B5EF4-FFF2-40B4-BE49-F238E27FC236}">
                <a16:creationId xmlns:a16="http://schemas.microsoft.com/office/drawing/2014/main" id="{956F4DE9-D737-6343-BFAF-4BB7C8EF6A5D}"/>
              </a:ext>
            </a:extLst>
          </p:cNvPr>
          <p:cNvSpPr>
            <a:spLocks noChangeArrowheads="1"/>
          </p:cNvSpPr>
          <p:nvPr/>
        </p:nvSpPr>
        <p:spPr bwMode="auto">
          <a:xfrm>
            <a:off x="7905747" y="1872023"/>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C00000"/>
                </a:solidFill>
              </a:rPr>
              <a:t>-1</a:t>
            </a:r>
            <a:endParaRPr lang="en-US" sz="1400" i="1" dirty="0">
              <a:solidFill>
                <a:srgbClr val="C00000"/>
              </a:solidFill>
            </a:endParaRPr>
          </a:p>
        </p:txBody>
      </p:sp>
      <p:sp>
        <p:nvSpPr>
          <p:cNvPr id="74" name="Line 22">
            <a:extLst>
              <a:ext uri="{FF2B5EF4-FFF2-40B4-BE49-F238E27FC236}">
                <a16:creationId xmlns:a16="http://schemas.microsoft.com/office/drawing/2014/main" id="{10FDAF22-A20A-0F4E-8EF7-879F3E671A7E}"/>
              </a:ext>
            </a:extLst>
          </p:cNvPr>
          <p:cNvSpPr>
            <a:spLocks noChangeShapeType="1"/>
          </p:cNvSpPr>
          <p:nvPr/>
        </p:nvSpPr>
        <p:spPr bwMode="auto">
          <a:xfrm>
            <a:off x="6195605" y="1584235"/>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75" name="Line 23">
            <a:extLst>
              <a:ext uri="{FF2B5EF4-FFF2-40B4-BE49-F238E27FC236}">
                <a16:creationId xmlns:a16="http://schemas.microsoft.com/office/drawing/2014/main" id="{57317C68-355D-8844-8D2A-4C3C6D903229}"/>
              </a:ext>
            </a:extLst>
          </p:cNvPr>
          <p:cNvSpPr>
            <a:spLocks noChangeShapeType="1"/>
          </p:cNvSpPr>
          <p:nvPr/>
        </p:nvSpPr>
        <p:spPr bwMode="auto">
          <a:xfrm>
            <a:off x="6805205" y="1584235"/>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76" name="Line 24">
            <a:extLst>
              <a:ext uri="{FF2B5EF4-FFF2-40B4-BE49-F238E27FC236}">
                <a16:creationId xmlns:a16="http://schemas.microsoft.com/office/drawing/2014/main" id="{12D4FA43-4DCE-C842-8DBF-0309ECE7B201}"/>
              </a:ext>
            </a:extLst>
          </p:cNvPr>
          <p:cNvSpPr>
            <a:spLocks noChangeShapeType="1"/>
          </p:cNvSpPr>
          <p:nvPr/>
        </p:nvSpPr>
        <p:spPr bwMode="auto">
          <a:xfrm>
            <a:off x="7414805" y="1584235"/>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77" name="Line 25">
            <a:extLst>
              <a:ext uri="{FF2B5EF4-FFF2-40B4-BE49-F238E27FC236}">
                <a16:creationId xmlns:a16="http://schemas.microsoft.com/office/drawing/2014/main" id="{90F5CCB1-48F7-4F4C-B19E-E224DB5EE696}"/>
              </a:ext>
            </a:extLst>
          </p:cNvPr>
          <p:cNvSpPr>
            <a:spLocks noChangeShapeType="1"/>
          </p:cNvSpPr>
          <p:nvPr/>
        </p:nvSpPr>
        <p:spPr bwMode="auto">
          <a:xfrm rot="10800000">
            <a:off x="7948205" y="2803435"/>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78" name="Line 26">
            <a:extLst>
              <a:ext uri="{FF2B5EF4-FFF2-40B4-BE49-F238E27FC236}">
                <a16:creationId xmlns:a16="http://schemas.microsoft.com/office/drawing/2014/main" id="{6AEA1C43-E591-5E4B-BBEB-20E08D795122}"/>
              </a:ext>
            </a:extLst>
          </p:cNvPr>
          <p:cNvSpPr>
            <a:spLocks noChangeShapeType="1"/>
          </p:cNvSpPr>
          <p:nvPr/>
        </p:nvSpPr>
        <p:spPr bwMode="auto">
          <a:xfrm rot="16200000">
            <a:off x="6157505" y="288290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79" name="Line 27">
            <a:extLst>
              <a:ext uri="{FF2B5EF4-FFF2-40B4-BE49-F238E27FC236}">
                <a16:creationId xmlns:a16="http://schemas.microsoft.com/office/drawing/2014/main" id="{6E9B9200-C23D-074D-8772-7C2DB5950E81}"/>
              </a:ext>
            </a:extLst>
          </p:cNvPr>
          <p:cNvSpPr>
            <a:spLocks noChangeShapeType="1"/>
          </p:cNvSpPr>
          <p:nvPr/>
        </p:nvSpPr>
        <p:spPr bwMode="auto">
          <a:xfrm rot="16200000">
            <a:off x="7376705" y="227330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80" name="Line 28">
            <a:extLst>
              <a:ext uri="{FF2B5EF4-FFF2-40B4-BE49-F238E27FC236}">
                <a16:creationId xmlns:a16="http://schemas.microsoft.com/office/drawing/2014/main" id="{126EAF21-4EDC-9548-B2C7-8F57184BA5CC}"/>
              </a:ext>
            </a:extLst>
          </p:cNvPr>
          <p:cNvSpPr>
            <a:spLocks noChangeShapeType="1"/>
          </p:cNvSpPr>
          <p:nvPr/>
        </p:nvSpPr>
        <p:spPr bwMode="auto">
          <a:xfrm rot="16200000">
            <a:off x="6157505" y="2273302"/>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81" name="Line 29">
            <a:extLst>
              <a:ext uri="{FF2B5EF4-FFF2-40B4-BE49-F238E27FC236}">
                <a16:creationId xmlns:a16="http://schemas.microsoft.com/office/drawing/2014/main" id="{50039373-41D8-614E-BF39-4CB6BC94C288}"/>
              </a:ext>
            </a:extLst>
          </p:cNvPr>
          <p:cNvSpPr>
            <a:spLocks noChangeShapeType="1"/>
          </p:cNvSpPr>
          <p:nvPr/>
        </p:nvSpPr>
        <p:spPr bwMode="auto">
          <a:xfrm rot="10800000">
            <a:off x="7338605" y="2803435"/>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82" name="Line 30">
            <a:extLst>
              <a:ext uri="{FF2B5EF4-FFF2-40B4-BE49-F238E27FC236}">
                <a16:creationId xmlns:a16="http://schemas.microsoft.com/office/drawing/2014/main" id="{4CE9CFAA-AFB2-5844-B5D3-2913C272C961}"/>
              </a:ext>
            </a:extLst>
          </p:cNvPr>
          <p:cNvSpPr>
            <a:spLocks noChangeShapeType="1"/>
          </p:cNvSpPr>
          <p:nvPr/>
        </p:nvSpPr>
        <p:spPr bwMode="auto">
          <a:xfrm rot="10800000">
            <a:off x="6729005" y="2803435"/>
            <a:ext cx="381000" cy="0"/>
          </a:xfrm>
          <a:prstGeom prst="line">
            <a:avLst/>
          </a:prstGeom>
          <a:noFill/>
          <a:ln w="9525">
            <a:solidFill>
              <a:schemeClr val="tx1"/>
            </a:solidFill>
            <a:round/>
            <a:headEnd/>
            <a:tailEnd type="triangle" w="med" len="med"/>
          </a:ln>
          <a:extLst>
            <a:ext uri="{909E8E84-426E-40dd-AFC4-6F175D3DCCD1}">
              <a14:hiddenFill xmlns="" xmlns:a14="http://schemas.microsoft.com/office/drawing/2010/main">
                <a:noFill/>
              </a14:hiddenFill>
            </a:ext>
          </a:extLst>
        </p:spPr>
        <p:txBody>
          <a:bodyPr wrap="none"/>
          <a:lstStyle/>
          <a:p>
            <a:endParaRPr lang="de-DE"/>
          </a:p>
        </p:txBody>
      </p:sp>
      <p:sp>
        <p:nvSpPr>
          <p:cNvPr id="83" name="Text Box 50">
            <a:extLst>
              <a:ext uri="{FF2B5EF4-FFF2-40B4-BE49-F238E27FC236}">
                <a16:creationId xmlns:a16="http://schemas.microsoft.com/office/drawing/2014/main" id="{6CCCAC92-A41C-834F-ABFC-29F179C94290}"/>
              </a:ext>
            </a:extLst>
          </p:cNvPr>
          <p:cNvSpPr txBox="1">
            <a:spLocks noChangeArrowheads="1"/>
          </p:cNvSpPr>
          <p:nvPr/>
        </p:nvSpPr>
        <p:spPr bwMode="auto">
          <a:xfrm>
            <a:off x="6087808" y="2481623"/>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0.705</a:t>
            </a:r>
          </a:p>
        </p:txBody>
      </p:sp>
      <p:sp>
        <p:nvSpPr>
          <p:cNvPr id="84" name="Text Box 51">
            <a:extLst>
              <a:ext uri="{FF2B5EF4-FFF2-40B4-BE49-F238E27FC236}">
                <a16:creationId xmlns:a16="http://schemas.microsoft.com/office/drawing/2014/main" id="{8D713750-A6FE-6445-8B43-EC17808B0CBA}"/>
              </a:ext>
            </a:extLst>
          </p:cNvPr>
          <p:cNvSpPr txBox="1">
            <a:spLocks noChangeArrowheads="1"/>
          </p:cNvSpPr>
          <p:nvPr/>
        </p:nvSpPr>
        <p:spPr bwMode="auto">
          <a:xfrm>
            <a:off x="6697408" y="2481623"/>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0.655</a:t>
            </a:r>
          </a:p>
        </p:txBody>
      </p:sp>
      <p:sp>
        <p:nvSpPr>
          <p:cNvPr id="85" name="Text Box 52">
            <a:extLst>
              <a:ext uri="{FF2B5EF4-FFF2-40B4-BE49-F238E27FC236}">
                <a16:creationId xmlns:a16="http://schemas.microsoft.com/office/drawing/2014/main" id="{E3D2B547-16CE-5E41-AA71-1319BC11CF26}"/>
              </a:ext>
            </a:extLst>
          </p:cNvPr>
          <p:cNvSpPr txBox="1">
            <a:spLocks noChangeArrowheads="1"/>
          </p:cNvSpPr>
          <p:nvPr/>
        </p:nvSpPr>
        <p:spPr bwMode="auto">
          <a:xfrm>
            <a:off x="7916608" y="2481623"/>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0.388</a:t>
            </a:r>
          </a:p>
        </p:txBody>
      </p:sp>
      <p:sp>
        <p:nvSpPr>
          <p:cNvPr id="86" name="Text Box 53">
            <a:extLst>
              <a:ext uri="{FF2B5EF4-FFF2-40B4-BE49-F238E27FC236}">
                <a16:creationId xmlns:a16="http://schemas.microsoft.com/office/drawing/2014/main" id="{9E24DF4C-9ED7-464A-A66F-D6EB0C6D517E}"/>
              </a:ext>
            </a:extLst>
          </p:cNvPr>
          <p:cNvSpPr txBox="1">
            <a:spLocks noChangeArrowheads="1"/>
          </p:cNvSpPr>
          <p:nvPr/>
        </p:nvSpPr>
        <p:spPr bwMode="auto">
          <a:xfrm>
            <a:off x="7307008" y="2481623"/>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0.611</a:t>
            </a:r>
          </a:p>
        </p:txBody>
      </p:sp>
      <p:sp>
        <p:nvSpPr>
          <p:cNvPr id="87" name="Text Box 54">
            <a:extLst>
              <a:ext uri="{FF2B5EF4-FFF2-40B4-BE49-F238E27FC236}">
                <a16:creationId xmlns:a16="http://schemas.microsoft.com/office/drawing/2014/main" id="{AF7D30CD-571E-1246-AFE3-C083B73DCBF0}"/>
              </a:ext>
            </a:extLst>
          </p:cNvPr>
          <p:cNvSpPr txBox="1">
            <a:spLocks noChangeArrowheads="1"/>
          </p:cNvSpPr>
          <p:nvPr/>
        </p:nvSpPr>
        <p:spPr bwMode="auto">
          <a:xfrm>
            <a:off x="6087808" y="1872023"/>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0.762</a:t>
            </a:r>
          </a:p>
        </p:txBody>
      </p:sp>
      <p:sp>
        <p:nvSpPr>
          <p:cNvPr id="88" name="Text Box 55">
            <a:extLst>
              <a:ext uri="{FF2B5EF4-FFF2-40B4-BE49-F238E27FC236}">
                <a16:creationId xmlns:a16="http://schemas.microsoft.com/office/drawing/2014/main" id="{7EAF4A31-53E6-1E47-B32B-FFB1B111CCE3}"/>
              </a:ext>
            </a:extLst>
          </p:cNvPr>
          <p:cNvSpPr txBox="1">
            <a:spLocks noChangeArrowheads="1"/>
          </p:cNvSpPr>
          <p:nvPr/>
        </p:nvSpPr>
        <p:spPr bwMode="auto">
          <a:xfrm>
            <a:off x="6087808" y="1262423"/>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dirty="0">
                <a:solidFill>
                  <a:schemeClr val="accent1"/>
                </a:solidFill>
                <a:latin typeface="+mn-lt"/>
              </a:rPr>
              <a:t>0.812</a:t>
            </a:r>
          </a:p>
        </p:txBody>
      </p:sp>
      <p:sp>
        <p:nvSpPr>
          <p:cNvPr id="89" name="Text Box 56">
            <a:extLst>
              <a:ext uri="{FF2B5EF4-FFF2-40B4-BE49-F238E27FC236}">
                <a16:creationId xmlns:a16="http://schemas.microsoft.com/office/drawing/2014/main" id="{88A44D4F-A721-2D47-88AC-364F8948B5E4}"/>
              </a:ext>
            </a:extLst>
          </p:cNvPr>
          <p:cNvSpPr txBox="1">
            <a:spLocks noChangeArrowheads="1"/>
          </p:cNvSpPr>
          <p:nvPr/>
        </p:nvSpPr>
        <p:spPr bwMode="auto">
          <a:xfrm>
            <a:off x="6697408" y="1262423"/>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0.868</a:t>
            </a:r>
          </a:p>
        </p:txBody>
      </p:sp>
      <p:sp>
        <p:nvSpPr>
          <p:cNvPr id="90" name="Text Box 57">
            <a:extLst>
              <a:ext uri="{FF2B5EF4-FFF2-40B4-BE49-F238E27FC236}">
                <a16:creationId xmlns:a16="http://schemas.microsoft.com/office/drawing/2014/main" id="{5A840403-BE41-264C-B6D1-C433072FCD65}"/>
              </a:ext>
            </a:extLst>
          </p:cNvPr>
          <p:cNvSpPr txBox="1">
            <a:spLocks noChangeArrowheads="1"/>
          </p:cNvSpPr>
          <p:nvPr/>
        </p:nvSpPr>
        <p:spPr bwMode="auto">
          <a:xfrm>
            <a:off x="7307008" y="1262423"/>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0.918</a:t>
            </a:r>
          </a:p>
        </p:txBody>
      </p:sp>
      <p:sp>
        <p:nvSpPr>
          <p:cNvPr id="91" name="Text Box 58">
            <a:extLst>
              <a:ext uri="{FF2B5EF4-FFF2-40B4-BE49-F238E27FC236}">
                <a16:creationId xmlns:a16="http://schemas.microsoft.com/office/drawing/2014/main" id="{20888295-A1C6-354E-ACC3-D45A9CD4C44A}"/>
              </a:ext>
            </a:extLst>
          </p:cNvPr>
          <p:cNvSpPr txBox="1">
            <a:spLocks noChangeArrowheads="1"/>
          </p:cNvSpPr>
          <p:nvPr/>
        </p:nvSpPr>
        <p:spPr bwMode="auto">
          <a:xfrm>
            <a:off x="7307008" y="1872023"/>
            <a:ext cx="59503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400" i="0">
                <a:solidFill>
                  <a:schemeClr val="accent1"/>
                </a:solidFill>
                <a:latin typeface="+mn-lt"/>
              </a:rPr>
              <a:t>0.660</a:t>
            </a:r>
          </a:p>
        </p:txBody>
      </p: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4E061EF7-02CB-D94A-9A19-412D19F77228}"/>
                  </a:ext>
                </a:extLst>
              </p:cNvPr>
              <p:cNvSpPr/>
              <p:nvPr/>
            </p:nvSpPr>
            <p:spPr>
              <a:xfrm>
                <a:off x="866318" y="4364335"/>
                <a:ext cx="7527088" cy="1015663"/>
              </a:xfrm>
              <a:prstGeom prst="rect">
                <a:avLst/>
              </a:prstGeom>
            </p:spPr>
            <p:txBody>
              <a:bodyPr wrap="square">
                <a:spAutoFit/>
              </a:bodyPr>
              <a:lstStyle/>
              <a:p>
                <a:pPr marL="14288" lvl="1"/>
                <a14:m>
                  <m:oMathPara xmlns:m="http://schemas.openxmlformats.org/officeDocument/2006/math">
                    <m:oMathParaPr>
                      <m:jc m:val="left"/>
                    </m:oMathParaPr>
                    <m:oMath xmlns:m="http://schemas.openxmlformats.org/officeDocument/2006/math">
                      <m:d>
                        <m:dPr>
                          <m:ctrlPr>
                            <a:rPr lang="en-GB" sz="2000" i="1" dirty="0">
                              <a:latin typeface="Cambria Math" panose="02040503050406030204" pitchFamily="18" charset="0"/>
                            </a:rPr>
                          </m:ctrlPr>
                        </m:dPr>
                        <m:e>
                          <m:r>
                            <a:rPr lang="en-GB" sz="2000" i="1" dirty="0">
                              <a:latin typeface="Cambria Math" panose="02040503050406030204" pitchFamily="18" charset="0"/>
                            </a:rPr>
                            <m:t>1,1</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1,2</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1,3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1,2</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1,3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2,3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3,3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3,4</m:t>
                          </m:r>
                        </m:e>
                      </m:d>
                      <m:r>
                        <a:rPr lang="de-DE" sz="2000" i="1" dirty="0">
                          <a:solidFill>
                            <a:schemeClr val="accent4"/>
                          </a:solidFill>
                          <a:latin typeface="Cambria Math" panose="02040503050406030204" pitchFamily="18" charset="0"/>
                          <a:ea typeface="Cambria Math" panose="02040503050406030204" pitchFamily="18" charset="0"/>
                        </a:rPr>
                        <m:t>+1</m:t>
                      </m:r>
                    </m:oMath>
                  </m:oMathPara>
                </a14:m>
                <a:endParaRPr lang="de-DE" sz="2000" dirty="0">
                  <a:ea typeface="Cambria Math" panose="02040503050406030204" pitchFamily="18" charset="0"/>
                </a:endParaRPr>
              </a:p>
              <a:p>
                <a:pPr marL="14288" lvl="1"/>
                <a14:m>
                  <m:oMathPara xmlns:m="http://schemas.openxmlformats.org/officeDocument/2006/math">
                    <m:oMathParaPr>
                      <m:jc m:val="left"/>
                    </m:oMathParaPr>
                    <m:oMath xmlns:m="http://schemas.openxmlformats.org/officeDocument/2006/math">
                      <m:d>
                        <m:dPr>
                          <m:ctrlPr>
                            <a:rPr lang="en-GB" sz="2000" i="1" dirty="0">
                              <a:latin typeface="Cambria Math" panose="02040503050406030204" pitchFamily="18" charset="0"/>
                            </a:rPr>
                          </m:ctrlPr>
                        </m:dPr>
                        <m:e>
                          <m:r>
                            <a:rPr lang="en-GB" sz="2000" i="1" dirty="0">
                              <a:latin typeface="Cambria Math" panose="02040503050406030204" pitchFamily="18" charset="0"/>
                            </a:rPr>
                            <m:t>1,1</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1,2</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1,3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2,3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3,3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3,2</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3,3</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3,4</m:t>
                          </m:r>
                        </m:e>
                      </m:d>
                      <m:r>
                        <a:rPr lang="de-DE" sz="2000" i="1" dirty="0">
                          <a:solidFill>
                            <a:schemeClr val="accent4"/>
                          </a:solidFill>
                          <a:latin typeface="Cambria Math" panose="02040503050406030204" pitchFamily="18" charset="0"/>
                          <a:ea typeface="Cambria Math" panose="02040503050406030204" pitchFamily="18" charset="0"/>
                        </a:rPr>
                        <m:t>+1</m:t>
                      </m:r>
                    </m:oMath>
                  </m:oMathPara>
                </a14:m>
                <a:endParaRPr lang="de-DE" sz="2000" dirty="0">
                  <a:ea typeface="Cambria Math" panose="02040503050406030204" pitchFamily="18" charset="0"/>
                </a:endParaRPr>
              </a:p>
              <a:p>
                <a:pPr marL="14288" lvl="1"/>
                <a14:m>
                  <m:oMathPara xmlns:m="http://schemas.openxmlformats.org/officeDocument/2006/math">
                    <m:oMathParaPr>
                      <m:jc m:val="left"/>
                    </m:oMathParaPr>
                    <m:oMath xmlns:m="http://schemas.openxmlformats.org/officeDocument/2006/math">
                      <m:d>
                        <m:dPr>
                          <m:ctrlPr>
                            <a:rPr lang="en-GB" sz="2000" i="1" dirty="0">
                              <a:latin typeface="Cambria Math" panose="02040503050406030204" pitchFamily="18" charset="0"/>
                            </a:rPr>
                          </m:ctrlPr>
                        </m:dPr>
                        <m:e>
                          <m:r>
                            <a:rPr lang="en-GB" sz="2000" i="1" dirty="0">
                              <a:latin typeface="Cambria Math" panose="02040503050406030204" pitchFamily="18" charset="0"/>
                            </a:rPr>
                            <m:t>1,1</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2,1</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3,1</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3,2</m:t>
                          </m:r>
                        </m:e>
                      </m:d>
                      <m:r>
                        <a:rPr lang="en-GB" sz="2000" i="1" dirty="0">
                          <a:latin typeface="Cambria Math" panose="02040503050406030204" pitchFamily="18" charset="0"/>
                          <a:ea typeface="Cambria Math" panose="02040503050406030204" pitchFamily="18" charset="0"/>
                        </a:rPr>
                        <m:t>→</m:t>
                      </m:r>
                      <m:d>
                        <m:dPr>
                          <m:ctrlPr>
                            <a:rPr lang="de-DE" sz="2000" i="1" dirty="0">
                              <a:latin typeface="Cambria Math" panose="02040503050406030204" pitchFamily="18" charset="0"/>
                              <a:ea typeface="Cambria Math" panose="02040503050406030204" pitchFamily="18" charset="0"/>
                            </a:rPr>
                          </m:ctrlPr>
                        </m:dPr>
                        <m:e>
                          <m:r>
                            <a:rPr lang="de-DE" sz="2000" i="1" dirty="0">
                              <a:latin typeface="Cambria Math" panose="02040503050406030204" pitchFamily="18" charset="0"/>
                              <a:ea typeface="Cambria Math" panose="02040503050406030204" pitchFamily="18" charset="0"/>
                            </a:rPr>
                            <m:t>4,2</m:t>
                          </m:r>
                        </m:e>
                      </m:d>
                      <m:r>
                        <a:rPr lang="de-DE" sz="2000" i="1" dirty="0">
                          <a:solidFill>
                            <a:srgbClr val="C00000"/>
                          </a:solidFill>
                          <a:latin typeface="Cambria Math" panose="02040503050406030204" pitchFamily="18" charset="0"/>
                          <a:ea typeface="Cambria Math" panose="02040503050406030204" pitchFamily="18" charset="0"/>
                        </a:rPr>
                        <m:t>−1</m:t>
                      </m:r>
                    </m:oMath>
                  </m:oMathPara>
                </a14:m>
                <a:endParaRPr lang="en-GB" sz="2000" dirty="0"/>
              </a:p>
            </p:txBody>
          </p:sp>
        </mc:Choice>
        <mc:Fallback xmlns="">
          <p:sp>
            <p:nvSpPr>
              <p:cNvPr id="32" name="Rectangle 31">
                <a:extLst>
                  <a:ext uri="{FF2B5EF4-FFF2-40B4-BE49-F238E27FC236}">
                    <a16:creationId xmlns:a16="http://schemas.microsoft.com/office/drawing/2014/main" id="{4E061EF7-02CB-D94A-9A19-412D19F77228}"/>
                  </a:ext>
                </a:extLst>
              </p:cNvPr>
              <p:cNvSpPr>
                <a:spLocks noRot="1" noChangeAspect="1" noMove="1" noResize="1" noEditPoints="1" noAdjustHandles="1" noChangeArrowheads="1" noChangeShapeType="1" noTextEdit="1"/>
              </p:cNvSpPr>
              <p:nvPr/>
            </p:nvSpPr>
            <p:spPr>
              <a:xfrm>
                <a:off x="866318" y="4364335"/>
                <a:ext cx="7527088" cy="1015663"/>
              </a:xfrm>
              <a:prstGeom prst="rect">
                <a:avLst/>
              </a:prstGeom>
              <a:blipFill>
                <a:blip r:embed="rId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827386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6E63B-45C8-0446-9EF0-756997ED02CD}"/>
              </a:ext>
            </a:extLst>
          </p:cNvPr>
          <p:cNvSpPr>
            <a:spLocks noGrp="1"/>
          </p:cNvSpPr>
          <p:nvPr>
            <p:ph type="title"/>
          </p:nvPr>
        </p:nvSpPr>
        <p:spPr/>
        <p:txBody>
          <a:bodyPr>
            <a:normAutofit/>
          </a:bodyPr>
          <a:lstStyle/>
          <a:p>
            <a:r>
              <a:rPr lang="en-GB" dirty="0"/>
              <a:t>Direct Utility Estimation (DUE)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A211F35-8E92-534E-B309-DD9680FAD39F}"/>
                  </a:ext>
                </a:extLst>
              </p:cNvPr>
              <p:cNvSpPr>
                <a:spLocks noGrp="1"/>
              </p:cNvSpPr>
              <p:nvPr>
                <p:ph idx="1"/>
              </p:nvPr>
            </p:nvSpPr>
            <p:spPr/>
            <p:txBody>
              <a:bodyPr/>
              <a:lstStyle/>
              <a:p>
                <a:r>
                  <a:rPr lang="en-GB" dirty="0"/>
                  <a:t>Model-free approach</a:t>
                </a:r>
              </a:p>
              <a:p>
                <a:pPr lvl="1"/>
                <a:r>
                  <a:rPr lang="en-GB" dirty="0"/>
                  <a:t>Estimate </a:t>
                </a:r>
                <a14:m>
                  <m:oMath xmlns:m="http://schemas.openxmlformats.org/officeDocument/2006/math">
                    <m:sSup>
                      <m:sSupPr>
                        <m:ctrlPr>
                          <a:rPr lang="de-DE" i="1" smtClean="0">
                            <a:solidFill>
                              <a:schemeClr val="accent1"/>
                            </a:solidFill>
                            <a:latin typeface="Cambria Math" panose="02040503050406030204" pitchFamily="18" charset="0"/>
                          </a:rPr>
                        </m:ctrlPr>
                      </m:sSupPr>
                      <m:e>
                        <m:r>
                          <a:rPr lang="de-DE" i="1">
                            <a:solidFill>
                              <a:schemeClr val="accent1"/>
                            </a:solidFill>
                            <a:latin typeface="Cambria Math" panose="02040503050406030204" pitchFamily="18" charset="0"/>
                          </a:rPr>
                          <m:t>𝑈</m:t>
                        </m:r>
                      </m:e>
                      <m:sup>
                        <m:r>
                          <a:rPr lang="de-DE" i="1">
                            <a:solidFill>
                              <a:schemeClr val="accent1"/>
                            </a:solidFill>
                            <a:latin typeface="Cambria Math" panose="02040503050406030204" pitchFamily="18" charset="0"/>
                            <a:ea typeface="Cambria Math" panose="02040503050406030204" pitchFamily="18" charset="0"/>
                          </a:rPr>
                          <m:t>𝜋</m:t>
                        </m:r>
                      </m:sup>
                    </m:sSup>
                    <m:d>
                      <m:dPr>
                        <m:ctrlPr>
                          <a:rPr lang="de-DE" i="1">
                            <a:solidFill>
                              <a:schemeClr val="accent1"/>
                            </a:solidFill>
                            <a:latin typeface="Cambria Math" panose="02040503050406030204" pitchFamily="18" charset="0"/>
                            <a:ea typeface="Cambria Math" panose="02040503050406030204" pitchFamily="18" charset="0"/>
                          </a:rPr>
                        </m:ctrlPr>
                      </m:dPr>
                      <m:e>
                        <m:r>
                          <a:rPr lang="de-DE" b="0" i="1" smtClean="0">
                            <a:solidFill>
                              <a:schemeClr val="accent1"/>
                            </a:solidFill>
                            <a:latin typeface="Cambria Math" panose="02040503050406030204" pitchFamily="18" charset="0"/>
                            <a:ea typeface="Cambria Math" panose="02040503050406030204" pitchFamily="18" charset="0"/>
                          </a:rPr>
                          <m:t>𝑠</m:t>
                        </m:r>
                      </m:e>
                    </m:d>
                  </m:oMath>
                </a14:m>
                <a:r>
                  <a:rPr lang="en-GB" dirty="0">
                    <a:solidFill>
                      <a:schemeClr val="accent1"/>
                    </a:solidFill>
                  </a:rPr>
                  <a:t> as average total reward of epochs </a:t>
                </a:r>
                <a:r>
                  <a:rPr lang="en-GB" dirty="0"/>
                  <a:t>containing </a:t>
                </a:r>
                <a14:m>
                  <m:oMath xmlns:m="http://schemas.openxmlformats.org/officeDocument/2006/math">
                    <m:r>
                      <a:rPr lang="de-DE" i="1">
                        <a:latin typeface="Cambria Math" panose="02040503050406030204" pitchFamily="18" charset="0"/>
                        <a:ea typeface="Cambria Math" panose="02040503050406030204" pitchFamily="18" charset="0"/>
                      </a:rPr>
                      <m:t>𝑠</m:t>
                    </m:r>
                  </m:oMath>
                </a14:m>
                <a:r>
                  <a:rPr lang="en-GB" dirty="0"/>
                  <a:t> </a:t>
                </a:r>
              </a:p>
              <a:p>
                <a:pPr lvl="2"/>
                <a:r>
                  <a:rPr lang="en-GB" dirty="0"/>
                  <a:t>Calculating from </a:t>
                </a:r>
                <a14:m>
                  <m:oMath xmlns:m="http://schemas.openxmlformats.org/officeDocument/2006/math">
                    <m:r>
                      <a:rPr lang="de-DE" i="1">
                        <a:latin typeface="Cambria Math" panose="02040503050406030204" pitchFamily="18" charset="0"/>
                        <a:ea typeface="Cambria Math" panose="02040503050406030204" pitchFamily="18" charset="0"/>
                      </a:rPr>
                      <m:t>𝑠</m:t>
                    </m:r>
                  </m:oMath>
                </a14:m>
                <a:r>
                  <a:rPr lang="en-GB" dirty="0"/>
                  <a:t> to end of epoch</a:t>
                </a:r>
              </a:p>
              <a:p>
                <a:r>
                  <a:rPr lang="en-GB" dirty="0">
                    <a:solidFill>
                      <a:schemeClr val="accent1"/>
                    </a:solidFill>
                  </a:rPr>
                  <a:t>Reward-to-go</a:t>
                </a:r>
                <a:r>
                  <a:rPr lang="en-GB" dirty="0">
                    <a:solidFill>
                      <a:schemeClr val="tx1"/>
                    </a:solidFill>
                  </a:rPr>
                  <a:t> of a state </a:t>
                </a:r>
                <a14:m>
                  <m:oMath xmlns:m="http://schemas.openxmlformats.org/officeDocument/2006/math">
                    <m:r>
                      <a:rPr lang="de-DE" i="1">
                        <a:solidFill>
                          <a:schemeClr val="tx1"/>
                        </a:solidFill>
                        <a:latin typeface="Cambria Math" panose="02040503050406030204" pitchFamily="18" charset="0"/>
                        <a:ea typeface="Cambria Math" panose="02040503050406030204" pitchFamily="18" charset="0"/>
                      </a:rPr>
                      <m:t>𝑠</m:t>
                    </m:r>
                  </m:oMath>
                </a14:m>
                <a:endParaRPr lang="en-GB" dirty="0">
                  <a:solidFill>
                    <a:schemeClr val="tx1"/>
                  </a:solidFill>
                </a:endParaRPr>
              </a:p>
              <a:p>
                <a:pPr lvl="1"/>
                <a:r>
                  <a:rPr lang="en-GB" dirty="0"/>
                  <a:t>The sum of the (discounted) rewards from that state until a terminal state is reached</a:t>
                </a:r>
              </a:p>
              <a:p>
                <a:r>
                  <a:rPr lang="en-GB" dirty="0"/>
                  <a:t>Key: use </a:t>
                </a:r>
                <a:r>
                  <a:rPr lang="en-GB" dirty="0">
                    <a:solidFill>
                      <a:schemeClr val="accent1"/>
                    </a:solidFill>
                  </a:rPr>
                  <a:t>observed reward-to-go of the state </a:t>
                </a:r>
                <a:r>
                  <a:rPr lang="en-GB" dirty="0"/>
                  <a:t>as the direct evidence of the actual expected utility of that state</a:t>
                </a:r>
              </a:p>
            </p:txBody>
          </p:sp>
        </mc:Choice>
        <mc:Fallback xmlns="">
          <p:sp>
            <p:nvSpPr>
              <p:cNvPr id="3" name="Content Placeholder 2">
                <a:extLst>
                  <a:ext uri="{FF2B5EF4-FFF2-40B4-BE49-F238E27FC236}">
                    <a16:creationId xmlns:a16="http://schemas.microsoft.com/office/drawing/2014/main" id="{2A211F35-8E92-534E-B309-DD9680FAD39F}"/>
                  </a:ext>
                </a:extLst>
              </p:cNvPr>
              <p:cNvSpPr>
                <a:spLocks noGrp="1" noRot="1" noChangeAspect="1" noMove="1" noResize="1" noEditPoints="1" noAdjustHandles="1" noChangeArrowheads="1" noChangeShapeType="1" noTextEdit="1"/>
              </p:cNvSpPr>
              <p:nvPr>
                <p:ph idx="1"/>
              </p:nvPr>
            </p:nvSpPr>
            <p:spPr>
              <a:blipFill>
                <a:blip r:embed="rId2"/>
                <a:stretch>
                  <a:fillRect l="-1447" t="-1768" r="-2251"/>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A34DC3F-0135-5B4B-9132-E033C33915E2}"/>
              </a:ext>
            </a:extLst>
          </p:cNvPr>
          <p:cNvSpPr>
            <a:spLocks noGrp="1"/>
          </p:cNvSpPr>
          <p:nvPr>
            <p:ph type="sldNum" sz="quarter" idx="12"/>
          </p:nvPr>
        </p:nvSpPr>
        <p:spPr/>
        <p:txBody>
          <a:bodyPr/>
          <a:lstStyle/>
          <a:p>
            <a:fld id="{67C9959E-8E6B-B04C-9955-EA096F41CA7A}" type="slidenum">
              <a:rPr lang="en-GB" smtClean="0"/>
              <a:t>48</a:t>
            </a:fld>
            <a:endParaRPr lang="en-GB"/>
          </a:p>
        </p:txBody>
      </p:sp>
    </p:spTree>
    <p:extLst>
      <p:ext uri="{BB962C8B-B14F-4D97-AF65-F5344CB8AC3E}">
        <p14:creationId xmlns:p14="http://schemas.microsoft.com/office/powerpoint/2010/main" val="842409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784FE-5FC1-0344-85DC-70BEDABE30EF}"/>
              </a:ext>
            </a:extLst>
          </p:cNvPr>
          <p:cNvSpPr>
            <a:spLocks noGrp="1"/>
          </p:cNvSpPr>
          <p:nvPr>
            <p:ph type="title"/>
          </p:nvPr>
        </p:nvSpPr>
        <p:spPr/>
        <p:txBody>
          <a:bodyPr/>
          <a:lstStyle/>
          <a:p>
            <a:r>
              <a:rPr lang="en-GB" dirty="0"/>
              <a:t>DUE: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645A191-15E7-A744-B03D-1C713CF5FC45}"/>
                  </a:ext>
                </a:extLst>
              </p:cNvPr>
              <p:cNvSpPr>
                <a:spLocks noGrp="1"/>
              </p:cNvSpPr>
              <p:nvPr>
                <p:ph idx="1"/>
              </p:nvPr>
            </p:nvSpPr>
            <p:spPr/>
            <p:txBody>
              <a:bodyPr/>
              <a:lstStyle/>
              <a:p>
                <a:r>
                  <a:rPr lang="en-GB" dirty="0"/>
                  <a:t>Suppose we observe the following trial:</a:t>
                </a:r>
              </a:p>
              <a:p>
                <a:pPr lvl="1"/>
                <a14:m>
                  <m:oMath xmlns:m="http://schemas.openxmlformats.org/officeDocument/2006/math">
                    <m:sSub>
                      <m:sSubPr>
                        <m:ctrlPr>
                          <a:rPr lang="en-GB" b="0" i="1" smtClean="0">
                            <a:latin typeface="Cambria Math" panose="02040503050406030204" pitchFamily="18" charset="0"/>
                          </a:rPr>
                        </m:ctrlPr>
                      </m:sSubPr>
                      <m:e>
                        <m:d>
                          <m:dPr>
                            <m:ctrlPr>
                              <a:rPr lang="en-GB" i="1">
                                <a:latin typeface="Cambria Math" panose="02040503050406030204" pitchFamily="18" charset="0"/>
                              </a:rPr>
                            </m:ctrlPr>
                          </m:dPr>
                          <m:e>
                            <m:r>
                              <a:rPr lang="en-GB" i="1">
                                <a:latin typeface="Cambria Math" panose="02040503050406030204" pitchFamily="18" charset="0"/>
                              </a:rPr>
                              <m:t>1,1</m:t>
                            </m:r>
                          </m:e>
                        </m:d>
                      </m:e>
                      <m:sub>
                        <m:r>
                          <a:rPr lang="en-GB" b="0" i="1" smtClean="0">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1,2</m:t>
                            </m:r>
                          </m:e>
                        </m:d>
                      </m:e>
                      <m:sub>
                        <m:r>
                          <a:rPr lang="en-GB" i="1" smtClean="0">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1,3</m:t>
                            </m:r>
                          </m:e>
                        </m:d>
                      </m:e>
                      <m:sub>
                        <m:r>
                          <a:rPr lang="en-GB" i="1" smtClean="0">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1,2</m:t>
                            </m:r>
                          </m:e>
                        </m:d>
                      </m:e>
                      <m:sub>
                        <m:r>
                          <a:rPr lang="en-GB" i="1" smtClean="0">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1,3</m:t>
                            </m:r>
                          </m:e>
                        </m:d>
                      </m:e>
                      <m:sub>
                        <m:r>
                          <a:rPr lang="en-GB" i="1" smtClean="0">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2,3</m:t>
                            </m:r>
                          </m:e>
                        </m:d>
                      </m:e>
                      <m:sub>
                        <m:r>
                          <a:rPr lang="en-GB" i="1" smtClean="0">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3,3</m:t>
                            </m:r>
                          </m:e>
                        </m:d>
                      </m:e>
                      <m:sub>
                        <m:r>
                          <a:rPr lang="en-GB" i="1" smtClean="0">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d>
                          <m:dPr>
                            <m:ctrlPr>
                              <a:rPr lang="en-GB" i="1" smtClean="0">
                                <a:latin typeface="Cambria Math" panose="02040503050406030204" pitchFamily="18" charset="0"/>
                                <a:ea typeface="Cambria Math" panose="02040503050406030204" pitchFamily="18" charset="0"/>
                              </a:rPr>
                            </m:ctrlPr>
                          </m:dPr>
                          <m:e>
                            <m:r>
                              <a:rPr lang="en-GB" i="1" smtClean="0">
                                <a:latin typeface="Cambria Math" panose="02040503050406030204" pitchFamily="18" charset="0"/>
                                <a:ea typeface="Cambria Math" panose="02040503050406030204" pitchFamily="18" charset="0"/>
                              </a:rPr>
                              <m:t>3,4</m:t>
                            </m:r>
                          </m:e>
                        </m:d>
                      </m:e>
                      <m:sub>
                        <m:r>
                          <a:rPr lang="en-GB" i="1" smtClean="0">
                            <a:solidFill>
                              <a:schemeClr val="accent4"/>
                            </a:solidFill>
                            <a:latin typeface="Cambria Math" panose="02040503050406030204" pitchFamily="18" charset="0"/>
                            <a:ea typeface="Cambria Math" panose="02040503050406030204" pitchFamily="18" charset="0"/>
                          </a:rPr>
                          <m:t>+1</m:t>
                        </m:r>
                      </m:sub>
                    </m:sSub>
                  </m:oMath>
                </a14:m>
                <a:endParaRPr lang="en-GB" dirty="0">
                  <a:ea typeface="Cambria Math" panose="02040503050406030204" pitchFamily="18" charset="0"/>
                </a:endParaRPr>
              </a:p>
              <a:p>
                <a:r>
                  <a:rPr lang="en-GB" dirty="0">
                    <a:ea typeface="Cambria Math" panose="02040503050406030204" pitchFamily="18" charset="0"/>
                  </a:rPr>
                  <a:t>The total reward starting at </a:t>
                </a:r>
                <a14:m>
                  <m:oMath xmlns:m="http://schemas.openxmlformats.org/officeDocument/2006/math">
                    <m:d>
                      <m:dPr>
                        <m:ctrlPr>
                          <a:rPr lang="en-GB" i="1">
                            <a:latin typeface="Cambria Math" panose="02040503050406030204" pitchFamily="18" charset="0"/>
                          </a:rPr>
                        </m:ctrlPr>
                      </m:dPr>
                      <m:e>
                        <m:r>
                          <a:rPr lang="en-GB" i="1">
                            <a:latin typeface="Cambria Math" panose="02040503050406030204" pitchFamily="18" charset="0"/>
                          </a:rPr>
                          <m:t>1,1</m:t>
                        </m:r>
                      </m:e>
                    </m:d>
                  </m:oMath>
                </a14:m>
                <a:r>
                  <a:rPr lang="en-GB" dirty="0">
                    <a:ea typeface="Cambria Math" panose="02040503050406030204" pitchFamily="18" charset="0"/>
                  </a:rPr>
                  <a:t> is </a:t>
                </a:r>
                <a14:m>
                  <m:oMath xmlns:m="http://schemas.openxmlformats.org/officeDocument/2006/math">
                    <m:r>
                      <a:rPr lang="de-DE" b="0" i="1" smtClean="0">
                        <a:latin typeface="Cambria Math" panose="02040503050406030204" pitchFamily="18" charset="0"/>
                      </a:rPr>
                      <m:t>0.72</m:t>
                    </m:r>
                  </m:oMath>
                </a14:m>
                <a:endParaRPr lang="en-GB" dirty="0">
                  <a:ea typeface="Cambria Math" panose="02040503050406030204" pitchFamily="18" charset="0"/>
                </a:endParaRPr>
              </a:p>
              <a:p>
                <a:pPr lvl="1"/>
                <a:r>
                  <a:rPr lang="en-GB" dirty="0">
                    <a:ea typeface="Cambria Math" panose="02040503050406030204" pitchFamily="18" charset="0"/>
                  </a:rPr>
                  <a:t>Call this a sample of the observed-reward-to-go for </a:t>
                </a:r>
                <a14:m>
                  <m:oMath xmlns:m="http://schemas.openxmlformats.org/officeDocument/2006/math">
                    <m:d>
                      <m:dPr>
                        <m:ctrlPr>
                          <a:rPr lang="en-GB" i="1">
                            <a:latin typeface="Cambria Math" panose="02040503050406030204" pitchFamily="18" charset="0"/>
                          </a:rPr>
                        </m:ctrlPr>
                      </m:dPr>
                      <m:e>
                        <m:r>
                          <a:rPr lang="en-GB" i="1">
                            <a:latin typeface="Cambria Math" panose="02040503050406030204" pitchFamily="18" charset="0"/>
                          </a:rPr>
                          <m:t>1,1</m:t>
                        </m:r>
                      </m:e>
                    </m:d>
                  </m:oMath>
                </a14:m>
                <a:endParaRPr lang="en-GB" dirty="0">
                  <a:ea typeface="Cambria Math" panose="02040503050406030204" pitchFamily="18" charset="0"/>
                </a:endParaRPr>
              </a:p>
              <a:p>
                <a:r>
                  <a:rPr lang="en-GB" dirty="0"/>
                  <a:t>For </a:t>
                </a:r>
                <a14:m>
                  <m:oMath xmlns:m="http://schemas.openxmlformats.org/officeDocument/2006/math">
                    <m:d>
                      <m:dPr>
                        <m:ctrlPr>
                          <a:rPr lang="en-GB" i="1">
                            <a:latin typeface="Cambria Math" panose="02040503050406030204" pitchFamily="18" charset="0"/>
                          </a:rPr>
                        </m:ctrlPr>
                      </m:dPr>
                      <m:e>
                        <m:r>
                          <a:rPr lang="en-GB" i="1">
                            <a:latin typeface="Cambria Math" panose="02040503050406030204" pitchFamily="18" charset="0"/>
                          </a:rPr>
                          <m:t>1,</m:t>
                        </m:r>
                        <m:r>
                          <a:rPr lang="de-DE" b="0" i="1" smtClean="0">
                            <a:latin typeface="Cambria Math" panose="02040503050406030204" pitchFamily="18" charset="0"/>
                          </a:rPr>
                          <m:t>2</m:t>
                        </m:r>
                      </m:e>
                    </m:d>
                  </m:oMath>
                </a14:m>
                <a:r>
                  <a:rPr lang="en-GB" dirty="0"/>
                  <a:t>, there are two samples for the observed-reward-to-go (assuming </a:t>
                </a:r>
                <a14:m>
                  <m:oMath xmlns:m="http://schemas.openxmlformats.org/officeDocument/2006/math">
                    <m:r>
                      <a:rPr lang="en-GB" i="1" smtClean="0">
                        <a:latin typeface="Cambria Math" panose="02040503050406030204" pitchFamily="18" charset="0"/>
                        <a:ea typeface="Cambria Math" panose="02040503050406030204" pitchFamily="18" charset="0"/>
                      </a:rPr>
                      <m:t>𝛾</m:t>
                    </m:r>
                    <m:r>
                      <a:rPr lang="de-DE" b="0" i="1" smtClean="0">
                        <a:latin typeface="Cambria Math" panose="02040503050406030204" pitchFamily="18" charset="0"/>
                        <a:ea typeface="Cambria Math" panose="02040503050406030204" pitchFamily="18" charset="0"/>
                      </a:rPr>
                      <m:t>=1</m:t>
                    </m:r>
                  </m:oMath>
                </a14:m>
                <a:r>
                  <a:rPr lang="en-GB" dirty="0"/>
                  <a:t>)</a:t>
                </a:r>
              </a:p>
              <a:p>
                <a:pPr marL="914400" lvl="1" indent="-457200">
                  <a:buFont typeface="+mj-lt"/>
                  <a:buAutoNum type="arabicPeriod"/>
                </a:pPr>
                <a:r>
                  <a:rPr lang="en-GB" dirty="0">
                    <a:ea typeface="Cambria Math" panose="02040503050406030204" pitchFamily="18" charset="0"/>
                  </a:rPr>
                  <a:t>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1,2</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1,3</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1,2</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1,3</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 </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2,3</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3,3</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3,4</m:t>
                            </m:r>
                          </m:e>
                        </m:d>
                      </m:e>
                      <m:sub>
                        <m:r>
                          <a:rPr lang="en-GB" i="1">
                            <a:solidFill>
                              <a:schemeClr val="accent4"/>
                            </a:solidFill>
                            <a:latin typeface="Cambria Math" panose="02040503050406030204" pitchFamily="18" charset="0"/>
                            <a:ea typeface="Cambria Math" panose="02040503050406030204" pitchFamily="18" charset="0"/>
                          </a:rPr>
                          <m:t>+1</m:t>
                        </m:r>
                      </m:sub>
                    </m:sSub>
                  </m:oMath>
                </a14:m>
                <a:r>
                  <a:rPr lang="en-GB" dirty="0"/>
                  <a:t> [Total: </a:t>
                </a:r>
                <a14:m>
                  <m:oMath xmlns:m="http://schemas.openxmlformats.org/officeDocument/2006/math">
                    <m:r>
                      <a:rPr lang="de-DE" i="1">
                        <a:latin typeface="Cambria Math" panose="02040503050406030204" pitchFamily="18" charset="0"/>
                      </a:rPr>
                      <m:t>0.7</m:t>
                    </m:r>
                    <m:r>
                      <a:rPr lang="de-DE" b="0" i="1" smtClean="0">
                        <a:latin typeface="Cambria Math" panose="02040503050406030204" pitchFamily="18" charset="0"/>
                      </a:rPr>
                      <m:t>6</m:t>
                    </m:r>
                  </m:oMath>
                </a14:m>
                <a:r>
                  <a:rPr lang="en-GB" dirty="0"/>
                  <a:t>]</a:t>
                </a:r>
              </a:p>
              <a:p>
                <a:pPr marL="914400" lvl="1" indent="-457200">
                  <a:buFont typeface="+mj-lt"/>
                  <a:buAutoNum type="arabicPeriod"/>
                </a:pPr>
                <a:r>
                  <a:rPr lang="en-GB" dirty="0"/>
                  <a:t>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1,2</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1,3</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2,3</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3,3</m:t>
                            </m:r>
                          </m:e>
                        </m:d>
                      </m:e>
                      <m:sub>
                        <m:r>
                          <a:rPr lang="en-GB" i="1">
                            <a:latin typeface="Cambria Math" panose="02040503050406030204" pitchFamily="18" charset="0"/>
                          </a:rPr>
                          <m:t>−0.04</m:t>
                        </m:r>
                      </m:sub>
                    </m:sSub>
                    <m:r>
                      <a:rPr lang="en-GB" i="1">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 </m:t>
                    </m:r>
                    <m:sSub>
                      <m:sSubPr>
                        <m:ctrlPr>
                          <a:rPr lang="en-GB" i="1">
                            <a:latin typeface="Cambria Math" panose="02040503050406030204" pitchFamily="18" charset="0"/>
                            <a:ea typeface="Cambria Math" panose="02040503050406030204" pitchFamily="18" charset="0"/>
                          </a:rPr>
                        </m:ctrlPr>
                      </m:sSubPr>
                      <m:e>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3,4</m:t>
                            </m:r>
                          </m:e>
                        </m:d>
                      </m:e>
                      <m:sub>
                        <m:r>
                          <a:rPr lang="en-GB" i="1">
                            <a:solidFill>
                              <a:schemeClr val="accent4"/>
                            </a:solidFill>
                            <a:latin typeface="Cambria Math" panose="02040503050406030204" pitchFamily="18" charset="0"/>
                            <a:ea typeface="Cambria Math" panose="02040503050406030204" pitchFamily="18" charset="0"/>
                          </a:rPr>
                          <m:t>+1</m:t>
                        </m:r>
                      </m:sub>
                    </m:sSub>
                  </m:oMath>
                </a14:m>
                <a:r>
                  <a:rPr lang="en-GB" dirty="0"/>
                  <a:t> [Total: </a:t>
                </a:r>
                <a14:m>
                  <m:oMath xmlns:m="http://schemas.openxmlformats.org/officeDocument/2006/math">
                    <m:r>
                      <a:rPr lang="de-DE" i="1">
                        <a:latin typeface="Cambria Math" panose="02040503050406030204" pitchFamily="18" charset="0"/>
                      </a:rPr>
                      <m:t>0.</m:t>
                    </m:r>
                    <m:r>
                      <a:rPr lang="de-DE" b="0" i="1" smtClean="0">
                        <a:latin typeface="Cambria Math" panose="02040503050406030204" pitchFamily="18" charset="0"/>
                      </a:rPr>
                      <m:t>84</m:t>
                    </m:r>
                  </m:oMath>
                </a14:m>
                <a:r>
                  <a:rPr lang="en-GB" dirty="0"/>
                  <a:t>]</a:t>
                </a:r>
              </a:p>
            </p:txBody>
          </p:sp>
        </mc:Choice>
        <mc:Fallback xmlns="">
          <p:sp>
            <p:nvSpPr>
              <p:cNvPr id="3" name="Content Placeholder 2">
                <a:extLst>
                  <a:ext uri="{FF2B5EF4-FFF2-40B4-BE49-F238E27FC236}">
                    <a16:creationId xmlns:a16="http://schemas.microsoft.com/office/drawing/2014/main" id="{5645A191-15E7-A744-B03D-1C713CF5FC45}"/>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9F07B16B-AC9F-174B-ACB7-436F6094846B}"/>
              </a:ext>
            </a:extLst>
          </p:cNvPr>
          <p:cNvSpPr>
            <a:spLocks noGrp="1"/>
          </p:cNvSpPr>
          <p:nvPr>
            <p:ph type="sldNum" sz="quarter" idx="12"/>
          </p:nvPr>
        </p:nvSpPr>
        <p:spPr/>
        <p:txBody>
          <a:bodyPr/>
          <a:lstStyle/>
          <a:p>
            <a:fld id="{67C9959E-8E6B-B04C-9955-EA096F41CA7A}" type="slidenum">
              <a:rPr lang="en-GB" smtClean="0"/>
              <a:t>49</a:t>
            </a:fld>
            <a:endParaRPr lang="en-GB"/>
          </a:p>
        </p:txBody>
      </p:sp>
    </p:spTree>
    <p:extLst>
      <p:ext uri="{BB962C8B-B14F-4D97-AF65-F5344CB8AC3E}">
        <p14:creationId xmlns:p14="http://schemas.microsoft.com/office/powerpoint/2010/main" val="31376454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Probabilistic Planning Domain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r>
                      <m:rPr>
                        <m:sty m:val="p"/>
                      </m:rPr>
                      <a:rPr lang="en-GB" i="0" smtClean="0">
                        <a:latin typeface="Cambria Math" panose="02040503050406030204" pitchFamily="18" charset="0"/>
                      </a:rPr>
                      <m:t>Σ</m:t>
                    </m:r>
                    <m:r>
                      <a:rPr lang="en-GB" i="1" smtClean="0">
                        <a:latin typeface="Cambria Math" panose="02040503050406030204" pitchFamily="18" charset="0"/>
                      </a:rPr>
                      <m:t> = (</m:t>
                    </m:r>
                    <m:r>
                      <a:rPr lang="en-GB" i="1" smtClean="0">
                        <a:latin typeface="Cambria Math" panose="02040503050406030204" pitchFamily="18" charset="0"/>
                      </a:rPr>
                      <m:t>𝑆</m:t>
                    </m:r>
                    <m:r>
                      <a:rPr lang="en-GB" i="1" smtClean="0">
                        <a:latin typeface="Cambria Math" panose="02040503050406030204" pitchFamily="18" charset="0"/>
                      </a:rPr>
                      <m:t>, </m:t>
                    </m:r>
                    <m:r>
                      <a:rPr lang="en-GB" i="1" smtClean="0">
                        <a:latin typeface="Cambria Math" panose="02040503050406030204" pitchFamily="18" charset="0"/>
                      </a:rPr>
                      <m:t>𝐴</m:t>
                    </m:r>
                    <m:r>
                      <a:rPr lang="en-GB" i="1" smtClean="0">
                        <a:latin typeface="Cambria Math" panose="02040503050406030204" pitchFamily="18" charset="0"/>
                      </a:rPr>
                      <m:t>, </m:t>
                    </m:r>
                    <m:r>
                      <a:rPr lang="en-GB" i="1" smtClean="0">
                        <a:latin typeface="Cambria Math" panose="02040503050406030204" pitchFamily="18" charset="0"/>
                      </a:rPr>
                      <m:t>𝛾</m:t>
                    </m:r>
                    <m:r>
                      <a:rPr lang="en-GB" i="1" smtClean="0">
                        <a:latin typeface="Cambria Math" panose="02040503050406030204" pitchFamily="18" charset="0"/>
                      </a:rPr>
                      <m:t>, </m:t>
                    </m:r>
                    <m:r>
                      <a:rPr lang="en-GB" i="1" smtClean="0">
                        <a:latin typeface="Cambria Math" panose="02040503050406030204" pitchFamily="18" charset="0"/>
                      </a:rPr>
                      <m:t>𝑃</m:t>
                    </m:r>
                    <m:r>
                      <a:rPr lang="en-GB" i="1" smtClean="0">
                        <a:latin typeface="Cambria Math" panose="02040503050406030204" pitchFamily="18" charset="0"/>
                      </a:rPr>
                      <m:t>, </m:t>
                    </m:r>
                    <m:r>
                      <a:rPr lang="en-GB" i="1" smtClean="0">
                        <a:latin typeface="Cambria Math" panose="02040503050406030204" pitchFamily="18" charset="0"/>
                      </a:rPr>
                      <m:t>𝑐𝑜𝑠𝑡</m:t>
                    </m:r>
                    <m:r>
                      <a:rPr lang="en-GB" i="1" smtClean="0">
                        <a:latin typeface="Cambria Math" panose="02040503050406030204" pitchFamily="18" charset="0"/>
                      </a:rPr>
                      <m:t>)</m:t>
                    </m:r>
                  </m:oMath>
                </a14:m>
                <a:endParaRPr lang="en-GB" dirty="0"/>
              </a:p>
              <a:p>
                <a:pPr lvl="1"/>
                <a14:m>
                  <m:oMath xmlns:m="http://schemas.openxmlformats.org/officeDocument/2006/math">
                    <m:r>
                      <a:rPr lang="en-GB" i="1">
                        <a:latin typeface="Cambria Math" panose="02040503050406030204" pitchFamily="18" charset="0"/>
                      </a:rPr>
                      <m:t>𝑆</m:t>
                    </m:r>
                  </m:oMath>
                </a14:m>
                <a:r>
                  <a:rPr lang="en-GB" dirty="0"/>
                  <a:t> = set of states</a:t>
                </a:r>
              </a:p>
              <a:p>
                <a:pPr lvl="1"/>
                <a14:m>
                  <m:oMath xmlns:m="http://schemas.openxmlformats.org/officeDocument/2006/math">
                    <m:r>
                      <a:rPr lang="en-GB" i="1">
                        <a:latin typeface="Cambria Math" panose="02040503050406030204" pitchFamily="18" charset="0"/>
                      </a:rPr>
                      <m:t>𝐴</m:t>
                    </m:r>
                  </m:oMath>
                </a14:m>
                <a:r>
                  <a:rPr lang="en-GB" dirty="0"/>
                  <a:t> = set of actions</a:t>
                </a:r>
              </a:p>
              <a:p>
                <a:pPr lvl="1"/>
                <a14:m>
                  <m:oMath xmlns:m="http://schemas.openxmlformats.org/officeDocument/2006/math">
                    <m:r>
                      <a:rPr lang="en-GB" i="1">
                        <a:latin typeface="Cambria Math" panose="02040503050406030204" pitchFamily="18" charset="0"/>
                      </a:rPr>
                      <m:t>𝛾</m:t>
                    </m:r>
                    <m:r>
                      <a:rPr lang="en-GB" b="0" i="1" smtClean="0">
                        <a:latin typeface="Cambria Math" panose="02040503050406030204" pitchFamily="18" charset="0"/>
                      </a:rPr>
                      <m:t> :</m:t>
                    </m:r>
                    <m:r>
                      <a:rPr lang="en-GB" b="0" i="1" smtClean="0">
                        <a:latin typeface="Cambria Math" panose="02040503050406030204" pitchFamily="18" charset="0"/>
                      </a:rPr>
                      <m:t>𝑆</m:t>
                    </m:r>
                    <m:r>
                      <a:rPr lang="en-GB" b="0" i="1" smtClean="0">
                        <a:latin typeface="Cambria Math" panose="02040503050406030204" pitchFamily="18" charset="0"/>
                      </a:rPr>
                      <m:t> × </m:t>
                    </m:r>
                    <m:r>
                      <a:rPr lang="en-GB" b="0" i="1" smtClean="0">
                        <a:latin typeface="Cambria Math" panose="02040503050406030204" pitchFamily="18" charset="0"/>
                        <a:ea typeface="Cambria Math" panose="02040503050406030204" pitchFamily="18" charset="0"/>
                      </a:rPr>
                      <m:t>𝐴</m:t>
                    </m:r>
                    <m:r>
                      <a:rPr lang="en-GB" b="0" i="1" smtClean="0">
                        <a:latin typeface="Cambria Math" panose="02040503050406030204" pitchFamily="18" charset="0"/>
                        <a:ea typeface="Cambria Math" panose="02040503050406030204" pitchFamily="18" charset="0"/>
                      </a:rPr>
                      <m:t> →</m:t>
                    </m:r>
                    <m:sSup>
                      <m:sSupPr>
                        <m:ctrlPr>
                          <a:rPr lang="en-GB" b="0"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2</m:t>
                        </m:r>
                      </m:e>
                      <m:sup>
                        <m:r>
                          <a:rPr lang="en-GB" b="0" i="1" smtClean="0">
                            <a:latin typeface="Cambria Math" panose="02040503050406030204" pitchFamily="18" charset="0"/>
                            <a:ea typeface="Cambria Math" panose="02040503050406030204" pitchFamily="18" charset="0"/>
                          </a:rPr>
                          <m:t>𝑆</m:t>
                        </m:r>
                      </m:sup>
                    </m:sSup>
                  </m:oMath>
                </a14:m>
                <a:r>
                  <a:rPr lang="en-GB" dirty="0"/>
                  <a:t> a transition function</a:t>
                </a:r>
              </a:p>
              <a:p>
                <a:pPr lvl="1"/>
                <a14:m>
                  <m:oMath xmlns:m="http://schemas.openxmlformats.org/officeDocument/2006/math">
                    <m:func>
                      <m:funcPr>
                        <m:ctrlPr>
                          <a:rPr lang="en-GB" b="0" i="1" smtClean="0">
                            <a:latin typeface="Cambria Math" panose="02040503050406030204" pitchFamily="18" charset="0"/>
                          </a:rPr>
                        </m:ctrlPr>
                      </m:funcPr>
                      <m:fName>
                        <m:r>
                          <a:rPr lang="en-GB" b="0" i="1" smtClean="0">
                            <a:latin typeface="Cambria Math" panose="02040503050406030204" pitchFamily="18" charset="0"/>
                          </a:rPr>
                          <m:t>𝑃</m:t>
                        </m:r>
                      </m:fName>
                      <m:e>
                        <m:d>
                          <m:dPr>
                            <m:ctrlPr>
                              <a:rPr lang="en-GB" i="1" smtClean="0">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𝑠</m:t>
                                </m:r>
                              </m:e>
                              <m:sup>
                                <m:r>
                                  <a:rPr lang="en-GB" i="1">
                                    <a:latin typeface="Cambria Math" panose="02040503050406030204" pitchFamily="18" charset="0"/>
                                  </a:rPr>
                                  <m:t>′</m:t>
                                </m:r>
                              </m:sup>
                            </m:sSup>
                            <m:r>
                              <a:rPr lang="en-GB" i="1">
                                <a:latin typeface="Cambria Math" panose="02040503050406030204" pitchFamily="18" charset="0"/>
                              </a:rPr>
                              <m:t> | </m:t>
                            </m:r>
                            <m:r>
                              <a:rPr lang="en-GB" i="1">
                                <a:latin typeface="Cambria Math" panose="02040503050406030204" pitchFamily="18" charset="0"/>
                              </a:rPr>
                              <m:t>𝑠</m:t>
                            </m:r>
                            <m:r>
                              <a:rPr lang="en-GB" i="1">
                                <a:latin typeface="Cambria Math" panose="02040503050406030204" pitchFamily="18" charset="0"/>
                              </a:rPr>
                              <m:t>, </m:t>
                            </m:r>
                            <m:r>
                              <a:rPr lang="en-GB" i="1">
                                <a:latin typeface="Cambria Math" panose="02040503050406030204" pitchFamily="18" charset="0"/>
                              </a:rPr>
                              <m:t>𝑎</m:t>
                            </m:r>
                          </m:e>
                        </m:d>
                      </m:e>
                    </m:func>
                  </m:oMath>
                </a14:m>
                <a:r>
                  <a:rPr lang="en-GB" dirty="0"/>
                  <a:t> = probability of going to state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𝑠</m:t>
                        </m:r>
                      </m:e>
                      <m:sup>
                        <m:r>
                          <a:rPr lang="en-GB" i="1">
                            <a:latin typeface="Cambria Math" panose="02040503050406030204" pitchFamily="18" charset="0"/>
                          </a:rPr>
                          <m:t>′</m:t>
                        </m:r>
                      </m:sup>
                    </m:sSup>
                  </m:oMath>
                </a14:m>
                <a:r>
                  <a:rPr lang="en-GB" dirty="0"/>
                  <a:t> if we perform </a:t>
                </a:r>
                <a14:m>
                  <m:oMath xmlns:m="http://schemas.openxmlformats.org/officeDocument/2006/math">
                    <m:r>
                      <a:rPr lang="en-GB" i="1">
                        <a:latin typeface="Cambria Math" panose="02040503050406030204" pitchFamily="18" charset="0"/>
                      </a:rPr>
                      <m:t>𝑎</m:t>
                    </m:r>
                  </m:oMath>
                </a14:m>
                <a:r>
                  <a:rPr lang="en-GB" dirty="0"/>
                  <a:t> in </a:t>
                </a:r>
                <a14:m>
                  <m:oMath xmlns:m="http://schemas.openxmlformats.org/officeDocument/2006/math">
                    <m:r>
                      <a:rPr lang="en-GB" i="1">
                        <a:latin typeface="Cambria Math" panose="02040503050406030204" pitchFamily="18" charset="0"/>
                      </a:rPr>
                      <m:t>𝑠</m:t>
                    </m:r>
                  </m:oMath>
                </a14:m>
                <a:endParaRPr lang="en-GB" dirty="0"/>
              </a:p>
              <a:p>
                <a:pPr lvl="2"/>
                <a:r>
                  <a:rPr lang="en-GB" dirty="0"/>
                  <a:t>Require </a:t>
                </a:r>
                <a14:m>
                  <m:oMath xmlns:m="http://schemas.openxmlformats.org/officeDocument/2006/math">
                    <m:func>
                      <m:funcPr>
                        <m:ctrlPr>
                          <a:rPr lang="en-GB" i="1">
                            <a:latin typeface="Cambria Math" panose="02040503050406030204" pitchFamily="18" charset="0"/>
                          </a:rPr>
                        </m:ctrlPr>
                      </m:funcPr>
                      <m:fName>
                        <m:r>
                          <a:rPr lang="en-GB" i="1">
                            <a:latin typeface="Cambria Math" panose="02040503050406030204" pitchFamily="18" charset="0"/>
                          </a:rPr>
                          <m:t>𝑃</m:t>
                        </m:r>
                      </m:fName>
                      <m:e>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𝑠</m:t>
                                </m:r>
                              </m:e>
                              <m:sup>
                                <m:r>
                                  <a:rPr lang="en-GB" i="1">
                                    <a:latin typeface="Cambria Math" panose="02040503050406030204" pitchFamily="18" charset="0"/>
                                  </a:rPr>
                                  <m:t>′</m:t>
                                </m:r>
                              </m:sup>
                            </m:sSup>
                            <m:r>
                              <a:rPr lang="en-GB" i="1">
                                <a:latin typeface="Cambria Math" panose="02040503050406030204" pitchFamily="18" charset="0"/>
                              </a:rPr>
                              <m:t> | </m:t>
                            </m:r>
                            <m:r>
                              <a:rPr lang="en-GB" i="1">
                                <a:latin typeface="Cambria Math" panose="02040503050406030204" pitchFamily="18" charset="0"/>
                              </a:rPr>
                              <m:t>𝑠</m:t>
                            </m:r>
                            <m:r>
                              <a:rPr lang="en-GB" i="1">
                                <a:latin typeface="Cambria Math" panose="02040503050406030204" pitchFamily="18" charset="0"/>
                              </a:rPr>
                              <m:t>, </m:t>
                            </m:r>
                            <m:r>
                              <a:rPr lang="en-GB" i="1">
                                <a:latin typeface="Cambria Math" panose="02040503050406030204" pitchFamily="18" charset="0"/>
                              </a:rPr>
                              <m:t>𝑎</m:t>
                            </m:r>
                          </m:e>
                        </m:d>
                      </m:e>
                    </m:func>
                    <m:r>
                      <a:rPr lang="en-GB"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0</m:t>
                    </m:r>
                  </m:oMath>
                </a14:m>
                <a:r>
                  <a:rPr lang="en-GB" dirty="0"/>
                  <a:t> iff </a:t>
                </a:r>
                <a14:m>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𝑠</m:t>
                        </m:r>
                      </m:e>
                      <m:sup>
                        <m:r>
                          <a:rPr lang="en-GB" i="1" smtClean="0">
                            <a:latin typeface="Cambria Math" panose="02040503050406030204" pitchFamily="18" charset="0"/>
                          </a:rPr>
                          <m:t>′</m:t>
                        </m:r>
                      </m:sup>
                    </m:sSup>
                    <m:r>
                      <a:rPr lang="en-GB" i="1" smtClean="0">
                        <a:latin typeface="Cambria Math" panose="02040503050406030204" pitchFamily="18" charset="0"/>
                      </a:rPr>
                      <m:t>∈</m:t>
                    </m:r>
                    <m:r>
                      <a:rPr lang="en-GB" i="1" smtClean="0">
                        <a:latin typeface="Cambria Math" panose="02040503050406030204" pitchFamily="18" charset="0"/>
                      </a:rPr>
                      <m:t>𝛾</m:t>
                    </m:r>
                    <m:d>
                      <m:dPr>
                        <m:ctrlPr>
                          <a:rPr lang="en-GB" i="1" smtClean="0">
                            <a:latin typeface="Cambria Math" panose="02040503050406030204" pitchFamily="18" charset="0"/>
                          </a:rPr>
                        </m:ctrlPr>
                      </m:dPr>
                      <m:e>
                        <m:r>
                          <a:rPr lang="en-GB" i="1" smtClean="0">
                            <a:latin typeface="Cambria Math" panose="02040503050406030204" pitchFamily="18" charset="0"/>
                          </a:rPr>
                          <m:t>𝑠</m:t>
                        </m:r>
                        <m:r>
                          <a:rPr lang="en-GB" i="1" smtClean="0">
                            <a:latin typeface="Cambria Math" panose="02040503050406030204" pitchFamily="18" charset="0"/>
                          </a:rPr>
                          <m:t>,</m:t>
                        </m:r>
                        <m:r>
                          <a:rPr lang="en-GB" i="1" smtClean="0">
                            <a:latin typeface="Cambria Math" panose="02040503050406030204" pitchFamily="18" charset="0"/>
                          </a:rPr>
                          <m:t>𝑎</m:t>
                        </m:r>
                      </m:e>
                    </m:d>
                  </m:oMath>
                </a14:m>
                <a:endParaRPr lang="en-GB" dirty="0"/>
              </a:p>
              <a:p>
                <a:pPr lvl="1"/>
                <a14:m>
                  <m:oMath xmlns:m="http://schemas.openxmlformats.org/officeDocument/2006/math">
                    <m:r>
                      <a:rPr lang="en-GB" i="1" smtClean="0">
                        <a:solidFill>
                          <a:schemeClr val="accent1"/>
                        </a:solidFill>
                        <a:latin typeface="Cambria Math" panose="02040503050406030204" pitchFamily="18" charset="0"/>
                      </a:rPr>
                      <m:t>𝑐𝑜𝑠𝑡</m:t>
                    </m:r>
                    <m:r>
                      <a:rPr lang="en-GB" i="1" smtClean="0">
                        <a:latin typeface="Cambria Math" panose="02040503050406030204" pitchFamily="18" charset="0"/>
                      </a:rPr>
                      <m:t>: </m:t>
                    </m:r>
                    <m:r>
                      <a:rPr lang="en-GB" i="1" smtClean="0">
                        <a:latin typeface="Cambria Math" panose="02040503050406030204" pitchFamily="18" charset="0"/>
                      </a:rPr>
                      <m:t>𝑆</m:t>
                    </m:r>
                    <m:r>
                      <a:rPr lang="en-GB" i="1" smtClean="0">
                        <a:latin typeface="Cambria Math" panose="02040503050406030204" pitchFamily="18" charset="0"/>
                      </a:rPr>
                      <m:t> × </m:t>
                    </m:r>
                    <m:r>
                      <a:rPr lang="en-GB" i="1" smtClean="0">
                        <a:latin typeface="Cambria Math" panose="02040503050406030204" pitchFamily="18" charset="0"/>
                      </a:rPr>
                      <m:t>𝐴</m:t>
                    </m:r>
                    <m:r>
                      <a:rPr lang="en-GB" i="1" smtClean="0">
                        <a:latin typeface="Cambria Math" panose="02040503050406030204" pitchFamily="18" charset="0"/>
                      </a:rPr>
                      <m:t>→</m:t>
                    </m:r>
                    <m:sSup>
                      <m:sSupPr>
                        <m:ctrlPr>
                          <a:rPr lang="en-GB" i="1" smtClean="0">
                            <a:latin typeface="Cambria Math" panose="02040503050406030204" pitchFamily="18" charset="0"/>
                            <a:ea typeface="Cambria Math" panose="02040503050406030204" pitchFamily="18" charset="0"/>
                          </a:rPr>
                        </m:ctrlPr>
                      </m:sSupPr>
                      <m:e>
                        <m:r>
                          <a:rPr lang="en-GB" i="1" smtClean="0">
                            <a:latin typeface="Cambria Math" panose="02040503050406030204" pitchFamily="18" charset="0"/>
                            <a:ea typeface="Cambria Math" panose="02040503050406030204" pitchFamily="18" charset="0"/>
                          </a:rPr>
                          <m:t>ℝ</m:t>
                        </m:r>
                      </m:e>
                      <m:sup>
                        <m:r>
                          <a:rPr lang="en-GB" b="0" i="1" smtClean="0">
                            <a:latin typeface="Cambria Math" panose="02040503050406030204" pitchFamily="18" charset="0"/>
                            <a:ea typeface="Cambria Math" panose="02040503050406030204" pitchFamily="18" charset="0"/>
                          </a:rPr>
                          <m:t>&gt;0</m:t>
                        </m:r>
                      </m:sup>
                    </m:sSup>
                  </m:oMath>
                </a14:m>
                <a:endParaRPr lang="en-GB" dirty="0"/>
              </a:p>
              <a:p>
                <a:pPr lvl="2"/>
                <a14:m>
                  <m:oMath xmlns:m="http://schemas.openxmlformats.org/officeDocument/2006/math">
                    <m:r>
                      <a:rPr lang="en-GB" i="1" smtClean="0">
                        <a:latin typeface="Cambria Math" panose="02040503050406030204" pitchFamily="18" charset="0"/>
                      </a:rPr>
                      <m:t>𝑐𝑜𝑠𝑡</m:t>
                    </m:r>
                    <m:d>
                      <m:dPr>
                        <m:ctrlPr>
                          <a:rPr lang="en-GB" i="1" smtClean="0">
                            <a:latin typeface="Cambria Math" panose="02040503050406030204" pitchFamily="18" charset="0"/>
                          </a:rPr>
                        </m:ctrlPr>
                      </m:dPr>
                      <m:e>
                        <m:r>
                          <a:rPr lang="en-GB" i="1" smtClean="0">
                            <a:latin typeface="Cambria Math" panose="02040503050406030204" pitchFamily="18" charset="0"/>
                          </a:rPr>
                          <m:t>𝑠</m:t>
                        </m:r>
                        <m:r>
                          <a:rPr lang="en-GB" i="1" smtClean="0">
                            <a:latin typeface="Cambria Math" panose="02040503050406030204" pitchFamily="18" charset="0"/>
                          </a:rPr>
                          <m:t>,</m:t>
                        </m:r>
                        <m:r>
                          <a:rPr lang="en-GB" i="1" smtClean="0">
                            <a:latin typeface="Cambria Math" panose="02040503050406030204" pitchFamily="18" charset="0"/>
                          </a:rPr>
                          <m:t>𝑎</m:t>
                        </m:r>
                      </m:e>
                    </m:d>
                  </m:oMath>
                </a14:m>
                <a:r>
                  <a:rPr lang="en-GB" dirty="0"/>
                  <a:t> = cost of action </a:t>
                </a:r>
                <a14:m>
                  <m:oMath xmlns:m="http://schemas.openxmlformats.org/officeDocument/2006/math">
                    <m:r>
                      <a:rPr lang="en-GB" i="1" smtClean="0">
                        <a:latin typeface="Cambria Math" panose="02040503050406030204" pitchFamily="18" charset="0"/>
                      </a:rPr>
                      <m:t>𝑎</m:t>
                    </m:r>
                  </m:oMath>
                </a14:m>
                <a:r>
                  <a:rPr lang="en-GB" dirty="0"/>
                  <a:t> in state </a:t>
                </a:r>
                <a14:m>
                  <m:oMath xmlns:m="http://schemas.openxmlformats.org/officeDocument/2006/math">
                    <m:r>
                      <a:rPr lang="en-GB" i="1">
                        <a:latin typeface="Cambria Math" panose="02040503050406030204" pitchFamily="18" charset="0"/>
                      </a:rPr>
                      <m:t>𝑠</m:t>
                    </m:r>
                  </m:oMath>
                </a14:m>
                <a:endParaRPr lang="en-GB" dirty="0"/>
              </a:p>
              <a:p>
                <a:pPr lvl="2"/>
                <a:r>
                  <a:rPr lang="en-GB" dirty="0"/>
                  <a:t>may omit, default is </a:t>
                </a:r>
                <a14:m>
                  <m:oMath xmlns:m="http://schemas.openxmlformats.org/officeDocument/2006/math">
                    <m:r>
                      <a:rPr lang="en-GB" i="1" smtClean="0">
                        <a:latin typeface="Cambria Math" panose="02040503050406030204" pitchFamily="18" charset="0"/>
                      </a:rPr>
                      <m:t>𝑐𝑜𝑠𝑡</m:t>
                    </m:r>
                    <m:r>
                      <a:rPr lang="en-GB" i="1" smtClean="0">
                        <a:latin typeface="Cambria Math" panose="02040503050406030204" pitchFamily="18" charset="0"/>
                      </a:rPr>
                      <m:t>(</m:t>
                    </m:r>
                    <m:r>
                      <a:rPr lang="en-GB" i="1" smtClean="0">
                        <a:latin typeface="Cambria Math" panose="02040503050406030204" pitchFamily="18" charset="0"/>
                      </a:rPr>
                      <m:t>𝑠</m:t>
                    </m:r>
                    <m:r>
                      <a:rPr lang="en-GB" i="1" smtClean="0">
                        <a:latin typeface="Cambria Math" panose="02040503050406030204" pitchFamily="18" charset="0"/>
                      </a:rPr>
                      <m:t>,</m:t>
                    </m:r>
                    <m:r>
                      <a:rPr lang="en-GB" i="1" smtClean="0">
                        <a:latin typeface="Cambria Math" panose="02040503050406030204" pitchFamily="18" charset="0"/>
                      </a:rPr>
                      <m:t>𝑎</m:t>
                    </m:r>
                    <m:r>
                      <a:rPr lang="en-GB" i="1" smtClean="0">
                        <a:latin typeface="Cambria Math" panose="02040503050406030204" pitchFamily="18" charset="0"/>
                      </a:rPr>
                      <m:t>)=1</m:t>
                    </m:r>
                  </m:oMath>
                </a14:m>
                <a:endParaRPr lang="en-GB" dirty="0"/>
              </a:p>
              <a:p>
                <a:pPr lvl="1"/>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447" t="-151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27036C9A-2EDE-1742-B3E7-85FFBF1ED040}"/>
              </a:ext>
            </a:extLst>
          </p:cNvPr>
          <p:cNvSpPr>
            <a:spLocks noGrp="1"/>
          </p:cNvSpPr>
          <p:nvPr>
            <p:ph type="sldNum" sz="quarter" idx="12"/>
          </p:nvPr>
        </p:nvSpPr>
        <p:spPr/>
        <p:txBody>
          <a:bodyPr/>
          <a:lstStyle/>
          <a:p>
            <a:fld id="{67C9959E-8E6B-B04C-9955-EA096F41CA7A}" type="slidenum">
              <a:rPr lang="en-GB" smtClean="0"/>
              <a:pPr/>
              <a:t>5</a:t>
            </a:fld>
            <a:endParaRPr lang="en-GB"/>
          </a:p>
        </p:txBody>
      </p:sp>
      <p:sp>
        <p:nvSpPr>
          <p:cNvPr id="5" name="TextBox 4">
            <a:extLst>
              <a:ext uri="{FF2B5EF4-FFF2-40B4-BE49-F238E27FC236}">
                <a16:creationId xmlns:a16="http://schemas.microsoft.com/office/drawing/2014/main" id="{DEB27359-2D1B-B148-9C0E-71785035B3DE}"/>
              </a:ext>
            </a:extLst>
          </p:cNvPr>
          <p:cNvSpPr txBox="1"/>
          <p:nvPr/>
        </p:nvSpPr>
        <p:spPr>
          <a:xfrm>
            <a:off x="5856514" y="5129347"/>
            <a:ext cx="2666455" cy="92333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dirty="0"/>
              <a:t>Instead of maximising expected utility as before:</a:t>
            </a:r>
          </a:p>
          <a:p>
            <a:pPr algn="ctr"/>
            <a:r>
              <a:rPr lang="en-GB" i="1" dirty="0"/>
              <a:t>Minimise expected cost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60337CB-2C98-304A-9C10-53263F207729}"/>
                  </a:ext>
                </a:extLst>
              </p:cNvPr>
              <p:cNvSpPr txBox="1"/>
              <p:nvPr/>
            </p:nvSpPr>
            <p:spPr>
              <a:xfrm>
                <a:off x="628650" y="5129347"/>
                <a:ext cx="5113291" cy="92333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i="1" dirty="0"/>
                  <a:t>Difference in syntax</a:t>
                </a:r>
                <a:r>
                  <a:rPr lang="en-GB" dirty="0"/>
                  <a:t>: MDPs do not have an explicit transition function </a:t>
                </a:r>
                <a14:m>
                  <m:oMath xmlns:m="http://schemas.openxmlformats.org/officeDocument/2006/math">
                    <m:r>
                      <a:rPr lang="en-GB" i="1" smtClean="0">
                        <a:latin typeface="Cambria Math" panose="02040503050406030204" pitchFamily="18" charset="0"/>
                        <a:ea typeface="Cambria Math" panose="02040503050406030204" pitchFamily="18" charset="0"/>
                      </a:rPr>
                      <m:t>𝛾</m:t>
                    </m:r>
                  </m:oMath>
                </a14:m>
                <a:r>
                  <a:rPr lang="en-GB" dirty="0"/>
                  <a:t>, only a set of applicable actions </a:t>
                </a:r>
                <a14:m>
                  <m:oMath xmlns:m="http://schemas.openxmlformats.org/officeDocument/2006/math">
                    <m:r>
                      <a:rPr lang="en-GB" i="1" dirty="0" smtClean="0">
                        <a:latin typeface="Cambria Math" panose="02040503050406030204" pitchFamily="18" charset="0"/>
                      </a:rPr>
                      <m:t>𝐴</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𝑠</m:t>
                        </m:r>
                      </m:e>
                    </m:d>
                  </m:oMath>
                </a14:m>
                <a:r>
                  <a:rPr lang="en-GB" dirty="0"/>
                  <a:t> per state and the transition model </a:t>
                </a:r>
                <a14:m>
                  <m:oMath xmlns:m="http://schemas.openxmlformats.org/officeDocument/2006/math">
                    <m:func>
                      <m:funcPr>
                        <m:ctrlPr>
                          <a:rPr lang="en-GB" i="1">
                            <a:latin typeface="Cambria Math" panose="02040503050406030204" pitchFamily="18" charset="0"/>
                          </a:rPr>
                        </m:ctrlPr>
                      </m:funcPr>
                      <m:fName>
                        <m:r>
                          <a:rPr lang="en-GB" i="1">
                            <a:latin typeface="Cambria Math" panose="02040503050406030204" pitchFamily="18" charset="0"/>
                          </a:rPr>
                          <m:t>𝑃</m:t>
                        </m:r>
                      </m:fName>
                      <m:e>
                        <m:d>
                          <m:dPr>
                            <m:ctrlPr>
                              <a:rPr lang="en-GB" i="1">
                                <a:latin typeface="Cambria Math" panose="02040503050406030204" pitchFamily="18" charset="0"/>
                              </a:rPr>
                            </m:ctrlPr>
                          </m:dPr>
                          <m:e>
                            <m:sSup>
                              <m:sSupPr>
                                <m:ctrlPr>
                                  <a:rPr lang="en-GB" i="1">
                                    <a:latin typeface="Cambria Math" panose="02040503050406030204" pitchFamily="18" charset="0"/>
                                  </a:rPr>
                                </m:ctrlPr>
                              </m:sSupPr>
                              <m:e>
                                <m:r>
                                  <a:rPr lang="en-GB" i="1">
                                    <a:latin typeface="Cambria Math" panose="02040503050406030204" pitchFamily="18" charset="0"/>
                                  </a:rPr>
                                  <m:t>𝑠</m:t>
                                </m:r>
                              </m:e>
                              <m:sup>
                                <m:r>
                                  <a:rPr lang="en-GB" i="1">
                                    <a:latin typeface="Cambria Math" panose="02040503050406030204" pitchFamily="18" charset="0"/>
                                  </a:rPr>
                                  <m:t>′</m:t>
                                </m:r>
                              </m:sup>
                            </m:sSup>
                            <m:r>
                              <a:rPr lang="en-GB" i="1">
                                <a:latin typeface="Cambria Math" panose="02040503050406030204" pitchFamily="18" charset="0"/>
                              </a:rPr>
                              <m:t> | </m:t>
                            </m:r>
                            <m:r>
                              <a:rPr lang="en-GB" i="1">
                                <a:latin typeface="Cambria Math" panose="02040503050406030204" pitchFamily="18" charset="0"/>
                              </a:rPr>
                              <m:t>𝑠</m:t>
                            </m:r>
                            <m:r>
                              <a:rPr lang="en-GB" i="1">
                                <a:latin typeface="Cambria Math" panose="02040503050406030204" pitchFamily="18" charset="0"/>
                              </a:rPr>
                              <m:t>, </m:t>
                            </m:r>
                            <m:r>
                              <a:rPr lang="en-GB" i="1">
                                <a:latin typeface="Cambria Math" panose="02040503050406030204" pitchFamily="18" charset="0"/>
                              </a:rPr>
                              <m:t>𝑎</m:t>
                            </m:r>
                          </m:e>
                        </m:d>
                      </m:e>
                    </m:func>
                  </m:oMath>
                </a14:m>
                <a:endParaRPr lang="en-GB" dirty="0"/>
              </a:p>
            </p:txBody>
          </p:sp>
        </mc:Choice>
        <mc:Fallback xmlns="">
          <p:sp>
            <p:nvSpPr>
              <p:cNvPr id="6" name="TextBox 5">
                <a:extLst>
                  <a:ext uri="{FF2B5EF4-FFF2-40B4-BE49-F238E27FC236}">
                    <a16:creationId xmlns:a16="http://schemas.microsoft.com/office/drawing/2014/main" id="{360337CB-2C98-304A-9C10-53263F207729}"/>
                  </a:ext>
                </a:extLst>
              </p:cNvPr>
              <p:cNvSpPr txBox="1">
                <a:spLocks noRot="1" noChangeAspect="1" noMove="1" noResize="1" noEditPoints="1" noAdjustHandles="1" noChangeArrowheads="1" noChangeShapeType="1" noTextEdit="1"/>
              </p:cNvSpPr>
              <p:nvPr/>
            </p:nvSpPr>
            <p:spPr>
              <a:xfrm>
                <a:off x="628650" y="5129347"/>
                <a:ext cx="5113291" cy="923330"/>
              </a:xfrm>
              <a:prstGeom prst="rect">
                <a:avLst/>
              </a:prstGeom>
              <a:blipFill>
                <a:blip r:embed="rId3"/>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19734821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59DFC-607C-254D-B885-0F6E4FD78B68}"/>
              </a:ext>
            </a:extLst>
          </p:cNvPr>
          <p:cNvSpPr>
            <a:spLocks noGrp="1"/>
          </p:cNvSpPr>
          <p:nvPr>
            <p:ph type="title"/>
          </p:nvPr>
        </p:nvSpPr>
        <p:spPr/>
        <p:txBody>
          <a:bodyPr/>
          <a:lstStyle/>
          <a:p>
            <a:r>
              <a:rPr lang="en-GB" dirty="0"/>
              <a:t>DUE: Convergence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8C6B42F-B895-164A-BEC6-DE6A148E2E93}"/>
                  </a:ext>
                </a:extLst>
              </p:cNvPr>
              <p:cNvSpPr>
                <a:spLocks noGrp="1"/>
              </p:cNvSpPr>
              <p:nvPr>
                <p:ph idx="1"/>
              </p:nvPr>
            </p:nvSpPr>
            <p:spPr/>
            <p:txBody>
              <a:bodyPr/>
              <a:lstStyle/>
              <a:p>
                <a:r>
                  <a:rPr lang="en-GB" dirty="0"/>
                  <a:t>Keep a running average of the observed reward-to-go for each state</a:t>
                </a:r>
              </a:p>
              <a:p>
                <a:pPr lvl="1"/>
                <a:r>
                  <a:rPr lang="en-GB" dirty="0"/>
                  <a:t>E.g., for state </a:t>
                </a:r>
                <a14:m>
                  <m:oMath xmlns:m="http://schemas.openxmlformats.org/officeDocument/2006/math">
                    <m:d>
                      <m:dPr>
                        <m:ctrlPr>
                          <a:rPr lang="en-GB" i="1">
                            <a:latin typeface="Cambria Math" panose="02040503050406030204" pitchFamily="18" charset="0"/>
                          </a:rPr>
                        </m:ctrlPr>
                      </m:dPr>
                      <m:e>
                        <m:r>
                          <a:rPr lang="en-GB" i="1">
                            <a:latin typeface="Cambria Math" panose="02040503050406030204" pitchFamily="18" charset="0"/>
                          </a:rPr>
                          <m:t>1,</m:t>
                        </m:r>
                        <m:r>
                          <a:rPr lang="de-DE" i="1">
                            <a:latin typeface="Cambria Math" panose="02040503050406030204" pitchFamily="18" charset="0"/>
                          </a:rPr>
                          <m:t>2</m:t>
                        </m:r>
                      </m:e>
                    </m:d>
                  </m:oMath>
                </a14:m>
                <a:r>
                  <a:rPr lang="en-GB" dirty="0"/>
                  <a:t>, it stores </a:t>
                </a:r>
                <a14:m>
                  <m:oMath xmlns:m="http://schemas.openxmlformats.org/officeDocument/2006/math">
                    <m:f>
                      <m:fPr>
                        <m:ctrlPr>
                          <a:rPr lang="de-DE" b="0" i="1" smtClean="0">
                            <a:latin typeface="Cambria Math" panose="02040503050406030204" pitchFamily="18" charset="0"/>
                          </a:rPr>
                        </m:ctrlPr>
                      </m:fPr>
                      <m:num>
                        <m:d>
                          <m:dPr>
                            <m:ctrlPr>
                              <a:rPr lang="en-GB" i="1">
                                <a:latin typeface="Cambria Math" panose="02040503050406030204" pitchFamily="18" charset="0"/>
                              </a:rPr>
                            </m:ctrlPr>
                          </m:dPr>
                          <m:e>
                            <m:r>
                              <a:rPr lang="de-DE" b="0" i="1" smtClean="0">
                                <a:latin typeface="Cambria Math" panose="02040503050406030204" pitchFamily="18" charset="0"/>
                              </a:rPr>
                              <m:t>0.76+0.84</m:t>
                            </m:r>
                          </m:e>
                        </m:d>
                      </m:num>
                      <m:den>
                        <m:r>
                          <a:rPr lang="de-DE" b="0" i="1" smtClean="0">
                            <a:latin typeface="Cambria Math" panose="02040503050406030204" pitchFamily="18" charset="0"/>
                          </a:rPr>
                          <m:t>2</m:t>
                        </m:r>
                      </m:den>
                    </m:f>
                    <m:r>
                      <a:rPr lang="de-DE" b="0" i="1" smtClean="0">
                        <a:latin typeface="Cambria Math" panose="02040503050406030204" pitchFamily="18" charset="0"/>
                      </a:rPr>
                      <m:t>=0.8</m:t>
                    </m:r>
                  </m:oMath>
                </a14:m>
                <a:endParaRPr lang="en-GB" dirty="0"/>
              </a:p>
              <a:p>
                <a:r>
                  <a:rPr lang="en-GB" dirty="0"/>
                  <a:t>As the number of trials goes to infinity, the sample average converges to the true utility</a:t>
                </a:r>
              </a:p>
            </p:txBody>
          </p:sp>
        </mc:Choice>
        <mc:Fallback xmlns="">
          <p:sp>
            <p:nvSpPr>
              <p:cNvPr id="3" name="Content Placeholder 2">
                <a:extLst>
                  <a:ext uri="{FF2B5EF4-FFF2-40B4-BE49-F238E27FC236}">
                    <a16:creationId xmlns:a16="http://schemas.microsoft.com/office/drawing/2014/main" id="{F8C6B42F-B895-164A-BEC6-DE6A148E2E93}"/>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2D45A577-7982-3A47-A2E1-0C8AEDA8CFBE}"/>
              </a:ext>
            </a:extLst>
          </p:cNvPr>
          <p:cNvSpPr>
            <a:spLocks noGrp="1"/>
          </p:cNvSpPr>
          <p:nvPr>
            <p:ph type="sldNum" sz="quarter" idx="12"/>
          </p:nvPr>
        </p:nvSpPr>
        <p:spPr/>
        <p:txBody>
          <a:bodyPr/>
          <a:lstStyle/>
          <a:p>
            <a:fld id="{67C9959E-8E6B-B04C-9955-EA096F41CA7A}" type="slidenum">
              <a:rPr lang="en-GB" smtClean="0"/>
              <a:t>50</a:t>
            </a:fld>
            <a:endParaRPr lang="en-GB"/>
          </a:p>
        </p:txBody>
      </p:sp>
    </p:spTree>
    <p:extLst>
      <p:ext uri="{BB962C8B-B14F-4D97-AF65-F5344CB8AC3E}">
        <p14:creationId xmlns:p14="http://schemas.microsoft.com/office/powerpoint/2010/main" val="11627030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8DD21-F8C7-2C47-9E52-2F17AD33BF96}"/>
              </a:ext>
            </a:extLst>
          </p:cNvPr>
          <p:cNvSpPr>
            <a:spLocks noGrp="1"/>
          </p:cNvSpPr>
          <p:nvPr>
            <p:ph type="title"/>
          </p:nvPr>
        </p:nvSpPr>
        <p:spPr/>
        <p:txBody>
          <a:bodyPr/>
          <a:lstStyle/>
          <a:p>
            <a:r>
              <a:rPr lang="en-GB" dirty="0"/>
              <a:t>DUE: Problem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56ED370D-E4A4-B34D-904B-E2CA98E296C1}"/>
                  </a:ext>
                </a:extLst>
              </p:cNvPr>
              <p:cNvSpPr>
                <a:spLocks noGrp="1"/>
              </p:cNvSpPr>
              <p:nvPr>
                <p:ph idx="1"/>
              </p:nvPr>
            </p:nvSpPr>
            <p:spPr/>
            <p:txBody>
              <a:bodyPr/>
              <a:lstStyle/>
              <a:p>
                <a:r>
                  <a:rPr lang="en-GB" dirty="0"/>
                  <a:t>Big problem: </a:t>
                </a:r>
                <a:r>
                  <a:rPr lang="en-GB" dirty="0">
                    <a:solidFill>
                      <a:srgbClr val="C00000"/>
                    </a:solidFill>
                  </a:rPr>
                  <a:t>it converges very slowly!</a:t>
                </a:r>
              </a:p>
              <a:p>
                <a:r>
                  <a:rPr lang="en-GB" dirty="0"/>
                  <a:t>Why?</a:t>
                </a:r>
              </a:p>
              <a:p>
                <a:pPr lvl="1"/>
                <a:r>
                  <a:rPr lang="en-GB" dirty="0"/>
                  <a:t>Does not exploit the fact that utilities of states are not independent</a:t>
                </a:r>
              </a:p>
              <a:p>
                <a:pPr lvl="1"/>
                <a:r>
                  <a:rPr lang="en-GB" dirty="0"/>
                  <a:t>Utilities follow the Bellman equation</a:t>
                </a:r>
              </a:p>
              <a:p>
                <a:pPr marL="457200" lvl="1" indent="0">
                  <a:buNone/>
                  <a:tabLst>
                    <a:tab pos="5411788" algn="l"/>
                  </a:tabLst>
                </a:pPr>
                <a14:m>
                  <m:oMathPara xmlns:m="http://schemas.openxmlformats.org/officeDocument/2006/math">
                    <m:oMathParaPr>
                      <m:jc m:val="centerGroup"/>
                    </m:oMathParaPr>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𝑈</m:t>
                          </m:r>
                        </m:e>
                        <m:sup>
                          <m:r>
                            <a:rPr lang="de-DE"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nary>
                        <m:naryPr>
                          <m:chr m:val="∑"/>
                          <m:supHide m:val="on"/>
                          <m:ctrlPr>
                            <a:rPr lang="en-GB" i="1">
                              <a:latin typeface="Cambria Math" panose="02040503050406030204" pitchFamily="18" charset="0"/>
                            </a:rPr>
                          </m:ctrlPr>
                        </m:naryPr>
                        <m:sub>
                          <m:sSub>
                            <m:sSubPr>
                              <m:ctrlPr>
                                <a:rPr lang="en-GB" i="1">
                                  <a:latin typeface="Cambria Math" panose="02040503050406030204" pitchFamily="18" charset="0"/>
                                </a:rPr>
                              </m:ctrlPr>
                            </m:sSubPr>
                            <m:e>
                              <m:r>
                                <m:rPr>
                                  <m:brk m:alnAt="7"/>
                                </m:rPr>
                                <a:rPr lang="en-GB" i="1">
                                  <a:latin typeface="Cambria Math" panose="02040503050406030204" pitchFamily="18" charset="0"/>
                                </a:rPr>
                                <m:t>𝑠</m:t>
                              </m:r>
                            </m:e>
                            <m:sub>
                              <m:r>
                                <m:rPr>
                                  <m:brk m:alnAt="7"/>
                                </m:rPr>
                                <a:rPr lang="en-GB" i="1">
                                  <a:latin typeface="Cambria Math" panose="02040503050406030204" pitchFamily="18" charset="0"/>
                                </a:rPr>
                                <m:t>𝑗</m:t>
                              </m:r>
                            </m:sub>
                          </m:sSub>
                        </m:sub>
                        <m:sup/>
                        <m:e>
                          <m:r>
                            <a:rPr lang="en-GB" i="1">
                              <a:latin typeface="Cambria Math" panose="02040503050406030204" pitchFamily="18" charset="0"/>
                            </a:rPr>
                            <m:t>𝑃</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𝜋</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de-DE"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sSup>
                            <m:sSupPr>
                              <m:ctrlPr>
                                <a:rPr lang="de-DE" i="1">
                                  <a:latin typeface="Cambria Math" panose="02040503050406030204" pitchFamily="18" charset="0"/>
                                </a:rPr>
                              </m:ctrlPr>
                            </m:sSupPr>
                            <m:e>
                              <m:r>
                                <a:rPr lang="de-DE" i="1">
                                  <a:latin typeface="Cambria Math" panose="02040503050406030204" pitchFamily="18" charset="0"/>
                                </a:rPr>
                                <m:t>𝑈</m:t>
                              </m:r>
                            </m:e>
                            <m:sup>
                              <m:r>
                                <a:rPr lang="de-DE"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e>
                          </m:d>
                        </m:e>
                      </m:nary>
                    </m:oMath>
                  </m:oMathPara>
                </a14:m>
                <a:endParaRPr lang="en-GB" dirty="0"/>
              </a:p>
            </p:txBody>
          </p:sp>
        </mc:Choice>
        <mc:Fallback xmlns="">
          <p:sp>
            <p:nvSpPr>
              <p:cNvPr id="3" name="Content Placeholder 2">
                <a:extLst>
                  <a:ext uri="{FF2B5EF4-FFF2-40B4-BE49-F238E27FC236}">
                    <a16:creationId xmlns:a16="http://schemas.microsoft.com/office/drawing/2014/main" id="{56ED370D-E4A4-B34D-904B-E2CA98E296C1}"/>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7549C51-7943-F54C-982A-2E3AB0C5B821}"/>
              </a:ext>
            </a:extLst>
          </p:cNvPr>
          <p:cNvSpPr>
            <a:spLocks noGrp="1"/>
          </p:cNvSpPr>
          <p:nvPr>
            <p:ph type="sldNum" sz="quarter" idx="12"/>
          </p:nvPr>
        </p:nvSpPr>
        <p:spPr/>
        <p:txBody>
          <a:bodyPr/>
          <a:lstStyle/>
          <a:p>
            <a:fld id="{67C9959E-8E6B-B04C-9955-EA096F41CA7A}" type="slidenum">
              <a:rPr lang="en-GB" smtClean="0"/>
              <a:t>51</a:t>
            </a:fld>
            <a:endParaRPr lang="en-GB"/>
          </a:p>
        </p:txBody>
      </p:sp>
      <p:cxnSp>
        <p:nvCxnSpPr>
          <p:cNvPr id="9" name="Straight Arrow Connector 8">
            <a:extLst>
              <a:ext uri="{FF2B5EF4-FFF2-40B4-BE49-F238E27FC236}">
                <a16:creationId xmlns:a16="http://schemas.microsoft.com/office/drawing/2014/main" id="{5F5D6785-2401-E741-B9DD-7CF105DC9DAB}"/>
              </a:ext>
            </a:extLst>
          </p:cNvPr>
          <p:cNvCxnSpPr>
            <a:cxnSpLocks/>
          </p:cNvCxnSpPr>
          <p:nvPr/>
        </p:nvCxnSpPr>
        <p:spPr>
          <a:xfrm flipV="1">
            <a:off x="1785257" y="3744686"/>
            <a:ext cx="0" cy="4209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AA7EBF8-98D4-3540-8A6D-DA78C07F533F}"/>
              </a:ext>
            </a:extLst>
          </p:cNvPr>
          <p:cNvCxnSpPr>
            <a:cxnSpLocks/>
          </p:cNvCxnSpPr>
          <p:nvPr/>
        </p:nvCxnSpPr>
        <p:spPr>
          <a:xfrm flipV="1">
            <a:off x="6479721" y="3744686"/>
            <a:ext cx="0" cy="4209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C7AFF76-0640-F34E-9E9C-2E6BBEF09C35}"/>
              </a:ext>
            </a:extLst>
          </p:cNvPr>
          <p:cNvCxnSpPr>
            <a:cxnSpLocks/>
          </p:cNvCxnSpPr>
          <p:nvPr/>
        </p:nvCxnSpPr>
        <p:spPr>
          <a:xfrm>
            <a:off x="1785257" y="4167880"/>
            <a:ext cx="4694464"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20CCC770-A190-3347-8348-E7F9DD660C76}"/>
              </a:ext>
            </a:extLst>
          </p:cNvPr>
          <p:cNvSpPr txBox="1"/>
          <p:nvPr/>
        </p:nvSpPr>
        <p:spPr>
          <a:xfrm>
            <a:off x="2344372" y="4165601"/>
            <a:ext cx="3576235" cy="369332"/>
          </a:xfrm>
          <a:prstGeom prst="rect">
            <a:avLst/>
          </a:prstGeom>
          <a:noFill/>
        </p:spPr>
        <p:txBody>
          <a:bodyPr wrap="none" rtlCol="0">
            <a:spAutoFit/>
          </a:bodyPr>
          <a:lstStyle/>
          <a:p>
            <a:r>
              <a:rPr lang="en-GB" dirty="0">
                <a:solidFill>
                  <a:schemeClr val="accent1"/>
                </a:solidFill>
              </a:rPr>
              <a:t>Dependence on neighbouring states</a:t>
            </a:r>
          </a:p>
        </p:txBody>
      </p:sp>
    </p:spTree>
    <p:extLst>
      <p:ext uri="{BB962C8B-B14F-4D97-AF65-F5344CB8AC3E}">
        <p14:creationId xmlns:p14="http://schemas.microsoft.com/office/powerpoint/2010/main" val="2819320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D43CA-2AE0-0E42-A379-5DA40C916247}"/>
              </a:ext>
            </a:extLst>
          </p:cNvPr>
          <p:cNvSpPr>
            <a:spLocks noGrp="1"/>
          </p:cNvSpPr>
          <p:nvPr>
            <p:ph type="title"/>
          </p:nvPr>
        </p:nvSpPr>
        <p:spPr/>
        <p:txBody>
          <a:bodyPr/>
          <a:lstStyle/>
          <a:p>
            <a:r>
              <a:rPr lang="en-GB" dirty="0"/>
              <a:t>DUE: Problem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E5F95A3-2DA6-9B45-BDE7-F9C4ABAA97BE}"/>
                  </a:ext>
                </a:extLst>
              </p:cNvPr>
              <p:cNvSpPr>
                <a:spLocks noGrp="1"/>
              </p:cNvSpPr>
              <p:nvPr>
                <p:ph idx="1"/>
              </p:nvPr>
            </p:nvSpPr>
            <p:spPr/>
            <p:txBody>
              <a:bodyPr/>
              <a:lstStyle/>
              <a:p>
                <a:r>
                  <a:rPr lang="en-GB" dirty="0"/>
                  <a:t>Using the dependence to your advantage</a:t>
                </a:r>
              </a:p>
              <a:p>
                <a:pPr lvl="1"/>
                <a:r>
                  <a:rPr lang="en-GB" dirty="0"/>
                  <a:t>Suppose you know that state </a:t>
                </a:r>
                <a14:m>
                  <m:oMath xmlns:m="http://schemas.openxmlformats.org/officeDocument/2006/math">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3,3</m:t>
                        </m:r>
                      </m:e>
                    </m:d>
                  </m:oMath>
                </a14:m>
                <a:r>
                  <a:rPr lang="en-GB" dirty="0"/>
                  <a:t> has a high utility</a:t>
                </a:r>
              </a:p>
              <a:p>
                <a:pPr lvl="1"/>
                <a:r>
                  <a:rPr lang="en-GB" dirty="0"/>
                  <a:t>Suppose you are now at </a:t>
                </a:r>
                <a14:m>
                  <m:oMath xmlns:m="http://schemas.openxmlformats.org/officeDocument/2006/math">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3,</m:t>
                        </m:r>
                        <m:r>
                          <a:rPr lang="de-DE" b="0" i="1" smtClean="0">
                            <a:latin typeface="Cambria Math" panose="02040503050406030204" pitchFamily="18" charset="0"/>
                            <a:ea typeface="Cambria Math" panose="02040503050406030204" pitchFamily="18" charset="0"/>
                          </a:rPr>
                          <m:t>2</m:t>
                        </m:r>
                      </m:e>
                    </m:d>
                  </m:oMath>
                </a14:m>
                <a:endParaRPr lang="en-GB" dirty="0"/>
              </a:p>
              <a:p>
                <a:pPr lvl="1"/>
                <a:r>
                  <a:rPr lang="en-GB" dirty="0"/>
                  <a:t>Bellman equation would be able to tell you that </a:t>
                </a:r>
                <a14:m>
                  <m:oMath xmlns:m="http://schemas.openxmlformats.org/officeDocument/2006/math">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3,</m:t>
                        </m:r>
                        <m:r>
                          <a:rPr lang="de-DE" b="0" i="1" smtClean="0">
                            <a:latin typeface="Cambria Math" panose="02040503050406030204" pitchFamily="18" charset="0"/>
                            <a:ea typeface="Cambria Math" panose="02040503050406030204" pitchFamily="18" charset="0"/>
                          </a:rPr>
                          <m:t>2</m:t>
                        </m:r>
                      </m:e>
                    </m:d>
                  </m:oMath>
                </a14:m>
                <a:r>
                  <a:rPr lang="en-GB" dirty="0"/>
                  <a:t> is likely to have a high utility because </a:t>
                </a:r>
                <a14:m>
                  <m:oMath xmlns:m="http://schemas.openxmlformats.org/officeDocument/2006/math">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3,3</m:t>
                        </m:r>
                      </m:e>
                    </m:d>
                  </m:oMath>
                </a14:m>
                <a:r>
                  <a:rPr lang="en-GB" dirty="0"/>
                  <a:t> is a neighbour</a:t>
                </a:r>
              </a:p>
              <a:p>
                <a:r>
                  <a:rPr lang="en-GB" dirty="0"/>
                  <a:t>DUE cannot tell you that until the end of the trial</a:t>
                </a:r>
              </a:p>
            </p:txBody>
          </p:sp>
        </mc:Choice>
        <mc:Fallback xmlns="">
          <p:sp>
            <p:nvSpPr>
              <p:cNvPr id="3" name="Content Placeholder 2">
                <a:extLst>
                  <a:ext uri="{FF2B5EF4-FFF2-40B4-BE49-F238E27FC236}">
                    <a16:creationId xmlns:a16="http://schemas.microsoft.com/office/drawing/2014/main" id="{EE5F95A3-2DA6-9B45-BDE7-F9C4ABAA97BE}"/>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3C6B0AB6-68F5-8744-96C5-917C46B463EB}"/>
              </a:ext>
            </a:extLst>
          </p:cNvPr>
          <p:cNvSpPr>
            <a:spLocks noGrp="1"/>
          </p:cNvSpPr>
          <p:nvPr>
            <p:ph type="sldNum" sz="quarter" idx="12"/>
          </p:nvPr>
        </p:nvSpPr>
        <p:spPr/>
        <p:txBody>
          <a:bodyPr/>
          <a:lstStyle/>
          <a:p>
            <a:fld id="{67C9959E-8E6B-B04C-9955-EA096F41CA7A}" type="slidenum">
              <a:rPr lang="en-GB" smtClean="0"/>
              <a:t>52</a:t>
            </a:fld>
            <a:endParaRPr lang="en-GB"/>
          </a:p>
        </p:txBody>
      </p:sp>
      <p:grpSp>
        <p:nvGrpSpPr>
          <p:cNvPr id="5" name="Group 3">
            <a:extLst>
              <a:ext uri="{FF2B5EF4-FFF2-40B4-BE49-F238E27FC236}">
                <a16:creationId xmlns:a16="http://schemas.microsoft.com/office/drawing/2014/main" id="{ACA71B13-378D-214A-A87E-55DCBBF91D03}"/>
              </a:ext>
            </a:extLst>
          </p:cNvPr>
          <p:cNvGrpSpPr>
            <a:grpSpLocks/>
          </p:cNvGrpSpPr>
          <p:nvPr/>
        </p:nvGrpSpPr>
        <p:grpSpPr bwMode="auto">
          <a:xfrm>
            <a:off x="910045" y="4165283"/>
            <a:ext cx="2438400" cy="1828800"/>
            <a:chOff x="960" y="1152"/>
            <a:chExt cx="1536" cy="1152"/>
          </a:xfrm>
        </p:grpSpPr>
        <p:sp>
          <p:nvSpPr>
            <p:cNvPr id="6" name="Rectangle 4">
              <a:extLst>
                <a:ext uri="{FF2B5EF4-FFF2-40B4-BE49-F238E27FC236}">
                  <a16:creationId xmlns:a16="http://schemas.microsoft.com/office/drawing/2014/main" id="{AE0231C8-A7E2-1441-8272-80B8C2D06FE0}"/>
                </a:ext>
              </a:extLst>
            </p:cNvPr>
            <p:cNvSpPr>
              <a:spLocks noChangeArrowheads="1"/>
            </p:cNvSpPr>
            <p:nvPr/>
          </p:nvSpPr>
          <p:spPr bwMode="auto">
            <a:xfrm>
              <a:off x="960" y="1152"/>
              <a:ext cx="1536" cy="1152"/>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7" name="Line 5">
              <a:extLst>
                <a:ext uri="{FF2B5EF4-FFF2-40B4-BE49-F238E27FC236}">
                  <a16:creationId xmlns:a16="http://schemas.microsoft.com/office/drawing/2014/main" id="{FE3DA2EE-8AB2-5842-9FDE-F619A1267A20}"/>
                </a:ext>
              </a:extLst>
            </p:cNvPr>
            <p:cNvSpPr>
              <a:spLocks noChangeShapeType="1"/>
            </p:cNvSpPr>
            <p:nvPr/>
          </p:nvSpPr>
          <p:spPr bwMode="auto">
            <a:xfrm>
              <a:off x="1344"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8" name="Line 6">
              <a:extLst>
                <a:ext uri="{FF2B5EF4-FFF2-40B4-BE49-F238E27FC236}">
                  <a16:creationId xmlns:a16="http://schemas.microsoft.com/office/drawing/2014/main" id="{5B8BDEE1-B596-DD4E-833A-87DFDFEF8C0F}"/>
                </a:ext>
              </a:extLst>
            </p:cNvPr>
            <p:cNvSpPr>
              <a:spLocks noChangeShapeType="1"/>
            </p:cNvSpPr>
            <p:nvPr/>
          </p:nvSpPr>
          <p:spPr bwMode="auto">
            <a:xfrm>
              <a:off x="1728"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9" name="Line 7">
              <a:extLst>
                <a:ext uri="{FF2B5EF4-FFF2-40B4-BE49-F238E27FC236}">
                  <a16:creationId xmlns:a16="http://schemas.microsoft.com/office/drawing/2014/main" id="{D03941F1-9DA8-2A42-B686-9E2ED811954E}"/>
                </a:ext>
              </a:extLst>
            </p:cNvPr>
            <p:cNvSpPr>
              <a:spLocks noChangeShapeType="1"/>
            </p:cNvSpPr>
            <p:nvPr/>
          </p:nvSpPr>
          <p:spPr bwMode="auto">
            <a:xfrm>
              <a:off x="2112" y="1152"/>
              <a:ext cx="0" cy="1152"/>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0" name="Line 8">
              <a:extLst>
                <a:ext uri="{FF2B5EF4-FFF2-40B4-BE49-F238E27FC236}">
                  <a16:creationId xmlns:a16="http://schemas.microsoft.com/office/drawing/2014/main" id="{2C8B26C3-6D08-D741-A94E-1AB2CAD914BD}"/>
                </a:ext>
              </a:extLst>
            </p:cNvPr>
            <p:cNvSpPr>
              <a:spLocks noChangeShapeType="1"/>
            </p:cNvSpPr>
            <p:nvPr/>
          </p:nvSpPr>
          <p:spPr bwMode="auto">
            <a:xfrm>
              <a:off x="960" y="1536"/>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dirty="0"/>
            </a:p>
          </p:txBody>
        </p:sp>
        <p:sp>
          <p:nvSpPr>
            <p:cNvPr id="11" name="Line 9">
              <a:extLst>
                <a:ext uri="{FF2B5EF4-FFF2-40B4-BE49-F238E27FC236}">
                  <a16:creationId xmlns:a16="http://schemas.microsoft.com/office/drawing/2014/main" id="{4429ABFB-4390-644F-BE4E-45CD92B1E0B7}"/>
                </a:ext>
              </a:extLst>
            </p:cNvPr>
            <p:cNvSpPr>
              <a:spLocks noChangeShapeType="1"/>
            </p:cNvSpPr>
            <p:nvPr/>
          </p:nvSpPr>
          <p:spPr bwMode="auto">
            <a:xfrm>
              <a:off x="960" y="1920"/>
              <a:ext cx="1536" cy="0"/>
            </a:xfrm>
            <a:prstGeom prst="line">
              <a:avLst/>
            </a:prstGeom>
            <a:noFill/>
            <a:ln w="9525">
              <a:solidFill>
                <a:schemeClr val="tx1"/>
              </a:solidFill>
              <a:round/>
              <a:headEnd/>
              <a:tailEnd/>
            </a:ln>
            <a:extLst>
              <a:ext uri="{909E8E84-426E-40dd-AFC4-6F175D3DCCD1}">
                <a14:hiddenFill xmlns="" xmlns:a14="http://schemas.microsoft.com/office/drawing/2010/main">
                  <a:noFill/>
                </a14:hiddenFill>
              </a:ext>
            </a:extLst>
          </p:spPr>
          <p:txBody>
            <a:bodyPr wrap="none"/>
            <a:lstStyle/>
            <a:p>
              <a:endParaRPr lang="de-DE"/>
            </a:p>
          </p:txBody>
        </p:sp>
        <p:sp>
          <p:nvSpPr>
            <p:cNvPr id="12" name="Rectangle 10">
              <a:extLst>
                <a:ext uri="{FF2B5EF4-FFF2-40B4-BE49-F238E27FC236}">
                  <a16:creationId xmlns:a16="http://schemas.microsoft.com/office/drawing/2014/main" id="{BD75645B-B348-5E4F-BCCF-8139373B0EE0}"/>
                </a:ext>
              </a:extLst>
            </p:cNvPr>
            <p:cNvSpPr>
              <a:spLocks noChangeArrowheads="1"/>
            </p:cNvSpPr>
            <p:nvPr/>
          </p:nvSpPr>
          <p:spPr bwMode="auto">
            <a:xfrm>
              <a:off x="1344" y="1536"/>
              <a:ext cx="384" cy="384"/>
            </a:xfrm>
            <a:prstGeom prst="rect">
              <a:avLst/>
            </a:prstGeom>
            <a:solidFill>
              <a:schemeClr val="tx2"/>
            </a:solidFill>
            <a:ln w="9525">
              <a:solidFill>
                <a:schemeClr val="tx1"/>
              </a:solidFill>
              <a:miter lim="800000"/>
              <a:headEnd/>
              <a:tailEnd/>
            </a:ln>
          </p:spPr>
          <p:txBody>
            <a:bodyPr wrap="none" anchor="ctr"/>
            <a:lstStyle/>
            <a:p>
              <a:endParaRPr lang="en-US"/>
            </a:p>
          </p:txBody>
        </p:sp>
      </p:grpSp>
      <p:sp>
        <p:nvSpPr>
          <p:cNvPr id="13" name="Rectangle 12">
            <a:extLst>
              <a:ext uri="{FF2B5EF4-FFF2-40B4-BE49-F238E27FC236}">
                <a16:creationId xmlns:a16="http://schemas.microsoft.com/office/drawing/2014/main" id="{C3294EBC-5485-4047-AD56-3BAA40794201}"/>
              </a:ext>
            </a:extLst>
          </p:cNvPr>
          <p:cNvSpPr>
            <a:spLocks noChangeArrowheads="1"/>
          </p:cNvSpPr>
          <p:nvPr/>
        </p:nvSpPr>
        <p:spPr bwMode="auto">
          <a:xfrm>
            <a:off x="2738846" y="41652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chemeClr val="accent4"/>
                </a:solidFill>
              </a:rPr>
              <a:t>?</a:t>
            </a:r>
            <a:endParaRPr lang="en-US" sz="1400" i="1" dirty="0">
              <a:solidFill>
                <a:schemeClr val="accent4"/>
              </a:solidFill>
            </a:endParaRPr>
          </a:p>
        </p:txBody>
      </p:sp>
      <p:sp>
        <p:nvSpPr>
          <p:cNvPr id="14" name="Text Box 18">
            <a:extLst>
              <a:ext uri="{FF2B5EF4-FFF2-40B4-BE49-F238E27FC236}">
                <a16:creationId xmlns:a16="http://schemas.microsoft.com/office/drawing/2014/main" id="{411C541F-CB05-0545-849A-AC2E6C88518D}"/>
              </a:ext>
            </a:extLst>
          </p:cNvPr>
          <p:cNvSpPr txBox="1">
            <a:spLocks noChangeArrowheads="1"/>
          </p:cNvSpPr>
          <p:nvPr/>
        </p:nvSpPr>
        <p:spPr bwMode="auto">
          <a:xfrm>
            <a:off x="542038" y="4914220"/>
            <a:ext cx="3222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15" name="Text Box 19">
            <a:extLst>
              <a:ext uri="{FF2B5EF4-FFF2-40B4-BE49-F238E27FC236}">
                <a16:creationId xmlns:a16="http://schemas.microsoft.com/office/drawing/2014/main" id="{15F6551C-656E-F447-824A-DB5B82453D0A}"/>
              </a:ext>
            </a:extLst>
          </p:cNvPr>
          <p:cNvSpPr txBox="1">
            <a:spLocks noChangeArrowheads="1"/>
          </p:cNvSpPr>
          <p:nvPr/>
        </p:nvSpPr>
        <p:spPr bwMode="auto">
          <a:xfrm>
            <a:off x="542038" y="4304620"/>
            <a:ext cx="3222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16" name="Text Box 20">
            <a:extLst>
              <a:ext uri="{FF2B5EF4-FFF2-40B4-BE49-F238E27FC236}">
                <a16:creationId xmlns:a16="http://schemas.microsoft.com/office/drawing/2014/main" id="{D16C0F25-ACF1-B346-9A51-0561975636A0}"/>
              </a:ext>
            </a:extLst>
          </p:cNvPr>
          <p:cNvSpPr txBox="1">
            <a:spLocks noChangeArrowheads="1"/>
          </p:cNvSpPr>
          <p:nvPr/>
        </p:nvSpPr>
        <p:spPr bwMode="auto">
          <a:xfrm>
            <a:off x="542038" y="5447620"/>
            <a:ext cx="3222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1</a:t>
            </a:r>
          </a:p>
        </p:txBody>
      </p:sp>
      <p:sp>
        <p:nvSpPr>
          <p:cNvPr id="17" name="Text Box 21">
            <a:extLst>
              <a:ext uri="{FF2B5EF4-FFF2-40B4-BE49-F238E27FC236}">
                <a16:creationId xmlns:a16="http://schemas.microsoft.com/office/drawing/2014/main" id="{75CB2E67-6F94-3D44-A8DE-53BF09BF91DD}"/>
              </a:ext>
            </a:extLst>
          </p:cNvPr>
          <p:cNvSpPr txBox="1">
            <a:spLocks noChangeArrowheads="1"/>
          </p:cNvSpPr>
          <p:nvPr/>
        </p:nvSpPr>
        <p:spPr bwMode="auto">
          <a:xfrm>
            <a:off x="2904238" y="5981020"/>
            <a:ext cx="3222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4</a:t>
            </a:r>
          </a:p>
        </p:txBody>
      </p:sp>
      <p:sp>
        <p:nvSpPr>
          <p:cNvPr id="18" name="Text Box 22">
            <a:extLst>
              <a:ext uri="{FF2B5EF4-FFF2-40B4-BE49-F238E27FC236}">
                <a16:creationId xmlns:a16="http://schemas.microsoft.com/office/drawing/2014/main" id="{8F1C4DC3-9791-FB43-8738-82A3E49C5849}"/>
              </a:ext>
            </a:extLst>
          </p:cNvPr>
          <p:cNvSpPr txBox="1">
            <a:spLocks noChangeArrowheads="1"/>
          </p:cNvSpPr>
          <p:nvPr/>
        </p:nvSpPr>
        <p:spPr bwMode="auto">
          <a:xfrm>
            <a:off x="2294638" y="5981020"/>
            <a:ext cx="3222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3</a:t>
            </a:r>
          </a:p>
        </p:txBody>
      </p:sp>
      <p:sp>
        <p:nvSpPr>
          <p:cNvPr id="19" name="Text Box 23">
            <a:extLst>
              <a:ext uri="{FF2B5EF4-FFF2-40B4-BE49-F238E27FC236}">
                <a16:creationId xmlns:a16="http://schemas.microsoft.com/office/drawing/2014/main" id="{01E162FE-DCED-EF4D-B1E3-AB35707A7F77}"/>
              </a:ext>
            </a:extLst>
          </p:cNvPr>
          <p:cNvSpPr txBox="1">
            <a:spLocks noChangeArrowheads="1"/>
          </p:cNvSpPr>
          <p:nvPr/>
        </p:nvSpPr>
        <p:spPr bwMode="auto">
          <a:xfrm>
            <a:off x="1685038" y="5981020"/>
            <a:ext cx="3222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a:latin typeface="+mn-lt"/>
              </a:rPr>
              <a:t>2</a:t>
            </a:r>
          </a:p>
        </p:txBody>
      </p:sp>
      <p:sp>
        <p:nvSpPr>
          <p:cNvPr id="20" name="Text Box 24">
            <a:extLst>
              <a:ext uri="{FF2B5EF4-FFF2-40B4-BE49-F238E27FC236}">
                <a16:creationId xmlns:a16="http://schemas.microsoft.com/office/drawing/2014/main" id="{BE2133DA-BB3F-7141-A9FF-D9F5C3AEA301}"/>
              </a:ext>
            </a:extLst>
          </p:cNvPr>
          <p:cNvSpPr txBox="1">
            <a:spLocks noChangeArrowheads="1"/>
          </p:cNvSpPr>
          <p:nvPr/>
        </p:nvSpPr>
        <p:spPr bwMode="auto">
          <a:xfrm>
            <a:off x="1075438" y="5981020"/>
            <a:ext cx="32226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2000" i="0" dirty="0">
                <a:latin typeface="+mn-lt"/>
              </a:rPr>
              <a:t>1</a:t>
            </a:r>
          </a:p>
        </p:txBody>
      </p:sp>
      <p:sp>
        <p:nvSpPr>
          <p:cNvPr id="21" name="Rectangle 20">
            <a:extLst>
              <a:ext uri="{FF2B5EF4-FFF2-40B4-BE49-F238E27FC236}">
                <a16:creationId xmlns:a16="http://schemas.microsoft.com/office/drawing/2014/main" id="{C5BA0409-5F78-1E44-88AA-C345EABAB99A}"/>
              </a:ext>
            </a:extLst>
          </p:cNvPr>
          <p:cNvSpPr>
            <a:spLocks noChangeArrowheads="1"/>
          </p:cNvSpPr>
          <p:nvPr/>
        </p:nvSpPr>
        <p:spPr bwMode="auto">
          <a:xfrm>
            <a:off x="2738842" y="4774880"/>
            <a:ext cx="609600" cy="609600"/>
          </a:xfrm>
          <a:prstGeom prst="rect">
            <a:avLst/>
          </a:prstGeom>
          <a:solidFill>
            <a:schemeClr val="bg1"/>
          </a:solidFill>
          <a:ln w="9525">
            <a:solidFill>
              <a:schemeClr val="tx1"/>
            </a:solidFill>
            <a:miter lim="800000"/>
            <a:headEnd/>
            <a:tailEnd/>
          </a:ln>
        </p:spPr>
        <p:txBody>
          <a:bodyPr wrap="none" anchor="ctr"/>
          <a:lstStyle/>
          <a:p>
            <a:pPr algn="ctr"/>
            <a:r>
              <a:rPr lang="en-US" dirty="0">
                <a:solidFill>
                  <a:srgbClr val="C00000"/>
                </a:solidFill>
              </a:rPr>
              <a:t>?</a:t>
            </a:r>
            <a:endParaRPr lang="en-US" sz="1400" i="1" dirty="0">
              <a:solidFill>
                <a:srgbClr val="C00000"/>
              </a:solidFill>
            </a:endParaRPr>
          </a:p>
        </p:txBody>
      </p:sp>
      <p:sp>
        <p:nvSpPr>
          <p:cNvPr id="31" name="Freeform 11">
            <a:extLst>
              <a:ext uri="{FF2B5EF4-FFF2-40B4-BE49-F238E27FC236}">
                <a16:creationId xmlns:a16="http://schemas.microsoft.com/office/drawing/2014/main" id="{4F3A952E-612B-E949-8C12-2995B50E1708}"/>
              </a:ext>
            </a:extLst>
          </p:cNvPr>
          <p:cNvSpPr>
            <a:spLocks/>
          </p:cNvSpPr>
          <p:nvPr/>
        </p:nvSpPr>
        <p:spPr bwMode="auto">
          <a:xfrm>
            <a:off x="1062444" y="5533580"/>
            <a:ext cx="304800" cy="304800"/>
          </a:xfrm>
          <a:custGeom>
            <a:avLst/>
            <a:gdLst>
              <a:gd name="T0" fmla="*/ 2147483647 w 192"/>
              <a:gd name="T1" fmla="*/ 0 h 192"/>
              <a:gd name="T2" fmla="*/ 0 w 192"/>
              <a:gd name="T3" fmla="*/ 2147483647 h 192"/>
              <a:gd name="T4" fmla="*/ 2147483647 w 192"/>
              <a:gd name="T5" fmla="*/ 2147483647 h 192"/>
              <a:gd name="T6" fmla="*/ 2147483647 w 192"/>
              <a:gd name="T7" fmla="*/ 2147483647 h 192"/>
              <a:gd name="T8" fmla="*/ 2147483647 w 192"/>
              <a:gd name="T9" fmla="*/ 0 h 192"/>
              <a:gd name="T10" fmla="*/ 0 60000 65536"/>
              <a:gd name="T11" fmla="*/ 0 60000 65536"/>
              <a:gd name="T12" fmla="*/ 0 60000 65536"/>
              <a:gd name="T13" fmla="*/ 0 60000 65536"/>
              <a:gd name="T14" fmla="*/ 0 60000 65536"/>
              <a:gd name="T15" fmla="*/ 0 w 192"/>
              <a:gd name="T16" fmla="*/ 0 h 192"/>
              <a:gd name="T17" fmla="*/ 192 w 192"/>
              <a:gd name="T18" fmla="*/ 192 h 192"/>
            </a:gdLst>
            <a:ahLst/>
            <a:cxnLst>
              <a:cxn ang="T10">
                <a:pos x="T0" y="T1"/>
              </a:cxn>
              <a:cxn ang="T11">
                <a:pos x="T2" y="T3"/>
              </a:cxn>
              <a:cxn ang="T12">
                <a:pos x="T4" y="T5"/>
              </a:cxn>
              <a:cxn ang="T13">
                <a:pos x="T6" y="T7"/>
              </a:cxn>
              <a:cxn ang="T14">
                <a:pos x="T8" y="T9"/>
              </a:cxn>
            </a:cxnLst>
            <a:rect l="T15" t="T16" r="T17" b="T18"/>
            <a:pathLst>
              <a:path w="192" h="192">
                <a:moveTo>
                  <a:pt x="96" y="0"/>
                </a:moveTo>
                <a:lnTo>
                  <a:pt x="0" y="192"/>
                </a:lnTo>
                <a:lnTo>
                  <a:pt x="144" y="192"/>
                </a:lnTo>
                <a:lnTo>
                  <a:pt x="192" y="192"/>
                </a:lnTo>
                <a:lnTo>
                  <a:pt x="96" y="0"/>
                </a:lnTo>
                <a:close/>
              </a:path>
            </a:pathLst>
          </a:custGeom>
          <a:solidFill>
            <a:srgbClr val="FF9900"/>
          </a:solidFill>
          <a:ln w="9525">
            <a:solidFill>
              <a:schemeClr val="tx1"/>
            </a:solidFill>
            <a:round/>
            <a:headEnd/>
            <a:tailEnd/>
          </a:ln>
        </p:spPr>
        <p:txBody>
          <a:bodyPr wrap="none"/>
          <a:lstStyle/>
          <a:p>
            <a:endParaRPr lang="de-DE"/>
          </a:p>
        </p:txBody>
      </p:sp>
    </p:spTree>
    <p:extLst>
      <p:ext uri="{BB962C8B-B14F-4D97-AF65-F5344CB8AC3E}">
        <p14:creationId xmlns:p14="http://schemas.microsoft.com/office/powerpoint/2010/main" val="19286409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54A21-8438-7E41-8E96-10DA451330B9}"/>
              </a:ext>
            </a:extLst>
          </p:cNvPr>
          <p:cNvSpPr>
            <a:spLocks noGrp="1"/>
          </p:cNvSpPr>
          <p:nvPr>
            <p:ph type="title"/>
          </p:nvPr>
        </p:nvSpPr>
        <p:spPr/>
        <p:txBody>
          <a:bodyPr>
            <a:noAutofit/>
          </a:bodyPr>
          <a:lstStyle/>
          <a:p>
            <a:r>
              <a:rPr lang="en-GB" sz="3600" dirty="0"/>
              <a:t>Adaptive Dynamic Programming (ADP)</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9958EDF-61F7-E144-AC68-28EF68FC3250}"/>
                  </a:ext>
                </a:extLst>
              </p:cNvPr>
              <p:cNvSpPr>
                <a:spLocks noGrp="1"/>
              </p:cNvSpPr>
              <p:nvPr>
                <p:ph idx="1"/>
              </p:nvPr>
            </p:nvSpPr>
            <p:spPr/>
            <p:txBody>
              <a:bodyPr>
                <a:normAutofit/>
              </a:bodyPr>
              <a:lstStyle/>
              <a:p>
                <a:r>
                  <a:rPr lang="en-GB" dirty="0"/>
                  <a:t>Model-based approach</a:t>
                </a:r>
              </a:p>
              <a:p>
                <a:r>
                  <a:rPr lang="en-GB" dirty="0"/>
                  <a:t>Basically learns the transition model </a:t>
                </a: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sSup>
                          <m:sSupPr>
                            <m:ctrlPr>
                              <a:rPr lang="de-DE" i="1" dirty="0">
                                <a:latin typeface="Cambria Math" panose="02040503050406030204" pitchFamily="18" charset="0"/>
                              </a:rPr>
                            </m:ctrlPr>
                          </m:sSupPr>
                          <m:e>
                            <m:r>
                              <a:rPr lang="en-GB" i="1" dirty="0" err="1">
                                <a:latin typeface="Cambria Math" panose="02040503050406030204" pitchFamily="18" charset="0"/>
                              </a:rPr>
                              <m:t>𝑠</m:t>
                            </m:r>
                          </m:e>
                          <m:sup>
                            <m:r>
                              <a:rPr lang="de-DE" i="1" dirty="0">
                                <a:latin typeface="Cambria Math" panose="02040503050406030204" pitchFamily="18" charset="0"/>
                              </a:rPr>
                              <m:t>′</m:t>
                            </m:r>
                          </m:sup>
                        </m:sSup>
                      </m:e>
                      <m:e>
                        <m:r>
                          <a:rPr lang="en-GB" i="1" dirty="0" err="1">
                            <a:latin typeface="Cambria Math" panose="02040503050406030204" pitchFamily="18" charset="0"/>
                          </a:rPr>
                          <m:t>𝑠</m:t>
                        </m:r>
                        <m:r>
                          <a:rPr lang="en-GB" i="1" dirty="0">
                            <a:latin typeface="Cambria Math" panose="02040503050406030204" pitchFamily="18" charset="0"/>
                          </a:rPr>
                          <m:t>, </m:t>
                        </m:r>
                        <m:r>
                          <a:rPr lang="en-GB" i="1" dirty="0">
                            <a:latin typeface="Cambria Math" panose="02040503050406030204" pitchFamily="18" charset="0"/>
                          </a:rPr>
                          <m:t>𝑎</m:t>
                        </m:r>
                      </m:e>
                    </m:d>
                  </m:oMath>
                </a14:m>
                <a:r>
                  <a:rPr lang="en-GB" dirty="0"/>
                  <a:t> and the reward function </a:t>
                </a:r>
                <a14:m>
                  <m:oMath xmlns:m="http://schemas.openxmlformats.org/officeDocument/2006/math">
                    <m:r>
                      <a:rPr lang="en-GB" i="1" dirty="0">
                        <a:latin typeface="Cambria Math" panose="02040503050406030204" pitchFamily="18" charset="0"/>
                      </a:rPr>
                      <m:t>𝑅</m:t>
                    </m:r>
                    <m:r>
                      <a:rPr lang="en-GB" i="1" dirty="0">
                        <a:latin typeface="Cambria Math" panose="02040503050406030204" pitchFamily="18" charset="0"/>
                      </a:rPr>
                      <m:t>(</m:t>
                    </m:r>
                    <m:r>
                      <a:rPr lang="en-GB" i="1" dirty="0">
                        <a:latin typeface="Cambria Math" panose="02040503050406030204" pitchFamily="18" charset="0"/>
                      </a:rPr>
                      <m:t>𝑠</m:t>
                    </m:r>
                    <m:r>
                      <a:rPr lang="en-GB" i="1" dirty="0">
                        <a:latin typeface="Cambria Math" panose="02040503050406030204" pitchFamily="18" charset="0"/>
                      </a:rPr>
                      <m:t>)</m:t>
                    </m:r>
                  </m:oMath>
                </a14:m>
                <a:endParaRPr lang="en-GB" dirty="0"/>
              </a:p>
              <a:p>
                <a:pPr lvl="1"/>
                <a:r>
                  <a:rPr lang="en-GB" dirty="0"/>
                  <a:t>Takes advantage of constraints in the Bellman equation</a:t>
                </a:r>
              </a:p>
              <a:p>
                <a:r>
                  <a:rPr lang="en-GB" dirty="0"/>
                  <a:t>Given policy </a:t>
                </a:r>
                <a14:m>
                  <m:oMath xmlns:m="http://schemas.openxmlformats.org/officeDocument/2006/math">
                    <m:r>
                      <a:rPr lang="en-GB" i="1">
                        <a:latin typeface="Cambria Math" panose="02040503050406030204" pitchFamily="18" charset="0"/>
                        <a:ea typeface="Cambria Math" panose="02040503050406030204" pitchFamily="18" charset="0"/>
                      </a:rPr>
                      <m:t>𝜋</m:t>
                    </m:r>
                  </m:oMath>
                </a14:m>
                <a:r>
                  <a:rPr lang="en-GB" dirty="0"/>
                  <a:t>:</a:t>
                </a:r>
              </a:p>
              <a:p>
                <a:pPr lvl="1"/>
                <a:r>
                  <a:rPr lang="en-GB" dirty="0"/>
                  <a:t>Estimate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𝑈</m:t>
                        </m:r>
                      </m:e>
                      <m:sup>
                        <m:r>
                          <a:rPr lang="de-DE" i="1">
                            <a:latin typeface="Cambria Math" panose="02040503050406030204" pitchFamily="18" charset="0"/>
                            <a:ea typeface="Cambria Math" panose="02040503050406030204" pitchFamily="18" charset="0"/>
                          </a:rPr>
                          <m:t>𝜋</m:t>
                        </m:r>
                      </m:sup>
                    </m:sSup>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𝑠</m:t>
                        </m:r>
                      </m:e>
                    </m:d>
                  </m:oMath>
                </a14:m>
                <a:endParaRPr lang="en-GB" dirty="0"/>
              </a:p>
              <a:p>
                <a:pPr lvl="1"/>
                <a:r>
                  <a:rPr lang="en-GB" dirty="0"/>
                  <a:t>Based on </a:t>
                </a: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sSup>
                          <m:sSupPr>
                            <m:ctrlPr>
                              <a:rPr lang="de-DE" i="1" dirty="0">
                                <a:latin typeface="Cambria Math" panose="02040503050406030204" pitchFamily="18" charset="0"/>
                              </a:rPr>
                            </m:ctrlPr>
                          </m:sSupPr>
                          <m:e>
                            <m:r>
                              <a:rPr lang="en-GB" i="1" dirty="0" err="1">
                                <a:latin typeface="Cambria Math" panose="02040503050406030204" pitchFamily="18" charset="0"/>
                              </a:rPr>
                              <m:t>𝑠</m:t>
                            </m:r>
                          </m:e>
                          <m:sup>
                            <m:r>
                              <a:rPr lang="de-DE" i="1" dirty="0">
                                <a:latin typeface="Cambria Math" panose="02040503050406030204" pitchFamily="18" charset="0"/>
                              </a:rPr>
                              <m:t>′</m:t>
                            </m:r>
                          </m:sup>
                        </m:sSup>
                      </m:e>
                      <m:e>
                        <m:r>
                          <a:rPr lang="en-GB" i="1" dirty="0" err="1">
                            <a:latin typeface="Cambria Math" panose="02040503050406030204" pitchFamily="18" charset="0"/>
                          </a:rPr>
                          <m:t>𝑠</m:t>
                        </m:r>
                        <m:r>
                          <a:rPr lang="en-GB" i="1" dirty="0">
                            <a:latin typeface="Cambria Math" panose="02040503050406030204" pitchFamily="18" charset="0"/>
                          </a:rPr>
                          <m:t>, </m:t>
                        </m:r>
                        <m:r>
                          <a:rPr lang="en-GB" i="1" dirty="0">
                            <a:latin typeface="Cambria Math" panose="02040503050406030204" pitchFamily="18" charset="0"/>
                          </a:rPr>
                          <m:t>𝑎</m:t>
                        </m:r>
                      </m:e>
                    </m:d>
                  </m:oMath>
                </a14:m>
                <a:r>
                  <a:rPr lang="en-GB" dirty="0"/>
                  <a:t> and </a:t>
                </a:r>
                <a14:m>
                  <m:oMath xmlns:m="http://schemas.openxmlformats.org/officeDocument/2006/math">
                    <m:r>
                      <a:rPr lang="en-GB" i="1" dirty="0">
                        <a:latin typeface="Cambria Math" panose="02040503050406030204" pitchFamily="18" charset="0"/>
                      </a:rPr>
                      <m:t>𝑅</m:t>
                    </m:r>
                    <m:r>
                      <a:rPr lang="en-GB" i="1" dirty="0">
                        <a:latin typeface="Cambria Math" panose="02040503050406030204" pitchFamily="18" charset="0"/>
                      </a:rPr>
                      <m:t>(</m:t>
                    </m:r>
                    <m:r>
                      <a:rPr lang="en-GB" i="1" dirty="0">
                        <a:latin typeface="Cambria Math" panose="02040503050406030204" pitchFamily="18" charset="0"/>
                      </a:rPr>
                      <m:t>𝑠</m:t>
                    </m:r>
                    <m:r>
                      <a:rPr lang="en-GB" i="1" dirty="0">
                        <a:latin typeface="Cambria Math" panose="02040503050406030204" pitchFamily="18" charset="0"/>
                      </a:rPr>
                      <m:t>)</m:t>
                    </m:r>
                  </m:oMath>
                </a14:m>
                <a:r>
                  <a:rPr lang="en-GB" dirty="0"/>
                  <a:t>, we can perform policy evaluation (part of policy iteration)</a:t>
                </a:r>
              </a:p>
              <a:p>
                <a:pPr lvl="1"/>
                <a:endParaRPr lang="en-GB" dirty="0"/>
              </a:p>
            </p:txBody>
          </p:sp>
        </mc:Choice>
        <mc:Fallback xmlns="">
          <p:sp>
            <p:nvSpPr>
              <p:cNvPr id="3" name="Content Placeholder 2">
                <a:extLst>
                  <a:ext uri="{FF2B5EF4-FFF2-40B4-BE49-F238E27FC236}">
                    <a16:creationId xmlns:a16="http://schemas.microsoft.com/office/drawing/2014/main" id="{F9958EDF-61F7-E144-AC68-28EF68FC3250}"/>
                  </a:ext>
                </a:extLst>
              </p:cNvPr>
              <p:cNvSpPr>
                <a:spLocks noGrp="1" noRot="1" noChangeAspect="1" noMove="1" noResize="1" noEditPoints="1" noAdjustHandles="1" noChangeArrowheads="1" noChangeShapeType="1" noTextEdit="1"/>
              </p:cNvSpPr>
              <p:nvPr>
                <p:ph idx="1"/>
              </p:nvPr>
            </p:nvSpPr>
            <p:spPr>
              <a:blipFill>
                <a:blip r:embed="rId2"/>
                <a:stretch>
                  <a:fillRect l="-1447" t="-1768" r="-96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736EDE58-185A-E043-8FA7-4C266FD71C39}"/>
              </a:ext>
            </a:extLst>
          </p:cNvPr>
          <p:cNvSpPr>
            <a:spLocks noGrp="1"/>
          </p:cNvSpPr>
          <p:nvPr>
            <p:ph type="sldNum" sz="quarter" idx="12"/>
          </p:nvPr>
        </p:nvSpPr>
        <p:spPr/>
        <p:txBody>
          <a:bodyPr/>
          <a:lstStyle/>
          <a:p>
            <a:fld id="{67C9959E-8E6B-B04C-9955-EA096F41CA7A}" type="slidenum">
              <a:rPr lang="en-GB" smtClean="0"/>
              <a:t>53</a:t>
            </a:fld>
            <a:endParaRPr lang="en-GB"/>
          </a:p>
        </p:txBody>
      </p:sp>
    </p:spTree>
    <p:extLst>
      <p:ext uri="{BB962C8B-B14F-4D97-AF65-F5344CB8AC3E}">
        <p14:creationId xmlns:p14="http://schemas.microsoft.com/office/powerpoint/2010/main" val="30539173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p:txBody>
          <a:bodyPr/>
          <a:lstStyle/>
          <a:p>
            <a:r>
              <a:rPr lang="en-US" dirty="0"/>
              <a:t>ADP: Policy Evaluation</a:t>
            </a:r>
          </a:p>
        </p:txBody>
      </p:sp>
      <mc:AlternateContent xmlns:mc="http://schemas.openxmlformats.org/markup-compatibility/2006" xmlns:a14="http://schemas.microsoft.com/office/drawing/2010/main">
        <mc:Choice Requires="a14">
          <p:sp>
            <p:nvSpPr>
              <p:cNvPr id="87042" name="Rectangle 3"/>
              <p:cNvSpPr>
                <a:spLocks noGrp="1" noChangeArrowheads="1"/>
              </p:cNvSpPr>
              <p:nvPr>
                <p:ph type="body" idx="1"/>
              </p:nvPr>
            </p:nvSpPr>
            <p:spPr/>
            <p:txBody>
              <a:bodyPr/>
              <a:lstStyle/>
              <a:p>
                <a:r>
                  <a:rPr lang="en-GB" dirty="0"/>
                  <a:t>Policy Iteration: </a:t>
                </a:r>
              </a:p>
              <a:p>
                <a:pPr lvl="1"/>
                <a:r>
                  <a:rPr lang="en-GB" dirty="0"/>
                  <a:t>Pick a policy </a:t>
                </a:r>
                <a14:m>
                  <m:oMath xmlns:m="http://schemas.openxmlformats.org/officeDocument/2006/math">
                    <m:r>
                      <a:rPr lang="en-GB" i="1" smtClean="0">
                        <a:latin typeface="Cambria Math" panose="02040503050406030204" pitchFamily="18" charset="0"/>
                        <a:ea typeface="Cambria Math" panose="02040503050406030204" pitchFamily="18" charset="0"/>
                      </a:rPr>
                      <m:t>𝜋</m:t>
                    </m:r>
                  </m:oMath>
                </a14:m>
                <a:r>
                  <a:rPr lang="en-GB" dirty="0"/>
                  <a:t> at random</a:t>
                </a:r>
              </a:p>
              <a:p>
                <a:pPr lvl="1"/>
                <a:r>
                  <a:rPr lang="en-GB" dirty="0"/>
                  <a:t> Repeat:</a:t>
                </a:r>
              </a:p>
              <a:p>
                <a:pPr lvl="2"/>
                <a:r>
                  <a:rPr lang="en-GB" dirty="0">
                    <a:solidFill>
                      <a:schemeClr val="accent1"/>
                    </a:solidFill>
                  </a:rPr>
                  <a:t>Policy evaluation</a:t>
                </a:r>
                <a:r>
                  <a:rPr lang="en-GB" dirty="0"/>
                  <a:t>: Compute the utility of each state for </a:t>
                </a:r>
                <a14:m>
                  <m:oMath xmlns:m="http://schemas.openxmlformats.org/officeDocument/2006/math">
                    <m:r>
                      <a:rPr lang="en-GB" i="1">
                        <a:latin typeface="Cambria Math" panose="02040503050406030204" pitchFamily="18" charset="0"/>
                        <a:ea typeface="Cambria Math" panose="02040503050406030204" pitchFamily="18" charset="0"/>
                      </a:rPr>
                      <m:t>𝜋</m:t>
                    </m:r>
                  </m:oMath>
                </a14:m>
                <a:endParaRPr lang="en-GB" i="1" dirty="0">
                  <a:latin typeface="Cambria Math" panose="02040503050406030204" pitchFamily="18" charset="0"/>
                  <a:ea typeface="Cambria Math" panose="02040503050406030204" pitchFamily="18" charset="0"/>
                </a:endParaRPr>
              </a:p>
              <a:p>
                <a:pPr lvl="3"/>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i="1">
                            <a:latin typeface="Cambria Math" panose="02040503050406030204" pitchFamily="18" charset="0"/>
                          </a:rPr>
                          <m:t>𝑡</m:t>
                        </m:r>
                        <m:r>
                          <a:rPr lang="en-GB" i="1">
                            <a:latin typeface="Cambria Math" panose="02040503050406030204" pitchFamily="18" charset="0"/>
                          </a:rPr>
                          <m:t>+1</m:t>
                        </m:r>
                      </m:sub>
                    </m:sSub>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nary>
                      <m:naryPr>
                        <m:chr m:val="∑"/>
                        <m:supHide m:val="on"/>
                        <m:ctrlPr>
                          <a:rPr lang="en-GB" i="1">
                            <a:latin typeface="Cambria Math" panose="02040503050406030204" pitchFamily="18" charset="0"/>
                          </a:rPr>
                        </m:ctrlPr>
                      </m:naryPr>
                      <m:sub>
                        <m:sSub>
                          <m:sSubPr>
                            <m:ctrlPr>
                              <a:rPr lang="en-GB" i="1">
                                <a:latin typeface="Cambria Math" panose="02040503050406030204" pitchFamily="18" charset="0"/>
                              </a:rPr>
                            </m:ctrlPr>
                          </m:sSubPr>
                          <m:e>
                            <m:r>
                              <m:rPr>
                                <m:brk m:alnAt="7"/>
                              </m:rPr>
                              <a:rPr lang="en-GB" i="1">
                                <a:latin typeface="Cambria Math" panose="02040503050406030204" pitchFamily="18" charset="0"/>
                              </a:rPr>
                              <m:t>𝑠</m:t>
                            </m:r>
                          </m:e>
                          <m:sub>
                            <m:r>
                              <m:rPr>
                                <m:brk m:alnAt="7"/>
                              </m:rPr>
                              <a:rPr lang="en-GB" i="1">
                                <a:latin typeface="Cambria Math" panose="02040503050406030204" pitchFamily="18" charset="0"/>
                              </a:rPr>
                              <m:t>𝑗</m:t>
                            </m:r>
                          </m:sub>
                        </m:sSub>
                      </m:sub>
                      <m:sup/>
                      <m:e>
                        <m:r>
                          <a:rPr lang="en-GB" i="1">
                            <a:latin typeface="Cambria Math" panose="02040503050406030204" pitchFamily="18" charset="0"/>
                          </a:rPr>
                          <m:t>𝑃</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𝜋</m:t>
                            </m:r>
                            <m:d>
                              <m:dPr>
                                <m:ctrlPr>
                                  <a:rPr lang="en-GB" b="0" i="1" smtClean="0">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de-DE" b="0"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i="1">
                                <a:latin typeface="Cambria Math" panose="02040503050406030204" pitchFamily="18" charset="0"/>
                              </a:rPr>
                              <m:t>𝑡</m:t>
                            </m:r>
                          </m:sub>
                        </m:sSub>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e>
                        </m:d>
                      </m:e>
                    </m:nary>
                  </m:oMath>
                </a14:m>
                <a:endParaRPr lang="en-GB" dirty="0"/>
              </a:p>
              <a:p>
                <a:pPr lvl="4"/>
                <a:r>
                  <a:rPr lang="en-GB" dirty="0"/>
                  <a:t>No longer involves a </a:t>
                </a:r>
                <a14:m>
                  <m:oMath xmlns:m="http://schemas.openxmlformats.org/officeDocument/2006/math">
                    <m:r>
                      <m:rPr>
                        <m:sty m:val="p"/>
                      </m:rPr>
                      <a:rPr lang="en-GB" i="1" dirty="0" smtClean="0">
                        <a:latin typeface="Cambria Math" panose="02040503050406030204" pitchFamily="18" charset="0"/>
                      </a:rPr>
                      <m:t>max</m:t>
                    </m:r>
                  </m:oMath>
                </a14:m>
                <a:r>
                  <a:rPr lang="en-GB" dirty="0"/>
                  <a:t> operation as action is determined by </a:t>
                </a:r>
                <a14:m>
                  <m:oMath xmlns:m="http://schemas.openxmlformats.org/officeDocument/2006/math">
                    <m:r>
                      <a:rPr lang="en-GB" i="1">
                        <a:latin typeface="Cambria Math" panose="02040503050406030204" pitchFamily="18" charset="0"/>
                        <a:ea typeface="Cambria Math" panose="02040503050406030204" pitchFamily="18" charset="0"/>
                      </a:rPr>
                      <m:t>𝜋</m:t>
                    </m:r>
                  </m:oMath>
                </a14:m>
                <a:endParaRPr lang="en-GB" dirty="0"/>
              </a:p>
              <a:p>
                <a:pPr lvl="2"/>
                <a:r>
                  <a:rPr lang="en-GB" dirty="0"/>
                  <a:t>Policy improvement: Compute the policy </a:t>
                </a:r>
                <a14:m>
                  <m:oMath xmlns:m="http://schemas.openxmlformats.org/officeDocument/2006/math">
                    <m:sSup>
                      <m:sSupPr>
                        <m:ctrlPr>
                          <a:rPr lang="en-GB" b="0" i="1" smtClean="0">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𝜋</m:t>
                        </m:r>
                      </m:e>
                      <m:sup>
                        <m:r>
                          <a:rPr lang="en-GB" b="0" i="1" smtClean="0">
                            <a:latin typeface="Cambria Math" panose="02040503050406030204" pitchFamily="18" charset="0"/>
                            <a:ea typeface="Cambria Math" panose="02040503050406030204" pitchFamily="18" charset="0"/>
                          </a:rPr>
                          <m:t>′</m:t>
                        </m:r>
                      </m:sup>
                    </m:sSup>
                  </m:oMath>
                </a14:m>
                <a:r>
                  <a:rPr lang="en-GB" dirty="0"/>
                  <a:t> given </a:t>
                </a: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i="1">
                            <a:latin typeface="Cambria Math" panose="02040503050406030204" pitchFamily="18" charset="0"/>
                          </a:rPr>
                          <m:t>𝑡</m:t>
                        </m:r>
                        <m:r>
                          <a:rPr lang="en-GB" i="1">
                            <a:latin typeface="Cambria Math" panose="02040503050406030204" pitchFamily="18" charset="0"/>
                          </a:rPr>
                          <m:t>+1</m:t>
                        </m:r>
                      </m:sub>
                    </m:sSub>
                  </m:oMath>
                </a14:m>
                <a:r>
                  <a:rPr lang="en-GB" dirty="0"/>
                  <a:t>  </a:t>
                </a:r>
              </a:p>
              <a:p>
                <a:pPr lvl="3"/>
                <a14:m>
                  <m:oMath xmlns:m="http://schemas.openxmlformats.org/officeDocument/2006/math">
                    <m:sSup>
                      <m:sSupPr>
                        <m:ctrlPr>
                          <a:rPr lang="en-GB" b="0" i="1" smtClean="0">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𝜋</m:t>
                        </m:r>
                      </m:e>
                      <m:sup>
                        <m:r>
                          <a:rPr lang="en-GB" b="0" i="0" smtClean="0">
                            <a:latin typeface="Cambria Math" panose="02040503050406030204" pitchFamily="18" charset="0"/>
                            <a:ea typeface="Cambria Math" panose="02040503050406030204" pitchFamily="18" charset="0"/>
                          </a:rPr>
                          <m:t>′</m:t>
                        </m:r>
                      </m:sup>
                    </m:sSup>
                    <m:d>
                      <m:dPr>
                        <m:ctrlPr>
                          <a:rPr lang="en-GB" b="0" i="1" smtClean="0">
                            <a:latin typeface="Cambria Math" panose="02040503050406030204" pitchFamily="18" charset="0"/>
                            <a:ea typeface="Cambria Math" panose="02040503050406030204" pitchFamily="18" charset="0"/>
                          </a:rPr>
                        </m:ctrlPr>
                      </m:dPr>
                      <m:e>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𝑠</m:t>
                            </m:r>
                          </m:e>
                          <m:sub>
                            <m:r>
                              <a:rPr lang="en-GB" b="0" i="1" smtClean="0">
                                <a:latin typeface="Cambria Math" panose="02040503050406030204" pitchFamily="18" charset="0"/>
                                <a:ea typeface="Cambria Math" panose="02040503050406030204" pitchFamily="18" charset="0"/>
                              </a:rPr>
                              <m:t>𝑖</m:t>
                            </m:r>
                          </m:sub>
                        </m:sSub>
                      </m:e>
                    </m:d>
                    <m:r>
                      <a:rPr lang="en-GB" b="0" i="1" smtClean="0">
                        <a:latin typeface="Cambria Math" panose="02040503050406030204" pitchFamily="18" charset="0"/>
                        <a:ea typeface="Cambria Math" panose="02040503050406030204" pitchFamily="18" charset="0"/>
                      </a:rPr>
                      <m:t>=</m:t>
                    </m:r>
                    <m:func>
                      <m:funcPr>
                        <m:ctrlPr>
                          <a:rPr lang="en-GB" b="0" i="1" smtClean="0">
                            <a:latin typeface="Cambria Math" panose="02040503050406030204" pitchFamily="18" charset="0"/>
                            <a:ea typeface="Cambria Math" panose="02040503050406030204" pitchFamily="18" charset="0"/>
                          </a:rPr>
                        </m:ctrlPr>
                      </m:funcPr>
                      <m:fName>
                        <m:r>
                          <m:rPr>
                            <m:sty m:val="p"/>
                          </m:rPr>
                          <a:rPr lang="en-GB" b="0" i="0" smtClean="0">
                            <a:latin typeface="Cambria Math" panose="02040503050406030204" pitchFamily="18" charset="0"/>
                            <a:ea typeface="Cambria Math" panose="02040503050406030204" pitchFamily="18" charset="0"/>
                          </a:rPr>
                          <m:t>arg</m:t>
                        </m:r>
                      </m:fName>
                      <m:e>
                        <m:func>
                          <m:funcPr>
                            <m:ctrlPr>
                              <a:rPr lang="en-GB" b="0" i="1" smtClean="0">
                                <a:latin typeface="Cambria Math" panose="02040503050406030204" pitchFamily="18" charset="0"/>
                                <a:ea typeface="Cambria Math" panose="02040503050406030204" pitchFamily="18" charset="0"/>
                              </a:rPr>
                            </m:ctrlPr>
                          </m:funcPr>
                          <m:fName>
                            <m:limLow>
                              <m:limLowPr>
                                <m:ctrlPr>
                                  <a:rPr lang="en-GB" b="0" i="1" smtClean="0">
                                    <a:latin typeface="Cambria Math" panose="02040503050406030204" pitchFamily="18" charset="0"/>
                                    <a:ea typeface="Cambria Math" panose="02040503050406030204" pitchFamily="18" charset="0"/>
                                  </a:rPr>
                                </m:ctrlPr>
                              </m:limLowPr>
                              <m:e>
                                <m:r>
                                  <m:rPr>
                                    <m:sty m:val="p"/>
                                  </m:rPr>
                                  <a:rPr lang="en-GB" b="0" i="0" smtClean="0">
                                    <a:latin typeface="Cambria Math" panose="02040503050406030204" pitchFamily="18" charset="0"/>
                                    <a:ea typeface="Cambria Math" panose="02040503050406030204" pitchFamily="18" charset="0"/>
                                  </a:rPr>
                                  <m:t>max</m:t>
                                </m:r>
                              </m:e>
                              <m:lim>
                                <m:r>
                                  <a:rPr lang="en-GB" b="0" i="1" smtClean="0">
                                    <a:latin typeface="Cambria Math" panose="02040503050406030204" pitchFamily="18" charset="0"/>
                                    <a:ea typeface="Cambria Math" panose="02040503050406030204" pitchFamily="18" charset="0"/>
                                  </a:rPr>
                                  <m:t>𝑎</m:t>
                                </m:r>
                              </m:lim>
                            </m:limLow>
                          </m:fName>
                          <m:e>
                            <m:nary>
                              <m:naryPr>
                                <m:chr m:val="∑"/>
                                <m:supHide m:val="on"/>
                                <m:ctrlPr>
                                  <a:rPr lang="en-GB" i="1">
                                    <a:latin typeface="Cambria Math" panose="02040503050406030204" pitchFamily="18" charset="0"/>
                                  </a:rPr>
                                </m:ctrlPr>
                              </m:naryPr>
                              <m:sub>
                                <m:sSub>
                                  <m:sSubPr>
                                    <m:ctrlPr>
                                      <a:rPr lang="en-GB" i="1">
                                        <a:latin typeface="Cambria Math" panose="02040503050406030204" pitchFamily="18" charset="0"/>
                                      </a:rPr>
                                    </m:ctrlPr>
                                  </m:sSubPr>
                                  <m:e>
                                    <m:r>
                                      <m:rPr>
                                        <m:brk m:alnAt="7"/>
                                      </m:rPr>
                                      <a:rPr lang="en-GB" i="1">
                                        <a:latin typeface="Cambria Math" panose="02040503050406030204" pitchFamily="18" charset="0"/>
                                      </a:rPr>
                                      <m:t>𝑠</m:t>
                                    </m:r>
                                  </m:e>
                                  <m:sub>
                                    <m:r>
                                      <m:rPr>
                                        <m:brk m:alnAt="7"/>
                                      </m:rPr>
                                      <a:rPr lang="en-GB" i="1">
                                        <a:latin typeface="Cambria Math" panose="02040503050406030204" pitchFamily="18" charset="0"/>
                                      </a:rPr>
                                      <m:t>𝑗</m:t>
                                    </m:r>
                                  </m:sub>
                                </m:sSub>
                              </m:sub>
                              <m:sup/>
                              <m:e>
                                <m:r>
                                  <a:rPr lang="en-GB" i="1">
                                    <a:latin typeface="Cambria Math" panose="02040503050406030204" pitchFamily="18" charset="0"/>
                                  </a:rPr>
                                  <m:t>𝑃</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𝜋</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i="1">
                                        <a:latin typeface="Cambria Math" panose="02040503050406030204" pitchFamily="18" charset="0"/>
                                      </a:rPr>
                                      <m:t>𝑡</m:t>
                                    </m:r>
                                  </m:sub>
                                </m:sSub>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e>
                                </m:d>
                              </m:e>
                            </m:nary>
                          </m:e>
                        </m:func>
                      </m:e>
                    </m:func>
                  </m:oMath>
                </a14:m>
                <a:endParaRPr lang="en-GB" dirty="0"/>
              </a:p>
              <a:p>
                <a:pPr lvl="2"/>
                <a:r>
                  <a:rPr lang="en-GB" dirty="0"/>
                  <a:t>If </a:t>
                </a:r>
                <a14:m>
                  <m:oMath xmlns:m="http://schemas.openxmlformats.org/officeDocument/2006/math">
                    <m:sSup>
                      <m:sSupPr>
                        <m:ctrlPr>
                          <a:rPr lang="en-GB" b="0" i="1" smtClean="0">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𝜋</m:t>
                        </m:r>
                      </m:e>
                      <m:sup>
                        <m:r>
                          <a:rPr lang="en-GB" b="0" i="1" smtClean="0">
                            <a:latin typeface="Cambria Math" panose="02040503050406030204" pitchFamily="18" charset="0"/>
                            <a:ea typeface="Cambria Math" panose="02040503050406030204" pitchFamily="18" charset="0"/>
                          </a:rPr>
                          <m:t>′</m:t>
                        </m:r>
                      </m:sup>
                    </m:sSup>
                    <m:r>
                      <a:rPr lang="en-GB" b="0" i="1" smtClean="0">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𝜋</m:t>
                    </m:r>
                  </m:oMath>
                </a14:m>
                <a:r>
                  <a:rPr lang="en-GB" dirty="0"/>
                  <a:t>, then return </a:t>
                </a:r>
                <a14:m>
                  <m:oMath xmlns:m="http://schemas.openxmlformats.org/officeDocument/2006/math">
                    <m:r>
                      <a:rPr lang="en-GB" i="1">
                        <a:latin typeface="Cambria Math" panose="02040503050406030204" pitchFamily="18" charset="0"/>
                        <a:ea typeface="Cambria Math" panose="02040503050406030204" pitchFamily="18" charset="0"/>
                      </a:rPr>
                      <m:t>𝜋</m:t>
                    </m:r>
                  </m:oMath>
                </a14:m>
                <a:endParaRPr lang="en-GB" dirty="0"/>
              </a:p>
            </p:txBody>
          </p:sp>
        </mc:Choice>
        <mc:Fallback xmlns="">
          <p:sp>
            <p:nvSpPr>
              <p:cNvPr id="87042" name="Rectangle 3"/>
              <p:cNvSpPr>
                <a:spLocks noGrp="1" noRot="1" noChangeAspect="1" noMove="1" noResize="1" noEditPoints="1" noAdjustHandles="1" noChangeArrowheads="1" noChangeShapeType="1" noTextEdit="1"/>
              </p:cNvSpPr>
              <p:nvPr>
                <p:ph type="body" idx="1"/>
              </p:nvPr>
            </p:nvSpPr>
            <p:spPr>
              <a:blipFill>
                <a:blip r:embed="rId3"/>
                <a:stretch>
                  <a:fillRect l="-1447" t="-1768"/>
                </a:stretch>
              </a:blipFill>
            </p:spPr>
            <p:txBody>
              <a:bodyPr/>
              <a:lstStyle/>
              <a:p>
                <a:r>
                  <a:rPr lang="en-GB">
                    <a:noFill/>
                  </a:rPr>
                  <a:t> </a:t>
                </a:r>
              </a:p>
            </p:txBody>
          </p:sp>
        </mc:Fallback>
      </mc:AlternateContent>
      <p:sp>
        <p:nvSpPr>
          <p:cNvPr id="3" name="Slide Number Placeholder 2">
            <a:extLst>
              <a:ext uri="{FF2B5EF4-FFF2-40B4-BE49-F238E27FC236}">
                <a16:creationId xmlns:a16="http://schemas.microsoft.com/office/drawing/2014/main" id="{0B98A9B4-1298-374B-A341-182A93E34487}"/>
              </a:ext>
            </a:extLst>
          </p:cNvPr>
          <p:cNvSpPr>
            <a:spLocks noGrp="1"/>
          </p:cNvSpPr>
          <p:nvPr>
            <p:ph type="sldNum" sz="quarter" idx="12"/>
          </p:nvPr>
        </p:nvSpPr>
        <p:spPr/>
        <p:txBody>
          <a:bodyPr/>
          <a:lstStyle/>
          <a:p>
            <a:fld id="{67C9959E-8E6B-B04C-9955-EA096F41CA7A}" type="slidenum">
              <a:rPr lang="en-GB" smtClean="0"/>
              <a:pPr/>
              <a:t>54</a:t>
            </a:fld>
            <a:endParaRPr lang="en-GB"/>
          </a:p>
        </p:txBody>
      </p:sp>
      <p:sp>
        <p:nvSpPr>
          <p:cNvPr id="87043" name="Text Box 4"/>
          <p:cNvSpPr txBox="1">
            <a:spLocks noChangeArrowheads="1"/>
          </p:cNvSpPr>
          <p:nvPr/>
        </p:nvSpPr>
        <p:spPr bwMode="auto">
          <a:xfrm>
            <a:off x="1431925" y="529113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endParaRPr lang="en-US" i="0">
              <a:latin typeface="Tahoma" charset="0"/>
            </a:endParaRPr>
          </a:p>
        </p:txBody>
      </p:sp>
      <p:grpSp>
        <p:nvGrpSpPr>
          <p:cNvPr id="6" name="Group 5">
            <a:extLst>
              <a:ext uri="{FF2B5EF4-FFF2-40B4-BE49-F238E27FC236}">
                <a16:creationId xmlns:a16="http://schemas.microsoft.com/office/drawing/2014/main" id="{C918CEAF-E726-B848-A4ED-1537ADB556C6}"/>
              </a:ext>
            </a:extLst>
          </p:cNvPr>
          <p:cNvGrpSpPr/>
          <p:nvPr/>
        </p:nvGrpSpPr>
        <p:grpSpPr>
          <a:xfrm>
            <a:off x="1809086" y="2719386"/>
            <a:ext cx="6026151" cy="3636965"/>
            <a:chOff x="1798637" y="2457996"/>
            <a:chExt cx="6026151" cy="3636965"/>
          </a:xfrm>
        </p:grpSpPr>
        <p:grpSp>
          <p:nvGrpSpPr>
            <p:cNvPr id="2" name="Group 5"/>
            <p:cNvGrpSpPr>
              <a:grpSpLocks/>
            </p:cNvGrpSpPr>
            <p:nvPr/>
          </p:nvGrpSpPr>
          <p:grpSpPr bwMode="auto">
            <a:xfrm>
              <a:off x="1798637" y="2457996"/>
              <a:ext cx="6026151" cy="3636965"/>
              <a:chOff x="1104" y="2256"/>
              <a:chExt cx="3796" cy="2291"/>
            </a:xfrm>
          </p:grpSpPr>
          <mc:AlternateContent xmlns:mc="http://schemas.openxmlformats.org/markup-compatibility/2006" xmlns:a14="http://schemas.microsoft.com/office/drawing/2010/main">
            <mc:Choice Requires="a14">
              <p:sp>
                <p:nvSpPr>
                  <p:cNvPr id="87045" name="Text Box 6"/>
                  <p:cNvSpPr txBox="1">
                    <a:spLocks noChangeArrowheads="1"/>
                  </p:cNvSpPr>
                  <p:nvPr/>
                </p:nvSpPr>
                <p:spPr bwMode="auto">
                  <a:xfrm>
                    <a:off x="2232" y="3676"/>
                    <a:ext cx="2668" cy="871"/>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eaLnBrk="1" hangingPunct="1"/>
                    <a:r>
                      <a:rPr lang="en-US" sz="1800" i="0" dirty="0">
                        <a:solidFill>
                          <a:schemeClr val="bg1"/>
                        </a:solidFill>
                        <a:latin typeface="+mn-lt"/>
                      </a:rPr>
                      <a:t>Or solve the set of linear equations:</a:t>
                    </a:r>
                  </a:p>
                  <a:p>
                    <a:pPr/>
                    <a14:m>
                      <m:oMathPara xmlns:m="http://schemas.openxmlformats.org/officeDocument/2006/math">
                        <m:oMathParaPr>
                          <m:jc m:val="centerGroup"/>
                        </m:oMathParaPr>
                        <m:oMath xmlns:m="http://schemas.openxmlformats.org/officeDocument/2006/math">
                          <m:r>
                            <a:rPr lang="de-DE" sz="1800" b="0" i="1" smtClean="0">
                              <a:solidFill>
                                <a:schemeClr val="bg1"/>
                              </a:solidFill>
                              <a:latin typeface="Cambria Math" panose="02040503050406030204" pitchFamily="18" charset="0"/>
                            </a:rPr>
                            <m:t>𝑈</m:t>
                          </m:r>
                          <m:d>
                            <m:dPr>
                              <m:ctrlPr>
                                <a:rPr lang="de-DE" sz="1800" b="0" i="1" smtClean="0">
                                  <a:solidFill>
                                    <a:schemeClr val="bg1"/>
                                  </a:solidFill>
                                  <a:latin typeface="Cambria Math" panose="02040503050406030204" pitchFamily="18" charset="0"/>
                                </a:rPr>
                              </m:ctrlPr>
                            </m:dPr>
                            <m:e>
                              <m:sSub>
                                <m:sSubPr>
                                  <m:ctrlPr>
                                    <a:rPr lang="de-DE" sz="1800" b="0" i="1" smtClean="0">
                                      <a:solidFill>
                                        <a:schemeClr val="bg1"/>
                                      </a:solidFill>
                                      <a:latin typeface="Cambria Math" panose="02040503050406030204" pitchFamily="18" charset="0"/>
                                    </a:rPr>
                                  </m:ctrlPr>
                                </m:sSubPr>
                                <m:e>
                                  <m:r>
                                    <a:rPr lang="de-DE" sz="1800" b="0" i="1" smtClean="0">
                                      <a:solidFill>
                                        <a:schemeClr val="bg1"/>
                                      </a:solidFill>
                                      <a:latin typeface="Cambria Math" panose="02040503050406030204" pitchFamily="18" charset="0"/>
                                    </a:rPr>
                                    <m:t>𝑠</m:t>
                                  </m:r>
                                </m:e>
                                <m:sub>
                                  <m:r>
                                    <a:rPr lang="de-DE" sz="1800" b="0" i="1" smtClean="0">
                                      <a:solidFill>
                                        <a:schemeClr val="bg1"/>
                                      </a:solidFill>
                                      <a:latin typeface="Cambria Math" panose="02040503050406030204" pitchFamily="18" charset="0"/>
                                    </a:rPr>
                                    <m:t>𝑖</m:t>
                                  </m:r>
                                </m:sub>
                              </m:sSub>
                            </m:e>
                          </m:d>
                          <m:r>
                            <a:rPr lang="de-DE" sz="1800" b="0" i="1" smtClean="0">
                              <a:solidFill>
                                <a:schemeClr val="bg1"/>
                              </a:solidFill>
                              <a:latin typeface="Cambria Math" panose="02040503050406030204" pitchFamily="18" charset="0"/>
                            </a:rPr>
                            <m:t>=</m:t>
                          </m:r>
                          <m:r>
                            <a:rPr lang="en-GB" sz="1800">
                              <a:solidFill>
                                <a:schemeClr val="bg1"/>
                              </a:solidFill>
                              <a:latin typeface="Cambria Math" panose="02040503050406030204" pitchFamily="18" charset="0"/>
                            </a:rPr>
                            <m:t>𝑅</m:t>
                          </m:r>
                          <m:d>
                            <m:dPr>
                              <m:ctrlPr>
                                <a:rPr lang="en-GB" sz="1800" i="1">
                                  <a:solidFill>
                                    <a:schemeClr val="bg1"/>
                                  </a:solidFill>
                                  <a:latin typeface="Cambria Math" panose="02040503050406030204" pitchFamily="18" charset="0"/>
                                </a:rPr>
                              </m:ctrlPr>
                            </m:dPr>
                            <m:e>
                              <m:sSub>
                                <m:sSubPr>
                                  <m:ctrlPr>
                                    <a:rPr lang="en-GB" sz="1800" i="1">
                                      <a:solidFill>
                                        <a:schemeClr val="bg1"/>
                                      </a:solidFill>
                                      <a:latin typeface="Cambria Math" panose="02040503050406030204" pitchFamily="18" charset="0"/>
                                    </a:rPr>
                                  </m:ctrlPr>
                                </m:sSubPr>
                                <m:e>
                                  <m:r>
                                    <a:rPr lang="en-GB" sz="1800">
                                      <a:solidFill>
                                        <a:schemeClr val="bg1"/>
                                      </a:solidFill>
                                      <a:latin typeface="Cambria Math" panose="02040503050406030204" pitchFamily="18" charset="0"/>
                                    </a:rPr>
                                    <m:t>𝑠</m:t>
                                  </m:r>
                                </m:e>
                                <m:sub>
                                  <m:r>
                                    <a:rPr lang="en-GB" sz="1800">
                                      <a:solidFill>
                                        <a:schemeClr val="bg1"/>
                                      </a:solidFill>
                                      <a:latin typeface="Cambria Math" panose="02040503050406030204" pitchFamily="18" charset="0"/>
                                    </a:rPr>
                                    <m:t>𝑖</m:t>
                                  </m:r>
                                </m:sub>
                              </m:sSub>
                            </m:e>
                          </m:d>
                          <m:r>
                            <a:rPr lang="en-GB" sz="1800">
                              <a:solidFill>
                                <a:schemeClr val="bg1"/>
                              </a:solidFill>
                              <a:latin typeface="Cambria Math" panose="02040503050406030204" pitchFamily="18" charset="0"/>
                            </a:rPr>
                            <m:t>+</m:t>
                          </m:r>
                          <m:r>
                            <a:rPr lang="en-GB" sz="1800">
                              <a:solidFill>
                                <a:schemeClr val="bg1"/>
                              </a:solidFill>
                              <a:latin typeface="Cambria Math" panose="02040503050406030204" pitchFamily="18" charset="0"/>
                              <a:ea typeface="Cambria Math" panose="02040503050406030204" pitchFamily="18" charset="0"/>
                            </a:rPr>
                            <m:t>𝛾</m:t>
                          </m:r>
                          <m:nary>
                            <m:naryPr>
                              <m:chr m:val="∑"/>
                              <m:supHide m:val="on"/>
                              <m:ctrlPr>
                                <a:rPr lang="en-GB" sz="1800" i="1">
                                  <a:solidFill>
                                    <a:schemeClr val="bg1"/>
                                  </a:solidFill>
                                  <a:latin typeface="Cambria Math" panose="02040503050406030204" pitchFamily="18" charset="0"/>
                                </a:rPr>
                              </m:ctrlPr>
                            </m:naryPr>
                            <m:sub>
                              <m:sSub>
                                <m:sSubPr>
                                  <m:ctrlPr>
                                    <a:rPr lang="en-GB" sz="1800" i="1">
                                      <a:solidFill>
                                        <a:schemeClr val="bg1"/>
                                      </a:solidFill>
                                      <a:latin typeface="Cambria Math" panose="02040503050406030204" pitchFamily="18" charset="0"/>
                                    </a:rPr>
                                  </m:ctrlPr>
                                </m:sSubPr>
                                <m:e>
                                  <m:r>
                                    <m:rPr>
                                      <m:brk m:alnAt="7"/>
                                    </m:rPr>
                                    <a:rPr lang="en-GB" sz="1800">
                                      <a:solidFill>
                                        <a:schemeClr val="bg1"/>
                                      </a:solidFill>
                                      <a:latin typeface="Cambria Math" panose="02040503050406030204" pitchFamily="18" charset="0"/>
                                    </a:rPr>
                                    <m:t>𝑠</m:t>
                                  </m:r>
                                </m:e>
                                <m:sub>
                                  <m:r>
                                    <m:rPr>
                                      <m:brk m:alnAt="7"/>
                                    </m:rPr>
                                    <a:rPr lang="en-GB" sz="1800">
                                      <a:solidFill>
                                        <a:schemeClr val="bg1"/>
                                      </a:solidFill>
                                      <a:latin typeface="Cambria Math" panose="02040503050406030204" pitchFamily="18" charset="0"/>
                                    </a:rPr>
                                    <m:t>𝑗</m:t>
                                  </m:r>
                                </m:sub>
                              </m:sSub>
                            </m:sub>
                            <m:sup/>
                            <m:e>
                              <m:r>
                                <a:rPr lang="en-GB" sz="1800">
                                  <a:solidFill>
                                    <a:schemeClr val="bg1"/>
                                  </a:solidFill>
                                  <a:latin typeface="Cambria Math" panose="02040503050406030204" pitchFamily="18" charset="0"/>
                                </a:rPr>
                                <m:t>𝑃</m:t>
                              </m:r>
                              <m:d>
                                <m:dPr>
                                  <m:ctrlPr>
                                    <a:rPr lang="en-GB" sz="1800" i="1">
                                      <a:solidFill>
                                        <a:schemeClr val="bg1"/>
                                      </a:solidFill>
                                      <a:latin typeface="Cambria Math" panose="02040503050406030204" pitchFamily="18" charset="0"/>
                                    </a:rPr>
                                  </m:ctrlPr>
                                </m:dPr>
                                <m:e>
                                  <m:sSub>
                                    <m:sSubPr>
                                      <m:ctrlPr>
                                        <a:rPr lang="en-GB" sz="1800" i="1">
                                          <a:solidFill>
                                            <a:schemeClr val="bg1"/>
                                          </a:solidFill>
                                          <a:latin typeface="Cambria Math" panose="02040503050406030204" pitchFamily="18" charset="0"/>
                                        </a:rPr>
                                      </m:ctrlPr>
                                    </m:sSubPr>
                                    <m:e>
                                      <m:r>
                                        <a:rPr lang="en-GB" sz="1800">
                                          <a:solidFill>
                                            <a:schemeClr val="bg1"/>
                                          </a:solidFill>
                                          <a:latin typeface="Cambria Math" panose="02040503050406030204" pitchFamily="18" charset="0"/>
                                        </a:rPr>
                                        <m:t>𝑠</m:t>
                                      </m:r>
                                    </m:e>
                                    <m:sub>
                                      <m:r>
                                        <a:rPr lang="en-GB" sz="1800">
                                          <a:solidFill>
                                            <a:schemeClr val="bg1"/>
                                          </a:solidFill>
                                          <a:latin typeface="Cambria Math" panose="02040503050406030204" pitchFamily="18" charset="0"/>
                                        </a:rPr>
                                        <m:t>𝑗</m:t>
                                      </m:r>
                                    </m:sub>
                                  </m:sSub>
                                  <m:r>
                                    <a:rPr lang="en-GB" sz="1800">
                                      <a:solidFill>
                                        <a:schemeClr val="bg1"/>
                                      </a:solidFill>
                                      <a:latin typeface="Cambria Math" panose="02040503050406030204" pitchFamily="18" charset="0"/>
                                    </a:rPr>
                                    <m:t>|</m:t>
                                  </m:r>
                                  <m:r>
                                    <a:rPr lang="en-GB" sz="1800">
                                      <a:solidFill>
                                        <a:schemeClr val="bg1"/>
                                      </a:solidFill>
                                      <a:latin typeface="Cambria Math" panose="02040503050406030204" pitchFamily="18" charset="0"/>
                                      <a:ea typeface="Cambria Math" panose="02040503050406030204" pitchFamily="18" charset="0"/>
                                    </a:rPr>
                                    <m:t>𝜋</m:t>
                                  </m:r>
                                  <m:d>
                                    <m:dPr>
                                      <m:ctrlPr>
                                        <a:rPr lang="en-GB" sz="1800" i="1">
                                          <a:solidFill>
                                            <a:schemeClr val="bg1"/>
                                          </a:solidFill>
                                          <a:latin typeface="Cambria Math" panose="02040503050406030204" pitchFamily="18" charset="0"/>
                                          <a:ea typeface="Cambria Math" panose="02040503050406030204" pitchFamily="18" charset="0"/>
                                        </a:rPr>
                                      </m:ctrlPr>
                                    </m:dPr>
                                    <m:e>
                                      <m:sSub>
                                        <m:sSubPr>
                                          <m:ctrlPr>
                                            <a:rPr lang="en-GB" sz="1800" i="1">
                                              <a:solidFill>
                                                <a:schemeClr val="bg1"/>
                                              </a:solidFill>
                                              <a:latin typeface="Cambria Math" panose="02040503050406030204" pitchFamily="18" charset="0"/>
                                            </a:rPr>
                                          </m:ctrlPr>
                                        </m:sSubPr>
                                        <m:e>
                                          <m:r>
                                            <a:rPr lang="en-GB" sz="1800">
                                              <a:solidFill>
                                                <a:schemeClr val="bg1"/>
                                              </a:solidFill>
                                              <a:latin typeface="Cambria Math" panose="02040503050406030204" pitchFamily="18" charset="0"/>
                                            </a:rPr>
                                            <m:t>𝑠</m:t>
                                          </m:r>
                                        </m:e>
                                        <m:sub>
                                          <m:r>
                                            <a:rPr lang="en-GB" sz="1800">
                                              <a:solidFill>
                                                <a:schemeClr val="bg1"/>
                                              </a:solidFill>
                                              <a:latin typeface="Cambria Math" panose="02040503050406030204" pitchFamily="18" charset="0"/>
                                            </a:rPr>
                                            <m:t>𝑖</m:t>
                                          </m:r>
                                        </m:sub>
                                      </m:sSub>
                                    </m:e>
                                  </m:d>
                                  <m:r>
                                    <a:rPr lang="en-GB" sz="1800">
                                      <a:solidFill>
                                        <a:schemeClr val="bg1"/>
                                      </a:solidFill>
                                      <a:latin typeface="Cambria Math" panose="02040503050406030204" pitchFamily="18" charset="0"/>
                                    </a:rPr>
                                    <m:t>.</m:t>
                                  </m:r>
                                  <m:sSub>
                                    <m:sSubPr>
                                      <m:ctrlPr>
                                        <a:rPr lang="en-GB" sz="1800" i="1">
                                          <a:solidFill>
                                            <a:schemeClr val="bg1"/>
                                          </a:solidFill>
                                          <a:latin typeface="Cambria Math" panose="02040503050406030204" pitchFamily="18" charset="0"/>
                                        </a:rPr>
                                      </m:ctrlPr>
                                    </m:sSubPr>
                                    <m:e>
                                      <m:r>
                                        <a:rPr lang="en-GB" sz="1800">
                                          <a:solidFill>
                                            <a:schemeClr val="bg1"/>
                                          </a:solidFill>
                                          <a:latin typeface="Cambria Math" panose="02040503050406030204" pitchFamily="18" charset="0"/>
                                        </a:rPr>
                                        <m:t>𝑠</m:t>
                                      </m:r>
                                    </m:e>
                                    <m:sub>
                                      <m:r>
                                        <a:rPr lang="en-GB" sz="1800">
                                          <a:solidFill>
                                            <a:schemeClr val="bg1"/>
                                          </a:solidFill>
                                          <a:latin typeface="Cambria Math" panose="02040503050406030204" pitchFamily="18" charset="0"/>
                                        </a:rPr>
                                        <m:t>𝑖</m:t>
                                      </m:r>
                                    </m:sub>
                                  </m:sSub>
                                </m:e>
                              </m:d>
                              <m:r>
                                <a:rPr lang="de-DE" sz="1800" b="0" i="1" smtClean="0">
                                  <a:solidFill>
                                    <a:schemeClr val="bg1"/>
                                  </a:solidFill>
                                  <a:latin typeface="Cambria Math" panose="02040503050406030204" pitchFamily="18" charset="0"/>
                                </a:rPr>
                                <m:t>𝑈</m:t>
                              </m:r>
                              <m:d>
                                <m:dPr>
                                  <m:ctrlPr>
                                    <a:rPr lang="en-GB" sz="1800" i="1">
                                      <a:solidFill>
                                        <a:schemeClr val="bg1"/>
                                      </a:solidFill>
                                      <a:latin typeface="Cambria Math" panose="02040503050406030204" pitchFamily="18" charset="0"/>
                                    </a:rPr>
                                  </m:ctrlPr>
                                </m:dPr>
                                <m:e>
                                  <m:sSub>
                                    <m:sSubPr>
                                      <m:ctrlPr>
                                        <a:rPr lang="en-GB" sz="1800" i="1">
                                          <a:solidFill>
                                            <a:schemeClr val="bg1"/>
                                          </a:solidFill>
                                          <a:latin typeface="Cambria Math" panose="02040503050406030204" pitchFamily="18" charset="0"/>
                                        </a:rPr>
                                      </m:ctrlPr>
                                    </m:sSubPr>
                                    <m:e>
                                      <m:r>
                                        <a:rPr lang="en-GB" sz="1800">
                                          <a:solidFill>
                                            <a:schemeClr val="bg1"/>
                                          </a:solidFill>
                                          <a:latin typeface="Cambria Math" panose="02040503050406030204" pitchFamily="18" charset="0"/>
                                        </a:rPr>
                                        <m:t>𝑠</m:t>
                                      </m:r>
                                    </m:e>
                                    <m:sub>
                                      <m:r>
                                        <a:rPr lang="en-GB" sz="1800">
                                          <a:solidFill>
                                            <a:schemeClr val="bg1"/>
                                          </a:solidFill>
                                          <a:latin typeface="Cambria Math" panose="02040503050406030204" pitchFamily="18" charset="0"/>
                                        </a:rPr>
                                        <m:t>𝑗</m:t>
                                      </m:r>
                                    </m:sub>
                                  </m:sSub>
                                </m:e>
                              </m:d>
                            </m:e>
                          </m:nary>
                        </m:oMath>
                      </m:oMathPara>
                    </a14:m>
                    <a:endParaRPr lang="en-US" sz="1800" i="0" dirty="0">
                      <a:solidFill>
                        <a:schemeClr val="bg1"/>
                      </a:solidFill>
                      <a:latin typeface="Tahoma" charset="0"/>
                    </a:endParaRPr>
                  </a:p>
                  <a:p>
                    <a:r>
                      <a:rPr lang="en-US" sz="1800" i="0" dirty="0">
                        <a:solidFill>
                          <a:schemeClr val="bg1"/>
                        </a:solidFill>
                        <a:latin typeface="+mn-lt"/>
                      </a:rPr>
                      <a:t>(often a sparse system)</a:t>
                    </a:r>
                  </a:p>
                </p:txBody>
              </p:sp>
            </mc:Choice>
            <mc:Fallback xmlns="">
              <p:sp>
                <p:nvSpPr>
                  <p:cNvPr id="87045" name="Text Box 6"/>
                  <p:cNvSpPr txBox="1">
                    <a:spLocks noRot="1" noChangeAspect="1" noMove="1" noResize="1" noEditPoints="1" noAdjustHandles="1" noChangeArrowheads="1" noChangeShapeType="1" noTextEdit="1"/>
                  </p:cNvSpPr>
                  <p:nvPr/>
                </p:nvSpPr>
                <p:spPr bwMode="auto">
                  <a:xfrm>
                    <a:off x="2232" y="3676"/>
                    <a:ext cx="2668" cy="871"/>
                  </a:xfrm>
                  <a:prstGeom prst="rect">
                    <a:avLst/>
                  </a:prstGeom>
                  <a:blipFill>
                    <a:blip r:embed="rId4"/>
                    <a:stretch>
                      <a:fillRect/>
                    </a:stretch>
                  </a:blipFill>
                  <a:ln>
                    <a:headEnd/>
                    <a:tailEnd/>
                  </a:ln>
                </p:spPr>
                <p:txBody>
                  <a:bodyPr/>
                  <a:lstStyle/>
                  <a:p>
                    <a:r>
                      <a:rPr lang="en-GB">
                        <a:noFill/>
                      </a:rPr>
                      <a:t> </a:t>
                    </a:r>
                  </a:p>
                </p:txBody>
              </p:sp>
            </mc:Fallback>
          </mc:AlternateContent>
          <p:sp>
            <p:nvSpPr>
              <p:cNvPr id="87046" name="Rectangle 7"/>
              <p:cNvSpPr>
                <a:spLocks noChangeArrowheads="1"/>
              </p:cNvSpPr>
              <p:nvPr/>
            </p:nvSpPr>
            <p:spPr bwMode="auto">
              <a:xfrm>
                <a:off x="1104" y="2256"/>
                <a:ext cx="3121" cy="288"/>
              </a:xfrm>
              <a:prstGeom prst="rect">
                <a:avLst/>
              </a:prstGeom>
              <a:noFill/>
              <a:ln w="28575">
                <a:solidFill>
                  <a:schemeClr val="accent4"/>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cxnSp>
          <p:nvCxnSpPr>
            <p:cNvPr id="5" name="Straight Arrow Connector 4">
              <a:extLst>
                <a:ext uri="{FF2B5EF4-FFF2-40B4-BE49-F238E27FC236}">
                  <a16:creationId xmlns:a16="http://schemas.microsoft.com/office/drawing/2014/main" id="{6A08EA23-6B96-D44B-A0FF-103B45DC5E95}"/>
                </a:ext>
              </a:extLst>
            </p:cNvPr>
            <p:cNvCxnSpPr>
              <a:stCxn id="87045" idx="0"/>
              <a:endCxn id="87046" idx="2"/>
            </p:cNvCxnSpPr>
            <p:nvPr/>
          </p:nvCxnSpPr>
          <p:spPr>
            <a:xfrm flipH="1" flipV="1">
              <a:off x="4275931" y="2915196"/>
              <a:ext cx="1431132" cy="1797052"/>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1" name="Text Box 6">
                <a:extLst>
                  <a:ext uri="{FF2B5EF4-FFF2-40B4-BE49-F238E27FC236}">
                    <a16:creationId xmlns:a16="http://schemas.microsoft.com/office/drawing/2014/main" id="{54CECEB1-EF92-F243-9593-335259B4EB7E}"/>
                  </a:ext>
                </a:extLst>
              </p:cNvPr>
              <p:cNvSpPr txBox="1">
                <a:spLocks noChangeArrowheads="1"/>
              </p:cNvSpPr>
              <p:nvPr/>
            </p:nvSpPr>
            <p:spPr bwMode="auto">
              <a:xfrm>
                <a:off x="719398" y="5058073"/>
                <a:ext cx="2179377" cy="92333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r>
                  <a:rPr lang="de-DE" sz="1800" i="0" dirty="0">
                    <a:solidFill>
                      <a:schemeClr val="bg1"/>
                    </a:solidFill>
                    <a:latin typeface="+mn-lt"/>
                  </a:rPr>
                  <a:t>Can </a:t>
                </a:r>
                <a:r>
                  <a:rPr lang="de-DE" sz="1800" i="0" dirty="0" err="1">
                    <a:solidFill>
                      <a:schemeClr val="bg1"/>
                    </a:solidFill>
                    <a:latin typeface="+mn-lt"/>
                  </a:rPr>
                  <a:t>be</a:t>
                </a:r>
                <a:r>
                  <a:rPr lang="de-DE" sz="1800" i="0" dirty="0">
                    <a:solidFill>
                      <a:schemeClr val="bg1"/>
                    </a:solidFill>
                    <a:latin typeface="+mn-lt"/>
                  </a:rPr>
                  <a:t> </a:t>
                </a:r>
                <a:r>
                  <a:rPr lang="de-DE" sz="1800" i="0" dirty="0" err="1">
                    <a:solidFill>
                      <a:schemeClr val="bg1"/>
                    </a:solidFill>
                    <a:latin typeface="+mn-lt"/>
                  </a:rPr>
                  <a:t>solved</a:t>
                </a:r>
                <a:r>
                  <a:rPr lang="de-DE" sz="1800" i="0" dirty="0">
                    <a:solidFill>
                      <a:schemeClr val="bg1"/>
                    </a:solidFill>
                    <a:latin typeface="+mn-lt"/>
                  </a:rPr>
                  <a:t> in time </a:t>
                </a:r>
                <a14:m>
                  <m:oMath xmlns:m="http://schemas.openxmlformats.org/officeDocument/2006/math">
                    <m:r>
                      <a:rPr lang="de-DE" sz="1800" b="0" i="1" smtClean="0">
                        <a:solidFill>
                          <a:schemeClr val="bg1"/>
                        </a:solidFill>
                        <a:latin typeface="Cambria Math" panose="02040503050406030204" pitchFamily="18" charset="0"/>
                      </a:rPr>
                      <m:t>𝑂</m:t>
                    </m:r>
                    <m:d>
                      <m:dPr>
                        <m:ctrlPr>
                          <a:rPr lang="de-DE" sz="1800" b="0" i="1" smtClean="0">
                            <a:solidFill>
                              <a:schemeClr val="bg1"/>
                            </a:solidFill>
                            <a:latin typeface="Cambria Math" panose="02040503050406030204" pitchFamily="18" charset="0"/>
                          </a:rPr>
                        </m:ctrlPr>
                      </m:dPr>
                      <m:e>
                        <m:sSup>
                          <m:sSupPr>
                            <m:ctrlPr>
                              <a:rPr lang="de-DE" sz="1800" b="0" i="1" smtClean="0">
                                <a:solidFill>
                                  <a:schemeClr val="bg1"/>
                                </a:solidFill>
                                <a:latin typeface="Cambria Math" panose="02040503050406030204" pitchFamily="18" charset="0"/>
                              </a:rPr>
                            </m:ctrlPr>
                          </m:sSupPr>
                          <m:e>
                            <m:r>
                              <a:rPr lang="de-DE" sz="1800" b="0" i="1" smtClean="0">
                                <a:solidFill>
                                  <a:schemeClr val="bg1"/>
                                </a:solidFill>
                                <a:latin typeface="Cambria Math" panose="02040503050406030204" pitchFamily="18" charset="0"/>
                              </a:rPr>
                              <m:t>𝑛</m:t>
                            </m:r>
                          </m:e>
                          <m:sup>
                            <m:r>
                              <a:rPr lang="de-DE" sz="1800" b="0" i="1" smtClean="0">
                                <a:solidFill>
                                  <a:schemeClr val="bg1"/>
                                </a:solidFill>
                                <a:latin typeface="Cambria Math" panose="02040503050406030204" pitchFamily="18" charset="0"/>
                              </a:rPr>
                              <m:t>3</m:t>
                            </m:r>
                          </m:sup>
                        </m:sSup>
                      </m:e>
                    </m:d>
                  </m:oMath>
                </a14:m>
                <a:r>
                  <a:rPr lang="en-US" sz="1800" i="0" dirty="0">
                    <a:solidFill>
                      <a:schemeClr val="bg1"/>
                    </a:solidFill>
                    <a:latin typeface="+mn-lt"/>
                  </a:rPr>
                  <a:t>, where </a:t>
                </a:r>
                <a14:m>
                  <m:oMath xmlns:m="http://schemas.openxmlformats.org/officeDocument/2006/math">
                    <m:r>
                      <a:rPr lang="de-DE" sz="1800">
                        <a:solidFill>
                          <a:schemeClr val="bg1"/>
                        </a:solidFill>
                        <a:latin typeface="Cambria Math" panose="02040503050406030204" pitchFamily="18" charset="0"/>
                      </a:rPr>
                      <m:t>𝑛</m:t>
                    </m:r>
                  </m:oMath>
                </a14:m>
                <a:r>
                  <a:rPr lang="en-US" sz="1800" i="0" dirty="0">
                    <a:solidFill>
                      <a:schemeClr val="bg1"/>
                    </a:solidFill>
                    <a:latin typeface="+mn-lt"/>
                  </a:rPr>
                  <a:t> is the number of states</a:t>
                </a:r>
              </a:p>
            </p:txBody>
          </p:sp>
        </mc:Choice>
        <mc:Fallback xmlns="">
          <p:sp>
            <p:nvSpPr>
              <p:cNvPr id="11" name="Text Box 6">
                <a:extLst>
                  <a:ext uri="{FF2B5EF4-FFF2-40B4-BE49-F238E27FC236}">
                    <a16:creationId xmlns:a16="http://schemas.microsoft.com/office/drawing/2014/main" id="{54CECEB1-EF92-F243-9593-335259B4EB7E}"/>
                  </a:ext>
                </a:extLst>
              </p:cNvPr>
              <p:cNvSpPr txBox="1">
                <a:spLocks noRot="1" noChangeAspect="1" noMove="1" noResize="1" noEditPoints="1" noAdjustHandles="1" noChangeArrowheads="1" noChangeShapeType="1" noTextEdit="1"/>
              </p:cNvSpPr>
              <p:nvPr/>
            </p:nvSpPr>
            <p:spPr bwMode="auto">
              <a:xfrm>
                <a:off x="719398" y="5058073"/>
                <a:ext cx="2179377" cy="923330"/>
              </a:xfrm>
              <a:prstGeom prst="rect">
                <a:avLst/>
              </a:prstGeom>
              <a:blipFill>
                <a:blip r:embed="rId5"/>
                <a:stretch>
                  <a:fillRect/>
                </a:stretch>
              </a:blipFill>
              <a:ln>
                <a:headEnd/>
                <a:tailEnd/>
              </a:ln>
            </p:spPr>
            <p:txBody>
              <a:bodyPr/>
              <a:lstStyle/>
              <a:p>
                <a:r>
                  <a:rPr lang="en-GB">
                    <a:noFill/>
                  </a:rPr>
                  <a:t> </a:t>
                </a:r>
              </a:p>
            </p:txBody>
          </p:sp>
        </mc:Fallback>
      </mc:AlternateContent>
      <p:sp>
        <p:nvSpPr>
          <p:cNvPr id="12" name="Rectangle 7">
            <a:extLst>
              <a:ext uri="{FF2B5EF4-FFF2-40B4-BE49-F238E27FC236}">
                <a16:creationId xmlns:a16="http://schemas.microsoft.com/office/drawing/2014/main" id="{FA363079-34C4-3D4F-8E0B-41E598FF0566}"/>
              </a:ext>
            </a:extLst>
          </p:cNvPr>
          <p:cNvSpPr>
            <a:spLocks noChangeArrowheads="1"/>
          </p:cNvSpPr>
          <p:nvPr/>
        </p:nvSpPr>
        <p:spPr bwMode="auto">
          <a:xfrm>
            <a:off x="1524000" y="2409030"/>
            <a:ext cx="6825521" cy="1278549"/>
          </a:xfrm>
          <a:prstGeom prst="rect">
            <a:avLst/>
          </a:prstGeom>
          <a:noFill/>
          <a:ln w="38100">
            <a:solidFill>
              <a:schemeClr val="accent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Tree>
    <p:extLst>
      <p:ext uri="{BB962C8B-B14F-4D97-AF65-F5344CB8AC3E}">
        <p14:creationId xmlns:p14="http://schemas.microsoft.com/office/powerpoint/2010/main" val="200876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02CFF3-308E-8248-815B-963B119D69EF}"/>
              </a:ext>
            </a:extLst>
          </p:cNvPr>
          <p:cNvSpPr>
            <a:spLocks noGrp="1"/>
          </p:cNvSpPr>
          <p:nvPr>
            <p:ph type="title"/>
          </p:nvPr>
        </p:nvSpPr>
        <p:spPr/>
        <p:txBody>
          <a:bodyPr/>
          <a:lstStyle/>
          <a:p>
            <a:r>
              <a:rPr lang="en-GB" dirty="0"/>
              <a:t>ADP: Learn the Model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45C2C28-B88C-DD47-994C-05F81FBB427F}"/>
                  </a:ext>
                </a:extLst>
              </p:cNvPr>
              <p:cNvSpPr>
                <a:spLocks noGrp="1"/>
              </p:cNvSpPr>
              <p:nvPr>
                <p:ph idx="1"/>
              </p:nvPr>
            </p:nvSpPr>
            <p:spPr/>
            <p:txBody>
              <a:bodyPr/>
              <a:lstStyle/>
              <a:p>
                <a:r>
                  <a:rPr lang="en-GB" dirty="0"/>
                  <a:t>Make use of policy evaluation to learn the utilities of states</a:t>
                </a:r>
              </a:p>
              <a:p>
                <a:r>
                  <a:rPr lang="en-GB" dirty="0"/>
                  <a:t>To use policy equation</a:t>
                </a:r>
                <a:br>
                  <a:rPr lang="en-GB" dirty="0"/>
                </a:br>
                <a14:m>
                  <m:oMath xmlns:m="http://schemas.openxmlformats.org/officeDocument/2006/math">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i="1">
                            <a:latin typeface="Cambria Math" panose="02040503050406030204" pitchFamily="18" charset="0"/>
                          </a:rPr>
                          <m:t>𝑡</m:t>
                        </m:r>
                        <m:r>
                          <a:rPr lang="en-GB" i="1">
                            <a:latin typeface="Cambria Math" panose="02040503050406030204" pitchFamily="18" charset="0"/>
                          </a:rPr>
                          <m:t>+1</m:t>
                        </m:r>
                      </m:sub>
                    </m:sSub>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nary>
                      <m:naryPr>
                        <m:chr m:val="∑"/>
                        <m:supHide m:val="on"/>
                        <m:ctrlPr>
                          <a:rPr lang="en-GB" i="1">
                            <a:latin typeface="Cambria Math" panose="02040503050406030204" pitchFamily="18" charset="0"/>
                          </a:rPr>
                        </m:ctrlPr>
                      </m:naryPr>
                      <m:sub>
                        <m:sSub>
                          <m:sSubPr>
                            <m:ctrlPr>
                              <a:rPr lang="en-GB" i="1">
                                <a:latin typeface="Cambria Math" panose="02040503050406030204" pitchFamily="18" charset="0"/>
                              </a:rPr>
                            </m:ctrlPr>
                          </m:sSubPr>
                          <m:e>
                            <m:r>
                              <m:rPr>
                                <m:brk m:alnAt="7"/>
                              </m:rPr>
                              <a:rPr lang="en-GB" i="1">
                                <a:latin typeface="Cambria Math" panose="02040503050406030204" pitchFamily="18" charset="0"/>
                              </a:rPr>
                              <m:t>𝑠</m:t>
                            </m:r>
                          </m:e>
                          <m:sub>
                            <m:r>
                              <m:rPr>
                                <m:brk m:alnAt="7"/>
                              </m:rPr>
                              <a:rPr lang="en-GB" i="1">
                                <a:latin typeface="Cambria Math" panose="02040503050406030204" pitchFamily="18" charset="0"/>
                              </a:rPr>
                              <m:t>𝑗</m:t>
                            </m:r>
                          </m:sub>
                        </m:sSub>
                      </m:sub>
                      <m:sup/>
                      <m:e>
                        <m:r>
                          <a:rPr lang="en-GB" i="1">
                            <a:latin typeface="Cambria Math" panose="02040503050406030204" pitchFamily="18" charset="0"/>
                          </a:rPr>
                          <m:t>𝑃</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𝜋</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de-DE"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sSub>
                          <m:sSubPr>
                            <m:ctrlPr>
                              <a:rPr lang="en-GB" i="1">
                                <a:latin typeface="Cambria Math" panose="02040503050406030204" pitchFamily="18" charset="0"/>
                              </a:rPr>
                            </m:ctrlPr>
                          </m:sSubPr>
                          <m:e>
                            <m:r>
                              <a:rPr lang="en-GB" i="1">
                                <a:latin typeface="Cambria Math" panose="02040503050406030204" pitchFamily="18" charset="0"/>
                              </a:rPr>
                              <m:t>𝑈</m:t>
                            </m:r>
                          </m:e>
                          <m:sub>
                            <m:r>
                              <a:rPr lang="en-GB" i="1">
                                <a:latin typeface="Cambria Math" panose="02040503050406030204" pitchFamily="18" charset="0"/>
                              </a:rPr>
                              <m:t>𝑡</m:t>
                            </m:r>
                          </m:sub>
                        </m:sSub>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e>
                        </m:d>
                      </m:e>
                    </m:nary>
                  </m:oMath>
                </a14:m>
                <a:br>
                  <a:rPr lang="en-GB" dirty="0"/>
                </a:br>
                <a:r>
                  <a:rPr lang="en-GB" dirty="0"/>
                  <a:t>agent needs to learn </a:t>
                </a: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sSup>
                          <m:sSupPr>
                            <m:ctrlPr>
                              <a:rPr lang="de-DE" i="1" dirty="0">
                                <a:latin typeface="Cambria Math" panose="02040503050406030204" pitchFamily="18" charset="0"/>
                              </a:rPr>
                            </m:ctrlPr>
                          </m:sSupPr>
                          <m:e>
                            <m:r>
                              <a:rPr lang="en-GB" i="1" dirty="0" err="1">
                                <a:latin typeface="Cambria Math" panose="02040503050406030204" pitchFamily="18" charset="0"/>
                              </a:rPr>
                              <m:t>𝑠</m:t>
                            </m:r>
                          </m:e>
                          <m:sup>
                            <m:r>
                              <a:rPr lang="de-DE" i="1" dirty="0">
                                <a:latin typeface="Cambria Math" panose="02040503050406030204" pitchFamily="18" charset="0"/>
                              </a:rPr>
                              <m:t>′</m:t>
                            </m:r>
                          </m:sup>
                        </m:sSup>
                      </m:e>
                      <m:e>
                        <m:r>
                          <a:rPr lang="en-GB" i="1" dirty="0" err="1">
                            <a:latin typeface="Cambria Math" panose="02040503050406030204" pitchFamily="18" charset="0"/>
                          </a:rPr>
                          <m:t>𝑠</m:t>
                        </m:r>
                        <m:r>
                          <a:rPr lang="en-GB" i="1" dirty="0">
                            <a:latin typeface="Cambria Math" panose="02040503050406030204" pitchFamily="18" charset="0"/>
                          </a:rPr>
                          <m:t>, </m:t>
                        </m:r>
                        <m:r>
                          <a:rPr lang="en-GB" i="1" dirty="0">
                            <a:latin typeface="Cambria Math" panose="02040503050406030204" pitchFamily="18" charset="0"/>
                          </a:rPr>
                          <m:t>𝑎</m:t>
                        </m:r>
                      </m:e>
                    </m:d>
                  </m:oMath>
                </a14:m>
                <a:r>
                  <a:rPr lang="en-GB" dirty="0"/>
                  <a:t> and </a:t>
                </a:r>
                <a14:m>
                  <m:oMath xmlns:m="http://schemas.openxmlformats.org/officeDocument/2006/math">
                    <m:r>
                      <a:rPr lang="en-GB" i="1" dirty="0">
                        <a:latin typeface="Cambria Math" panose="02040503050406030204" pitchFamily="18" charset="0"/>
                      </a:rPr>
                      <m:t>𝑅</m:t>
                    </m:r>
                    <m:d>
                      <m:dPr>
                        <m:ctrlPr>
                          <a:rPr lang="en-GB" i="1" dirty="0">
                            <a:latin typeface="Cambria Math" panose="02040503050406030204" pitchFamily="18" charset="0"/>
                          </a:rPr>
                        </m:ctrlPr>
                      </m:dPr>
                      <m:e>
                        <m:r>
                          <a:rPr lang="en-GB" i="1" dirty="0">
                            <a:latin typeface="Cambria Math" panose="02040503050406030204" pitchFamily="18" charset="0"/>
                          </a:rPr>
                          <m:t>𝑠</m:t>
                        </m:r>
                      </m:e>
                    </m:d>
                  </m:oMath>
                </a14:m>
                <a:endParaRPr lang="de-DE" dirty="0"/>
              </a:p>
              <a:p>
                <a:r>
                  <a:rPr lang="en-GB" dirty="0"/>
                  <a:t>How?</a:t>
                </a:r>
              </a:p>
            </p:txBody>
          </p:sp>
        </mc:Choice>
        <mc:Fallback xmlns="">
          <p:sp>
            <p:nvSpPr>
              <p:cNvPr id="3" name="Content Placeholder 2">
                <a:extLst>
                  <a:ext uri="{FF2B5EF4-FFF2-40B4-BE49-F238E27FC236}">
                    <a16:creationId xmlns:a16="http://schemas.microsoft.com/office/drawing/2014/main" id="{845C2C28-B88C-DD47-994C-05F81FBB427F}"/>
                  </a:ext>
                </a:extLst>
              </p:cNvPr>
              <p:cNvSpPr>
                <a:spLocks noGrp="1" noRot="1" noChangeAspect="1" noMove="1" noResize="1" noEditPoints="1" noAdjustHandles="1" noChangeArrowheads="1" noChangeShapeType="1" noTextEdit="1"/>
              </p:cNvSpPr>
              <p:nvPr>
                <p:ph idx="1"/>
              </p:nvPr>
            </p:nvSpPr>
            <p:spPr>
              <a:blipFill>
                <a:blip r:embed="rId2"/>
                <a:stretch>
                  <a:fillRect l="-1447" t="-580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7BA8573F-4134-B74F-9834-D56F92B77834}"/>
              </a:ext>
            </a:extLst>
          </p:cNvPr>
          <p:cNvSpPr>
            <a:spLocks noGrp="1"/>
          </p:cNvSpPr>
          <p:nvPr>
            <p:ph type="sldNum" sz="quarter" idx="12"/>
          </p:nvPr>
        </p:nvSpPr>
        <p:spPr/>
        <p:txBody>
          <a:bodyPr/>
          <a:lstStyle/>
          <a:p>
            <a:fld id="{67C9959E-8E6B-B04C-9955-EA096F41CA7A}" type="slidenum">
              <a:rPr lang="en-GB" smtClean="0"/>
              <a:t>55</a:t>
            </a:fld>
            <a:endParaRPr lang="en-GB"/>
          </a:p>
        </p:txBody>
      </p:sp>
    </p:spTree>
    <p:extLst>
      <p:ext uri="{BB962C8B-B14F-4D97-AF65-F5344CB8AC3E}">
        <p14:creationId xmlns:p14="http://schemas.microsoft.com/office/powerpoint/2010/main" val="21589678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52591-03C5-4C49-BF92-4D53A1E71CE1}"/>
              </a:ext>
            </a:extLst>
          </p:cNvPr>
          <p:cNvSpPr>
            <a:spLocks noGrp="1"/>
          </p:cNvSpPr>
          <p:nvPr>
            <p:ph type="title"/>
          </p:nvPr>
        </p:nvSpPr>
        <p:spPr/>
        <p:txBody>
          <a:bodyPr/>
          <a:lstStyle/>
          <a:p>
            <a:r>
              <a:rPr lang="en-GB" dirty="0"/>
              <a:t>ADP: Learn the Model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C4915BC-E8EC-6444-97BB-28501089DD25}"/>
                  </a:ext>
                </a:extLst>
              </p:cNvPr>
              <p:cNvSpPr>
                <a:spLocks noGrp="1"/>
              </p:cNvSpPr>
              <p:nvPr>
                <p:ph idx="1"/>
              </p:nvPr>
            </p:nvSpPr>
            <p:spPr/>
            <p:txBody>
              <a:bodyPr/>
              <a:lstStyle/>
              <a:p>
                <a:r>
                  <a:rPr lang="en-GB" dirty="0"/>
                  <a:t>Learning </a:t>
                </a:r>
                <a14:m>
                  <m:oMath xmlns:m="http://schemas.openxmlformats.org/officeDocument/2006/math">
                    <m:r>
                      <a:rPr lang="en-GB" i="1" dirty="0">
                        <a:latin typeface="Cambria Math" panose="02040503050406030204" pitchFamily="18" charset="0"/>
                      </a:rPr>
                      <m:t>𝑅</m:t>
                    </m:r>
                    <m:d>
                      <m:dPr>
                        <m:ctrlPr>
                          <a:rPr lang="en-GB" i="1" dirty="0">
                            <a:latin typeface="Cambria Math" panose="02040503050406030204" pitchFamily="18" charset="0"/>
                          </a:rPr>
                        </m:ctrlPr>
                      </m:dPr>
                      <m:e>
                        <m:r>
                          <a:rPr lang="en-GB" i="1" dirty="0">
                            <a:latin typeface="Cambria Math" panose="02040503050406030204" pitchFamily="18" charset="0"/>
                          </a:rPr>
                          <m:t>𝑠</m:t>
                        </m:r>
                      </m:e>
                    </m:d>
                  </m:oMath>
                </a14:m>
                <a:endParaRPr lang="en-GB" dirty="0"/>
              </a:p>
              <a:p>
                <a:pPr lvl="1"/>
                <a:r>
                  <a:rPr lang="en-GB" dirty="0"/>
                  <a:t>Easy because it is deterministic</a:t>
                </a:r>
              </a:p>
              <a:p>
                <a:pPr lvl="1"/>
                <a:r>
                  <a:rPr lang="en-GB" dirty="0"/>
                  <a:t>Whenever you see a new state, store the observed reward value as </a:t>
                </a:r>
                <a14:m>
                  <m:oMath xmlns:m="http://schemas.openxmlformats.org/officeDocument/2006/math">
                    <m:r>
                      <a:rPr lang="en-GB" i="1" dirty="0">
                        <a:latin typeface="Cambria Math" panose="02040503050406030204" pitchFamily="18" charset="0"/>
                      </a:rPr>
                      <m:t>𝑅</m:t>
                    </m:r>
                    <m:d>
                      <m:dPr>
                        <m:ctrlPr>
                          <a:rPr lang="en-GB" i="1" dirty="0">
                            <a:latin typeface="Cambria Math" panose="02040503050406030204" pitchFamily="18" charset="0"/>
                          </a:rPr>
                        </m:ctrlPr>
                      </m:dPr>
                      <m:e>
                        <m:r>
                          <a:rPr lang="en-GB" i="1" dirty="0">
                            <a:latin typeface="Cambria Math" panose="02040503050406030204" pitchFamily="18" charset="0"/>
                          </a:rPr>
                          <m:t>𝑠</m:t>
                        </m:r>
                      </m:e>
                    </m:d>
                  </m:oMath>
                </a14:m>
                <a:endParaRPr lang="de-DE" dirty="0"/>
              </a:p>
              <a:p>
                <a:r>
                  <a:rPr lang="en-GB" dirty="0"/>
                  <a:t>Learning </a:t>
                </a: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sSup>
                          <m:sSupPr>
                            <m:ctrlPr>
                              <a:rPr lang="de-DE" i="1" dirty="0">
                                <a:latin typeface="Cambria Math" panose="02040503050406030204" pitchFamily="18" charset="0"/>
                              </a:rPr>
                            </m:ctrlPr>
                          </m:sSupPr>
                          <m:e>
                            <m:r>
                              <a:rPr lang="en-GB" i="1" dirty="0" err="1">
                                <a:latin typeface="Cambria Math" panose="02040503050406030204" pitchFamily="18" charset="0"/>
                              </a:rPr>
                              <m:t>𝑠</m:t>
                            </m:r>
                          </m:e>
                          <m:sup>
                            <m:r>
                              <a:rPr lang="de-DE" i="1" dirty="0">
                                <a:latin typeface="Cambria Math" panose="02040503050406030204" pitchFamily="18" charset="0"/>
                              </a:rPr>
                              <m:t>′</m:t>
                            </m:r>
                          </m:sup>
                        </m:sSup>
                      </m:e>
                      <m:e>
                        <m:r>
                          <a:rPr lang="en-GB" i="1" dirty="0" err="1">
                            <a:latin typeface="Cambria Math" panose="02040503050406030204" pitchFamily="18" charset="0"/>
                          </a:rPr>
                          <m:t>𝑠</m:t>
                        </m:r>
                        <m:r>
                          <a:rPr lang="en-GB" i="1" dirty="0">
                            <a:latin typeface="Cambria Math" panose="02040503050406030204" pitchFamily="18" charset="0"/>
                          </a:rPr>
                          <m:t>, </m:t>
                        </m:r>
                        <m:r>
                          <a:rPr lang="en-GB" i="1" dirty="0">
                            <a:latin typeface="Cambria Math" panose="02040503050406030204" pitchFamily="18" charset="0"/>
                          </a:rPr>
                          <m:t>𝑎</m:t>
                        </m:r>
                      </m:e>
                    </m:d>
                  </m:oMath>
                </a14:m>
                <a:endParaRPr lang="en-GB" dirty="0"/>
              </a:p>
              <a:p>
                <a:pPr lvl="1"/>
                <a:r>
                  <a:rPr lang="en-GB" dirty="0"/>
                  <a:t>Keep track of how often you get to state </a:t>
                </a:r>
                <a14:m>
                  <m:oMath xmlns:m="http://schemas.openxmlformats.org/officeDocument/2006/math">
                    <m:sSup>
                      <m:sSupPr>
                        <m:ctrlPr>
                          <a:rPr lang="de-DE" i="1" dirty="0">
                            <a:latin typeface="Cambria Math" panose="02040503050406030204" pitchFamily="18" charset="0"/>
                          </a:rPr>
                        </m:ctrlPr>
                      </m:sSupPr>
                      <m:e>
                        <m:r>
                          <a:rPr lang="en-GB" i="1" dirty="0" err="1">
                            <a:latin typeface="Cambria Math" panose="02040503050406030204" pitchFamily="18" charset="0"/>
                          </a:rPr>
                          <m:t>𝑠</m:t>
                        </m:r>
                      </m:e>
                      <m:sup>
                        <m:r>
                          <a:rPr lang="de-DE" i="1" dirty="0">
                            <a:latin typeface="Cambria Math" panose="02040503050406030204" pitchFamily="18" charset="0"/>
                          </a:rPr>
                          <m:t>′</m:t>
                        </m:r>
                      </m:sup>
                    </m:sSup>
                  </m:oMath>
                </a14:m>
                <a:r>
                  <a:rPr lang="en-GB" dirty="0"/>
                  <a:t> given that you are in state </a:t>
                </a:r>
                <a14:m>
                  <m:oMath xmlns:m="http://schemas.openxmlformats.org/officeDocument/2006/math">
                    <m:r>
                      <a:rPr lang="en-GB" i="1" dirty="0">
                        <a:latin typeface="Cambria Math" panose="02040503050406030204" pitchFamily="18" charset="0"/>
                      </a:rPr>
                      <m:t>𝑠</m:t>
                    </m:r>
                  </m:oMath>
                </a14:m>
                <a:r>
                  <a:rPr lang="en-GB" dirty="0"/>
                  <a:t> and do action </a:t>
                </a:r>
                <a14:m>
                  <m:oMath xmlns:m="http://schemas.openxmlformats.org/officeDocument/2006/math">
                    <m:r>
                      <a:rPr lang="en-GB" i="1" dirty="0">
                        <a:latin typeface="Cambria Math" panose="02040503050406030204" pitchFamily="18" charset="0"/>
                      </a:rPr>
                      <m:t>𝑎</m:t>
                    </m:r>
                  </m:oMath>
                </a14:m>
                <a:endParaRPr lang="en-GB" dirty="0"/>
              </a:p>
              <a:p>
                <a:pPr lvl="1"/>
                <a:r>
                  <a:rPr lang="en-GB" dirty="0"/>
                  <a:t>E.g., if you are in </a:t>
                </a:r>
                <a14:m>
                  <m:oMath xmlns:m="http://schemas.openxmlformats.org/officeDocument/2006/math">
                    <m:r>
                      <a:rPr lang="de-DE" b="0" i="1" dirty="0" smtClean="0">
                        <a:latin typeface="Cambria Math" panose="02040503050406030204" pitchFamily="18" charset="0"/>
                      </a:rPr>
                      <m:t>𝑠</m:t>
                    </m:r>
                    <m:r>
                      <a:rPr lang="de-DE" b="0" i="1" dirty="0" smtClean="0">
                        <a:latin typeface="Cambria Math" panose="02040503050406030204" pitchFamily="18" charset="0"/>
                      </a:rPr>
                      <m:t>=</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1,3</m:t>
                        </m:r>
                      </m:e>
                    </m:d>
                  </m:oMath>
                </a14:m>
                <a:r>
                  <a:rPr lang="en-GB" dirty="0"/>
                  <a:t> and you execute </a:t>
                </a:r>
                <a:r>
                  <a:rPr lang="en-GB" dirty="0">
                    <a:solidFill>
                      <a:srgbClr val="C00000"/>
                    </a:solidFill>
                  </a:rPr>
                  <a:t>R</a:t>
                </a:r>
                <a:r>
                  <a:rPr lang="en-GB" dirty="0"/>
                  <a:t> three times and you end up in </a:t>
                </a:r>
                <a14:m>
                  <m:oMath xmlns:m="http://schemas.openxmlformats.org/officeDocument/2006/math">
                    <m:sSup>
                      <m:sSupPr>
                        <m:ctrlPr>
                          <a:rPr lang="de-DE" b="0" i="1" dirty="0" smtClean="0">
                            <a:latin typeface="Cambria Math" panose="02040503050406030204" pitchFamily="18" charset="0"/>
                          </a:rPr>
                        </m:ctrlPr>
                      </m:sSupPr>
                      <m:e>
                        <m:r>
                          <a:rPr lang="de-DE" b="0" i="1" dirty="0" smtClean="0">
                            <a:latin typeface="Cambria Math" panose="02040503050406030204" pitchFamily="18" charset="0"/>
                          </a:rPr>
                          <m:t>𝑠</m:t>
                        </m:r>
                      </m:e>
                      <m:sup>
                        <m:r>
                          <a:rPr lang="de-DE" b="0" i="1" dirty="0" smtClean="0">
                            <a:latin typeface="Cambria Math" panose="02040503050406030204" pitchFamily="18" charset="0"/>
                          </a:rPr>
                          <m:t>′</m:t>
                        </m:r>
                      </m:sup>
                    </m:sSup>
                    <m:r>
                      <a:rPr lang="de-DE" b="0" i="1" dirty="0" smtClean="0">
                        <a:latin typeface="Cambria Math" panose="02040503050406030204" pitchFamily="18" charset="0"/>
                      </a:rPr>
                      <m:t>=</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2,3</m:t>
                        </m:r>
                      </m:e>
                    </m:d>
                  </m:oMath>
                </a14:m>
                <a:r>
                  <a:rPr lang="en-GB" dirty="0"/>
                  <a:t> twice, then </a:t>
                </a:r>
                <a14:m>
                  <m:oMath xmlns:m="http://schemas.openxmlformats.org/officeDocument/2006/math">
                    <m:r>
                      <a:rPr lang="en-GB" i="1" dirty="0">
                        <a:latin typeface="Cambria Math" panose="02040503050406030204" pitchFamily="18" charset="0"/>
                      </a:rPr>
                      <m:t>𝑃</m:t>
                    </m:r>
                    <m:d>
                      <m:dPr>
                        <m:ctrlPr>
                          <a:rPr lang="en-GB" i="1" dirty="0">
                            <a:latin typeface="Cambria Math" panose="02040503050406030204" pitchFamily="18" charset="0"/>
                          </a:rPr>
                        </m:ctrlPr>
                      </m:dPr>
                      <m:e>
                        <m:sSup>
                          <m:sSupPr>
                            <m:ctrlPr>
                              <a:rPr lang="de-DE" i="1" dirty="0">
                                <a:latin typeface="Cambria Math" panose="02040503050406030204" pitchFamily="18" charset="0"/>
                              </a:rPr>
                            </m:ctrlPr>
                          </m:sSupPr>
                          <m:e>
                            <m:r>
                              <a:rPr lang="en-GB" i="1" dirty="0" err="1">
                                <a:latin typeface="Cambria Math" panose="02040503050406030204" pitchFamily="18" charset="0"/>
                              </a:rPr>
                              <m:t>𝑠</m:t>
                            </m:r>
                          </m:e>
                          <m:sup>
                            <m:r>
                              <a:rPr lang="de-DE" i="1" dirty="0">
                                <a:latin typeface="Cambria Math" panose="02040503050406030204" pitchFamily="18" charset="0"/>
                              </a:rPr>
                              <m:t>′</m:t>
                            </m:r>
                          </m:sup>
                        </m:sSup>
                      </m:e>
                      <m:e>
                        <m:r>
                          <m:rPr>
                            <m:nor/>
                          </m:rPr>
                          <a:rPr lang="en-GB" dirty="0">
                            <a:solidFill>
                              <a:srgbClr val="C00000"/>
                            </a:solidFill>
                          </a:rPr>
                          <m:t>R</m:t>
                        </m:r>
                        <m:r>
                          <a:rPr lang="en-GB" i="1" dirty="0">
                            <a:latin typeface="Cambria Math" panose="02040503050406030204" pitchFamily="18" charset="0"/>
                          </a:rPr>
                          <m:t>, </m:t>
                        </m:r>
                        <m:r>
                          <a:rPr lang="de-DE" b="0" i="1" dirty="0" smtClean="0">
                            <a:latin typeface="Cambria Math" panose="02040503050406030204" pitchFamily="18" charset="0"/>
                          </a:rPr>
                          <m:t>𝑠</m:t>
                        </m:r>
                      </m:e>
                    </m:d>
                    <m:r>
                      <a:rPr lang="de-DE" b="0" i="1" dirty="0" smtClean="0">
                        <a:latin typeface="Cambria Math" panose="02040503050406030204" pitchFamily="18" charset="0"/>
                      </a:rPr>
                      <m:t>=</m:t>
                    </m:r>
                    <m:f>
                      <m:fPr>
                        <m:ctrlPr>
                          <a:rPr lang="de-DE" b="0" i="1" dirty="0" smtClean="0">
                            <a:latin typeface="Cambria Math" panose="02040503050406030204" pitchFamily="18" charset="0"/>
                          </a:rPr>
                        </m:ctrlPr>
                      </m:fPr>
                      <m:num>
                        <m:r>
                          <a:rPr lang="de-DE" b="0" i="1" dirty="0" smtClean="0">
                            <a:latin typeface="Cambria Math" panose="02040503050406030204" pitchFamily="18" charset="0"/>
                          </a:rPr>
                          <m:t>2</m:t>
                        </m:r>
                      </m:num>
                      <m:den>
                        <m:r>
                          <a:rPr lang="de-DE" b="0" i="1" dirty="0" smtClean="0">
                            <a:latin typeface="Cambria Math" panose="02040503050406030204" pitchFamily="18" charset="0"/>
                          </a:rPr>
                          <m:t>3</m:t>
                        </m:r>
                      </m:den>
                    </m:f>
                  </m:oMath>
                </a14:m>
                <a:endParaRPr lang="en-GB" dirty="0"/>
              </a:p>
            </p:txBody>
          </p:sp>
        </mc:Choice>
        <mc:Fallback xmlns="">
          <p:sp>
            <p:nvSpPr>
              <p:cNvPr id="3" name="Content Placeholder 2">
                <a:extLst>
                  <a:ext uri="{FF2B5EF4-FFF2-40B4-BE49-F238E27FC236}">
                    <a16:creationId xmlns:a16="http://schemas.microsoft.com/office/drawing/2014/main" id="{9C4915BC-E8EC-6444-97BB-28501089DD25}"/>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DDC1E29A-6C57-7346-9DEC-F198DD0B9A53}"/>
              </a:ext>
            </a:extLst>
          </p:cNvPr>
          <p:cNvSpPr>
            <a:spLocks noGrp="1"/>
          </p:cNvSpPr>
          <p:nvPr>
            <p:ph type="sldNum" sz="quarter" idx="12"/>
          </p:nvPr>
        </p:nvSpPr>
        <p:spPr/>
        <p:txBody>
          <a:bodyPr/>
          <a:lstStyle/>
          <a:p>
            <a:fld id="{67C9959E-8E6B-B04C-9955-EA096F41CA7A}" type="slidenum">
              <a:rPr lang="en-GB" smtClean="0"/>
              <a:t>56</a:t>
            </a:fld>
            <a:endParaRPr lang="en-GB"/>
          </a:p>
        </p:txBody>
      </p:sp>
    </p:spTree>
    <p:extLst>
      <p:ext uri="{BB962C8B-B14F-4D97-AF65-F5344CB8AC3E}">
        <p14:creationId xmlns:p14="http://schemas.microsoft.com/office/powerpoint/2010/main" val="8815476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FA225-5966-5044-BFB4-5B33E96E2F64}"/>
              </a:ext>
            </a:extLst>
          </p:cNvPr>
          <p:cNvSpPr>
            <a:spLocks noGrp="1"/>
          </p:cNvSpPr>
          <p:nvPr>
            <p:ph type="title"/>
          </p:nvPr>
        </p:nvSpPr>
        <p:spPr/>
        <p:txBody>
          <a:bodyPr/>
          <a:lstStyle/>
          <a:p>
            <a:r>
              <a:rPr lang="en-GB" dirty="0"/>
              <a:t>ADP: Algorithm</a:t>
            </a:r>
          </a:p>
        </p:txBody>
      </p:sp>
      <p:sp>
        <p:nvSpPr>
          <p:cNvPr id="4" name="Slide Number Placeholder 3">
            <a:extLst>
              <a:ext uri="{FF2B5EF4-FFF2-40B4-BE49-F238E27FC236}">
                <a16:creationId xmlns:a16="http://schemas.microsoft.com/office/drawing/2014/main" id="{A25AC866-A3FD-1B40-88ED-96352C51FFA3}"/>
              </a:ext>
            </a:extLst>
          </p:cNvPr>
          <p:cNvSpPr>
            <a:spLocks noGrp="1"/>
          </p:cNvSpPr>
          <p:nvPr>
            <p:ph type="sldNum" sz="quarter" idx="12"/>
          </p:nvPr>
        </p:nvSpPr>
        <p:spPr/>
        <p:txBody>
          <a:bodyPr/>
          <a:lstStyle/>
          <a:p>
            <a:fld id="{67C9959E-8E6B-B04C-9955-EA096F41CA7A}" type="slidenum">
              <a:rPr lang="en-GB" smtClean="0"/>
              <a:t>57</a:t>
            </a:fld>
            <a:endParaRPr lang="en-GB"/>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2F60BBF6-F6F8-E248-BAD8-983002550290}"/>
                  </a:ext>
                </a:extLst>
              </p:cNvPr>
              <p:cNvSpPr txBox="1"/>
              <p:nvPr/>
            </p:nvSpPr>
            <p:spPr>
              <a:xfrm>
                <a:off x="2464526" y="1158240"/>
                <a:ext cx="6476275" cy="5047536"/>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en-GB" sz="1400" b="1" dirty="0">
                    <a:latin typeface="Courier New" panose="02070309020205020404" pitchFamily="49" charset="0"/>
                    <a:cs typeface="Courier New" panose="02070309020205020404" pitchFamily="49" charset="0"/>
                  </a:rPr>
                  <a:t>function passive-ADP-agent(</a:t>
                </a:r>
                <a:r>
                  <a:rPr lang="en-GB" sz="1400" b="1" i="1" dirty="0">
                    <a:latin typeface="Courier New" panose="02070309020205020404" pitchFamily="49" charset="0"/>
                    <a:cs typeface="Courier New" panose="02070309020205020404" pitchFamily="49" charset="0"/>
                  </a:rPr>
                  <a:t>percept</a:t>
                </a:r>
                <a:r>
                  <a:rPr lang="en-GB" sz="1400" b="1" dirty="0">
                    <a:latin typeface="Courier New" panose="02070309020205020404" pitchFamily="49" charset="0"/>
                    <a:cs typeface="Courier New" panose="02070309020205020404" pitchFamily="49" charset="0"/>
                  </a:rPr>
                  <a:t>) </a:t>
                </a:r>
              </a:p>
              <a:p>
                <a:pPr>
                  <a:tabLst>
                    <a:tab pos="309563" algn="l"/>
                  </a:tabLst>
                </a:pPr>
                <a:r>
                  <a:rPr lang="en-GB" sz="1400" b="1" dirty="0">
                    <a:latin typeface="Courier New" panose="02070309020205020404" pitchFamily="49" charset="0"/>
                    <a:cs typeface="Courier New" panose="02070309020205020404" pitchFamily="49" charset="0"/>
                  </a:rPr>
                  <a:t>	returns</a:t>
                </a:r>
                <a:r>
                  <a:rPr lang="en-GB" sz="1400" dirty="0">
                    <a:latin typeface="Courier New" panose="02070309020205020404" pitchFamily="49" charset="0"/>
                    <a:cs typeface="Courier New" panose="02070309020205020404" pitchFamily="49" charset="0"/>
                  </a:rPr>
                  <a:t> an action</a:t>
                </a:r>
              </a:p>
              <a:p>
                <a:pPr>
                  <a:tabLst>
                    <a:tab pos="309563" algn="l"/>
                  </a:tabLst>
                </a:pPr>
                <a:r>
                  <a:rPr lang="en-GB" sz="1400" b="1" dirty="0">
                    <a:latin typeface="Courier New" panose="02070309020205020404" pitchFamily="49" charset="0"/>
                    <a:cs typeface="Courier New" panose="02070309020205020404" pitchFamily="49" charset="0"/>
                  </a:rPr>
                  <a:t>	input: </a:t>
                </a:r>
                <a:r>
                  <a:rPr lang="en-GB" sz="1400" i="1" dirty="0">
                    <a:latin typeface="Courier New" panose="02070309020205020404" pitchFamily="49" charset="0"/>
                    <a:cs typeface="Courier New" panose="02070309020205020404" pitchFamily="49" charset="0"/>
                  </a:rPr>
                  <a:t>percept</a:t>
                </a:r>
                <a:r>
                  <a:rPr lang="en-GB" sz="1400" dirty="0">
                    <a:latin typeface="Courier New" panose="02070309020205020404" pitchFamily="49" charset="0"/>
                    <a:cs typeface="Courier New" panose="02070309020205020404" pitchFamily="49" charset="0"/>
                  </a:rPr>
                  <a:t>, indicating current state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reward </a:t>
                </a:r>
                <a:r>
                  <a:rPr lang="en-GB" sz="1400" i="1" dirty="0">
                    <a:latin typeface="Courier New" panose="02070309020205020404" pitchFamily="49" charset="0"/>
                    <a:cs typeface="Courier New" panose="02070309020205020404" pitchFamily="49" charset="0"/>
                  </a:rPr>
                  <a:t>r</a:t>
                </a:r>
                <a:r>
                  <a:rPr lang="en-GB" sz="1400" dirty="0">
                    <a:latin typeface="Courier New" panose="02070309020205020404" pitchFamily="49" charset="0"/>
                    <a:cs typeface="Courier New" panose="02070309020205020404" pitchFamily="49" charset="0"/>
                  </a:rPr>
                  <a:t>’</a:t>
                </a:r>
              </a:p>
              <a:p>
                <a:pPr>
                  <a:tabLst>
                    <a:tab pos="309563" algn="l"/>
                  </a:tabLst>
                </a:pPr>
                <a:r>
                  <a:rPr lang="en-GB" sz="1400" b="1" dirty="0">
                    <a:latin typeface="Courier New" panose="02070309020205020404" pitchFamily="49" charset="0"/>
                    <a:cs typeface="Courier New" panose="02070309020205020404" pitchFamily="49" charset="0"/>
                  </a:rPr>
                  <a:t>	static:</a:t>
                </a:r>
              </a:p>
              <a:p>
                <a:pPr marL="0" lvl="1">
                  <a:tabLst>
                    <a:tab pos="354013" algn="l"/>
                    <a:tab pos="708025" algn="l"/>
                    <a:tab pos="1062038" algn="l"/>
                    <a:tab pos="1460500" algn="l"/>
                  </a:tabLst>
                </a:pPr>
                <a:r>
                  <a:rPr lang="en-GB" sz="1400" dirty="0">
                    <a:latin typeface="Courier New" panose="02070309020205020404" pitchFamily="49" charset="0"/>
                    <a:cs typeface="Courier New" panose="02070309020205020404" pitchFamily="49" charset="0"/>
                  </a:rPr>
                  <a:t>		𝜋, fixed policy</a:t>
                </a:r>
              </a:p>
              <a:p>
                <a:pPr marL="0" lvl="1">
                  <a:tabLst>
                    <a:tab pos="354013" algn="l"/>
                    <a:tab pos="708025" algn="l"/>
                    <a:tab pos="1062038" algn="l"/>
                    <a:tab pos="1460500" algn="l"/>
                  </a:tabLst>
                </a:pPr>
                <a:r>
                  <a:rPr lang="en-GB" sz="1400" i="1"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mdp</a:t>
                </a:r>
                <a:r>
                  <a:rPr lang="en-GB" sz="1400" dirty="0">
                    <a:latin typeface="Courier New" panose="02070309020205020404" pitchFamily="49" charset="0"/>
                    <a:cs typeface="Courier New" panose="02070309020205020404" pitchFamily="49" charset="0"/>
                  </a:rPr>
                  <a:t>, MDP with </a:t>
                </a:r>
                <a:r>
                  <a:rPr lang="en-GB" sz="1400" i="1" dirty="0">
                    <a:latin typeface="Courier New" panose="02070309020205020404" pitchFamily="49" charset="0"/>
                    <a:cs typeface="Courier New" panose="02070309020205020404" pitchFamily="49" charset="0"/>
                  </a:rPr>
                  <a:t>P</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R</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𝛾</a:t>
                </a:r>
              </a:p>
              <a:p>
                <a:pPr marL="0" lvl="1">
                  <a:tabLst>
                    <a:tab pos="354013" algn="l"/>
                    <a:tab pos="708025" algn="l"/>
                    <a:tab pos="1062038" algn="l"/>
                    <a:tab pos="1460500" algn="l"/>
                  </a:tabLst>
                </a:pPr>
                <a:r>
                  <a:rPr lang="en-GB" sz="1400" dirty="0">
                    <a:cs typeface="Courier New" panose="02070309020205020404" pitchFamily="49" charset="0"/>
                  </a:rPr>
                  <a:t>		</a:t>
                </a:r>
                <a14:m>
                  <m:oMath xmlns:m="http://schemas.openxmlformats.org/officeDocument/2006/math">
                    <m:r>
                      <m:rPr>
                        <m:nor/>
                      </m:rPr>
                      <a:rPr lang="en-GB" sz="1400" i="1" dirty="0">
                        <a:latin typeface="Courier New" panose="02070309020205020404" pitchFamily="49" charset="0"/>
                        <a:cs typeface="Courier New" panose="02070309020205020404" pitchFamily="49" charset="0"/>
                      </a:rPr>
                      <m:t>U</m:t>
                    </m:r>
                  </m:oMath>
                </a14:m>
                <a:r>
                  <a:rPr lang="en-GB" sz="1400" dirty="0">
                    <a:latin typeface="Courier New" panose="02070309020205020404" pitchFamily="49" charset="0"/>
                    <a:cs typeface="Courier New" panose="02070309020205020404" pitchFamily="49" charset="0"/>
                  </a:rPr>
                  <a:t>, table of utilities, initially empty</a:t>
                </a:r>
              </a:p>
              <a:p>
                <a:pPr marL="0" lvl="1">
                  <a:tabLst>
                    <a:tab pos="354013" algn="l"/>
                    <a:tab pos="708025" algn="l"/>
                    <a:tab pos="1062038" algn="l"/>
                    <a:tab pos="1460500" algn="l"/>
                  </a:tabLst>
                </a:pPr>
                <a:r>
                  <a:rPr lang="en-GB" sz="1400" dirty="0">
                    <a:cs typeface="Courier New" panose="02070309020205020404" pitchFamily="49" charset="0"/>
                  </a:rPr>
                  <a:t>		</a:t>
                </a:r>
                <a14:m>
                  <m:oMath xmlns:m="http://schemas.openxmlformats.org/officeDocument/2006/math">
                    <m:r>
                      <m:rPr>
                        <m:nor/>
                      </m:rPr>
                      <a:rPr lang="en-GB" sz="1400" i="1" dirty="0">
                        <a:latin typeface="Courier New" panose="02070309020205020404" pitchFamily="49" charset="0"/>
                        <a:cs typeface="Courier New" panose="02070309020205020404" pitchFamily="49" charset="0"/>
                      </a:rPr>
                      <m:t>N</m:t>
                    </m:r>
                    <m:r>
                      <m:rPr>
                        <m:nor/>
                      </m:rPr>
                      <a:rPr lang="en-GB" sz="1400" i="1" baseline="-25000" dirty="0">
                        <a:latin typeface="Courier New" panose="02070309020205020404" pitchFamily="49" charset="0"/>
                        <a:cs typeface="Courier New" panose="02070309020205020404" pitchFamily="49" charset="0"/>
                      </a:rPr>
                      <m:t>sa</m:t>
                    </m:r>
                  </m:oMath>
                </a14:m>
                <a:r>
                  <a:rPr lang="en-GB" sz="1400" dirty="0">
                    <a:latin typeface="Courier New" panose="02070309020205020404" pitchFamily="49" charset="0"/>
                    <a:cs typeface="Courier New" panose="02070309020205020404" pitchFamily="49" charset="0"/>
                  </a:rPr>
                  <a:t>, table of freq. for s-a pairs, initially 0</a:t>
                </a:r>
              </a:p>
              <a:p>
                <a:pPr marL="0" lvl="1">
                  <a:tabLst>
                    <a:tab pos="354013" algn="l"/>
                    <a:tab pos="708025" algn="l"/>
                    <a:tab pos="1062038" algn="l"/>
                    <a:tab pos="1460500" algn="l"/>
                  </a:tabLst>
                </a:pPr>
                <a:r>
                  <a:rPr lang="en-GB" sz="1400" dirty="0">
                    <a:cs typeface="Courier New" panose="02070309020205020404" pitchFamily="49" charset="0"/>
                  </a:rPr>
                  <a:t>		</a:t>
                </a:r>
                <a14:m>
                  <m:oMath xmlns:m="http://schemas.openxmlformats.org/officeDocument/2006/math">
                    <m:r>
                      <m:rPr>
                        <m:nor/>
                      </m:rPr>
                      <a:rPr lang="en-GB" sz="1400" i="1" dirty="0">
                        <a:latin typeface="Courier New" panose="02070309020205020404" pitchFamily="49" charset="0"/>
                        <a:cs typeface="Courier New" panose="02070309020205020404" pitchFamily="49" charset="0"/>
                      </a:rPr>
                      <m:t>N</m:t>
                    </m:r>
                    <m:r>
                      <m:rPr>
                        <m:nor/>
                      </m:rPr>
                      <a:rPr lang="en-GB" sz="1400" i="1" baseline="-25000" dirty="0">
                        <a:latin typeface="Courier New" panose="02070309020205020404" pitchFamily="49" charset="0"/>
                        <a:cs typeface="Courier New" panose="02070309020205020404" pitchFamily="49" charset="0"/>
                      </a:rPr>
                      <m:t>sas</m:t>
                    </m:r>
                    <m:r>
                      <m:rPr>
                        <m:nor/>
                      </m:rPr>
                      <a:rPr lang="en-GB" sz="1400" baseline="-25000" dirty="0">
                        <a:latin typeface="Courier New" panose="02070309020205020404" pitchFamily="49" charset="0"/>
                        <a:cs typeface="Courier New" panose="02070309020205020404" pitchFamily="49" charset="0"/>
                      </a:rPr>
                      <m:t>’</m:t>
                    </m:r>
                  </m:oMath>
                </a14:m>
                <a:r>
                  <a:rPr lang="en-GB" sz="1400" dirty="0">
                    <a:latin typeface="Courier New" panose="02070309020205020404" pitchFamily="49" charset="0"/>
                    <a:cs typeface="Courier New" panose="02070309020205020404" pitchFamily="49" charset="0"/>
                  </a:rPr>
                  <a:t>, table of freq. for s-a-s’ triples, initially 0</a:t>
                </a:r>
              </a:p>
              <a:p>
                <a:pPr marL="0" lvl="1">
                  <a:tabLst>
                    <a:tab pos="354013" algn="l"/>
                    <a:tab pos="708025" algn="l"/>
                    <a:tab pos="1062038" algn="l"/>
                    <a:tab pos="1460500" algn="l"/>
                  </a:tabLst>
                </a:pPr>
                <a:r>
                  <a:rPr lang="en-GB" sz="1400" i="1"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i="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previous state and action, initially </a:t>
                </a:r>
                <a:r>
                  <a:rPr lang="en-GB" sz="1400" b="1" dirty="0">
                    <a:latin typeface="Courier New" panose="02070309020205020404" pitchFamily="49" charset="0"/>
                    <a:cs typeface="Courier New" panose="02070309020205020404" pitchFamily="49" charset="0"/>
                  </a:rPr>
                  <a:t>null</a:t>
                </a:r>
                <a:r>
                  <a:rPr lang="en-GB" sz="1400" dirty="0">
                    <a:latin typeface="Courier New" panose="02070309020205020404" pitchFamily="49" charset="0"/>
                    <a:cs typeface="Courier New" panose="02070309020205020404" pitchFamily="49" charset="0"/>
                  </a:rPr>
                  <a:t> </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is new </a:t>
                </a:r>
                <a:r>
                  <a:rPr lang="en-GB" sz="1400"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r</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i="1" dirty="0">
                    <a:latin typeface="Courier New" panose="02070309020205020404" pitchFamily="49" charset="0"/>
                    <a:cs typeface="Courier New" panose="02070309020205020404" pitchFamily="49" charset="0"/>
                  </a:rPr>
                  <a:t>		R</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r</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is not </a:t>
                </a:r>
                <a:r>
                  <a:rPr lang="en-GB" sz="1400" b="1" dirty="0">
                    <a:latin typeface="Courier New" panose="02070309020205020404" pitchFamily="49" charset="0"/>
                    <a:cs typeface="Courier New" panose="02070309020205020404" pitchFamily="49" charset="0"/>
                  </a:rPr>
                  <a:t>null</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increment </a:t>
                </a:r>
                <a:r>
                  <a:rPr lang="en-GB" sz="1400" i="1" dirty="0" err="1">
                    <a:latin typeface="Courier New" panose="02070309020205020404" pitchFamily="49" charset="0"/>
                    <a:cs typeface="Courier New" panose="02070309020205020404" pitchFamily="49" charset="0"/>
                  </a:rPr>
                  <a:t>N</a:t>
                </a:r>
                <a:r>
                  <a:rPr lang="en-GB" sz="1400" i="1" baseline="-25000" dirty="0" err="1">
                    <a:latin typeface="Courier New" panose="02070309020205020404" pitchFamily="49" charset="0"/>
                    <a:cs typeface="Courier New" panose="02070309020205020404" pitchFamily="49" charset="0"/>
                  </a:rPr>
                  <a:t>sa</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and </a:t>
                </a:r>
                <a:r>
                  <a:rPr lang="en-GB" sz="1400" i="1" dirty="0" err="1">
                    <a:latin typeface="Courier New" panose="02070309020205020404" pitchFamily="49" charset="0"/>
                    <a:cs typeface="Courier New" panose="02070309020205020404" pitchFamily="49" charset="0"/>
                  </a:rPr>
                  <a:t>N</a:t>
                </a:r>
                <a:r>
                  <a:rPr lang="en-GB" sz="1400" i="1" baseline="-25000" dirty="0" err="1">
                    <a:latin typeface="Courier New" panose="02070309020205020404" pitchFamily="49" charset="0"/>
                    <a:cs typeface="Courier New" panose="02070309020205020404" pitchFamily="49" charset="0"/>
                  </a:rPr>
                  <a:t>sas</a:t>
                </a:r>
                <a:r>
                  <a:rPr lang="en-GB" sz="1400" baseline="-25000"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each </a:t>
                </a:r>
                <a:r>
                  <a:rPr lang="en-GB" sz="1400" i="1" dirty="0">
                    <a:latin typeface="Courier New" panose="02070309020205020404" pitchFamily="49" charset="0"/>
                    <a:cs typeface="Courier New" panose="02070309020205020404" pitchFamily="49" charset="0"/>
                  </a:rPr>
                  <a:t>t</a:t>
                </a:r>
                <a:r>
                  <a:rPr lang="en-GB" sz="1400" dirty="0">
                    <a:latin typeface="Courier New" panose="02070309020205020404" pitchFamily="49" charset="0"/>
                    <a:cs typeface="Courier New" panose="02070309020205020404" pitchFamily="49" charset="0"/>
                  </a:rPr>
                  <a:t> </a:t>
                </a:r>
                <a:r>
                  <a:rPr lang="en-GB" sz="1400" dirty="0" err="1">
                    <a:latin typeface="Courier New" panose="02070309020205020404" pitchFamily="49" charset="0"/>
                    <a:cs typeface="Courier New" panose="02070309020205020404" pitchFamily="49" charset="0"/>
                  </a:rPr>
                  <a:t>s.t.</a:t>
                </a: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N</a:t>
                </a:r>
                <a:r>
                  <a:rPr lang="en-GB" sz="1400" i="1" baseline="-25000" dirty="0" err="1">
                    <a:latin typeface="Courier New" panose="02070309020205020404" pitchFamily="49" charset="0"/>
                    <a:cs typeface="Courier New" panose="02070309020205020404" pitchFamily="49" charset="0"/>
                  </a:rPr>
                  <a:t>sas</a:t>
                </a:r>
                <a:r>
                  <a:rPr lang="en-GB" sz="1400" baseline="-25000"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t</a:t>
                </a:r>
                <a:r>
                  <a:rPr lang="en-GB" sz="1400" dirty="0">
                    <a:latin typeface="Courier New" panose="02070309020205020404" pitchFamily="49" charset="0"/>
                    <a:cs typeface="Courier New" panose="02070309020205020404" pitchFamily="49" charset="0"/>
                  </a:rPr>
                  <a:t>] ≠ 0 </a:t>
                </a:r>
                <a:r>
                  <a:rPr lang="en-GB" sz="1400" b="1" dirty="0">
                    <a:latin typeface="Courier New" panose="02070309020205020404" pitchFamily="49" charset="0"/>
                    <a:cs typeface="Courier New" panose="02070309020205020404" pitchFamily="49" charset="0"/>
                  </a:rPr>
                  <a:t>do</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P</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err="1">
                    <a:latin typeface="Courier New" panose="02070309020205020404" pitchFamily="49" charset="0"/>
                    <a:cs typeface="Courier New" panose="02070309020205020404" pitchFamily="49" charset="0"/>
                  </a:rPr>
                  <a:t>N</a:t>
                </a:r>
                <a:r>
                  <a:rPr lang="en-GB" sz="1400" i="1" baseline="-25000" dirty="0" err="1">
                    <a:latin typeface="Courier New" panose="02070309020205020404" pitchFamily="49" charset="0"/>
                    <a:cs typeface="Courier New" panose="02070309020205020404" pitchFamily="49" charset="0"/>
                  </a:rPr>
                  <a:t>sas</a:t>
                </a:r>
                <a:r>
                  <a:rPr lang="en-GB" sz="1400" baseline="-25000" dirty="0">
                    <a:latin typeface="Courier New" panose="02070309020205020404" pitchFamily="49" charset="0"/>
                    <a:cs typeface="Courier New" panose="02070309020205020404" pitchFamily="49" charset="0"/>
                  </a:rPr>
                  <a:t>’</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t</a:t>
                </a:r>
                <a:r>
                  <a:rPr lang="en-GB" sz="1400" dirty="0">
                    <a:latin typeface="Courier New" panose="02070309020205020404" pitchFamily="49" charset="0"/>
                    <a:cs typeface="Courier New" panose="02070309020205020404" pitchFamily="49" charset="0"/>
                  </a:rPr>
                  <a:t>] / </a:t>
                </a:r>
                <a:r>
                  <a:rPr lang="en-GB" sz="1400" i="1" dirty="0" err="1">
                    <a:latin typeface="Courier New" panose="02070309020205020404" pitchFamily="49" charset="0"/>
                    <a:cs typeface="Courier New" panose="02070309020205020404" pitchFamily="49" charset="0"/>
                  </a:rPr>
                  <a:t>N</a:t>
                </a:r>
                <a:r>
                  <a:rPr lang="en-GB" sz="1400" i="1" baseline="-25000" dirty="0" err="1">
                    <a:latin typeface="Courier New" panose="02070309020205020404" pitchFamily="49" charset="0"/>
                    <a:cs typeface="Courier New" panose="02070309020205020404" pitchFamily="49" charset="0"/>
                  </a:rPr>
                  <a:t>sa</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a:t>
                </a:r>
                <a:r>
                  <a:rPr lang="en-GB" sz="1400" dirty="0">
                    <a:latin typeface="Courier New" panose="02070309020205020404" pitchFamily="49" charset="0"/>
                    <a:cs typeface="Courier New" panose="02070309020205020404" pitchFamily="49" charset="0"/>
                  </a:rPr>
                  <a:t> ← Policy-evaluation(𝜋,</a:t>
                </a:r>
                <a:r>
                  <a:rPr lang="en-GB" sz="1400" i="1" dirty="0" err="1">
                    <a:latin typeface="Courier New" panose="02070309020205020404" pitchFamily="49" charset="0"/>
                    <a:cs typeface="Courier New" panose="02070309020205020404" pitchFamily="49" charset="0"/>
                  </a:rPr>
                  <a:t>U</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mdp</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Terminal?(</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null</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else</a:t>
                </a:r>
              </a:p>
              <a:p>
                <a:pPr>
                  <a:tabLst>
                    <a:tab pos="355600" algn="l"/>
                    <a:tab pos="711200" algn="l"/>
                    <a:tab pos="1066800" algn="l"/>
                    <a:tab pos="1422400"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’,𝜋[</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a:tabLst>
                    <a:tab pos="355600" algn="l"/>
                    <a:tab pos="711200" algn="l"/>
                    <a:tab pos="1066800" algn="l"/>
                    <a:tab pos="1422400" algn="l"/>
                  </a:tabLst>
                </a:pPr>
                <a:r>
                  <a:rPr lang="en-GB" sz="1400" b="1" dirty="0">
                    <a:latin typeface="Courier New" panose="02070309020205020404" pitchFamily="49" charset="0"/>
                    <a:cs typeface="Courier New" panose="02070309020205020404" pitchFamily="49" charset="0"/>
                  </a:rPr>
                  <a:t>	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a:t>
                </a:r>
              </a:p>
            </p:txBody>
          </p:sp>
        </mc:Choice>
        <mc:Fallback xmlns="">
          <p:sp>
            <p:nvSpPr>
              <p:cNvPr id="5" name="TextBox 4">
                <a:extLst>
                  <a:ext uri="{FF2B5EF4-FFF2-40B4-BE49-F238E27FC236}">
                    <a16:creationId xmlns:a16="http://schemas.microsoft.com/office/drawing/2014/main" id="{2F60BBF6-F6F8-E248-BAD8-983002550290}"/>
                  </a:ext>
                </a:extLst>
              </p:cNvPr>
              <p:cNvSpPr txBox="1">
                <a:spLocks noRot="1" noChangeAspect="1" noMove="1" noResize="1" noEditPoints="1" noAdjustHandles="1" noChangeArrowheads="1" noChangeShapeType="1" noTextEdit="1"/>
              </p:cNvSpPr>
              <p:nvPr/>
            </p:nvSpPr>
            <p:spPr>
              <a:xfrm>
                <a:off x="2464526" y="1158240"/>
                <a:ext cx="6476275" cy="5047536"/>
              </a:xfrm>
              <a:prstGeom prst="rect">
                <a:avLst/>
              </a:prstGeom>
              <a:blipFill>
                <a:blip r:embed="rId3"/>
                <a:stretch>
                  <a:fillRect/>
                </a:stretch>
              </a:blipFill>
            </p:spPr>
            <p:txBody>
              <a:bodyPr/>
              <a:lstStyle/>
              <a:p>
                <a:r>
                  <a:rPr lang="en-GB">
                    <a:noFill/>
                  </a:rPr>
                  <a:t> </a:t>
                </a:r>
              </a:p>
            </p:txBody>
          </p:sp>
        </mc:Fallback>
      </mc:AlternateContent>
      <p:grpSp>
        <p:nvGrpSpPr>
          <p:cNvPr id="6" name="Group 5">
            <a:extLst>
              <a:ext uri="{FF2B5EF4-FFF2-40B4-BE49-F238E27FC236}">
                <a16:creationId xmlns:a16="http://schemas.microsoft.com/office/drawing/2014/main" id="{D33B1632-7030-4747-8E10-97BB9DB8FDFC}"/>
              </a:ext>
            </a:extLst>
          </p:cNvPr>
          <p:cNvGrpSpPr/>
          <p:nvPr/>
        </p:nvGrpSpPr>
        <p:grpSpPr>
          <a:xfrm>
            <a:off x="1090014" y="2470823"/>
            <a:ext cx="3408363" cy="1512888"/>
            <a:chOff x="-1292225" y="916533"/>
            <a:chExt cx="3408363" cy="1512888"/>
          </a:xfrm>
        </p:grpSpPr>
        <p:grpSp>
          <p:nvGrpSpPr>
            <p:cNvPr id="7" name="Group 5">
              <a:extLst>
                <a:ext uri="{FF2B5EF4-FFF2-40B4-BE49-F238E27FC236}">
                  <a16:creationId xmlns:a16="http://schemas.microsoft.com/office/drawing/2014/main" id="{8EFFB06C-8A76-5D4D-95C5-DE21518CA3C7}"/>
                </a:ext>
              </a:extLst>
            </p:cNvPr>
            <p:cNvGrpSpPr>
              <a:grpSpLocks/>
            </p:cNvGrpSpPr>
            <p:nvPr/>
          </p:nvGrpSpPr>
          <p:grpSpPr bwMode="auto">
            <a:xfrm>
              <a:off x="-1292225" y="916533"/>
              <a:ext cx="3408363" cy="1512888"/>
              <a:chOff x="-843" y="1285"/>
              <a:chExt cx="2147" cy="953"/>
            </a:xfrm>
          </p:grpSpPr>
          <p:sp>
            <p:nvSpPr>
              <p:cNvPr id="9" name="Text Box 6">
                <a:extLst>
                  <a:ext uri="{FF2B5EF4-FFF2-40B4-BE49-F238E27FC236}">
                    <a16:creationId xmlns:a16="http://schemas.microsoft.com/office/drawing/2014/main" id="{872B505A-9957-B246-BCA6-B397D288C3CA}"/>
                  </a:ext>
                </a:extLst>
              </p:cNvPr>
              <p:cNvSpPr txBox="1">
                <a:spLocks noChangeArrowheads="1"/>
              </p:cNvSpPr>
              <p:nvPr/>
            </p:nvSpPr>
            <p:spPr bwMode="auto">
              <a:xfrm>
                <a:off x="-843" y="1285"/>
                <a:ext cx="660" cy="582"/>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r>
                  <a:rPr lang="de-DE" sz="1800" i="0" dirty="0">
                    <a:solidFill>
                      <a:schemeClr val="bg1"/>
                    </a:solidFill>
                    <a:latin typeface="+mn-lt"/>
                  </a:rPr>
                  <a:t>Update </a:t>
                </a:r>
                <a:r>
                  <a:rPr lang="de-DE" sz="1800" i="0" dirty="0" err="1">
                    <a:solidFill>
                      <a:schemeClr val="bg1"/>
                    </a:solidFill>
                    <a:latin typeface="+mn-lt"/>
                  </a:rPr>
                  <a:t>reward</a:t>
                </a:r>
                <a:r>
                  <a:rPr lang="de-DE" sz="1800" i="0" dirty="0">
                    <a:solidFill>
                      <a:schemeClr val="bg1"/>
                    </a:solidFill>
                    <a:latin typeface="+mn-lt"/>
                  </a:rPr>
                  <a:t> </a:t>
                </a:r>
                <a:r>
                  <a:rPr lang="de-DE" sz="1800" i="0" dirty="0" err="1">
                    <a:solidFill>
                      <a:schemeClr val="bg1"/>
                    </a:solidFill>
                    <a:latin typeface="+mn-lt"/>
                  </a:rPr>
                  <a:t>function</a:t>
                </a:r>
                <a:endParaRPr lang="en-US" sz="1800" i="0" dirty="0">
                  <a:solidFill>
                    <a:schemeClr val="bg1"/>
                  </a:solidFill>
                  <a:latin typeface="+mn-lt"/>
                </a:endParaRPr>
              </a:p>
            </p:txBody>
          </p:sp>
          <p:sp>
            <p:nvSpPr>
              <p:cNvPr id="10" name="Rectangle 7">
                <a:extLst>
                  <a:ext uri="{FF2B5EF4-FFF2-40B4-BE49-F238E27FC236}">
                    <a16:creationId xmlns:a16="http://schemas.microsoft.com/office/drawing/2014/main" id="{5408813B-116E-CD4D-816A-DAF25CAE268F}"/>
                  </a:ext>
                </a:extLst>
              </p:cNvPr>
              <p:cNvSpPr>
                <a:spLocks noChangeArrowheads="1"/>
              </p:cNvSpPr>
              <p:nvPr/>
            </p:nvSpPr>
            <p:spPr bwMode="auto">
              <a:xfrm>
                <a:off x="509" y="1950"/>
                <a:ext cx="795" cy="288"/>
              </a:xfrm>
              <a:prstGeom prst="rect">
                <a:avLst/>
              </a:prstGeom>
              <a:noFill/>
              <a:ln w="28575">
                <a:solidFill>
                  <a:schemeClr val="accent4"/>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cxnSp>
          <p:nvCxnSpPr>
            <p:cNvPr id="8" name="Straight Arrow Connector 7">
              <a:extLst>
                <a:ext uri="{FF2B5EF4-FFF2-40B4-BE49-F238E27FC236}">
                  <a16:creationId xmlns:a16="http://schemas.microsoft.com/office/drawing/2014/main" id="{72CE0810-519D-C54E-AB0E-23B6A2F03BD8}"/>
                </a:ext>
              </a:extLst>
            </p:cNvPr>
            <p:cNvCxnSpPr>
              <a:cxnSpLocks/>
              <a:stCxn id="9" idx="3"/>
              <a:endCxn id="10" idx="1"/>
            </p:cNvCxnSpPr>
            <p:nvPr/>
          </p:nvCxnSpPr>
          <p:spPr>
            <a:xfrm>
              <a:off x="-244475" y="1378496"/>
              <a:ext cx="1098550" cy="822325"/>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a:extLst>
              <a:ext uri="{FF2B5EF4-FFF2-40B4-BE49-F238E27FC236}">
                <a16:creationId xmlns:a16="http://schemas.microsoft.com/office/drawing/2014/main" id="{D26A1DB7-DF17-E64E-A41F-6C921D963A06}"/>
              </a:ext>
            </a:extLst>
          </p:cNvPr>
          <p:cNvGrpSpPr/>
          <p:nvPr/>
        </p:nvGrpSpPr>
        <p:grpSpPr>
          <a:xfrm>
            <a:off x="567727" y="4190947"/>
            <a:ext cx="6569076" cy="1577976"/>
            <a:chOff x="-1814513" y="1972222"/>
            <a:chExt cx="6569076" cy="1577976"/>
          </a:xfrm>
        </p:grpSpPr>
        <p:grpSp>
          <p:nvGrpSpPr>
            <p:cNvPr id="23" name="Group 5">
              <a:extLst>
                <a:ext uri="{FF2B5EF4-FFF2-40B4-BE49-F238E27FC236}">
                  <a16:creationId xmlns:a16="http://schemas.microsoft.com/office/drawing/2014/main" id="{001548FF-4074-1E49-BE03-0F77C7BEC3B5}"/>
                </a:ext>
              </a:extLst>
            </p:cNvPr>
            <p:cNvGrpSpPr>
              <a:grpSpLocks/>
            </p:cNvGrpSpPr>
            <p:nvPr/>
          </p:nvGrpSpPr>
          <p:grpSpPr bwMode="auto">
            <a:xfrm>
              <a:off x="-1814513" y="1972222"/>
              <a:ext cx="6569076" cy="1577976"/>
              <a:chOff x="-1172" y="1950"/>
              <a:chExt cx="4138" cy="994"/>
            </a:xfrm>
          </p:grpSpPr>
          <p:sp>
            <p:nvSpPr>
              <p:cNvPr id="25" name="Text Box 6">
                <a:extLst>
                  <a:ext uri="{FF2B5EF4-FFF2-40B4-BE49-F238E27FC236}">
                    <a16:creationId xmlns:a16="http://schemas.microsoft.com/office/drawing/2014/main" id="{7C1B9CC4-483D-F448-9F2A-0D0F4C18A6B5}"/>
                  </a:ext>
                </a:extLst>
              </p:cNvPr>
              <p:cNvSpPr txBox="1">
                <a:spLocks noChangeArrowheads="1"/>
              </p:cNvSpPr>
              <p:nvPr/>
            </p:nvSpPr>
            <p:spPr bwMode="auto">
              <a:xfrm>
                <a:off x="-1172" y="2362"/>
                <a:ext cx="679" cy="582"/>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wrap="square">
                <a:spAutoFit/>
              </a:bodyPr>
              <a:lstStyle>
                <a:lvl1pPr>
                  <a:defRPr sz="2400" i="1">
                    <a:solidFill>
                      <a:schemeClr val="tx1"/>
                    </a:solidFill>
                    <a:latin typeface="Arial" charset="0"/>
                    <a:ea typeface="ＭＳ Ｐゴシック" charset="0"/>
                    <a:cs typeface="ＭＳ Ｐゴシック" charset="0"/>
                  </a:defRPr>
                </a:lvl1pPr>
                <a:lvl2pPr marL="742950" indent="-285750">
                  <a:defRPr sz="2400" i="1">
                    <a:solidFill>
                      <a:schemeClr val="tx1"/>
                    </a:solidFill>
                    <a:latin typeface="Arial" charset="0"/>
                    <a:ea typeface="ＭＳ Ｐゴシック" charset="0"/>
                  </a:defRPr>
                </a:lvl2pPr>
                <a:lvl3pPr marL="1143000" indent="-228600">
                  <a:defRPr sz="2400" i="1">
                    <a:solidFill>
                      <a:schemeClr val="tx1"/>
                    </a:solidFill>
                    <a:latin typeface="Arial" charset="0"/>
                    <a:ea typeface="ＭＳ Ｐゴシック" charset="0"/>
                  </a:defRPr>
                </a:lvl3pPr>
                <a:lvl4pPr marL="1600200" indent="-228600">
                  <a:defRPr sz="2400" i="1">
                    <a:solidFill>
                      <a:schemeClr val="tx1"/>
                    </a:solidFill>
                    <a:latin typeface="Arial" charset="0"/>
                    <a:ea typeface="ＭＳ Ｐゴシック" charset="0"/>
                  </a:defRPr>
                </a:lvl4pPr>
                <a:lvl5pPr marL="2057400" indent="-228600">
                  <a:defRPr sz="2400" i="1">
                    <a:solidFill>
                      <a:schemeClr val="tx1"/>
                    </a:solidFill>
                    <a:latin typeface="Arial" charset="0"/>
                    <a:ea typeface="ＭＳ Ｐゴシック" charset="0"/>
                  </a:defRPr>
                </a:lvl5pPr>
                <a:lvl6pPr marL="2514600" indent="-228600" eaLnBrk="0" fontAlgn="base" hangingPunct="0">
                  <a:spcBef>
                    <a:spcPct val="0"/>
                  </a:spcBef>
                  <a:spcAft>
                    <a:spcPct val="0"/>
                  </a:spcAft>
                  <a:defRPr sz="2400" i="1">
                    <a:solidFill>
                      <a:schemeClr val="tx1"/>
                    </a:solidFill>
                    <a:latin typeface="Arial" charset="0"/>
                    <a:ea typeface="ＭＳ Ｐゴシック" charset="0"/>
                  </a:defRPr>
                </a:lvl6pPr>
                <a:lvl7pPr marL="2971800" indent="-228600" eaLnBrk="0" fontAlgn="base" hangingPunct="0">
                  <a:spcBef>
                    <a:spcPct val="0"/>
                  </a:spcBef>
                  <a:spcAft>
                    <a:spcPct val="0"/>
                  </a:spcAft>
                  <a:defRPr sz="2400" i="1">
                    <a:solidFill>
                      <a:schemeClr val="tx1"/>
                    </a:solidFill>
                    <a:latin typeface="Arial" charset="0"/>
                    <a:ea typeface="ＭＳ Ｐゴシック" charset="0"/>
                  </a:defRPr>
                </a:lvl7pPr>
                <a:lvl8pPr marL="3429000" indent="-228600" eaLnBrk="0" fontAlgn="base" hangingPunct="0">
                  <a:spcBef>
                    <a:spcPct val="0"/>
                  </a:spcBef>
                  <a:spcAft>
                    <a:spcPct val="0"/>
                  </a:spcAft>
                  <a:defRPr sz="2400" i="1">
                    <a:solidFill>
                      <a:schemeClr val="tx1"/>
                    </a:solidFill>
                    <a:latin typeface="Arial" charset="0"/>
                    <a:ea typeface="ＭＳ Ｐゴシック" charset="0"/>
                  </a:defRPr>
                </a:lvl8pPr>
                <a:lvl9pPr marL="3886200" indent="-228600" eaLnBrk="0" fontAlgn="base" hangingPunct="0">
                  <a:spcBef>
                    <a:spcPct val="0"/>
                  </a:spcBef>
                  <a:spcAft>
                    <a:spcPct val="0"/>
                  </a:spcAft>
                  <a:defRPr sz="2400" i="1">
                    <a:solidFill>
                      <a:schemeClr val="tx1"/>
                    </a:solidFill>
                    <a:latin typeface="Arial" charset="0"/>
                    <a:ea typeface="ＭＳ Ｐゴシック" charset="0"/>
                  </a:defRPr>
                </a:lvl9pPr>
              </a:lstStyle>
              <a:p>
                <a:pPr algn="ctr" eaLnBrk="1" hangingPunct="1"/>
                <a:r>
                  <a:rPr lang="de-DE" sz="1800" i="0" dirty="0">
                    <a:solidFill>
                      <a:schemeClr val="bg1"/>
                    </a:solidFill>
                    <a:latin typeface="+mn-lt"/>
                  </a:rPr>
                  <a:t>Update </a:t>
                </a:r>
                <a:r>
                  <a:rPr lang="de-DE" sz="1800" i="0" dirty="0" err="1">
                    <a:solidFill>
                      <a:schemeClr val="bg1"/>
                    </a:solidFill>
                    <a:latin typeface="+mn-lt"/>
                  </a:rPr>
                  <a:t>transition</a:t>
                </a:r>
                <a:r>
                  <a:rPr lang="de-DE" sz="1800" i="0" dirty="0">
                    <a:solidFill>
                      <a:schemeClr val="bg1"/>
                    </a:solidFill>
                    <a:latin typeface="+mn-lt"/>
                  </a:rPr>
                  <a:t> </a:t>
                </a:r>
                <a:r>
                  <a:rPr lang="de-DE" sz="1800" i="0" dirty="0" err="1">
                    <a:solidFill>
                      <a:schemeClr val="bg1"/>
                    </a:solidFill>
                    <a:latin typeface="+mn-lt"/>
                  </a:rPr>
                  <a:t>model</a:t>
                </a:r>
                <a:endParaRPr lang="en-US" sz="1800" i="0" dirty="0">
                  <a:solidFill>
                    <a:schemeClr val="bg1"/>
                  </a:solidFill>
                  <a:latin typeface="+mn-lt"/>
                </a:endParaRPr>
              </a:p>
            </p:txBody>
          </p:sp>
          <p:sp>
            <p:nvSpPr>
              <p:cNvPr id="26" name="Rectangle 7">
                <a:extLst>
                  <a:ext uri="{FF2B5EF4-FFF2-40B4-BE49-F238E27FC236}">
                    <a16:creationId xmlns:a16="http://schemas.microsoft.com/office/drawing/2014/main" id="{B1C67456-FEF6-A34E-A87D-B3C3682A17E4}"/>
                  </a:ext>
                </a:extLst>
              </p:cNvPr>
              <p:cNvSpPr>
                <a:spLocks noChangeArrowheads="1"/>
              </p:cNvSpPr>
              <p:nvPr/>
            </p:nvSpPr>
            <p:spPr bwMode="auto">
              <a:xfrm>
                <a:off x="509" y="1950"/>
                <a:ext cx="2457" cy="412"/>
              </a:xfrm>
              <a:prstGeom prst="rect">
                <a:avLst/>
              </a:prstGeom>
              <a:noFill/>
              <a:ln w="28575">
                <a:solidFill>
                  <a:schemeClr val="accent4"/>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cxnSp>
          <p:nvCxnSpPr>
            <p:cNvPr id="24" name="Straight Arrow Connector 23">
              <a:extLst>
                <a:ext uri="{FF2B5EF4-FFF2-40B4-BE49-F238E27FC236}">
                  <a16:creationId xmlns:a16="http://schemas.microsoft.com/office/drawing/2014/main" id="{824B4A2C-27F2-184E-9E33-7784FA2BADFD}"/>
                </a:ext>
              </a:extLst>
            </p:cNvPr>
            <p:cNvCxnSpPr>
              <a:cxnSpLocks/>
              <a:stCxn id="25" idx="3"/>
              <a:endCxn id="26" idx="1"/>
            </p:cNvCxnSpPr>
            <p:nvPr/>
          </p:nvCxnSpPr>
          <p:spPr>
            <a:xfrm flipV="1">
              <a:off x="-736600" y="2299247"/>
              <a:ext cx="1590675" cy="788988"/>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2129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C0BB-B369-A943-A9DF-6D1854E991C1}"/>
              </a:ext>
            </a:extLst>
          </p:cNvPr>
          <p:cNvSpPr>
            <a:spLocks noGrp="1"/>
          </p:cNvSpPr>
          <p:nvPr>
            <p:ph type="title"/>
          </p:nvPr>
        </p:nvSpPr>
        <p:spPr/>
        <p:txBody>
          <a:bodyPr/>
          <a:lstStyle/>
          <a:p>
            <a:r>
              <a:rPr lang="en-GB" dirty="0"/>
              <a:t>ADP: Problem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179B29C-1145-294E-B5C7-D6DE90D854A5}"/>
                  </a:ext>
                </a:extLst>
              </p:cNvPr>
              <p:cNvSpPr>
                <a:spLocks noGrp="1"/>
              </p:cNvSpPr>
              <p:nvPr>
                <p:ph idx="1"/>
              </p:nvPr>
            </p:nvSpPr>
            <p:spPr/>
            <p:txBody>
              <a:bodyPr/>
              <a:lstStyle/>
              <a:p>
                <a:r>
                  <a:rPr lang="en-GB" dirty="0"/>
                  <a:t>Need to solve a system of simultaneous equations – costs </a:t>
                </a:r>
                <a14:m>
                  <m:oMath xmlns:m="http://schemas.openxmlformats.org/officeDocument/2006/math">
                    <m:r>
                      <a:rPr lang="de-DE" i="1" smtClean="0">
                        <a:solidFill>
                          <a:schemeClr val="tx1"/>
                        </a:solidFill>
                        <a:latin typeface="Cambria Math" panose="02040503050406030204" pitchFamily="18" charset="0"/>
                      </a:rPr>
                      <m:t>𝑂</m:t>
                    </m:r>
                    <m:d>
                      <m:dPr>
                        <m:ctrlPr>
                          <a:rPr lang="de-DE" i="1">
                            <a:solidFill>
                              <a:schemeClr val="tx1"/>
                            </a:solidFill>
                            <a:latin typeface="Cambria Math" panose="02040503050406030204" pitchFamily="18" charset="0"/>
                          </a:rPr>
                        </m:ctrlPr>
                      </m:dPr>
                      <m:e>
                        <m:sSup>
                          <m:sSupPr>
                            <m:ctrlPr>
                              <a:rPr lang="de-DE" i="1">
                                <a:solidFill>
                                  <a:schemeClr val="tx1"/>
                                </a:solidFill>
                                <a:latin typeface="Cambria Math" panose="02040503050406030204" pitchFamily="18" charset="0"/>
                              </a:rPr>
                            </m:ctrlPr>
                          </m:sSupPr>
                          <m:e>
                            <m:r>
                              <a:rPr lang="de-DE" i="1">
                                <a:solidFill>
                                  <a:schemeClr val="tx1"/>
                                </a:solidFill>
                                <a:latin typeface="Cambria Math" panose="02040503050406030204" pitchFamily="18" charset="0"/>
                              </a:rPr>
                              <m:t>𝑛</m:t>
                            </m:r>
                          </m:e>
                          <m:sup>
                            <m:r>
                              <a:rPr lang="de-DE" i="1">
                                <a:solidFill>
                                  <a:schemeClr val="tx1"/>
                                </a:solidFill>
                                <a:latin typeface="Cambria Math" panose="02040503050406030204" pitchFamily="18" charset="0"/>
                              </a:rPr>
                              <m:t>3</m:t>
                            </m:r>
                          </m:sup>
                        </m:sSup>
                      </m:e>
                    </m:d>
                  </m:oMath>
                </a14:m>
                <a:endParaRPr lang="en-GB" dirty="0"/>
              </a:p>
              <a:p>
                <a:pPr lvl="1"/>
                <a:r>
                  <a:rPr lang="en-GB" dirty="0"/>
                  <a:t>Very hard to do if you have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10</m:t>
                        </m:r>
                      </m:e>
                      <m:sup>
                        <m:r>
                          <a:rPr lang="de-DE" b="0" i="1" smtClean="0">
                            <a:latin typeface="Cambria Math" panose="02040503050406030204" pitchFamily="18" charset="0"/>
                          </a:rPr>
                          <m:t>50</m:t>
                        </m:r>
                      </m:sup>
                    </m:sSup>
                  </m:oMath>
                </a14:m>
                <a:r>
                  <a:rPr lang="en-GB" dirty="0"/>
                  <a:t> states like in Backgammon</a:t>
                </a:r>
              </a:p>
              <a:p>
                <a:pPr lvl="1"/>
                <a:r>
                  <a:rPr lang="en-GB" dirty="0"/>
                  <a:t>Could make things a little easier with modified policy iteration</a:t>
                </a:r>
              </a:p>
              <a:p>
                <a:r>
                  <a:rPr lang="en-GB" dirty="0"/>
                  <a:t>Can we avoid the computational expense of full policy evaluation?</a:t>
                </a:r>
              </a:p>
            </p:txBody>
          </p:sp>
        </mc:Choice>
        <mc:Fallback xmlns="">
          <p:sp>
            <p:nvSpPr>
              <p:cNvPr id="3" name="Content Placeholder 2">
                <a:extLst>
                  <a:ext uri="{FF2B5EF4-FFF2-40B4-BE49-F238E27FC236}">
                    <a16:creationId xmlns:a16="http://schemas.microsoft.com/office/drawing/2014/main" id="{E179B29C-1145-294E-B5C7-D6DE90D854A5}"/>
                  </a:ext>
                </a:extLst>
              </p:cNvPr>
              <p:cNvSpPr>
                <a:spLocks noGrp="1" noRot="1" noChangeAspect="1" noMove="1" noResize="1" noEditPoints="1" noAdjustHandles="1" noChangeArrowheads="1" noChangeShapeType="1" noTextEdit="1"/>
              </p:cNvSpPr>
              <p:nvPr>
                <p:ph idx="1"/>
              </p:nvPr>
            </p:nvSpPr>
            <p:spPr>
              <a:blipFill>
                <a:blip r:embed="rId2"/>
                <a:stretch>
                  <a:fillRect l="-1447" t="-1768" r="-144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406335E7-FAB8-1F4E-A42A-FF944EC13AAE}"/>
              </a:ext>
            </a:extLst>
          </p:cNvPr>
          <p:cNvSpPr>
            <a:spLocks noGrp="1"/>
          </p:cNvSpPr>
          <p:nvPr>
            <p:ph type="sldNum" sz="quarter" idx="12"/>
          </p:nvPr>
        </p:nvSpPr>
        <p:spPr/>
        <p:txBody>
          <a:bodyPr/>
          <a:lstStyle/>
          <a:p>
            <a:fld id="{67C9959E-8E6B-B04C-9955-EA096F41CA7A}" type="slidenum">
              <a:rPr lang="en-GB" smtClean="0"/>
              <a:t>58</a:t>
            </a:fld>
            <a:endParaRPr lang="en-GB"/>
          </a:p>
        </p:txBody>
      </p:sp>
    </p:spTree>
    <p:extLst>
      <p:ext uri="{BB962C8B-B14F-4D97-AF65-F5344CB8AC3E}">
        <p14:creationId xmlns:p14="http://schemas.microsoft.com/office/powerpoint/2010/main" val="31519744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7A0D3-BF90-A54F-9FAD-A8D825D70B32}"/>
              </a:ext>
            </a:extLst>
          </p:cNvPr>
          <p:cNvSpPr>
            <a:spLocks noGrp="1"/>
          </p:cNvSpPr>
          <p:nvPr>
            <p:ph type="title"/>
          </p:nvPr>
        </p:nvSpPr>
        <p:spPr/>
        <p:txBody>
          <a:bodyPr/>
          <a:lstStyle/>
          <a:p>
            <a:r>
              <a:rPr lang="en-GB" dirty="0"/>
              <a:t>Temporal Difference Learning (TD)</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979500E-24BD-B847-ACAD-094FCA31670F}"/>
                  </a:ext>
                </a:extLst>
              </p:cNvPr>
              <p:cNvSpPr>
                <a:spLocks noGrp="1"/>
              </p:cNvSpPr>
              <p:nvPr>
                <p:ph idx="1"/>
              </p:nvPr>
            </p:nvSpPr>
            <p:spPr/>
            <p:txBody>
              <a:bodyPr/>
              <a:lstStyle/>
              <a:p>
                <a:r>
                  <a:rPr lang="en-GB" dirty="0"/>
                  <a:t>Instead of calculating the exact utility for a state, can we approximate it and possibly make it less computationally expensive?</a:t>
                </a:r>
              </a:p>
              <a:p>
                <a:r>
                  <a:rPr lang="en-GB" dirty="0"/>
                  <a:t>Yes, we can! Using TD:</a:t>
                </a:r>
              </a:p>
              <a:p>
                <a:pPr marL="457200" lvl="1" indent="0">
                  <a:buNone/>
                  <a:tabLst>
                    <a:tab pos="5411788" algn="l"/>
                  </a:tabLst>
                </a:pPr>
                <a14:m>
                  <m:oMathPara xmlns:m="http://schemas.openxmlformats.org/officeDocument/2006/math">
                    <m:oMathParaPr>
                      <m:jc m:val="centerGroup"/>
                    </m:oMathParaPr>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𝑈</m:t>
                          </m:r>
                        </m:e>
                        <m:sup>
                          <m:r>
                            <a:rPr lang="de-DE"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nary>
                        <m:naryPr>
                          <m:chr m:val="∑"/>
                          <m:supHide m:val="on"/>
                          <m:ctrlPr>
                            <a:rPr lang="en-GB" i="1">
                              <a:latin typeface="Cambria Math" panose="02040503050406030204" pitchFamily="18" charset="0"/>
                            </a:rPr>
                          </m:ctrlPr>
                        </m:naryPr>
                        <m:sub>
                          <m:sSub>
                            <m:sSubPr>
                              <m:ctrlPr>
                                <a:rPr lang="en-GB" i="1">
                                  <a:latin typeface="Cambria Math" panose="02040503050406030204" pitchFamily="18" charset="0"/>
                                </a:rPr>
                              </m:ctrlPr>
                            </m:sSubPr>
                            <m:e>
                              <m:r>
                                <m:rPr>
                                  <m:brk m:alnAt="7"/>
                                </m:rPr>
                                <a:rPr lang="en-GB" i="1">
                                  <a:latin typeface="Cambria Math" panose="02040503050406030204" pitchFamily="18" charset="0"/>
                                </a:rPr>
                                <m:t>𝑠</m:t>
                              </m:r>
                            </m:e>
                            <m:sub>
                              <m:r>
                                <m:rPr>
                                  <m:brk m:alnAt="7"/>
                                </m:rPr>
                                <a:rPr lang="en-GB" i="1">
                                  <a:latin typeface="Cambria Math" panose="02040503050406030204" pitchFamily="18" charset="0"/>
                                </a:rPr>
                                <m:t>𝑗</m:t>
                              </m:r>
                            </m:sub>
                          </m:sSub>
                        </m:sub>
                        <m:sup/>
                        <m:e>
                          <m:r>
                            <a:rPr lang="en-GB" i="1">
                              <a:latin typeface="Cambria Math" panose="02040503050406030204" pitchFamily="18" charset="0"/>
                            </a:rPr>
                            <m:t>𝑃</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𝜋</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de-DE" i="1">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sSup>
                            <m:sSupPr>
                              <m:ctrlPr>
                                <a:rPr lang="de-DE" i="1">
                                  <a:latin typeface="Cambria Math" panose="02040503050406030204" pitchFamily="18" charset="0"/>
                                </a:rPr>
                              </m:ctrlPr>
                            </m:sSupPr>
                            <m:e>
                              <m:r>
                                <a:rPr lang="de-DE" i="1">
                                  <a:latin typeface="Cambria Math" panose="02040503050406030204" pitchFamily="18" charset="0"/>
                                </a:rPr>
                                <m:t>𝑈</m:t>
                              </m:r>
                            </m:e>
                            <m:sup>
                              <m:r>
                                <a:rPr lang="de-DE"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e>
                          </m:d>
                        </m:e>
                      </m:nary>
                    </m:oMath>
                  </m:oMathPara>
                </a14:m>
                <a:endParaRPr lang="en-GB" dirty="0"/>
              </a:p>
              <a:p>
                <a:pPr lvl="1"/>
                <a:r>
                  <a:rPr lang="en-GB" dirty="0"/>
                  <a:t>Instead of doing the sum over all successors, only adjust the utility of the state based on the successor observed in the trial</a:t>
                </a:r>
              </a:p>
              <a:p>
                <a:pPr lvl="1"/>
                <a:r>
                  <a:rPr lang="en-GB" dirty="0"/>
                  <a:t>Does not estimate the transition model – model-free</a:t>
                </a:r>
              </a:p>
              <a:p>
                <a:pPr lvl="1"/>
                <a:endParaRPr lang="en-GB" dirty="0"/>
              </a:p>
            </p:txBody>
          </p:sp>
        </mc:Choice>
        <mc:Fallback xmlns="">
          <p:sp>
            <p:nvSpPr>
              <p:cNvPr id="3" name="Content Placeholder 2">
                <a:extLst>
                  <a:ext uri="{FF2B5EF4-FFF2-40B4-BE49-F238E27FC236}">
                    <a16:creationId xmlns:a16="http://schemas.microsoft.com/office/drawing/2014/main" id="{F979500E-24BD-B847-ACAD-094FCA31670F}"/>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0C448F0C-5736-3B45-9934-9F8D23EAABC9}"/>
              </a:ext>
            </a:extLst>
          </p:cNvPr>
          <p:cNvSpPr>
            <a:spLocks noGrp="1"/>
          </p:cNvSpPr>
          <p:nvPr>
            <p:ph type="sldNum" sz="quarter" idx="12"/>
          </p:nvPr>
        </p:nvSpPr>
        <p:spPr/>
        <p:txBody>
          <a:bodyPr/>
          <a:lstStyle/>
          <a:p>
            <a:fld id="{67C9959E-8E6B-B04C-9955-EA096F41CA7A}" type="slidenum">
              <a:rPr lang="en-GB" smtClean="0"/>
              <a:t>59</a:t>
            </a:fld>
            <a:endParaRPr lang="en-GB"/>
          </a:p>
        </p:txBody>
      </p:sp>
    </p:spTree>
    <p:extLst>
      <p:ext uri="{BB962C8B-B14F-4D97-AF65-F5344CB8AC3E}">
        <p14:creationId xmlns:p14="http://schemas.microsoft.com/office/powerpoint/2010/main" val="464096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7" name="Content Placeholder 3">
                <a:extLst>
                  <a:ext uri="{FF2B5EF4-FFF2-40B4-BE49-F238E27FC236}">
                    <a16:creationId xmlns:a16="http://schemas.microsoft.com/office/drawing/2014/main" id="{24332261-3BA0-8F42-A5AF-3F1BA2D94E4C}"/>
                  </a:ext>
                </a:extLst>
              </p:cNvPr>
              <p:cNvSpPr>
                <a:spLocks noGrp="1"/>
              </p:cNvSpPr>
              <p:nvPr>
                <p:ph sz="half" idx="2"/>
              </p:nvPr>
            </p:nvSpPr>
            <p:spPr>
              <a:xfrm>
                <a:off x="4629150" y="1146049"/>
                <a:ext cx="4358096" cy="3531946"/>
              </a:xfrm>
            </p:spPr>
            <p:txBody>
              <a:bodyPr>
                <a:normAutofit fontScale="85000" lnSpcReduction="20000"/>
              </a:bodyPr>
              <a:lstStyle/>
              <a:p>
                <a14:m>
                  <m:oMath xmlns:m="http://schemas.openxmlformats.org/officeDocument/2006/math">
                    <m:r>
                      <a:rPr lang="is-IS" i="1" dirty="0" smtClean="0">
                        <a:latin typeface="Cambria Math" panose="02040503050406030204" pitchFamily="18" charset="0"/>
                      </a:rPr>
                      <m:t>𝑚</m:t>
                    </m:r>
                    <m:r>
                      <a:rPr lang="is-IS" i="1" dirty="0" smtClean="0">
                        <a:latin typeface="Cambria Math" panose="02040503050406030204" pitchFamily="18" charset="0"/>
                      </a:rPr>
                      <m:t>12:</m:t>
                    </m:r>
                    <m:r>
                      <m:rPr>
                        <m:sty m:val="p"/>
                      </m:rPr>
                      <a:rPr lang="en-US" i="1" dirty="0" smtClean="0">
                        <a:latin typeface="Cambria Math" panose="02040503050406030204" pitchFamily="18" charset="0"/>
                      </a:rPr>
                      <m:t>P</m:t>
                    </m:r>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2 | </m:t>
                    </m:r>
                    <m:r>
                      <a:rPr lang="en-US" i="1" dirty="0">
                        <a:latin typeface="Cambria Math" panose="02040503050406030204" pitchFamily="18" charset="0"/>
                      </a:rPr>
                      <m:t>𝑑</m:t>
                    </m:r>
                    <m:r>
                      <a:rPr lang="en-US" i="1" dirty="0">
                        <a:latin typeface="Cambria Math" panose="02040503050406030204" pitchFamily="18" charset="0"/>
                      </a:rPr>
                      <m:t>1,</m:t>
                    </m:r>
                    <m:r>
                      <a:rPr lang="is-IS" i="1" dirty="0">
                        <a:latin typeface="Cambria Math" panose="02040503050406030204" pitchFamily="18" charset="0"/>
                      </a:rPr>
                      <m:t>𝑚</m:t>
                    </m:r>
                    <m:r>
                      <a:rPr lang="is-IS" i="1" dirty="0">
                        <a:latin typeface="Cambria Math" panose="02040503050406030204" pitchFamily="18" charset="0"/>
                      </a:rPr>
                      <m:t>12)=1</m:t>
                    </m:r>
                  </m:oMath>
                </a14:m>
                <a:endParaRPr lang="de-DE" i="1" dirty="0">
                  <a:latin typeface="Cambria Math" panose="02040503050406030204" pitchFamily="18" charset="0"/>
                </a:endParaRPr>
              </a:p>
              <a:p>
                <a14:m>
                  <m:oMath xmlns:m="http://schemas.openxmlformats.org/officeDocument/2006/math">
                    <m:r>
                      <a:rPr lang="en-US" i="1" dirty="0">
                        <a:latin typeface="Cambria Math" panose="02040503050406030204" pitchFamily="18" charset="0"/>
                      </a:rPr>
                      <m:t>𝑚</m:t>
                    </m:r>
                    <m:r>
                      <a:rPr lang="en-US" i="1" dirty="0">
                        <a:latin typeface="Cambria Math" panose="02040503050406030204" pitchFamily="18" charset="0"/>
                      </a:rPr>
                      <m:t>21, </m:t>
                    </m:r>
                    <m:r>
                      <a:rPr lang="en-US" i="1" dirty="0">
                        <a:latin typeface="Cambria Math" panose="02040503050406030204" pitchFamily="18" charset="0"/>
                      </a:rPr>
                      <m:t>𝑚</m:t>
                    </m:r>
                    <m:r>
                      <a:rPr lang="en-US" i="1" dirty="0">
                        <a:latin typeface="Cambria Math" panose="02040503050406030204" pitchFamily="18" charset="0"/>
                      </a:rPr>
                      <m:t>34, </m:t>
                    </m:r>
                    <m:r>
                      <a:rPr lang="en-US" i="1" dirty="0">
                        <a:latin typeface="Cambria Math" panose="02040503050406030204" pitchFamily="18" charset="0"/>
                      </a:rPr>
                      <m:t>𝑚</m:t>
                    </m:r>
                    <m:r>
                      <a:rPr lang="en-US" i="1" dirty="0">
                        <a:latin typeface="Cambria Math" panose="02040503050406030204" pitchFamily="18" charset="0"/>
                      </a:rPr>
                      <m:t>41, </m:t>
                    </m:r>
                    <m:r>
                      <a:rPr lang="en-US" i="1" dirty="0">
                        <a:latin typeface="Cambria Math" panose="02040503050406030204" pitchFamily="18" charset="0"/>
                      </a:rPr>
                      <m:t>𝑚</m:t>
                    </m:r>
                    <m:r>
                      <a:rPr lang="en-US" i="1" dirty="0">
                        <a:latin typeface="Cambria Math" panose="02040503050406030204" pitchFamily="18" charset="0"/>
                      </a:rPr>
                      <m:t>43,  </m:t>
                    </m:r>
                    <m:r>
                      <a:rPr lang="en-US" i="1" dirty="0">
                        <a:latin typeface="Cambria Math" panose="02040503050406030204" pitchFamily="18" charset="0"/>
                      </a:rPr>
                      <m:t>𝑚</m:t>
                    </m:r>
                    <m:r>
                      <a:rPr lang="en-US" i="1" dirty="0">
                        <a:latin typeface="Cambria Math" panose="02040503050406030204" pitchFamily="18" charset="0"/>
                      </a:rPr>
                      <m:t>45, </m:t>
                    </m:r>
                    <m:r>
                      <a:rPr lang="en-US" i="1" dirty="0">
                        <a:latin typeface="Cambria Math" panose="02040503050406030204" pitchFamily="18" charset="0"/>
                      </a:rPr>
                      <m:t>𝑚</m:t>
                    </m:r>
                    <m:r>
                      <a:rPr lang="en-US" i="1" dirty="0">
                        <a:latin typeface="Cambria Math" panose="02040503050406030204" pitchFamily="18" charset="0"/>
                      </a:rPr>
                      <m:t>52, </m:t>
                    </m:r>
                    <m:r>
                      <a:rPr lang="en-US" i="1" dirty="0">
                        <a:latin typeface="Cambria Math" panose="02040503050406030204" pitchFamily="18" charset="0"/>
                      </a:rPr>
                      <m:t>𝑚</m:t>
                    </m:r>
                    <m:r>
                      <a:rPr lang="en-US" i="1" dirty="0">
                        <a:latin typeface="Cambria Math" panose="02040503050406030204" pitchFamily="18" charset="0"/>
                      </a:rPr>
                      <m:t>54</m:t>
                    </m:r>
                  </m:oMath>
                </a14:m>
                <a:r>
                  <a:rPr lang="en-US" dirty="0"/>
                  <a:t>: like above</a:t>
                </a:r>
              </a:p>
              <a:p>
                <a14:m>
                  <m:oMath xmlns:m="http://schemas.openxmlformats.org/officeDocument/2006/math">
                    <m:r>
                      <a:rPr lang="en-US" i="1" dirty="0">
                        <a:latin typeface="Cambria Math" panose="02040503050406030204" pitchFamily="18" charset="0"/>
                      </a:rPr>
                      <m:t>𝑚</m:t>
                    </m:r>
                    <m:r>
                      <a:rPr lang="en-US" i="1" dirty="0">
                        <a:latin typeface="Cambria Math" panose="02040503050406030204" pitchFamily="18" charset="0"/>
                      </a:rPr>
                      <m:t>14:</m:t>
                    </m:r>
                    <m:r>
                      <m:rPr>
                        <m:sty m:val="p"/>
                      </m:rPr>
                      <a:rPr lang="en-US" i="1" dirty="0" smtClean="0">
                        <a:latin typeface="Cambria Math" panose="02040503050406030204" pitchFamily="18" charset="0"/>
                      </a:rPr>
                      <m:t>P</m:t>
                    </m:r>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4 | </m:t>
                    </m:r>
                    <m:r>
                      <a:rPr lang="en-US" i="1" dirty="0">
                        <a:latin typeface="Cambria Math" panose="02040503050406030204" pitchFamily="18" charset="0"/>
                      </a:rPr>
                      <m:t>𝑑</m:t>
                    </m:r>
                    <m:r>
                      <a:rPr lang="en-US" i="1" dirty="0">
                        <a:latin typeface="Cambria Math" panose="02040503050406030204" pitchFamily="18" charset="0"/>
                      </a:rPr>
                      <m:t>1,</m:t>
                    </m:r>
                    <m:r>
                      <a:rPr lang="en-US" i="1" dirty="0">
                        <a:latin typeface="Cambria Math" panose="02040503050406030204" pitchFamily="18" charset="0"/>
                      </a:rPr>
                      <m:t>𝑚</m:t>
                    </m:r>
                    <m:r>
                      <a:rPr lang="en-US" i="1" dirty="0">
                        <a:latin typeface="Cambria Math" panose="02040503050406030204" pitchFamily="18" charset="0"/>
                      </a:rPr>
                      <m:t>14)=0.5</m:t>
                    </m:r>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m:rPr>
                        <m:sty m:val="p"/>
                      </m:rPr>
                      <a:rPr lang="en-US" i="1" dirty="0" smtClean="0">
                        <a:latin typeface="Cambria Math" panose="02040503050406030204" pitchFamily="18" charset="0"/>
                      </a:rPr>
                      <m:t>P</m:t>
                    </m:r>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1 | </m:t>
                    </m:r>
                    <m:r>
                      <a:rPr lang="en-US" i="1" dirty="0">
                        <a:latin typeface="Cambria Math" panose="02040503050406030204" pitchFamily="18" charset="0"/>
                      </a:rPr>
                      <m:t>𝑑</m:t>
                    </m:r>
                    <m:r>
                      <a:rPr lang="en-US" i="1" dirty="0">
                        <a:latin typeface="Cambria Math" panose="02040503050406030204" pitchFamily="18" charset="0"/>
                      </a:rPr>
                      <m:t>1,</m:t>
                    </m:r>
                    <m:r>
                      <a:rPr lang="en-US" i="1" dirty="0">
                        <a:latin typeface="Cambria Math" panose="02040503050406030204" pitchFamily="18" charset="0"/>
                      </a:rPr>
                      <m:t>𝑚</m:t>
                    </m:r>
                    <m:r>
                      <a:rPr lang="en-US" i="1" dirty="0">
                        <a:latin typeface="Cambria Math" panose="02040503050406030204" pitchFamily="18" charset="0"/>
                      </a:rPr>
                      <m:t>14)=0.5</m:t>
                    </m:r>
                  </m:oMath>
                </a14:m>
                <a:endParaRPr lang="en-US" dirty="0"/>
              </a:p>
              <a:p>
                <a14:m>
                  <m:oMath xmlns:m="http://schemas.openxmlformats.org/officeDocument/2006/math">
                    <m:r>
                      <a:rPr lang="is-IS" i="1" dirty="0">
                        <a:latin typeface="Cambria Math" panose="02040503050406030204" pitchFamily="18" charset="0"/>
                      </a:rPr>
                      <m:t>𝑚</m:t>
                    </m:r>
                    <m:r>
                      <a:rPr lang="is-IS" i="1" dirty="0">
                        <a:latin typeface="Cambria Math" panose="02040503050406030204" pitchFamily="18" charset="0"/>
                      </a:rPr>
                      <m:t>23:</m:t>
                    </m:r>
                    <m:r>
                      <m:rPr>
                        <m:sty m:val="p"/>
                      </m:rPr>
                      <a:rPr lang="en-US" i="1" dirty="0" smtClean="0">
                        <a:latin typeface="Cambria Math" panose="02040503050406030204" pitchFamily="18" charset="0"/>
                      </a:rPr>
                      <m:t>P</m:t>
                    </m:r>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3 | </m:t>
                    </m:r>
                    <m:r>
                      <a:rPr lang="en-US" i="1" dirty="0">
                        <a:latin typeface="Cambria Math" panose="02040503050406030204" pitchFamily="18" charset="0"/>
                      </a:rPr>
                      <m:t>𝑑</m:t>
                    </m:r>
                    <m:r>
                      <a:rPr lang="de-DE" b="0" i="1" dirty="0" smtClean="0">
                        <a:latin typeface="Cambria Math" panose="02040503050406030204" pitchFamily="18" charset="0"/>
                      </a:rPr>
                      <m:t>2</m:t>
                    </m:r>
                    <m:r>
                      <a:rPr lang="en-US" i="1" dirty="0">
                        <a:latin typeface="Cambria Math" panose="02040503050406030204" pitchFamily="18" charset="0"/>
                      </a:rPr>
                      <m:t>,</m:t>
                    </m:r>
                    <m:r>
                      <a:rPr lang="is-IS" i="1" dirty="0">
                        <a:latin typeface="Cambria Math" panose="02040503050406030204" pitchFamily="18" charset="0"/>
                      </a:rPr>
                      <m:t>𝑚</m:t>
                    </m:r>
                    <m:r>
                      <a:rPr lang="is-IS" i="1" dirty="0">
                        <a:latin typeface="Cambria Math" panose="02040503050406030204" pitchFamily="18" charset="0"/>
                      </a:rPr>
                      <m:t>23)=0.8</m:t>
                    </m:r>
                  </m:oMath>
                </a14:m>
                <a:br>
                  <a:rPr lang="de-DE" i="1" dirty="0">
                    <a:latin typeface="Cambria Math" panose="02040503050406030204" pitchFamily="18" charset="0"/>
                  </a:rPr>
                </a:br>
                <a:r>
                  <a:rPr lang="de-DE" i="1" dirty="0">
                    <a:latin typeface="Cambria Math" panose="02040503050406030204" pitchFamily="18" charset="0"/>
                  </a:rPr>
                  <a:t> 	 </a:t>
                </a:r>
                <a14:m>
                  <m:oMath xmlns:m="http://schemas.openxmlformats.org/officeDocument/2006/math">
                    <m:r>
                      <m:rPr>
                        <m:sty m:val="p"/>
                      </m:rPr>
                      <a:rPr lang="en-US" i="1" dirty="0" smtClean="0">
                        <a:latin typeface="Cambria Math" panose="02040503050406030204" pitchFamily="18" charset="0"/>
                      </a:rPr>
                      <m:t>P</m:t>
                    </m:r>
                    <m:r>
                      <a:rPr lang="en-US" i="1" dirty="0">
                        <a:latin typeface="Cambria Math" panose="02040503050406030204" pitchFamily="18" charset="0"/>
                      </a:rPr>
                      <m:t>⁡(</m:t>
                    </m:r>
                    <m:r>
                      <a:rPr lang="en-US" i="1" dirty="0">
                        <a:latin typeface="Cambria Math" panose="02040503050406030204" pitchFamily="18" charset="0"/>
                      </a:rPr>
                      <m:t>𝑑</m:t>
                    </m:r>
                    <m:r>
                      <a:rPr lang="en-US" i="1" dirty="0">
                        <a:latin typeface="Cambria Math" panose="02040503050406030204" pitchFamily="18" charset="0"/>
                      </a:rPr>
                      <m:t>5 | </m:t>
                    </m:r>
                    <m:r>
                      <a:rPr lang="en-US" i="1" dirty="0">
                        <a:latin typeface="Cambria Math" panose="02040503050406030204" pitchFamily="18" charset="0"/>
                      </a:rPr>
                      <m:t>𝑑</m:t>
                    </m:r>
                    <m:r>
                      <a:rPr lang="de-DE" b="0" i="1" dirty="0" smtClean="0">
                        <a:latin typeface="Cambria Math" panose="02040503050406030204" pitchFamily="18" charset="0"/>
                      </a:rPr>
                      <m:t>2</m:t>
                    </m:r>
                    <m:r>
                      <a:rPr lang="en-US" i="1" dirty="0">
                        <a:latin typeface="Cambria Math" panose="02040503050406030204" pitchFamily="18" charset="0"/>
                      </a:rPr>
                      <m:t>,</m:t>
                    </m:r>
                    <m:r>
                      <a:rPr lang="is-IS" i="1" dirty="0">
                        <a:latin typeface="Cambria Math" panose="02040503050406030204" pitchFamily="18" charset="0"/>
                      </a:rPr>
                      <m:t>𝑚</m:t>
                    </m:r>
                    <m:r>
                      <a:rPr lang="is-IS" i="1" dirty="0">
                        <a:latin typeface="Cambria Math" panose="02040503050406030204" pitchFamily="18" charset="0"/>
                      </a:rPr>
                      <m:t>23)=0.2</m:t>
                    </m:r>
                  </m:oMath>
                </a14:m>
                <a:endParaRPr lang="is-IS" dirty="0"/>
              </a:p>
              <a:p>
                <a:endParaRPr lang="en-US" dirty="0"/>
              </a:p>
            </p:txBody>
          </p:sp>
        </mc:Choice>
        <mc:Fallback xmlns="">
          <p:sp>
            <p:nvSpPr>
              <p:cNvPr id="57" name="Content Placeholder 3">
                <a:extLst>
                  <a:ext uri="{FF2B5EF4-FFF2-40B4-BE49-F238E27FC236}">
                    <a16:creationId xmlns:a16="http://schemas.microsoft.com/office/drawing/2014/main" id="{24332261-3BA0-8F42-A5AF-3F1BA2D94E4C}"/>
                  </a:ext>
                </a:extLst>
              </p:cNvPr>
              <p:cNvSpPr>
                <a:spLocks noGrp="1" noRot="1" noChangeAspect="1" noMove="1" noResize="1" noEditPoints="1" noAdjustHandles="1" noChangeArrowheads="1" noChangeShapeType="1" noTextEdit="1"/>
              </p:cNvSpPr>
              <p:nvPr>
                <p:ph sz="half" idx="2"/>
              </p:nvPr>
            </p:nvSpPr>
            <p:spPr>
              <a:xfrm>
                <a:off x="4629150" y="1146049"/>
                <a:ext cx="4358096" cy="3531946"/>
              </a:xfrm>
              <a:blipFill>
                <a:blip r:embed="rId3"/>
                <a:stretch>
                  <a:fillRect l="-1744" t="-1792"/>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4337" name="Rectangle 3"/>
              <p:cNvSpPr>
                <a:spLocks noGrp="1" noChangeArrowheads="1"/>
              </p:cNvSpPr>
              <p:nvPr>
                <p:ph sz="half" idx="1"/>
              </p:nvPr>
            </p:nvSpPr>
            <p:spPr>
              <a:xfrm>
                <a:off x="628650" y="1146049"/>
                <a:ext cx="3886200" cy="3531946"/>
              </a:xfrm>
            </p:spPr>
            <p:txBody>
              <a:bodyPr>
                <a:normAutofit fontScale="85000" lnSpcReduction="20000"/>
              </a:bodyPr>
              <a:lstStyle/>
              <a:p>
                <a:r>
                  <a:rPr lang="en-US" dirty="0"/>
                  <a:t>Robot </a:t>
                </a:r>
                <a14:m>
                  <m:oMath xmlns:m="http://schemas.openxmlformats.org/officeDocument/2006/math">
                    <m:r>
                      <a:rPr lang="en-US" i="1" dirty="0" smtClean="0">
                        <a:latin typeface="Cambria Math" panose="02040503050406030204" pitchFamily="18" charset="0"/>
                      </a:rPr>
                      <m:t>𝑟</m:t>
                    </m:r>
                    <m:r>
                      <a:rPr lang="en-US" i="1" dirty="0" smtClean="0">
                        <a:latin typeface="Cambria Math" panose="02040503050406030204" pitchFamily="18" charset="0"/>
                      </a:rPr>
                      <m:t>1</m:t>
                    </m:r>
                  </m:oMath>
                </a14:m>
                <a:r>
                  <a:rPr lang="en-US" dirty="0"/>
                  <a:t> starts at </a:t>
                </a:r>
                <a14:m>
                  <m:oMath xmlns:m="http://schemas.openxmlformats.org/officeDocument/2006/math">
                    <m:r>
                      <a:rPr lang="en-US" i="1" dirty="0" smtClean="0">
                        <a:latin typeface="Cambria Math" panose="02040503050406030204" pitchFamily="18" charset="0"/>
                      </a:rPr>
                      <m:t>𝑑</m:t>
                    </m:r>
                    <m:r>
                      <a:rPr lang="en-US" i="1" dirty="0" smtClean="0">
                        <a:latin typeface="Cambria Math" panose="02040503050406030204" pitchFamily="18" charset="0"/>
                      </a:rPr>
                      <m:t>1</m:t>
                    </m:r>
                  </m:oMath>
                </a14:m>
                <a:endParaRPr lang="en-US" dirty="0"/>
              </a:p>
              <a:p>
                <a:r>
                  <a:rPr lang="en-US" dirty="0"/>
                  <a:t>Objective: get to </a:t>
                </a:r>
                <a14:m>
                  <m:oMath xmlns:m="http://schemas.openxmlformats.org/officeDocument/2006/math">
                    <m:r>
                      <a:rPr lang="en-US" i="1" dirty="0" smtClean="0">
                        <a:latin typeface="Cambria Math" panose="02040503050406030204" pitchFamily="18" charset="0"/>
                      </a:rPr>
                      <m:t>𝑑</m:t>
                    </m:r>
                    <m:r>
                      <a:rPr lang="en-US" i="1" dirty="0" smtClean="0">
                        <a:latin typeface="Cambria Math" panose="02040503050406030204" pitchFamily="18" charset="0"/>
                      </a:rPr>
                      <m:t>4</m:t>
                    </m:r>
                  </m:oMath>
                </a14:m>
                <a:endParaRPr lang="en-US" dirty="0"/>
              </a:p>
              <a:p>
                <a:r>
                  <a:rPr lang="en-US" dirty="0"/>
                  <a:t>Simplified state names: </a:t>
                </a:r>
                <a:br>
                  <a:rPr lang="en-US" dirty="0"/>
                </a:br>
                <a:r>
                  <a:rPr lang="en-US" dirty="0"/>
                  <a:t>write </a:t>
                </a:r>
                <a14:m>
                  <m:oMath xmlns:m="http://schemas.openxmlformats.org/officeDocument/2006/math">
                    <m:d>
                      <m:dPr>
                        <m:begChr m:val="{"/>
                        <m:endChr m:val="}"/>
                        <m:ctrlPr>
                          <a:rPr lang="en-US" i="1" dirty="0" smtClean="0">
                            <a:latin typeface="Cambria Math" panose="02040503050406030204" pitchFamily="18" charset="0"/>
                          </a:rPr>
                        </m:ctrlPr>
                      </m:dPr>
                      <m:e>
                        <m:r>
                          <a:rPr lang="en-US" i="1" dirty="0" err="1" smtClean="0">
                            <a:latin typeface="Cambria Math" panose="02040503050406030204" pitchFamily="18" charset="0"/>
                          </a:rPr>
                          <m:t>𝑙𝑜𝑐</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𝑟</m:t>
                            </m:r>
                            <m:r>
                              <a:rPr lang="en-US" i="1" dirty="0" smtClean="0">
                                <a:latin typeface="Cambria Math" panose="02040503050406030204" pitchFamily="18" charset="0"/>
                              </a:rPr>
                              <m:t>1</m:t>
                            </m:r>
                          </m:e>
                        </m:d>
                        <m:r>
                          <a:rPr lang="en-US" i="1" dirty="0" smtClean="0">
                            <a:latin typeface="Cambria Math" panose="02040503050406030204" pitchFamily="18" charset="0"/>
                          </a:rPr>
                          <m:t>=</m:t>
                        </m:r>
                        <m:r>
                          <a:rPr lang="en-US" i="1" dirty="0" smtClean="0">
                            <a:latin typeface="Cambria Math" panose="02040503050406030204" pitchFamily="18" charset="0"/>
                          </a:rPr>
                          <m:t>𝑑</m:t>
                        </m:r>
                        <m:r>
                          <a:rPr lang="en-US" i="1" dirty="0" smtClean="0">
                            <a:latin typeface="Cambria Math" panose="02040503050406030204" pitchFamily="18" charset="0"/>
                          </a:rPr>
                          <m:t>2</m:t>
                        </m:r>
                      </m:e>
                    </m:d>
                  </m:oMath>
                </a14:m>
                <a:r>
                  <a:rPr lang="en-US" dirty="0"/>
                  <a:t> as </a:t>
                </a:r>
                <a14:m>
                  <m:oMath xmlns:m="http://schemas.openxmlformats.org/officeDocument/2006/math">
                    <m:r>
                      <a:rPr lang="en-US" i="1" dirty="0" smtClean="0">
                        <a:latin typeface="Cambria Math" panose="02040503050406030204" pitchFamily="18" charset="0"/>
                      </a:rPr>
                      <m:t>𝑑</m:t>
                    </m:r>
                    <m:r>
                      <a:rPr lang="en-US" i="1" dirty="0" smtClean="0">
                        <a:latin typeface="Cambria Math" panose="02040503050406030204" pitchFamily="18" charset="0"/>
                      </a:rPr>
                      <m:t>2</m:t>
                    </m:r>
                  </m:oMath>
                </a14:m>
                <a:r>
                  <a:rPr lang="en-US" dirty="0"/>
                  <a:t> </a:t>
                </a:r>
              </a:p>
              <a:p>
                <a:r>
                  <a:rPr lang="en-US" dirty="0"/>
                  <a:t>Simplified action names: </a:t>
                </a:r>
                <a:br>
                  <a:rPr lang="en-US" dirty="0"/>
                </a:br>
                <a:r>
                  <a:rPr lang="en-US" dirty="0"/>
                  <a:t>write </a:t>
                </a:r>
                <a14:m>
                  <m:oMath xmlns:m="http://schemas.openxmlformats.org/officeDocument/2006/math">
                    <m:r>
                      <a:rPr lang="en-US" i="1" dirty="0" smtClean="0">
                        <a:latin typeface="Cambria Math" panose="02040503050406030204" pitchFamily="18" charset="0"/>
                      </a:rPr>
                      <m:t>𝑚𝑜𝑣𝑒</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𝑟</m:t>
                        </m:r>
                        <m:r>
                          <a:rPr lang="en-US" i="1" dirty="0" smtClean="0">
                            <a:latin typeface="Cambria Math" panose="02040503050406030204" pitchFamily="18" charset="0"/>
                          </a:rPr>
                          <m:t>1,</m:t>
                        </m:r>
                        <m:r>
                          <a:rPr lang="en-US" i="1" dirty="0" smtClean="0">
                            <a:latin typeface="Cambria Math" panose="02040503050406030204" pitchFamily="18" charset="0"/>
                          </a:rPr>
                          <m:t>𝑑</m:t>
                        </m:r>
                        <m:r>
                          <a:rPr lang="en-US" i="1" dirty="0" smtClean="0">
                            <a:latin typeface="Cambria Math" panose="02040503050406030204" pitchFamily="18" charset="0"/>
                          </a:rPr>
                          <m:t>2,</m:t>
                        </m:r>
                        <m:r>
                          <a:rPr lang="en-US" i="1" dirty="0" smtClean="0">
                            <a:latin typeface="Cambria Math" panose="02040503050406030204" pitchFamily="18" charset="0"/>
                          </a:rPr>
                          <m:t>𝑑</m:t>
                        </m:r>
                        <m:r>
                          <a:rPr lang="en-US" i="1" dirty="0" smtClean="0">
                            <a:latin typeface="Cambria Math" panose="02040503050406030204" pitchFamily="18" charset="0"/>
                          </a:rPr>
                          <m:t>3</m:t>
                        </m:r>
                      </m:e>
                    </m:d>
                  </m:oMath>
                </a14:m>
                <a:r>
                  <a:rPr lang="en-US" dirty="0"/>
                  <a:t> as </a:t>
                </a:r>
                <a14:m>
                  <m:oMath xmlns:m="http://schemas.openxmlformats.org/officeDocument/2006/math">
                    <m:r>
                      <a:rPr lang="en-US" i="1" dirty="0" smtClean="0">
                        <a:latin typeface="Cambria Math" panose="02040503050406030204" pitchFamily="18" charset="0"/>
                      </a:rPr>
                      <m:t>𝑚</m:t>
                    </m:r>
                    <m:r>
                      <a:rPr lang="en-US" i="1" dirty="0" smtClean="0">
                        <a:latin typeface="Cambria Math" panose="02040503050406030204" pitchFamily="18" charset="0"/>
                      </a:rPr>
                      <m:t>23</m:t>
                    </m:r>
                  </m:oMath>
                </a14:m>
                <a:r>
                  <a:rPr lang="en-US" dirty="0"/>
                  <a:t> </a:t>
                </a:r>
              </a:p>
              <a:p>
                <a14:m>
                  <m:oMath xmlns:m="http://schemas.openxmlformats.org/officeDocument/2006/math">
                    <m:r>
                      <a:rPr lang="en-US" i="1" dirty="0" smtClean="0">
                        <a:latin typeface="Cambria Math" panose="02040503050406030204" pitchFamily="18" charset="0"/>
                      </a:rPr>
                      <m:t>𝑟</m:t>
                    </m:r>
                    <m:r>
                      <a:rPr lang="en-US" i="1" dirty="0" smtClean="0">
                        <a:latin typeface="Cambria Math" panose="02040503050406030204" pitchFamily="18" charset="0"/>
                      </a:rPr>
                      <m:t>1</m:t>
                    </m:r>
                  </m:oMath>
                </a14:m>
                <a:r>
                  <a:rPr lang="en-US" dirty="0"/>
                  <a:t> has unreliable steering, especially on hills</a:t>
                </a:r>
              </a:p>
              <a:p>
                <a:pPr lvl="1"/>
                <a:r>
                  <a:rPr lang="en-US" dirty="0"/>
                  <a:t>May slip and go elsewhere</a:t>
                </a:r>
              </a:p>
              <a:p>
                <a:endParaRPr lang="en-US" dirty="0"/>
              </a:p>
            </p:txBody>
          </p:sp>
        </mc:Choice>
        <mc:Fallback xmlns="">
          <p:sp>
            <p:nvSpPr>
              <p:cNvPr id="14337" name="Rectangle 3"/>
              <p:cNvSpPr>
                <a:spLocks noGrp="1" noRot="1" noChangeAspect="1" noMove="1" noResize="1" noEditPoints="1" noAdjustHandles="1" noChangeArrowheads="1" noChangeShapeType="1" noTextEdit="1"/>
              </p:cNvSpPr>
              <p:nvPr>
                <p:ph sz="half" idx="1"/>
              </p:nvPr>
            </p:nvSpPr>
            <p:spPr>
              <a:xfrm>
                <a:off x="628650" y="1146049"/>
                <a:ext cx="3886200" cy="3531946"/>
              </a:xfrm>
              <a:blipFill>
                <a:blip r:embed="rId4"/>
                <a:stretch>
                  <a:fillRect l="-1954" t="-3584"/>
                </a:stretch>
              </a:blipFill>
            </p:spPr>
            <p:txBody>
              <a:bodyPr/>
              <a:lstStyle/>
              <a:p>
                <a:r>
                  <a:rPr lang="en-GB">
                    <a:noFill/>
                  </a:rPr>
                  <a:t> </a:t>
                </a:r>
              </a:p>
            </p:txBody>
          </p:sp>
        </mc:Fallback>
      </mc:AlternateContent>
      <p:sp>
        <p:nvSpPr>
          <p:cNvPr id="63" name="Line 853">
            <a:extLst>
              <a:ext uri="{FF2B5EF4-FFF2-40B4-BE49-F238E27FC236}">
                <a16:creationId xmlns:a16="http://schemas.microsoft.com/office/drawing/2014/main" id="{0963373F-C156-E141-9D3F-BEF32D75E967}"/>
              </a:ext>
            </a:extLst>
          </p:cNvPr>
          <p:cNvSpPr>
            <a:spLocks noChangeShapeType="1"/>
          </p:cNvSpPr>
          <p:nvPr/>
        </p:nvSpPr>
        <p:spPr bwMode="auto">
          <a:xfrm>
            <a:off x="3250658" y="5807775"/>
            <a:ext cx="640080" cy="4362"/>
          </a:xfrm>
          <a:prstGeom prst="line">
            <a:avLst/>
          </a:prstGeom>
          <a:noFill/>
          <a:ln w="9525">
            <a:solidFill>
              <a:schemeClr val="tx1"/>
            </a:solidFill>
            <a:round/>
            <a:headEnd/>
            <a:tailEnd/>
          </a:ln>
          <a:scene3d>
            <a:camera prst="legacyObliqueTopRight">
              <a:rot lat="60000" lon="0" rev="0"/>
            </a:camera>
            <a:lightRig rig="legacyFlat3" dir="l"/>
          </a:scene3d>
          <a:sp3d extrusionH="3810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sp>
        <p:nvSpPr>
          <p:cNvPr id="67" name="Rectangle 891">
            <a:extLst>
              <a:ext uri="{FF2B5EF4-FFF2-40B4-BE49-F238E27FC236}">
                <a16:creationId xmlns:a16="http://schemas.microsoft.com/office/drawing/2014/main" id="{A911C6B9-B843-F641-A268-31B47A05F2E9}"/>
              </a:ext>
            </a:extLst>
          </p:cNvPr>
          <p:cNvSpPr>
            <a:spLocks noChangeArrowheads="1"/>
          </p:cNvSpPr>
          <p:nvPr/>
        </p:nvSpPr>
        <p:spPr bwMode="auto">
          <a:xfrm>
            <a:off x="3634332" y="5561454"/>
            <a:ext cx="65" cy="276999"/>
          </a:xfrm>
          <a:prstGeom prst="rect">
            <a:avLst/>
          </a:prstGeom>
          <a:solidFill>
            <a:srgbClr val="89D3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endParaRPr lang="en-US" b="1" dirty="0">
              <a:solidFill>
                <a:schemeClr val="tx1"/>
              </a:solidFill>
              <a:latin typeface="Calibri"/>
              <a:ea typeface="Calibri"/>
              <a:cs typeface="Calibri"/>
            </a:endParaRPr>
          </a:p>
        </p:txBody>
      </p:sp>
      <p:sp>
        <p:nvSpPr>
          <p:cNvPr id="128" name="Text Box 13">
            <a:extLst>
              <a:ext uri="{FF2B5EF4-FFF2-40B4-BE49-F238E27FC236}">
                <a16:creationId xmlns:a16="http://schemas.microsoft.com/office/drawing/2014/main" id="{EF60D3DF-0843-B049-86A5-00D6BE543A6E}"/>
              </a:ext>
            </a:extLst>
          </p:cNvPr>
          <p:cNvSpPr txBox="1">
            <a:spLocks noChangeArrowheads="1"/>
          </p:cNvSpPr>
          <p:nvPr/>
        </p:nvSpPr>
        <p:spPr bwMode="auto">
          <a:xfrm>
            <a:off x="2609978" y="5118682"/>
            <a:ext cx="610553" cy="553998"/>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5"/>
          </a:lnRef>
          <a:fillRef idx="1">
            <a:schemeClr val="lt1"/>
          </a:fillRef>
          <a:effectRef idx="0">
            <a:schemeClr val="accent5"/>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Times New Roman"/>
                <a:cs typeface="Calibri"/>
                <a:sym typeface="Symbol" charset="0"/>
              </a:rPr>
              <a:t>Start: </a:t>
            </a:r>
            <a:br>
              <a:rPr lang="en-US" sz="1800" dirty="0">
                <a:latin typeface="+mn-lt"/>
                <a:ea typeface="Times New Roman"/>
                <a:cs typeface="Calibri"/>
                <a:sym typeface="Symbol" charset="0"/>
              </a:rPr>
            </a:br>
            <a:r>
              <a:rPr lang="en-US" sz="1800" i="1" dirty="0">
                <a:latin typeface="+mn-lt"/>
                <a:ea typeface="Times New Roman"/>
                <a:sym typeface="Symbol" charset="0"/>
              </a:rPr>
              <a:t>s</a:t>
            </a:r>
            <a:r>
              <a:rPr lang="en-US" sz="1800" baseline="-25000" dirty="0">
                <a:latin typeface="+mn-lt"/>
                <a:ea typeface="Times New Roman"/>
                <a:sym typeface="Symbol" charset="0"/>
              </a:rPr>
              <a:t>0</a:t>
            </a:r>
            <a:r>
              <a:rPr lang="en-US" sz="1800" i="1" dirty="0">
                <a:latin typeface="+mn-lt"/>
                <a:ea typeface="Times New Roman"/>
                <a:sym typeface="Symbol" charset="0"/>
              </a:rPr>
              <a:t>= </a:t>
            </a:r>
            <a:r>
              <a:rPr lang="en-US" sz="1800" dirty="0">
                <a:latin typeface="+mn-lt"/>
                <a:ea typeface="Times New Roman"/>
                <a:cs typeface="Calibri"/>
                <a:sym typeface="Symbol" charset="0"/>
              </a:rPr>
              <a:t>d1</a:t>
            </a:r>
            <a:endParaRPr lang="en-US" sz="1800" dirty="0">
              <a:latin typeface="+mn-lt"/>
              <a:ea typeface="Times New Roman"/>
              <a:cs typeface="Times New Roman"/>
            </a:endParaRPr>
          </a:p>
        </p:txBody>
      </p:sp>
      <p:sp>
        <p:nvSpPr>
          <p:cNvPr id="129" name="Text Box 11">
            <a:extLst>
              <a:ext uri="{FF2B5EF4-FFF2-40B4-BE49-F238E27FC236}">
                <a16:creationId xmlns:a16="http://schemas.microsoft.com/office/drawing/2014/main" id="{60FD1D11-78F5-C344-8358-C35DE1FA15B1}"/>
              </a:ext>
            </a:extLst>
          </p:cNvPr>
          <p:cNvSpPr txBox="1">
            <a:spLocks noChangeArrowheads="1"/>
          </p:cNvSpPr>
          <p:nvPr/>
        </p:nvSpPr>
        <p:spPr bwMode="auto">
          <a:xfrm>
            <a:off x="6442425" y="5986761"/>
            <a:ext cx="734175" cy="553998"/>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Times New Roman"/>
                <a:cs typeface="Times New Roman"/>
              </a:rPr>
              <a:t>  Goal: </a:t>
            </a:r>
            <a:br>
              <a:rPr lang="en-US" sz="1800" dirty="0">
                <a:latin typeface="+mn-lt"/>
                <a:ea typeface="Times New Roman"/>
                <a:cs typeface="Times New Roman"/>
              </a:rPr>
            </a:br>
            <a:r>
              <a:rPr lang="en-US" sz="1800" i="1" dirty="0">
                <a:latin typeface="+mn-lt"/>
                <a:ea typeface="Times New Roman"/>
                <a:sym typeface="Symbol" charset="0"/>
              </a:rPr>
              <a:t>S</a:t>
            </a:r>
            <a:r>
              <a:rPr lang="en-US" sz="1800" i="1" baseline="-25000" dirty="0">
                <a:latin typeface="+mn-lt"/>
                <a:ea typeface="Times New Roman"/>
                <a:sym typeface="Symbol" charset="0"/>
              </a:rPr>
              <a:t>g</a:t>
            </a:r>
            <a:r>
              <a:rPr lang="en-US" sz="1800" dirty="0">
                <a:latin typeface="+mn-lt"/>
                <a:ea typeface="Times New Roman"/>
                <a:sym typeface="Symbol" charset="0"/>
              </a:rPr>
              <a:t>= {</a:t>
            </a:r>
            <a:r>
              <a:rPr lang="en-US" sz="1800" dirty="0">
                <a:latin typeface="+mn-lt"/>
                <a:ea typeface="Times New Roman"/>
                <a:cs typeface="Calibri"/>
                <a:sym typeface="Symbol" charset="0"/>
              </a:rPr>
              <a:t>d4</a:t>
            </a:r>
            <a:r>
              <a:rPr lang="en-US" sz="1800" dirty="0">
                <a:latin typeface="+mn-lt"/>
                <a:ea typeface="Times New Roman"/>
                <a:cs typeface="Times New Roman"/>
                <a:sym typeface="Symbol" charset="0"/>
              </a:rPr>
              <a:t>}</a:t>
            </a:r>
            <a:endParaRPr lang="en-US" sz="1800" dirty="0">
              <a:latin typeface="+mn-lt"/>
              <a:ea typeface="Times New Roman"/>
              <a:cs typeface="Times New Roman"/>
            </a:endParaRPr>
          </a:p>
        </p:txBody>
      </p:sp>
      <p:grpSp>
        <p:nvGrpSpPr>
          <p:cNvPr id="7" name="Group 6">
            <a:extLst>
              <a:ext uri="{FF2B5EF4-FFF2-40B4-BE49-F238E27FC236}">
                <a16:creationId xmlns:a16="http://schemas.microsoft.com/office/drawing/2014/main" id="{68B2F1BA-FC3B-B146-AFA2-C775C0ABEC75}"/>
              </a:ext>
            </a:extLst>
          </p:cNvPr>
          <p:cNvGrpSpPr/>
          <p:nvPr/>
        </p:nvGrpSpPr>
        <p:grpSpPr>
          <a:xfrm>
            <a:off x="5199448" y="4136030"/>
            <a:ext cx="2643408" cy="427571"/>
            <a:chOff x="5526268" y="830966"/>
            <a:chExt cx="2643408" cy="427571"/>
          </a:xfrm>
        </p:grpSpPr>
        <p:sp>
          <p:nvSpPr>
            <p:cNvPr id="54" name="Line 853">
              <a:extLst>
                <a:ext uri="{FF2B5EF4-FFF2-40B4-BE49-F238E27FC236}">
                  <a16:creationId xmlns:a16="http://schemas.microsoft.com/office/drawing/2014/main" id="{B524785A-6516-3249-968D-F8EEAD97A9B7}"/>
                </a:ext>
              </a:extLst>
            </p:cNvPr>
            <p:cNvSpPr>
              <a:spLocks noChangeShapeType="1"/>
            </p:cNvSpPr>
            <p:nvPr/>
          </p:nvSpPr>
          <p:spPr bwMode="auto">
            <a:xfrm>
              <a:off x="5526268" y="1208764"/>
              <a:ext cx="640080" cy="4362"/>
            </a:xfrm>
            <a:prstGeom prst="line">
              <a:avLst/>
            </a:prstGeom>
            <a:noFill/>
            <a:ln w="9525">
              <a:solidFill>
                <a:schemeClr val="tx1"/>
              </a:solidFill>
              <a:round/>
              <a:headEnd/>
              <a:tailEnd/>
            </a:ln>
            <a:scene3d>
              <a:camera prst="legacyObliqueTopRight">
                <a:rot lat="60000" lon="0" rev="0"/>
              </a:camera>
              <a:lightRig rig="legacyFlat3" dir="l"/>
            </a:scene3d>
            <a:sp3d extrusionH="9652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bIns="182880" anchor="b">
              <a:flatTx/>
            </a:bodyPr>
            <a:lstStyle/>
            <a:p>
              <a:r>
                <a:rPr lang="en-US" dirty="0">
                  <a:sym typeface="Wingdings" pitchFamily="2" charset="2"/>
                </a:rPr>
                <a:t>     →</a:t>
              </a:r>
              <a:endParaRPr lang="en-US" dirty="0">
                <a:latin typeface="Calibri"/>
                <a:ea typeface="Times New Roman"/>
                <a:cs typeface="Calibri"/>
              </a:endParaRPr>
            </a:p>
          </p:txBody>
        </p:sp>
        <p:sp>
          <p:nvSpPr>
            <p:cNvPr id="52" name="Line 853">
              <a:extLst>
                <a:ext uri="{FF2B5EF4-FFF2-40B4-BE49-F238E27FC236}">
                  <a16:creationId xmlns:a16="http://schemas.microsoft.com/office/drawing/2014/main" id="{D1DF6FAA-D423-8B4F-A218-5D9DB46BA7D3}"/>
                </a:ext>
              </a:extLst>
            </p:cNvPr>
            <p:cNvSpPr>
              <a:spLocks noChangeShapeType="1"/>
            </p:cNvSpPr>
            <p:nvPr/>
          </p:nvSpPr>
          <p:spPr bwMode="auto">
            <a:xfrm rot="600000">
              <a:off x="6185838" y="1258537"/>
              <a:ext cx="640080" cy="0"/>
            </a:xfrm>
            <a:prstGeom prst="line">
              <a:avLst/>
            </a:prstGeom>
            <a:noFill/>
            <a:ln w="3175">
              <a:solidFill>
                <a:schemeClr val="tx1"/>
              </a:solidFill>
              <a:round/>
              <a:headEnd/>
              <a:tailEnd/>
            </a:ln>
            <a:scene3d>
              <a:camera prst="legacyObliqueTopRight">
                <a:rot lat="60000" lon="0" rev="0"/>
              </a:camera>
              <a:lightRig rig="legacyFlat3" dir="l"/>
            </a:scene3d>
            <a:sp3d extrusionH="444500" contourW="6350" prstMaterial="legacyPlastic">
              <a:extrusionClr>
                <a:srgbClr val="C5C1B8"/>
              </a:extrusionClr>
            </a:sp3d>
            <a:extLst>
              <a:ext uri="{909E8E84-426E-40dd-AFC4-6F175D3DCCD1}">
                <a14:hiddenFill xmlns="" xmlns:a14="http://schemas.microsoft.com/office/drawing/2010/main">
                  <a:noFill/>
                </a14:hiddenFill>
              </a:ext>
            </a:extLst>
          </p:spPr>
          <p:txBody>
            <a:bodyPr wrap="none" bIns="27432" anchor="b">
              <a:flatTx/>
            </a:bodyPr>
            <a:lstStyle/>
            <a:p>
              <a:r>
                <a:rPr lang="en-US" dirty="0">
                  <a:sym typeface="Wingdings" pitchFamily="2" charset="2"/>
                </a:rPr>
                <a:t>    →</a:t>
              </a:r>
              <a:endParaRPr lang="en-US" dirty="0"/>
            </a:p>
          </p:txBody>
        </p:sp>
        <p:sp>
          <p:nvSpPr>
            <p:cNvPr id="53" name="Parallelogram 52">
              <a:extLst>
                <a:ext uri="{FF2B5EF4-FFF2-40B4-BE49-F238E27FC236}">
                  <a16:creationId xmlns:a16="http://schemas.microsoft.com/office/drawing/2014/main" id="{9EAD630E-2C16-1E4A-87B3-0C81CD34E253}"/>
                </a:ext>
              </a:extLst>
            </p:cNvPr>
            <p:cNvSpPr/>
            <p:nvPr/>
          </p:nvSpPr>
          <p:spPr>
            <a:xfrm>
              <a:off x="6340876" y="830966"/>
              <a:ext cx="1828800" cy="182850"/>
            </a:xfrm>
            <a:prstGeom prst="parallelogram">
              <a:avLst>
                <a:gd name="adj" fmla="val 93218"/>
              </a:avLst>
            </a:prstGeom>
            <a:solidFill>
              <a:srgbClr val="CDC9BF"/>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lIns="0" rIns="0" bIns="91440" rtlCol="0" anchor="ctr"/>
            <a:lstStyle/>
            <a:p>
              <a:r>
                <a:rPr lang="en-US" dirty="0">
                  <a:solidFill>
                    <a:schemeClr val="tx1"/>
                  </a:solidFill>
                  <a:sym typeface="Wingdings" pitchFamily="2" charset="2"/>
                </a:rPr>
                <a:t>→</a:t>
              </a:r>
              <a:r>
                <a:rPr lang="en-US" dirty="0">
                  <a:solidFill>
                    <a:schemeClr val="tx1"/>
                  </a:solidFill>
                </a:rPr>
                <a:t>  </a:t>
              </a:r>
            </a:p>
          </p:txBody>
        </p:sp>
        <p:sp>
          <p:nvSpPr>
            <p:cNvPr id="3" name="Parallelogram 2">
              <a:extLst>
                <a:ext uri="{FF2B5EF4-FFF2-40B4-BE49-F238E27FC236}">
                  <a16:creationId xmlns:a16="http://schemas.microsoft.com/office/drawing/2014/main" id="{DBA2B757-2E74-9E47-9167-475F012FD07B}"/>
                </a:ext>
              </a:extLst>
            </p:cNvPr>
            <p:cNvSpPr/>
            <p:nvPr/>
          </p:nvSpPr>
          <p:spPr>
            <a:xfrm>
              <a:off x="6091983" y="846802"/>
              <a:ext cx="435198" cy="355600"/>
            </a:xfrm>
            <a:prstGeom prst="parallelogram">
              <a:avLst>
                <a:gd name="adj" fmla="val 90781"/>
              </a:avLst>
            </a:prstGeom>
            <a:solidFill>
              <a:srgbClr val="CDC9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4343" name="Rectangle 2"/>
          <p:cNvSpPr>
            <a:spLocks noGrp="1" noChangeArrowheads="1"/>
          </p:cNvSpPr>
          <p:nvPr>
            <p:ph type="title"/>
          </p:nvPr>
        </p:nvSpPr>
        <p:spPr/>
        <p:txBody>
          <a:bodyPr/>
          <a:lstStyle/>
          <a:p>
            <a:r>
              <a:rPr lang="en-US"/>
              <a:t>Example</a:t>
            </a:r>
            <a:endParaRPr lang="en-US" dirty="0"/>
          </a:p>
        </p:txBody>
      </p:sp>
      <p:sp>
        <p:nvSpPr>
          <p:cNvPr id="2" name="Slide Number Placeholder 1">
            <a:extLst>
              <a:ext uri="{FF2B5EF4-FFF2-40B4-BE49-F238E27FC236}">
                <a16:creationId xmlns:a16="http://schemas.microsoft.com/office/drawing/2014/main" id="{1D449993-7443-A448-9722-0ED3A47B5144}"/>
              </a:ext>
            </a:extLst>
          </p:cNvPr>
          <p:cNvSpPr>
            <a:spLocks noGrp="1"/>
          </p:cNvSpPr>
          <p:nvPr>
            <p:ph type="sldNum" sz="quarter" idx="12"/>
          </p:nvPr>
        </p:nvSpPr>
        <p:spPr/>
        <p:txBody>
          <a:bodyPr/>
          <a:lstStyle/>
          <a:p>
            <a:fld id="{67C9959E-8E6B-B04C-9955-EA096F41CA7A}" type="slidenum">
              <a:rPr lang="en-GB" smtClean="0"/>
              <a:pPr/>
              <a:t>6</a:t>
            </a:fld>
            <a:endParaRPr lang="en-GB" dirty="0"/>
          </a:p>
        </p:txBody>
      </p:sp>
      <p:sp>
        <p:nvSpPr>
          <p:cNvPr id="90" name="Parallelogram 89"/>
          <p:cNvSpPr/>
          <p:nvPr/>
        </p:nvSpPr>
        <p:spPr>
          <a:xfrm>
            <a:off x="5161505" y="3921794"/>
            <a:ext cx="3353845" cy="218220"/>
          </a:xfrm>
          <a:prstGeom prst="parallelogram">
            <a:avLst>
              <a:gd name="adj" fmla="val 83926"/>
            </a:avLst>
          </a:prstGeom>
          <a:solidFill>
            <a:srgbClr val="CDC9BF"/>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bIns="45720" rtlCol="0" anchor="ctr"/>
          <a:lstStyle/>
          <a:p>
            <a:pPr algn="ctr"/>
            <a:r>
              <a:rPr lang="en-US" dirty="0">
                <a:solidFill>
                  <a:schemeClr val="tx1"/>
                </a:solidFill>
              </a:rPr>
              <a:t>        ←          </a:t>
            </a:r>
          </a:p>
        </p:txBody>
      </p:sp>
      <p:sp>
        <p:nvSpPr>
          <p:cNvPr id="87" name="Line 853"/>
          <p:cNvSpPr>
            <a:spLocks noChangeShapeType="1"/>
          </p:cNvSpPr>
          <p:nvPr/>
        </p:nvSpPr>
        <p:spPr bwMode="auto">
          <a:xfrm>
            <a:off x="5919306" y="5454287"/>
            <a:ext cx="592531" cy="4362"/>
          </a:xfrm>
          <a:prstGeom prst="line">
            <a:avLst/>
          </a:prstGeom>
          <a:noFill/>
          <a:ln w="9525">
            <a:solidFill>
              <a:schemeClr val="tx1"/>
            </a:solidFill>
            <a:round/>
            <a:headEnd/>
            <a:tailEnd/>
          </a:ln>
          <a:scene3d>
            <a:camera prst="legacyObliqueTopRight">
              <a:rot lat="60000" lon="0" rev="0"/>
            </a:camera>
            <a:lightRig rig="legacyFlat3" dir="l"/>
          </a:scene3d>
          <a:sp3d extrusionH="1905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sp>
        <p:nvSpPr>
          <p:cNvPr id="82" name="Line 853"/>
          <p:cNvSpPr>
            <a:spLocks noChangeShapeType="1"/>
          </p:cNvSpPr>
          <p:nvPr/>
        </p:nvSpPr>
        <p:spPr bwMode="auto">
          <a:xfrm>
            <a:off x="6660057" y="5517654"/>
            <a:ext cx="640080" cy="4362"/>
          </a:xfrm>
          <a:prstGeom prst="line">
            <a:avLst/>
          </a:prstGeom>
          <a:noFill/>
          <a:ln w="9525">
            <a:solidFill>
              <a:schemeClr val="tx1"/>
            </a:solidFill>
            <a:round/>
            <a:headEnd/>
            <a:tailEnd/>
          </a:ln>
          <a:scene3d>
            <a:camera prst="legacyObliqueTopRight">
              <a:rot lat="60000" lon="0" rev="0"/>
            </a:camera>
            <a:lightRig rig="legacyFlat3" dir="l"/>
          </a:scene3d>
          <a:sp3d extrusionH="31750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anchor="ctr">
            <a:flatTx/>
          </a:bodyPr>
          <a:lstStyle/>
          <a:p>
            <a:endParaRPr lang="en-US" dirty="0">
              <a:latin typeface="Calibri"/>
              <a:ea typeface="Times New Roman"/>
              <a:cs typeface="Calibri"/>
            </a:endParaRPr>
          </a:p>
        </p:txBody>
      </p:sp>
      <p:sp>
        <p:nvSpPr>
          <p:cNvPr id="84" name="Line 853"/>
          <p:cNvSpPr>
            <a:spLocks noChangeShapeType="1"/>
          </p:cNvSpPr>
          <p:nvPr/>
        </p:nvSpPr>
        <p:spPr bwMode="auto">
          <a:xfrm>
            <a:off x="7428191" y="4339333"/>
            <a:ext cx="1005840" cy="4362"/>
          </a:xfrm>
          <a:prstGeom prst="line">
            <a:avLst/>
          </a:prstGeom>
          <a:noFill/>
          <a:ln w="9525">
            <a:solidFill>
              <a:schemeClr val="tx1"/>
            </a:solidFill>
            <a:round/>
            <a:headEnd/>
            <a:tailEnd/>
          </a:ln>
          <a:scene3d>
            <a:camera prst="legacyObliqueTopRight">
              <a:rot lat="60000" lon="0" rev="0"/>
            </a:camera>
            <a:lightRig rig="legacyFlat3" dir="l"/>
          </a:scene3d>
          <a:sp3d extrusionH="1397000" contourW="6350" prstMaterial="legacyPlastic">
            <a:extrusionClr>
              <a:srgbClr val="FBD7B0"/>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d5</a:t>
            </a:r>
          </a:p>
        </p:txBody>
      </p:sp>
      <p:sp>
        <p:nvSpPr>
          <p:cNvPr id="51" name="Line 853">
            <a:extLst>
              <a:ext uri="{FF2B5EF4-FFF2-40B4-BE49-F238E27FC236}">
                <a16:creationId xmlns:a16="http://schemas.microsoft.com/office/drawing/2014/main" id="{AF0E1122-FE78-A243-A9D1-632C08B77993}"/>
              </a:ext>
            </a:extLst>
          </p:cNvPr>
          <p:cNvSpPr>
            <a:spLocks noChangeShapeType="1"/>
          </p:cNvSpPr>
          <p:nvPr/>
        </p:nvSpPr>
        <p:spPr bwMode="auto">
          <a:xfrm>
            <a:off x="4103722" y="4514002"/>
            <a:ext cx="1097280" cy="4362"/>
          </a:xfrm>
          <a:prstGeom prst="line">
            <a:avLst/>
          </a:prstGeom>
          <a:noFill/>
          <a:ln w="9525">
            <a:solidFill>
              <a:schemeClr val="tx1"/>
            </a:solidFill>
            <a:round/>
            <a:headEnd/>
            <a:tailEnd/>
          </a:ln>
          <a:scene3d>
            <a:camera prst="legacyObliqueTopRight">
              <a:rot lat="60000" lon="0" rev="0"/>
            </a:camera>
            <a:lightRig rig="legacyFlat3" dir="l"/>
          </a:scene3d>
          <a:sp3d extrusionH="1790700" contourW="6350" prstMaterial="legacyPlastic">
            <a:extrusionClr>
              <a:srgbClr val="FBD7B0"/>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d2</a:t>
            </a:r>
          </a:p>
        </p:txBody>
      </p:sp>
      <p:sp>
        <p:nvSpPr>
          <p:cNvPr id="56" name="Line 853">
            <a:extLst>
              <a:ext uri="{FF2B5EF4-FFF2-40B4-BE49-F238E27FC236}">
                <a16:creationId xmlns:a16="http://schemas.microsoft.com/office/drawing/2014/main" id="{0CE381B0-C7DE-6C46-B9FB-0CC0181F8E79}"/>
              </a:ext>
            </a:extLst>
          </p:cNvPr>
          <p:cNvSpPr>
            <a:spLocks noChangeShapeType="1"/>
          </p:cNvSpPr>
          <p:nvPr/>
        </p:nvSpPr>
        <p:spPr bwMode="auto">
          <a:xfrm>
            <a:off x="4097929" y="6114232"/>
            <a:ext cx="640080" cy="4362"/>
          </a:xfrm>
          <a:prstGeom prst="line">
            <a:avLst/>
          </a:prstGeom>
          <a:noFill/>
          <a:ln w="9525">
            <a:solidFill>
              <a:schemeClr val="tx1"/>
            </a:solidFill>
            <a:round/>
            <a:headEnd/>
            <a:tailEnd/>
          </a:ln>
          <a:scene3d>
            <a:camera prst="legacyObliqueTopRight">
              <a:rot lat="60000" lon="0" rev="0"/>
            </a:camera>
            <a:lightRig rig="legacyFlat3" dir="l"/>
          </a:scene3d>
          <a:sp3d extrusionH="1066800" contourW="6350" prstMaterial="legacyPlastic">
            <a:bevelT w="13500" h="13500" prst="angle"/>
            <a:bevelB w="13500" h="13500" prst="angle"/>
            <a:extrusionClr>
              <a:srgbClr val="EBE6DB"/>
            </a:extrusionClr>
          </a:sp3d>
          <a:extLst>
            <a:ext uri="{909E8E84-426E-40dd-AFC4-6F175D3DCCD1}">
              <a14:hiddenFill xmlns="" xmlns:a14="http://schemas.microsoft.com/office/drawing/2010/main">
                <a:noFill/>
              </a14:hiddenFill>
            </a:ext>
          </a:extLst>
        </p:spPr>
        <p:txBody>
          <a:bodyPr wrap="none" bIns="182880" anchor="b">
            <a:flatTx/>
          </a:bodyPr>
          <a:lstStyle/>
          <a:p>
            <a:r>
              <a:rPr lang="en-US" dirty="0">
                <a:sym typeface="Wingdings" pitchFamily="2" charset="2"/>
              </a:rPr>
              <a:t>       →</a:t>
            </a:r>
            <a:endParaRPr lang="en-US" dirty="0">
              <a:latin typeface="Calibri"/>
              <a:ea typeface="Times New Roman"/>
              <a:cs typeface="Calibri"/>
            </a:endParaRPr>
          </a:p>
        </p:txBody>
      </p:sp>
      <p:sp>
        <p:nvSpPr>
          <p:cNvPr id="59" name="Line 853">
            <a:extLst>
              <a:ext uri="{FF2B5EF4-FFF2-40B4-BE49-F238E27FC236}">
                <a16:creationId xmlns:a16="http://schemas.microsoft.com/office/drawing/2014/main" id="{4BD04AEA-8D01-CC4A-A136-AB4FA7F7C866}"/>
              </a:ext>
            </a:extLst>
          </p:cNvPr>
          <p:cNvSpPr>
            <a:spLocks noChangeShapeType="1"/>
          </p:cNvSpPr>
          <p:nvPr/>
        </p:nvSpPr>
        <p:spPr bwMode="auto">
          <a:xfrm rot="900000">
            <a:off x="4721723" y="6234790"/>
            <a:ext cx="914400" cy="0"/>
          </a:xfrm>
          <a:prstGeom prst="line">
            <a:avLst/>
          </a:prstGeom>
          <a:noFill/>
          <a:ln w="3175">
            <a:solidFill>
              <a:schemeClr val="tx1"/>
            </a:solidFill>
            <a:round/>
            <a:headEnd/>
            <a:tailEnd/>
          </a:ln>
          <a:scene3d>
            <a:camera prst="legacyObliqueTopRight">
              <a:rot lat="60000" lon="0" rev="0"/>
            </a:camera>
            <a:lightRig rig="legacyFlat3" dir="l"/>
          </a:scene3d>
          <a:sp3d extrusionH="444500" contourW="6350" prstMaterial="legacyPlastic">
            <a:extrusionClr>
              <a:srgbClr val="C5C1B8"/>
            </a:extrusionClr>
          </a:sp3d>
          <a:extLst>
            <a:ext uri="{909E8E84-426E-40dd-AFC4-6F175D3DCCD1}">
              <a14:hiddenFill xmlns="" xmlns:a14="http://schemas.microsoft.com/office/drawing/2010/main">
                <a:noFill/>
              </a14:hiddenFill>
            </a:ext>
          </a:extLst>
        </p:spPr>
        <p:txBody>
          <a:bodyPr wrap="none" bIns="27432" anchor="b">
            <a:flatTx/>
          </a:bodyPr>
          <a:lstStyle/>
          <a:p>
            <a:r>
              <a:rPr lang="en-US" dirty="0">
                <a:sym typeface="Wingdings" pitchFamily="2" charset="2"/>
              </a:rPr>
              <a:t>     →</a:t>
            </a:r>
            <a:endParaRPr lang="en-US" dirty="0"/>
          </a:p>
        </p:txBody>
      </p:sp>
      <p:sp>
        <p:nvSpPr>
          <p:cNvPr id="61" name="Parallelogram 60">
            <a:extLst>
              <a:ext uri="{FF2B5EF4-FFF2-40B4-BE49-F238E27FC236}">
                <a16:creationId xmlns:a16="http://schemas.microsoft.com/office/drawing/2014/main" id="{CCC461BC-6BC3-0A4A-8D07-300ABC95F2DF}"/>
              </a:ext>
            </a:extLst>
          </p:cNvPr>
          <p:cNvSpPr/>
          <p:nvPr/>
        </p:nvSpPr>
        <p:spPr>
          <a:xfrm>
            <a:off x="3835287" y="6344159"/>
            <a:ext cx="1783080" cy="198570"/>
          </a:xfrm>
          <a:prstGeom prst="parallelogram">
            <a:avLst>
              <a:gd name="adj" fmla="val 83926"/>
            </a:avLst>
          </a:prstGeom>
          <a:solidFill>
            <a:srgbClr val="CDC9BF"/>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bIns="45720" rtlCol="0" anchor="ctr"/>
          <a:lstStyle/>
          <a:p>
            <a:pPr algn="r"/>
            <a:r>
              <a:rPr lang="en-US" dirty="0">
                <a:solidFill>
                  <a:schemeClr val="tx1"/>
                </a:solidFill>
              </a:rPr>
              <a:t>←     </a:t>
            </a:r>
          </a:p>
        </p:txBody>
      </p:sp>
      <p:sp>
        <p:nvSpPr>
          <p:cNvPr id="64" name="Line 853">
            <a:extLst>
              <a:ext uri="{FF2B5EF4-FFF2-40B4-BE49-F238E27FC236}">
                <a16:creationId xmlns:a16="http://schemas.microsoft.com/office/drawing/2014/main" id="{19713E49-E556-084D-8A56-8EA9620F9A25}"/>
              </a:ext>
            </a:extLst>
          </p:cNvPr>
          <p:cNvSpPr>
            <a:spLocks noChangeShapeType="1"/>
          </p:cNvSpPr>
          <p:nvPr/>
        </p:nvSpPr>
        <p:spPr bwMode="auto">
          <a:xfrm>
            <a:off x="2559885" y="6537217"/>
            <a:ext cx="1280160" cy="4362"/>
          </a:xfrm>
          <a:prstGeom prst="line">
            <a:avLst/>
          </a:prstGeom>
          <a:noFill/>
          <a:ln w="9525">
            <a:solidFill>
              <a:schemeClr val="tx1"/>
            </a:solidFill>
            <a:round/>
            <a:headEnd/>
            <a:tailEnd/>
          </a:ln>
          <a:scene3d>
            <a:camera prst="legacyObliqueTopRight">
              <a:rot lat="60000" lon="0" rev="0"/>
            </a:camera>
            <a:lightRig rig="legacyFlat3" dir="l"/>
          </a:scene3d>
          <a:sp3d extrusionH="2235200" contourW="6350" prstMaterial="legacyPlastic">
            <a:extrusionClr>
              <a:srgbClr val="FBD7B0"/>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d1</a:t>
            </a:r>
          </a:p>
        </p:txBody>
      </p:sp>
      <p:grpSp>
        <p:nvGrpSpPr>
          <p:cNvPr id="71" name="Group 70">
            <a:extLst>
              <a:ext uri="{FF2B5EF4-FFF2-40B4-BE49-F238E27FC236}">
                <a16:creationId xmlns:a16="http://schemas.microsoft.com/office/drawing/2014/main" id="{B3739D0C-8880-0E46-AA11-CECD2A70E8F6}"/>
              </a:ext>
            </a:extLst>
          </p:cNvPr>
          <p:cNvGrpSpPr/>
          <p:nvPr/>
        </p:nvGrpSpPr>
        <p:grpSpPr>
          <a:xfrm>
            <a:off x="3031321" y="5242532"/>
            <a:ext cx="1203321" cy="1021208"/>
            <a:chOff x="3906167" y="3324390"/>
            <a:chExt cx="1671281" cy="1418344"/>
          </a:xfrm>
          <a:solidFill>
            <a:srgbClr val="93D2FE"/>
          </a:solidFill>
        </p:grpSpPr>
        <p:sp>
          <p:nvSpPr>
            <p:cNvPr id="72" name="Oval 859">
              <a:extLst>
                <a:ext uri="{FF2B5EF4-FFF2-40B4-BE49-F238E27FC236}">
                  <a16:creationId xmlns:a16="http://schemas.microsoft.com/office/drawing/2014/main" id="{BEA69230-FA63-FA4C-BC7C-1C5926CEE031}"/>
                </a:ext>
              </a:extLst>
            </p:cNvPr>
            <p:cNvSpPr>
              <a:spLocks noChangeAspect="1" noChangeArrowheads="1"/>
            </p:cNvSpPr>
            <p:nvPr/>
          </p:nvSpPr>
          <p:spPr bwMode="auto">
            <a:xfrm>
              <a:off x="5380464" y="4434841"/>
              <a:ext cx="137823" cy="1512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5" name="Oval 861">
              <a:extLst>
                <a:ext uri="{FF2B5EF4-FFF2-40B4-BE49-F238E27FC236}">
                  <a16:creationId xmlns:a16="http://schemas.microsoft.com/office/drawing/2014/main" id="{C2772929-2826-8A4A-A518-8B24619962A0}"/>
                </a:ext>
              </a:extLst>
            </p:cNvPr>
            <p:cNvSpPr>
              <a:spLocks noChangeAspect="1" noChangeArrowheads="1"/>
            </p:cNvSpPr>
            <p:nvPr/>
          </p:nvSpPr>
          <p:spPr bwMode="auto">
            <a:xfrm>
              <a:off x="3906168" y="4588788"/>
              <a:ext cx="142659"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6" name="Oval 862">
              <a:extLst>
                <a:ext uri="{FF2B5EF4-FFF2-40B4-BE49-F238E27FC236}">
                  <a16:creationId xmlns:a16="http://schemas.microsoft.com/office/drawing/2014/main" id="{19516859-FD50-354B-B87C-9008FDA55D26}"/>
                </a:ext>
              </a:extLst>
            </p:cNvPr>
            <p:cNvSpPr>
              <a:spLocks noChangeAspect="1" noChangeArrowheads="1"/>
            </p:cNvSpPr>
            <p:nvPr/>
          </p:nvSpPr>
          <p:spPr bwMode="auto">
            <a:xfrm>
              <a:off x="5221673" y="4588788"/>
              <a:ext cx="137823"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7" name="Oval 863">
              <a:extLst>
                <a:ext uri="{FF2B5EF4-FFF2-40B4-BE49-F238E27FC236}">
                  <a16:creationId xmlns:a16="http://schemas.microsoft.com/office/drawing/2014/main" id="{221C42BA-83BA-6B43-ABA0-4113008E0365}"/>
                </a:ext>
              </a:extLst>
            </p:cNvPr>
            <p:cNvSpPr>
              <a:spLocks noChangeAspect="1" noChangeArrowheads="1"/>
            </p:cNvSpPr>
            <p:nvPr/>
          </p:nvSpPr>
          <p:spPr bwMode="auto">
            <a:xfrm>
              <a:off x="5081432" y="4586087"/>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78" name="Oval 863">
              <a:extLst>
                <a:ext uri="{FF2B5EF4-FFF2-40B4-BE49-F238E27FC236}">
                  <a16:creationId xmlns:a16="http://schemas.microsoft.com/office/drawing/2014/main" id="{2F976345-A980-2A41-B0DC-6F0AED35C4BF}"/>
                </a:ext>
              </a:extLst>
            </p:cNvPr>
            <p:cNvSpPr>
              <a:spLocks noChangeAspect="1" noChangeArrowheads="1"/>
            </p:cNvSpPr>
            <p:nvPr/>
          </p:nvSpPr>
          <p:spPr bwMode="auto">
            <a:xfrm>
              <a:off x="4490648" y="4587968"/>
              <a:ext cx="140241" cy="153946"/>
            </a:xfrm>
            <a:prstGeom prst="ellipse">
              <a:avLst/>
            </a:prstGeom>
            <a:grpFill/>
            <a:ln w="9525">
              <a:solidFill>
                <a:schemeClr val="tx1"/>
              </a:solidFill>
              <a:round/>
              <a:headEnd/>
              <a:tailEnd/>
            </a:ln>
          </p:spPr>
          <p:txBody>
            <a:bodyPr wrap="none" anchor="ctr"/>
            <a:lstStyle/>
            <a:p>
              <a:endParaRPr lang="en-US" b="1" dirty="0">
                <a:latin typeface="Calibri"/>
                <a:ea typeface="Calibri"/>
                <a:cs typeface="Calibri"/>
              </a:endParaRPr>
            </a:p>
          </p:txBody>
        </p:sp>
        <p:grpSp>
          <p:nvGrpSpPr>
            <p:cNvPr id="79" name="Group 78">
              <a:extLst>
                <a:ext uri="{FF2B5EF4-FFF2-40B4-BE49-F238E27FC236}">
                  <a16:creationId xmlns:a16="http://schemas.microsoft.com/office/drawing/2014/main" id="{E7CA8EDA-D3F9-BC41-9B48-0BDCED74D107}"/>
                </a:ext>
              </a:extLst>
            </p:cNvPr>
            <p:cNvGrpSpPr/>
            <p:nvPr/>
          </p:nvGrpSpPr>
          <p:grpSpPr>
            <a:xfrm>
              <a:off x="3906167" y="4047050"/>
              <a:ext cx="1671281" cy="539042"/>
              <a:chOff x="1320274" y="4580303"/>
              <a:chExt cx="1671281" cy="467246"/>
            </a:xfrm>
            <a:grpFill/>
          </p:grpSpPr>
          <p:sp>
            <p:nvSpPr>
              <p:cNvPr id="99" name="Freeform 860">
                <a:extLst>
                  <a:ext uri="{FF2B5EF4-FFF2-40B4-BE49-F238E27FC236}">
                    <a16:creationId xmlns:a16="http://schemas.microsoft.com/office/drawing/2014/main" id="{F7810DCD-1D50-AA44-A993-473C8E1C66E9}"/>
                  </a:ext>
                </a:extLst>
              </p:cNvPr>
              <p:cNvSpPr>
                <a:spLocks noChangeAspect="1"/>
              </p:cNvSpPr>
              <p:nvPr/>
            </p:nvSpPr>
            <p:spPr bwMode="auto">
              <a:xfrm>
                <a:off x="1320274" y="4580303"/>
                <a:ext cx="743865" cy="156647"/>
              </a:xfrm>
              <a:custGeom>
                <a:avLst/>
                <a:gdLst>
                  <a:gd name="T0" fmla="*/ 1592 w 192"/>
                  <a:gd name="T1" fmla="*/ 566 h 48"/>
                  <a:gd name="T2" fmla="*/ 0 w 192"/>
                  <a:gd name="T3" fmla="*/ 566 h 48"/>
                  <a:gd name="T4" fmla="*/ 537 w 192"/>
                  <a:gd name="T5" fmla="*/ 0 h 48"/>
                  <a:gd name="T6" fmla="*/ 2124 w 192"/>
                  <a:gd name="T7" fmla="*/ 0 h 48"/>
                  <a:gd name="T8" fmla="*/ 1592 w 192"/>
                  <a:gd name="T9" fmla="*/ 566 h 48"/>
                  <a:gd name="T10" fmla="*/ 0 60000 65536"/>
                  <a:gd name="T11" fmla="*/ 0 60000 65536"/>
                  <a:gd name="T12" fmla="*/ 0 60000 65536"/>
                  <a:gd name="T13" fmla="*/ 0 60000 65536"/>
                  <a:gd name="T14" fmla="*/ 0 60000 65536"/>
                  <a:gd name="T15" fmla="*/ 0 w 192"/>
                  <a:gd name="T16" fmla="*/ 0 h 48"/>
                  <a:gd name="T17" fmla="*/ 192 w 192"/>
                  <a:gd name="T18" fmla="*/ 48 h 48"/>
                </a:gdLst>
                <a:ahLst/>
                <a:cxnLst>
                  <a:cxn ang="T10">
                    <a:pos x="T0" y="T1"/>
                  </a:cxn>
                  <a:cxn ang="T11">
                    <a:pos x="T2" y="T3"/>
                  </a:cxn>
                  <a:cxn ang="T12">
                    <a:pos x="T4" y="T5"/>
                  </a:cxn>
                  <a:cxn ang="T13">
                    <a:pos x="T6" y="T7"/>
                  </a:cxn>
                  <a:cxn ang="T14">
                    <a:pos x="T8" y="T9"/>
                  </a:cxn>
                </a:cxnLst>
                <a:rect l="T15" t="T16" r="T17" b="T18"/>
                <a:pathLst>
                  <a:path w="192" h="48">
                    <a:moveTo>
                      <a:pt x="144" y="48"/>
                    </a:moveTo>
                    <a:lnTo>
                      <a:pt x="0" y="48"/>
                    </a:lnTo>
                    <a:lnTo>
                      <a:pt x="48" y="0"/>
                    </a:lnTo>
                    <a:lnTo>
                      <a:pt x="192" y="0"/>
                    </a:lnTo>
                    <a:lnTo>
                      <a:pt x="144"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0" name="Rectangle 864">
                <a:extLst>
                  <a:ext uri="{FF2B5EF4-FFF2-40B4-BE49-F238E27FC236}">
                    <a16:creationId xmlns:a16="http://schemas.microsoft.com/office/drawing/2014/main" id="{D8571BDE-08E3-E44C-BFD5-F4F116DB2EF7}"/>
                  </a:ext>
                </a:extLst>
              </p:cNvPr>
              <p:cNvSpPr>
                <a:spLocks noChangeAspect="1" noChangeArrowheads="1"/>
              </p:cNvSpPr>
              <p:nvPr/>
            </p:nvSpPr>
            <p:spPr bwMode="auto">
              <a:xfrm>
                <a:off x="1320274" y="4736954"/>
                <a:ext cx="557094" cy="310595"/>
              </a:xfrm>
              <a:prstGeom prst="rect">
                <a:avLst/>
              </a:prstGeom>
              <a:grpFill/>
              <a:ln w="9525">
                <a:solidFill>
                  <a:schemeClr val="tx1"/>
                </a:solidFill>
                <a:miter lim="800000"/>
                <a:headEnd/>
                <a:tailEnd/>
              </a:ln>
            </p:spPr>
            <p:txBody>
              <a:bodyPr wrap="none" anchor="b"/>
              <a:lstStyle/>
              <a:p>
                <a:pPr algn="ctr"/>
                <a:r>
                  <a:rPr lang="en-US" dirty="0">
                    <a:latin typeface="Calibri"/>
                    <a:ea typeface="Calibri"/>
                    <a:cs typeface="Calibri"/>
                  </a:rPr>
                  <a:t>r1</a:t>
                </a:r>
              </a:p>
            </p:txBody>
          </p:sp>
          <p:sp>
            <p:nvSpPr>
              <p:cNvPr id="101" name="Freeform 865">
                <a:extLst>
                  <a:ext uri="{FF2B5EF4-FFF2-40B4-BE49-F238E27FC236}">
                    <a16:creationId xmlns:a16="http://schemas.microsoft.com/office/drawing/2014/main" id="{4376E2FD-1685-7B41-B9B7-FD7FE46745E8}"/>
                  </a:ext>
                </a:extLst>
              </p:cNvPr>
              <p:cNvSpPr>
                <a:spLocks noChangeAspect="1"/>
              </p:cNvSpPr>
              <p:nvPr/>
            </p:nvSpPr>
            <p:spPr bwMode="auto">
              <a:xfrm>
                <a:off x="1877368" y="4580303"/>
                <a:ext cx="186771" cy="467242"/>
              </a:xfrm>
              <a:custGeom>
                <a:avLst/>
                <a:gdLst>
                  <a:gd name="T0" fmla="*/ 0 w 48"/>
                  <a:gd name="T1" fmla="*/ 524 h 144"/>
                  <a:gd name="T2" fmla="*/ 566 w 48"/>
                  <a:gd name="T3" fmla="*/ 0 h 144"/>
                  <a:gd name="T4" fmla="*/ 566 w 48"/>
                  <a:gd name="T5" fmla="*/ 1034 h 144"/>
                  <a:gd name="T6" fmla="*/ 0 w 48"/>
                  <a:gd name="T7" fmla="*/ 1564 h 144"/>
                  <a:gd name="T8" fmla="*/ 0 w 48"/>
                  <a:gd name="T9" fmla="*/ 524 h 144"/>
                  <a:gd name="T10" fmla="*/ 0 60000 65536"/>
                  <a:gd name="T11" fmla="*/ 0 60000 65536"/>
                  <a:gd name="T12" fmla="*/ 0 60000 65536"/>
                  <a:gd name="T13" fmla="*/ 0 60000 65536"/>
                  <a:gd name="T14" fmla="*/ 0 60000 65536"/>
                  <a:gd name="T15" fmla="*/ 0 w 48"/>
                  <a:gd name="T16" fmla="*/ 0 h 144"/>
                  <a:gd name="T17" fmla="*/ 48 w 48"/>
                  <a:gd name="T18" fmla="*/ 144 h 144"/>
                </a:gdLst>
                <a:ahLst/>
                <a:cxnLst>
                  <a:cxn ang="T10">
                    <a:pos x="T0" y="T1"/>
                  </a:cxn>
                  <a:cxn ang="T11">
                    <a:pos x="T2" y="T3"/>
                  </a:cxn>
                  <a:cxn ang="T12">
                    <a:pos x="T4" y="T5"/>
                  </a:cxn>
                  <a:cxn ang="T13">
                    <a:pos x="T6" y="T7"/>
                  </a:cxn>
                  <a:cxn ang="T14">
                    <a:pos x="T8" y="T9"/>
                  </a:cxn>
                </a:cxnLst>
                <a:rect l="T15" t="T16" r="T17" b="T18"/>
                <a:pathLst>
                  <a:path w="48" h="144">
                    <a:moveTo>
                      <a:pt x="0" y="48"/>
                    </a:moveTo>
                    <a:lnTo>
                      <a:pt x="48" y="0"/>
                    </a:lnTo>
                    <a:lnTo>
                      <a:pt x="48" y="96"/>
                    </a:lnTo>
                    <a:lnTo>
                      <a:pt x="0" y="144"/>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sp>
            <p:nvSpPr>
              <p:cNvPr id="102" name="Freeform 866">
                <a:extLst>
                  <a:ext uri="{FF2B5EF4-FFF2-40B4-BE49-F238E27FC236}">
                    <a16:creationId xmlns:a16="http://schemas.microsoft.com/office/drawing/2014/main" id="{B10E3592-2E8A-3A45-AB8B-ED99EE81B270}"/>
                  </a:ext>
                </a:extLst>
              </p:cNvPr>
              <p:cNvSpPr>
                <a:spLocks noChangeAspect="1"/>
              </p:cNvSpPr>
              <p:nvPr/>
            </p:nvSpPr>
            <p:spPr bwMode="auto">
              <a:xfrm>
                <a:off x="1877368" y="4878539"/>
                <a:ext cx="1114187" cy="168998"/>
              </a:xfrm>
              <a:custGeom>
                <a:avLst/>
                <a:gdLst>
                  <a:gd name="T0" fmla="*/ 0 w 288"/>
                  <a:gd name="T1" fmla="*/ 449 h 48"/>
                  <a:gd name="T2" fmla="*/ 2608 w 288"/>
                  <a:gd name="T3" fmla="*/ 449 h 48"/>
                  <a:gd name="T4" fmla="*/ 3133 w 288"/>
                  <a:gd name="T5" fmla="*/ 0 h 48"/>
                  <a:gd name="T6" fmla="*/ 524 w 288"/>
                  <a:gd name="T7" fmla="*/ 0 h 48"/>
                  <a:gd name="T8" fmla="*/ 0 w 288"/>
                  <a:gd name="T9" fmla="*/ 449 h 48"/>
                  <a:gd name="T10" fmla="*/ 0 60000 65536"/>
                  <a:gd name="T11" fmla="*/ 0 60000 65536"/>
                  <a:gd name="T12" fmla="*/ 0 60000 65536"/>
                  <a:gd name="T13" fmla="*/ 0 60000 65536"/>
                  <a:gd name="T14" fmla="*/ 0 60000 65536"/>
                  <a:gd name="T15" fmla="*/ 0 w 288"/>
                  <a:gd name="T16" fmla="*/ 0 h 48"/>
                  <a:gd name="T17" fmla="*/ 288 w 288"/>
                  <a:gd name="T18" fmla="*/ 48 h 48"/>
                </a:gdLst>
                <a:ahLst/>
                <a:cxnLst>
                  <a:cxn ang="T10">
                    <a:pos x="T0" y="T1"/>
                  </a:cxn>
                  <a:cxn ang="T11">
                    <a:pos x="T2" y="T3"/>
                  </a:cxn>
                  <a:cxn ang="T12">
                    <a:pos x="T4" y="T5"/>
                  </a:cxn>
                  <a:cxn ang="T13">
                    <a:pos x="T6" y="T7"/>
                  </a:cxn>
                  <a:cxn ang="T14">
                    <a:pos x="T8" y="T9"/>
                  </a:cxn>
                </a:cxnLst>
                <a:rect l="T15" t="T16" r="T17" b="T18"/>
                <a:pathLst>
                  <a:path w="288" h="48">
                    <a:moveTo>
                      <a:pt x="0" y="48"/>
                    </a:moveTo>
                    <a:lnTo>
                      <a:pt x="240" y="48"/>
                    </a:lnTo>
                    <a:lnTo>
                      <a:pt x="288" y="0"/>
                    </a:lnTo>
                    <a:lnTo>
                      <a:pt x="48" y="0"/>
                    </a:lnTo>
                    <a:lnTo>
                      <a:pt x="0" y="48"/>
                    </a:lnTo>
                    <a:close/>
                  </a:path>
                </a:pathLst>
              </a:custGeom>
              <a:grpFill/>
              <a:ln w="9525">
                <a:solidFill>
                  <a:schemeClr val="tx1"/>
                </a:solidFill>
                <a:round/>
                <a:headEnd/>
                <a:tailEnd/>
              </a:ln>
            </p:spPr>
            <p:txBody>
              <a:bodyPr wrap="none" anchor="ctr"/>
              <a:lstStyle/>
              <a:p>
                <a:endParaRPr lang="en-US" b="1" dirty="0">
                  <a:latin typeface="Calibri"/>
                  <a:ea typeface="Calibri"/>
                  <a:cs typeface="Calibri"/>
                </a:endParaRPr>
              </a:p>
            </p:txBody>
          </p:sp>
        </p:grpSp>
        <p:grpSp>
          <p:nvGrpSpPr>
            <p:cNvPr id="80" name="Group 79">
              <a:extLst>
                <a:ext uri="{FF2B5EF4-FFF2-40B4-BE49-F238E27FC236}">
                  <a16:creationId xmlns:a16="http://schemas.microsoft.com/office/drawing/2014/main" id="{16835EB8-785C-344D-AB81-75D35E391858}"/>
                </a:ext>
              </a:extLst>
            </p:cNvPr>
            <p:cNvGrpSpPr/>
            <p:nvPr/>
          </p:nvGrpSpPr>
          <p:grpSpPr>
            <a:xfrm>
              <a:off x="4596370" y="3324390"/>
              <a:ext cx="552654" cy="1188720"/>
              <a:chOff x="1823226" y="3235632"/>
              <a:chExt cx="552654" cy="1188720"/>
            </a:xfrm>
            <a:grpFill/>
          </p:grpSpPr>
          <p:sp>
            <p:nvSpPr>
              <p:cNvPr id="81" name="Oval 878">
                <a:extLst>
                  <a:ext uri="{FF2B5EF4-FFF2-40B4-BE49-F238E27FC236}">
                    <a16:creationId xmlns:a16="http://schemas.microsoft.com/office/drawing/2014/main" id="{2BFA78CE-2E95-9E41-884F-B4EEE2CF0E2C}"/>
                  </a:ext>
                </a:extLst>
              </p:cNvPr>
              <p:cNvSpPr>
                <a:spLocks noChangeArrowheads="1"/>
              </p:cNvSpPr>
              <p:nvPr/>
            </p:nvSpPr>
            <p:spPr bwMode="auto">
              <a:xfrm flipH="1">
                <a:off x="1826977" y="439410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3" name="Rectangle 880">
                <a:extLst>
                  <a:ext uri="{FF2B5EF4-FFF2-40B4-BE49-F238E27FC236}">
                    <a16:creationId xmlns:a16="http://schemas.microsoft.com/office/drawing/2014/main" id="{7C5CEB2C-D97D-DD41-80A9-8EC5358E6C93}"/>
                  </a:ext>
                </a:extLst>
              </p:cNvPr>
              <p:cNvSpPr>
                <a:spLocks noChangeArrowheads="1"/>
              </p:cNvSpPr>
              <p:nvPr/>
            </p:nvSpPr>
            <p:spPr bwMode="auto">
              <a:xfrm flipH="1">
                <a:off x="1827548" y="3720625"/>
                <a:ext cx="109828" cy="68636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86" name="Oval 878">
                <a:extLst>
                  <a:ext uri="{FF2B5EF4-FFF2-40B4-BE49-F238E27FC236}">
                    <a16:creationId xmlns:a16="http://schemas.microsoft.com/office/drawing/2014/main" id="{77A018F0-794A-194C-B41C-E9A1376CAEBF}"/>
                  </a:ext>
                </a:extLst>
              </p:cNvPr>
              <p:cNvSpPr>
                <a:spLocks noChangeArrowheads="1"/>
              </p:cNvSpPr>
              <p:nvPr/>
            </p:nvSpPr>
            <p:spPr bwMode="auto">
              <a:xfrm flipH="1">
                <a:off x="1828534" y="3708361"/>
                <a:ext cx="110510" cy="30251"/>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88" name="Line 881">
                <a:extLst>
                  <a:ext uri="{FF2B5EF4-FFF2-40B4-BE49-F238E27FC236}">
                    <a16:creationId xmlns:a16="http://schemas.microsoft.com/office/drawing/2014/main" id="{EB8ED68A-7CDD-4640-BEB6-73E19DE15CE0}"/>
                  </a:ext>
                </a:extLst>
              </p:cNvPr>
              <p:cNvSpPr>
                <a:spLocks noChangeShapeType="1"/>
              </p:cNvSpPr>
              <p:nvPr/>
            </p:nvSpPr>
            <p:spPr bwMode="auto">
              <a:xfrm flipV="1">
                <a:off x="1937377"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89" name="Line 882">
                <a:extLst>
                  <a:ext uri="{FF2B5EF4-FFF2-40B4-BE49-F238E27FC236}">
                    <a16:creationId xmlns:a16="http://schemas.microsoft.com/office/drawing/2014/main" id="{9BE8F345-9A0D-3F4E-B56C-2EFA91293367}"/>
                  </a:ext>
                </a:extLst>
              </p:cNvPr>
              <p:cNvSpPr>
                <a:spLocks noChangeShapeType="1"/>
              </p:cNvSpPr>
              <p:nvPr/>
            </p:nvSpPr>
            <p:spPr bwMode="auto">
              <a:xfrm flipH="1" flipV="1">
                <a:off x="1823226" y="3720625"/>
                <a:ext cx="0" cy="68636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91" name="Rectangle 880">
                <a:extLst>
                  <a:ext uri="{FF2B5EF4-FFF2-40B4-BE49-F238E27FC236}">
                    <a16:creationId xmlns:a16="http://schemas.microsoft.com/office/drawing/2014/main" id="{4D8C36A8-E5E5-F949-B489-684B8E4C9D7A}"/>
                  </a:ext>
                </a:extLst>
              </p:cNvPr>
              <p:cNvSpPr>
                <a:spLocks noChangeArrowheads="1"/>
              </p:cNvSpPr>
              <p:nvPr/>
            </p:nvSpPr>
            <p:spPr bwMode="auto">
              <a:xfrm rot="1800000" flipH="1">
                <a:off x="2086553" y="3275567"/>
                <a:ext cx="66541" cy="857951"/>
              </a:xfrm>
              <a:prstGeom prst="rect">
                <a:avLst/>
              </a:prstGeom>
              <a:grpFill/>
              <a:ln w="9525">
                <a:noFill/>
                <a:miter lim="800000"/>
                <a:headEnd/>
                <a:tailEnd/>
              </a:ln>
            </p:spPr>
            <p:txBody>
              <a:bodyPr wrap="none" anchor="ctr"/>
              <a:lstStyle/>
              <a:p>
                <a:endParaRPr lang="en-US" dirty="0">
                  <a:latin typeface="Calibri"/>
                  <a:ea typeface="Calibri"/>
                  <a:cs typeface="Calibri"/>
                </a:endParaRPr>
              </a:p>
            </p:txBody>
          </p:sp>
          <p:sp>
            <p:nvSpPr>
              <p:cNvPr id="92" name="Oval 878">
                <a:extLst>
                  <a:ext uri="{FF2B5EF4-FFF2-40B4-BE49-F238E27FC236}">
                    <a16:creationId xmlns:a16="http://schemas.microsoft.com/office/drawing/2014/main" id="{799F7721-1EFD-0240-A13B-2060E6658098}"/>
                  </a:ext>
                </a:extLst>
              </p:cNvPr>
              <p:cNvSpPr>
                <a:spLocks noChangeAspect="1" noChangeArrowheads="1"/>
              </p:cNvSpPr>
              <p:nvPr/>
            </p:nvSpPr>
            <p:spPr bwMode="auto">
              <a:xfrm rot="1800000" flipH="1">
                <a:off x="2297586" y="3313681"/>
                <a:ext cx="69069" cy="39007"/>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3" name="Line 882">
                <a:extLst>
                  <a:ext uri="{FF2B5EF4-FFF2-40B4-BE49-F238E27FC236}">
                    <a16:creationId xmlns:a16="http://schemas.microsoft.com/office/drawing/2014/main" id="{DD607B7A-67BA-5F41-84BE-FCE8F08CBE3B}"/>
                  </a:ext>
                </a:extLst>
              </p:cNvPr>
              <p:cNvSpPr>
                <a:spLocks noChangeShapeType="1"/>
              </p:cNvSpPr>
              <p:nvPr/>
            </p:nvSpPr>
            <p:spPr bwMode="auto">
              <a:xfrm rot="1800000" flipV="1">
                <a:off x="2008380" y="3235632"/>
                <a:ext cx="166195" cy="553247"/>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94" name="Line 882">
                <a:extLst>
                  <a:ext uri="{FF2B5EF4-FFF2-40B4-BE49-F238E27FC236}">
                    <a16:creationId xmlns:a16="http://schemas.microsoft.com/office/drawing/2014/main" id="{9E6FA1C5-ACE7-9F48-8EF7-A5CF08D90B11}"/>
                  </a:ext>
                </a:extLst>
              </p:cNvPr>
              <p:cNvSpPr>
                <a:spLocks noChangeShapeType="1"/>
              </p:cNvSpPr>
              <p:nvPr/>
            </p:nvSpPr>
            <p:spPr bwMode="auto">
              <a:xfrm rot="1800000" flipV="1">
                <a:off x="2019974" y="3238739"/>
                <a:ext cx="147328" cy="577282"/>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95" name="Line 884">
                <a:extLst>
                  <a:ext uri="{FF2B5EF4-FFF2-40B4-BE49-F238E27FC236}">
                    <a16:creationId xmlns:a16="http://schemas.microsoft.com/office/drawing/2014/main" id="{E7618A67-FAB9-4A48-8085-042671B31FA1}"/>
                  </a:ext>
                </a:extLst>
              </p:cNvPr>
              <p:cNvSpPr>
                <a:spLocks noChangeShapeType="1"/>
              </p:cNvSpPr>
              <p:nvPr/>
            </p:nvSpPr>
            <p:spPr bwMode="auto">
              <a:xfrm rot="10800000">
                <a:off x="2360577" y="3338154"/>
                <a:ext cx="0" cy="103603"/>
              </a:xfrm>
              <a:prstGeom prst="line">
                <a:avLst/>
              </a:prstGeom>
              <a:grpFill/>
              <a:ln w="9525">
                <a:solidFill>
                  <a:schemeClr val="tx1"/>
                </a:solidFill>
                <a:round/>
                <a:headEnd type="none" w="sm" len="sm"/>
                <a:tailEnd type="none" w="med" len="sm"/>
              </a:ln>
              <a:extLst/>
            </p:spPr>
            <p:txBody>
              <a:bodyPr wrap="none" anchor="ctr"/>
              <a:lstStyle/>
              <a:p>
                <a:endParaRPr lang="en-US" dirty="0">
                  <a:latin typeface="Calibri"/>
                  <a:ea typeface="Calibri"/>
                  <a:cs typeface="Calibri"/>
                </a:endParaRPr>
              </a:p>
            </p:txBody>
          </p:sp>
          <p:sp>
            <p:nvSpPr>
              <p:cNvPr id="96" name="Oval 885">
                <a:extLst>
                  <a:ext uri="{FF2B5EF4-FFF2-40B4-BE49-F238E27FC236}">
                    <a16:creationId xmlns:a16="http://schemas.microsoft.com/office/drawing/2014/main" id="{5957722F-FC3F-8440-AB1C-3B72BD915008}"/>
                  </a:ext>
                </a:extLst>
              </p:cNvPr>
              <p:cNvSpPr>
                <a:spLocks noChangeArrowheads="1"/>
              </p:cNvSpPr>
              <p:nvPr/>
            </p:nvSpPr>
            <p:spPr bwMode="auto">
              <a:xfrm flipH="1">
                <a:off x="2343884" y="3447019"/>
                <a:ext cx="31996" cy="70709"/>
              </a:xfrm>
              <a:prstGeom prst="ellipse">
                <a:avLst/>
              </a:prstGeom>
              <a:grpFill/>
              <a:ln w="9525">
                <a:solidFill>
                  <a:schemeClr val="tx1"/>
                </a:solidFill>
                <a:round/>
                <a:headEnd/>
                <a:tailEnd/>
              </a:ln>
            </p:spPr>
            <p:txBody>
              <a:bodyPr wrap="none" anchor="ctr"/>
              <a:lstStyle/>
              <a:p>
                <a:endParaRPr lang="en-US" dirty="0">
                  <a:latin typeface="Calibri"/>
                  <a:ea typeface="Calibri"/>
                  <a:cs typeface="Calibri"/>
                </a:endParaRPr>
              </a:p>
            </p:txBody>
          </p:sp>
          <p:sp>
            <p:nvSpPr>
              <p:cNvPr id="97" name="Line 881">
                <a:extLst>
                  <a:ext uri="{FF2B5EF4-FFF2-40B4-BE49-F238E27FC236}">
                    <a16:creationId xmlns:a16="http://schemas.microsoft.com/office/drawing/2014/main" id="{F9F43F47-B51C-AE45-8467-FD1AFEA7D000}"/>
                  </a:ext>
                </a:extLst>
              </p:cNvPr>
              <p:cNvSpPr>
                <a:spLocks noChangeShapeType="1"/>
              </p:cNvSpPr>
              <p:nvPr/>
            </p:nvSpPr>
            <p:spPr bwMode="auto">
              <a:xfrm rot="1800000" flipV="1">
                <a:off x="2148636" y="3292202"/>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sp>
            <p:nvSpPr>
              <p:cNvPr id="98" name="Line 882">
                <a:extLst>
                  <a:ext uri="{FF2B5EF4-FFF2-40B4-BE49-F238E27FC236}">
                    <a16:creationId xmlns:a16="http://schemas.microsoft.com/office/drawing/2014/main" id="{3FB88D80-B06E-F141-955A-24CA359A57C0}"/>
                  </a:ext>
                </a:extLst>
              </p:cNvPr>
              <p:cNvSpPr>
                <a:spLocks noChangeShapeType="1"/>
              </p:cNvSpPr>
              <p:nvPr/>
            </p:nvSpPr>
            <p:spPr bwMode="auto">
              <a:xfrm rot="1800000" flipH="1" flipV="1">
                <a:off x="2087266" y="3256770"/>
                <a:ext cx="0" cy="857951"/>
              </a:xfrm>
              <a:prstGeom prst="line">
                <a:avLst/>
              </a:prstGeom>
              <a:grpFill/>
              <a:ln w="9525">
                <a:solidFill>
                  <a:schemeClr val="tx1"/>
                </a:solidFill>
                <a:round/>
                <a:headEnd/>
                <a:tailEnd/>
              </a:ln>
              <a:extLst/>
            </p:spPr>
            <p:txBody>
              <a:bodyPr wrap="none" anchor="ctr"/>
              <a:lstStyle/>
              <a:p>
                <a:endParaRPr lang="en-US" dirty="0">
                  <a:latin typeface="Calibri"/>
                  <a:ea typeface="Calibri"/>
                  <a:cs typeface="Calibri"/>
                </a:endParaRPr>
              </a:p>
            </p:txBody>
          </p:sp>
        </p:grpSp>
      </p:grpSp>
      <p:sp>
        <p:nvSpPr>
          <p:cNvPr id="55" name="Line 853">
            <a:extLst>
              <a:ext uri="{FF2B5EF4-FFF2-40B4-BE49-F238E27FC236}">
                <a16:creationId xmlns:a16="http://schemas.microsoft.com/office/drawing/2014/main" id="{2B682397-794B-6844-8142-C196C3F5F5CC}"/>
              </a:ext>
            </a:extLst>
          </p:cNvPr>
          <p:cNvSpPr>
            <a:spLocks noChangeShapeType="1"/>
          </p:cNvSpPr>
          <p:nvPr/>
        </p:nvSpPr>
        <p:spPr bwMode="auto">
          <a:xfrm rot="20700000">
            <a:off x="4898544" y="5851526"/>
            <a:ext cx="731520" cy="0"/>
          </a:xfrm>
          <a:prstGeom prst="line">
            <a:avLst/>
          </a:prstGeom>
          <a:noFill/>
          <a:ln w="9525">
            <a:solidFill>
              <a:schemeClr val="tx1"/>
            </a:solidFill>
            <a:round/>
            <a:headEnd/>
            <a:tailEnd/>
          </a:ln>
          <a:scene3d>
            <a:camera prst="legacyObliqueTopRight">
              <a:rot lat="60000" lon="0" rev="0"/>
            </a:camera>
            <a:lightRig rig="contrasting" dir="l"/>
          </a:scene3d>
          <a:sp3d extrusionH="635000" contourW="6350" prstMaterial="metal">
            <a:extrusionClr>
              <a:srgbClr val="E7E7E7"/>
            </a:extrusionClr>
          </a:sp3d>
          <a:extLst>
            <a:ext uri="{909E8E84-426E-40dd-AFC4-6F175D3DCCD1}">
              <a14:hiddenFill xmlns="" xmlns:a14="http://schemas.microsoft.com/office/drawing/2010/main">
                <a:noFill/>
              </a14:hiddenFill>
            </a:ext>
          </a:extLst>
        </p:spPr>
        <p:txBody>
          <a:bodyPr wrap="none" bIns="0" anchor="b">
            <a:flatTx/>
          </a:bodyPr>
          <a:lstStyle/>
          <a:p>
            <a:r>
              <a:rPr lang="en-US" dirty="0">
                <a:latin typeface="Times New Roman" panose="02020603050405020304" pitchFamily="18" charset="0"/>
                <a:ea typeface="Times New Roman"/>
                <a:cs typeface="Calibri"/>
              </a:rPr>
              <a:t>       </a:t>
            </a:r>
            <a:r>
              <a:rPr lang="en-US" dirty="0">
                <a:sym typeface="Wingdings" pitchFamily="2" charset="2"/>
              </a:rPr>
              <a:t>→</a:t>
            </a:r>
            <a:r>
              <a:rPr lang="en-US" dirty="0"/>
              <a:t>  </a:t>
            </a:r>
          </a:p>
        </p:txBody>
      </p:sp>
      <p:sp>
        <p:nvSpPr>
          <p:cNvPr id="65" name="Parallelogram 64">
            <a:extLst>
              <a:ext uri="{FF2B5EF4-FFF2-40B4-BE49-F238E27FC236}">
                <a16:creationId xmlns:a16="http://schemas.microsoft.com/office/drawing/2014/main" id="{F9CB7E50-5240-8A49-ADFA-03A2E732D8FF}"/>
              </a:ext>
            </a:extLst>
          </p:cNvPr>
          <p:cNvSpPr/>
          <p:nvPr/>
        </p:nvSpPr>
        <p:spPr>
          <a:xfrm>
            <a:off x="5471738" y="5856995"/>
            <a:ext cx="1022497" cy="686234"/>
          </a:xfrm>
          <a:prstGeom prst="parallelogram">
            <a:avLst>
              <a:gd name="adj" fmla="val 83926"/>
            </a:avLst>
          </a:prstGeom>
          <a:solidFill>
            <a:srgbClr val="CDC9BF"/>
          </a:solidFill>
          <a:ln w="3175">
            <a:solidFill>
              <a:schemeClr val="tx1"/>
            </a:solidFill>
          </a:ln>
          <a:effectLst/>
        </p:spPr>
        <p:style>
          <a:lnRef idx="1">
            <a:schemeClr val="accent1"/>
          </a:lnRef>
          <a:fillRef idx="3">
            <a:schemeClr val="accent1"/>
          </a:fillRef>
          <a:effectRef idx="2">
            <a:schemeClr val="accent1"/>
          </a:effectRef>
          <a:fontRef idx="minor">
            <a:schemeClr val="lt1"/>
          </a:fontRef>
        </p:style>
        <p:txBody>
          <a:bodyPr bIns="45720" rtlCol="0" anchor="ctr"/>
          <a:lstStyle/>
          <a:p>
            <a:pPr algn="r"/>
            <a:endParaRPr lang="en-US" dirty="0">
              <a:solidFill>
                <a:schemeClr val="tx1"/>
              </a:solidFill>
            </a:endParaRPr>
          </a:p>
        </p:txBody>
      </p:sp>
      <p:sp>
        <p:nvSpPr>
          <p:cNvPr id="68" name="Parallelogram 67">
            <a:extLst>
              <a:ext uri="{FF2B5EF4-FFF2-40B4-BE49-F238E27FC236}">
                <a16:creationId xmlns:a16="http://schemas.microsoft.com/office/drawing/2014/main" id="{AE255667-4368-574F-B6F8-C4D473D6378D}"/>
              </a:ext>
            </a:extLst>
          </p:cNvPr>
          <p:cNvSpPr/>
          <p:nvPr/>
        </p:nvSpPr>
        <p:spPr>
          <a:xfrm>
            <a:off x="5433195" y="6182782"/>
            <a:ext cx="365760" cy="356616"/>
          </a:xfrm>
          <a:prstGeom prst="parallelogram">
            <a:avLst>
              <a:gd name="adj" fmla="val 83926"/>
            </a:avLst>
          </a:prstGeom>
          <a:solidFill>
            <a:srgbClr val="CDC9BF"/>
          </a:solidFill>
          <a:ln w="3175">
            <a:noFill/>
          </a:ln>
          <a:effectLst/>
        </p:spPr>
        <p:style>
          <a:lnRef idx="1">
            <a:schemeClr val="accent1"/>
          </a:lnRef>
          <a:fillRef idx="3">
            <a:schemeClr val="accent1"/>
          </a:fillRef>
          <a:effectRef idx="2">
            <a:schemeClr val="accent1"/>
          </a:effectRef>
          <a:fontRef idx="minor">
            <a:schemeClr val="lt1"/>
          </a:fontRef>
        </p:style>
        <p:txBody>
          <a:bodyPr bIns="45720" rtlCol="0" anchor="ctr"/>
          <a:lstStyle/>
          <a:p>
            <a:pPr algn="r"/>
            <a:endParaRPr lang="en-US" dirty="0">
              <a:solidFill>
                <a:schemeClr val="tx1"/>
              </a:solidFill>
            </a:endParaRPr>
          </a:p>
        </p:txBody>
      </p:sp>
      <p:sp>
        <p:nvSpPr>
          <p:cNvPr id="69" name="Parallelogram 68">
            <a:extLst>
              <a:ext uri="{FF2B5EF4-FFF2-40B4-BE49-F238E27FC236}">
                <a16:creationId xmlns:a16="http://schemas.microsoft.com/office/drawing/2014/main" id="{6AECC5A0-D64E-FC42-B413-4BA3CBF7E4F9}"/>
              </a:ext>
            </a:extLst>
          </p:cNvPr>
          <p:cNvSpPr/>
          <p:nvPr/>
        </p:nvSpPr>
        <p:spPr>
          <a:xfrm>
            <a:off x="4696962" y="5710520"/>
            <a:ext cx="435198" cy="393192"/>
          </a:xfrm>
          <a:prstGeom prst="parallelogram">
            <a:avLst>
              <a:gd name="adj" fmla="val 90781"/>
            </a:avLst>
          </a:prstGeom>
          <a:solidFill>
            <a:srgbClr val="CDC9B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Parallelogram 69">
            <a:extLst>
              <a:ext uri="{FF2B5EF4-FFF2-40B4-BE49-F238E27FC236}">
                <a16:creationId xmlns:a16="http://schemas.microsoft.com/office/drawing/2014/main" id="{4713364C-E05A-324C-81DC-0661E5D9CE35}"/>
              </a:ext>
            </a:extLst>
          </p:cNvPr>
          <p:cNvSpPr/>
          <p:nvPr/>
        </p:nvSpPr>
        <p:spPr>
          <a:xfrm rot="18647299" flipV="1">
            <a:off x="5626727" y="6049629"/>
            <a:ext cx="800442" cy="267019"/>
          </a:xfrm>
          <a:prstGeom prst="parallelogram">
            <a:avLst>
              <a:gd name="adj" fmla="val 62430"/>
            </a:avLst>
          </a:prstGeom>
          <a:solidFill>
            <a:srgbClr val="CDC9BF"/>
          </a:solidFill>
          <a:ln w="3175">
            <a:noFill/>
          </a:ln>
          <a:effectLst/>
        </p:spPr>
        <p:style>
          <a:lnRef idx="1">
            <a:schemeClr val="accent1"/>
          </a:lnRef>
          <a:fillRef idx="3">
            <a:schemeClr val="accent1"/>
          </a:fillRef>
          <a:effectRef idx="2">
            <a:schemeClr val="accent1"/>
          </a:effectRef>
          <a:fontRef idx="minor">
            <a:schemeClr val="lt1"/>
          </a:fontRef>
        </p:style>
        <p:txBody>
          <a:bodyPr bIns="45720" rtlCol="0" anchor="ctr"/>
          <a:lstStyle/>
          <a:p>
            <a:pPr algn="r"/>
            <a:r>
              <a:rPr lang="en-US" dirty="0">
                <a:solidFill>
                  <a:schemeClr val="tx1"/>
                </a:solidFill>
              </a:rPr>
              <a:t>→</a:t>
            </a:r>
          </a:p>
        </p:txBody>
      </p:sp>
      <p:sp>
        <p:nvSpPr>
          <p:cNvPr id="73" name="Parallelogram 72">
            <a:extLst>
              <a:ext uri="{FF2B5EF4-FFF2-40B4-BE49-F238E27FC236}">
                <a16:creationId xmlns:a16="http://schemas.microsoft.com/office/drawing/2014/main" id="{9094F451-AD0F-C748-8088-54DC970B0ECB}"/>
              </a:ext>
            </a:extLst>
          </p:cNvPr>
          <p:cNvSpPr/>
          <p:nvPr/>
        </p:nvSpPr>
        <p:spPr>
          <a:xfrm rot="18729454" flipV="1">
            <a:off x="7272964" y="4669834"/>
            <a:ext cx="800442" cy="267019"/>
          </a:xfrm>
          <a:prstGeom prst="parallelogram">
            <a:avLst>
              <a:gd name="adj" fmla="val 62430"/>
            </a:avLst>
          </a:prstGeom>
          <a:solidFill>
            <a:srgbClr val="CDC9BF"/>
          </a:solidFill>
          <a:ln w="3175">
            <a:noFill/>
          </a:ln>
          <a:effectLst/>
        </p:spPr>
        <p:style>
          <a:lnRef idx="1">
            <a:schemeClr val="accent1"/>
          </a:lnRef>
          <a:fillRef idx="3">
            <a:schemeClr val="accent1"/>
          </a:fillRef>
          <a:effectRef idx="2">
            <a:schemeClr val="accent1"/>
          </a:effectRef>
          <a:fontRef idx="minor">
            <a:schemeClr val="lt1"/>
          </a:fontRef>
        </p:style>
        <p:txBody>
          <a:bodyPr bIns="45720" rtlCol="0" anchor="ctr"/>
          <a:lstStyle/>
          <a:p>
            <a:pPr algn="r"/>
            <a:r>
              <a:rPr lang="en-US" dirty="0">
                <a:solidFill>
                  <a:schemeClr val="tx1"/>
                </a:solidFill>
              </a:rPr>
              <a:t>↔</a:t>
            </a:r>
          </a:p>
        </p:txBody>
      </p:sp>
      <p:sp>
        <p:nvSpPr>
          <p:cNvPr id="74" name="Parallelogram 73">
            <a:extLst>
              <a:ext uri="{FF2B5EF4-FFF2-40B4-BE49-F238E27FC236}">
                <a16:creationId xmlns:a16="http://schemas.microsoft.com/office/drawing/2014/main" id="{71407448-8B3D-B644-A6BC-92F69A0926ED}"/>
              </a:ext>
            </a:extLst>
          </p:cNvPr>
          <p:cNvSpPr/>
          <p:nvPr/>
        </p:nvSpPr>
        <p:spPr>
          <a:xfrm rot="18729454" flipV="1">
            <a:off x="6185200" y="4934812"/>
            <a:ext cx="800442" cy="267019"/>
          </a:xfrm>
          <a:prstGeom prst="parallelogram">
            <a:avLst>
              <a:gd name="adj" fmla="val 62430"/>
            </a:avLst>
          </a:prstGeom>
          <a:solidFill>
            <a:srgbClr val="CDC9BF"/>
          </a:solidFill>
          <a:ln w="3175">
            <a:noFill/>
          </a:ln>
          <a:effectLst/>
        </p:spPr>
        <p:style>
          <a:lnRef idx="1">
            <a:schemeClr val="accent1"/>
          </a:lnRef>
          <a:fillRef idx="3">
            <a:schemeClr val="accent1"/>
          </a:fillRef>
          <a:effectRef idx="2">
            <a:schemeClr val="accent1"/>
          </a:effectRef>
          <a:fontRef idx="minor">
            <a:schemeClr val="lt1"/>
          </a:fontRef>
        </p:style>
        <p:txBody>
          <a:bodyPr bIns="45720" rtlCol="0" anchor="ctr"/>
          <a:lstStyle/>
          <a:p>
            <a:pPr algn="r"/>
            <a:r>
              <a:rPr lang="en-US" dirty="0">
                <a:solidFill>
                  <a:schemeClr val="tx1"/>
                </a:solidFill>
              </a:rPr>
              <a:t>↔</a:t>
            </a:r>
          </a:p>
        </p:txBody>
      </p:sp>
      <p:sp>
        <p:nvSpPr>
          <p:cNvPr id="85" name="Line 853"/>
          <p:cNvSpPr>
            <a:spLocks noChangeShapeType="1"/>
          </p:cNvSpPr>
          <p:nvPr/>
        </p:nvSpPr>
        <p:spPr bwMode="auto">
          <a:xfrm>
            <a:off x="6141061" y="4917153"/>
            <a:ext cx="914400" cy="4362"/>
          </a:xfrm>
          <a:prstGeom prst="line">
            <a:avLst/>
          </a:prstGeom>
          <a:noFill/>
          <a:ln w="9525">
            <a:solidFill>
              <a:schemeClr val="tx1"/>
            </a:solidFill>
            <a:round/>
            <a:headEnd/>
            <a:tailEnd/>
          </a:ln>
          <a:scene3d>
            <a:camera prst="legacyObliqueTopRight">
              <a:rot lat="60000" lon="0" rev="0"/>
            </a:camera>
            <a:lightRig rig="legacyFlat3" dir="l"/>
          </a:scene3d>
          <a:sp3d extrusionH="1270000" contourW="6350" prstMaterial="legacyPlastic">
            <a:extrusionClr>
              <a:srgbClr val="FBD7B0"/>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d3</a:t>
            </a:r>
          </a:p>
        </p:txBody>
      </p:sp>
      <p:sp>
        <p:nvSpPr>
          <p:cNvPr id="13" name="Line 853"/>
          <p:cNvSpPr>
            <a:spLocks noChangeShapeType="1"/>
          </p:cNvSpPr>
          <p:nvPr/>
        </p:nvSpPr>
        <p:spPr bwMode="auto">
          <a:xfrm>
            <a:off x="5489969" y="5885169"/>
            <a:ext cx="1463040" cy="4362"/>
          </a:xfrm>
          <a:prstGeom prst="line">
            <a:avLst/>
          </a:prstGeom>
          <a:noFill/>
          <a:ln w="9525">
            <a:solidFill>
              <a:schemeClr val="accent4"/>
            </a:solidFill>
            <a:round/>
            <a:headEnd/>
            <a:tailEnd/>
          </a:ln>
          <a:scene3d>
            <a:camera prst="legacyObliqueTopRight">
              <a:rot lat="60000" lon="0" rev="0"/>
            </a:camera>
            <a:lightRig rig="contrasting" dir="l"/>
          </a:scene3d>
          <a:sp3d extrusionH="1778000" contourW="6350" prstMaterial="legacyPlastic">
            <a:extrusionClr>
              <a:srgbClr val="B3FF7F"/>
            </a:extrusionClr>
          </a:sp3d>
          <a:extLst>
            <a:ext uri="{909E8E84-426E-40dd-AFC4-6F175D3DCCD1}">
              <a14:hiddenFill xmlns="" xmlns:a14="http://schemas.microsoft.com/office/drawing/2010/main">
                <a:noFill/>
              </a14:hiddenFill>
            </a:ext>
          </a:extLst>
        </p:spPr>
        <p:txBody>
          <a:bodyPr wrap="none" anchor="b">
            <a:flatTx/>
          </a:bodyPr>
          <a:lstStyle/>
          <a:p>
            <a:r>
              <a:rPr lang="en-US" dirty="0">
                <a:latin typeface="Calibri"/>
                <a:ea typeface="Times New Roman"/>
                <a:cs typeface="Calibri"/>
              </a:rPr>
              <a:t>             d4</a:t>
            </a:r>
          </a:p>
        </p:txBody>
      </p:sp>
      <p:sp>
        <p:nvSpPr>
          <p:cNvPr id="103" name="Parallelogram 102">
            <a:extLst>
              <a:ext uri="{FF2B5EF4-FFF2-40B4-BE49-F238E27FC236}">
                <a16:creationId xmlns:a16="http://schemas.microsoft.com/office/drawing/2014/main" id="{C70B5E83-7037-FD4A-A19E-A04DB7FECABD}"/>
              </a:ext>
            </a:extLst>
          </p:cNvPr>
          <p:cNvSpPr/>
          <p:nvPr/>
        </p:nvSpPr>
        <p:spPr>
          <a:xfrm rot="18729454" flipV="1">
            <a:off x="3986408" y="4854114"/>
            <a:ext cx="800442" cy="267019"/>
          </a:xfrm>
          <a:prstGeom prst="parallelogram">
            <a:avLst>
              <a:gd name="adj" fmla="val 62430"/>
            </a:avLst>
          </a:prstGeom>
          <a:solidFill>
            <a:srgbClr val="CDC9BF"/>
          </a:solidFill>
          <a:ln w="3175">
            <a:noFill/>
          </a:ln>
          <a:effectLst/>
        </p:spPr>
        <p:style>
          <a:lnRef idx="1">
            <a:schemeClr val="accent1"/>
          </a:lnRef>
          <a:fillRef idx="3">
            <a:schemeClr val="accent1"/>
          </a:fillRef>
          <a:effectRef idx="2">
            <a:schemeClr val="accent1"/>
          </a:effectRef>
          <a:fontRef idx="minor">
            <a:schemeClr val="lt1"/>
          </a:fontRef>
        </p:style>
        <p:txBody>
          <a:bodyPr bIns="45720" rtlCol="0" anchor="ctr"/>
          <a:lstStyle/>
          <a:p>
            <a:pPr algn="r"/>
            <a:r>
              <a:rPr lang="en-US" dirty="0">
                <a:solidFill>
                  <a:schemeClr val="tx1"/>
                </a:solidFill>
              </a:rPr>
              <a:t>↔</a:t>
            </a:r>
          </a:p>
        </p:txBody>
      </p:sp>
      <p:sp>
        <p:nvSpPr>
          <p:cNvPr id="62" name="Parallelogram 61">
            <a:extLst>
              <a:ext uri="{FF2B5EF4-FFF2-40B4-BE49-F238E27FC236}">
                <a16:creationId xmlns:a16="http://schemas.microsoft.com/office/drawing/2014/main" id="{082933F4-F7BA-1D4E-8B43-C7FA1627DF9E}"/>
              </a:ext>
            </a:extLst>
          </p:cNvPr>
          <p:cNvSpPr/>
          <p:nvPr/>
        </p:nvSpPr>
        <p:spPr>
          <a:xfrm>
            <a:off x="5495463" y="5220628"/>
            <a:ext cx="2080088" cy="661269"/>
          </a:xfrm>
          <a:prstGeom prst="parallelogram">
            <a:avLst>
              <a:gd name="adj" fmla="val 95059"/>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extBox 5">
            <a:extLst>
              <a:ext uri="{FF2B5EF4-FFF2-40B4-BE49-F238E27FC236}">
                <a16:creationId xmlns:a16="http://schemas.microsoft.com/office/drawing/2014/main" id="{67CB73F4-F7BC-264F-BB74-8645C5455E9E}"/>
              </a:ext>
            </a:extLst>
          </p:cNvPr>
          <p:cNvSpPr txBox="1"/>
          <p:nvPr/>
        </p:nvSpPr>
        <p:spPr>
          <a:xfrm>
            <a:off x="6076215" y="5549796"/>
            <a:ext cx="423514" cy="369332"/>
          </a:xfrm>
          <a:prstGeom prst="rect">
            <a:avLst/>
          </a:prstGeom>
          <a:noFill/>
        </p:spPr>
        <p:txBody>
          <a:bodyPr wrap="none" rtlCol="0">
            <a:spAutoFit/>
          </a:bodyPr>
          <a:lstStyle/>
          <a:p>
            <a:r>
              <a:rPr lang="en-GB" dirty="0"/>
              <a:t>d4</a:t>
            </a:r>
          </a:p>
        </p:txBody>
      </p:sp>
    </p:spTree>
    <p:extLst>
      <p:ext uri="{BB962C8B-B14F-4D97-AF65-F5344CB8AC3E}">
        <p14:creationId xmlns:p14="http://schemas.microsoft.com/office/powerpoint/2010/main" val="3158642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D0520-1FBD-F04C-9F3B-5FABE9564D69}"/>
              </a:ext>
            </a:extLst>
          </p:cNvPr>
          <p:cNvSpPr>
            <a:spLocks noGrp="1"/>
          </p:cNvSpPr>
          <p:nvPr>
            <p:ph type="title"/>
          </p:nvPr>
        </p:nvSpPr>
        <p:spPr/>
        <p:txBody>
          <a:bodyPr/>
          <a:lstStyle/>
          <a:p>
            <a:r>
              <a:rPr lang="en-GB" dirty="0"/>
              <a:t>TD: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761E710-DC10-3440-B86C-7FBB44EDF57B}"/>
                  </a:ext>
                </a:extLst>
              </p:cNvPr>
              <p:cNvSpPr>
                <a:spLocks noGrp="1"/>
              </p:cNvSpPr>
              <p:nvPr>
                <p:ph idx="1"/>
              </p:nvPr>
            </p:nvSpPr>
            <p:spPr/>
            <p:txBody>
              <a:bodyPr/>
              <a:lstStyle/>
              <a:p>
                <a:r>
                  <a:rPr lang="en-GB" dirty="0"/>
                  <a:t>Suppose you see that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𝑈</m:t>
                        </m:r>
                      </m:e>
                      <m:sup>
                        <m:r>
                          <a:rPr lang="en-GB" b="0" i="1" smtClean="0">
                            <a:latin typeface="Cambria Math" panose="02040503050406030204" pitchFamily="18" charset="0"/>
                            <a:ea typeface="Cambria Math" panose="02040503050406030204" pitchFamily="18" charset="0"/>
                          </a:rPr>
                          <m:t>𝜋</m:t>
                        </m:r>
                      </m:sup>
                    </m:sSup>
                    <m:d>
                      <m:dPr>
                        <m:ctrlPr>
                          <a:rPr lang="en-GB" b="0" i="1" smtClean="0">
                            <a:latin typeface="Cambria Math" panose="02040503050406030204" pitchFamily="18" charset="0"/>
                          </a:rPr>
                        </m:ctrlPr>
                      </m:dPr>
                      <m:e>
                        <m:r>
                          <a:rPr lang="en-GB" b="0" i="1" smtClean="0">
                            <a:latin typeface="Cambria Math" panose="02040503050406030204" pitchFamily="18" charset="0"/>
                          </a:rPr>
                          <m:t>1,3</m:t>
                        </m:r>
                      </m:e>
                    </m:d>
                    <m:r>
                      <a:rPr lang="en-GB" b="0" i="1" smtClean="0">
                        <a:latin typeface="Cambria Math" panose="02040503050406030204" pitchFamily="18" charset="0"/>
                      </a:rPr>
                      <m:t>=0.84</m:t>
                    </m:r>
                  </m:oMath>
                </a14:m>
                <a:r>
                  <a:rPr lang="en-GB" dirty="0"/>
                  <a:t> and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𝑈</m:t>
                        </m:r>
                      </m:e>
                      <m:sup>
                        <m:r>
                          <a:rPr lang="en-GB"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b="0" i="1" smtClean="0">
                            <a:latin typeface="Cambria Math" panose="02040503050406030204" pitchFamily="18" charset="0"/>
                          </a:rPr>
                          <m:t>2</m:t>
                        </m:r>
                        <m:r>
                          <a:rPr lang="en-GB" i="1">
                            <a:latin typeface="Cambria Math" panose="02040503050406030204" pitchFamily="18" charset="0"/>
                          </a:rPr>
                          <m:t>,3</m:t>
                        </m:r>
                      </m:e>
                    </m:d>
                    <m:r>
                      <a:rPr lang="en-GB" i="1">
                        <a:latin typeface="Cambria Math" panose="02040503050406030204" pitchFamily="18" charset="0"/>
                      </a:rPr>
                      <m:t>=0.</m:t>
                    </m:r>
                    <m:r>
                      <a:rPr lang="en-GB" b="0" i="1" smtClean="0">
                        <a:latin typeface="Cambria Math" panose="02040503050406030204" pitchFamily="18" charset="0"/>
                      </a:rPr>
                      <m:t>92</m:t>
                    </m:r>
                  </m:oMath>
                </a14:m>
                <a:endParaRPr lang="en-GB" dirty="0"/>
              </a:p>
              <a:p>
                <a:r>
                  <a:rPr lang="en-GB" dirty="0"/>
                  <a:t>If the transition </a:t>
                </a:r>
                <a14:m>
                  <m:oMath xmlns:m="http://schemas.openxmlformats.org/officeDocument/2006/math">
                    <m:d>
                      <m:dPr>
                        <m:ctrlPr>
                          <a:rPr lang="en-GB" i="1">
                            <a:latin typeface="Cambria Math" panose="02040503050406030204" pitchFamily="18" charset="0"/>
                          </a:rPr>
                        </m:ctrlPr>
                      </m:dPr>
                      <m:e>
                        <m:r>
                          <a:rPr lang="en-GB" i="1">
                            <a:latin typeface="Cambria Math" panose="02040503050406030204" pitchFamily="18" charset="0"/>
                          </a:rPr>
                          <m:t>1,3</m:t>
                        </m:r>
                      </m:e>
                    </m:d>
                    <m:r>
                      <a:rPr lang="en-GB" i="1" smtClean="0">
                        <a:latin typeface="Cambria Math" panose="02040503050406030204" pitchFamily="18" charset="0"/>
                        <a:ea typeface="Cambria Math" panose="02040503050406030204" pitchFamily="18" charset="0"/>
                      </a:rPr>
                      <m:t>→</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2,3</m:t>
                        </m:r>
                      </m:e>
                    </m:d>
                  </m:oMath>
                </a14:m>
                <a:r>
                  <a:rPr lang="en-GB" dirty="0"/>
                  <a:t> happens all the time, you would expect to see:</a:t>
                </a:r>
                <a:br>
                  <a:rPr lang="en-GB" dirty="0"/>
                </a:br>
                <a14:m>
                  <m:oMath xmlns:m="http://schemas.openxmlformats.org/officeDocument/2006/math">
                    <m:r>
                      <a:rPr lang="en-GB" b="0" i="0" smtClean="0">
                        <a:latin typeface="Cambria Math" panose="02040503050406030204" pitchFamily="18" charset="0"/>
                      </a:rPr>
                      <m:t>     </m:t>
                    </m:r>
                    <m:sSup>
                      <m:sSupPr>
                        <m:ctrlPr>
                          <a:rPr lang="en-GB" i="1">
                            <a:latin typeface="Cambria Math" panose="02040503050406030204" pitchFamily="18" charset="0"/>
                          </a:rPr>
                        </m:ctrlPr>
                      </m:sSupPr>
                      <m:e>
                        <m:r>
                          <a:rPr lang="en-GB" i="1">
                            <a:latin typeface="Cambria Math" panose="02040503050406030204" pitchFamily="18" charset="0"/>
                          </a:rPr>
                          <m:t>𝑈</m:t>
                        </m:r>
                      </m:e>
                      <m:sup>
                        <m:r>
                          <a:rPr lang="en-GB"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i="1">
                            <a:latin typeface="Cambria Math" panose="02040503050406030204" pitchFamily="18" charset="0"/>
                          </a:rPr>
                          <m:t>1,3</m:t>
                        </m:r>
                      </m:e>
                    </m:d>
                    <m:r>
                      <a:rPr lang="en-GB" b="0" i="1" smtClean="0">
                        <a:latin typeface="Cambria Math" panose="02040503050406030204" pitchFamily="18" charset="0"/>
                      </a:rPr>
                      <m:t>=</m:t>
                    </m:r>
                    <m:r>
                      <a:rPr lang="en-GB" b="0" i="1" smtClean="0">
                        <a:latin typeface="Cambria Math" panose="02040503050406030204" pitchFamily="18" charset="0"/>
                      </a:rPr>
                      <m:t>𝑅</m:t>
                    </m:r>
                    <m:d>
                      <m:dPr>
                        <m:ctrlPr>
                          <a:rPr lang="en-GB" b="0" i="1" smtClean="0">
                            <a:latin typeface="Cambria Math" panose="02040503050406030204" pitchFamily="18" charset="0"/>
                          </a:rPr>
                        </m:ctrlPr>
                      </m:dPr>
                      <m:e>
                        <m:r>
                          <a:rPr lang="en-GB" b="0" i="1" smtClean="0">
                            <a:latin typeface="Cambria Math" panose="02040503050406030204" pitchFamily="18" charset="0"/>
                          </a:rPr>
                          <m:t>1,3</m:t>
                        </m:r>
                      </m:e>
                    </m:d>
                    <m:r>
                      <a:rPr lang="en-GB" b="0" i="1" smtClean="0">
                        <a:latin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𝑈</m:t>
                        </m:r>
                      </m:e>
                      <m:sup>
                        <m:r>
                          <a:rPr lang="en-GB"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b="0" i="1" smtClean="0">
                            <a:latin typeface="Cambria Math" panose="02040503050406030204" pitchFamily="18" charset="0"/>
                          </a:rPr>
                          <m:t>2</m:t>
                        </m:r>
                        <m:r>
                          <a:rPr lang="en-GB" i="1">
                            <a:latin typeface="Cambria Math" panose="02040503050406030204" pitchFamily="18" charset="0"/>
                          </a:rPr>
                          <m:t>,3</m:t>
                        </m:r>
                      </m:e>
                    </m:d>
                  </m:oMath>
                </a14:m>
                <a:br>
                  <a:rPr lang="en-GB" dirty="0"/>
                </a:br>
                <a14:m>
                  <m:oMath xmlns:m="http://schemas.openxmlformats.org/officeDocument/2006/math">
                    <m:r>
                      <a:rPr lang="en-GB" i="1" smtClean="0">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𝑈</m:t>
                        </m:r>
                      </m:e>
                      <m:sup>
                        <m:r>
                          <a:rPr lang="en-GB"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i="1">
                            <a:latin typeface="Cambria Math" panose="02040503050406030204" pitchFamily="18" charset="0"/>
                          </a:rPr>
                          <m:t>1,3</m:t>
                        </m:r>
                      </m:e>
                    </m:d>
                    <m:r>
                      <a:rPr lang="en-GB" b="0" i="1" smtClean="0">
                        <a:latin typeface="Cambria Math" panose="02040503050406030204" pitchFamily="18" charset="0"/>
                      </a:rPr>
                      <m:t>=−0.04+</m:t>
                    </m:r>
                    <m:sSup>
                      <m:sSupPr>
                        <m:ctrlPr>
                          <a:rPr lang="en-GB" i="1">
                            <a:latin typeface="Cambria Math" panose="02040503050406030204" pitchFamily="18" charset="0"/>
                          </a:rPr>
                        </m:ctrlPr>
                      </m:sSupPr>
                      <m:e>
                        <m:r>
                          <a:rPr lang="en-GB" i="1">
                            <a:latin typeface="Cambria Math" panose="02040503050406030204" pitchFamily="18" charset="0"/>
                          </a:rPr>
                          <m:t>𝑈</m:t>
                        </m:r>
                      </m:e>
                      <m:sup>
                        <m:r>
                          <a:rPr lang="en-GB"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i="1">
                            <a:latin typeface="Cambria Math" panose="02040503050406030204" pitchFamily="18" charset="0"/>
                          </a:rPr>
                          <m:t>2,3</m:t>
                        </m:r>
                      </m:e>
                    </m:d>
                  </m:oMath>
                </a14:m>
                <a:br>
                  <a:rPr lang="en-GB" dirty="0"/>
                </a:br>
                <a14:m>
                  <m:oMath xmlns:m="http://schemas.openxmlformats.org/officeDocument/2006/math">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𝑈</m:t>
                        </m:r>
                      </m:e>
                      <m:sup>
                        <m:r>
                          <a:rPr lang="en-GB"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i="1">
                            <a:latin typeface="Cambria Math" panose="02040503050406030204" pitchFamily="18" charset="0"/>
                          </a:rPr>
                          <m:t>1,3</m:t>
                        </m:r>
                      </m:e>
                    </m:d>
                    <m:r>
                      <a:rPr lang="en-GB" i="1">
                        <a:latin typeface="Cambria Math" panose="02040503050406030204" pitchFamily="18" charset="0"/>
                      </a:rPr>
                      <m:t>=−0.04+</m:t>
                    </m:r>
                    <m:r>
                      <a:rPr lang="en-GB" b="0" i="1" smtClean="0">
                        <a:latin typeface="Cambria Math" panose="02040503050406030204" pitchFamily="18" charset="0"/>
                      </a:rPr>
                      <m:t>0.92=0.88</m:t>
                    </m:r>
                  </m:oMath>
                </a14:m>
                <a:endParaRPr lang="en-GB" b="0" dirty="0"/>
              </a:p>
              <a:p>
                <a:r>
                  <a:rPr lang="en-GB" dirty="0"/>
                  <a:t>Since you observe </a:t>
                </a:r>
                <a14:m>
                  <m:oMath xmlns:m="http://schemas.openxmlformats.org/officeDocument/2006/math">
                    <m:sSup>
                      <m:sSupPr>
                        <m:ctrlPr>
                          <a:rPr lang="en-GB" i="1">
                            <a:latin typeface="Cambria Math" panose="02040503050406030204" pitchFamily="18" charset="0"/>
                          </a:rPr>
                        </m:ctrlPr>
                      </m:sSupPr>
                      <m:e>
                        <m:r>
                          <a:rPr lang="en-GB" i="1">
                            <a:latin typeface="Cambria Math" panose="02040503050406030204" pitchFamily="18" charset="0"/>
                          </a:rPr>
                          <m:t>𝑈</m:t>
                        </m:r>
                      </m:e>
                      <m:sup>
                        <m:r>
                          <a:rPr lang="en-GB" i="1">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i="1">
                            <a:latin typeface="Cambria Math" panose="02040503050406030204" pitchFamily="18" charset="0"/>
                          </a:rPr>
                          <m:t>1,3</m:t>
                        </m:r>
                      </m:e>
                    </m:d>
                    <m:r>
                      <a:rPr lang="en-GB" i="1">
                        <a:latin typeface="Cambria Math" panose="02040503050406030204" pitchFamily="18" charset="0"/>
                      </a:rPr>
                      <m:t>=0.84</m:t>
                    </m:r>
                  </m:oMath>
                </a14:m>
                <a:r>
                  <a:rPr lang="en-GB" dirty="0"/>
                  <a:t> in the first trial and it is a little lower than </a:t>
                </a:r>
                <a14:m>
                  <m:oMath xmlns:m="http://schemas.openxmlformats.org/officeDocument/2006/math">
                    <m:r>
                      <a:rPr lang="en-GB" i="1">
                        <a:latin typeface="Cambria Math" panose="02040503050406030204" pitchFamily="18" charset="0"/>
                      </a:rPr>
                      <m:t>0.88</m:t>
                    </m:r>
                  </m:oMath>
                </a14:m>
                <a:r>
                  <a:rPr lang="en-GB" dirty="0"/>
                  <a:t>, so you might want to “bump” it towards </a:t>
                </a:r>
                <a14:m>
                  <m:oMath xmlns:m="http://schemas.openxmlformats.org/officeDocument/2006/math">
                    <m:r>
                      <a:rPr lang="en-GB" i="1">
                        <a:latin typeface="Cambria Math" panose="02040503050406030204" pitchFamily="18" charset="0"/>
                      </a:rPr>
                      <m:t>0.88</m:t>
                    </m:r>
                  </m:oMath>
                </a14:m>
                <a:endParaRPr lang="en-GB" dirty="0"/>
              </a:p>
            </p:txBody>
          </p:sp>
        </mc:Choice>
        <mc:Fallback xmlns="">
          <p:sp>
            <p:nvSpPr>
              <p:cNvPr id="3" name="Content Placeholder 2">
                <a:extLst>
                  <a:ext uri="{FF2B5EF4-FFF2-40B4-BE49-F238E27FC236}">
                    <a16:creationId xmlns:a16="http://schemas.microsoft.com/office/drawing/2014/main" id="{B761E710-DC10-3440-B86C-7FBB44EDF57B}"/>
                  </a:ext>
                </a:extLst>
              </p:cNvPr>
              <p:cNvSpPr>
                <a:spLocks noGrp="1" noRot="1" noChangeAspect="1" noMove="1" noResize="1" noEditPoints="1" noAdjustHandles="1" noChangeArrowheads="1" noChangeShapeType="1" noTextEdit="1"/>
              </p:cNvSpPr>
              <p:nvPr>
                <p:ph idx="1"/>
              </p:nvPr>
            </p:nvSpPr>
            <p:spPr>
              <a:blipFill>
                <a:blip r:embed="rId2"/>
                <a:stretch>
                  <a:fillRect l="-1447" t="-1768" r="-2090"/>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44C036A-7065-244D-A65E-5F3E3AF9288F}"/>
              </a:ext>
            </a:extLst>
          </p:cNvPr>
          <p:cNvSpPr>
            <a:spLocks noGrp="1"/>
          </p:cNvSpPr>
          <p:nvPr>
            <p:ph type="sldNum" sz="quarter" idx="12"/>
          </p:nvPr>
        </p:nvSpPr>
        <p:spPr/>
        <p:txBody>
          <a:bodyPr/>
          <a:lstStyle/>
          <a:p>
            <a:fld id="{67C9959E-8E6B-B04C-9955-EA096F41CA7A}" type="slidenum">
              <a:rPr lang="en-GB" smtClean="0"/>
              <a:t>60</a:t>
            </a:fld>
            <a:endParaRPr lang="en-GB"/>
          </a:p>
        </p:txBody>
      </p:sp>
    </p:spTree>
    <p:extLst>
      <p:ext uri="{BB962C8B-B14F-4D97-AF65-F5344CB8AC3E}">
        <p14:creationId xmlns:p14="http://schemas.microsoft.com/office/powerpoint/2010/main" val="1493944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881D8D-0F61-DE4E-A501-044DEB24FB03}"/>
              </a:ext>
            </a:extLst>
          </p:cNvPr>
          <p:cNvSpPr>
            <a:spLocks noGrp="1"/>
          </p:cNvSpPr>
          <p:nvPr>
            <p:ph type="title"/>
          </p:nvPr>
        </p:nvSpPr>
        <p:spPr/>
        <p:txBody>
          <a:bodyPr/>
          <a:lstStyle/>
          <a:p>
            <a:r>
              <a:rPr lang="en-GB" dirty="0"/>
              <a:t>Aside: Online Mean Estimation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FCCE989-D644-504C-B88E-9A6667562547}"/>
                  </a:ext>
                </a:extLst>
              </p:cNvPr>
              <p:cNvSpPr>
                <a:spLocks noGrp="1"/>
              </p:cNvSpPr>
              <p:nvPr>
                <p:ph idx="1"/>
              </p:nvPr>
            </p:nvSpPr>
            <p:spPr>
              <a:xfrm>
                <a:off x="628650" y="1158240"/>
                <a:ext cx="7886700" cy="5303520"/>
              </a:xfrm>
            </p:spPr>
            <p:txBody>
              <a:bodyPr>
                <a:normAutofit fontScale="62500" lnSpcReduction="20000"/>
              </a:bodyPr>
              <a:lstStyle/>
              <a:p>
                <a:r>
                  <a:rPr lang="en-GB" dirty="0"/>
                  <a:t>Suppose that we want to incrementally compute the mean of a sequence of numbers</a:t>
                </a:r>
              </a:p>
              <a:p>
                <a:pPr lvl="1"/>
                <a:r>
                  <a:rPr lang="en-GB" dirty="0"/>
                  <a:t>E.g., to estimate the mean of a random variable from a sequence of samples</a:t>
                </a:r>
              </a:p>
              <a:p>
                <a:pPr marL="457200" lvl="1" indent="0">
                  <a:lnSpc>
                    <a:spcPct val="150000"/>
                  </a:lnSpc>
                  <a:spcBef>
                    <a:spcPts val="0"/>
                  </a:spcBef>
                  <a:buNone/>
                </a:pPr>
                <a14:m>
                  <m:oMathPara xmlns:m="http://schemas.openxmlformats.org/officeDocument/2006/math">
                    <m:oMathParaPr>
                      <m:jc m:val="left"/>
                    </m:oMathParaPr>
                    <m:oMath xmlns:m="http://schemas.openxmlformats.org/officeDocument/2006/math">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𝑛</m:t>
                          </m:r>
                          <m:r>
                            <a:rPr lang="en-GB" b="0" i="1" smtClean="0">
                              <a:latin typeface="Cambria Math" panose="02040503050406030204" pitchFamily="18" charset="0"/>
                            </a:rPr>
                            <m:t>+1</m:t>
                          </m:r>
                        </m:den>
                      </m:f>
                      <m:nary>
                        <m:naryPr>
                          <m:chr m:val="∑"/>
                          <m:ctrlPr>
                            <a:rPr lang="en-GB" b="0" i="1" smtClean="0">
                              <a:latin typeface="Cambria Math" panose="02040503050406030204" pitchFamily="18" charset="0"/>
                            </a:rPr>
                          </m:ctrlPr>
                        </m:naryPr>
                        <m:sub>
                          <m:r>
                            <m:rPr>
                              <m:brk m:alnAt="23"/>
                            </m:rPr>
                            <a:rPr lang="en-GB" b="0" i="1" smtClean="0">
                              <a:latin typeface="Cambria Math" panose="02040503050406030204" pitchFamily="18" charset="0"/>
                            </a:rPr>
                            <m:t>𝑖</m:t>
                          </m:r>
                          <m:r>
                            <a:rPr lang="en-GB" b="0" i="1" smtClean="0">
                              <a:latin typeface="Cambria Math" panose="02040503050406030204" pitchFamily="18" charset="0"/>
                            </a:rPr>
                            <m:t>=1</m:t>
                          </m:r>
                        </m:sub>
                        <m:sup>
                          <m:r>
                            <a:rPr lang="en-GB" b="0" i="1" smtClean="0">
                              <a:latin typeface="Cambria Math" panose="02040503050406030204" pitchFamily="18" charset="0"/>
                            </a:rPr>
                            <m:t>𝑛</m:t>
                          </m:r>
                          <m:r>
                            <a:rPr lang="en-GB" b="0" i="1" smtClean="0">
                              <a:latin typeface="Cambria Math" panose="02040503050406030204" pitchFamily="18" charset="0"/>
                            </a:rPr>
                            <m:t>+1</m:t>
                          </m:r>
                        </m:sup>
                        <m:e>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𝑖</m:t>
                              </m:r>
                            </m:sub>
                          </m:sSub>
                        </m:e>
                      </m:nary>
                    </m:oMath>
                  </m:oMathPara>
                </a14:m>
                <a:endParaRPr lang="de-DE" i="1" dirty="0">
                  <a:latin typeface="Cambria Math" panose="02040503050406030204" pitchFamily="18" charset="0"/>
                </a:endParaRPr>
              </a:p>
              <a:p>
                <a:pPr marL="457200" lvl="1" indent="0">
                  <a:lnSpc>
                    <a:spcPct val="150000"/>
                  </a:lnSpc>
                  <a:spcBef>
                    <a:spcPts val="0"/>
                  </a:spcBef>
                  <a:buNone/>
                </a:pPr>
                <a14:m>
                  <m:oMathPara xmlns:m="http://schemas.openxmlformats.org/officeDocument/2006/math">
                    <m:oMathParaPr>
                      <m:jc m:val="left"/>
                    </m:oMathParaPr>
                    <m:oMath xmlns:m="http://schemas.openxmlformats.org/officeDocument/2006/math">
                      <m:r>
                        <a:rPr lang="de-DE" b="0" i="1" smtClean="0">
                          <a:latin typeface="Cambria Math" panose="02040503050406030204" pitchFamily="18" charset="0"/>
                        </a:rPr>
                        <m:t>=</m:t>
                      </m:r>
                      <m:d>
                        <m:dPr>
                          <m:ctrlPr>
                            <a:rPr lang="de-DE" i="1">
                              <a:latin typeface="Cambria Math" panose="02040503050406030204" pitchFamily="18" charset="0"/>
                            </a:rPr>
                          </m:ctrlPr>
                        </m:dPr>
                        <m:e>
                          <m:f>
                            <m:fPr>
                              <m:ctrlPr>
                                <a:rPr lang="en-GB" i="1">
                                  <a:latin typeface="Cambria Math" panose="02040503050406030204" pitchFamily="18" charset="0"/>
                                </a:rPr>
                              </m:ctrlPr>
                            </m:fPr>
                            <m:num>
                              <m:r>
                                <a:rPr lang="de-DE" i="1">
                                  <a:latin typeface="Cambria Math" panose="02040503050406030204" pitchFamily="18" charset="0"/>
                                </a:rPr>
                                <m:t>𝑛</m:t>
                              </m:r>
                              <m:r>
                                <a:rPr lang="de-DE" b="0" i="1" smtClean="0">
                                  <a:latin typeface="Cambria Math" panose="02040503050406030204" pitchFamily="18" charset="0"/>
                                </a:rPr>
                                <m:t>+1−1</m:t>
                              </m:r>
                            </m:num>
                            <m:den>
                              <m:r>
                                <a:rPr lang="de-DE" i="1">
                                  <a:latin typeface="Cambria Math" panose="02040503050406030204" pitchFamily="18" charset="0"/>
                                </a:rPr>
                                <m:t>𝑛</m:t>
                              </m:r>
                              <m:r>
                                <a:rPr lang="de-DE" i="1">
                                  <a:latin typeface="Cambria Math" panose="02040503050406030204" pitchFamily="18" charset="0"/>
                                </a:rPr>
                                <m:t>(</m:t>
                              </m:r>
                              <m:r>
                                <a:rPr lang="en-GB" i="1">
                                  <a:latin typeface="Cambria Math" panose="02040503050406030204" pitchFamily="18" charset="0"/>
                                </a:rPr>
                                <m:t>𝑛</m:t>
                              </m:r>
                              <m:r>
                                <a:rPr lang="en-GB" i="1">
                                  <a:latin typeface="Cambria Math" panose="02040503050406030204" pitchFamily="18" charset="0"/>
                                </a:rPr>
                                <m:t>+1)</m:t>
                              </m:r>
                            </m:den>
                          </m:f>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𝑖</m:t>
                              </m:r>
                              <m:r>
                                <a:rPr lang="en-GB" i="1">
                                  <a:latin typeface="Cambria Math" panose="02040503050406030204" pitchFamily="18" charset="0"/>
                                </a:rPr>
                                <m:t>=1</m:t>
                              </m:r>
                            </m:sub>
                            <m:sup>
                              <m:r>
                                <a:rPr lang="en-GB" i="1">
                                  <a:latin typeface="Cambria Math" panose="02040503050406030204" pitchFamily="18" charset="0"/>
                                </a:rPr>
                                <m:t>𝑛</m:t>
                              </m:r>
                            </m:sup>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𝑖</m:t>
                                  </m:r>
                                </m:sub>
                              </m:sSub>
                            </m:e>
                          </m:nary>
                        </m:e>
                      </m:d>
                      <m:r>
                        <a:rPr lang="de-DE"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1</m:t>
                          </m:r>
                        </m:num>
                        <m:den>
                          <m:r>
                            <a:rPr lang="en-GB" i="1">
                              <a:latin typeface="Cambria Math" panose="02040503050406030204" pitchFamily="18" charset="0"/>
                            </a:rPr>
                            <m:t>𝑛</m:t>
                          </m:r>
                          <m:r>
                            <a:rPr lang="en-GB" i="1">
                              <a:latin typeface="Cambria Math" panose="02040503050406030204" pitchFamily="18" charset="0"/>
                            </a:rPr>
                            <m:t>+1</m:t>
                          </m:r>
                        </m:den>
                      </m:f>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𝑛</m:t>
                          </m:r>
                          <m:r>
                            <a:rPr lang="de-DE" i="1">
                              <a:latin typeface="Cambria Math" panose="02040503050406030204" pitchFamily="18" charset="0"/>
                            </a:rPr>
                            <m:t>+1</m:t>
                          </m:r>
                        </m:sub>
                      </m:sSub>
                    </m:oMath>
                  </m:oMathPara>
                </a14:m>
                <a:endParaRPr lang="de-DE" i="1" dirty="0">
                  <a:latin typeface="Cambria Math" panose="02040503050406030204" pitchFamily="18" charset="0"/>
                </a:endParaRPr>
              </a:p>
              <a:p>
                <a:pPr marL="457200" lvl="1" indent="0">
                  <a:lnSpc>
                    <a:spcPct val="150000"/>
                  </a:lnSpc>
                  <a:spcBef>
                    <a:spcPts val="0"/>
                  </a:spcBef>
                  <a:buNone/>
                </a:pPr>
                <a14:m>
                  <m:oMathPara xmlns:m="http://schemas.openxmlformats.org/officeDocument/2006/math">
                    <m:oMathParaPr>
                      <m:jc m:val="left"/>
                    </m:oMathParaPr>
                    <m:oMath xmlns:m="http://schemas.openxmlformats.org/officeDocument/2006/math">
                      <m:r>
                        <a:rPr lang="de-DE" i="1">
                          <a:latin typeface="Cambria Math" panose="02040503050406030204" pitchFamily="18" charset="0"/>
                        </a:rPr>
                        <m:t>=</m:t>
                      </m:r>
                      <m:d>
                        <m:dPr>
                          <m:ctrlPr>
                            <a:rPr lang="de-DE" i="1">
                              <a:latin typeface="Cambria Math" panose="02040503050406030204" pitchFamily="18" charset="0"/>
                            </a:rPr>
                          </m:ctrlPr>
                        </m:dPr>
                        <m:e>
                          <m:f>
                            <m:fPr>
                              <m:ctrlPr>
                                <a:rPr lang="en-GB" i="1">
                                  <a:latin typeface="Cambria Math" panose="02040503050406030204" pitchFamily="18" charset="0"/>
                                </a:rPr>
                              </m:ctrlPr>
                            </m:fPr>
                            <m:num>
                              <m:r>
                                <a:rPr lang="de-DE" i="1">
                                  <a:latin typeface="Cambria Math" panose="02040503050406030204" pitchFamily="18" charset="0"/>
                                </a:rPr>
                                <m:t>1</m:t>
                              </m:r>
                            </m:num>
                            <m:den>
                              <m:r>
                                <a:rPr lang="de-DE" i="1">
                                  <a:latin typeface="Cambria Math" panose="02040503050406030204" pitchFamily="18" charset="0"/>
                                </a:rPr>
                                <m:t>𝑛</m:t>
                              </m:r>
                            </m:den>
                          </m:f>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𝑖</m:t>
                              </m:r>
                              <m:r>
                                <a:rPr lang="en-GB" i="1">
                                  <a:latin typeface="Cambria Math" panose="02040503050406030204" pitchFamily="18" charset="0"/>
                                </a:rPr>
                                <m:t>=1</m:t>
                              </m:r>
                            </m:sub>
                            <m:sup>
                              <m:r>
                                <a:rPr lang="en-GB" i="1">
                                  <a:latin typeface="Cambria Math" panose="02040503050406030204" pitchFamily="18" charset="0"/>
                                </a:rPr>
                                <m:t>𝑛</m:t>
                              </m:r>
                            </m:sup>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𝑖</m:t>
                                  </m:r>
                                </m:sub>
                              </m:sSub>
                            </m:e>
                          </m:nary>
                        </m:e>
                      </m:d>
                      <m:r>
                        <a:rPr lang="de-DE" i="1">
                          <a:latin typeface="Cambria Math" panose="02040503050406030204" pitchFamily="18" charset="0"/>
                        </a:rPr>
                        <m:t>−</m:t>
                      </m:r>
                      <m:d>
                        <m:dPr>
                          <m:ctrlPr>
                            <a:rPr lang="de-DE" i="1">
                              <a:latin typeface="Cambria Math" panose="02040503050406030204" pitchFamily="18" charset="0"/>
                            </a:rPr>
                          </m:ctrlPr>
                        </m:dPr>
                        <m:e>
                          <m:f>
                            <m:fPr>
                              <m:ctrlPr>
                                <a:rPr lang="en-GB" i="1">
                                  <a:latin typeface="Cambria Math" panose="02040503050406030204" pitchFamily="18" charset="0"/>
                                </a:rPr>
                              </m:ctrlPr>
                            </m:fPr>
                            <m:num>
                              <m:r>
                                <a:rPr lang="de-DE" i="1">
                                  <a:latin typeface="Cambria Math" panose="02040503050406030204" pitchFamily="18" charset="0"/>
                                </a:rPr>
                                <m:t>1</m:t>
                              </m:r>
                            </m:num>
                            <m:den>
                              <m:d>
                                <m:dPr>
                                  <m:ctrlPr>
                                    <a:rPr lang="de-DE" i="1">
                                      <a:latin typeface="Cambria Math" panose="02040503050406030204" pitchFamily="18" charset="0"/>
                                    </a:rPr>
                                  </m:ctrlPr>
                                </m:dPr>
                                <m:e>
                                  <m:r>
                                    <a:rPr lang="en-GB" i="1">
                                      <a:latin typeface="Cambria Math" panose="02040503050406030204" pitchFamily="18" charset="0"/>
                                    </a:rPr>
                                    <m:t>𝑛</m:t>
                                  </m:r>
                                  <m:r>
                                    <a:rPr lang="en-GB" i="1">
                                      <a:latin typeface="Cambria Math" panose="02040503050406030204" pitchFamily="18" charset="0"/>
                                    </a:rPr>
                                    <m:t>+1</m:t>
                                  </m:r>
                                </m:e>
                              </m:d>
                            </m:den>
                          </m:f>
                          <m:r>
                            <a:rPr lang="en-GB" i="1" smtClean="0">
                              <a:latin typeface="Cambria Math" panose="02040503050406030204" pitchFamily="18" charset="0"/>
                              <a:ea typeface="Cambria Math" panose="02040503050406030204" pitchFamily="18" charset="0"/>
                            </a:rPr>
                            <m:t>∙</m:t>
                          </m:r>
                          <m:f>
                            <m:fPr>
                              <m:ctrlPr>
                                <a:rPr lang="en-GB"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1</m:t>
                              </m:r>
                            </m:num>
                            <m:den>
                              <m:r>
                                <a:rPr lang="de-DE" b="0" i="1" smtClean="0">
                                  <a:latin typeface="Cambria Math" panose="02040503050406030204" pitchFamily="18" charset="0"/>
                                  <a:ea typeface="Cambria Math" panose="02040503050406030204" pitchFamily="18" charset="0"/>
                                </a:rPr>
                                <m:t>𝑛</m:t>
                              </m:r>
                            </m:den>
                          </m:f>
                          <m:nary>
                            <m:naryPr>
                              <m:chr m:val="∑"/>
                              <m:ctrlPr>
                                <a:rPr lang="en-GB" i="1">
                                  <a:latin typeface="Cambria Math" panose="02040503050406030204" pitchFamily="18" charset="0"/>
                                </a:rPr>
                              </m:ctrlPr>
                            </m:naryPr>
                            <m:sub>
                              <m:r>
                                <m:rPr>
                                  <m:brk m:alnAt="23"/>
                                </m:rPr>
                                <a:rPr lang="en-GB" i="1">
                                  <a:latin typeface="Cambria Math" panose="02040503050406030204" pitchFamily="18" charset="0"/>
                                </a:rPr>
                                <m:t>𝑖</m:t>
                              </m:r>
                              <m:r>
                                <a:rPr lang="en-GB" i="1">
                                  <a:latin typeface="Cambria Math" panose="02040503050406030204" pitchFamily="18" charset="0"/>
                                </a:rPr>
                                <m:t>=1</m:t>
                              </m:r>
                            </m:sub>
                            <m:sup>
                              <m:r>
                                <a:rPr lang="en-GB" i="1">
                                  <a:latin typeface="Cambria Math" panose="02040503050406030204" pitchFamily="18" charset="0"/>
                                </a:rPr>
                                <m:t>𝑛</m:t>
                              </m:r>
                            </m:sup>
                            <m:e>
                              <m:sSub>
                                <m:sSubPr>
                                  <m:ctrlPr>
                                    <a:rPr lang="en-GB" i="1">
                                      <a:latin typeface="Cambria Math" panose="02040503050406030204" pitchFamily="18" charset="0"/>
                                    </a:rPr>
                                  </m:ctrlPr>
                                </m:sSubPr>
                                <m:e>
                                  <m:r>
                                    <a:rPr lang="en-GB" i="1">
                                      <a:latin typeface="Cambria Math" panose="02040503050406030204" pitchFamily="18" charset="0"/>
                                    </a:rPr>
                                    <m:t>𝑥</m:t>
                                  </m:r>
                                </m:e>
                                <m:sub>
                                  <m:r>
                                    <a:rPr lang="en-GB" i="1">
                                      <a:latin typeface="Cambria Math" panose="02040503050406030204" pitchFamily="18" charset="0"/>
                                    </a:rPr>
                                    <m:t>𝑖</m:t>
                                  </m:r>
                                </m:sub>
                              </m:sSub>
                            </m:e>
                          </m:nary>
                        </m:e>
                      </m:d>
                      <m:r>
                        <a:rPr lang="de-DE"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1</m:t>
                          </m:r>
                        </m:num>
                        <m:den>
                          <m:r>
                            <a:rPr lang="en-GB" i="1">
                              <a:latin typeface="Cambria Math" panose="02040503050406030204" pitchFamily="18" charset="0"/>
                            </a:rPr>
                            <m:t>𝑛</m:t>
                          </m:r>
                          <m:r>
                            <a:rPr lang="en-GB" i="1">
                              <a:latin typeface="Cambria Math" panose="02040503050406030204" pitchFamily="18" charset="0"/>
                            </a:rPr>
                            <m:t>+1</m:t>
                          </m:r>
                        </m:den>
                      </m:f>
                      <m:sSub>
                        <m:sSubPr>
                          <m:ctrlPr>
                            <a:rPr lang="de-DE" i="1">
                              <a:latin typeface="Cambria Math" panose="02040503050406030204" pitchFamily="18" charset="0"/>
                            </a:rPr>
                          </m:ctrlPr>
                        </m:sSubPr>
                        <m:e>
                          <m:r>
                            <a:rPr lang="de-DE" i="1">
                              <a:latin typeface="Cambria Math" panose="02040503050406030204" pitchFamily="18" charset="0"/>
                            </a:rPr>
                            <m:t>𝑥</m:t>
                          </m:r>
                        </m:e>
                        <m:sub>
                          <m:r>
                            <a:rPr lang="de-DE" i="1">
                              <a:latin typeface="Cambria Math" panose="02040503050406030204" pitchFamily="18" charset="0"/>
                            </a:rPr>
                            <m:t>𝑛</m:t>
                          </m:r>
                          <m:r>
                            <a:rPr lang="de-DE" i="1">
                              <a:latin typeface="Cambria Math" panose="02040503050406030204" pitchFamily="18" charset="0"/>
                            </a:rPr>
                            <m:t>+1</m:t>
                          </m:r>
                        </m:sub>
                      </m:sSub>
                    </m:oMath>
                  </m:oMathPara>
                </a14:m>
                <a:endParaRPr lang="de-DE" i="1" dirty="0">
                  <a:latin typeface="Cambria Math" panose="02040503050406030204" pitchFamily="18" charset="0"/>
                </a:endParaRPr>
              </a:p>
              <a:p>
                <a:pPr marL="457200" lvl="1" indent="0">
                  <a:lnSpc>
                    <a:spcPct val="150000"/>
                  </a:lnSpc>
                  <a:spcBef>
                    <a:spcPts val="0"/>
                  </a:spcBef>
                  <a:buNone/>
                </a:pPr>
                <a14:m>
                  <m:oMathPara xmlns:m="http://schemas.openxmlformats.org/officeDocument/2006/math">
                    <m:oMathParaPr>
                      <m:jc m:val="centerGroup"/>
                    </m:oMathParaPr>
                    <m:oMath xmlns:m="http://schemas.openxmlformats.org/officeDocument/2006/math">
                      <m:r>
                        <a:rPr lang="en-GB" b="0" i="1" smtClean="0">
                          <a:latin typeface="Cambria Math" panose="02040503050406030204" pitchFamily="18" charset="0"/>
                        </a:rPr>
                        <m:t>=</m:t>
                      </m:r>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𝑋</m:t>
                              </m:r>
                            </m:e>
                          </m:acc>
                        </m:e>
                        <m:sub>
                          <m:r>
                            <a:rPr lang="en-GB" i="1">
                              <a:latin typeface="Cambria Math" panose="02040503050406030204" pitchFamily="18" charset="0"/>
                            </a:rPr>
                            <m:t>𝑛</m:t>
                          </m:r>
                        </m:sub>
                      </m:sSub>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𝑛</m:t>
                          </m:r>
                          <m:r>
                            <a:rPr lang="en-GB" b="0" i="1" smtClean="0">
                              <a:latin typeface="Cambria Math" panose="02040503050406030204" pitchFamily="18" charset="0"/>
                            </a:rPr>
                            <m:t>+1</m:t>
                          </m:r>
                        </m:den>
                      </m:f>
                      <m:d>
                        <m:dPr>
                          <m:ctrlPr>
                            <a:rPr lang="en-GB" b="0" i="1" smtClean="0">
                              <a:latin typeface="Cambria Math" panose="02040503050406030204" pitchFamily="18" charset="0"/>
                            </a:rPr>
                          </m:ctrlPr>
                        </m:d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𝑛</m:t>
                              </m:r>
                              <m:r>
                                <a:rPr lang="en-GB" b="0" i="1" smtClean="0">
                                  <a:latin typeface="Cambria Math" panose="02040503050406030204" pitchFamily="18" charset="0"/>
                                </a:rPr>
                                <m:t>+1</m:t>
                              </m:r>
                            </m:sub>
                          </m:sSub>
                          <m:r>
                            <a:rPr lang="en-GB" b="0" i="1" smtClean="0">
                              <a:latin typeface="Cambria Math" panose="02040503050406030204" pitchFamily="18" charset="0"/>
                            </a:rPr>
                            <m:t>−</m:t>
                          </m:r>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𝑋</m:t>
                                  </m:r>
                                </m:e>
                              </m:acc>
                            </m:e>
                            <m:sub>
                              <m:r>
                                <a:rPr lang="en-GB" i="1">
                                  <a:latin typeface="Cambria Math" panose="02040503050406030204" pitchFamily="18" charset="0"/>
                                </a:rPr>
                                <m:t>𝑛</m:t>
                              </m:r>
                            </m:sub>
                          </m:sSub>
                        </m:e>
                      </m:d>
                    </m:oMath>
                  </m:oMathPara>
                </a14:m>
                <a:endParaRPr lang="en-GB" dirty="0"/>
              </a:p>
              <a:p>
                <a:endParaRPr lang="en-GB" dirty="0"/>
              </a:p>
              <a:p>
                <a:r>
                  <a:rPr lang="en-GB" dirty="0"/>
                  <a:t>Given a new sample </a:t>
                </a:r>
                <a14:m>
                  <m:oMath xmlns:m="http://schemas.openxmlformats.org/officeDocument/2006/math">
                    <m:sSub>
                      <m:sSubPr>
                        <m:ctrlPr>
                          <a:rPr lang="en-GB" b="0" i="1" smtClean="0">
                            <a:latin typeface="Cambria Math" panose="02040503050406030204" pitchFamily="18" charset="0"/>
                          </a:rPr>
                        </m:ctrlPr>
                      </m:sSubPr>
                      <m:e>
                        <m:r>
                          <a:rPr lang="en-GB" b="0" i="1" smtClean="0">
                            <a:latin typeface="Cambria Math" panose="02040503050406030204" pitchFamily="18" charset="0"/>
                          </a:rPr>
                          <m:t>𝑥</m:t>
                        </m:r>
                      </m:e>
                      <m:sub>
                        <m:r>
                          <a:rPr lang="en-GB" b="0" i="1" smtClean="0">
                            <a:latin typeface="Cambria Math" panose="02040503050406030204" pitchFamily="18" charset="0"/>
                          </a:rPr>
                          <m:t>𝑛</m:t>
                        </m:r>
                        <m:r>
                          <a:rPr lang="en-GB" b="0" i="1" smtClean="0">
                            <a:latin typeface="Cambria Math" panose="02040503050406030204" pitchFamily="18" charset="0"/>
                          </a:rPr>
                          <m:t>+1</m:t>
                        </m:r>
                      </m:sub>
                    </m:sSub>
                  </m:oMath>
                </a14:m>
                <a:r>
                  <a:rPr lang="en-GB" dirty="0"/>
                  <a:t>, the new mean is the old estimate (for </a:t>
                </a:r>
                <a14:m>
                  <m:oMath xmlns:m="http://schemas.openxmlformats.org/officeDocument/2006/math">
                    <m:r>
                      <a:rPr lang="en-GB" b="0" i="1" smtClean="0">
                        <a:latin typeface="Cambria Math" panose="02040503050406030204" pitchFamily="18" charset="0"/>
                      </a:rPr>
                      <m:t>𝑛</m:t>
                    </m:r>
                  </m:oMath>
                </a14:m>
                <a:r>
                  <a:rPr lang="en-GB" dirty="0"/>
                  <a:t> samples) plus the weighted difference between the new sample and old estimate</a:t>
                </a:r>
              </a:p>
            </p:txBody>
          </p:sp>
        </mc:Choice>
        <mc:Fallback xmlns="">
          <p:sp>
            <p:nvSpPr>
              <p:cNvPr id="3" name="Content Placeholder 2">
                <a:extLst>
                  <a:ext uri="{FF2B5EF4-FFF2-40B4-BE49-F238E27FC236}">
                    <a16:creationId xmlns:a16="http://schemas.microsoft.com/office/drawing/2014/main" id="{FFCCE989-D644-504C-B88E-9A6667562547}"/>
                  </a:ext>
                </a:extLst>
              </p:cNvPr>
              <p:cNvSpPr>
                <a:spLocks noGrp="1" noRot="1" noChangeAspect="1" noMove="1" noResize="1" noEditPoints="1" noAdjustHandles="1" noChangeArrowheads="1" noChangeShapeType="1" noTextEdit="1"/>
              </p:cNvSpPr>
              <p:nvPr>
                <p:ph idx="1"/>
              </p:nvPr>
            </p:nvSpPr>
            <p:spPr>
              <a:xfrm>
                <a:off x="628650" y="1158240"/>
                <a:ext cx="7886700" cy="5303520"/>
              </a:xfrm>
              <a:blipFill>
                <a:blip r:embed="rId2"/>
                <a:stretch>
                  <a:fillRect l="-482" t="-1671"/>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86775F2-02B7-E143-8AB3-11623F967D63}"/>
              </a:ext>
            </a:extLst>
          </p:cNvPr>
          <p:cNvSpPr>
            <a:spLocks noGrp="1"/>
          </p:cNvSpPr>
          <p:nvPr>
            <p:ph type="sldNum" sz="quarter" idx="12"/>
          </p:nvPr>
        </p:nvSpPr>
        <p:spPr/>
        <p:txBody>
          <a:bodyPr/>
          <a:lstStyle/>
          <a:p>
            <a:fld id="{67C9959E-8E6B-B04C-9955-EA096F41CA7A}" type="slidenum">
              <a:rPr lang="en-GB" smtClean="0"/>
              <a:t>61</a:t>
            </a:fld>
            <a:endParaRPr lang="en-GB"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6485533D-AAB1-204C-97FD-C5353D3E8CB7}"/>
                  </a:ext>
                </a:extLst>
              </p:cNvPr>
              <p:cNvSpPr txBox="1"/>
              <p:nvPr/>
            </p:nvSpPr>
            <p:spPr>
              <a:xfrm>
                <a:off x="109316" y="2886670"/>
                <a:ext cx="1038667" cy="923330"/>
              </a:xfrm>
              <a:prstGeom prst="rect">
                <a:avLst/>
              </a:prstGeom>
              <a:noFill/>
            </p:spPr>
            <p:txBody>
              <a:bodyPr wrap="square" rtlCol="0">
                <a:spAutoFit/>
              </a:bodyPr>
              <a:lstStyle/>
              <a:p>
                <a:r>
                  <a:rPr lang="en-GB" dirty="0">
                    <a:solidFill>
                      <a:schemeClr val="accent1"/>
                    </a:solidFill>
                  </a:rPr>
                  <a:t>average of </a:t>
                </a:r>
                <a14:m>
                  <m:oMath xmlns:m="http://schemas.openxmlformats.org/officeDocument/2006/math">
                    <m:r>
                      <a:rPr lang="en-GB" b="0" i="1" smtClean="0">
                        <a:solidFill>
                          <a:schemeClr val="accent1"/>
                        </a:solidFill>
                        <a:latin typeface="Cambria Math" panose="02040503050406030204" pitchFamily="18" charset="0"/>
                      </a:rPr>
                      <m:t>𝑛</m:t>
                    </m:r>
                    <m:r>
                      <a:rPr lang="en-GB" b="0" i="1" smtClean="0">
                        <a:solidFill>
                          <a:schemeClr val="accent1"/>
                        </a:solidFill>
                        <a:latin typeface="Cambria Math" panose="02040503050406030204" pitchFamily="18" charset="0"/>
                      </a:rPr>
                      <m:t>+1</m:t>
                    </m:r>
                  </m:oMath>
                </a14:m>
                <a:r>
                  <a:rPr lang="en-GB" dirty="0">
                    <a:solidFill>
                      <a:schemeClr val="accent1"/>
                    </a:solidFill>
                  </a:rPr>
                  <a:t> samples</a:t>
                </a:r>
              </a:p>
            </p:txBody>
          </p:sp>
        </mc:Choice>
        <mc:Fallback xmlns="">
          <p:sp>
            <p:nvSpPr>
              <p:cNvPr id="5" name="TextBox 4">
                <a:extLst>
                  <a:ext uri="{FF2B5EF4-FFF2-40B4-BE49-F238E27FC236}">
                    <a16:creationId xmlns:a16="http://schemas.microsoft.com/office/drawing/2014/main" id="{6485533D-AAB1-204C-97FD-C5353D3E8CB7}"/>
                  </a:ext>
                </a:extLst>
              </p:cNvPr>
              <p:cNvSpPr txBox="1">
                <a:spLocks noRot="1" noChangeAspect="1" noMove="1" noResize="1" noEditPoints="1" noAdjustHandles="1" noChangeArrowheads="1" noChangeShapeType="1" noTextEdit="1"/>
              </p:cNvSpPr>
              <p:nvPr/>
            </p:nvSpPr>
            <p:spPr>
              <a:xfrm>
                <a:off x="109316" y="2886670"/>
                <a:ext cx="1038667" cy="923330"/>
              </a:xfrm>
              <a:prstGeom prst="rect">
                <a:avLst/>
              </a:prstGeom>
              <a:blipFill>
                <a:blip r:embed="rId3"/>
                <a:stretch>
                  <a:fillRect l="-4878" t="-1351" b="-9459"/>
                </a:stretch>
              </a:blipFill>
            </p:spPr>
            <p:txBody>
              <a:bodyPr/>
              <a:lstStyle/>
              <a:p>
                <a:r>
                  <a:rPr lang="en-GB">
                    <a:noFill/>
                  </a:rPr>
                  <a:t> </a:t>
                </a:r>
              </a:p>
            </p:txBody>
          </p:sp>
        </mc:Fallback>
      </mc:AlternateContent>
      <p:sp>
        <p:nvSpPr>
          <p:cNvPr id="6" name="TextBox 5">
            <a:extLst>
              <a:ext uri="{FF2B5EF4-FFF2-40B4-BE49-F238E27FC236}">
                <a16:creationId xmlns:a16="http://schemas.microsoft.com/office/drawing/2014/main" id="{CD6B3BDA-7659-E544-9D66-24F4B8A20293}"/>
              </a:ext>
            </a:extLst>
          </p:cNvPr>
          <p:cNvSpPr txBox="1"/>
          <p:nvPr/>
        </p:nvSpPr>
        <p:spPr>
          <a:xfrm>
            <a:off x="5360685" y="5330360"/>
            <a:ext cx="1375954" cy="369332"/>
          </a:xfrm>
          <a:prstGeom prst="rect">
            <a:avLst/>
          </a:prstGeom>
          <a:noFill/>
        </p:spPr>
        <p:txBody>
          <a:bodyPr wrap="none" rtlCol="0">
            <a:spAutoFit/>
          </a:bodyPr>
          <a:lstStyle/>
          <a:p>
            <a:r>
              <a:rPr lang="en-GB" dirty="0">
                <a:solidFill>
                  <a:schemeClr val="accent1"/>
                </a:solidFill>
              </a:rPr>
              <a:t>learning rate</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6D1A064-968C-7141-B330-DBA2DDE915C9}"/>
                  </a:ext>
                </a:extLst>
              </p:cNvPr>
              <p:cNvSpPr txBox="1"/>
              <p:nvPr/>
            </p:nvSpPr>
            <p:spPr>
              <a:xfrm>
                <a:off x="7408881" y="5330360"/>
                <a:ext cx="1453411" cy="369332"/>
              </a:xfrm>
              <a:prstGeom prst="rect">
                <a:avLst/>
              </a:prstGeom>
              <a:noFill/>
            </p:spPr>
            <p:txBody>
              <a:bodyPr wrap="none" rtlCol="0">
                <a:spAutoFit/>
              </a:bodyPr>
              <a:lstStyle/>
              <a:p>
                <a:r>
                  <a:rPr lang="en-GB" dirty="0">
                    <a:solidFill>
                      <a:schemeClr val="accent1"/>
                    </a:solidFill>
                  </a:rPr>
                  <a:t>sample </a:t>
                </a:r>
                <a14:m>
                  <m:oMath xmlns:m="http://schemas.openxmlformats.org/officeDocument/2006/math">
                    <m:r>
                      <a:rPr lang="en-GB" b="0" i="1" smtClean="0">
                        <a:solidFill>
                          <a:schemeClr val="accent1"/>
                        </a:solidFill>
                        <a:latin typeface="Cambria Math" panose="02040503050406030204" pitchFamily="18" charset="0"/>
                      </a:rPr>
                      <m:t>𝑛</m:t>
                    </m:r>
                    <m:r>
                      <a:rPr lang="en-GB" b="0" i="1" smtClean="0">
                        <a:solidFill>
                          <a:schemeClr val="accent1"/>
                        </a:solidFill>
                        <a:latin typeface="Cambria Math" panose="02040503050406030204" pitchFamily="18" charset="0"/>
                      </a:rPr>
                      <m:t>+1</m:t>
                    </m:r>
                  </m:oMath>
                </a14:m>
                <a:endParaRPr lang="en-GB" dirty="0">
                  <a:solidFill>
                    <a:schemeClr val="accent1"/>
                  </a:solidFill>
                </a:endParaRPr>
              </a:p>
            </p:txBody>
          </p:sp>
        </mc:Choice>
        <mc:Fallback xmlns="">
          <p:sp>
            <p:nvSpPr>
              <p:cNvPr id="7" name="TextBox 6">
                <a:extLst>
                  <a:ext uri="{FF2B5EF4-FFF2-40B4-BE49-F238E27FC236}">
                    <a16:creationId xmlns:a16="http://schemas.microsoft.com/office/drawing/2014/main" id="{D6D1A064-968C-7141-B330-DBA2DDE915C9}"/>
                  </a:ext>
                </a:extLst>
              </p:cNvPr>
              <p:cNvSpPr txBox="1">
                <a:spLocks noRot="1" noChangeAspect="1" noMove="1" noResize="1" noEditPoints="1" noAdjustHandles="1" noChangeArrowheads="1" noChangeShapeType="1" noTextEdit="1"/>
              </p:cNvSpPr>
              <p:nvPr/>
            </p:nvSpPr>
            <p:spPr>
              <a:xfrm>
                <a:off x="7408881" y="5330360"/>
                <a:ext cx="1453411" cy="369332"/>
              </a:xfrm>
              <a:prstGeom prst="rect">
                <a:avLst/>
              </a:prstGeom>
              <a:blipFill>
                <a:blip r:embed="rId4"/>
                <a:stretch>
                  <a:fillRect l="-2586" t="-10345" b="-24138"/>
                </a:stretch>
              </a:blipFill>
            </p:spPr>
            <p:txBody>
              <a:bodyPr/>
              <a:lstStyle/>
              <a:p>
                <a:r>
                  <a:rPr lang="en-GB">
                    <a:noFill/>
                  </a:rPr>
                  <a:t> </a:t>
                </a:r>
              </a:p>
            </p:txBody>
          </p:sp>
        </mc:Fallback>
      </mc:AlternateContent>
      <p:cxnSp>
        <p:nvCxnSpPr>
          <p:cNvPr id="9" name="Straight Arrow Connector 8">
            <a:extLst>
              <a:ext uri="{FF2B5EF4-FFF2-40B4-BE49-F238E27FC236}">
                <a16:creationId xmlns:a16="http://schemas.microsoft.com/office/drawing/2014/main" id="{91DB6889-53DD-FA49-8455-76A6A6CC9B0E}"/>
              </a:ext>
            </a:extLst>
          </p:cNvPr>
          <p:cNvCxnSpPr>
            <a:cxnSpLocks/>
            <a:stCxn id="5" idx="0"/>
            <a:endCxn id="14" idx="2"/>
          </p:cNvCxnSpPr>
          <p:nvPr/>
        </p:nvCxnSpPr>
        <p:spPr>
          <a:xfrm flipV="1">
            <a:off x="628650" y="2656324"/>
            <a:ext cx="294774" cy="23034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30C111E-8432-204C-8F1E-590070F4B746}"/>
              </a:ext>
            </a:extLst>
          </p:cNvPr>
          <p:cNvCxnSpPr>
            <a:cxnSpLocks/>
            <a:stCxn id="6" idx="1"/>
          </p:cNvCxnSpPr>
          <p:nvPr/>
        </p:nvCxnSpPr>
        <p:spPr>
          <a:xfrm flipH="1" flipV="1">
            <a:off x="4360679" y="5257484"/>
            <a:ext cx="1000006" cy="2575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8F0FEB9-C8BF-2344-B94E-74CF7D30D1AE}"/>
              </a:ext>
            </a:extLst>
          </p:cNvPr>
          <p:cNvCxnSpPr>
            <a:cxnSpLocks/>
            <a:stCxn id="7" idx="1"/>
          </p:cNvCxnSpPr>
          <p:nvPr/>
        </p:nvCxnSpPr>
        <p:spPr>
          <a:xfrm flipH="1" flipV="1">
            <a:off x="4860683" y="5150972"/>
            <a:ext cx="2548198" cy="3640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E612DA18-5A2F-CB4C-81D8-7903C0F8E4E1}"/>
                  </a:ext>
                </a:extLst>
              </p:cNvPr>
              <p:cNvSpPr/>
              <p:nvPr/>
            </p:nvSpPr>
            <p:spPr>
              <a:xfrm>
                <a:off x="564640" y="2279554"/>
                <a:ext cx="717568" cy="3767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i="1">
                              <a:latin typeface="Cambria Math" panose="02040503050406030204" pitchFamily="18" charset="0"/>
                            </a:rPr>
                          </m:ctrlPr>
                        </m:sSubPr>
                        <m:e>
                          <m:acc>
                            <m:accPr>
                              <m:chr m:val="̂"/>
                              <m:ctrlPr>
                                <a:rPr lang="en-GB" i="1">
                                  <a:latin typeface="Cambria Math" panose="02040503050406030204" pitchFamily="18" charset="0"/>
                                </a:rPr>
                              </m:ctrlPr>
                            </m:accPr>
                            <m:e>
                              <m:r>
                                <a:rPr lang="en-GB" i="1">
                                  <a:latin typeface="Cambria Math" panose="02040503050406030204" pitchFamily="18" charset="0"/>
                                </a:rPr>
                                <m:t>𝑋</m:t>
                              </m:r>
                            </m:e>
                          </m:acc>
                        </m:e>
                        <m:sub>
                          <m:r>
                            <a:rPr lang="en-GB" i="1">
                              <a:latin typeface="Cambria Math" panose="02040503050406030204" pitchFamily="18" charset="0"/>
                            </a:rPr>
                            <m:t>𝑛</m:t>
                          </m:r>
                          <m:r>
                            <a:rPr lang="en-GB" i="1">
                              <a:latin typeface="Cambria Math" panose="02040503050406030204" pitchFamily="18" charset="0"/>
                            </a:rPr>
                            <m:t>+1</m:t>
                          </m:r>
                        </m:sub>
                      </m:sSub>
                    </m:oMath>
                  </m:oMathPara>
                </a14:m>
                <a:endParaRPr lang="en-GB" dirty="0"/>
              </a:p>
            </p:txBody>
          </p:sp>
        </mc:Choice>
        <mc:Fallback xmlns="">
          <p:sp>
            <p:nvSpPr>
              <p:cNvPr id="14" name="Rectangle 13">
                <a:extLst>
                  <a:ext uri="{FF2B5EF4-FFF2-40B4-BE49-F238E27FC236}">
                    <a16:creationId xmlns:a16="http://schemas.microsoft.com/office/drawing/2014/main" id="{E612DA18-5A2F-CB4C-81D8-7903C0F8E4E1}"/>
                  </a:ext>
                </a:extLst>
              </p:cNvPr>
              <p:cNvSpPr>
                <a:spLocks noRot="1" noChangeAspect="1" noMove="1" noResize="1" noEditPoints="1" noAdjustHandles="1" noChangeArrowheads="1" noChangeShapeType="1" noTextEdit="1"/>
              </p:cNvSpPr>
              <p:nvPr/>
            </p:nvSpPr>
            <p:spPr>
              <a:xfrm>
                <a:off x="564640" y="2279554"/>
                <a:ext cx="717568" cy="376770"/>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A9C11D8E-D1A3-7F47-8D86-39833B15C93E}"/>
                  </a:ext>
                </a:extLst>
              </p:cNvPr>
              <p:cNvSpPr/>
              <p:nvPr/>
            </p:nvSpPr>
            <p:spPr>
              <a:xfrm>
                <a:off x="2280360" y="2098470"/>
                <a:ext cx="2674817" cy="722442"/>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de-DE" sz="1500" i="1">
                          <a:latin typeface="Cambria Math" panose="02040503050406030204" pitchFamily="18" charset="0"/>
                        </a:rPr>
                        <m:t>=</m:t>
                      </m:r>
                      <m:d>
                        <m:dPr>
                          <m:ctrlPr>
                            <a:rPr lang="de-DE" sz="1500" i="1">
                              <a:latin typeface="Cambria Math" panose="02040503050406030204" pitchFamily="18" charset="0"/>
                            </a:rPr>
                          </m:ctrlPr>
                        </m:dPr>
                        <m:e>
                          <m:f>
                            <m:fPr>
                              <m:ctrlPr>
                                <a:rPr lang="en-GB" sz="1500" i="1">
                                  <a:latin typeface="Cambria Math" panose="02040503050406030204" pitchFamily="18" charset="0"/>
                                </a:rPr>
                              </m:ctrlPr>
                            </m:fPr>
                            <m:num>
                              <m:r>
                                <a:rPr lang="en-GB" sz="1500" i="1">
                                  <a:latin typeface="Cambria Math" panose="02040503050406030204" pitchFamily="18" charset="0"/>
                                </a:rPr>
                                <m:t>1</m:t>
                              </m:r>
                            </m:num>
                            <m:den>
                              <m:r>
                                <a:rPr lang="en-GB" sz="1500" i="1">
                                  <a:latin typeface="Cambria Math" panose="02040503050406030204" pitchFamily="18" charset="0"/>
                                </a:rPr>
                                <m:t>𝑛</m:t>
                              </m:r>
                              <m:r>
                                <a:rPr lang="en-GB" sz="1500" i="1">
                                  <a:latin typeface="Cambria Math" panose="02040503050406030204" pitchFamily="18" charset="0"/>
                                </a:rPr>
                                <m:t>+1</m:t>
                              </m:r>
                            </m:den>
                          </m:f>
                          <m:nary>
                            <m:naryPr>
                              <m:chr m:val="∑"/>
                              <m:ctrlPr>
                                <a:rPr lang="en-GB" sz="1500" i="1">
                                  <a:latin typeface="Cambria Math" panose="02040503050406030204" pitchFamily="18" charset="0"/>
                                </a:rPr>
                              </m:ctrlPr>
                            </m:naryPr>
                            <m:sub>
                              <m:r>
                                <m:rPr>
                                  <m:brk m:alnAt="23"/>
                                </m:rPr>
                                <a:rPr lang="en-GB" sz="1500" i="1">
                                  <a:latin typeface="Cambria Math" panose="02040503050406030204" pitchFamily="18" charset="0"/>
                                </a:rPr>
                                <m:t>𝑖</m:t>
                              </m:r>
                              <m:r>
                                <a:rPr lang="en-GB" sz="1500" i="1">
                                  <a:latin typeface="Cambria Math" panose="02040503050406030204" pitchFamily="18" charset="0"/>
                                </a:rPr>
                                <m:t>=1</m:t>
                              </m:r>
                            </m:sub>
                            <m:sup>
                              <m:r>
                                <a:rPr lang="en-GB" sz="1500" i="1">
                                  <a:latin typeface="Cambria Math" panose="02040503050406030204" pitchFamily="18" charset="0"/>
                                </a:rPr>
                                <m:t>𝑛</m:t>
                              </m:r>
                            </m:sup>
                            <m:e>
                              <m:sSub>
                                <m:sSubPr>
                                  <m:ctrlPr>
                                    <a:rPr lang="en-GB" sz="1500" i="1">
                                      <a:latin typeface="Cambria Math" panose="02040503050406030204" pitchFamily="18" charset="0"/>
                                    </a:rPr>
                                  </m:ctrlPr>
                                </m:sSubPr>
                                <m:e>
                                  <m:r>
                                    <a:rPr lang="en-GB" sz="1500" i="1">
                                      <a:latin typeface="Cambria Math" panose="02040503050406030204" pitchFamily="18" charset="0"/>
                                    </a:rPr>
                                    <m:t>𝑥</m:t>
                                  </m:r>
                                </m:e>
                                <m:sub>
                                  <m:r>
                                    <a:rPr lang="en-GB" sz="1500" i="1">
                                      <a:latin typeface="Cambria Math" panose="02040503050406030204" pitchFamily="18" charset="0"/>
                                    </a:rPr>
                                    <m:t>𝑖</m:t>
                                  </m:r>
                                </m:sub>
                              </m:sSub>
                            </m:e>
                          </m:nary>
                        </m:e>
                      </m:d>
                      <m:r>
                        <a:rPr lang="de-DE" sz="1500" i="1">
                          <a:latin typeface="Cambria Math" panose="02040503050406030204" pitchFamily="18" charset="0"/>
                        </a:rPr>
                        <m:t>+</m:t>
                      </m:r>
                      <m:f>
                        <m:fPr>
                          <m:ctrlPr>
                            <a:rPr lang="en-GB" sz="1500" i="1">
                              <a:latin typeface="Cambria Math" panose="02040503050406030204" pitchFamily="18" charset="0"/>
                            </a:rPr>
                          </m:ctrlPr>
                        </m:fPr>
                        <m:num>
                          <m:r>
                            <a:rPr lang="en-GB" sz="1500" i="1">
                              <a:latin typeface="Cambria Math" panose="02040503050406030204" pitchFamily="18" charset="0"/>
                            </a:rPr>
                            <m:t>1</m:t>
                          </m:r>
                        </m:num>
                        <m:den>
                          <m:r>
                            <a:rPr lang="en-GB" sz="1500" i="1">
                              <a:latin typeface="Cambria Math" panose="02040503050406030204" pitchFamily="18" charset="0"/>
                            </a:rPr>
                            <m:t>𝑛</m:t>
                          </m:r>
                          <m:r>
                            <a:rPr lang="en-GB" sz="1500" i="1">
                              <a:latin typeface="Cambria Math" panose="02040503050406030204" pitchFamily="18" charset="0"/>
                            </a:rPr>
                            <m:t>+1</m:t>
                          </m:r>
                        </m:den>
                      </m:f>
                      <m:sSub>
                        <m:sSubPr>
                          <m:ctrlPr>
                            <a:rPr lang="de-DE" sz="1500" i="1">
                              <a:latin typeface="Cambria Math" panose="02040503050406030204" pitchFamily="18" charset="0"/>
                            </a:rPr>
                          </m:ctrlPr>
                        </m:sSubPr>
                        <m:e>
                          <m:r>
                            <a:rPr lang="de-DE" sz="1500" i="1">
                              <a:latin typeface="Cambria Math" panose="02040503050406030204" pitchFamily="18" charset="0"/>
                            </a:rPr>
                            <m:t>𝑥</m:t>
                          </m:r>
                        </m:e>
                        <m:sub>
                          <m:r>
                            <a:rPr lang="de-DE" sz="1500" i="1">
                              <a:latin typeface="Cambria Math" panose="02040503050406030204" pitchFamily="18" charset="0"/>
                            </a:rPr>
                            <m:t>𝑛</m:t>
                          </m:r>
                          <m:r>
                            <a:rPr lang="de-DE" sz="1500" i="1">
                              <a:latin typeface="Cambria Math" panose="02040503050406030204" pitchFamily="18" charset="0"/>
                            </a:rPr>
                            <m:t>+1</m:t>
                          </m:r>
                        </m:sub>
                      </m:sSub>
                    </m:oMath>
                  </m:oMathPara>
                </a14:m>
                <a:endParaRPr lang="en-GB" sz="1500" dirty="0"/>
              </a:p>
            </p:txBody>
          </p:sp>
        </mc:Choice>
        <mc:Fallback xmlns="">
          <p:sp>
            <p:nvSpPr>
              <p:cNvPr id="8" name="Rectangle 7">
                <a:extLst>
                  <a:ext uri="{FF2B5EF4-FFF2-40B4-BE49-F238E27FC236}">
                    <a16:creationId xmlns:a16="http://schemas.microsoft.com/office/drawing/2014/main" id="{A9C11D8E-D1A3-7F47-8D86-39833B15C93E}"/>
                  </a:ext>
                </a:extLst>
              </p:cNvPr>
              <p:cNvSpPr>
                <a:spLocks noRot="1" noChangeAspect="1" noMove="1" noResize="1" noEditPoints="1" noAdjustHandles="1" noChangeArrowheads="1" noChangeShapeType="1" noTextEdit="1"/>
              </p:cNvSpPr>
              <p:nvPr/>
            </p:nvSpPr>
            <p:spPr>
              <a:xfrm>
                <a:off x="2280360" y="2098470"/>
                <a:ext cx="2674817" cy="722442"/>
              </a:xfrm>
              <a:prstGeom prst="rect">
                <a:avLst/>
              </a:prstGeom>
              <a:blipFill>
                <a:blip r:embed="rId6"/>
                <a:stretch>
                  <a:fillRect t="-98276" b="-15344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1405FFF7-59C9-514E-9070-87529FA34FF6}"/>
                  </a:ext>
                </a:extLst>
              </p:cNvPr>
              <p:cNvSpPr/>
              <p:nvPr/>
            </p:nvSpPr>
            <p:spPr>
              <a:xfrm>
                <a:off x="4773592" y="2096470"/>
                <a:ext cx="2964273" cy="722442"/>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de-DE" sz="1500" i="1">
                          <a:latin typeface="Cambria Math" panose="02040503050406030204" pitchFamily="18" charset="0"/>
                        </a:rPr>
                        <m:t>=</m:t>
                      </m:r>
                      <m:d>
                        <m:dPr>
                          <m:ctrlPr>
                            <a:rPr lang="de-DE" sz="1500" i="1">
                              <a:latin typeface="Cambria Math" panose="02040503050406030204" pitchFamily="18" charset="0"/>
                            </a:rPr>
                          </m:ctrlPr>
                        </m:dPr>
                        <m:e>
                          <m:f>
                            <m:fPr>
                              <m:ctrlPr>
                                <a:rPr lang="en-GB" sz="1500" i="1">
                                  <a:latin typeface="Cambria Math" panose="02040503050406030204" pitchFamily="18" charset="0"/>
                                </a:rPr>
                              </m:ctrlPr>
                            </m:fPr>
                            <m:num>
                              <m:r>
                                <a:rPr lang="de-DE" sz="1500" i="1">
                                  <a:latin typeface="Cambria Math" panose="02040503050406030204" pitchFamily="18" charset="0"/>
                                </a:rPr>
                                <m:t>𝑛</m:t>
                              </m:r>
                            </m:num>
                            <m:den>
                              <m:r>
                                <a:rPr lang="de-DE" sz="1500" i="1">
                                  <a:latin typeface="Cambria Math" panose="02040503050406030204" pitchFamily="18" charset="0"/>
                                </a:rPr>
                                <m:t>𝑛</m:t>
                              </m:r>
                              <m:r>
                                <a:rPr lang="de-DE" sz="1500" i="1">
                                  <a:latin typeface="Cambria Math" panose="02040503050406030204" pitchFamily="18" charset="0"/>
                                </a:rPr>
                                <m:t>(</m:t>
                              </m:r>
                              <m:r>
                                <a:rPr lang="en-GB" sz="1500" i="1">
                                  <a:latin typeface="Cambria Math" panose="02040503050406030204" pitchFamily="18" charset="0"/>
                                </a:rPr>
                                <m:t>𝑛</m:t>
                              </m:r>
                              <m:r>
                                <a:rPr lang="en-GB" sz="1500" i="1">
                                  <a:latin typeface="Cambria Math" panose="02040503050406030204" pitchFamily="18" charset="0"/>
                                </a:rPr>
                                <m:t>+1)</m:t>
                              </m:r>
                            </m:den>
                          </m:f>
                          <m:nary>
                            <m:naryPr>
                              <m:chr m:val="∑"/>
                              <m:ctrlPr>
                                <a:rPr lang="en-GB" sz="1500" i="1">
                                  <a:latin typeface="Cambria Math" panose="02040503050406030204" pitchFamily="18" charset="0"/>
                                </a:rPr>
                              </m:ctrlPr>
                            </m:naryPr>
                            <m:sub>
                              <m:r>
                                <m:rPr>
                                  <m:brk m:alnAt="23"/>
                                </m:rPr>
                                <a:rPr lang="en-GB" sz="1500" i="1">
                                  <a:latin typeface="Cambria Math" panose="02040503050406030204" pitchFamily="18" charset="0"/>
                                </a:rPr>
                                <m:t>𝑖</m:t>
                              </m:r>
                              <m:r>
                                <a:rPr lang="en-GB" sz="1500" i="1">
                                  <a:latin typeface="Cambria Math" panose="02040503050406030204" pitchFamily="18" charset="0"/>
                                </a:rPr>
                                <m:t>=1</m:t>
                              </m:r>
                            </m:sub>
                            <m:sup>
                              <m:r>
                                <a:rPr lang="en-GB" sz="1500" i="1">
                                  <a:latin typeface="Cambria Math" panose="02040503050406030204" pitchFamily="18" charset="0"/>
                                </a:rPr>
                                <m:t>𝑛</m:t>
                              </m:r>
                            </m:sup>
                            <m:e>
                              <m:sSub>
                                <m:sSubPr>
                                  <m:ctrlPr>
                                    <a:rPr lang="en-GB" sz="1500" i="1">
                                      <a:latin typeface="Cambria Math" panose="02040503050406030204" pitchFamily="18" charset="0"/>
                                    </a:rPr>
                                  </m:ctrlPr>
                                </m:sSubPr>
                                <m:e>
                                  <m:r>
                                    <a:rPr lang="en-GB" sz="1500" i="1">
                                      <a:latin typeface="Cambria Math" panose="02040503050406030204" pitchFamily="18" charset="0"/>
                                    </a:rPr>
                                    <m:t>𝑥</m:t>
                                  </m:r>
                                </m:e>
                                <m:sub>
                                  <m:r>
                                    <a:rPr lang="en-GB" sz="1500" i="1">
                                      <a:latin typeface="Cambria Math" panose="02040503050406030204" pitchFamily="18" charset="0"/>
                                    </a:rPr>
                                    <m:t>𝑖</m:t>
                                  </m:r>
                                </m:sub>
                              </m:sSub>
                            </m:e>
                          </m:nary>
                        </m:e>
                      </m:d>
                      <m:r>
                        <a:rPr lang="de-DE" sz="1500" i="1">
                          <a:latin typeface="Cambria Math" panose="02040503050406030204" pitchFamily="18" charset="0"/>
                        </a:rPr>
                        <m:t>+</m:t>
                      </m:r>
                      <m:f>
                        <m:fPr>
                          <m:ctrlPr>
                            <a:rPr lang="en-GB" sz="1500" i="1">
                              <a:latin typeface="Cambria Math" panose="02040503050406030204" pitchFamily="18" charset="0"/>
                            </a:rPr>
                          </m:ctrlPr>
                        </m:fPr>
                        <m:num>
                          <m:r>
                            <a:rPr lang="en-GB" sz="1500" i="1">
                              <a:latin typeface="Cambria Math" panose="02040503050406030204" pitchFamily="18" charset="0"/>
                            </a:rPr>
                            <m:t>1</m:t>
                          </m:r>
                        </m:num>
                        <m:den>
                          <m:r>
                            <a:rPr lang="en-GB" sz="1500" i="1">
                              <a:latin typeface="Cambria Math" panose="02040503050406030204" pitchFamily="18" charset="0"/>
                            </a:rPr>
                            <m:t>𝑛</m:t>
                          </m:r>
                          <m:r>
                            <a:rPr lang="en-GB" sz="1500" i="1">
                              <a:latin typeface="Cambria Math" panose="02040503050406030204" pitchFamily="18" charset="0"/>
                            </a:rPr>
                            <m:t>+1</m:t>
                          </m:r>
                        </m:den>
                      </m:f>
                      <m:sSub>
                        <m:sSubPr>
                          <m:ctrlPr>
                            <a:rPr lang="de-DE" sz="1500" i="1">
                              <a:latin typeface="Cambria Math" panose="02040503050406030204" pitchFamily="18" charset="0"/>
                            </a:rPr>
                          </m:ctrlPr>
                        </m:sSubPr>
                        <m:e>
                          <m:r>
                            <a:rPr lang="de-DE" sz="1500" i="1">
                              <a:latin typeface="Cambria Math" panose="02040503050406030204" pitchFamily="18" charset="0"/>
                            </a:rPr>
                            <m:t>𝑥</m:t>
                          </m:r>
                        </m:e>
                        <m:sub>
                          <m:r>
                            <a:rPr lang="de-DE" sz="1500" i="1">
                              <a:latin typeface="Cambria Math" panose="02040503050406030204" pitchFamily="18" charset="0"/>
                            </a:rPr>
                            <m:t>𝑛</m:t>
                          </m:r>
                          <m:r>
                            <a:rPr lang="de-DE" sz="1500" i="1">
                              <a:latin typeface="Cambria Math" panose="02040503050406030204" pitchFamily="18" charset="0"/>
                            </a:rPr>
                            <m:t>+1</m:t>
                          </m:r>
                        </m:sub>
                      </m:sSub>
                    </m:oMath>
                  </m:oMathPara>
                </a14:m>
                <a:endParaRPr lang="en-GB" sz="1500" dirty="0"/>
              </a:p>
            </p:txBody>
          </p:sp>
        </mc:Choice>
        <mc:Fallback xmlns="">
          <p:sp>
            <p:nvSpPr>
              <p:cNvPr id="10" name="Rectangle 9">
                <a:extLst>
                  <a:ext uri="{FF2B5EF4-FFF2-40B4-BE49-F238E27FC236}">
                    <a16:creationId xmlns:a16="http://schemas.microsoft.com/office/drawing/2014/main" id="{1405FFF7-59C9-514E-9070-87529FA34FF6}"/>
                  </a:ext>
                </a:extLst>
              </p:cNvPr>
              <p:cNvSpPr>
                <a:spLocks noRot="1" noChangeAspect="1" noMove="1" noResize="1" noEditPoints="1" noAdjustHandles="1" noChangeArrowheads="1" noChangeShapeType="1" noTextEdit="1"/>
              </p:cNvSpPr>
              <p:nvPr/>
            </p:nvSpPr>
            <p:spPr>
              <a:xfrm>
                <a:off x="4773592" y="2096470"/>
                <a:ext cx="2964273" cy="722442"/>
              </a:xfrm>
              <a:prstGeom prst="rect">
                <a:avLst/>
              </a:prstGeom>
              <a:blipFill>
                <a:blip r:embed="rId7"/>
                <a:stretch>
                  <a:fillRect t="-98276" b="-153448"/>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8AEC4741-C5A7-0B4D-9A39-5CDF4EE5D583}"/>
                  </a:ext>
                </a:extLst>
              </p:cNvPr>
              <p:cNvSpPr/>
              <p:nvPr/>
            </p:nvSpPr>
            <p:spPr>
              <a:xfrm>
                <a:off x="3905794" y="3034700"/>
                <a:ext cx="4609556" cy="722442"/>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r>
                        <a:rPr lang="de-DE" sz="1500" i="1">
                          <a:latin typeface="Cambria Math" panose="02040503050406030204" pitchFamily="18" charset="0"/>
                        </a:rPr>
                        <m:t>=</m:t>
                      </m:r>
                      <m:d>
                        <m:dPr>
                          <m:ctrlPr>
                            <a:rPr lang="de-DE" sz="1500" i="1">
                              <a:latin typeface="Cambria Math" panose="02040503050406030204" pitchFamily="18" charset="0"/>
                            </a:rPr>
                          </m:ctrlPr>
                        </m:dPr>
                        <m:e>
                          <m:f>
                            <m:fPr>
                              <m:ctrlPr>
                                <a:rPr lang="en-GB" sz="1500" i="1">
                                  <a:latin typeface="Cambria Math" panose="02040503050406030204" pitchFamily="18" charset="0"/>
                                </a:rPr>
                              </m:ctrlPr>
                            </m:fPr>
                            <m:num>
                              <m:r>
                                <a:rPr lang="de-DE" sz="1500" i="1">
                                  <a:latin typeface="Cambria Math" panose="02040503050406030204" pitchFamily="18" charset="0"/>
                                </a:rPr>
                                <m:t>𝑛</m:t>
                              </m:r>
                              <m:r>
                                <a:rPr lang="de-DE" sz="1500" i="1">
                                  <a:latin typeface="Cambria Math" panose="02040503050406030204" pitchFamily="18" charset="0"/>
                                </a:rPr>
                                <m:t>+1</m:t>
                              </m:r>
                            </m:num>
                            <m:den>
                              <m:r>
                                <a:rPr lang="de-DE" sz="1500" i="1">
                                  <a:latin typeface="Cambria Math" panose="02040503050406030204" pitchFamily="18" charset="0"/>
                                </a:rPr>
                                <m:t>𝑛</m:t>
                              </m:r>
                              <m:r>
                                <a:rPr lang="de-DE" sz="1500" i="1">
                                  <a:latin typeface="Cambria Math" panose="02040503050406030204" pitchFamily="18" charset="0"/>
                                </a:rPr>
                                <m:t>(</m:t>
                              </m:r>
                              <m:r>
                                <a:rPr lang="en-GB" sz="1500" i="1">
                                  <a:latin typeface="Cambria Math" panose="02040503050406030204" pitchFamily="18" charset="0"/>
                                </a:rPr>
                                <m:t>𝑛</m:t>
                              </m:r>
                              <m:r>
                                <a:rPr lang="en-GB" sz="1500" i="1">
                                  <a:latin typeface="Cambria Math" panose="02040503050406030204" pitchFamily="18" charset="0"/>
                                </a:rPr>
                                <m:t>+1)</m:t>
                              </m:r>
                            </m:den>
                          </m:f>
                          <m:nary>
                            <m:naryPr>
                              <m:chr m:val="∑"/>
                              <m:ctrlPr>
                                <a:rPr lang="en-GB" sz="1500" i="1">
                                  <a:latin typeface="Cambria Math" panose="02040503050406030204" pitchFamily="18" charset="0"/>
                                </a:rPr>
                              </m:ctrlPr>
                            </m:naryPr>
                            <m:sub>
                              <m:r>
                                <m:rPr>
                                  <m:brk m:alnAt="23"/>
                                </m:rPr>
                                <a:rPr lang="en-GB" sz="1500" i="1">
                                  <a:latin typeface="Cambria Math" panose="02040503050406030204" pitchFamily="18" charset="0"/>
                                </a:rPr>
                                <m:t>𝑖</m:t>
                              </m:r>
                              <m:r>
                                <a:rPr lang="en-GB" sz="1500" i="1">
                                  <a:latin typeface="Cambria Math" panose="02040503050406030204" pitchFamily="18" charset="0"/>
                                </a:rPr>
                                <m:t>=1</m:t>
                              </m:r>
                            </m:sub>
                            <m:sup>
                              <m:r>
                                <a:rPr lang="en-GB" sz="1500" i="1">
                                  <a:latin typeface="Cambria Math" panose="02040503050406030204" pitchFamily="18" charset="0"/>
                                </a:rPr>
                                <m:t>𝑛</m:t>
                              </m:r>
                            </m:sup>
                            <m:e>
                              <m:sSub>
                                <m:sSubPr>
                                  <m:ctrlPr>
                                    <a:rPr lang="en-GB" sz="1500" i="1">
                                      <a:latin typeface="Cambria Math" panose="02040503050406030204" pitchFamily="18" charset="0"/>
                                    </a:rPr>
                                  </m:ctrlPr>
                                </m:sSubPr>
                                <m:e>
                                  <m:r>
                                    <a:rPr lang="en-GB" sz="1500" i="1">
                                      <a:latin typeface="Cambria Math" panose="02040503050406030204" pitchFamily="18" charset="0"/>
                                    </a:rPr>
                                    <m:t>𝑥</m:t>
                                  </m:r>
                                </m:e>
                                <m:sub>
                                  <m:r>
                                    <a:rPr lang="en-GB" sz="1500" i="1">
                                      <a:latin typeface="Cambria Math" panose="02040503050406030204" pitchFamily="18" charset="0"/>
                                    </a:rPr>
                                    <m:t>𝑖</m:t>
                                  </m:r>
                                </m:sub>
                              </m:sSub>
                            </m:e>
                          </m:nary>
                        </m:e>
                      </m:d>
                      <m:r>
                        <a:rPr lang="de-DE" sz="1500" i="1">
                          <a:latin typeface="Cambria Math" panose="02040503050406030204" pitchFamily="18" charset="0"/>
                        </a:rPr>
                        <m:t>−</m:t>
                      </m:r>
                      <m:d>
                        <m:dPr>
                          <m:ctrlPr>
                            <a:rPr lang="de-DE" sz="1500" i="1">
                              <a:latin typeface="Cambria Math" panose="02040503050406030204" pitchFamily="18" charset="0"/>
                            </a:rPr>
                          </m:ctrlPr>
                        </m:dPr>
                        <m:e>
                          <m:f>
                            <m:fPr>
                              <m:ctrlPr>
                                <a:rPr lang="en-GB" sz="1500" i="1">
                                  <a:latin typeface="Cambria Math" panose="02040503050406030204" pitchFamily="18" charset="0"/>
                                </a:rPr>
                              </m:ctrlPr>
                            </m:fPr>
                            <m:num>
                              <m:r>
                                <a:rPr lang="de-DE" sz="1500" i="1">
                                  <a:latin typeface="Cambria Math" panose="02040503050406030204" pitchFamily="18" charset="0"/>
                                </a:rPr>
                                <m:t>1</m:t>
                              </m:r>
                            </m:num>
                            <m:den>
                              <m:r>
                                <a:rPr lang="de-DE" sz="1500" i="1">
                                  <a:latin typeface="Cambria Math" panose="02040503050406030204" pitchFamily="18" charset="0"/>
                                </a:rPr>
                                <m:t>𝑛</m:t>
                              </m:r>
                              <m:d>
                                <m:dPr>
                                  <m:ctrlPr>
                                    <a:rPr lang="de-DE" sz="1500" i="1">
                                      <a:latin typeface="Cambria Math" panose="02040503050406030204" pitchFamily="18" charset="0"/>
                                    </a:rPr>
                                  </m:ctrlPr>
                                </m:dPr>
                                <m:e>
                                  <m:r>
                                    <a:rPr lang="en-GB" sz="1500" i="1">
                                      <a:latin typeface="Cambria Math" panose="02040503050406030204" pitchFamily="18" charset="0"/>
                                    </a:rPr>
                                    <m:t>𝑛</m:t>
                                  </m:r>
                                  <m:r>
                                    <a:rPr lang="en-GB" sz="1500" i="1">
                                      <a:latin typeface="Cambria Math" panose="02040503050406030204" pitchFamily="18" charset="0"/>
                                    </a:rPr>
                                    <m:t>+1</m:t>
                                  </m:r>
                                </m:e>
                              </m:d>
                            </m:den>
                          </m:f>
                          <m:nary>
                            <m:naryPr>
                              <m:chr m:val="∑"/>
                              <m:ctrlPr>
                                <a:rPr lang="en-GB" sz="1500" i="1">
                                  <a:latin typeface="Cambria Math" panose="02040503050406030204" pitchFamily="18" charset="0"/>
                                </a:rPr>
                              </m:ctrlPr>
                            </m:naryPr>
                            <m:sub>
                              <m:r>
                                <m:rPr>
                                  <m:brk m:alnAt="23"/>
                                </m:rPr>
                                <a:rPr lang="en-GB" sz="1500" i="1">
                                  <a:latin typeface="Cambria Math" panose="02040503050406030204" pitchFamily="18" charset="0"/>
                                </a:rPr>
                                <m:t>𝑖</m:t>
                              </m:r>
                              <m:r>
                                <a:rPr lang="en-GB" sz="1500" i="1">
                                  <a:latin typeface="Cambria Math" panose="02040503050406030204" pitchFamily="18" charset="0"/>
                                </a:rPr>
                                <m:t>=1</m:t>
                              </m:r>
                            </m:sub>
                            <m:sup>
                              <m:r>
                                <a:rPr lang="en-GB" sz="1500" i="1">
                                  <a:latin typeface="Cambria Math" panose="02040503050406030204" pitchFamily="18" charset="0"/>
                                </a:rPr>
                                <m:t>𝑛</m:t>
                              </m:r>
                            </m:sup>
                            <m:e>
                              <m:sSub>
                                <m:sSubPr>
                                  <m:ctrlPr>
                                    <a:rPr lang="en-GB" sz="1500" i="1">
                                      <a:latin typeface="Cambria Math" panose="02040503050406030204" pitchFamily="18" charset="0"/>
                                    </a:rPr>
                                  </m:ctrlPr>
                                </m:sSubPr>
                                <m:e>
                                  <m:r>
                                    <a:rPr lang="en-GB" sz="1500" i="1">
                                      <a:latin typeface="Cambria Math" panose="02040503050406030204" pitchFamily="18" charset="0"/>
                                    </a:rPr>
                                    <m:t>𝑥</m:t>
                                  </m:r>
                                </m:e>
                                <m:sub>
                                  <m:r>
                                    <a:rPr lang="en-GB" sz="1500" i="1">
                                      <a:latin typeface="Cambria Math" panose="02040503050406030204" pitchFamily="18" charset="0"/>
                                    </a:rPr>
                                    <m:t>𝑖</m:t>
                                  </m:r>
                                </m:sub>
                              </m:sSub>
                            </m:e>
                          </m:nary>
                        </m:e>
                      </m:d>
                      <m:r>
                        <a:rPr lang="de-DE" sz="1500" i="1">
                          <a:latin typeface="Cambria Math" panose="02040503050406030204" pitchFamily="18" charset="0"/>
                        </a:rPr>
                        <m:t>+</m:t>
                      </m:r>
                      <m:f>
                        <m:fPr>
                          <m:ctrlPr>
                            <a:rPr lang="en-GB" sz="1500" i="1">
                              <a:latin typeface="Cambria Math" panose="02040503050406030204" pitchFamily="18" charset="0"/>
                            </a:rPr>
                          </m:ctrlPr>
                        </m:fPr>
                        <m:num>
                          <m:r>
                            <a:rPr lang="en-GB" sz="1500" i="1">
                              <a:latin typeface="Cambria Math" panose="02040503050406030204" pitchFamily="18" charset="0"/>
                            </a:rPr>
                            <m:t>1</m:t>
                          </m:r>
                        </m:num>
                        <m:den>
                          <m:r>
                            <a:rPr lang="en-GB" sz="1500" i="1">
                              <a:latin typeface="Cambria Math" panose="02040503050406030204" pitchFamily="18" charset="0"/>
                            </a:rPr>
                            <m:t>𝑛</m:t>
                          </m:r>
                          <m:r>
                            <a:rPr lang="en-GB" sz="1500" i="1">
                              <a:latin typeface="Cambria Math" panose="02040503050406030204" pitchFamily="18" charset="0"/>
                            </a:rPr>
                            <m:t>+1</m:t>
                          </m:r>
                        </m:den>
                      </m:f>
                      <m:sSub>
                        <m:sSubPr>
                          <m:ctrlPr>
                            <a:rPr lang="de-DE" sz="1500" i="1">
                              <a:latin typeface="Cambria Math" panose="02040503050406030204" pitchFamily="18" charset="0"/>
                            </a:rPr>
                          </m:ctrlPr>
                        </m:sSubPr>
                        <m:e>
                          <m:r>
                            <a:rPr lang="de-DE" sz="1500" i="1">
                              <a:latin typeface="Cambria Math" panose="02040503050406030204" pitchFamily="18" charset="0"/>
                            </a:rPr>
                            <m:t>𝑥</m:t>
                          </m:r>
                        </m:e>
                        <m:sub>
                          <m:r>
                            <a:rPr lang="de-DE" sz="1500" i="1">
                              <a:latin typeface="Cambria Math" panose="02040503050406030204" pitchFamily="18" charset="0"/>
                            </a:rPr>
                            <m:t>𝑛</m:t>
                          </m:r>
                          <m:r>
                            <a:rPr lang="de-DE" sz="1500" i="1">
                              <a:latin typeface="Cambria Math" panose="02040503050406030204" pitchFamily="18" charset="0"/>
                            </a:rPr>
                            <m:t>+1</m:t>
                          </m:r>
                        </m:sub>
                      </m:sSub>
                    </m:oMath>
                  </m:oMathPara>
                </a14:m>
                <a:endParaRPr lang="en-GB" sz="1500" dirty="0"/>
              </a:p>
            </p:txBody>
          </p:sp>
        </mc:Choice>
        <mc:Fallback xmlns="">
          <p:sp>
            <p:nvSpPr>
              <p:cNvPr id="11" name="Rectangle 10">
                <a:extLst>
                  <a:ext uri="{FF2B5EF4-FFF2-40B4-BE49-F238E27FC236}">
                    <a16:creationId xmlns:a16="http://schemas.microsoft.com/office/drawing/2014/main" id="{8AEC4741-C5A7-0B4D-9A39-5CDF4EE5D583}"/>
                  </a:ext>
                </a:extLst>
              </p:cNvPr>
              <p:cNvSpPr>
                <a:spLocks noRot="1" noChangeAspect="1" noMove="1" noResize="1" noEditPoints="1" noAdjustHandles="1" noChangeArrowheads="1" noChangeShapeType="1" noTextEdit="1"/>
              </p:cNvSpPr>
              <p:nvPr/>
            </p:nvSpPr>
            <p:spPr>
              <a:xfrm>
                <a:off x="3905794" y="3034700"/>
                <a:ext cx="4609556" cy="722442"/>
              </a:xfrm>
              <a:prstGeom prst="rect">
                <a:avLst/>
              </a:prstGeom>
              <a:blipFill>
                <a:blip r:embed="rId8"/>
                <a:stretch>
                  <a:fillRect t="-98276" b="-151724"/>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BB67E468-BA66-1E47-9F05-997D5F22B55B}"/>
                  </a:ext>
                </a:extLst>
              </p:cNvPr>
              <p:cNvSpPr/>
              <p:nvPr/>
            </p:nvSpPr>
            <p:spPr>
              <a:xfrm>
                <a:off x="5037861" y="3970930"/>
                <a:ext cx="3414973" cy="722442"/>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r>
                        <a:rPr lang="en-GB" sz="1500" i="1">
                          <a:latin typeface="Cambria Math" panose="02040503050406030204" pitchFamily="18" charset="0"/>
                        </a:rPr>
                        <m:t>=</m:t>
                      </m:r>
                      <m:d>
                        <m:dPr>
                          <m:ctrlPr>
                            <a:rPr lang="de-DE" sz="1500" i="1">
                              <a:latin typeface="Cambria Math" panose="02040503050406030204" pitchFamily="18" charset="0"/>
                            </a:rPr>
                          </m:ctrlPr>
                        </m:dPr>
                        <m:e>
                          <m:f>
                            <m:fPr>
                              <m:ctrlPr>
                                <a:rPr lang="en-GB" sz="1500" i="1">
                                  <a:latin typeface="Cambria Math" panose="02040503050406030204" pitchFamily="18" charset="0"/>
                                </a:rPr>
                              </m:ctrlPr>
                            </m:fPr>
                            <m:num>
                              <m:r>
                                <a:rPr lang="en-GB" sz="1500" i="1">
                                  <a:latin typeface="Cambria Math" panose="02040503050406030204" pitchFamily="18" charset="0"/>
                                </a:rPr>
                                <m:t>1</m:t>
                              </m:r>
                            </m:num>
                            <m:den>
                              <m:r>
                                <a:rPr lang="en-GB" sz="1500" i="1">
                                  <a:latin typeface="Cambria Math" panose="02040503050406030204" pitchFamily="18" charset="0"/>
                                </a:rPr>
                                <m:t>𝑛</m:t>
                              </m:r>
                            </m:den>
                          </m:f>
                          <m:nary>
                            <m:naryPr>
                              <m:chr m:val="∑"/>
                              <m:ctrlPr>
                                <a:rPr lang="en-GB" sz="1500" i="1">
                                  <a:latin typeface="Cambria Math" panose="02040503050406030204" pitchFamily="18" charset="0"/>
                                </a:rPr>
                              </m:ctrlPr>
                            </m:naryPr>
                            <m:sub>
                              <m:r>
                                <m:rPr>
                                  <m:brk m:alnAt="23"/>
                                </m:rPr>
                                <a:rPr lang="en-GB" sz="1500" i="1">
                                  <a:latin typeface="Cambria Math" panose="02040503050406030204" pitchFamily="18" charset="0"/>
                                </a:rPr>
                                <m:t>𝑖</m:t>
                              </m:r>
                              <m:r>
                                <a:rPr lang="en-GB" sz="1500" i="1">
                                  <a:latin typeface="Cambria Math" panose="02040503050406030204" pitchFamily="18" charset="0"/>
                                </a:rPr>
                                <m:t>=1</m:t>
                              </m:r>
                            </m:sub>
                            <m:sup>
                              <m:r>
                                <a:rPr lang="en-GB" sz="1500" i="1">
                                  <a:latin typeface="Cambria Math" panose="02040503050406030204" pitchFamily="18" charset="0"/>
                                </a:rPr>
                                <m:t>𝑛</m:t>
                              </m:r>
                            </m:sup>
                            <m:e>
                              <m:sSub>
                                <m:sSubPr>
                                  <m:ctrlPr>
                                    <a:rPr lang="en-GB" sz="1500" i="1">
                                      <a:latin typeface="Cambria Math" panose="02040503050406030204" pitchFamily="18" charset="0"/>
                                    </a:rPr>
                                  </m:ctrlPr>
                                </m:sSubPr>
                                <m:e>
                                  <m:r>
                                    <a:rPr lang="en-GB" sz="1500" i="1">
                                      <a:latin typeface="Cambria Math" panose="02040503050406030204" pitchFamily="18" charset="0"/>
                                    </a:rPr>
                                    <m:t>𝑥</m:t>
                                  </m:r>
                                </m:e>
                                <m:sub>
                                  <m:r>
                                    <a:rPr lang="en-GB" sz="1500" i="1">
                                      <a:latin typeface="Cambria Math" panose="02040503050406030204" pitchFamily="18" charset="0"/>
                                    </a:rPr>
                                    <m:t>𝑖</m:t>
                                  </m:r>
                                </m:sub>
                              </m:sSub>
                            </m:e>
                          </m:nary>
                        </m:e>
                      </m:d>
                      <m:r>
                        <a:rPr lang="en-GB" sz="1500" i="1">
                          <a:latin typeface="Cambria Math" panose="02040503050406030204" pitchFamily="18" charset="0"/>
                        </a:rPr>
                        <m:t>+</m:t>
                      </m:r>
                      <m:f>
                        <m:fPr>
                          <m:ctrlPr>
                            <a:rPr lang="en-GB" sz="1500" i="1">
                              <a:latin typeface="Cambria Math" panose="02040503050406030204" pitchFamily="18" charset="0"/>
                            </a:rPr>
                          </m:ctrlPr>
                        </m:fPr>
                        <m:num>
                          <m:r>
                            <a:rPr lang="en-GB" sz="1500" i="1">
                              <a:latin typeface="Cambria Math" panose="02040503050406030204" pitchFamily="18" charset="0"/>
                            </a:rPr>
                            <m:t>1</m:t>
                          </m:r>
                        </m:num>
                        <m:den>
                          <m:r>
                            <a:rPr lang="en-GB" sz="1500" i="1">
                              <a:latin typeface="Cambria Math" panose="02040503050406030204" pitchFamily="18" charset="0"/>
                            </a:rPr>
                            <m:t>𝑛</m:t>
                          </m:r>
                          <m:r>
                            <a:rPr lang="en-GB" sz="1500" i="1">
                              <a:latin typeface="Cambria Math" panose="02040503050406030204" pitchFamily="18" charset="0"/>
                            </a:rPr>
                            <m:t>+1</m:t>
                          </m:r>
                        </m:den>
                      </m:f>
                      <m:d>
                        <m:dPr>
                          <m:ctrlPr>
                            <a:rPr lang="en-GB" sz="1500" i="1">
                              <a:latin typeface="Cambria Math" panose="02040503050406030204" pitchFamily="18" charset="0"/>
                            </a:rPr>
                          </m:ctrlPr>
                        </m:dPr>
                        <m:e>
                          <m:sSub>
                            <m:sSubPr>
                              <m:ctrlPr>
                                <a:rPr lang="en-GB" sz="1500" i="1">
                                  <a:latin typeface="Cambria Math" panose="02040503050406030204" pitchFamily="18" charset="0"/>
                                </a:rPr>
                              </m:ctrlPr>
                            </m:sSubPr>
                            <m:e>
                              <m:r>
                                <a:rPr lang="en-GB" sz="1500" i="1">
                                  <a:latin typeface="Cambria Math" panose="02040503050406030204" pitchFamily="18" charset="0"/>
                                </a:rPr>
                                <m:t>𝑥</m:t>
                              </m:r>
                            </m:e>
                            <m:sub>
                              <m:r>
                                <a:rPr lang="en-GB" sz="1500" i="1">
                                  <a:latin typeface="Cambria Math" panose="02040503050406030204" pitchFamily="18" charset="0"/>
                                </a:rPr>
                                <m:t>𝑛</m:t>
                              </m:r>
                              <m:r>
                                <a:rPr lang="en-GB" sz="1500" i="1">
                                  <a:latin typeface="Cambria Math" panose="02040503050406030204" pitchFamily="18" charset="0"/>
                                </a:rPr>
                                <m:t>+1</m:t>
                              </m:r>
                            </m:sub>
                          </m:sSub>
                          <m:r>
                            <a:rPr lang="en-GB" sz="1500" i="1">
                              <a:latin typeface="Cambria Math" panose="02040503050406030204" pitchFamily="18" charset="0"/>
                            </a:rPr>
                            <m:t>−</m:t>
                          </m:r>
                          <m:f>
                            <m:fPr>
                              <m:ctrlPr>
                                <a:rPr lang="en-GB" sz="1500" i="1">
                                  <a:latin typeface="Cambria Math" panose="02040503050406030204" pitchFamily="18" charset="0"/>
                                </a:rPr>
                              </m:ctrlPr>
                            </m:fPr>
                            <m:num>
                              <m:r>
                                <a:rPr lang="en-GB" sz="1500" i="1">
                                  <a:latin typeface="Cambria Math" panose="02040503050406030204" pitchFamily="18" charset="0"/>
                                </a:rPr>
                                <m:t>1</m:t>
                              </m:r>
                            </m:num>
                            <m:den>
                              <m:r>
                                <a:rPr lang="en-GB" sz="1500" i="1">
                                  <a:latin typeface="Cambria Math" panose="02040503050406030204" pitchFamily="18" charset="0"/>
                                </a:rPr>
                                <m:t>𝑛</m:t>
                              </m:r>
                            </m:den>
                          </m:f>
                          <m:nary>
                            <m:naryPr>
                              <m:chr m:val="∑"/>
                              <m:ctrlPr>
                                <a:rPr lang="en-GB" sz="1500" i="1">
                                  <a:latin typeface="Cambria Math" panose="02040503050406030204" pitchFamily="18" charset="0"/>
                                </a:rPr>
                              </m:ctrlPr>
                            </m:naryPr>
                            <m:sub>
                              <m:r>
                                <m:rPr>
                                  <m:brk m:alnAt="23"/>
                                </m:rPr>
                                <a:rPr lang="en-GB" sz="1500" i="1">
                                  <a:latin typeface="Cambria Math" panose="02040503050406030204" pitchFamily="18" charset="0"/>
                                </a:rPr>
                                <m:t>𝑖</m:t>
                              </m:r>
                              <m:r>
                                <a:rPr lang="en-GB" sz="1500" i="1">
                                  <a:latin typeface="Cambria Math" panose="02040503050406030204" pitchFamily="18" charset="0"/>
                                </a:rPr>
                                <m:t>=1</m:t>
                              </m:r>
                            </m:sub>
                            <m:sup>
                              <m:r>
                                <a:rPr lang="en-GB" sz="1500" i="1">
                                  <a:latin typeface="Cambria Math" panose="02040503050406030204" pitchFamily="18" charset="0"/>
                                </a:rPr>
                                <m:t>𝑛</m:t>
                              </m:r>
                            </m:sup>
                            <m:e>
                              <m:sSub>
                                <m:sSubPr>
                                  <m:ctrlPr>
                                    <a:rPr lang="en-GB" sz="1500" i="1">
                                      <a:latin typeface="Cambria Math" panose="02040503050406030204" pitchFamily="18" charset="0"/>
                                    </a:rPr>
                                  </m:ctrlPr>
                                </m:sSubPr>
                                <m:e>
                                  <m:r>
                                    <a:rPr lang="en-GB" sz="1500" i="1">
                                      <a:latin typeface="Cambria Math" panose="02040503050406030204" pitchFamily="18" charset="0"/>
                                    </a:rPr>
                                    <m:t>𝑥</m:t>
                                  </m:r>
                                </m:e>
                                <m:sub>
                                  <m:r>
                                    <a:rPr lang="en-GB" sz="1500" i="1">
                                      <a:latin typeface="Cambria Math" panose="02040503050406030204" pitchFamily="18" charset="0"/>
                                    </a:rPr>
                                    <m:t>𝑖</m:t>
                                  </m:r>
                                </m:sub>
                              </m:sSub>
                            </m:e>
                          </m:nary>
                        </m:e>
                      </m:d>
                    </m:oMath>
                  </m:oMathPara>
                </a14:m>
                <a:endParaRPr lang="en-GB" sz="1500" dirty="0"/>
              </a:p>
            </p:txBody>
          </p:sp>
        </mc:Choice>
        <mc:Fallback xmlns="">
          <p:sp>
            <p:nvSpPr>
              <p:cNvPr id="12" name="Rectangle 11">
                <a:extLst>
                  <a:ext uri="{FF2B5EF4-FFF2-40B4-BE49-F238E27FC236}">
                    <a16:creationId xmlns:a16="http://schemas.microsoft.com/office/drawing/2014/main" id="{BB67E468-BA66-1E47-9F05-997D5F22B55B}"/>
                  </a:ext>
                </a:extLst>
              </p:cNvPr>
              <p:cNvSpPr>
                <a:spLocks noRot="1" noChangeAspect="1" noMove="1" noResize="1" noEditPoints="1" noAdjustHandles="1" noChangeArrowheads="1" noChangeShapeType="1" noTextEdit="1"/>
              </p:cNvSpPr>
              <p:nvPr/>
            </p:nvSpPr>
            <p:spPr>
              <a:xfrm>
                <a:off x="5037861" y="3970930"/>
                <a:ext cx="3414973" cy="722442"/>
              </a:xfrm>
              <a:prstGeom prst="rect">
                <a:avLst/>
              </a:prstGeom>
              <a:blipFill>
                <a:blip r:embed="rId9"/>
                <a:stretch>
                  <a:fillRect l="-5556" t="-100000" b="-151724"/>
                </a:stretch>
              </a:blipFill>
            </p:spPr>
            <p:txBody>
              <a:bodyPr/>
              <a:lstStyle/>
              <a:p>
                <a:r>
                  <a:rPr lang="en-GB">
                    <a:noFill/>
                  </a:rPr>
                  <a:t> </a:t>
                </a:r>
              </a:p>
            </p:txBody>
          </p:sp>
        </mc:Fallback>
      </mc:AlternateContent>
    </p:spTree>
    <p:extLst>
      <p:ext uri="{BB962C8B-B14F-4D97-AF65-F5344CB8AC3E}">
        <p14:creationId xmlns:p14="http://schemas.microsoft.com/office/powerpoint/2010/main" val="537035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lt">
                                    <p:tmAbs val="0"/>
                                  </p:iterate>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iterate type="wd">
                                    <p:tmAbs val="0"/>
                                  </p:iterate>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iterate type="wd">
                                    <p:tmAbs val="0"/>
                                  </p:iterate>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iterate type="wd">
                                    <p:tmAbs val="0"/>
                                  </p:iterate>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iterate type="wd">
                                    <p:tmAbs val="0"/>
                                  </p:iterate>
                                  <p:childTnLst>
                                    <p:set>
                                      <p:cBhvr>
                                        <p:cTn id="5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1" grpId="0"/>
      <p:bldP spid="1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F8A5A-4615-3242-81C8-5EAD13037B75}"/>
              </a:ext>
            </a:extLst>
          </p:cNvPr>
          <p:cNvSpPr>
            <a:spLocks noGrp="1"/>
          </p:cNvSpPr>
          <p:nvPr>
            <p:ph type="title"/>
          </p:nvPr>
        </p:nvSpPr>
        <p:spPr/>
        <p:txBody>
          <a:bodyPr/>
          <a:lstStyle/>
          <a:p>
            <a:r>
              <a:rPr lang="en-GB" dirty="0"/>
              <a:t>TD Update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AB03E8C-C411-8F4E-ABFA-04C6BEFAE436}"/>
                  </a:ext>
                </a:extLst>
              </p:cNvPr>
              <p:cNvSpPr>
                <a:spLocks noGrp="1"/>
              </p:cNvSpPr>
              <p:nvPr>
                <p:ph idx="1"/>
              </p:nvPr>
            </p:nvSpPr>
            <p:spPr/>
            <p:txBody>
              <a:bodyPr>
                <a:normAutofit fontScale="92500" lnSpcReduction="20000"/>
              </a:bodyPr>
              <a:lstStyle/>
              <a:p>
                <a:r>
                  <a:rPr lang="en-GB" dirty="0"/>
                  <a:t>TD update for transition from </a:t>
                </a:r>
                <a14:m>
                  <m:oMath xmlns:m="http://schemas.openxmlformats.org/officeDocument/2006/math">
                    <m:r>
                      <a:rPr lang="en-GB" b="0" i="1" smtClean="0">
                        <a:latin typeface="Cambria Math" panose="02040503050406030204" pitchFamily="18" charset="0"/>
                      </a:rPr>
                      <m:t>𝑠</m:t>
                    </m:r>
                  </m:oMath>
                </a14:m>
                <a:r>
                  <a:rPr lang="en-GB" dirty="0"/>
                  <a:t> to </a:t>
                </a:r>
                <a14:m>
                  <m:oMath xmlns:m="http://schemas.openxmlformats.org/officeDocument/2006/math">
                    <m:sSup>
                      <m:sSupPr>
                        <m:ctrlPr>
                          <a:rPr lang="en-GB" b="0" i="1" smtClean="0">
                            <a:latin typeface="Cambria Math" panose="02040503050406030204" pitchFamily="18" charset="0"/>
                          </a:rPr>
                        </m:ctrlPr>
                      </m:sSupPr>
                      <m:e>
                        <m:r>
                          <a:rPr lang="en-GB" b="0" i="1" smtClean="0">
                            <a:latin typeface="Cambria Math" panose="02040503050406030204" pitchFamily="18" charset="0"/>
                          </a:rPr>
                          <m:t>𝑠</m:t>
                        </m:r>
                      </m:e>
                      <m:sup>
                        <m:r>
                          <a:rPr lang="en-GB" b="0" i="1" smtClean="0">
                            <a:latin typeface="Cambria Math" panose="02040503050406030204" pitchFamily="18" charset="0"/>
                          </a:rPr>
                          <m:t>′</m:t>
                        </m:r>
                      </m:sup>
                    </m:sSup>
                  </m:oMath>
                </a14:m>
                <a:endParaRPr lang="en-GB" dirty="0"/>
              </a:p>
              <a:p>
                <a:pPr marL="0" indent="0">
                  <a:buNone/>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𝑈</m:t>
                          </m:r>
                        </m:e>
                        <m:sup>
                          <m:r>
                            <a:rPr lang="en-GB" i="1" smtClean="0">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𝑈</m:t>
                          </m:r>
                        </m:e>
                        <m:sup>
                          <m:r>
                            <a:rPr lang="en-GB" i="1" smtClean="0">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de-DE" i="1" smtClean="0">
                              <a:latin typeface="Cambria Math" panose="02040503050406030204" pitchFamily="18" charset="0"/>
                            </a:rPr>
                            <m:t>𝑠</m:t>
                          </m:r>
                        </m:e>
                      </m:d>
                      <m:r>
                        <a:rPr lang="en-GB" i="1">
                          <a:latin typeface="Cambria Math" panose="02040503050406030204" pitchFamily="18" charset="0"/>
                        </a:rPr>
                        <m:t>+</m:t>
                      </m:r>
                      <m:r>
                        <a:rPr lang="en-GB" i="1" smtClean="0">
                          <a:latin typeface="Cambria Math" panose="02040503050406030204" pitchFamily="18" charset="0"/>
                          <a:ea typeface="Cambria Math" panose="02040503050406030204" pitchFamily="18" charset="0"/>
                        </a:rPr>
                        <m:t>𝛼</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𝑅</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𝑠</m:t>
                              </m:r>
                            </m:e>
                          </m:d>
                          <m:r>
                            <a:rPr lang="en-GB" b="0" i="1" smtClean="0">
                              <a:latin typeface="Cambria Math" panose="02040503050406030204" pitchFamily="18" charset="0"/>
                              <a:ea typeface="Cambria Math" panose="02040503050406030204" pitchFamily="18" charset="0"/>
                            </a:rPr>
                            <m:t>+ </m:t>
                          </m:r>
                          <m:r>
                            <a:rPr lang="en-GB" b="0" i="1" smtClean="0">
                              <a:latin typeface="Cambria Math" panose="02040503050406030204" pitchFamily="18" charset="0"/>
                              <a:ea typeface="Cambria Math" panose="02040503050406030204" pitchFamily="18" charset="0"/>
                            </a:rPr>
                            <m:t>𝛾</m:t>
                          </m:r>
                          <m:sSup>
                            <m:sSupPr>
                              <m:ctrlPr>
                                <a:rPr lang="en-GB" i="1" smtClean="0">
                                  <a:latin typeface="Cambria Math" panose="02040503050406030204" pitchFamily="18" charset="0"/>
                                </a:rPr>
                              </m:ctrlPr>
                            </m:sSupPr>
                            <m:e>
                              <m:r>
                                <a:rPr lang="en-GB" i="1" smtClean="0">
                                  <a:latin typeface="Cambria Math" panose="02040503050406030204" pitchFamily="18" charset="0"/>
                                </a:rPr>
                                <m:t>𝑈</m:t>
                              </m:r>
                            </m:e>
                            <m:sup>
                              <m:r>
                                <a:rPr lang="en-GB" i="1" smtClean="0">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b="0" i="1" smtClean="0">
                                  <a:latin typeface="Cambria Math" panose="02040503050406030204" pitchFamily="18" charset="0"/>
                                </a:rPr>
                                <m:t>𝑠</m:t>
                              </m:r>
                              <m:r>
                                <a:rPr lang="en-GB" b="0" i="1" smtClean="0">
                                  <a:latin typeface="Cambria Math" panose="02040503050406030204" pitchFamily="18" charset="0"/>
                                </a:rPr>
                                <m:t>′</m:t>
                              </m:r>
                            </m:e>
                          </m:d>
                          <m:r>
                            <a:rPr lang="en-GB" b="0" i="1" smtClean="0">
                              <a:latin typeface="Cambria Math" panose="02040503050406030204" pitchFamily="18" charset="0"/>
                            </a:rPr>
                            <m:t>−</m:t>
                          </m:r>
                          <m:sSup>
                            <m:sSupPr>
                              <m:ctrlPr>
                                <a:rPr lang="en-GB" i="1" smtClean="0">
                                  <a:latin typeface="Cambria Math" panose="02040503050406030204" pitchFamily="18" charset="0"/>
                                </a:rPr>
                              </m:ctrlPr>
                            </m:sSupPr>
                            <m:e>
                              <m:r>
                                <a:rPr lang="en-GB" i="1" smtClean="0">
                                  <a:latin typeface="Cambria Math" panose="02040503050406030204" pitchFamily="18" charset="0"/>
                                </a:rPr>
                                <m:t>𝑈</m:t>
                              </m:r>
                            </m:e>
                            <m:sup>
                              <m:r>
                                <a:rPr lang="en-GB" i="1" smtClean="0">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r>
                                <a:rPr lang="en-GB" b="0" i="1" smtClean="0">
                                  <a:latin typeface="Cambria Math" panose="02040503050406030204" pitchFamily="18" charset="0"/>
                                </a:rPr>
                                <m:t>𝑠</m:t>
                              </m:r>
                            </m:e>
                          </m:d>
                        </m:e>
                      </m:d>
                    </m:oMath>
                  </m:oMathPara>
                </a14:m>
                <a:endParaRPr lang="en-GB" dirty="0"/>
              </a:p>
              <a:p>
                <a:pPr lvl="1"/>
                <a:endParaRPr lang="en-GB" dirty="0"/>
              </a:p>
              <a:p>
                <a:pPr lvl="1"/>
                <a:endParaRPr lang="en-GB" dirty="0"/>
              </a:p>
              <a:p>
                <a:endParaRPr lang="en-GB" dirty="0"/>
              </a:p>
              <a:p>
                <a:pPr lvl="1"/>
                <a:r>
                  <a:rPr lang="en-GB" dirty="0"/>
                  <a:t>Similar to one step of value iteration</a:t>
                </a:r>
              </a:p>
              <a:p>
                <a:pPr lvl="1"/>
                <a:r>
                  <a:rPr lang="en-GB" dirty="0"/>
                  <a:t>Equation called </a:t>
                </a:r>
                <a:r>
                  <a:rPr lang="en-GB" dirty="0">
                    <a:solidFill>
                      <a:schemeClr val="accent1"/>
                    </a:solidFill>
                  </a:rPr>
                  <a:t>backup</a:t>
                </a:r>
                <a:endParaRPr lang="en-GB" dirty="0"/>
              </a:p>
              <a:p>
                <a:r>
                  <a:rPr lang="en-GB" dirty="0"/>
                  <a:t>So, the update is maintaining a “mean” of the (noisy) utility samples</a:t>
                </a:r>
              </a:p>
              <a:p>
                <a:r>
                  <a:rPr lang="en-GB" dirty="0"/>
                  <a:t>If the learning rate decreases with the number of samples (e.g., </a:t>
                </a:r>
                <a14:m>
                  <m:oMath xmlns:m="http://schemas.openxmlformats.org/officeDocument/2006/math">
                    <m:r>
                      <a:rPr lang="en-GB" i="1" smtClean="0">
                        <a:latin typeface="Cambria Math" panose="02040503050406030204" pitchFamily="18" charset="0"/>
                      </a:rPr>
                      <m:t>1/</m:t>
                    </m:r>
                    <m:r>
                      <a:rPr lang="en-GB" i="1" smtClean="0">
                        <a:latin typeface="Cambria Math" panose="02040503050406030204" pitchFamily="18" charset="0"/>
                      </a:rPr>
                      <m:t>𝑛</m:t>
                    </m:r>
                  </m:oMath>
                </a14:m>
                <a:r>
                  <a:rPr lang="en-GB" dirty="0"/>
                  <a:t>), then the utility estimates will eventually converge to true values</a:t>
                </a:r>
              </a:p>
              <a:p>
                <a:pPr marL="0" indent="0">
                  <a:buNone/>
                </a:pPr>
                <a14:m>
                  <m:oMathPara xmlns:m="http://schemas.openxmlformats.org/officeDocument/2006/math">
                    <m:oMathParaPr>
                      <m:jc m:val="centerGroup"/>
                    </m:oMathParaPr>
                    <m:oMath xmlns:m="http://schemas.openxmlformats.org/officeDocument/2006/math">
                      <m:sSup>
                        <m:sSupPr>
                          <m:ctrlPr>
                            <a:rPr lang="en-GB" i="1" smtClean="0">
                              <a:latin typeface="Cambria Math" panose="02040503050406030204" pitchFamily="18" charset="0"/>
                            </a:rPr>
                          </m:ctrlPr>
                        </m:sSupPr>
                        <m:e>
                          <m:r>
                            <a:rPr lang="en-GB" i="1" smtClean="0">
                              <a:latin typeface="Cambria Math" panose="02040503050406030204" pitchFamily="18" charset="0"/>
                            </a:rPr>
                            <m:t>𝑈</m:t>
                          </m:r>
                        </m:e>
                        <m:sup>
                          <m:r>
                            <a:rPr lang="en-GB" i="1" smtClean="0">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rPr>
                        <m:t>𝑅</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𝛾</m:t>
                      </m:r>
                      <m:nary>
                        <m:naryPr>
                          <m:chr m:val="∑"/>
                          <m:supHide m:val="on"/>
                          <m:ctrlPr>
                            <a:rPr lang="en-GB" i="1">
                              <a:latin typeface="Cambria Math" panose="02040503050406030204" pitchFamily="18" charset="0"/>
                            </a:rPr>
                          </m:ctrlPr>
                        </m:naryPr>
                        <m:sub>
                          <m:sSub>
                            <m:sSubPr>
                              <m:ctrlPr>
                                <a:rPr lang="en-GB" i="1">
                                  <a:latin typeface="Cambria Math" panose="02040503050406030204" pitchFamily="18" charset="0"/>
                                </a:rPr>
                              </m:ctrlPr>
                            </m:sSubPr>
                            <m:e>
                              <m:r>
                                <m:rPr>
                                  <m:brk m:alnAt="7"/>
                                </m:rPr>
                                <a:rPr lang="en-GB" i="1">
                                  <a:latin typeface="Cambria Math" panose="02040503050406030204" pitchFamily="18" charset="0"/>
                                </a:rPr>
                                <m:t>𝑠</m:t>
                              </m:r>
                            </m:e>
                            <m:sub>
                              <m:r>
                                <m:rPr>
                                  <m:brk m:alnAt="7"/>
                                </m:rPr>
                                <a:rPr lang="en-GB" i="1">
                                  <a:latin typeface="Cambria Math" panose="02040503050406030204" pitchFamily="18" charset="0"/>
                                </a:rPr>
                                <m:t>𝑗</m:t>
                              </m:r>
                            </m:sub>
                          </m:sSub>
                        </m:sub>
                        <m:sup/>
                        <m:e>
                          <m:r>
                            <a:rPr lang="en-GB" i="1">
                              <a:latin typeface="Cambria Math" panose="02040503050406030204" pitchFamily="18" charset="0"/>
                            </a:rPr>
                            <m:t>𝑃</m:t>
                          </m:r>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r>
                                <a:rPr lang="en-GB" i="1">
                                  <a:latin typeface="Cambria Math" panose="02040503050406030204" pitchFamily="18" charset="0"/>
                                </a:rPr>
                                <m:t>|</m:t>
                              </m:r>
                              <m:r>
                                <a:rPr lang="en-GB" i="1" smtClean="0">
                                  <a:latin typeface="Cambria Math" panose="02040503050406030204" pitchFamily="18" charset="0"/>
                                  <a:ea typeface="Cambria Math" panose="02040503050406030204" pitchFamily="18" charset="0"/>
                                </a:rPr>
                                <m:t>𝜋</m:t>
                              </m:r>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r>
                                <a:rPr lang="en-GB" i="1" smtClean="0">
                                  <a:latin typeface="Cambria Math" panose="02040503050406030204" pitchFamily="18" charset="0"/>
                                </a:rPr>
                                <m:t>,</m:t>
                              </m:r>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𝑖</m:t>
                                  </m:r>
                                </m:sub>
                              </m:sSub>
                            </m:e>
                          </m:d>
                          <m:sSup>
                            <m:sSupPr>
                              <m:ctrlPr>
                                <a:rPr lang="en-GB" i="1" smtClean="0">
                                  <a:latin typeface="Cambria Math" panose="02040503050406030204" pitchFamily="18" charset="0"/>
                                </a:rPr>
                              </m:ctrlPr>
                            </m:sSupPr>
                            <m:e>
                              <m:r>
                                <a:rPr lang="en-GB" i="1" smtClean="0">
                                  <a:latin typeface="Cambria Math" panose="02040503050406030204" pitchFamily="18" charset="0"/>
                                </a:rPr>
                                <m:t>𝑈</m:t>
                              </m:r>
                            </m:e>
                            <m:sup>
                              <m:r>
                                <a:rPr lang="en-GB" i="1" smtClean="0">
                                  <a:latin typeface="Cambria Math" panose="02040503050406030204" pitchFamily="18" charset="0"/>
                                  <a:ea typeface="Cambria Math" panose="02040503050406030204" pitchFamily="18" charset="0"/>
                                </a:rPr>
                                <m:t>𝜋</m:t>
                              </m:r>
                            </m:sup>
                          </m:sSup>
                          <m:d>
                            <m:dPr>
                              <m:ctrlPr>
                                <a:rPr lang="en-GB" i="1">
                                  <a:latin typeface="Cambria Math" panose="02040503050406030204" pitchFamily="18" charset="0"/>
                                </a:rPr>
                              </m:ctrlPr>
                            </m:dPr>
                            <m:e>
                              <m:sSub>
                                <m:sSubPr>
                                  <m:ctrlPr>
                                    <a:rPr lang="en-GB" i="1">
                                      <a:latin typeface="Cambria Math" panose="02040503050406030204" pitchFamily="18" charset="0"/>
                                    </a:rPr>
                                  </m:ctrlPr>
                                </m:sSubPr>
                                <m:e>
                                  <m:r>
                                    <a:rPr lang="en-GB" i="1">
                                      <a:latin typeface="Cambria Math" panose="02040503050406030204" pitchFamily="18" charset="0"/>
                                    </a:rPr>
                                    <m:t>𝑠</m:t>
                                  </m:r>
                                </m:e>
                                <m:sub>
                                  <m:r>
                                    <a:rPr lang="en-GB" i="1">
                                      <a:latin typeface="Cambria Math" panose="02040503050406030204" pitchFamily="18" charset="0"/>
                                    </a:rPr>
                                    <m:t>𝑗</m:t>
                                  </m:r>
                                </m:sub>
                              </m:sSub>
                            </m:e>
                          </m:d>
                        </m:e>
                      </m:nary>
                    </m:oMath>
                  </m:oMathPara>
                </a14:m>
                <a:endParaRPr lang="en-GB" dirty="0"/>
              </a:p>
              <a:p>
                <a:endParaRPr lang="en-GB" dirty="0"/>
              </a:p>
            </p:txBody>
          </p:sp>
        </mc:Choice>
        <mc:Fallback xmlns="">
          <p:sp>
            <p:nvSpPr>
              <p:cNvPr id="3" name="Content Placeholder 2">
                <a:extLst>
                  <a:ext uri="{FF2B5EF4-FFF2-40B4-BE49-F238E27FC236}">
                    <a16:creationId xmlns:a16="http://schemas.microsoft.com/office/drawing/2014/main" id="{BAB03E8C-C411-8F4E-ABFA-04C6BEFAE436}"/>
                  </a:ext>
                </a:extLst>
              </p:cNvPr>
              <p:cNvSpPr>
                <a:spLocks noGrp="1" noRot="1" noChangeAspect="1" noMove="1" noResize="1" noEditPoints="1" noAdjustHandles="1" noChangeArrowheads="1" noChangeShapeType="1" noTextEdit="1"/>
              </p:cNvSpPr>
              <p:nvPr>
                <p:ph idx="1"/>
              </p:nvPr>
            </p:nvSpPr>
            <p:spPr>
              <a:blipFill>
                <a:blip r:embed="rId2"/>
                <a:stretch>
                  <a:fillRect l="-1286" t="-3030" b="-37121"/>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64EA6DD4-97D1-614F-A5FA-A90A4E8B93FE}"/>
              </a:ext>
            </a:extLst>
          </p:cNvPr>
          <p:cNvSpPr>
            <a:spLocks noGrp="1"/>
          </p:cNvSpPr>
          <p:nvPr>
            <p:ph type="sldNum" sz="quarter" idx="12"/>
          </p:nvPr>
        </p:nvSpPr>
        <p:spPr/>
        <p:txBody>
          <a:bodyPr/>
          <a:lstStyle/>
          <a:p>
            <a:fld id="{67C9959E-8E6B-B04C-9955-EA096F41CA7A}" type="slidenum">
              <a:rPr lang="en-GB" smtClean="0"/>
              <a:t>62</a:t>
            </a:fld>
            <a:endParaRPr lang="en-GB"/>
          </a:p>
        </p:txBody>
      </p:sp>
      <p:sp>
        <p:nvSpPr>
          <p:cNvPr id="5" name="TextBox 4">
            <a:extLst>
              <a:ext uri="{FF2B5EF4-FFF2-40B4-BE49-F238E27FC236}">
                <a16:creationId xmlns:a16="http://schemas.microsoft.com/office/drawing/2014/main" id="{71F2A641-0826-B14E-84DF-266396C26B07}"/>
              </a:ext>
            </a:extLst>
          </p:cNvPr>
          <p:cNvSpPr txBox="1"/>
          <p:nvPr/>
        </p:nvSpPr>
        <p:spPr>
          <a:xfrm>
            <a:off x="2301154" y="2307992"/>
            <a:ext cx="1375954" cy="369332"/>
          </a:xfrm>
          <a:prstGeom prst="rect">
            <a:avLst/>
          </a:prstGeom>
          <a:noFill/>
        </p:spPr>
        <p:txBody>
          <a:bodyPr wrap="none" rtlCol="0">
            <a:spAutoFit/>
          </a:bodyPr>
          <a:lstStyle/>
          <a:p>
            <a:r>
              <a:rPr lang="en-GB">
                <a:solidFill>
                  <a:schemeClr val="accent1"/>
                </a:solidFill>
              </a:rPr>
              <a:t>learning rate</a:t>
            </a:r>
          </a:p>
        </p:txBody>
      </p:sp>
      <p:sp>
        <p:nvSpPr>
          <p:cNvPr id="6" name="TextBox 5">
            <a:extLst>
              <a:ext uri="{FF2B5EF4-FFF2-40B4-BE49-F238E27FC236}">
                <a16:creationId xmlns:a16="http://schemas.microsoft.com/office/drawing/2014/main" id="{EFEED6F3-1976-9F47-BAE1-EED664DF94F5}"/>
              </a:ext>
            </a:extLst>
          </p:cNvPr>
          <p:cNvSpPr txBox="1"/>
          <p:nvPr/>
        </p:nvSpPr>
        <p:spPr>
          <a:xfrm>
            <a:off x="4585074" y="2171888"/>
            <a:ext cx="2830711" cy="646331"/>
          </a:xfrm>
          <a:prstGeom prst="rect">
            <a:avLst/>
          </a:prstGeom>
          <a:noFill/>
        </p:spPr>
        <p:txBody>
          <a:bodyPr wrap="none" rtlCol="0">
            <a:spAutoFit/>
          </a:bodyPr>
          <a:lstStyle/>
          <a:p>
            <a:r>
              <a:rPr lang="en-GB" dirty="0">
                <a:solidFill>
                  <a:schemeClr val="accent1"/>
                </a:solidFill>
              </a:rPr>
              <a:t>new (noisy) sample of utility</a:t>
            </a:r>
            <a:br>
              <a:rPr lang="en-GB" dirty="0">
                <a:solidFill>
                  <a:schemeClr val="accent1"/>
                </a:solidFill>
              </a:rPr>
            </a:br>
            <a:r>
              <a:rPr lang="en-GB" dirty="0">
                <a:solidFill>
                  <a:schemeClr val="accent1"/>
                </a:solidFill>
              </a:rPr>
              <a:t>based on next state</a:t>
            </a:r>
          </a:p>
        </p:txBody>
      </p:sp>
      <p:cxnSp>
        <p:nvCxnSpPr>
          <p:cNvPr id="7" name="Straight Arrow Connector 6">
            <a:extLst>
              <a:ext uri="{FF2B5EF4-FFF2-40B4-BE49-F238E27FC236}">
                <a16:creationId xmlns:a16="http://schemas.microsoft.com/office/drawing/2014/main" id="{E2C340C5-545D-7949-96BB-2A45B1F2F0EA}"/>
              </a:ext>
            </a:extLst>
          </p:cNvPr>
          <p:cNvCxnSpPr>
            <a:cxnSpLocks/>
            <a:stCxn id="5" idx="0"/>
          </p:cNvCxnSpPr>
          <p:nvPr/>
        </p:nvCxnSpPr>
        <p:spPr>
          <a:xfrm flipV="1">
            <a:off x="2989131" y="1811383"/>
            <a:ext cx="860058" cy="4966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ight Brace 12">
            <a:extLst>
              <a:ext uri="{FF2B5EF4-FFF2-40B4-BE49-F238E27FC236}">
                <a16:creationId xmlns:a16="http://schemas.microsoft.com/office/drawing/2014/main" id="{F1B5AF84-ABAB-E243-8705-4496703911A3}"/>
              </a:ext>
            </a:extLst>
          </p:cNvPr>
          <p:cNvSpPr/>
          <p:nvPr/>
        </p:nvSpPr>
        <p:spPr>
          <a:xfrm rot="5400000">
            <a:off x="5810600" y="253419"/>
            <a:ext cx="222669" cy="361426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312899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36B18E-6E65-2F4F-8A60-031BDB5C9F98}"/>
              </a:ext>
            </a:extLst>
          </p:cNvPr>
          <p:cNvSpPr>
            <a:spLocks noGrp="1"/>
          </p:cNvSpPr>
          <p:nvPr>
            <p:ph type="title"/>
          </p:nvPr>
        </p:nvSpPr>
        <p:spPr/>
        <p:txBody>
          <a:bodyPr/>
          <a:lstStyle/>
          <a:p>
            <a:r>
              <a:rPr lang="en-GB" dirty="0"/>
              <a:t>TD: Convergence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6E226F5-90C4-F042-8155-29E50DB3240A}"/>
                  </a:ext>
                </a:extLst>
              </p:cNvPr>
              <p:cNvSpPr>
                <a:spLocks noGrp="1"/>
              </p:cNvSpPr>
              <p:nvPr>
                <p:ph idx="1"/>
              </p:nvPr>
            </p:nvSpPr>
            <p:spPr/>
            <p:txBody>
              <a:bodyPr>
                <a:normAutofit fontScale="92500" lnSpcReduction="10000"/>
              </a:bodyPr>
              <a:lstStyle/>
              <a:p>
                <a:r>
                  <a:rPr lang="en-GB" dirty="0"/>
                  <a:t>Since we are using the observed successor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oMath>
                </a14:m>
                <a:r>
                  <a:rPr lang="en-GB" dirty="0"/>
                  <a:t> instead of all the successors, what happens if the transition </a:t>
                </a:r>
                <a14:m>
                  <m:oMath xmlns:m="http://schemas.openxmlformats.org/officeDocument/2006/math">
                    <m:r>
                      <a:rPr lang="de-DE" b="0" i="1" smtClean="0">
                        <a:latin typeface="Cambria Math" panose="02040503050406030204" pitchFamily="18" charset="0"/>
                      </a:rPr>
                      <m:t>𝑠</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oMath>
                </a14:m>
                <a:r>
                  <a:rPr lang="en-GB" dirty="0"/>
                  <a:t> is very rare and there is a big jump in utilities from </a:t>
                </a:r>
                <a14:m>
                  <m:oMath xmlns:m="http://schemas.openxmlformats.org/officeDocument/2006/math">
                    <m:r>
                      <a:rPr lang="de-DE" b="0" i="1" smtClean="0">
                        <a:latin typeface="Cambria Math" panose="02040503050406030204" pitchFamily="18" charset="0"/>
                      </a:rPr>
                      <m:t>𝑠</m:t>
                    </m:r>
                  </m:oMath>
                </a14:m>
                <a:r>
                  <a:rPr lang="en-GB" dirty="0"/>
                  <a:t> to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oMath>
                </a14:m>
                <a:r>
                  <a:rPr lang="en-GB" dirty="0"/>
                  <a:t>?</a:t>
                </a:r>
              </a:p>
              <a:p>
                <a:pPr lvl="1"/>
                <a:r>
                  <a:rPr lang="en-GB" dirty="0"/>
                  <a:t>How can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r>
                          <a:rPr lang="de-DE" b="0" i="1" smtClean="0">
                            <a:latin typeface="Cambria Math" panose="02040503050406030204" pitchFamily="18" charset="0"/>
                            <a:ea typeface="Cambria Math" panose="02040503050406030204" pitchFamily="18" charset="0"/>
                          </a:rPr>
                          <m:t>𝜋</m:t>
                        </m:r>
                      </m:sup>
                    </m:sSup>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oMath>
                </a14:m>
                <a:r>
                  <a:rPr lang="en-GB" dirty="0"/>
                  <a:t> converge to the true equilibrium value?</a:t>
                </a:r>
              </a:p>
              <a:p>
                <a:r>
                  <a:rPr lang="en-GB" dirty="0"/>
                  <a:t>Answer: The average value of </a:t>
                </a:r>
                <a14:m>
                  <m:oMath xmlns:m="http://schemas.openxmlformats.org/officeDocument/2006/math">
                    <m:sSup>
                      <m:sSupPr>
                        <m:ctrlPr>
                          <a:rPr lang="de-DE" i="1">
                            <a:latin typeface="Cambria Math" panose="02040503050406030204" pitchFamily="18" charset="0"/>
                          </a:rPr>
                        </m:ctrlPr>
                      </m:sSupPr>
                      <m:e>
                        <m:r>
                          <a:rPr lang="de-DE" i="1">
                            <a:latin typeface="Cambria Math" panose="02040503050406030204" pitchFamily="18" charset="0"/>
                          </a:rPr>
                          <m:t>𝑈</m:t>
                        </m:r>
                      </m:e>
                      <m:sup>
                        <m:r>
                          <a:rPr lang="de-DE" i="1">
                            <a:latin typeface="Cambria Math" panose="02040503050406030204" pitchFamily="18" charset="0"/>
                            <a:ea typeface="Cambria Math" panose="02040503050406030204" pitchFamily="18" charset="0"/>
                          </a:rPr>
                          <m:t>𝜋</m:t>
                        </m:r>
                      </m:sup>
                    </m:sSup>
                    <m:d>
                      <m:dPr>
                        <m:ctrlPr>
                          <a:rPr lang="de-DE" i="1">
                            <a:latin typeface="Cambria Math" panose="02040503050406030204" pitchFamily="18" charset="0"/>
                          </a:rPr>
                        </m:ctrlPr>
                      </m:dPr>
                      <m:e>
                        <m:r>
                          <a:rPr lang="de-DE" i="1">
                            <a:latin typeface="Cambria Math" panose="02040503050406030204" pitchFamily="18" charset="0"/>
                          </a:rPr>
                          <m:t>𝑠</m:t>
                        </m:r>
                      </m:e>
                    </m:d>
                  </m:oMath>
                </a14:m>
                <a:r>
                  <a:rPr lang="en-GB" dirty="0"/>
                  <a:t> will converge to the correct value</a:t>
                </a:r>
              </a:p>
              <a:p>
                <a:r>
                  <a:rPr lang="en-GB" dirty="0"/>
                  <a:t>This means we need to observe enough trials that have transitions from </a:t>
                </a:r>
                <a14:m>
                  <m:oMath xmlns:m="http://schemas.openxmlformats.org/officeDocument/2006/math">
                    <m:r>
                      <a:rPr lang="de-DE" b="0" i="1" smtClean="0">
                        <a:latin typeface="Cambria Math" panose="02040503050406030204" pitchFamily="18" charset="0"/>
                      </a:rPr>
                      <m:t>𝑠</m:t>
                    </m:r>
                  </m:oMath>
                </a14:m>
                <a:r>
                  <a:rPr lang="en-GB" dirty="0"/>
                  <a:t> to its successors</a:t>
                </a:r>
              </a:p>
              <a:p>
                <a:r>
                  <a:rPr lang="en-GB" dirty="0"/>
                  <a:t>Essentially, the effects of the TD backups will be averaged over a large number of transitions</a:t>
                </a:r>
              </a:p>
              <a:p>
                <a:r>
                  <a:rPr lang="en-GB" dirty="0"/>
                  <a:t>Rare transitions will be rare in the set of transitions observed</a:t>
                </a:r>
              </a:p>
            </p:txBody>
          </p:sp>
        </mc:Choice>
        <mc:Fallback xmlns="">
          <p:sp>
            <p:nvSpPr>
              <p:cNvPr id="3" name="Content Placeholder 2">
                <a:extLst>
                  <a:ext uri="{FF2B5EF4-FFF2-40B4-BE49-F238E27FC236}">
                    <a16:creationId xmlns:a16="http://schemas.microsoft.com/office/drawing/2014/main" id="{D6E226F5-90C4-F042-8155-29E50DB3240A}"/>
                  </a:ext>
                </a:extLst>
              </p:cNvPr>
              <p:cNvSpPr>
                <a:spLocks noGrp="1" noRot="1" noChangeAspect="1" noMove="1" noResize="1" noEditPoints="1" noAdjustHandles="1" noChangeArrowheads="1" noChangeShapeType="1" noTextEdit="1"/>
              </p:cNvSpPr>
              <p:nvPr>
                <p:ph idx="1"/>
              </p:nvPr>
            </p:nvSpPr>
            <p:spPr>
              <a:blipFill>
                <a:blip r:embed="rId2"/>
                <a:stretch>
                  <a:fillRect l="-1286" t="-2273" r="-144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F56D74E4-FCF5-AF43-B8F3-700083587C90}"/>
              </a:ext>
            </a:extLst>
          </p:cNvPr>
          <p:cNvSpPr>
            <a:spLocks noGrp="1"/>
          </p:cNvSpPr>
          <p:nvPr>
            <p:ph type="sldNum" sz="quarter" idx="12"/>
          </p:nvPr>
        </p:nvSpPr>
        <p:spPr/>
        <p:txBody>
          <a:bodyPr/>
          <a:lstStyle/>
          <a:p>
            <a:fld id="{67C9959E-8E6B-B04C-9955-EA096F41CA7A}" type="slidenum">
              <a:rPr lang="en-GB" smtClean="0"/>
              <a:t>63</a:t>
            </a:fld>
            <a:endParaRPr lang="en-GB"/>
          </a:p>
        </p:txBody>
      </p:sp>
    </p:spTree>
    <p:extLst>
      <p:ext uri="{BB962C8B-B14F-4D97-AF65-F5344CB8AC3E}">
        <p14:creationId xmlns:p14="http://schemas.microsoft.com/office/powerpoint/2010/main" val="151469451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C8DBB-02D7-DA4F-942F-41607DD051E4}"/>
              </a:ext>
            </a:extLst>
          </p:cNvPr>
          <p:cNvSpPr>
            <a:spLocks noGrp="1"/>
          </p:cNvSpPr>
          <p:nvPr>
            <p:ph type="title"/>
          </p:nvPr>
        </p:nvSpPr>
        <p:spPr/>
        <p:txBody>
          <a:bodyPr/>
          <a:lstStyle/>
          <a:p>
            <a:r>
              <a:rPr lang="en-GB" dirty="0"/>
              <a:t>Comparison between ADP and TD</a:t>
            </a:r>
          </a:p>
        </p:txBody>
      </p:sp>
      <p:sp>
        <p:nvSpPr>
          <p:cNvPr id="3" name="Content Placeholder 2">
            <a:extLst>
              <a:ext uri="{FF2B5EF4-FFF2-40B4-BE49-F238E27FC236}">
                <a16:creationId xmlns:a16="http://schemas.microsoft.com/office/drawing/2014/main" id="{55EC569A-FC52-B946-B569-15648E23A392}"/>
              </a:ext>
            </a:extLst>
          </p:cNvPr>
          <p:cNvSpPr>
            <a:spLocks noGrp="1"/>
          </p:cNvSpPr>
          <p:nvPr>
            <p:ph idx="1"/>
          </p:nvPr>
        </p:nvSpPr>
        <p:spPr/>
        <p:txBody>
          <a:bodyPr/>
          <a:lstStyle/>
          <a:p>
            <a:r>
              <a:rPr lang="en-GB" dirty="0"/>
              <a:t>Advantages of ADP</a:t>
            </a:r>
          </a:p>
          <a:p>
            <a:pPr lvl="1"/>
            <a:r>
              <a:rPr lang="en-GB" dirty="0"/>
              <a:t>Converges to true utilities faster</a:t>
            </a:r>
          </a:p>
          <a:p>
            <a:pPr lvl="1"/>
            <a:r>
              <a:rPr lang="en-GB" dirty="0"/>
              <a:t>Utility estimates do not vary as much from the true utilities</a:t>
            </a:r>
          </a:p>
          <a:p>
            <a:r>
              <a:rPr lang="en-GB" dirty="0"/>
              <a:t>Advantages of TD</a:t>
            </a:r>
          </a:p>
          <a:p>
            <a:pPr lvl="1"/>
            <a:r>
              <a:rPr lang="en-GB" dirty="0"/>
              <a:t>Simpler, less computation per observation</a:t>
            </a:r>
          </a:p>
          <a:p>
            <a:pPr lvl="1"/>
            <a:r>
              <a:rPr lang="en-GB" dirty="0"/>
              <a:t>Crude but efficient first approximation to ADP</a:t>
            </a:r>
          </a:p>
          <a:p>
            <a:pPr lvl="1"/>
            <a:r>
              <a:rPr lang="en-GB" dirty="0"/>
              <a:t>Do not need to build a transition model to perform its updates</a:t>
            </a:r>
          </a:p>
          <a:p>
            <a:pPr lvl="2"/>
            <a:r>
              <a:rPr lang="en-GB" dirty="0"/>
              <a:t>Important because we can interleave computation with exploration rather than having to wait for the whole model to be built first</a:t>
            </a:r>
          </a:p>
        </p:txBody>
      </p:sp>
      <p:sp>
        <p:nvSpPr>
          <p:cNvPr id="4" name="Slide Number Placeholder 3">
            <a:extLst>
              <a:ext uri="{FF2B5EF4-FFF2-40B4-BE49-F238E27FC236}">
                <a16:creationId xmlns:a16="http://schemas.microsoft.com/office/drawing/2014/main" id="{B1762763-79F7-C74F-9B95-0E24F67064BE}"/>
              </a:ext>
            </a:extLst>
          </p:cNvPr>
          <p:cNvSpPr>
            <a:spLocks noGrp="1"/>
          </p:cNvSpPr>
          <p:nvPr>
            <p:ph type="sldNum" sz="quarter" idx="12"/>
          </p:nvPr>
        </p:nvSpPr>
        <p:spPr/>
        <p:txBody>
          <a:bodyPr/>
          <a:lstStyle/>
          <a:p>
            <a:fld id="{67C9959E-8E6B-B04C-9955-EA096F41CA7A}" type="slidenum">
              <a:rPr lang="en-GB" smtClean="0"/>
              <a:t>64</a:t>
            </a:fld>
            <a:endParaRPr lang="en-GB"/>
          </a:p>
        </p:txBody>
      </p:sp>
    </p:spTree>
    <p:extLst>
      <p:ext uri="{BB962C8B-B14F-4D97-AF65-F5344CB8AC3E}">
        <p14:creationId xmlns:p14="http://schemas.microsoft.com/office/powerpoint/2010/main" val="26882551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E00C7-245E-2E40-8A93-61370AE24C7F}"/>
              </a:ext>
            </a:extLst>
          </p:cNvPr>
          <p:cNvSpPr>
            <a:spLocks noGrp="1"/>
          </p:cNvSpPr>
          <p:nvPr>
            <p:ph type="title"/>
          </p:nvPr>
        </p:nvSpPr>
        <p:spPr/>
        <p:txBody>
          <a:bodyPr/>
          <a:lstStyle/>
          <a:p>
            <a:r>
              <a:rPr lang="en-GB" dirty="0"/>
              <a:t>ADP and TD</a:t>
            </a:r>
          </a:p>
        </p:txBody>
      </p:sp>
      <p:sp>
        <p:nvSpPr>
          <p:cNvPr id="7" name="Content Placeholder 6">
            <a:extLst>
              <a:ext uri="{FF2B5EF4-FFF2-40B4-BE49-F238E27FC236}">
                <a16:creationId xmlns:a16="http://schemas.microsoft.com/office/drawing/2014/main" id="{E987F87A-6168-3A43-A652-64ADD2DDA4AD}"/>
              </a:ext>
            </a:extLst>
          </p:cNvPr>
          <p:cNvSpPr>
            <a:spLocks noGrp="1"/>
          </p:cNvSpPr>
          <p:nvPr>
            <p:ph idx="1"/>
          </p:nvPr>
        </p:nvSpPr>
        <p:spPr>
          <a:xfrm>
            <a:off x="628650" y="1158240"/>
            <a:ext cx="5040630" cy="5018723"/>
          </a:xfrm>
        </p:spPr>
        <p:txBody>
          <a:bodyPr>
            <a:normAutofit/>
          </a:bodyPr>
          <a:lstStyle/>
          <a:p>
            <a:r>
              <a:rPr lang="en-GB" dirty="0"/>
              <a:t>Utility estimates for 4x3 grid</a:t>
            </a:r>
          </a:p>
          <a:p>
            <a:pPr lvl="2"/>
            <a:endParaRPr lang="en-GB" dirty="0"/>
          </a:p>
          <a:p>
            <a:pPr lvl="1"/>
            <a:r>
              <a:rPr lang="en-GB" dirty="0"/>
              <a:t>ADP, given optimal policy</a:t>
            </a:r>
          </a:p>
          <a:p>
            <a:pPr lvl="2"/>
            <a:r>
              <a:rPr lang="en-GB" dirty="0"/>
              <a:t>Notice the large changes occurring around the 78th trial—this is the first time that the agent falls into the −1 terminal state at (4,2) </a:t>
            </a:r>
          </a:p>
          <a:p>
            <a:pPr lvl="2"/>
            <a:endParaRPr lang="en-GB" dirty="0"/>
          </a:p>
          <a:p>
            <a:pPr lvl="1"/>
            <a:r>
              <a:rPr lang="en-GB" dirty="0"/>
              <a:t>TD</a:t>
            </a:r>
          </a:p>
          <a:p>
            <a:pPr lvl="2"/>
            <a:r>
              <a:rPr lang="en-GB" dirty="0"/>
              <a:t>More epochs required</a:t>
            </a:r>
          </a:p>
          <a:p>
            <a:pPr lvl="2"/>
            <a:r>
              <a:rPr lang="en-GB" dirty="0"/>
              <a:t>Faster runtime per epoch</a:t>
            </a:r>
          </a:p>
          <a:p>
            <a:pPr lvl="1"/>
            <a:endParaRPr lang="en-GB" dirty="0"/>
          </a:p>
          <a:p>
            <a:pPr lvl="1"/>
            <a:endParaRPr lang="en-GB" dirty="0"/>
          </a:p>
          <a:p>
            <a:pPr lvl="1"/>
            <a:r>
              <a:rPr lang="en-GB" dirty="0"/>
              <a:t>Source: AIMA, Russell/</a:t>
            </a:r>
            <a:r>
              <a:rPr lang="en-GB" dirty="0" err="1"/>
              <a:t>Norvig</a:t>
            </a:r>
            <a:endParaRPr lang="en-GB" dirty="0"/>
          </a:p>
        </p:txBody>
      </p:sp>
      <p:sp>
        <p:nvSpPr>
          <p:cNvPr id="4" name="Slide Number Placeholder 3">
            <a:extLst>
              <a:ext uri="{FF2B5EF4-FFF2-40B4-BE49-F238E27FC236}">
                <a16:creationId xmlns:a16="http://schemas.microsoft.com/office/drawing/2014/main" id="{375A63A9-15EF-C14F-92F2-EDE100CC8723}"/>
              </a:ext>
            </a:extLst>
          </p:cNvPr>
          <p:cNvSpPr>
            <a:spLocks noGrp="1"/>
          </p:cNvSpPr>
          <p:nvPr>
            <p:ph type="sldNum" sz="quarter" idx="12"/>
          </p:nvPr>
        </p:nvSpPr>
        <p:spPr/>
        <p:txBody>
          <a:bodyPr/>
          <a:lstStyle/>
          <a:p>
            <a:fld id="{67C9959E-8E6B-B04C-9955-EA096F41CA7A}" type="slidenum">
              <a:rPr lang="en-GB" smtClean="0"/>
              <a:t>65</a:t>
            </a:fld>
            <a:endParaRPr lang="en-GB"/>
          </a:p>
        </p:txBody>
      </p:sp>
      <p:grpSp>
        <p:nvGrpSpPr>
          <p:cNvPr id="10" name="Group 9">
            <a:extLst>
              <a:ext uri="{FF2B5EF4-FFF2-40B4-BE49-F238E27FC236}">
                <a16:creationId xmlns:a16="http://schemas.microsoft.com/office/drawing/2014/main" id="{02DE4363-DEDC-0846-B953-03465190E589}"/>
              </a:ext>
            </a:extLst>
          </p:cNvPr>
          <p:cNvGrpSpPr/>
          <p:nvPr/>
        </p:nvGrpSpPr>
        <p:grpSpPr>
          <a:xfrm>
            <a:off x="5759787" y="1802475"/>
            <a:ext cx="2750276" cy="2187244"/>
            <a:chOff x="5765074" y="1692049"/>
            <a:chExt cx="2750276" cy="2187244"/>
          </a:xfrm>
        </p:grpSpPr>
        <p:pic>
          <p:nvPicPr>
            <p:cNvPr id="6" name="Picture 5">
              <a:extLst>
                <a:ext uri="{FF2B5EF4-FFF2-40B4-BE49-F238E27FC236}">
                  <a16:creationId xmlns:a16="http://schemas.microsoft.com/office/drawing/2014/main" id="{37A8B1A4-70B6-4349-A2AE-ABB3AEC42240}"/>
                </a:ext>
              </a:extLst>
            </p:cNvPr>
            <p:cNvPicPr>
              <a:picLocks noChangeAspect="1"/>
            </p:cNvPicPr>
            <p:nvPr/>
          </p:nvPicPr>
          <p:blipFill rotWithShape="1">
            <a:blip r:embed="rId2"/>
            <a:srcRect l="2724" t="4849" r="52286" b="44475"/>
            <a:stretch/>
          </p:blipFill>
          <p:spPr>
            <a:xfrm>
              <a:off x="5765074" y="1692049"/>
              <a:ext cx="2750276" cy="1941023"/>
            </a:xfrm>
            <a:prstGeom prst="rect">
              <a:avLst/>
            </a:prstGeom>
          </p:spPr>
        </p:pic>
        <p:sp>
          <p:nvSpPr>
            <p:cNvPr id="8" name="TextBox 7">
              <a:extLst>
                <a:ext uri="{FF2B5EF4-FFF2-40B4-BE49-F238E27FC236}">
                  <a16:creationId xmlns:a16="http://schemas.microsoft.com/office/drawing/2014/main" id="{1C562FC2-7AFF-C740-A2E9-AF01D1827E9C}"/>
                </a:ext>
              </a:extLst>
            </p:cNvPr>
            <p:cNvSpPr txBox="1"/>
            <p:nvPr/>
          </p:nvSpPr>
          <p:spPr>
            <a:xfrm>
              <a:off x="6795887" y="3633072"/>
              <a:ext cx="1148071" cy="246221"/>
            </a:xfrm>
            <a:prstGeom prst="rect">
              <a:avLst/>
            </a:prstGeom>
            <a:noFill/>
          </p:spPr>
          <p:txBody>
            <a:bodyPr wrap="none" rtlCol="0">
              <a:spAutoFit/>
            </a:bodyPr>
            <a:lstStyle/>
            <a:p>
              <a:r>
                <a:rPr lang="en-GB" sz="1000" dirty="0"/>
                <a:t>Number of epochs</a:t>
              </a:r>
            </a:p>
          </p:txBody>
        </p:sp>
      </p:grpSp>
      <p:grpSp>
        <p:nvGrpSpPr>
          <p:cNvPr id="11" name="Group 10">
            <a:extLst>
              <a:ext uri="{FF2B5EF4-FFF2-40B4-BE49-F238E27FC236}">
                <a16:creationId xmlns:a16="http://schemas.microsoft.com/office/drawing/2014/main" id="{71139B33-3DEE-3C44-8A76-4ECA744568A6}"/>
              </a:ext>
            </a:extLst>
          </p:cNvPr>
          <p:cNvGrpSpPr/>
          <p:nvPr/>
        </p:nvGrpSpPr>
        <p:grpSpPr>
          <a:xfrm>
            <a:off x="5759787" y="3989719"/>
            <a:ext cx="2755563" cy="2187244"/>
            <a:chOff x="5765074" y="3834356"/>
            <a:chExt cx="2755563" cy="2187244"/>
          </a:xfrm>
        </p:grpSpPr>
        <p:pic>
          <p:nvPicPr>
            <p:cNvPr id="3" name="Picture 2">
              <a:extLst>
                <a:ext uri="{FF2B5EF4-FFF2-40B4-BE49-F238E27FC236}">
                  <a16:creationId xmlns:a16="http://schemas.microsoft.com/office/drawing/2014/main" id="{07814C4E-6948-534A-B0CA-FE743C6E9AC3}"/>
                </a:ext>
              </a:extLst>
            </p:cNvPr>
            <p:cNvPicPr>
              <a:picLocks noChangeAspect="1"/>
            </p:cNvPicPr>
            <p:nvPr/>
          </p:nvPicPr>
          <p:blipFill rotWithShape="1">
            <a:blip r:embed="rId3"/>
            <a:srcRect l="2986" t="4018" r="52102" b="40662"/>
            <a:stretch/>
          </p:blipFill>
          <p:spPr>
            <a:xfrm>
              <a:off x="5765074" y="3834356"/>
              <a:ext cx="2755563" cy="1941023"/>
            </a:xfrm>
            <a:prstGeom prst="rect">
              <a:avLst/>
            </a:prstGeom>
          </p:spPr>
        </p:pic>
        <p:sp>
          <p:nvSpPr>
            <p:cNvPr id="9" name="TextBox 8">
              <a:extLst>
                <a:ext uri="{FF2B5EF4-FFF2-40B4-BE49-F238E27FC236}">
                  <a16:creationId xmlns:a16="http://schemas.microsoft.com/office/drawing/2014/main" id="{399E71F9-F355-D644-ADD2-C607B41E3B58}"/>
                </a:ext>
              </a:extLst>
            </p:cNvPr>
            <p:cNvSpPr txBox="1"/>
            <p:nvPr/>
          </p:nvSpPr>
          <p:spPr>
            <a:xfrm>
              <a:off x="6795886" y="5775379"/>
              <a:ext cx="1148071" cy="246221"/>
            </a:xfrm>
            <a:prstGeom prst="rect">
              <a:avLst/>
            </a:prstGeom>
            <a:noFill/>
          </p:spPr>
          <p:txBody>
            <a:bodyPr wrap="none" rtlCol="0">
              <a:spAutoFit/>
            </a:bodyPr>
            <a:lstStyle/>
            <a:p>
              <a:r>
                <a:rPr lang="en-GB" sz="1000" dirty="0"/>
                <a:t>Number of epochs</a:t>
              </a:r>
            </a:p>
          </p:txBody>
        </p:sp>
      </p:grpSp>
      <p:sp>
        <p:nvSpPr>
          <p:cNvPr id="12" name="Rectangle 11">
            <a:extLst>
              <a:ext uri="{FF2B5EF4-FFF2-40B4-BE49-F238E27FC236}">
                <a16:creationId xmlns:a16="http://schemas.microsoft.com/office/drawing/2014/main" id="{A62BC81C-5F4C-7046-A660-244797B30E6E}"/>
              </a:ext>
            </a:extLst>
          </p:cNvPr>
          <p:cNvSpPr/>
          <p:nvPr/>
        </p:nvSpPr>
        <p:spPr>
          <a:xfrm>
            <a:off x="8037887" y="3595019"/>
            <a:ext cx="235132" cy="180000"/>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9ED792BC-A490-7C45-8788-6511DF84621F}"/>
              </a:ext>
            </a:extLst>
          </p:cNvPr>
          <p:cNvSpPr/>
          <p:nvPr/>
        </p:nvSpPr>
        <p:spPr>
          <a:xfrm>
            <a:off x="8037887" y="5777628"/>
            <a:ext cx="235132" cy="180000"/>
          </a:xfrm>
          <a:prstGeom prst="rect">
            <a:avLst/>
          </a:prstGeom>
          <a:no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806911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A059C-8E4E-1D41-B430-5385558A0C34}"/>
              </a:ext>
            </a:extLst>
          </p:cNvPr>
          <p:cNvSpPr>
            <a:spLocks noGrp="1"/>
          </p:cNvSpPr>
          <p:nvPr>
            <p:ph type="title"/>
          </p:nvPr>
        </p:nvSpPr>
        <p:spPr/>
        <p:txBody>
          <a:bodyPr/>
          <a:lstStyle/>
          <a:p>
            <a:r>
              <a:rPr lang="en-GB" dirty="0"/>
              <a:t>Overall comparisons</a:t>
            </a:r>
          </a:p>
        </p:txBody>
      </p:sp>
      <p:sp>
        <p:nvSpPr>
          <p:cNvPr id="4" name="Content Placeholder 3">
            <a:extLst>
              <a:ext uri="{FF2B5EF4-FFF2-40B4-BE49-F238E27FC236}">
                <a16:creationId xmlns:a16="http://schemas.microsoft.com/office/drawing/2014/main" id="{70F4684C-B205-3A45-8015-1EF97A62FB08}"/>
              </a:ext>
            </a:extLst>
          </p:cNvPr>
          <p:cNvSpPr>
            <a:spLocks noGrp="1"/>
          </p:cNvSpPr>
          <p:nvPr>
            <p:ph idx="1"/>
          </p:nvPr>
        </p:nvSpPr>
        <p:spPr/>
        <p:txBody>
          <a:bodyPr>
            <a:normAutofit fontScale="92500" lnSpcReduction="20000"/>
          </a:bodyPr>
          <a:lstStyle/>
          <a:p>
            <a:r>
              <a:rPr lang="en-GB" dirty="0"/>
              <a:t>DUE (model-free)</a:t>
            </a:r>
          </a:p>
          <a:p>
            <a:pPr lvl="1"/>
            <a:r>
              <a:rPr lang="en-GB" dirty="0"/>
              <a:t>Simple to implement</a:t>
            </a:r>
          </a:p>
          <a:p>
            <a:pPr lvl="1"/>
            <a:r>
              <a:rPr lang="en-GB" dirty="0"/>
              <a:t>Each update is fast</a:t>
            </a:r>
          </a:p>
          <a:p>
            <a:pPr lvl="1"/>
            <a:r>
              <a:rPr lang="en-GB" dirty="0"/>
              <a:t>Does not exploit Bellman constraints and converges slowly</a:t>
            </a:r>
          </a:p>
          <a:p>
            <a:r>
              <a:rPr lang="en-GB" dirty="0"/>
              <a:t>ADP (model-based)</a:t>
            </a:r>
          </a:p>
          <a:p>
            <a:pPr lvl="1"/>
            <a:r>
              <a:rPr lang="en-GB" dirty="0"/>
              <a:t>Harder to implement</a:t>
            </a:r>
          </a:p>
          <a:p>
            <a:pPr lvl="1"/>
            <a:r>
              <a:rPr lang="en-GB" dirty="0"/>
              <a:t>Each update is a full policy evaluation (expensive)</a:t>
            </a:r>
          </a:p>
          <a:p>
            <a:pPr lvl="1"/>
            <a:r>
              <a:rPr lang="en-GB" dirty="0"/>
              <a:t>Fully exploits Bellman constraints</a:t>
            </a:r>
          </a:p>
          <a:p>
            <a:pPr lvl="1"/>
            <a:r>
              <a:rPr lang="en-GB" dirty="0"/>
              <a:t>Fast convergence (in terms of epochs)</a:t>
            </a:r>
          </a:p>
          <a:p>
            <a:r>
              <a:rPr lang="en-GB" dirty="0"/>
              <a:t>TD (model-free)</a:t>
            </a:r>
          </a:p>
          <a:p>
            <a:pPr lvl="1"/>
            <a:r>
              <a:rPr lang="en-GB" dirty="0"/>
              <a:t>Update speed and implementation similar to direct estimation</a:t>
            </a:r>
          </a:p>
          <a:p>
            <a:pPr lvl="1"/>
            <a:r>
              <a:rPr lang="en-GB" dirty="0"/>
              <a:t>Partially exploits Bellman constraints – adjusts state to “agree” with observed successor</a:t>
            </a:r>
          </a:p>
          <a:p>
            <a:pPr lvl="2"/>
            <a:r>
              <a:rPr lang="en-GB" dirty="0"/>
              <a:t>Not all possible successors</a:t>
            </a:r>
          </a:p>
          <a:p>
            <a:pPr lvl="1"/>
            <a:r>
              <a:rPr lang="en-GB" dirty="0"/>
              <a:t>Convergence in between DUE and ADP</a:t>
            </a:r>
          </a:p>
        </p:txBody>
      </p:sp>
      <p:sp>
        <p:nvSpPr>
          <p:cNvPr id="3" name="Slide Number Placeholder 2">
            <a:extLst>
              <a:ext uri="{FF2B5EF4-FFF2-40B4-BE49-F238E27FC236}">
                <a16:creationId xmlns:a16="http://schemas.microsoft.com/office/drawing/2014/main" id="{39C01D17-BEE5-7745-A39C-05E1DAABC74D}"/>
              </a:ext>
            </a:extLst>
          </p:cNvPr>
          <p:cNvSpPr>
            <a:spLocks noGrp="1"/>
          </p:cNvSpPr>
          <p:nvPr>
            <p:ph type="sldNum" sz="quarter" idx="12"/>
          </p:nvPr>
        </p:nvSpPr>
        <p:spPr/>
        <p:txBody>
          <a:bodyPr/>
          <a:lstStyle/>
          <a:p>
            <a:fld id="{67C9959E-8E6B-B04C-9955-EA096F41CA7A}" type="slidenum">
              <a:rPr lang="en-GB" smtClean="0"/>
              <a:t>66</a:t>
            </a:fld>
            <a:endParaRPr lang="en-GB"/>
          </a:p>
        </p:txBody>
      </p:sp>
    </p:spTree>
    <p:extLst>
      <p:ext uri="{BB962C8B-B14F-4D97-AF65-F5344CB8AC3E}">
        <p14:creationId xmlns:p14="http://schemas.microsoft.com/office/powerpoint/2010/main" val="16211414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F156F-E7D2-C649-935A-827779F4F07C}"/>
              </a:ext>
            </a:extLst>
          </p:cNvPr>
          <p:cNvSpPr>
            <a:spLocks noGrp="1"/>
          </p:cNvSpPr>
          <p:nvPr>
            <p:ph type="title"/>
          </p:nvPr>
        </p:nvSpPr>
        <p:spPr/>
        <p:txBody>
          <a:bodyPr/>
          <a:lstStyle/>
          <a:p>
            <a:r>
              <a:rPr lang="en-GB" dirty="0"/>
              <a:t>Passive Learning: Disadvantage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ACD3895-E7DB-8849-8FC8-5AF70CC03674}"/>
                  </a:ext>
                </a:extLst>
              </p:cNvPr>
              <p:cNvSpPr>
                <a:spLocks noGrp="1"/>
              </p:cNvSpPr>
              <p:nvPr>
                <p:ph idx="1"/>
              </p:nvPr>
            </p:nvSpPr>
            <p:spPr/>
            <p:txBody>
              <a:bodyPr/>
              <a:lstStyle/>
              <a:p>
                <a:r>
                  <a:rPr lang="en-GB" dirty="0"/>
                  <a:t>Learning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𝑈</m:t>
                        </m:r>
                      </m:e>
                      <m:sup>
                        <m:r>
                          <a:rPr lang="de-DE" b="0" i="1" smtClean="0">
                            <a:latin typeface="Cambria Math" panose="02040503050406030204" pitchFamily="18" charset="0"/>
                            <a:ea typeface="Cambria Math" panose="02040503050406030204" pitchFamily="18" charset="0"/>
                          </a:rPr>
                          <m:t>𝜋</m:t>
                        </m:r>
                      </m:sup>
                    </m:sSup>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oMath>
                </a14:m>
                <a:r>
                  <a:rPr lang="en-GB" dirty="0"/>
                  <a:t> does not lead to an optimal policy, why?</a:t>
                </a:r>
              </a:p>
              <a:p>
                <a:r>
                  <a:rPr lang="en-GB" dirty="0"/>
                  <a:t>Models are incomplete/inaccurate</a:t>
                </a:r>
              </a:p>
              <a:p>
                <a:r>
                  <a:rPr lang="en-GB" dirty="0"/>
                  <a:t>Agent has only tried limited actions, we cannot gain a good overall understanding of </a:t>
                </a:r>
                <a14:m>
                  <m:oMath xmlns:m="http://schemas.openxmlformats.org/officeDocument/2006/math">
                    <m:r>
                      <a:rPr lang="de-DE" b="0" i="1" smtClean="0">
                        <a:latin typeface="Cambria Math" panose="02040503050406030204" pitchFamily="18" charset="0"/>
                      </a:rPr>
                      <m:t>𝑃</m:t>
                    </m:r>
                    <m:d>
                      <m:dPr>
                        <m:ctrlPr>
                          <a:rPr lang="de-DE" b="0" i="1" smtClean="0">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e>
                      <m:e>
                        <m:r>
                          <a:rPr lang="de-DE" b="0" i="1" smtClean="0">
                            <a:latin typeface="Cambria Math" panose="02040503050406030204" pitchFamily="18" charset="0"/>
                          </a:rPr>
                          <m:t>𝑠</m:t>
                        </m:r>
                        <m:r>
                          <a:rPr lang="de-DE" b="0" i="1" smtClean="0">
                            <a:latin typeface="Cambria Math" panose="02040503050406030204" pitchFamily="18" charset="0"/>
                          </a:rPr>
                          <m:t>,</m:t>
                        </m:r>
                        <m:r>
                          <a:rPr lang="de-DE" b="0" i="1" smtClean="0">
                            <a:latin typeface="Cambria Math" panose="02040503050406030204" pitchFamily="18" charset="0"/>
                          </a:rPr>
                          <m:t>𝑎</m:t>
                        </m:r>
                      </m:e>
                    </m:d>
                  </m:oMath>
                </a14:m>
                <a:endParaRPr lang="en-GB" dirty="0"/>
              </a:p>
              <a:p>
                <a:r>
                  <a:rPr lang="en-GB" dirty="0"/>
                  <a:t>This is why we need active learning</a:t>
                </a:r>
              </a:p>
            </p:txBody>
          </p:sp>
        </mc:Choice>
        <mc:Fallback xmlns="">
          <p:sp>
            <p:nvSpPr>
              <p:cNvPr id="3" name="Content Placeholder 2">
                <a:extLst>
                  <a:ext uri="{FF2B5EF4-FFF2-40B4-BE49-F238E27FC236}">
                    <a16:creationId xmlns:a16="http://schemas.microsoft.com/office/drawing/2014/main" id="{8ACD3895-E7DB-8849-8FC8-5AF70CC03674}"/>
                  </a:ext>
                </a:extLst>
              </p:cNvPr>
              <p:cNvSpPr>
                <a:spLocks noGrp="1" noRot="1" noChangeAspect="1" noMove="1" noResize="1" noEditPoints="1" noAdjustHandles="1" noChangeArrowheads="1" noChangeShapeType="1" noTextEdit="1"/>
              </p:cNvSpPr>
              <p:nvPr>
                <p:ph idx="1"/>
              </p:nvPr>
            </p:nvSpPr>
            <p:spPr>
              <a:blipFill>
                <a:blip r:embed="rId2"/>
                <a:stretch>
                  <a:fillRect l="-1447" t="-1768" r="-112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BFC86106-1BAB-6149-BFD5-D60C1C8D1A35}"/>
              </a:ext>
            </a:extLst>
          </p:cNvPr>
          <p:cNvSpPr>
            <a:spLocks noGrp="1"/>
          </p:cNvSpPr>
          <p:nvPr>
            <p:ph type="sldNum" sz="quarter" idx="12"/>
          </p:nvPr>
        </p:nvSpPr>
        <p:spPr/>
        <p:txBody>
          <a:bodyPr/>
          <a:lstStyle/>
          <a:p>
            <a:fld id="{67C9959E-8E6B-B04C-9955-EA096F41CA7A}" type="slidenum">
              <a:rPr lang="en-GB" smtClean="0"/>
              <a:t>67</a:t>
            </a:fld>
            <a:endParaRPr lang="en-GB"/>
          </a:p>
        </p:txBody>
      </p:sp>
    </p:spTree>
    <p:extLst>
      <p:ext uri="{BB962C8B-B14F-4D97-AF65-F5344CB8AC3E}">
        <p14:creationId xmlns:p14="http://schemas.microsoft.com/office/powerpoint/2010/main" val="39242745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467A8-2C8B-3F4F-9166-69CF5ACFAA8A}"/>
              </a:ext>
            </a:extLst>
          </p:cNvPr>
          <p:cNvSpPr>
            <a:spLocks noGrp="1"/>
          </p:cNvSpPr>
          <p:nvPr>
            <p:ph type="title"/>
          </p:nvPr>
        </p:nvSpPr>
        <p:spPr/>
        <p:txBody>
          <a:bodyPr/>
          <a:lstStyle/>
          <a:p>
            <a:r>
              <a:rPr lang="en-GB" dirty="0"/>
              <a:t>Goal of Active Learning</a:t>
            </a:r>
          </a:p>
        </p:txBody>
      </p:sp>
      <p:sp>
        <p:nvSpPr>
          <p:cNvPr id="3" name="Content Placeholder 2">
            <a:extLst>
              <a:ext uri="{FF2B5EF4-FFF2-40B4-BE49-F238E27FC236}">
                <a16:creationId xmlns:a16="http://schemas.microsoft.com/office/drawing/2014/main" id="{6B1387D9-7D47-0449-B5FD-CE07F801F719}"/>
              </a:ext>
            </a:extLst>
          </p:cNvPr>
          <p:cNvSpPr>
            <a:spLocks noGrp="1"/>
          </p:cNvSpPr>
          <p:nvPr>
            <p:ph idx="1"/>
          </p:nvPr>
        </p:nvSpPr>
        <p:spPr/>
        <p:txBody>
          <a:bodyPr>
            <a:normAutofit/>
          </a:bodyPr>
          <a:lstStyle/>
          <a:p>
            <a:r>
              <a:rPr lang="en-GB" dirty="0"/>
              <a:t>Let us first assume that we still have access to some sequence of trials performed by the agent</a:t>
            </a:r>
          </a:p>
          <a:p>
            <a:pPr lvl="1"/>
            <a:r>
              <a:rPr lang="en-GB" dirty="0"/>
              <a:t>Agent is not following any specific policy</a:t>
            </a:r>
          </a:p>
          <a:p>
            <a:pPr lvl="1"/>
            <a:r>
              <a:rPr lang="en-GB" dirty="0"/>
              <a:t>We can assume for now that the sequences should include a thorough exploration of the space</a:t>
            </a:r>
          </a:p>
          <a:p>
            <a:pPr lvl="1"/>
            <a:r>
              <a:rPr lang="en-GB" dirty="0"/>
              <a:t>We will talk about how to get such sequences later</a:t>
            </a:r>
          </a:p>
          <a:p>
            <a:endParaRPr lang="en-GB" dirty="0"/>
          </a:p>
          <a:p>
            <a:r>
              <a:rPr lang="en-GB" dirty="0"/>
              <a:t>The goal is to learn an optimal policy from such sequences</a:t>
            </a:r>
          </a:p>
          <a:p>
            <a:pPr lvl="1"/>
            <a:r>
              <a:rPr lang="en-GB" dirty="0"/>
              <a:t>Active RL agents</a:t>
            </a:r>
          </a:p>
          <a:p>
            <a:pPr lvl="2"/>
            <a:r>
              <a:rPr lang="en-GB" dirty="0"/>
              <a:t>Active ADP agent</a:t>
            </a:r>
          </a:p>
          <a:p>
            <a:pPr lvl="2"/>
            <a:r>
              <a:rPr lang="en-GB" dirty="0"/>
              <a:t>Q-learner (based on TD algorithm)</a:t>
            </a:r>
          </a:p>
        </p:txBody>
      </p:sp>
      <p:sp>
        <p:nvSpPr>
          <p:cNvPr id="4" name="Slide Number Placeholder 3">
            <a:extLst>
              <a:ext uri="{FF2B5EF4-FFF2-40B4-BE49-F238E27FC236}">
                <a16:creationId xmlns:a16="http://schemas.microsoft.com/office/drawing/2014/main" id="{284EE18B-A28A-6548-8E9E-24E40E4A525E}"/>
              </a:ext>
            </a:extLst>
          </p:cNvPr>
          <p:cNvSpPr>
            <a:spLocks noGrp="1"/>
          </p:cNvSpPr>
          <p:nvPr>
            <p:ph type="sldNum" sz="quarter" idx="12"/>
          </p:nvPr>
        </p:nvSpPr>
        <p:spPr/>
        <p:txBody>
          <a:bodyPr/>
          <a:lstStyle/>
          <a:p>
            <a:fld id="{67C9959E-8E6B-B04C-9955-EA096F41CA7A}" type="slidenum">
              <a:rPr lang="en-GB" smtClean="0"/>
              <a:t>68</a:t>
            </a:fld>
            <a:endParaRPr lang="en-GB"/>
          </a:p>
        </p:txBody>
      </p:sp>
    </p:spTree>
    <p:extLst>
      <p:ext uri="{BB962C8B-B14F-4D97-AF65-F5344CB8AC3E}">
        <p14:creationId xmlns:p14="http://schemas.microsoft.com/office/powerpoint/2010/main" val="37405055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3681F-A748-CE4A-B9C0-A25B027D30C9}"/>
              </a:ext>
            </a:extLst>
          </p:cNvPr>
          <p:cNvSpPr>
            <a:spLocks noGrp="1"/>
          </p:cNvSpPr>
          <p:nvPr>
            <p:ph type="title"/>
          </p:nvPr>
        </p:nvSpPr>
        <p:spPr/>
        <p:txBody>
          <a:bodyPr/>
          <a:lstStyle/>
          <a:p>
            <a:r>
              <a:rPr lang="en-GB" dirty="0"/>
              <a:t>Active ADP Agent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EDC4E2B-A488-1E43-8BA9-28E3FD537F0C}"/>
                  </a:ext>
                </a:extLst>
              </p:cNvPr>
              <p:cNvSpPr>
                <a:spLocks noGrp="1"/>
              </p:cNvSpPr>
              <p:nvPr>
                <p:ph idx="1"/>
              </p:nvPr>
            </p:nvSpPr>
            <p:spPr/>
            <p:txBody>
              <a:bodyPr>
                <a:normAutofit lnSpcReduction="10000"/>
              </a:bodyPr>
              <a:lstStyle/>
              <a:p>
                <a:r>
                  <a:rPr lang="en-GB" dirty="0"/>
                  <a:t>Model-based approach</a:t>
                </a:r>
              </a:p>
              <a:p>
                <a:r>
                  <a:rPr lang="en-GB" dirty="0"/>
                  <a:t>Using the data from its trials, agent learns a transition model </a:t>
                </a:r>
                <a14:m>
                  <m:oMath xmlns:m="http://schemas.openxmlformats.org/officeDocument/2006/math">
                    <m:acc>
                      <m:accPr>
                        <m:chr m:val="̂"/>
                        <m:ctrlPr>
                          <a:rPr lang="en-GB" i="1" smtClean="0">
                            <a:latin typeface="Cambria Math" panose="02040503050406030204" pitchFamily="18" charset="0"/>
                          </a:rPr>
                        </m:ctrlPr>
                      </m:accPr>
                      <m:e>
                        <m:r>
                          <a:rPr lang="de-DE" b="0" i="1" smtClean="0">
                            <a:latin typeface="Cambria Math" panose="02040503050406030204" pitchFamily="18" charset="0"/>
                          </a:rPr>
                          <m:t>𝑇</m:t>
                        </m:r>
                      </m:e>
                    </m:acc>
                  </m:oMath>
                </a14:m>
                <a:r>
                  <a:rPr lang="en-GB" dirty="0"/>
                  <a:t> and a reward function </a:t>
                </a:r>
                <a14:m>
                  <m:oMath xmlns:m="http://schemas.openxmlformats.org/officeDocument/2006/math">
                    <m:acc>
                      <m:accPr>
                        <m:chr m:val="̂"/>
                        <m:ctrlPr>
                          <a:rPr lang="en-GB" i="1">
                            <a:latin typeface="Cambria Math" panose="02040503050406030204" pitchFamily="18" charset="0"/>
                          </a:rPr>
                        </m:ctrlPr>
                      </m:accPr>
                      <m:e>
                        <m:r>
                          <a:rPr lang="de-DE" b="0" i="1" smtClean="0">
                            <a:latin typeface="Cambria Math" panose="02040503050406030204" pitchFamily="18" charset="0"/>
                          </a:rPr>
                          <m:t>𝑅</m:t>
                        </m:r>
                      </m:e>
                    </m:acc>
                  </m:oMath>
                </a14:m>
                <a:endParaRPr lang="en-GB" dirty="0"/>
              </a:p>
              <a:p>
                <a:r>
                  <a:rPr lang="en-GB" dirty="0"/>
                  <a:t>With </a:t>
                </a:r>
                <a14:m>
                  <m:oMath xmlns:m="http://schemas.openxmlformats.org/officeDocument/2006/math">
                    <m:acc>
                      <m:accPr>
                        <m:chr m:val="̂"/>
                        <m:ctrlPr>
                          <a:rPr lang="en-GB" i="1">
                            <a:latin typeface="Cambria Math" panose="02040503050406030204" pitchFamily="18" charset="0"/>
                          </a:rPr>
                        </m:ctrlPr>
                      </m:accPr>
                      <m:e>
                        <m:r>
                          <a:rPr lang="de-DE" i="1">
                            <a:latin typeface="Cambria Math" panose="02040503050406030204" pitchFamily="18" charset="0"/>
                          </a:rPr>
                          <m:t>𝑇</m:t>
                        </m:r>
                      </m:e>
                    </m:acc>
                    <m:d>
                      <m:dPr>
                        <m:ctrlPr>
                          <a:rPr lang="de-DE" b="0" i="1" smtClean="0">
                            <a:latin typeface="Cambria Math" panose="02040503050406030204" pitchFamily="18" charset="0"/>
                          </a:rPr>
                        </m:ctrlPr>
                      </m:dPr>
                      <m:e>
                        <m:r>
                          <a:rPr lang="de-DE" b="0" i="1" smtClean="0">
                            <a:latin typeface="Cambria Math" panose="02040503050406030204" pitchFamily="18" charset="0"/>
                          </a:rPr>
                          <m:t>𝑠</m:t>
                        </m:r>
                        <m:r>
                          <a:rPr lang="de-DE" b="0" i="1" smtClean="0">
                            <a:latin typeface="Cambria Math" panose="02040503050406030204" pitchFamily="18" charset="0"/>
                          </a:rPr>
                          <m:t>,</m:t>
                        </m:r>
                        <m:r>
                          <a:rPr lang="de-DE" b="0" i="1" smtClean="0">
                            <a:latin typeface="Cambria Math" panose="02040503050406030204" pitchFamily="18" charset="0"/>
                          </a:rPr>
                          <m:t>𝑎</m:t>
                        </m:r>
                        <m:r>
                          <a:rPr lang="de-DE" b="0" i="1" smtClean="0">
                            <a:latin typeface="Cambria Math" panose="02040503050406030204" pitchFamily="18" charset="0"/>
                          </a:rPr>
                          <m:t>,</m:t>
                        </m:r>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e>
                    </m:d>
                  </m:oMath>
                </a14:m>
                <a:r>
                  <a:rPr lang="en-GB" dirty="0"/>
                  <a:t> and </a:t>
                </a:r>
                <a14:m>
                  <m:oMath xmlns:m="http://schemas.openxmlformats.org/officeDocument/2006/math">
                    <m:acc>
                      <m:accPr>
                        <m:chr m:val="̂"/>
                        <m:ctrlPr>
                          <a:rPr lang="en-GB" i="1">
                            <a:latin typeface="Cambria Math" panose="02040503050406030204" pitchFamily="18" charset="0"/>
                          </a:rPr>
                        </m:ctrlPr>
                      </m:accPr>
                      <m:e>
                        <m:r>
                          <a:rPr lang="de-DE" b="0" i="1" smtClean="0">
                            <a:latin typeface="Cambria Math" panose="02040503050406030204" pitchFamily="18" charset="0"/>
                          </a:rPr>
                          <m:t>𝑅</m:t>
                        </m:r>
                      </m:e>
                    </m:acc>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oMath>
                </a14:m>
                <a:r>
                  <a:rPr lang="en-GB" dirty="0"/>
                  <a:t>, it has an estimate of the underlying MDP</a:t>
                </a:r>
              </a:p>
              <a:p>
                <a:r>
                  <a:rPr lang="en-GB" dirty="0"/>
                  <a:t>It can compute the optimal policy by solving the Bellman equations using value or policy iteration</a:t>
                </a:r>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acc>
                        <m:accPr>
                          <m:chr m:val="̂"/>
                          <m:ctrlPr>
                            <a:rPr lang="en-GB" i="1">
                              <a:latin typeface="Cambria Math" panose="02040503050406030204" pitchFamily="18" charset="0"/>
                            </a:rPr>
                          </m:ctrlPr>
                        </m:accPr>
                        <m:e>
                          <m:r>
                            <a:rPr lang="de-DE" i="1">
                              <a:latin typeface="Cambria Math" panose="02040503050406030204" pitchFamily="18" charset="0"/>
                            </a:rPr>
                            <m:t>𝑅</m:t>
                          </m:r>
                        </m:e>
                      </m:acc>
                      <m:d>
                        <m:dPr>
                          <m:ctrlPr>
                            <a:rPr lang="en-GB" i="1">
                              <a:latin typeface="Cambria Math" panose="02040503050406030204" pitchFamily="18" charset="0"/>
                            </a:rPr>
                          </m:ctrlPr>
                        </m:dPr>
                        <m:e>
                          <m:r>
                            <a:rPr lang="de-DE" b="0" i="1" smtClean="0">
                              <a:latin typeface="Cambria Math" panose="02040503050406030204" pitchFamily="18" charset="0"/>
                            </a:rPr>
                            <m:t>𝑠</m:t>
                          </m:r>
                        </m:e>
                      </m:d>
                      <m:r>
                        <a:rPr lang="en-GB" i="1">
                          <a:latin typeface="Cambria Math" panose="02040503050406030204" pitchFamily="18" charset="0"/>
                        </a:rPr>
                        <m:t>+</m:t>
                      </m:r>
                      <m:r>
                        <a:rPr lang="en-US" i="1">
                          <a:latin typeface="Cambria Math" panose="02040503050406030204" pitchFamily="18" charset="0"/>
                          <a:ea typeface="Cambria Math" panose="02040503050406030204" pitchFamily="18" charset="0"/>
                        </a:rPr>
                        <m:t>𝛾</m:t>
                      </m:r>
                      <m:func>
                        <m:funcPr>
                          <m:ctrlPr>
                            <a:rPr lang="en-GB" i="1">
                              <a:latin typeface="Cambria Math" panose="02040503050406030204" pitchFamily="18" charset="0"/>
                            </a:rPr>
                          </m:ctrlPr>
                        </m:funcPr>
                        <m:fName>
                          <m:limLow>
                            <m:limLowPr>
                              <m:ctrlPr>
                                <a:rPr lang="en-GB" i="1">
                                  <a:latin typeface="Cambria Math" panose="02040503050406030204" pitchFamily="18" charset="0"/>
                                </a:rPr>
                              </m:ctrlPr>
                            </m:limLowPr>
                            <m:e>
                              <m:r>
                                <m:rPr>
                                  <m:sty m:val="p"/>
                                </m:rPr>
                                <a:rPr lang="en-GB">
                                  <a:latin typeface="Cambria Math" panose="02040503050406030204" pitchFamily="18" charset="0"/>
                                </a:rPr>
                                <m:t>max</m:t>
                              </m:r>
                            </m:e>
                            <m:lim>
                              <m:r>
                                <a:rPr lang="en-GB" i="1">
                                  <a:latin typeface="Cambria Math" panose="02040503050406030204" pitchFamily="18" charset="0"/>
                                </a:rPr>
                                <m:t>𝑎</m:t>
                              </m:r>
                            </m:lim>
                          </m:limLow>
                        </m:fName>
                        <m:e>
                          <m:nary>
                            <m:naryPr>
                              <m:chr m:val="∑"/>
                              <m:supHide m:val="on"/>
                              <m:ctrlPr>
                                <a:rPr lang="en-GB" i="1">
                                  <a:latin typeface="Cambria Math" panose="02040503050406030204" pitchFamily="18" charset="0"/>
                                </a:rPr>
                              </m:ctrlPr>
                            </m:naryPr>
                            <m:sub>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sub>
                            <m:sup/>
                            <m:e>
                              <m:acc>
                                <m:accPr>
                                  <m:chr m:val="̂"/>
                                  <m:ctrlPr>
                                    <a:rPr lang="en-GB" i="1">
                                      <a:latin typeface="Cambria Math" panose="02040503050406030204" pitchFamily="18" charset="0"/>
                                    </a:rPr>
                                  </m:ctrlPr>
                                </m:accPr>
                                <m:e>
                                  <m:r>
                                    <a:rPr lang="de-DE" i="1">
                                      <a:latin typeface="Cambria Math" panose="02040503050406030204" pitchFamily="18" charset="0"/>
                                    </a:rPr>
                                    <m:t>𝑇</m:t>
                                  </m:r>
                                </m:e>
                              </m:acc>
                              <m:d>
                                <m:dPr>
                                  <m:ctrlPr>
                                    <a:rPr lang="de-DE" i="1">
                                      <a:latin typeface="Cambria Math" panose="02040503050406030204" pitchFamily="18" charset="0"/>
                                    </a:rPr>
                                  </m:ctrlPr>
                                </m:dPr>
                                <m:e>
                                  <m:r>
                                    <a:rPr lang="de-DE" i="1">
                                      <a:latin typeface="Cambria Math" panose="02040503050406030204" pitchFamily="18" charset="0"/>
                                    </a:rPr>
                                    <m:t>𝑠</m:t>
                                  </m:r>
                                  <m:r>
                                    <a:rPr lang="de-DE" i="1">
                                      <a:latin typeface="Cambria Math" panose="02040503050406030204" pitchFamily="18" charset="0"/>
                                    </a:rPr>
                                    <m:t>,</m:t>
                                  </m:r>
                                  <m:r>
                                    <a:rPr lang="de-DE" i="1">
                                      <a:latin typeface="Cambria Math" panose="02040503050406030204" pitchFamily="18" charset="0"/>
                                    </a:rPr>
                                    <m:t>𝑎</m:t>
                                  </m:r>
                                  <m:r>
                                    <a:rPr lang="de-DE" i="1">
                                      <a:latin typeface="Cambria Math" panose="02040503050406030204" pitchFamily="18" charset="0"/>
                                    </a:rPr>
                                    <m:t>,</m:t>
                                  </m:r>
                                  <m:sSup>
                                    <m:sSupPr>
                                      <m:ctrlPr>
                                        <a:rPr lang="de-DE" i="1">
                                          <a:latin typeface="Cambria Math" panose="02040503050406030204" pitchFamily="18" charset="0"/>
                                        </a:rPr>
                                      </m:ctrlPr>
                                    </m:sSupPr>
                                    <m:e>
                                      <m:r>
                                        <a:rPr lang="de-DE" i="1">
                                          <a:latin typeface="Cambria Math" panose="02040503050406030204" pitchFamily="18" charset="0"/>
                                        </a:rPr>
                                        <m:t>𝑠</m:t>
                                      </m:r>
                                    </m:e>
                                    <m:sup>
                                      <m:r>
                                        <a:rPr lang="de-DE" i="1">
                                          <a:latin typeface="Cambria Math" panose="02040503050406030204" pitchFamily="18" charset="0"/>
                                        </a:rPr>
                                        <m:t>′</m:t>
                                      </m:r>
                                    </m:sup>
                                  </m:sSup>
                                </m:e>
                              </m:d>
                              <m:r>
                                <a:rPr lang="de-DE" b="0" i="1" smtClean="0">
                                  <a:latin typeface="Cambria Math" panose="02040503050406030204" pitchFamily="18" charset="0"/>
                                </a:rPr>
                                <m:t>𝑈</m:t>
                              </m:r>
                              <m:d>
                                <m:dPr>
                                  <m:ctrlPr>
                                    <a:rPr lang="en-GB" i="1">
                                      <a:latin typeface="Cambria Math" panose="02040503050406030204" pitchFamily="18" charset="0"/>
                                    </a:rPr>
                                  </m:ctrlPr>
                                </m:dPr>
                                <m:e>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e>
                              </m:d>
                            </m:e>
                          </m:nary>
                        </m:e>
                      </m:func>
                    </m:oMath>
                  </m:oMathPara>
                </a14:m>
                <a:endParaRPr lang="en-GB" dirty="0"/>
              </a:p>
              <a:p>
                <a:r>
                  <a:rPr lang="en-GB" dirty="0"/>
                  <a:t>If </a:t>
                </a:r>
                <a14:m>
                  <m:oMath xmlns:m="http://schemas.openxmlformats.org/officeDocument/2006/math">
                    <m:acc>
                      <m:accPr>
                        <m:chr m:val="̂"/>
                        <m:ctrlPr>
                          <a:rPr lang="en-GB" i="1">
                            <a:latin typeface="Cambria Math" panose="02040503050406030204" pitchFamily="18" charset="0"/>
                          </a:rPr>
                        </m:ctrlPr>
                      </m:accPr>
                      <m:e>
                        <m:r>
                          <a:rPr lang="de-DE" i="1">
                            <a:latin typeface="Cambria Math" panose="02040503050406030204" pitchFamily="18" charset="0"/>
                          </a:rPr>
                          <m:t>𝑇</m:t>
                        </m:r>
                      </m:e>
                    </m:acc>
                  </m:oMath>
                </a14:m>
                <a:r>
                  <a:rPr lang="en-GB" dirty="0"/>
                  <a:t> and </a:t>
                </a:r>
                <a14:m>
                  <m:oMath xmlns:m="http://schemas.openxmlformats.org/officeDocument/2006/math">
                    <m:acc>
                      <m:accPr>
                        <m:chr m:val="̂"/>
                        <m:ctrlPr>
                          <a:rPr lang="en-GB" i="1">
                            <a:latin typeface="Cambria Math" panose="02040503050406030204" pitchFamily="18" charset="0"/>
                          </a:rPr>
                        </m:ctrlPr>
                      </m:accPr>
                      <m:e>
                        <m:r>
                          <a:rPr lang="de-DE" i="1">
                            <a:latin typeface="Cambria Math" panose="02040503050406030204" pitchFamily="18" charset="0"/>
                          </a:rPr>
                          <m:t>𝑅</m:t>
                        </m:r>
                      </m:e>
                    </m:acc>
                  </m:oMath>
                </a14:m>
                <a:r>
                  <a:rPr lang="en-GB" dirty="0"/>
                  <a:t> are accurate estimations of the underlying MDP model, we can find the optimal policy this way</a:t>
                </a:r>
              </a:p>
            </p:txBody>
          </p:sp>
        </mc:Choice>
        <mc:Fallback xmlns="">
          <p:sp>
            <p:nvSpPr>
              <p:cNvPr id="3" name="Content Placeholder 2">
                <a:extLst>
                  <a:ext uri="{FF2B5EF4-FFF2-40B4-BE49-F238E27FC236}">
                    <a16:creationId xmlns:a16="http://schemas.microsoft.com/office/drawing/2014/main" id="{4EDC4E2B-A488-1E43-8BA9-28E3FD537F0C}"/>
                  </a:ext>
                </a:extLst>
              </p:cNvPr>
              <p:cNvSpPr>
                <a:spLocks noGrp="1" noRot="1" noChangeAspect="1" noMove="1" noResize="1" noEditPoints="1" noAdjustHandles="1" noChangeArrowheads="1" noChangeShapeType="1" noTextEdit="1"/>
              </p:cNvSpPr>
              <p:nvPr>
                <p:ph idx="1"/>
              </p:nvPr>
            </p:nvSpPr>
            <p:spPr>
              <a:blipFill>
                <a:blip r:embed="rId2"/>
                <a:stretch>
                  <a:fillRect l="-1447" t="-2525" r="-161" b="-18182"/>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335ED06C-7FF5-2C41-85D5-8EB6F3D6D41B}"/>
              </a:ext>
            </a:extLst>
          </p:cNvPr>
          <p:cNvSpPr>
            <a:spLocks noGrp="1"/>
          </p:cNvSpPr>
          <p:nvPr>
            <p:ph type="sldNum" sz="quarter" idx="12"/>
          </p:nvPr>
        </p:nvSpPr>
        <p:spPr/>
        <p:txBody>
          <a:bodyPr/>
          <a:lstStyle/>
          <a:p>
            <a:fld id="{67C9959E-8E6B-B04C-9955-EA096F41CA7A}" type="slidenum">
              <a:rPr lang="en-GB" smtClean="0"/>
              <a:t>69</a:t>
            </a:fld>
            <a:endParaRPr lang="en-GB"/>
          </a:p>
        </p:txBody>
      </p:sp>
    </p:spTree>
    <p:extLst>
      <p:ext uri="{BB962C8B-B14F-4D97-AF65-F5344CB8AC3E}">
        <p14:creationId xmlns:p14="http://schemas.microsoft.com/office/powerpoint/2010/main" val="3406884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3" name="Rectangle 2"/>
          <p:cNvSpPr>
            <a:spLocks noGrp="1" noChangeArrowheads="1"/>
          </p:cNvSpPr>
          <p:nvPr>
            <p:ph type="title"/>
          </p:nvPr>
        </p:nvSpPr>
        <p:spPr/>
        <p:txBody>
          <a:bodyPr/>
          <a:lstStyle/>
          <a:p>
            <a:r>
              <a:rPr lang="en-US" dirty="0"/>
              <a:t>Policies, Problems, Solutions</a:t>
            </a:r>
          </a:p>
        </p:txBody>
      </p:sp>
      <mc:AlternateContent xmlns:mc="http://schemas.openxmlformats.org/markup-compatibility/2006" xmlns:a14="http://schemas.microsoft.com/office/drawing/2010/main">
        <mc:Choice Requires="a14">
          <p:sp>
            <p:nvSpPr>
              <p:cNvPr id="14337" name="Rectangle 3"/>
              <p:cNvSpPr>
                <a:spLocks noGrp="1" noChangeArrowheads="1"/>
              </p:cNvSpPr>
              <p:nvPr>
                <p:ph sz="half" idx="1"/>
              </p:nvPr>
            </p:nvSpPr>
            <p:spPr/>
            <p:txBody>
              <a:bodyPr>
                <a:normAutofit fontScale="85000" lnSpcReduction="10000"/>
              </a:bodyPr>
              <a:lstStyle/>
              <a:p>
                <a:r>
                  <a:rPr lang="en-US" dirty="0">
                    <a:solidFill>
                      <a:schemeClr val="accent1"/>
                    </a:solidFill>
                  </a:rPr>
                  <a:t>Stochastic shortest path</a:t>
                </a:r>
                <a:r>
                  <a:rPr lang="en-US" dirty="0"/>
                  <a:t> (SSP) problem: </a:t>
                </a:r>
              </a:p>
              <a:p>
                <a:pPr lvl="1"/>
                <a:r>
                  <a:rPr lang="en-US" dirty="0"/>
                  <a:t>a triple </a:t>
                </a:r>
                <a14:m>
                  <m:oMath xmlns:m="http://schemas.openxmlformats.org/officeDocument/2006/math">
                    <m:d>
                      <m:dPr>
                        <m:ctrlPr>
                          <a:rPr lang="en-US" i="1" dirty="0" smtClean="0">
                            <a:latin typeface="Cambria Math" panose="02040503050406030204" pitchFamily="18" charset="0"/>
                            <a:sym typeface="Symbol" charset="0"/>
                          </a:rPr>
                        </m:ctrlPr>
                      </m:dPr>
                      <m:e>
                        <m:r>
                          <a:rPr lang="en-US" i="1" dirty="0">
                            <a:latin typeface="Cambria Math" panose="02040503050406030204" pitchFamily="18" charset="0"/>
                            <a:sym typeface="Symbol" charset="0"/>
                          </a:rPr>
                          <m:t></m:t>
                        </m:r>
                        <m:r>
                          <a:rPr lang="en-US" i="1" dirty="0">
                            <a:latin typeface="Cambria Math" panose="02040503050406030204" pitchFamily="18" charset="0"/>
                          </a:rPr>
                          <m:t>, </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0</m:t>
                            </m:r>
                          </m:sub>
                        </m:sSub>
                        <m:r>
                          <a:rPr lang="en-US" i="1" dirty="0">
                            <a:latin typeface="Cambria Math" panose="02040503050406030204" pitchFamily="18" charset="0"/>
                          </a:rPr>
                          <m:t>, </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𝑔</m:t>
                            </m:r>
                          </m:sub>
                        </m:sSub>
                      </m:e>
                    </m:d>
                  </m:oMath>
                </a14:m>
                <a:endParaRPr lang="en-US" dirty="0"/>
              </a:p>
              <a:p>
                <a:r>
                  <a:rPr lang="en-US" dirty="0">
                    <a:solidFill>
                      <a:schemeClr val="accent1"/>
                    </a:solidFill>
                  </a:rPr>
                  <a:t>Policy</a:t>
                </a:r>
                <a:r>
                  <a:rPr lang="en-US" dirty="0"/>
                  <a:t>: </a:t>
                </a:r>
              </a:p>
              <a:p>
                <a:pPr lvl="1"/>
                <a:r>
                  <a:rPr lang="en-US" dirty="0"/>
                  <a:t>partial function </a:t>
                </a:r>
                <a:br>
                  <a:rPr lang="en-US" dirty="0"/>
                </a:br>
                <a14:m>
                  <m:oMath xmlns:m="http://schemas.openxmlformats.org/officeDocument/2006/math">
                    <m:r>
                      <a:rPr lang="en-US" i="1" dirty="0" smtClean="0">
                        <a:latin typeface="Cambria Math" panose="02040503050406030204" pitchFamily="18" charset="0"/>
                      </a:rPr>
                      <m:t>𝜋</m:t>
                    </m:r>
                    <m:r>
                      <a:rPr lang="en-US" i="1" dirty="0" smtClean="0">
                        <a:latin typeface="Cambria Math" panose="02040503050406030204" pitchFamily="18" charset="0"/>
                      </a:rPr>
                      <m:t> :</m:t>
                    </m:r>
                    <m:r>
                      <a:rPr lang="en-US" i="1" dirty="0" smtClean="0">
                        <a:latin typeface="Cambria Math" panose="02040503050406030204" pitchFamily="18" charset="0"/>
                      </a:rPr>
                      <m:t>𝑆</m:t>
                    </m:r>
                    <m:r>
                      <a:rPr lang="en-US" i="1" dirty="0" smtClean="0">
                        <a:latin typeface="Cambria Math" panose="02040503050406030204" pitchFamily="18" charset="0"/>
                      </a:rPr>
                      <m:t>→</m:t>
                    </m:r>
                    <m:r>
                      <a:rPr lang="en-US" i="1" dirty="0" smtClean="0">
                        <a:latin typeface="Cambria Math" panose="02040503050406030204" pitchFamily="18" charset="0"/>
                      </a:rPr>
                      <m:t>𝐴</m:t>
                    </m:r>
                  </m:oMath>
                </a14:m>
                <a:r>
                  <a:rPr lang="en-US" dirty="0"/>
                  <a:t>  </a:t>
                </a:r>
                <a:r>
                  <a:rPr lang="en-US" dirty="0" err="1"/>
                  <a:t>s.t.</a:t>
                </a:r>
                <a:r>
                  <a:rPr lang="en-US" dirty="0"/>
                  <a:t> </a:t>
                </a:r>
              </a:p>
              <a:p>
                <a:pPr lvl="2"/>
                <a:r>
                  <a:rPr lang="en-US" dirty="0"/>
                  <a:t>for every </a:t>
                </a:r>
                <a14:m>
                  <m:oMath xmlns:m="http://schemas.openxmlformats.org/officeDocument/2006/math">
                    <m:r>
                      <a:rPr lang="en-US" i="1" dirty="0" smtClean="0">
                        <a:latin typeface="Cambria Math" panose="02040503050406030204" pitchFamily="18" charset="0"/>
                      </a:rPr>
                      <m:t>𝑠</m:t>
                    </m:r>
                    <m:r>
                      <a:rPr lang="en-US" i="1" dirty="0" smtClean="0">
                        <a:latin typeface="Cambria Math" panose="02040503050406030204" pitchFamily="18" charset="0"/>
                      </a:rPr>
                      <m:t>∈</m:t>
                    </m:r>
                    <m:r>
                      <a:rPr lang="en-US" i="1" dirty="0" smtClean="0">
                        <a:latin typeface="Cambria Math" panose="02040503050406030204" pitchFamily="18" charset="0"/>
                      </a:rPr>
                      <m:t>𝐷𝑜𝑚</m:t>
                    </m:r>
                    <m:d>
                      <m:dPr>
                        <m:ctrlPr>
                          <a:rPr lang="en-US" i="1" dirty="0" smtClean="0">
                            <a:latin typeface="Cambria Math" panose="02040503050406030204" pitchFamily="18" charset="0"/>
                          </a:rPr>
                        </m:ctrlPr>
                      </m:dPr>
                      <m:e>
                        <m:r>
                          <a:rPr lang="en-US" i="1" dirty="0" smtClean="0">
                            <a:latin typeface="Cambria Math" panose="02040503050406030204" pitchFamily="18" charset="0"/>
                          </a:rPr>
                          <m:t>𝜋</m:t>
                        </m:r>
                      </m:e>
                    </m:d>
                    <m:r>
                      <a:rPr lang="en-US" i="1" dirty="0" smtClean="0">
                        <a:latin typeface="Cambria Math" panose="02040503050406030204" pitchFamily="18" charset="0"/>
                      </a:rPr>
                      <m:t>⊆</m:t>
                    </m:r>
                    <m:r>
                      <a:rPr lang="en-US" i="1" dirty="0" smtClean="0">
                        <a:latin typeface="Cambria Math" panose="02040503050406030204" pitchFamily="18" charset="0"/>
                      </a:rPr>
                      <m:t>𝑆</m:t>
                    </m:r>
                  </m:oMath>
                </a14:m>
                <a:r>
                  <a:rPr lang="en-US" dirty="0"/>
                  <a:t>, </a:t>
                </a:r>
                <a:br>
                  <a:rPr lang="en-US" dirty="0"/>
                </a:br>
                <a14:m>
                  <m:oMath xmlns:m="http://schemas.openxmlformats.org/officeDocument/2006/math">
                    <m:r>
                      <a:rPr lang="en-US" i="1" dirty="0" smtClean="0">
                        <a:latin typeface="Cambria Math" panose="02040503050406030204" pitchFamily="18" charset="0"/>
                      </a:rPr>
                      <m:t>𝜋</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𝑠</m:t>
                        </m:r>
                      </m:e>
                    </m:d>
                    <m:r>
                      <a:rPr lang="en-US" i="1" dirty="0" smtClean="0">
                        <a:latin typeface="Cambria Math" panose="02040503050406030204" pitchFamily="18" charset="0"/>
                      </a:rPr>
                      <m:t>∈</m:t>
                    </m:r>
                    <m:r>
                      <a:rPr lang="en-US" i="1" dirty="0" smtClean="0">
                        <a:latin typeface="Cambria Math" panose="02040503050406030204" pitchFamily="18" charset="0"/>
                      </a:rPr>
                      <m:t>𝐴𝑝𝑝𝑙𝑖𝑐𝑎𝑏𝑙𝑒</m:t>
                    </m:r>
                    <m:d>
                      <m:dPr>
                        <m:ctrlPr>
                          <a:rPr lang="en-US" i="1" dirty="0" smtClean="0">
                            <a:latin typeface="Cambria Math" panose="02040503050406030204" pitchFamily="18" charset="0"/>
                          </a:rPr>
                        </m:ctrlPr>
                      </m:dPr>
                      <m:e>
                        <m:r>
                          <a:rPr lang="en-US" i="1" dirty="0" smtClean="0">
                            <a:latin typeface="Cambria Math" panose="02040503050406030204" pitchFamily="18" charset="0"/>
                          </a:rPr>
                          <m:t>𝑠</m:t>
                        </m:r>
                      </m:e>
                    </m:d>
                  </m:oMath>
                </a14:m>
                <a:endParaRPr lang="en-US" dirty="0"/>
              </a:p>
              <a:p>
                <a:r>
                  <a:rPr lang="en-US" dirty="0">
                    <a:solidFill>
                      <a:schemeClr val="accent1"/>
                    </a:solidFill>
                  </a:rPr>
                  <a:t>Solution</a:t>
                </a:r>
                <a:r>
                  <a:rPr lang="en-US" dirty="0"/>
                  <a:t> for </a:t>
                </a:r>
                <a14:m>
                  <m:oMath xmlns:m="http://schemas.openxmlformats.org/officeDocument/2006/math">
                    <m:d>
                      <m:dPr>
                        <m:ctrlPr>
                          <a:rPr lang="en-US" i="1" dirty="0">
                            <a:latin typeface="Cambria Math" panose="02040503050406030204" pitchFamily="18" charset="0"/>
                            <a:sym typeface="Symbol" charset="0"/>
                          </a:rPr>
                        </m:ctrlPr>
                      </m:dPr>
                      <m:e>
                        <m:r>
                          <a:rPr lang="en-US" i="1" dirty="0">
                            <a:latin typeface="Cambria Math" panose="02040503050406030204" pitchFamily="18" charset="0"/>
                            <a:sym typeface="Symbol" charset="0"/>
                          </a:rPr>
                          <m:t></m:t>
                        </m:r>
                        <m:r>
                          <a:rPr lang="en-US" i="1" dirty="0">
                            <a:latin typeface="Cambria Math" panose="02040503050406030204" pitchFamily="18" charset="0"/>
                          </a:rPr>
                          <m:t>, </m:t>
                        </m:r>
                        <m:sSub>
                          <m:sSubPr>
                            <m:ctrlPr>
                              <a:rPr lang="de-DE" i="1" dirty="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0</m:t>
                            </m:r>
                          </m:sub>
                        </m:sSub>
                        <m:r>
                          <a:rPr lang="en-US" i="1" dirty="0">
                            <a:latin typeface="Cambria Math" panose="02040503050406030204" pitchFamily="18" charset="0"/>
                          </a:rPr>
                          <m:t>, </m:t>
                        </m:r>
                        <m:sSub>
                          <m:sSubPr>
                            <m:ctrlPr>
                              <a:rPr lang="de-DE" i="1" dirty="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𝑔</m:t>
                            </m:r>
                          </m:sub>
                        </m:sSub>
                      </m:e>
                    </m:d>
                    <m:r>
                      <a:rPr lang="en-US" i="1" dirty="0">
                        <a:latin typeface="Cambria Math" panose="02040503050406030204" pitchFamily="18" charset="0"/>
                      </a:rPr>
                      <m:t> </m:t>
                    </m:r>
                  </m:oMath>
                </a14:m>
                <a:r>
                  <a:rPr lang="en-US" dirty="0"/>
                  <a:t>: </a:t>
                </a:r>
              </a:p>
              <a:p>
                <a:pPr lvl="1"/>
                <a:r>
                  <a:rPr lang="en-US" dirty="0"/>
                  <a:t>a policy </a:t>
                </a:r>
                <a14:m>
                  <m:oMath xmlns:m="http://schemas.openxmlformats.org/officeDocument/2006/math">
                    <m:r>
                      <a:rPr lang="en-US" i="1" dirty="0">
                        <a:latin typeface="Cambria Math" panose="02040503050406030204" pitchFamily="18" charset="0"/>
                      </a:rPr>
                      <m:t>𝜋</m:t>
                    </m:r>
                  </m:oMath>
                </a14:m>
                <a:r>
                  <a:rPr lang="en-US" dirty="0"/>
                  <a:t> </a:t>
                </a:r>
                <a:r>
                  <a:rPr lang="en-US" dirty="0" err="1"/>
                  <a:t>s.t.</a:t>
                </a:r>
                <a:r>
                  <a:rPr lang="en-US" dirty="0"/>
                  <a:t> </a:t>
                </a:r>
                <a:endParaRPr lang="de-DE" i="1" dirty="0">
                  <a:latin typeface="Cambria Math" panose="02040503050406030204" pitchFamily="18" charset="0"/>
                </a:endParaRPr>
              </a:p>
              <a:p>
                <a:pPr lvl="2"/>
                <a14:m>
                  <m:oMath xmlns:m="http://schemas.openxmlformats.org/officeDocument/2006/math">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de-DE" b="0" i="1" dirty="0" smtClean="0">
                            <a:latin typeface="Cambria Math" panose="02040503050406030204" pitchFamily="18" charset="0"/>
                          </a:rPr>
                          <m:t>0</m:t>
                        </m:r>
                      </m:sub>
                    </m:sSub>
                    <m:r>
                      <a:rPr lang="en-US" i="1" dirty="0">
                        <a:latin typeface="Cambria Math" panose="02040503050406030204" pitchFamily="18" charset="0"/>
                      </a:rPr>
                      <m:t>∈</m:t>
                    </m:r>
                    <m:r>
                      <a:rPr lang="en-US" i="1" dirty="0">
                        <a:latin typeface="Cambria Math" panose="02040503050406030204" pitchFamily="18" charset="0"/>
                      </a:rPr>
                      <m:t>𝐷𝑜𝑚</m:t>
                    </m:r>
                    <m:d>
                      <m:dPr>
                        <m:ctrlPr>
                          <a:rPr lang="en-US" i="1" dirty="0">
                            <a:latin typeface="Cambria Math" panose="02040503050406030204" pitchFamily="18" charset="0"/>
                          </a:rPr>
                        </m:ctrlPr>
                      </m:dPr>
                      <m:e>
                        <m:r>
                          <a:rPr lang="en-US" i="1" dirty="0">
                            <a:latin typeface="Cambria Math" panose="02040503050406030204" pitchFamily="18" charset="0"/>
                          </a:rPr>
                          <m:t>𝜋</m:t>
                        </m:r>
                      </m:e>
                    </m:d>
                  </m:oMath>
                </a14:m>
                <a:r>
                  <a:rPr lang="en-US" dirty="0"/>
                  <a:t> and </a:t>
                </a:r>
              </a:p>
              <a:p>
                <a:pPr lvl="2"/>
                <a14:m>
                  <m:oMath xmlns:m="http://schemas.openxmlformats.org/officeDocument/2006/math">
                    <m:acc>
                      <m:accPr>
                        <m:chr m:val="̂"/>
                        <m:ctrlPr>
                          <a:rPr lang="en-US" i="1" dirty="0" smtClean="0">
                            <a:latin typeface="Cambria Math" panose="02040503050406030204" pitchFamily="18" charset="0"/>
                          </a:rPr>
                        </m:ctrlPr>
                      </m:accPr>
                      <m:e>
                        <m:r>
                          <a:rPr lang="en-US" i="1" dirty="0">
                            <a:latin typeface="Cambria Math" panose="02040503050406030204" pitchFamily="18" charset="0"/>
                          </a:rPr>
                          <m:t>𝛾</m:t>
                        </m:r>
                      </m:e>
                    </m:acc>
                    <m:d>
                      <m:dPr>
                        <m:ctrlPr>
                          <a:rPr lang="en-US"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en-US" i="1" dirty="0">
                                <a:latin typeface="Cambria Math" panose="02040503050406030204" pitchFamily="18" charset="0"/>
                              </a:rPr>
                              <m:t>𝑠</m:t>
                            </m:r>
                          </m:e>
                          <m:sub>
                            <m:r>
                              <a:rPr lang="en-US" i="1" dirty="0">
                                <a:latin typeface="Cambria Math" panose="02040503050406030204" pitchFamily="18" charset="0"/>
                              </a:rPr>
                              <m:t>0</m:t>
                            </m:r>
                          </m:sub>
                        </m:sSub>
                        <m:r>
                          <a:rPr lang="en-US" i="1" dirty="0">
                            <a:latin typeface="Cambria Math" panose="02040503050406030204" pitchFamily="18" charset="0"/>
                          </a:rPr>
                          <m:t>,</m:t>
                        </m:r>
                        <m:r>
                          <a:rPr lang="en-US" i="1" dirty="0">
                            <a:latin typeface="Cambria Math" panose="02040503050406030204" pitchFamily="18" charset="0"/>
                          </a:rPr>
                          <m:t>𝜋</m:t>
                        </m:r>
                      </m:e>
                    </m:d>
                    <m:r>
                      <a:rPr lang="en-US" i="1" dirty="0">
                        <a:latin typeface="Cambria Math" panose="02040503050406030204" pitchFamily="18" charset="0"/>
                      </a:rPr>
                      <m:t>∩</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𝑆</m:t>
                        </m:r>
                      </m:e>
                      <m:sub>
                        <m:r>
                          <a:rPr lang="en-US" i="1" dirty="0">
                            <a:latin typeface="Cambria Math" panose="02040503050406030204" pitchFamily="18" charset="0"/>
                          </a:rPr>
                          <m:t>𝑔</m:t>
                        </m:r>
                      </m:sub>
                    </m:sSub>
                    <m:r>
                      <a:rPr lang="en-US" i="1" dirty="0">
                        <a:latin typeface="Cambria Math" panose="02040503050406030204" pitchFamily="18" charset="0"/>
                      </a:rPr>
                      <m:t>≠∅</m:t>
                    </m:r>
                  </m:oMath>
                </a14:m>
                <a:endParaRPr lang="en-US" dirty="0"/>
              </a:p>
            </p:txBody>
          </p:sp>
        </mc:Choice>
        <mc:Fallback xmlns="">
          <p:sp>
            <p:nvSpPr>
              <p:cNvPr id="14337" name="Rectangle 3"/>
              <p:cNvSpPr>
                <a:spLocks noGrp="1" noRot="1" noChangeAspect="1" noMove="1" noResize="1" noEditPoints="1" noAdjustHandles="1" noChangeArrowheads="1" noChangeShapeType="1" noTextEdit="1"/>
              </p:cNvSpPr>
              <p:nvPr>
                <p:ph sz="half" idx="1"/>
              </p:nvPr>
            </p:nvSpPr>
            <p:spPr>
              <a:blipFill>
                <a:blip r:embed="rId3"/>
                <a:stretch>
                  <a:fillRect l="-1954" t="-2015"/>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B8F3FCE-C2AA-AA47-A048-23470AAFA14D}"/>
                  </a:ext>
                </a:extLst>
              </p:cNvPr>
              <p:cNvSpPr>
                <a:spLocks noGrp="1"/>
              </p:cNvSpPr>
              <p:nvPr>
                <p:ph sz="half" idx="2"/>
              </p:nvPr>
            </p:nvSpPr>
            <p:spPr>
              <a:xfrm>
                <a:off x="4629149" y="1146049"/>
                <a:ext cx="4302583" cy="2183342"/>
              </a:xfrm>
            </p:spPr>
            <p:txBody>
              <a:bodyPr>
                <a:normAutofit fontScale="85000" lnSpcReduction="10000"/>
              </a:bodyPr>
              <a:lstStyle/>
              <a:p>
                <a14:m>
                  <m:oMath xmlns:m="http://schemas.openxmlformats.org/officeDocument/2006/math">
                    <m:r>
                      <a:rPr lang="en-US" dirty="0" smtClean="0">
                        <a:latin typeface="Cambria Math" panose="02040503050406030204" pitchFamily="18" charset="0"/>
                      </a:rPr>
                      <m:t>𝑚</m:t>
                    </m:r>
                    <m:r>
                      <a:rPr lang="en-US" dirty="0" smtClean="0">
                        <a:latin typeface="Cambria Math" panose="02040503050406030204" pitchFamily="18" charset="0"/>
                      </a:rPr>
                      <m:t>14:</m:t>
                    </m:r>
                    <m:r>
                      <a:rPr lang="en-US" i="1" dirty="0" err="1">
                        <a:latin typeface="Cambria Math" panose="02040503050406030204" pitchFamily="18" charset="0"/>
                      </a:rPr>
                      <m:t>𝑃</m:t>
                    </m:r>
                    <m:r>
                      <a:rPr lang="en-US" dirty="0">
                        <a:latin typeface="Cambria Math" panose="02040503050406030204" pitchFamily="18" charset="0"/>
                      </a:rPr>
                      <m:t>(</m:t>
                    </m:r>
                    <m:r>
                      <a:rPr lang="en-US" dirty="0">
                        <a:latin typeface="Cambria Math" panose="02040503050406030204" pitchFamily="18" charset="0"/>
                      </a:rPr>
                      <m:t>𝑑</m:t>
                    </m:r>
                    <m:r>
                      <a:rPr lang="en-US" dirty="0">
                        <a:latin typeface="Cambria Math" panose="02040503050406030204" pitchFamily="18" charset="0"/>
                      </a:rPr>
                      <m:t>4 | </m:t>
                    </m:r>
                    <m:r>
                      <a:rPr lang="en-US" dirty="0">
                        <a:latin typeface="Cambria Math" panose="02040503050406030204" pitchFamily="18" charset="0"/>
                      </a:rPr>
                      <m:t>𝑑</m:t>
                    </m:r>
                    <m:r>
                      <a:rPr lang="en-US" dirty="0">
                        <a:latin typeface="Cambria Math" panose="02040503050406030204" pitchFamily="18" charset="0"/>
                      </a:rPr>
                      <m:t>1,</m:t>
                    </m:r>
                    <m:r>
                      <a:rPr lang="en-US" dirty="0">
                        <a:latin typeface="Cambria Math" panose="02040503050406030204" pitchFamily="18" charset="0"/>
                      </a:rPr>
                      <m:t>𝑚</m:t>
                    </m:r>
                    <m:r>
                      <a:rPr lang="en-US" dirty="0">
                        <a:latin typeface="Cambria Math" panose="02040503050406030204" pitchFamily="18" charset="0"/>
                      </a:rPr>
                      <m:t>14)=0.5</m:t>
                    </m:r>
                  </m:oMath>
                </a14:m>
                <a:br>
                  <a:rPr lang="de-DE" dirty="0"/>
                </a:br>
                <a:r>
                  <a:rPr lang="de-DE" dirty="0"/>
                  <a:t> 	 </a:t>
                </a:r>
                <a14:m>
                  <m:oMath xmlns:m="http://schemas.openxmlformats.org/officeDocument/2006/math">
                    <m:r>
                      <a:rPr lang="en-US" i="1" dirty="0">
                        <a:latin typeface="Cambria Math" panose="02040503050406030204" pitchFamily="18" charset="0"/>
                      </a:rPr>
                      <m:t>𝑃</m:t>
                    </m:r>
                    <m:r>
                      <a:rPr lang="en-US" dirty="0">
                        <a:latin typeface="Cambria Math" panose="02040503050406030204" pitchFamily="18" charset="0"/>
                      </a:rPr>
                      <m:t>(</m:t>
                    </m:r>
                    <m:r>
                      <a:rPr lang="en-US" dirty="0">
                        <a:latin typeface="Cambria Math" panose="02040503050406030204" pitchFamily="18" charset="0"/>
                      </a:rPr>
                      <m:t>𝑑</m:t>
                    </m:r>
                    <m:r>
                      <a:rPr lang="en-US" dirty="0">
                        <a:latin typeface="Cambria Math" panose="02040503050406030204" pitchFamily="18" charset="0"/>
                      </a:rPr>
                      <m:t>1 | </m:t>
                    </m:r>
                    <m:r>
                      <a:rPr lang="en-US" dirty="0">
                        <a:latin typeface="Cambria Math" panose="02040503050406030204" pitchFamily="18" charset="0"/>
                      </a:rPr>
                      <m:t>𝑑</m:t>
                    </m:r>
                    <m:r>
                      <a:rPr lang="en-US" dirty="0">
                        <a:latin typeface="Cambria Math" panose="02040503050406030204" pitchFamily="18" charset="0"/>
                      </a:rPr>
                      <m:t>1,</m:t>
                    </m:r>
                    <m:r>
                      <a:rPr lang="en-US" dirty="0">
                        <a:latin typeface="Cambria Math" panose="02040503050406030204" pitchFamily="18" charset="0"/>
                      </a:rPr>
                      <m:t>𝑚</m:t>
                    </m:r>
                    <m:r>
                      <a:rPr lang="en-US" dirty="0">
                        <a:latin typeface="Cambria Math" panose="02040503050406030204" pitchFamily="18" charset="0"/>
                      </a:rPr>
                      <m:t>14)=0.5</m:t>
                    </m:r>
                  </m:oMath>
                </a14:m>
                <a:endParaRPr lang="en-US" dirty="0"/>
              </a:p>
              <a:p>
                <a14:m>
                  <m:oMath xmlns:m="http://schemas.openxmlformats.org/officeDocument/2006/math">
                    <m:r>
                      <a:rPr lang="is-IS" dirty="0">
                        <a:latin typeface="Cambria Math" panose="02040503050406030204" pitchFamily="18" charset="0"/>
                      </a:rPr>
                      <m:t>𝑚</m:t>
                    </m:r>
                    <m:r>
                      <a:rPr lang="is-IS" dirty="0">
                        <a:latin typeface="Cambria Math" panose="02040503050406030204" pitchFamily="18" charset="0"/>
                      </a:rPr>
                      <m:t>23:</m:t>
                    </m:r>
                    <m:r>
                      <a:rPr lang="en-US" i="1" dirty="0" err="1">
                        <a:latin typeface="Cambria Math" panose="02040503050406030204" pitchFamily="18" charset="0"/>
                      </a:rPr>
                      <m:t>𝑃</m:t>
                    </m:r>
                    <m:r>
                      <a:rPr lang="en-US" dirty="0">
                        <a:latin typeface="Cambria Math" panose="02040503050406030204" pitchFamily="18" charset="0"/>
                      </a:rPr>
                      <m:t>(</m:t>
                    </m:r>
                    <m:r>
                      <a:rPr lang="en-US" dirty="0">
                        <a:latin typeface="Cambria Math" panose="02040503050406030204" pitchFamily="18" charset="0"/>
                      </a:rPr>
                      <m:t>𝑑</m:t>
                    </m:r>
                    <m:r>
                      <a:rPr lang="en-US" dirty="0">
                        <a:latin typeface="Cambria Math" panose="02040503050406030204" pitchFamily="18" charset="0"/>
                      </a:rPr>
                      <m:t>3 | </m:t>
                    </m:r>
                    <m:r>
                      <a:rPr lang="en-US" dirty="0">
                        <a:latin typeface="Cambria Math" panose="02040503050406030204" pitchFamily="18" charset="0"/>
                      </a:rPr>
                      <m:t>𝑑</m:t>
                    </m:r>
                    <m:r>
                      <a:rPr lang="en-US" dirty="0">
                        <a:latin typeface="Cambria Math" panose="02040503050406030204" pitchFamily="18" charset="0"/>
                      </a:rPr>
                      <m:t>1,</m:t>
                    </m:r>
                    <m:r>
                      <a:rPr lang="is-IS" dirty="0">
                        <a:latin typeface="Cambria Math" panose="02040503050406030204" pitchFamily="18" charset="0"/>
                      </a:rPr>
                      <m:t>𝑚</m:t>
                    </m:r>
                    <m:r>
                      <a:rPr lang="is-IS" dirty="0">
                        <a:latin typeface="Cambria Math" panose="02040503050406030204" pitchFamily="18" charset="0"/>
                      </a:rPr>
                      <m:t>23)=0.8</m:t>
                    </m:r>
                  </m:oMath>
                </a14:m>
                <a:br>
                  <a:rPr lang="de-DE" dirty="0"/>
                </a:br>
                <a:r>
                  <a:rPr lang="de-DE" dirty="0"/>
                  <a:t> 	 </a:t>
                </a:r>
                <a14:m>
                  <m:oMath xmlns:m="http://schemas.openxmlformats.org/officeDocument/2006/math">
                    <m:r>
                      <a:rPr lang="en-US" i="1" dirty="0">
                        <a:latin typeface="Cambria Math" panose="02040503050406030204" pitchFamily="18" charset="0"/>
                      </a:rPr>
                      <m:t>𝑃</m:t>
                    </m:r>
                    <m:r>
                      <a:rPr lang="en-US" dirty="0">
                        <a:latin typeface="Cambria Math" panose="02040503050406030204" pitchFamily="18" charset="0"/>
                      </a:rPr>
                      <m:t>(</m:t>
                    </m:r>
                    <m:r>
                      <a:rPr lang="en-US" dirty="0">
                        <a:latin typeface="Cambria Math" panose="02040503050406030204" pitchFamily="18" charset="0"/>
                      </a:rPr>
                      <m:t>𝑑</m:t>
                    </m:r>
                    <m:r>
                      <a:rPr lang="en-US" dirty="0">
                        <a:latin typeface="Cambria Math" panose="02040503050406030204" pitchFamily="18" charset="0"/>
                      </a:rPr>
                      <m:t>5 | </m:t>
                    </m:r>
                    <m:r>
                      <a:rPr lang="en-US" dirty="0">
                        <a:latin typeface="Cambria Math" panose="02040503050406030204" pitchFamily="18" charset="0"/>
                      </a:rPr>
                      <m:t>𝑑</m:t>
                    </m:r>
                    <m:r>
                      <a:rPr lang="en-US" dirty="0">
                        <a:latin typeface="Cambria Math" panose="02040503050406030204" pitchFamily="18" charset="0"/>
                      </a:rPr>
                      <m:t>1,</m:t>
                    </m:r>
                    <m:r>
                      <a:rPr lang="is-IS" dirty="0">
                        <a:latin typeface="Cambria Math" panose="02040503050406030204" pitchFamily="18" charset="0"/>
                      </a:rPr>
                      <m:t>𝑚</m:t>
                    </m:r>
                    <m:r>
                      <a:rPr lang="is-IS" dirty="0">
                        <a:latin typeface="Cambria Math" panose="02040503050406030204" pitchFamily="18" charset="0"/>
                      </a:rPr>
                      <m:t>23)=0.2</m:t>
                    </m:r>
                  </m:oMath>
                </a14:m>
                <a:endParaRPr lang="is-IS" dirty="0"/>
              </a:p>
              <a:p>
                <a:endParaRPr lang="en-GB" dirty="0"/>
              </a:p>
            </p:txBody>
          </p:sp>
        </mc:Choice>
        <mc:Fallback xmlns="">
          <p:sp>
            <p:nvSpPr>
              <p:cNvPr id="3" name="Content Placeholder 2">
                <a:extLst>
                  <a:ext uri="{FF2B5EF4-FFF2-40B4-BE49-F238E27FC236}">
                    <a16:creationId xmlns:a16="http://schemas.microsoft.com/office/drawing/2014/main" id="{3B8F3FCE-C2AA-AA47-A048-23470AAFA14D}"/>
                  </a:ext>
                </a:extLst>
              </p:cNvPr>
              <p:cNvSpPr>
                <a:spLocks noGrp="1" noRot="1" noChangeAspect="1" noMove="1" noResize="1" noEditPoints="1" noAdjustHandles="1" noChangeArrowheads="1" noChangeShapeType="1" noTextEdit="1"/>
              </p:cNvSpPr>
              <p:nvPr>
                <p:ph sz="half" idx="2"/>
              </p:nvPr>
            </p:nvSpPr>
            <p:spPr>
              <a:xfrm>
                <a:off x="4629149" y="1146049"/>
                <a:ext cx="4302583" cy="2183342"/>
              </a:xfrm>
              <a:blipFill>
                <a:blip r:embed="rId4"/>
                <a:stretch>
                  <a:fillRect l="-1471" t="-2890"/>
                </a:stretch>
              </a:blipFill>
            </p:spPr>
            <p:txBody>
              <a:bodyPr/>
              <a:lstStyle/>
              <a:p>
                <a:r>
                  <a:rPr lang="en-GB">
                    <a:noFill/>
                  </a:rPr>
                  <a:t> </a:t>
                </a:r>
              </a:p>
            </p:txBody>
          </p:sp>
        </mc:Fallback>
      </mc:AlternateContent>
      <p:sp>
        <p:nvSpPr>
          <p:cNvPr id="2" name="Slide Number Placeholder 1">
            <a:extLst>
              <a:ext uri="{FF2B5EF4-FFF2-40B4-BE49-F238E27FC236}">
                <a16:creationId xmlns:a16="http://schemas.microsoft.com/office/drawing/2014/main" id="{2A2CCF70-456B-7340-AA0D-770EFF51CEF7}"/>
              </a:ext>
            </a:extLst>
          </p:cNvPr>
          <p:cNvSpPr>
            <a:spLocks noGrp="1"/>
          </p:cNvSpPr>
          <p:nvPr>
            <p:ph type="sldNum" sz="quarter" idx="12"/>
          </p:nvPr>
        </p:nvSpPr>
        <p:spPr/>
        <p:txBody>
          <a:bodyPr/>
          <a:lstStyle/>
          <a:p>
            <a:fld id="{67C9959E-8E6B-B04C-9955-EA096F41CA7A}" type="slidenum">
              <a:rPr lang="en-GB" smtClean="0"/>
              <a:pPr/>
              <a:t>7</a:t>
            </a:fld>
            <a:endParaRPr lang="en-GB"/>
          </a:p>
        </p:txBody>
      </p:sp>
      <p:grpSp>
        <p:nvGrpSpPr>
          <p:cNvPr id="4" name="Group 3">
            <a:extLst>
              <a:ext uri="{FF2B5EF4-FFF2-40B4-BE49-F238E27FC236}">
                <a16:creationId xmlns:a16="http://schemas.microsoft.com/office/drawing/2014/main" id="{589C652F-35A9-C34F-BF10-303E5B5B7D2F}"/>
              </a:ext>
            </a:extLst>
          </p:cNvPr>
          <p:cNvGrpSpPr/>
          <p:nvPr/>
        </p:nvGrpSpPr>
        <p:grpSpPr>
          <a:xfrm>
            <a:off x="3896630" y="2738359"/>
            <a:ext cx="5162595" cy="3862989"/>
            <a:chOff x="3896630" y="2738359"/>
            <a:chExt cx="5162595" cy="3862989"/>
          </a:xfrm>
        </p:grpSpPr>
        <p:grpSp>
          <p:nvGrpSpPr>
            <p:cNvPr id="49" name="Group 48"/>
            <p:cNvGrpSpPr>
              <a:grpSpLocks noChangeAspect="1"/>
            </p:cNvGrpSpPr>
            <p:nvPr/>
          </p:nvGrpSpPr>
          <p:grpSpPr>
            <a:xfrm>
              <a:off x="3896630" y="2738359"/>
              <a:ext cx="5162595" cy="3862989"/>
              <a:chOff x="424630" y="1518047"/>
              <a:chExt cx="4697482" cy="3514961"/>
            </a:xfrm>
          </p:grpSpPr>
          <p:sp>
            <p:nvSpPr>
              <p:cNvPr id="50" name="Freeform 31"/>
              <p:cNvSpPr>
                <a:spLocks/>
              </p:cNvSpPr>
              <p:nvPr/>
            </p:nvSpPr>
            <p:spPr bwMode="auto">
              <a:xfrm rot="11049090" flipH="1" flipV="1">
                <a:off x="4148184" y="2190483"/>
                <a:ext cx="660198" cy="212627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none"/>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51" name="Rectangle 50"/>
              <p:cNvSpPr/>
              <p:nvPr/>
            </p:nvSpPr>
            <p:spPr>
              <a:xfrm>
                <a:off x="4066674" y="2252723"/>
                <a:ext cx="59" cy="252043"/>
              </a:xfrm>
              <a:prstGeom prst="rect">
                <a:avLst/>
              </a:prstGeom>
              <a:noFill/>
            </p:spPr>
            <p:txBody>
              <a:bodyPr wrap="none" lIns="0" tIns="0" rIns="0" bIns="0">
                <a:spAutoFit/>
              </a:bodyPr>
              <a:lstStyle/>
              <a:p>
                <a:pPr algn="ctr"/>
                <a:endParaRPr lang="en-US" dirty="0"/>
              </a:p>
            </p:txBody>
          </p:sp>
          <p:sp>
            <p:nvSpPr>
              <p:cNvPr id="52" name="Rectangle 51"/>
              <p:cNvSpPr/>
              <p:nvPr/>
            </p:nvSpPr>
            <p:spPr>
              <a:xfrm>
                <a:off x="4441353" y="4403587"/>
                <a:ext cx="168088" cy="336058"/>
              </a:xfrm>
              <a:prstGeom prst="rect">
                <a:avLst/>
              </a:prstGeom>
              <a:noFill/>
            </p:spPr>
            <p:txBody>
              <a:bodyPr wrap="none" lIns="91440" tIns="0" rIns="91440" bIns="91440">
                <a:spAutoFit/>
              </a:bodyPr>
              <a:lstStyle/>
              <a:p>
                <a:pPr algn="ctr"/>
                <a:endParaRPr lang="en-US" dirty="0"/>
              </a:p>
            </p:txBody>
          </p:sp>
          <p:sp>
            <p:nvSpPr>
              <p:cNvPr id="53" name="Rectangle 52"/>
              <p:cNvSpPr/>
              <p:nvPr/>
            </p:nvSpPr>
            <p:spPr>
              <a:xfrm>
                <a:off x="1149001" y="4506767"/>
                <a:ext cx="59" cy="252043"/>
              </a:xfrm>
              <a:prstGeom prst="rect">
                <a:avLst/>
              </a:prstGeom>
              <a:noFill/>
            </p:spPr>
            <p:txBody>
              <a:bodyPr wrap="none" lIns="0" tIns="0" rIns="0" bIns="0">
                <a:spAutoFit/>
              </a:bodyPr>
              <a:lstStyle/>
              <a:p>
                <a:pPr algn="r"/>
                <a:endParaRPr lang="en-US" dirty="0"/>
              </a:p>
            </p:txBody>
          </p:sp>
          <p:sp>
            <p:nvSpPr>
              <p:cNvPr id="54" name="Text Box 13"/>
              <p:cNvSpPr txBox="1">
                <a:spLocks noChangeArrowheads="1"/>
              </p:cNvSpPr>
              <p:nvPr/>
            </p:nvSpPr>
            <p:spPr bwMode="auto">
              <a:xfrm>
                <a:off x="424630" y="4528921"/>
                <a:ext cx="660190" cy="504087"/>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latin typeface="+mn-lt"/>
                    <a:ea typeface="Times New Roman"/>
                    <a:cs typeface="Calibri"/>
                    <a:sym typeface="Symbol" charset="0"/>
                  </a:rPr>
                  <a:t>Start: </a:t>
                </a:r>
                <a:br>
                  <a:rPr lang="en-US" sz="1800" dirty="0">
                    <a:latin typeface="+mn-lt"/>
                    <a:ea typeface="Times New Roman"/>
                    <a:cs typeface="Calibri"/>
                    <a:sym typeface="Symbol" charset="0"/>
                  </a:rPr>
                </a:br>
                <a:r>
                  <a:rPr lang="en-US" sz="1800" i="1" dirty="0">
                    <a:latin typeface="+mn-lt"/>
                    <a:ea typeface="Times New Roman"/>
                    <a:sym typeface="Symbol" charset="0"/>
                  </a:rPr>
                  <a:t>s</a:t>
                </a:r>
                <a:r>
                  <a:rPr lang="en-US" sz="1800" baseline="-25000" dirty="0">
                    <a:latin typeface="+mn-lt"/>
                    <a:ea typeface="Times New Roman"/>
                    <a:sym typeface="Symbol" charset="0"/>
                  </a:rPr>
                  <a:t>0</a:t>
                </a:r>
                <a:r>
                  <a:rPr lang="en-US" sz="1800" i="1" dirty="0">
                    <a:latin typeface="+mn-lt"/>
                    <a:ea typeface="Times New Roman"/>
                    <a:sym typeface="Symbol" charset="0"/>
                  </a:rPr>
                  <a:t>= </a:t>
                </a:r>
                <a:r>
                  <a:rPr lang="en-US" sz="1800" dirty="0">
                    <a:latin typeface="+mn-lt"/>
                    <a:ea typeface="Times New Roman"/>
                    <a:cs typeface="Calibri"/>
                    <a:sym typeface="Symbol" charset="0"/>
                  </a:rPr>
                  <a:t>d1</a:t>
                </a:r>
                <a:endParaRPr lang="en-US" sz="1800" dirty="0">
                  <a:latin typeface="+mn-lt"/>
                  <a:ea typeface="Times New Roman"/>
                  <a:cs typeface="Times New Roman"/>
                </a:endParaRPr>
              </a:p>
            </p:txBody>
          </p:sp>
          <p:sp>
            <p:nvSpPr>
              <p:cNvPr id="55" name="Rectangle 54"/>
              <p:cNvSpPr/>
              <p:nvPr/>
            </p:nvSpPr>
            <p:spPr>
              <a:xfrm>
                <a:off x="1028128" y="2019635"/>
                <a:ext cx="59" cy="252043"/>
              </a:xfrm>
              <a:prstGeom prst="rect">
                <a:avLst/>
              </a:prstGeom>
              <a:noFill/>
            </p:spPr>
            <p:txBody>
              <a:bodyPr wrap="none" lIns="0" tIns="0" rIns="0" bIns="0">
                <a:spAutoFit/>
              </a:bodyPr>
              <a:lstStyle/>
              <a:p>
                <a:pPr algn="ctr"/>
                <a:endParaRPr lang="en-US" dirty="0"/>
              </a:p>
            </p:txBody>
          </p:sp>
          <p:sp>
            <p:nvSpPr>
              <p:cNvPr id="56" name="Freeform 31"/>
              <p:cNvSpPr>
                <a:spLocks/>
              </p:cNvSpPr>
              <p:nvPr/>
            </p:nvSpPr>
            <p:spPr bwMode="auto">
              <a:xfrm rot="4200000" flipH="1" flipV="1">
                <a:off x="2510252" y="617061"/>
                <a:ext cx="776291" cy="2966339"/>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59" name="Text Box 11"/>
              <p:cNvSpPr txBox="1">
                <a:spLocks noChangeArrowheads="1"/>
              </p:cNvSpPr>
              <p:nvPr/>
            </p:nvSpPr>
            <p:spPr bwMode="auto">
              <a:xfrm>
                <a:off x="4164150" y="4337866"/>
                <a:ext cx="668031" cy="504087"/>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latin typeface="+mn-lt"/>
                    <a:ea typeface="Times New Roman"/>
                    <a:cs typeface="Times New Roman"/>
                  </a:rPr>
                  <a:t>  Goal: </a:t>
                </a:r>
              </a:p>
              <a:p>
                <a:r>
                  <a:rPr lang="en-US" sz="1800" i="1" dirty="0">
                    <a:latin typeface="+mn-lt"/>
                    <a:ea typeface="Times New Roman"/>
                    <a:sym typeface="Symbol" charset="0"/>
                  </a:rPr>
                  <a:t>S</a:t>
                </a:r>
                <a:r>
                  <a:rPr lang="en-US" sz="1800" i="1" baseline="-25000" dirty="0">
                    <a:latin typeface="+mn-lt"/>
                    <a:ea typeface="Times New Roman"/>
                    <a:sym typeface="Symbol" charset="0"/>
                  </a:rPr>
                  <a:t>g</a:t>
                </a:r>
                <a:r>
                  <a:rPr lang="en-US" sz="1800" dirty="0">
                    <a:latin typeface="+mn-lt"/>
                    <a:ea typeface="Times New Roman"/>
                    <a:sym typeface="Symbol" charset="0"/>
                  </a:rPr>
                  <a:t>= {</a:t>
                </a:r>
                <a:r>
                  <a:rPr lang="en-US" sz="1800" dirty="0">
                    <a:latin typeface="+mn-lt"/>
                    <a:ea typeface="Times New Roman"/>
                    <a:cs typeface="Calibri"/>
                    <a:sym typeface="Symbol" charset="0"/>
                  </a:rPr>
                  <a:t>d4</a:t>
                </a:r>
                <a:r>
                  <a:rPr lang="en-US" sz="1800" dirty="0">
                    <a:latin typeface="+mn-lt"/>
                    <a:ea typeface="Times New Roman"/>
                    <a:cs typeface="Times New Roman"/>
                    <a:sym typeface="Symbol" charset="0"/>
                  </a:rPr>
                  <a:t>}</a:t>
                </a:r>
                <a:endParaRPr lang="en-US" sz="1800" dirty="0">
                  <a:latin typeface="+mn-lt"/>
                  <a:ea typeface="Times New Roman"/>
                  <a:cs typeface="Times New Roman"/>
                </a:endParaRPr>
              </a:p>
            </p:txBody>
          </p:sp>
          <p:sp>
            <p:nvSpPr>
              <p:cNvPr id="60" name="Freeform 37"/>
              <p:cNvSpPr>
                <a:spLocks/>
              </p:cNvSpPr>
              <p:nvPr/>
            </p:nvSpPr>
            <p:spPr bwMode="auto">
              <a:xfrm>
                <a:off x="1155196" y="2381554"/>
                <a:ext cx="2527300" cy="239492"/>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61" name="Freeform 38"/>
              <p:cNvSpPr>
                <a:spLocks/>
              </p:cNvSpPr>
              <p:nvPr/>
            </p:nvSpPr>
            <p:spPr bwMode="auto">
              <a:xfrm>
                <a:off x="2265020" y="2103309"/>
                <a:ext cx="2176032" cy="281769"/>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9525"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62" name="Arc 61"/>
              <p:cNvSpPr/>
              <p:nvPr/>
            </p:nvSpPr>
            <p:spPr bwMode="auto">
              <a:xfrm>
                <a:off x="2953574" y="2286304"/>
                <a:ext cx="114300" cy="225425"/>
              </a:xfrm>
              <a:prstGeom prst="arc">
                <a:avLst>
                  <a:gd name="adj1" fmla="val 18495893"/>
                  <a:gd name="adj2" fmla="val 2991136"/>
                </a:avLst>
              </a:prstGeom>
              <a:noFill/>
              <a:ln w="9525" cap="flat" cmpd="sng" algn="ctr">
                <a:solidFill>
                  <a:srgbClr val="C00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63" name="Freeform 40"/>
              <p:cNvSpPr>
                <a:spLocks/>
              </p:cNvSpPr>
              <p:nvPr/>
            </p:nvSpPr>
            <p:spPr bwMode="auto">
              <a:xfrm rot="10800000" flipH="1">
                <a:off x="3688744" y="2968900"/>
                <a:ext cx="114570" cy="1275335"/>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64" name="Freeform 6"/>
              <p:cNvSpPr>
                <a:spLocks/>
              </p:cNvSpPr>
              <p:nvPr/>
            </p:nvSpPr>
            <p:spPr bwMode="auto">
              <a:xfrm>
                <a:off x="922934" y="2718754"/>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65" name="Oval 11"/>
              <p:cNvSpPr>
                <a:spLocks noChangeArrowheads="1"/>
              </p:cNvSpPr>
              <p:nvPr/>
            </p:nvSpPr>
            <p:spPr bwMode="auto">
              <a:xfrm>
                <a:off x="986434" y="2271249"/>
                <a:ext cx="457200" cy="457200"/>
              </a:xfrm>
              <a:prstGeom prst="ellipse">
                <a:avLst/>
              </a:prstGeom>
              <a:solidFill>
                <a:srgbClr val="FFFFFF"/>
              </a:solidFill>
              <a:ln w="9525" cmpd="sng">
                <a:solidFill>
                  <a:schemeClr val="tx1"/>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66" name="Freeform 18"/>
              <p:cNvSpPr>
                <a:spLocks/>
              </p:cNvSpPr>
              <p:nvPr/>
            </p:nvSpPr>
            <p:spPr bwMode="auto">
              <a:xfrm rot="297626" flipV="1">
                <a:off x="1497828" y="4422980"/>
                <a:ext cx="2154774" cy="270156"/>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67" name="Oval 11"/>
              <p:cNvSpPr>
                <a:spLocks noChangeArrowheads="1"/>
              </p:cNvSpPr>
              <p:nvPr/>
            </p:nvSpPr>
            <p:spPr bwMode="auto">
              <a:xfrm>
                <a:off x="4425794" y="1761046"/>
                <a:ext cx="457200" cy="457200"/>
              </a:xfrm>
              <a:prstGeom prst="ellipse">
                <a:avLst/>
              </a:prstGeom>
              <a:solidFill>
                <a:srgbClr val="FFFFFF"/>
              </a:solidFill>
              <a:ln w="9525" cmpd="sng">
                <a:solidFill>
                  <a:schemeClr val="tx1"/>
                </a:solidFill>
                <a:round/>
                <a:headEnd/>
                <a:tailEnd/>
              </a:ln>
            </p:spPr>
            <p:txBody>
              <a:bodyPr wrap="none" anchor="ctr"/>
              <a:lstStyle/>
              <a:p>
                <a:pPr algn="ctr"/>
                <a:r>
                  <a:rPr lang="en-US" dirty="0">
                    <a:latin typeface="Calibri"/>
                    <a:ea typeface="Times New Roman"/>
                    <a:cs typeface="Times New Roman"/>
                  </a:rPr>
                  <a:t>d5</a:t>
                </a:r>
              </a:p>
            </p:txBody>
          </p:sp>
          <p:sp>
            <p:nvSpPr>
              <p:cNvPr id="68" name="Text Box 11"/>
              <p:cNvSpPr txBox="1">
                <a:spLocks noChangeArrowheads="1"/>
              </p:cNvSpPr>
              <p:nvPr/>
            </p:nvSpPr>
            <p:spPr bwMode="auto">
              <a:xfrm>
                <a:off x="3139191" y="2064370"/>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0.2</a:t>
                </a:r>
              </a:p>
            </p:txBody>
          </p:sp>
          <p:sp>
            <p:nvSpPr>
              <p:cNvPr id="69" name="Text Box 11"/>
              <p:cNvSpPr txBox="1">
                <a:spLocks noChangeArrowheads="1"/>
              </p:cNvSpPr>
              <p:nvPr/>
            </p:nvSpPr>
            <p:spPr bwMode="auto">
              <a:xfrm>
                <a:off x="3151701" y="2505406"/>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0.8</a:t>
                </a:r>
              </a:p>
            </p:txBody>
          </p:sp>
          <p:sp>
            <p:nvSpPr>
              <p:cNvPr id="70" name="Text Box 11"/>
              <p:cNvSpPr txBox="1">
                <a:spLocks noChangeArrowheads="1"/>
              </p:cNvSpPr>
              <p:nvPr/>
            </p:nvSpPr>
            <p:spPr bwMode="auto">
              <a:xfrm>
                <a:off x="1896636" y="4562021"/>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0.5</a:t>
                </a:r>
              </a:p>
            </p:txBody>
          </p:sp>
          <p:sp>
            <p:nvSpPr>
              <p:cNvPr id="71" name="Text Box 11"/>
              <p:cNvSpPr txBox="1">
                <a:spLocks noChangeArrowheads="1"/>
              </p:cNvSpPr>
              <p:nvPr/>
            </p:nvSpPr>
            <p:spPr bwMode="auto">
              <a:xfrm>
                <a:off x="1540117" y="4719048"/>
                <a:ext cx="265463" cy="252043"/>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Calibri"/>
                    <a:ea typeface="Times New Roman"/>
                    <a:cs typeface="Times New Roman"/>
                  </a:rPr>
                  <a:t>0.5</a:t>
                </a:r>
              </a:p>
            </p:txBody>
          </p:sp>
          <p:sp>
            <p:nvSpPr>
              <p:cNvPr id="72" name="Oval 12"/>
              <p:cNvSpPr>
                <a:spLocks noChangeArrowheads="1"/>
              </p:cNvSpPr>
              <p:nvPr/>
            </p:nvSpPr>
            <p:spPr bwMode="auto">
              <a:xfrm>
                <a:off x="986434" y="4090354"/>
                <a:ext cx="457200" cy="457200"/>
              </a:xfrm>
              <a:prstGeom prst="ellipse">
                <a:avLst/>
              </a:prstGeom>
              <a:solidFill>
                <a:schemeClr val="bg1"/>
              </a:solidFill>
              <a:ln w="9525" cmpd="sng">
                <a:solidFill>
                  <a:srgbClr val="000000"/>
                </a:solidFill>
                <a:round/>
                <a:headEnd/>
                <a:tailEnd/>
              </a:ln>
            </p:spPr>
            <p:txBody>
              <a:bodyPr wrap="none" anchor="ctr"/>
              <a:lstStyle/>
              <a:p>
                <a:pPr algn="ctr"/>
                <a:r>
                  <a:rPr lang="en-US" dirty="0">
                    <a:latin typeface="Calibri"/>
                    <a:ea typeface="Times New Roman"/>
                    <a:cs typeface="Times New Roman"/>
                  </a:rPr>
                  <a:t>d1</a:t>
                </a:r>
              </a:p>
            </p:txBody>
          </p:sp>
          <p:sp>
            <p:nvSpPr>
              <p:cNvPr id="73" name="Freeform 6"/>
              <p:cNvSpPr>
                <a:spLocks/>
              </p:cNvSpPr>
              <p:nvPr/>
            </p:nvSpPr>
            <p:spPr bwMode="auto">
              <a:xfrm flipH="1" flipV="1">
                <a:off x="1288605" y="2725729"/>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cxnSp>
            <p:nvCxnSpPr>
              <p:cNvPr id="75" name="Curved Connector 74"/>
              <p:cNvCxnSpPr/>
              <p:nvPr/>
            </p:nvCxnSpPr>
            <p:spPr>
              <a:xfrm flipH="1">
                <a:off x="1215034" y="4318954"/>
                <a:ext cx="228600" cy="228600"/>
              </a:xfrm>
              <a:prstGeom prst="curvedConnector4">
                <a:avLst>
                  <a:gd name="adj1" fmla="val -100000"/>
                  <a:gd name="adj2" fmla="val 200000"/>
                </a:avLst>
              </a:prstGeom>
              <a:ln w="9525" cmpd="sng">
                <a:solidFill>
                  <a:srgbClr val="C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76" name="Arc 75"/>
              <p:cNvSpPr/>
              <p:nvPr/>
            </p:nvSpPr>
            <p:spPr bwMode="auto">
              <a:xfrm rot="356928">
                <a:off x="1451974" y="4215162"/>
                <a:ext cx="366712" cy="366713"/>
              </a:xfrm>
              <a:prstGeom prst="arc">
                <a:avLst>
                  <a:gd name="adj1" fmla="val 708330"/>
                  <a:gd name="adj2" fmla="val 4251989"/>
                </a:avLst>
              </a:prstGeom>
              <a:noFill/>
              <a:ln w="9525" cap="flat" cmpd="sng" algn="ctr">
                <a:solidFill>
                  <a:srgbClr val="C00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77" name="Freeform 18"/>
              <p:cNvSpPr>
                <a:spLocks/>
              </p:cNvSpPr>
              <p:nvPr/>
            </p:nvSpPr>
            <p:spPr bwMode="auto">
              <a:xfrm rot="11097626" flipV="1">
                <a:off x="1428940" y="4080105"/>
                <a:ext cx="2271945" cy="246051"/>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9525" cmpd="sng">
                <a:solidFill>
                  <a:srgbClr val="0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78" name="Freeform 31"/>
              <p:cNvSpPr>
                <a:spLocks/>
              </p:cNvSpPr>
              <p:nvPr/>
            </p:nvSpPr>
            <p:spPr bwMode="auto">
              <a:xfrm rot="10623913" flipH="1" flipV="1">
                <a:off x="4056037" y="2163971"/>
                <a:ext cx="1066075" cy="2187115"/>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79" name="Freeform 40"/>
              <p:cNvSpPr>
                <a:spLocks/>
              </p:cNvSpPr>
              <p:nvPr/>
            </p:nvSpPr>
            <p:spPr bwMode="auto">
              <a:xfrm flipH="1">
                <a:off x="3845766" y="2840626"/>
                <a:ext cx="109948"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80" name="Oval 11"/>
              <p:cNvSpPr>
                <a:spLocks noChangeArrowheads="1"/>
              </p:cNvSpPr>
              <p:nvPr/>
            </p:nvSpPr>
            <p:spPr bwMode="auto">
              <a:xfrm>
                <a:off x="3636253" y="2526517"/>
                <a:ext cx="457200" cy="457200"/>
              </a:xfrm>
              <a:prstGeom prst="ellipse">
                <a:avLst/>
              </a:prstGeom>
              <a:solidFill>
                <a:srgbClr val="FFFFFF"/>
              </a:solidFill>
              <a:ln w="9525" cmpd="sng">
                <a:solidFill>
                  <a:schemeClr val="tx1"/>
                </a:solidFill>
                <a:round/>
                <a:headEnd/>
                <a:tailEnd/>
              </a:ln>
            </p:spPr>
            <p:txBody>
              <a:bodyPr wrap="none" anchor="ctr"/>
              <a:lstStyle/>
              <a:p>
                <a:pPr algn="ctr"/>
                <a:r>
                  <a:rPr lang="en-US" dirty="0">
                    <a:latin typeface="Calibri"/>
                    <a:ea typeface="Times New Roman"/>
                    <a:cs typeface="Times New Roman"/>
                  </a:rPr>
                  <a:t>d3</a:t>
                </a:r>
              </a:p>
            </p:txBody>
          </p:sp>
          <p:sp>
            <p:nvSpPr>
              <p:cNvPr id="81" name="Oval 12"/>
              <p:cNvSpPr>
                <a:spLocks noChangeArrowheads="1"/>
              </p:cNvSpPr>
              <p:nvPr/>
            </p:nvSpPr>
            <p:spPr bwMode="auto">
              <a:xfrm>
                <a:off x="3654650" y="4199562"/>
                <a:ext cx="457200" cy="457200"/>
              </a:xfrm>
              <a:prstGeom prst="ellipse">
                <a:avLst/>
              </a:prstGeom>
              <a:solidFill>
                <a:schemeClr val="bg1"/>
              </a:solidFill>
              <a:ln w="9525" cmpd="sng">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86" name="Rectangle 85"/>
              <p:cNvSpPr/>
              <p:nvPr/>
            </p:nvSpPr>
            <p:spPr>
              <a:xfrm>
                <a:off x="4486637" y="1518047"/>
                <a:ext cx="59" cy="252043"/>
              </a:xfrm>
              <a:prstGeom prst="rect">
                <a:avLst/>
              </a:prstGeom>
              <a:noFill/>
            </p:spPr>
            <p:txBody>
              <a:bodyPr wrap="none" lIns="0" tIns="0" rIns="0" bIns="0">
                <a:spAutoFit/>
              </a:bodyPr>
              <a:lstStyle/>
              <a:p>
                <a:pPr algn="ctr"/>
                <a:endParaRPr lang="en-US" dirty="0"/>
              </a:p>
            </p:txBody>
          </p:sp>
          <p:sp>
            <p:nvSpPr>
              <p:cNvPr id="88" name="Rectangle 87"/>
              <p:cNvSpPr/>
              <p:nvPr/>
            </p:nvSpPr>
            <p:spPr>
              <a:xfrm rot="16526702">
                <a:off x="585745" y="3180328"/>
                <a:ext cx="380690" cy="252043"/>
              </a:xfrm>
              <a:prstGeom prst="rect">
                <a:avLst/>
              </a:prstGeom>
              <a:noFill/>
            </p:spPr>
            <p:txBody>
              <a:bodyPr wrap="none" lIns="0" tIns="0" rIns="0" bIns="0">
                <a:spAutoFit/>
              </a:bodyPr>
              <a:lstStyle/>
              <a:p>
                <a:pPr algn="ctr"/>
                <a:r>
                  <a:rPr lang="is-IS" dirty="0">
                    <a:latin typeface="Calibri"/>
                    <a:ea typeface="Times New Roman"/>
                    <a:cs typeface="Calibri"/>
                    <a:sym typeface="Symbol" charset="0"/>
                  </a:rPr>
                  <a:t>m12</a:t>
                </a:r>
                <a:endParaRPr lang="en-US" dirty="0"/>
              </a:p>
            </p:txBody>
          </p:sp>
          <p:sp>
            <p:nvSpPr>
              <p:cNvPr id="89" name="Rectangle 88"/>
              <p:cNvSpPr/>
              <p:nvPr/>
            </p:nvSpPr>
            <p:spPr>
              <a:xfrm rot="16500826">
                <a:off x="1482368" y="3243744"/>
                <a:ext cx="380690" cy="252043"/>
              </a:xfrm>
              <a:prstGeom prst="rect">
                <a:avLst/>
              </a:prstGeom>
              <a:noFill/>
            </p:spPr>
            <p:txBody>
              <a:bodyPr wrap="none" lIns="0" tIns="0" rIns="0" bIns="0">
                <a:spAutoFit/>
              </a:bodyPr>
              <a:lstStyle/>
              <a:p>
                <a:pPr algn="ctr"/>
                <a:r>
                  <a:rPr lang="cs-CZ" dirty="0">
                    <a:latin typeface="Calibri"/>
                    <a:ea typeface="Times New Roman"/>
                    <a:cs typeface="Calibri"/>
                    <a:sym typeface="Symbol" charset="0"/>
                  </a:rPr>
                  <a:t>m21</a:t>
                </a:r>
                <a:endParaRPr lang="en-US" dirty="0"/>
              </a:p>
            </p:txBody>
          </p:sp>
          <p:sp>
            <p:nvSpPr>
              <p:cNvPr id="91" name="Rectangle 90"/>
              <p:cNvSpPr/>
              <p:nvPr/>
            </p:nvSpPr>
            <p:spPr>
              <a:xfrm>
                <a:off x="2533982" y="4363025"/>
                <a:ext cx="380690" cy="252043"/>
              </a:xfrm>
              <a:prstGeom prst="rect">
                <a:avLst/>
              </a:prstGeom>
              <a:noFill/>
            </p:spPr>
            <p:txBody>
              <a:bodyPr wrap="none" lIns="0" tIns="0" rIns="0" bIns="0">
                <a:spAutoFit/>
              </a:bodyPr>
              <a:lstStyle/>
              <a:p>
                <a:pPr algn="ctr"/>
                <a:r>
                  <a:rPr lang="en-US" dirty="0">
                    <a:solidFill>
                      <a:srgbClr val="C00000"/>
                    </a:solidFill>
                    <a:latin typeface="Calibri"/>
                    <a:ea typeface="Times New Roman"/>
                    <a:cs typeface="Calibri"/>
                    <a:sym typeface="Symbol" charset="0"/>
                  </a:rPr>
                  <a:t>m14</a:t>
                </a:r>
                <a:endParaRPr lang="en-US" dirty="0">
                  <a:solidFill>
                    <a:srgbClr val="C00000"/>
                  </a:solidFill>
                </a:endParaRPr>
              </a:p>
            </p:txBody>
          </p:sp>
          <p:sp>
            <p:nvSpPr>
              <p:cNvPr id="93" name="Rectangle 92"/>
              <p:cNvSpPr/>
              <p:nvPr/>
            </p:nvSpPr>
            <p:spPr>
              <a:xfrm>
                <a:off x="2403258" y="3811627"/>
                <a:ext cx="380690" cy="252043"/>
              </a:xfrm>
              <a:prstGeom prst="rect">
                <a:avLst/>
              </a:prstGeom>
              <a:noFill/>
            </p:spPr>
            <p:txBody>
              <a:bodyPr wrap="none" lIns="0" tIns="0" rIns="0" bIns="0">
                <a:spAutoFit/>
              </a:bodyPr>
              <a:lstStyle/>
              <a:p>
                <a:pPr algn="ctr"/>
                <a:r>
                  <a:rPr lang="en-US" dirty="0">
                    <a:latin typeface="Calibri"/>
                    <a:ea typeface="Times New Roman"/>
                    <a:cs typeface="Calibri"/>
                    <a:sym typeface="Symbol" charset="0"/>
                  </a:rPr>
                  <a:t>m41</a:t>
                </a:r>
                <a:endParaRPr lang="en-US" dirty="0"/>
              </a:p>
            </p:txBody>
          </p:sp>
          <p:sp>
            <p:nvSpPr>
              <p:cNvPr id="94" name="Rectangle 93"/>
              <p:cNvSpPr/>
              <p:nvPr/>
            </p:nvSpPr>
            <p:spPr>
              <a:xfrm>
                <a:off x="2184841" y="2404028"/>
                <a:ext cx="380690" cy="252043"/>
              </a:xfrm>
              <a:prstGeom prst="rect">
                <a:avLst/>
              </a:prstGeom>
              <a:noFill/>
            </p:spPr>
            <p:txBody>
              <a:bodyPr wrap="none" lIns="0" tIns="0" rIns="0" bIns="0">
                <a:spAutoFit/>
              </a:bodyPr>
              <a:lstStyle/>
              <a:p>
                <a:pPr algn="ctr"/>
                <a:r>
                  <a:rPr lang="is-IS" dirty="0">
                    <a:solidFill>
                      <a:srgbClr val="C00000"/>
                    </a:solidFill>
                    <a:latin typeface="Calibri"/>
                    <a:ea typeface="Times New Roman"/>
                    <a:cs typeface="Calibri"/>
                    <a:sym typeface="Symbol" charset="0"/>
                  </a:rPr>
                  <a:t>m23</a:t>
                </a:r>
                <a:endParaRPr lang="en-US" dirty="0">
                  <a:solidFill>
                    <a:srgbClr val="C00000"/>
                  </a:solidFill>
                </a:endParaRPr>
              </a:p>
            </p:txBody>
          </p:sp>
          <p:sp>
            <p:nvSpPr>
              <p:cNvPr id="95" name="Rectangle 94"/>
              <p:cNvSpPr/>
              <p:nvPr/>
            </p:nvSpPr>
            <p:spPr>
              <a:xfrm>
                <a:off x="2830692" y="1533163"/>
                <a:ext cx="380690" cy="252043"/>
              </a:xfrm>
              <a:prstGeom prst="rect">
                <a:avLst/>
              </a:prstGeom>
              <a:noFill/>
            </p:spPr>
            <p:txBody>
              <a:bodyPr wrap="none" lIns="0" tIns="0" rIns="0" bIns="0">
                <a:spAutoFit/>
              </a:bodyPr>
              <a:lstStyle/>
              <a:p>
                <a:pPr algn="ctr"/>
                <a:r>
                  <a:rPr lang="is-IS" dirty="0">
                    <a:latin typeface="Calibri"/>
                    <a:ea typeface="Times New Roman"/>
                    <a:cs typeface="Calibri"/>
                    <a:sym typeface="Symbol" charset="0"/>
                  </a:rPr>
                  <a:t>m52</a:t>
                </a:r>
                <a:endParaRPr lang="en-US" dirty="0"/>
              </a:p>
            </p:txBody>
          </p:sp>
          <p:sp>
            <p:nvSpPr>
              <p:cNvPr id="96" name="Rectangle 95"/>
              <p:cNvSpPr/>
              <p:nvPr/>
            </p:nvSpPr>
            <p:spPr>
              <a:xfrm rot="16420757">
                <a:off x="3356500" y="3402929"/>
                <a:ext cx="380690" cy="252043"/>
              </a:xfrm>
              <a:prstGeom prst="rect">
                <a:avLst/>
              </a:prstGeom>
              <a:noFill/>
            </p:spPr>
            <p:txBody>
              <a:bodyPr wrap="none" lIns="0" tIns="0" rIns="0" bIns="0">
                <a:spAutoFit/>
              </a:bodyPr>
              <a:lstStyle/>
              <a:p>
                <a:pPr algn="ctr"/>
                <a:r>
                  <a:rPr lang="en-US" dirty="0">
                    <a:latin typeface="Calibri"/>
                    <a:ea typeface="Times New Roman"/>
                    <a:cs typeface="Calibri"/>
                    <a:sym typeface="Symbol" charset="0"/>
                  </a:rPr>
                  <a:t>m43</a:t>
                </a:r>
                <a:endParaRPr lang="en-US" dirty="0"/>
              </a:p>
            </p:txBody>
          </p:sp>
          <p:sp>
            <p:nvSpPr>
              <p:cNvPr id="97" name="Rectangle 96"/>
              <p:cNvSpPr/>
              <p:nvPr/>
            </p:nvSpPr>
            <p:spPr>
              <a:xfrm rot="16727561">
                <a:off x="3881009" y="3353088"/>
                <a:ext cx="380690" cy="252043"/>
              </a:xfrm>
              <a:prstGeom prst="rect">
                <a:avLst/>
              </a:prstGeom>
              <a:noFill/>
            </p:spPr>
            <p:txBody>
              <a:bodyPr wrap="none" lIns="0" tIns="0" rIns="0" bIns="0">
                <a:spAutoFit/>
              </a:bodyPr>
              <a:lstStyle/>
              <a:p>
                <a:pPr algn="ctr"/>
                <a:r>
                  <a:rPr lang="ru-RU" dirty="0">
                    <a:latin typeface="Calibri"/>
                    <a:ea typeface="Times New Roman"/>
                    <a:cs typeface="Calibri"/>
                    <a:sym typeface="Symbol" charset="0"/>
                  </a:rPr>
                  <a:t>m34</a:t>
                </a:r>
                <a:endParaRPr lang="en-US" dirty="0"/>
              </a:p>
            </p:txBody>
          </p:sp>
          <p:sp>
            <p:nvSpPr>
              <p:cNvPr id="98" name="Rectangle 97"/>
              <p:cNvSpPr/>
              <p:nvPr/>
            </p:nvSpPr>
            <p:spPr>
              <a:xfrm rot="17298243">
                <a:off x="4289918" y="3159741"/>
                <a:ext cx="380690" cy="252043"/>
              </a:xfrm>
              <a:prstGeom prst="rect">
                <a:avLst/>
              </a:prstGeom>
              <a:noFill/>
            </p:spPr>
            <p:txBody>
              <a:bodyPr wrap="none" lIns="0" tIns="0" rIns="0" bIns="0">
                <a:spAutoFit/>
              </a:bodyPr>
              <a:lstStyle/>
              <a:p>
                <a:pPr algn="ctr"/>
                <a:r>
                  <a:rPr lang="en-US" dirty="0">
                    <a:latin typeface="Calibri"/>
                    <a:ea typeface="Times New Roman"/>
                    <a:cs typeface="Calibri"/>
                    <a:sym typeface="Symbol" charset="0"/>
                  </a:rPr>
                  <a:t>m54</a:t>
                </a:r>
                <a:endParaRPr lang="en-US" dirty="0"/>
              </a:p>
            </p:txBody>
          </p:sp>
          <p:sp>
            <p:nvSpPr>
              <p:cNvPr id="99" name="Rectangle 98"/>
              <p:cNvSpPr/>
              <p:nvPr/>
            </p:nvSpPr>
            <p:spPr>
              <a:xfrm rot="18776359">
                <a:off x="4593837" y="3735726"/>
                <a:ext cx="380690" cy="252043"/>
              </a:xfrm>
              <a:prstGeom prst="rect">
                <a:avLst/>
              </a:prstGeom>
              <a:noFill/>
            </p:spPr>
            <p:txBody>
              <a:bodyPr wrap="none" lIns="0" tIns="0" rIns="0" bIns="0">
                <a:spAutoFit/>
              </a:bodyPr>
              <a:lstStyle/>
              <a:p>
                <a:pPr algn="ctr"/>
                <a:r>
                  <a:rPr lang="en-US" dirty="0">
                    <a:latin typeface="Calibri"/>
                    <a:ea typeface="Times New Roman"/>
                    <a:cs typeface="Calibri"/>
                    <a:sym typeface="Symbol" charset="0"/>
                  </a:rPr>
                  <a:t>m45</a:t>
                </a:r>
                <a:endParaRPr lang="en-US" dirty="0"/>
              </a:p>
            </p:txBody>
          </p:sp>
        </p:grpSp>
        <p:sp>
          <p:nvSpPr>
            <p:cNvPr id="47" name="Freeform 31">
              <a:extLst>
                <a:ext uri="{FF2B5EF4-FFF2-40B4-BE49-F238E27FC236}">
                  <a16:creationId xmlns:a16="http://schemas.microsoft.com/office/drawing/2014/main" id="{9D82C74F-E84F-D841-A0B8-B65C0B6BB2C2}"/>
                </a:ext>
              </a:extLst>
            </p:cNvPr>
            <p:cNvSpPr>
              <a:spLocks/>
            </p:cNvSpPr>
            <p:nvPr/>
          </p:nvSpPr>
          <p:spPr bwMode="auto">
            <a:xfrm rot="6215733" flipV="1">
              <a:off x="5981535" y="2895684"/>
              <a:ext cx="455459" cy="2458900"/>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9525"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48" name="Rectangle 47">
              <a:extLst>
                <a:ext uri="{FF2B5EF4-FFF2-40B4-BE49-F238E27FC236}">
                  <a16:creationId xmlns:a16="http://schemas.microsoft.com/office/drawing/2014/main" id="{4F815C87-6E55-0443-80C1-F0AADE2DFCEB}"/>
                </a:ext>
              </a:extLst>
            </p:cNvPr>
            <p:cNvSpPr/>
            <p:nvPr/>
          </p:nvSpPr>
          <p:spPr>
            <a:xfrm>
              <a:off x="6170037" y="4293568"/>
              <a:ext cx="418383" cy="276999"/>
            </a:xfrm>
            <a:prstGeom prst="rect">
              <a:avLst/>
            </a:prstGeom>
            <a:noFill/>
          </p:spPr>
          <p:txBody>
            <a:bodyPr wrap="none" lIns="0" tIns="0" rIns="0" bIns="0">
              <a:spAutoFit/>
            </a:bodyPr>
            <a:lstStyle/>
            <a:p>
              <a:pPr algn="ctr"/>
              <a:r>
                <a:rPr lang="is-IS" dirty="0">
                  <a:latin typeface="Calibri"/>
                  <a:ea typeface="Times New Roman"/>
                  <a:cs typeface="Calibri"/>
                  <a:sym typeface="Symbol" charset="0"/>
                </a:rPr>
                <a:t>m32</a:t>
              </a:r>
              <a:endParaRPr lang="en-US" dirty="0"/>
            </a:p>
          </p:txBody>
        </p:sp>
      </p:grpSp>
    </p:spTree>
    <p:extLst>
      <p:ext uri="{BB962C8B-B14F-4D97-AF65-F5344CB8AC3E}">
        <p14:creationId xmlns:p14="http://schemas.microsoft.com/office/powerpoint/2010/main" val="280671489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4BBCA-502A-5141-A6BD-6693E088786E}"/>
              </a:ext>
            </a:extLst>
          </p:cNvPr>
          <p:cNvSpPr>
            <a:spLocks noGrp="1"/>
          </p:cNvSpPr>
          <p:nvPr>
            <p:ph type="title"/>
          </p:nvPr>
        </p:nvSpPr>
        <p:spPr/>
        <p:txBody>
          <a:bodyPr/>
          <a:lstStyle/>
          <a:p>
            <a:r>
              <a:rPr lang="en-GB" dirty="0"/>
              <a:t>Issues with ADP Approach</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E29EB8D-9143-1F45-A855-94505953AB51}"/>
                  </a:ext>
                </a:extLst>
              </p:cNvPr>
              <p:cNvSpPr>
                <a:spLocks noGrp="1"/>
              </p:cNvSpPr>
              <p:nvPr>
                <p:ph idx="1"/>
              </p:nvPr>
            </p:nvSpPr>
            <p:spPr/>
            <p:txBody>
              <a:bodyPr/>
              <a:lstStyle/>
              <a:p>
                <a:r>
                  <a:rPr lang="en-GB" dirty="0"/>
                  <a:t>Need to maintain MDP model</a:t>
                </a:r>
              </a:p>
              <a:p>
                <a14:m>
                  <m:oMath xmlns:m="http://schemas.openxmlformats.org/officeDocument/2006/math">
                    <m:r>
                      <a:rPr lang="de-DE" b="0" i="1" smtClean="0">
                        <a:latin typeface="Cambria Math" panose="02040503050406030204" pitchFamily="18" charset="0"/>
                      </a:rPr>
                      <m:t>𝑇</m:t>
                    </m:r>
                  </m:oMath>
                </a14:m>
                <a:r>
                  <a:rPr lang="en-GB" dirty="0"/>
                  <a:t> can be very large, </a:t>
                </a:r>
                <a14:m>
                  <m:oMath xmlns:m="http://schemas.openxmlformats.org/officeDocument/2006/math">
                    <m:r>
                      <a:rPr lang="de-DE" b="0" i="1" smtClean="0">
                        <a:latin typeface="Cambria Math" panose="02040503050406030204" pitchFamily="18" charset="0"/>
                      </a:rPr>
                      <m:t>𝑂</m:t>
                    </m:r>
                    <m:d>
                      <m:dPr>
                        <m:ctrlPr>
                          <a:rPr lang="de-DE" b="0" i="1" smtClean="0">
                            <a:latin typeface="Cambria Math" panose="02040503050406030204" pitchFamily="18" charset="0"/>
                          </a:rPr>
                        </m:ctrlPr>
                      </m:dPr>
                      <m:e>
                        <m:sSup>
                          <m:sSupPr>
                            <m:ctrlPr>
                              <a:rPr lang="de-DE" b="0" i="1" smtClean="0">
                                <a:latin typeface="Cambria Math" panose="02040503050406030204" pitchFamily="18" charset="0"/>
                              </a:rPr>
                            </m:ctrlPr>
                          </m:sSupPr>
                          <m:e>
                            <m:d>
                              <m:dPr>
                                <m:begChr m:val="|"/>
                                <m:endChr m:val="|"/>
                                <m:ctrlPr>
                                  <a:rPr lang="de-DE" b="0" i="1" smtClean="0">
                                    <a:latin typeface="Cambria Math" panose="02040503050406030204" pitchFamily="18" charset="0"/>
                                  </a:rPr>
                                </m:ctrlPr>
                              </m:dPr>
                              <m:e>
                                <m:r>
                                  <a:rPr lang="de-DE" b="0" i="1" smtClean="0">
                                    <a:latin typeface="Cambria Math" panose="02040503050406030204" pitchFamily="18" charset="0"/>
                                  </a:rPr>
                                  <m:t>𝑆</m:t>
                                </m:r>
                              </m:e>
                            </m:d>
                          </m:e>
                          <m:sup>
                            <m:r>
                              <a:rPr lang="de-DE" b="0" i="1" smtClean="0">
                                <a:latin typeface="Cambria Math" panose="02040503050406030204" pitchFamily="18" charset="0"/>
                              </a:rPr>
                              <m:t>2</m:t>
                            </m:r>
                          </m:sup>
                        </m:sSup>
                        <m:r>
                          <a:rPr lang="de-DE" b="0" i="1" smtClean="0">
                            <a:latin typeface="Cambria Math" panose="02040503050406030204" pitchFamily="18" charset="0"/>
                            <a:ea typeface="Cambria Math" panose="02040503050406030204" pitchFamily="18" charset="0"/>
                          </a:rPr>
                          <m:t>⋅</m:t>
                        </m:r>
                        <m:d>
                          <m:dPr>
                            <m:begChr m:val="|"/>
                            <m:endChr m:val="|"/>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𝐴</m:t>
                            </m:r>
                          </m:e>
                        </m:d>
                      </m:e>
                    </m:d>
                  </m:oMath>
                </a14:m>
                <a:endParaRPr lang="en-GB" dirty="0"/>
              </a:p>
              <a:p>
                <a:r>
                  <a:rPr lang="en-GB" dirty="0"/>
                  <a:t>Also, finding the optimal action requires solving the Bellman equation – time consuming</a:t>
                </a:r>
              </a:p>
              <a:p>
                <a:r>
                  <a:rPr lang="en-GB" dirty="0"/>
                  <a:t>Can we avoid this large computational complexity both in terms of time and space?</a:t>
                </a:r>
              </a:p>
            </p:txBody>
          </p:sp>
        </mc:Choice>
        <mc:Fallback xmlns="">
          <p:sp>
            <p:nvSpPr>
              <p:cNvPr id="3" name="Content Placeholder 2">
                <a:extLst>
                  <a:ext uri="{FF2B5EF4-FFF2-40B4-BE49-F238E27FC236}">
                    <a16:creationId xmlns:a16="http://schemas.microsoft.com/office/drawing/2014/main" id="{7E29EB8D-9143-1F45-A855-94505953AB51}"/>
                  </a:ext>
                </a:extLst>
              </p:cNvPr>
              <p:cNvSpPr>
                <a:spLocks noGrp="1" noRot="1" noChangeAspect="1" noMove="1" noResize="1" noEditPoints="1" noAdjustHandles="1" noChangeArrowheads="1" noChangeShapeType="1" noTextEdit="1"/>
              </p:cNvSpPr>
              <p:nvPr>
                <p:ph idx="1"/>
              </p:nvPr>
            </p:nvSpPr>
            <p:spPr>
              <a:blipFill>
                <a:blip r:embed="rId2"/>
                <a:stretch>
                  <a:fillRect l="-1447" t="-1768" r="-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56F003EF-94C6-454B-9531-B9D7D17503AA}"/>
              </a:ext>
            </a:extLst>
          </p:cNvPr>
          <p:cNvSpPr>
            <a:spLocks noGrp="1"/>
          </p:cNvSpPr>
          <p:nvPr>
            <p:ph type="sldNum" sz="quarter" idx="12"/>
          </p:nvPr>
        </p:nvSpPr>
        <p:spPr/>
        <p:txBody>
          <a:bodyPr/>
          <a:lstStyle/>
          <a:p>
            <a:fld id="{67C9959E-8E6B-B04C-9955-EA096F41CA7A}" type="slidenum">
              <a:rPr lang="en-GB" smtClean="0"/>
              <a:t>70</a:t>
            </a:fld>
            <a:endParaRPr lang="en-GB"/>
          </a:p>
        </p:txBody>
      </p:sp>
    </p:spTree>
    <p:extLst>
      <p:ext uri="{BB962C8B-B14F-4D97-AF65-F5344CB8AC3E}">
        <p14:creationId xmlns:p14="http://schemas.microsoft.com/office/powerpoint/2010/main" val="35851288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04EAF-AF66-FD4E-9AA8-95DFE385472F}"/>
              </a:ext>
            </a:extLst>
          </p:cNvPr>
          <p:cNvSpPr>
            <a:spLocks noGrp="1"/>
          </p:cNvSpPr>
          <p:nvPr>
            <p:ph type="title"/>
          </p:nvPr>
        </p:nvSpPr>
        <p:spPr/>
        <p:txBody>
          <a:bodyPr/>
          <a:lstStyle/>
          <a:p>
            <a:r>
              <a:rPr lang="en-GB" dirty="0"/>
              <a:t>Q-learning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AA892D3-EB62-9749-9CB3-3C125C851111}"/>
                  </a:ext>
                </a:extLst>
              </p:cNvPr>
              <p:cNvSpPr>
                <a:spLocks noGrp="1"/>
              </p:cNvSpPr>
              <p:nvPr>
                <p:ph idx="1"/>
              </p:nvPr>
            </p:nvSpPr>
            <p:spPr/>
            <p:txBody>
              <a:bodyPr/>
              <a:lstStyle/>
              <a:p>
                <a:r>
                  <a:rPr lang="en-GB" dirty="0"/>
                  <a:t>So far, focus on utilities for states</a:t>
                </a:r>
              </a:p>
              <a:p>
                <a:pPr lvl="1"/>
                <a14:m>
                  <m:oMath xmlns:m="http://schemas.openxmlformats.org/officeDocument/2006/math">
                    <m:r>
                      <a:rPr lang="en-GB" b="0" i="1" smtClean="0">
                        <a:latin typeface="Cambria Math" panose="02040503050406030204" pitchFamily="18" charset="0"/>
                      </a:rPr>
                      <m:t>𝑈</m:t>
                    </m:r>
                    <m:d>
                      <m:dPr>
                        <m:ctrlPr>
                          <a:rPr lang="en-GB" b="0" i="1" smtClean="0">
                            <a:latin typeface="Cambria Math" panose="02040503050406030204" pitchFamily="18" charset="0"/>
                          </a:rPr>
                        </m:ctrlPr>
                      </m:dPr>
                      <m:e>
                        <m:r>
                          <a:rPr lang="en-GB" b="0" i="1" smtClean="0">
                            <a:latin typeface="Cambria Math" panose="02040503050406030204" pitchFamily="18" charset="0"/>
                          </a:rPr>
                          <m:t>𝑠</m:t>
                        </m:r>
                      </m:e>
                    </m:d>
                  </m:oMath>
                </a14:m>
                <a:r>
                  <a:rPr lang="en-GB" dirty="0"/>
                  <a:t> = utility of state </a:t>
                </a:r>
                <a14:m>
                  <m:oMath xmlns:m="http://schemas.openxmlformats.org/officeDocument/2006/math">
                    <m:r>
                      <a:rPr lang="en-GB" b="0" i="1" smtClean="0">
                        <a:latin typeface="Cambria Math" panose="02040503050406030204" pitchFamily="18" charset="0"/>
                      </a:rPr>
                      <m:t>𝑠</m:t>
                    </m:r>
                  </m:oMath>
                </a14:m>
                <a:r>
                  <a:rPr lang="en-GB" dirty="0"/>
                  <a:t> = expected maximum future rewards</a:t>
                </a:r>
              </a:p>
              <a:p>
                <a:r>
                  <a:rPr lang="en-GB" dirty="0"/>
                  <a:t>Alternative: store Q-values</a:t>
                </a:r>
              </a:p>
              <a:p>
                <a:pPr lvl="1"/>
                <a14:m>
                  <m:oMath xmlns:m="http://schemas.openxmlformats.org/officeDocument/2006/math">
                    <m:r>
                      <a:rPr lang="en-GB" b="0" i="1" smtClean="0">
                        <a:latin typeface="Cambria Math" panose="02040503050406030204" pitchFamily="18" charset="0"/>
                      </a:rPr>
                      <m:t>𝑄</m:t>
                    </m:r>
                    <m:d>
                      <m:dPr>
                        <m:ctrlPr>
                          <a:rPr lang="en-GB" b="0" i="1" smtClean="0">
                            <a:latin typeface="Cambria Math" panose="02040503050406030204" pitchFamily="18" charset="0"/>
                          </a:rPr>
                        </m:ctrlPr>
                      </m:dPr>
                      <m:e>
                        <m:r>
                          <a:rPr lang="de-DE" b="0" i="1" smtClean="0">
                            <a:latin typeface="Cambria Math" panose="02040503050406030204" pitchFamily="18" charset="0"/>
                          </a:rPr>
                          <m:t>𝑎</m:t>
                        </m:r>
                        <m:r>
                          <a:rPr lang="en-GB" b="0" i="1" smtClean="0">
                            <a:latin typeface="Cambria Math" panose="02040503050406030204" pitchFamily="18" charset="0"/>
                          </a:rPr>
                          <m:t>,</m:t>
                        </m:r>
                        <m:r>
                          <a:rPr lang="de-DE" b="0" i="1" smtClean="0">
                            <a:latin typeface="Cambria Math" panose="02040503050406030204" pitchFamily="18" charset="0"/>
                          </a:rPr>
                          <m:t>𝑠</m:t>
                        </m:r>
                      </m:e>
                    </m:d>
                  </m:oMath>
                </a14:m>
                <a:r>
                  <a:rPr lang="en-GB" dirty="0"/>
                  <a:t>	= utility of taking action </a:t>
                </a:r>
                <a14:m>
                  <m:oMath xmlns:m="http://schemas.openxmlformats.org/officeDocument/2006/math">
                    <m:r>
                      <a:rPr lang="en-GB" b="0" i="1" smtClean="0">
                        <a:latin typeface="Cambria Math" panose="02040503050406030204" pitchFamily="18" charset="0"/>
                      </a:rPr>
                      <m:t>𝑎</m:t>
                    </m:r>
                  </m:oMath>
                </a14:m>
                <a:r>
                  <a:rPr lang="en-GB" dirty="0"/>
                  <a:t> at state </a:t>
                </a:r>
                <a14:m>
                  <m:oMath xmlns:m="http://schemas.openxmlformats.org/officeDocument/2006/math">
                    <m:r>
                      <a:rPr lang="en-GB" b="0" i="1" smtClean="0">
                        <a:latin typeface="Cambria Math" panose="02040503050406030204" pitchFamily="18" charset="0"/>
                      </a:rPr>
                      <m:t>𝑠</m:t>
                    </m:r>
                  </m:oMath>
                </a14:m>
                <a:br>
                  <a:rPr lang="en-GB" dirty="0"/>
                </a:br>
                <a:r>
                  <a:rPr lang="en-GB" dirty="0"/>
                  <a:t>		= </a:t>
                </a:r>
                <a:r>
                  <a:rPr lang="en-GB" dirty="0">
                    <a:solidFill>
                      <a:schemeClr val="accent1"/>
                    </a:solidFill>
                  </a:rPr>
                  <a:t>expected maximum future reward</a:t>
                </a:r>
                <a:r>
                  <a:rPr lang="en-GB" dirty="0"/>
                  <a:t> if action </a:t>
                </a:r>
                <a14:m>
                  <m:oMath xmlns:m="http://schemas.openxmlformats.org/officeDocument/2006/math">
                    <m:r>
                      <a:rPr lang="de-DE" b="0" i="1" smtClean="0">
                        <a:latin typeface="Cambria Math" panose="02040503050406030204" pitchFamily="18" charset="0"/>
                      </a:rPr>
                      <m:t>𝑎</m:t>
                    </m:r>
                  </m:oMath>
                </a14:m>
                <a:r>
                  <a:rPr lang="en-GB" dirty="0"/>
                  <a:t> at state </a:t>
                </a:r>
                <a14:m>
                  <m:oMath xmlns:m="http://schemas.openxmlformats.org/officeDocument/2006/math">
                    <m:r>
                      <a:rPr lang="de-DE" b="0" i="1" smtClean="0">
                        <a:latin typeface="Cambria Math" panose="02040503050406030204" pitchFamily="18" charset="0"/>
                      </a:rPr>
                      <m:t>𝑠</m:t>
                    </m:r>
                  </m:oMath>
                </a14:m>
                <a:endParaRPr lang="en-GB" dirty="0"/>
              </a:p>
              <a:p>
                <a:endParaRPr lang="en-GB" dirty="0"/>
              </a:p>
              <a:p>
                <a:r>
                  <a:rPr lang="en-GB" dirty="0"/>
                  <a:t>Relationship between </a:t>
                </a:r>
                <a14:m>
                  <m:oMath xmlns:m="http://schemas.openxmlformats.org/officeDocument/2006/math">
                    <m:r>
                      <a:rPr lang="en-GB" i="1">
                        <a:latin typeface="Cambria Math" panose="02040503050406030204" pitchFamily="18" charset="0"/>
                      </a:rPr>
                      <m:t>𝑈</m:t>
                    </m:r>
                    <m:d>
                      <m:dPr>
                        <m:ctrlPr>
                          <a:rPr lang="en-GB" i="1">
                            <a:latin typeface="Cambria Math" panose="02040503050406030204" pitchFamily="18" charset="0"/>
                          </a:rPr>
                        </m:ctrlPr>
                      </m:dPr>
                      <m:e>
                        <m:r>
                          <a:rPr lang="en-GB" i="1">
                            <a:latin typeface="Cambria Math" panose="02040503050406030204" pitchFamily="18" charset="0"/>
                          </a:rPr>
                          <m:t>𝑠</m:t>
                        </m:r>
                      </m:e>
                    </m:d>
                  </m:oMath>
                </a14:m>
                <a:r>
                  <a:rPr lang="en-GB" dirty="0"/>
                  <a:t> and </a:t>
                </a:r>
                <a14:m>
                  <m:oMath xmlns:m="http://schemas.openxmlformats.org/officeDocument/2006/math">
                    <m:r>
                      <a:rPr lang="en-GB" i="1">
                        <a:latin typeface="Cambria Math" panose="02040503050406030204" pitchFamily="18" charset="0"/>
                      </a:rPr>
                      <m:t>𝑄</m:t>
                    </m:r>
                    <m:d>
                      <m:dPr>
                        <m:ctrlPr>
                          <a:rPr lang="en-GB" i="1">
                            <a:latin typeface="Cambria Math" panose="02040503050406030204" pitchFamily="18" charset="0"/>
                          </a:rPr>
                        </m:ctrlPr>
                      </m:dPr>
                      <m:e>
                        <m:r>
                          <a:rPr lang="de-DE" b="0" i="1" smtClean="0">
                            <a:latin typeface="Cambria Math" panose="02040503050406030204" pitchFamily="18" charset="0"/>
                          </a:rPr>
                          <m:t>𝑎</m:t>
                        </m:r>
                        <m:r>
                          <a:rPr lang="en-GB" i="1">
                            <a:latin typeface="Cambria Math" panose="02040503050406030204" pitchFamily="18" charset="0"/>
                          </a:rPr>
                          <m:t>,</m:t>
                        </m:r>
                        <m:r>
                          <a:rPr lang="de-DE" b="0" i="1" smtClean="0">
                            <a:latin typeface="Cambria Math" panose="02040503050406030204" pitchFamily="18" charset="0"/>
                          </a:rPr>
                          <m:t>𝑠</m:t>
                        </m:r>
                      </m:e>
                    </m:d>
                  </m:oMath>
                </a14:m>
                <a:r>
                  <a:rPr lang="en-GB" dirty="0"/>
                  <a:t>?</a:t>
                </a:r>
              </a:p>
              <a:p>
                <a:pPr lvl="1"/>
                <a:endParaRPr lang="en-GB" dirty="0"/>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𝑈</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r>
                        <a:rPr lang="de-DE" b="0" i="1" smtClean="0">
                          <a:latin typeface="Cambria Math" panose="02040503050406030204" pitchFamily="18" charset="0"/>
                        </a:rPr>
                        <m:t>=</m:t>
                      </m:r>
                      <m:func>
                        <m:funcPr>
                          <m:ctrlPr>
                            <a:rPr lang="de-DE" b="0" i="1" smtClean="0">
                              <a:latin typeface="Cambria Math" panose="02040503050406030204" pitchFamily="18" charset="0"/>
                            </a:rPr>
                          </m:ctrlPr>
                        </m:funcPr>
                        <m:fName>
                          <m:limLow>
                            <m:limLowPr>
                              <m:ctrlPr>
                                <a:rPr lang="de-DE" b="0" i="1" smtClean="0">
                                  <a:latin typeface="Cambria Math" panose="02040503050406030204" pitchFamily="18" charset="0"/>
                                </a:rPr>
                              </m:ctrlPr>
                            </m:limLowPr>
                            <m:e>
                              <m:r>
                                <m:rPr>
                                  <m:sty m:val="p"/>
                                </m:rPr>
                                <a:rPr lang="de-DE" b="0" i="0" smtClean="0">
                                  <a:latin typeface="Cambria Math" panose="02040503050406030204" pitchFamily="18" charset="0"/>
                                </a:rPr>
                                <m:t>max</m:t>
                              </m:r>
                            </m:e>
                            <m:lim>
                              <m:r>
                                <a:rPr lang="de-DE" b="0" i="1" smtClean="0">
                                  <a:latin typeface="Cambria Math" panose="02040503050406030204" pitchFamily="18" charset="0"/>
                                </a:rPr>
                                <m:t>𝑎</m:t>
                              </m:r>
                            </m:lim>
                          </m:limLow>
                        </m:fName>
                        <m:e>
                          <m:r>
                            <a:rPr lang="de-DE" b="0" i="1" smtClean="0">
                              <a:latin typeface="Cambria Math" panose="02040503050406030204" pitchFamily="18" charset="0"/>
                            </a:rPr>
                            <m:t>𝑄</m:t>
                          </m:r>
                          <m:d>
                            <m:dPr>
                              <m:ctrlPr>
                                <a:rPr lang="de-DE" b="0" i="1" smtClean="0">
                                  <a:latin typeface="Cambria Math" panose="02040503050406030204" pitchFamily="18" charset="0"/>
                                </a:rPr>
                              </m:ctrlPr>
                            </m:dPr>
                            <m:e>
                              <m:r>
                                <a:rPr lang="de-DE" b="0" i="1" smtClean="0">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𝑠</m:t>
                              </m:r>
                            </m:e>
                          </m:d>
                        </m:e>
                      </m:func>
                    </m:oMath>
                  </m:oMathPara>
                </a14:m>
                <a:endParaRPr lang="en-GB" dirty="0"/>
              </a:p>
            </p:txBody>
          </p:sp>
        </mc:Choice>
        <mc:Fallback xmlns="">
          <p:sp>
            <p:nvSpPr>
              <p:cNvPr id="3" name="Content Placeholder 2">
                <a:extLst>
                  <a:ext uri="{FF2B5EF4-FFF2-40B4-BE49-F238E27FC236}">
                    <a16:creationId xmlns:a16="http://schemas.microsoft.com/office/drawing/2014/main" id="{4AA892D3-EB62-9749-9CB3-3C125C851111}"/>
                  </a:ext>
                </a:extLst>
              </p:cNvPr>
              <p:cNvSpPr>
                <a:spLocks noGrp="1" noRot="1" noChangeAspect="1" noMove="1" noResize="1" noEditPoints="1" noAdjustHandles="1" noChangeArrowheads="1" noChangeShapeType="1" noTextEdit="1"/>
              </p:cNvSpPr>
              <p:nvPr>
                <p:ph idx="1"/>
              </p:nvPr>
            </p:nvSpPr>
            <p:spPr>
              <a:blipFill>
                <a:blip r:embed="rId2"/>
                <a:stretch>
                  <a:fillRect l="-1447"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2D890DF1-058A-8F46-BDCD-207C0CEC37CD}"/>
              </a:ext>
            </a:extLst>
          </p:cNvPr>
          <p:cNvSpPr>
            <a:spLocks noGrp="1"/>
          </p:cNvSpPr>
          <p:nvPr>
            <p:ph type="sldNum" sz="quarter" idx="12"/>
          </p:nvPr>
        </p:nvSpPr>
        <p:spPr/>
        <p:txBody>
          <a:bodyPr/>
          <a:lstStyle/>
          <a:p>
            <a:fld id="{67C9959E-8E6B-B04C-9955-EA096F41CA7A}" type="slidenum">
              <a:rPr lang="en-GB" smtClean="0"/>
              <a:t>71</a:t>
            </a:fld>
            <a:endParaRPr lang="en-GB"/>
          </a:p>
        </p:txBody>
      </p:sp>
      <p:sp>
        <p:nvSpPr>
          <p:cNvPr id="5" name="Rectangle 4">
            <a:extLst>
              <a:ext uri="{FF2B5EF4-FFF2-40B4-BE49-F238E27FC236}">
                <a16:creationId xmlns:a16="http://schemas.microsoft.com/office/drawing/2014/main" id="{8B065861-53CA-2349-B4B8-FF8FF5CB8EC5}"/>
              </a:ext>
            </a:extLst>
          </p:cNvPr>
          <p:cNvSpPr/>
          <p:nvPr/>
        </p:nvSpPr>
        <p:spPr>
          <a:xfrm>
            <a:off x="2793076" y="5037513"/>
            <a:ext cx="3664874" cy="101415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5682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D667-82E0-EA4F-9962-45DB0D741BB6}"/>
              </a:ext>
            </a:extLst>
          </p:cNvPr>
          <p:cNvSpPr>
            <a:spLocks noGrp="1"/>
          </p:cNvSpPr>
          <p:nvPr>
            <p:ph type="title"/>
          </p:nvPr>
        </p:nvSpPr>
        <p:spPr/>
        <p:txBody>
          <a:bodyPr/>
          <a:lstStyle/>
          <a:p>
            <a:r>
              <a:rPr lang="en-GB" dirty="0"/>
              <a:t>Q-learning can be model-free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34B71AB-4D13-BC4B-80AE-21B8D38ABF6D}"/>
                  </a:ext>
                </a:extLst>
              </p:cNvPr>
              <p:cNvSpPr>
                <a:spLocks noGrp="1"/>
              </p:cNvSpPr>
              <p:nvPr>
                <p:ph idx="1"/>
              </p:nvPr>
            </p:nvSpPr>
            <p:spPr/>
            <p:txBody>
              <a:bodyPr>
                <a:normAutofit/>
              </a:bodyPr>
              <a:lstStyle/>
              <a:p>
                <a:r>
                  <a:rPr lang="en-GB" dirty="0"/>
                  <a:t>Note that after computing </a:t>
                </a:r>
                <a14:m>
                  <m:oMath xmlns:m="http://schemas.openxmlformats.org/officeDocument/2006/math">
                    <m:r>
                      <a:rPr lang="de-DE" b="0" i="1" smtClean="0">
                        <a:latin typeface="Cambria Math" panose="02040503050406030204" pitchFamily="18" charset="0"/>
                      </a:rPr>
                      <m:t>𝑈</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oMath>
                </a14:m>
                <a:r>
                  <a:rPr lang="en-GB" dirty="0"/>
                  <a:t>, to obtain the optimal policy, we need to compute</a:t>
                </a:r>
              </a:p>
              <a:p>
                <a:pPr marL="0" indent="0">
                  <a:buNone/>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ea typeface="Cambria Math" panose="02040503050406030204" pitchFamily="18" charset="0"/>
                        </a:rPr>
                        <m:t>𝜋</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e>
                      </m:d>
                      <m:r>
                        <a:rPr lang="de-DE" b="0" i="1" smtClean="0">
                          <a:latin typeface="Cambria Math" panose="02040503050406030204" pitchFamily="18" charset="0"/>
                          <a:ea typeface="Cambria Math" panose="02040503050406030204" pitchFamily="18" charset="0"/>
                        </a:rPr>
                        <m:t>=</m:t>
                      </m:r>
                      <m:func>
                        <m:funcPr>
                          <m:ctrlPr>
                            <a:rPr lang="de-DE" b="0" i="1" smtClean="0">
                              <a:latin typeface="Cambria Math" panose="02040503050406030204" pitchFamily="18" charset="0"/>
                              <a:ea typeface="Cambria Math" panose="02040503050406030204" pitchFamily="18" charset="0"/>
                            </a:rPr>
                          </m:ctrlPr>
                        </m:funcPr>
                        <m:fName>
                          <m:limLow>
                            <m:limLowPr>
                              <m:ctrlPr>
                                <a:rPr lang="de-DE" b="0" i="1" smtClean="0">
                                  <a:latin typeface="Cambria Math" panose="02040503050406030204" pitchFamily="18" charset="0"/>
                                  <a:ea typeface="Cambria Math" panose="02040503050406030204" pitchFamily="18" charset="0"/>
                                </a:rPr>
                              </m:ctrlPr>
                            </m:limLowPr>
                            <m:e>
                              <m:r>
                                <m:rPr>
                                  <m:sty m:val="p"/>
                                </m:rPr>
                                <a:rPr lang="de-DE" b="0" i="0" smtClean="0">
                                  <a:latin typeface="Cambria Math" panose="02040503050406030204" pitchFamily="18" charset="0"/>
                                  <a:ea typeface="Cambria Math" panose="02040503050406030204" pitchFamily="18" charset="0"/>
                                </a:rPr>
                                <m:t>argmax</m:t>
                              </m:r>
                            </m:e>
                            <m:lim>
                              <m:r>
                                <a:rPr lang="de-DE" b="0" i="1" smtClean="0">
                                  <a:latin typeface="Cambria Math" panose="02040503050406030204" pitchFamily="18" charset="0"/>
                                  <a:ea typeface="Cambria Math" panose="02040503050406030204" pitchFamily="18" charset="0"/>
                                </a:rPr>
                                <m:t>𝑎</m:t>
                              </m:r>
                            </m:lim>
                          </m:limLow>
                        </m:fName>
                        <m:e>
                          <m:nary>
                            <m:naryPr>
                              <m:chr m:val="∑"/>
                              <m:supHide m:val="on"/>
                              <m:ctrlPr>
                                <a:rPr lang="de-DE" b="0" i="1" smtClean="0">
                                  <a:latin typeface="Cambria Math" panose="02040503050406030204" pitchFamily="18" charset="0"/>
                                  <a:ea typeface="Cambria Math" panose="02040503050406030204" pitchFamily="18" charset="0"/>
                                </a:rPr>
                              </m:ctrlPr>
                            </m:naryPr>
                            <m:sub>
                              <m:sSup>
                                <m:sSupPr>
                                  <m:ctrlPr>
                                    <a:rPr lang="de-DE" b="0" i="1" smtClean="0">
                                      <a:latin typeface="Cambria Math" panose="02040503050406030204" pitchFamily="18" charset="0"/>
                                      <a:ea typeface="Cambria Math" panose="02040503050406030204" pitchFamily="18" charset="0"/>
                                    </a:rPr>
                                  </m:ctrlPr>
                                </m:sSupPr>
                                <m:e>
                                  <m:r>
                                    <m:rPr>
                                      <m:brk m:alnAt="7"/>
                                    </m:rP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sub>
                            <m:sup/>
                            <m:e>
                              <m:r>
                                <a:rPr lang="de-DE" b="0" i="1" smtClean="0">
                                  <a:latin typeface="Cambria Math" panose="02040503050406030204" pitchFamily="18" charset="0"/>
                                  <a:ea typeface="Cambria Math" panose="02040503050406030204" pitchFamily="18" charset="0"/>
                                </a:rPr>
                                <m:t>𝑇</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𝑎</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e>
                              </m:d>
                              <m:r>
                                <a:rPr lang="de-DE" b="0" i="1" smtClean="0">
                                  <a:latin typeface="Cambria Math" panose="02040503050406030204" pitchFamily="18" charset="0"/>
                                  <a:ea typeface="Cambria Math" panose="02040503050406030204" pitchFamily="18" charset="0"/>
                                </a:rPr>
                                <m:t>𝑈</m:t>
                              </m:r>
                              <m:d>
                                <m:dPr>
                                  <m:ctrlPr>
                                    <a:rPr lang="de-DE" b="0" i="1" smtClean="0">
                                      <a:latin typeface="Cambria Math" panose="02040503050406030204" pitchFamily="18" charset="0"/>
                                      <a:ea typeface="Cambria Math" panose="02040503050406030204" pitchFamily="18" charset="0"/>
                                    </a:rPr>
                                  </m:ctrlPr>
                                </m:dPr>
                                <m:e>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e>
                              </m:d>
                            </m:e>
                          </m:nary>
                        </m:e>
                      </m:func>
                    </m:oMath>
                  </m:oMathPara>
                </a14:m>
                <a:endParaRPr lang="en-GB" dirty="0"/>
              </a:p>
              <a:p>
                <a:pPr lvl="1"/>
                <a:r>
                  <a:rPr lang="en-GB" dirty="0"/>
                  <a:t>Requires </a:t>
                </a:r>
                <a14:m>
                  <m:oMath xmlns:m="http://schemas.openxmlformats.org/officeDocument/2006/math">
                    <m:r>
                      <a:rPr lang="de-DE" i="1">
                        <a:latin typeface="Cambria Math" panose="02040503050406030204" pitchFamily="18" charset="0"/>
                        <a:ea typeface="Cambria Math" panose="02040503050406030204" pitchFamily="18" charset="0"/>
                      </a:rPr>
                      <m:t>𝑇</m:t>
                    </m:r>
                  </m:oMath>
                </a14:m>
                <a:r>
                  <a:rPr lang="en-GB" dirty="0"/>
                  <a:t>, the model of world</a:t>
                </a:r>
              </a:p>
              <a:p>
                <a:pPr lvl="1"/>
                <a:r>
                  <a:rPr lang="en-GB" dirty="0"/>
                  <a:t>Even if we use TD learning (model-free), we still need the model to get the optimal policy</a:t>
                </a:r>
              </a:p>
              <a:p>
                <a:r>
                  <a:rPr lang="en-GB" dirty="0"/>
                  <a:t>However, if you successfully estimate </a:t>
                </a:r>
                <a14:m>
                  <m:oMath xmlns:m="http://schemas.openxmlformats.org/officeDocument/2006/math">
                    <m:r>
                      <a:rPr lang="de-DE" b="0" i="1" smtClean="0">
                        <a:latin typeface="Cambria Math" panose="02040503050406030204" pitchFamily="18" charset="0"/>
                      </a:rPr>
                      <m:t>𝑄</m:t>
                    </m:r>
                    <m:d>
                      <m:dPr>
                        <m:ctrlPr>
                          <a:rPr lang="de-DE" b="0" i="1" smtClean="0">
                            <a:latin typeface="Cambria Math" panose="02040503050406030204" pitchFamily="18" charset="0"/>
                          </a:rPr>
                        </m:ctrlPr>
                      </m:dPr>
                      <m:e>
                        <m:r>
                          <a:rPr lang="de-DE" b="0" i="1" smtClean="0">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𝑠</m:t>
                        </m:r>
                      </m:e>
                    </m:d>
                  </m:oMath>
                </a14:m>
                <a:r>
                  <a:rPr lang="en-GB" dirty="0"/>
                  <a:t> for all </a:t>
                </a:r>
                <a14:m>
                  <m:oMath xmlns:m="http://schemas.openxmlformats.org/officeDocument/2006/math">
                    <m:r>
                      <a:rPr lang="de-DE" b="0" i="1" smtClean="0">
                        <a:latin typeface="Cambria Math" panose="02040503050406030204" pitchFamily="18" charset="0"/>
                      </a:rPr>
                      <m:t>𝑎</m:t>
                    </m:r>
                  </m:oMath>
                </a14:m>
                <a:r>
                  <a:rPr lang="en-GB" dirty="0"/>
                  <a:t> and </a:t>
                </a:r>
                <a14:m>
                  <m:oMath xmlns:m="http://schemas.openxmlformats.org/officeDocument/2006/math">
                    <m:r>
                      <a:rPr lang="de-DE" b="0" i="1" smtClean="0">
                        <a:latin typeface="Cambria Math" panose="02040503050406030204" pitchFamily="18" charset="0"/>
                      </a:rPr>
                      <m:t>𝑠</m:t>
                    </m:r>
                  </m:oMath>
                </a14:m>
                <a:r>
                  <a:rPr lang="en-GB" dirty="0"/>
                  <a:t>, we can compute the optimal policy without using the model</a:t>
                </a:r>
              </a:p>
              <a:p>
                <a:pPr marL="0" indent="0">
                  <a:buNone/>
                </a:pPr>
                <a14:m>
                  <m:oMathPara xmlns:m="http://schemas.openxmlformats.org/officeDocument/2006/math">
                    <m:oMathParaPr>
                      <m:jc m:val="centerGroup"/>
                    </m:oMathParaPr>
                    <m:oMath xmlns:m="http://schemas.openxmlformats.org/officeDocument/2006/math">
                      <m:r>
                        <a:rPr lang="en-GB" i="1">
                          <a:latin typeface="Cambria Math" panose="02040503050406030204" pitchFamily="18" charset="0"/>
                          <a:ea typeface="Cambria Math" panose="02040503050406030204" pitchFamily="18" charset="0"/>
                        </a:rPr>
                        <m:t>𝜋</m:t>
                      </m:r>
                      <m:d>
                        <m:dPr>
                          <m:ctrlPr>
                            <a:rPr lang="de-DE" i="1">
                              <a:latin typeface="Cambria Math" panose="02040503050406030204" pitchFamily="18" charset="0"/>
                              <a:ea typeface="Cambria Math" panose="02040503050406030204" pitchFamily="18" charset="0"/>
                            </a:rPr>
                          </m:ctrlPr>
                        </m:dPr>
                        <m:e>
                          <m:r>
                            <a:rPr lang="de-DE" i="1">
                              <a:latin typeface="Cambria Math" panose="02040503050406030204" pitchFamily="18" charset="0"/>
                              <a:ea typeface="Cambria Math" panose="02040503050406030204" pitchFamily="18" charset="0"/>
                            </a:rPr>
                            <m:t>𝑠</m:t>
                          </m:r>
                        </m:e>
                      </m:d>
                      <m:r>
                        <a:rPr lang="de-DE" i="1">
                          <a:latin typeface="Cambria Math" panose="02040503050406030204" pitchFamily="18" charset="0"/>
                          <a:ea typeface="Cambria Math" panose="02040503050406030204" pitchFamily="18" charset="0"/>
                        </a:rPr>
                        <m:t>=</m:t>
                      </m:r>
                      <m:func>
                        <m:funcPr>
                          <m:ctrlPr>
                            <a:rPr lang="de-DE" i="1">
                              <a:latin typeface="Cambria Math" panose="02040503050406030204" pitchFamily="18" charset="0"/>
                              <a:ea typeface="Cambria Math" panose="02040503050406030204" pitchFamily="18" charset="0"/>
                            </a:rPr>
                          </m:ctrlPr>
                        </m:funcPr>
                        <m:fName>
                          <m:limLow>
                            <m:limLowPr>
                              <m:ctrlPr>
                                <a:rPr lang="de-DE" i="1">
                                  <a:latin typeface="Cambria Math" panose="02040503050406030204" pitchFamily="18" charset="0"/>
                                  <a:ea typeface="Cambria Math" panose="02040503050406030204" pitchFamily="18" charset="0"/>
                                </a:rPr>
                              </m:ctrlPr>
                            </m:limLowPr>
                            <m:e>
                              <m:r>
                                <m:rPr>
                                  <m:sty m:val="p"/>
                                </m:rPr>
                                <a:rPr lang="de-DE" b="0" i="0" smtClean="0">
                                  <a:latin typeface="Cambria Math" panose="02040503050406030204" pitchFamily="18" charset="0"/>
                                  <a:ea typeface="Cambria Math" panose="02040503050406030204" pitchFamily="18" charset="0"/>
                                </a:rPr>
                                <m:t>arg</m:t>
                              </m:r>
                              <m:r>
                                <m:rPr>
                                  <m:sty m:val="p"/>
                                </m:rPr>
                                <a:rPr lang="de-DE">
                                  <a:latin typeface="Cambria Math" panose="02040503050406030204" pitchFamily="18" charset="0"/>
                                  <a:ea typeface="Cambria Math" panose="02040503050406030204" pitchFamily="18" charset="0"/>
                                </a:rPr>
                                <m:t>max</m:t>
                              </m:r>
                            </m:e>
                            <m:lim>
                              <m:r>
                                <a:rPr lang="de-DE" i="1">
                                  <a:latin typeface="Cambria Math" panose="02040503050406030204" pitchFamily="18" charset="0"/>
                                  <a:ea typeface="Cambria Math" panose="02040503050406030204" pitchFamily="18" charset="0"/>
                                </a:rPr>
                                <m:t>𝑎</m:t>
                              </m:r>
                            </m:lim>
                          </m:limLow>
                        </m:fName>
                        <m:e>
                          <m:r>
                            <a:rPr lang="de-DE" b="0" i="1" smtClean="0">
                              <a:latin typeface="Cambria Math" panose="02040503050406030204" pitchFamily="18" charset="0"/>
                              <a:ea typeface="Cambria Math" panose="02040503050406030204" pitchFamily="18" charset="0"/>
                            </a:rPr>
                            <m:t>𝑄</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𝑎</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𝑠</m:t>
                              </m:r>
                            </m:e>
                          </m:d>
                        </m:e>
                      </m:func>
                    </m:oMath>
                  </m:oMathPara>
                </a14:m>
                <a:endParaRPr lang="en-GB" dirty="0"/>
              </a:p>
            </p:txBody>
          </p:sp>
        </mc:Choice>
        <mc:Fallback xmlns="">
          <p:sp>
            <p:nvSpPr>
              <p:cNvPr id="3" name="Content Placeholder 2">
                <a:extLst>
                  <a:ext uri="{FF2B5EF4-FFF2-40B4-BE49-F238E27FC236}">
                    <a16:creationId xmlns:a16="http://schemas.microsoft.com/office/drawing/2014/main" id="{C34B71AB-4D13-BC4B-80AE-21B8D38ABF6D}"/>
                  </a:ext>
                </a:extLst>
              </p:cNvPr>
              <p:cNvSpPr>
                <a:spLocks noGrp="1" noRot="1" noChangeAspect="1" noMove="1" noResize="1" noEditPoints="1" noAdjustHandles="1" noChangeArrowheads="1" noChangeShapeType="1" noTextEdit="1"/>
              </p:cNvSpPr>
              <p:nvPr>
                <p:ph idx="1"/>
              </p:nvPr>
            </p:nvSpPr>
            <p:spPr>
              <a:blipFill>
                <a:blip r:embed="rId2"/>
                <a:stretch>
                  <a:fillRect l="-1447" t="-15909" r="-1447"/>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2B6C7BC3-8922-EB4F-9AC6-270632D2B560}"/>
              </a:ext>
            </a:extLst>
          </p:cNvPr>
          <p:cNvSpPr>
            <a:spLocks noGrp="1"/>
          </p:cNvSpPr>
          <p:nvPr>
            <p:ph type="sldNum" sz="quarter" idx="12"/>
          </p:nvPr>
        </p:nvSpPr>
        <p:spPr/>
        <p:txBody>
          <a:bodyPr/>
          <a:lstStyle/>
          <a:p>
            <a:fld id="{67C9959E-8E6B-B04C-9955-EA096F41CA7A}" type="slidenum">
              <a:rPr lang="en-GB" smtClean="0"/>
              <a:t>72</a:t>
            </a:fld>
            <a:endParaRPr lang="en-GB"/>
          </a:p>
        </p:txBody>
      </p:sp>
    </p:spTree>
    <p:extLst>
      <p:ext uri="{BB962C8B-B14F-4D97-AF65-F5344CB8AC3E}">
        <p14:creationId xmlns:p14="http://schemas.microsoft.com/office/powerpoint/2010/main" val="1326106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35E56-A22C-AB4D-A437-96B7F4A265C3}"/>
              </a:ext>
            </a:extLst>
          </p:cNvPr>
          <p:cNvSpPr>
            <a:spLocks noGrp="1"/>
          </p:cNvSpPr>
          <p:nvPr>
            <p:ph type="title"/>
          </p:nvPr>
        </p:nvSpPr>
        <p:spPr/>
        <p:txBody>
          <a:bodyPr/>
          <a:lstStyle/>
          <a:p>
            <a:r>
              <a:rPr lang="en-GB" dirty="0"/>
              <a:t>Q-learning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DBF0170-B855-544E-A1A5-07270CA67367}"/>
                  </a:ext>
                </a:extLst>
              </p:cNvPr>
              <p:cNvSpPr>
                <a:spLocks noGrp="1"/>
              </p:cNvSpPr>
              <p:nvPr>
                <p:ph idx="1"/>
              </p:nvPr>
            </p:nvSpPr>
            <p:spPr/>
            <p:txBody>
              <a:bodyPr/>
              <a:lstStyle/>
              <a:p>
                <a:r>
                  <a:rPr lang="en-GB" dirty="0"/>
                  <a:t>At equilibrium when Q-values are correct, we can write the constraint equation:</a:t>
                </a:r>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𝑄</m:t>
                      </m:r>
                      <m:d>
                        <m:dPr>
                          <m:ctrlPr>
                            <a:rPr lang="de-DE" b="0" i="1" smtClean="0">
                              <a:latin typeface="Cambria Math" panose="02040503050406030204" pitchFamily="18" charset="0"/>
                            </a:rPr>
                          </m:ctrlPr>
                        </m:dPr>
                        <m:e>
                          <m:r>
                            <a:rPr lang="de-DE" b="0" i="1" smtClean="0">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𝑠</m:t>
                          </m:r>
                        </m:e>
                      </m:d>
                      <m:r>
                        <a:rPr lang="de-DE" b="0" i="1" smtClean="0">
                          <a:latin typeface="Cambria Math" panose="02040503050406030204" pitchFamily="18" charset="0"/>
                        </a:rPr>
                        <m:t>=</m:t>
                      </m:r>
                      <m:r>
                        <a:rPr lang="de-DE" b="0" i="1" smtClean="0">
                          <a:latin typeface="Cambria Math" panose="02040503050406030204" pitchFamily="18" charset="0"/>
                        </a:rPr>
                        <m:t>𝑅</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r>
                        <a:rPr lang="de-DE" b="0" i="1" smtClean="0">
                          <a:latin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𝛾</m:t>
                      </m:r>
                      <m:nary>
                        <m:naryPr>
                          <m:chr m:val="∑"/>
                          <m:supHide m:val="on"/>
                          <m:ctrlPr>
                            <a:rPr lang="de-DE" b="0" i="1" smtClean="0">
                              <a:latin typeface="Cambria Math" panose="02040503050406030204" pitchFamily="18" charset="0"/>
                              <a:ea typeface="Cambria Math" panose="02040503050406030204" pitchFamily="18" charset="0"/>
                            </a:rPr>
                          </m:ctrlPr>
                        </m:naryPr>
                        <m:sub>
                          <m:sSup>
                            <m:sSupPr>
                              <m:ctrlPr>
                                <a:rPr lang="de-DE" b="0" i="1" smtClean="0">
                                  <a:latin typeface="Cambria Math" panose="02040503050406030204" pitchFamily="18" charset="0"/>
                                  <a:ea typeface="Cambria Math" panose="02040503050406030204" pitchFamily="18" charset="0"/>
                                </a:rPr>
                              </m:ctrlPr>
                            </m:sSupPr>
                            <m:e>
                              <m:r>
                                <m:rPr>
                                  <m:brk m:alnAt="7"/>
                                </m:rP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sub>
                        <m:sup/>
                        <m:e>
                          <m:r>
                            <a:rPr lang="de-DE" b="0" i="1" smtClean="0">
                              <a:latin typeface="Cambria Math" panose="02040503050406030204" pitchFamily="18" charset="0"/>
                              <a:ea typeface="Cambria Math" panose="02040503050406030204" pitchFamily="18" charset="0"/>
                            </a:rPr>
                            <m:t>𝑇</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𝑎</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e>
                          </m:d>
                          <m:func>
                            <m:funcPr>
                              <m:ctrlPr>
                                <a:rPr lang="de-DE" b="0" i="1" smtClean="0">
                                  <a:latin typeface="Cambria Math" panose="02040503050406030204" pitchFamily="18" charset="0"/>
                                  <a:ea typeface="Cambria Math" panose="02040503050406030204" pitchFamily="18" charset="0"/>
                                </a:rPr>
                              </m:ctrlPr>
                            </m:funcPr>
                            <m:fName>
                              <m:limLow>
                                <m:limLowPr>
                                  <m:ctrlPr>
                                    <a:rPr lang="de-DE" b="0" i="1" smtClean="0">
                                      <a:latin typeface="Cambria Math" panose="02040503050406030204" pitchFamily="18" charset="0"/>
                                      <a:ea typeface="Cambria Math" panose="02040503050406030204" pitchFamily="18" charset="0"/>
                                    </a:rPr>
                                  </m:ctrlPr>
                                </m:limLowPr>
                                <m:e>
                                  <m:r>
                                    <m:rPr>
                                      <m:sty m:val="p"/>
                                    </m:rPr>
                                    <a:rPr lang="de-DE" b="0" i="0" smtClean="0">
                                      <a:latin typeface="Cambria Math" panose="02040503050406030204" pitchFamily="18" charset="0"/>
                                      <a:ea typeface="Cambria Math" panose="02040503050406030204" pitchFamily="18" charset="0"/>
                                    </a:rPr>
                                    <m:t>max</m:t>
                                  </m:r>
                                </m:e>
                                <m:lim>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𝑎</m:t>
                                      </m:r>
                                    </m:e>
                                    <m:sup>
                                      <m:r>
                                        <a:rPr lang="de-DE" b="0" i="1" smtClean="0">
                                          <a:latin typeface="Cambria Math" panose="02040503050406030204" pitchFamily="18" charset="0"/>
                                          <a:ea typeface="Cambria Math" panose="02040503050406030204" pitchFamily="18" charset="0"/>
                                        </a:rPr>
                                        <m:t>′</m:t>
                                      </m:r>
                                    </m:sup>
                                  </m:sSup>
                                </m:lim>
                              </m:limLow>
                            </m:fName>
                            <m:e>
                              <m:r>
                                <a:rPr lang="de-DE" b="0" i="1" smtClean="0">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𝑎</m:t>
                                      </m:r>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𝑠</m:t>
                                      </m:r>
                                    </m:e>
                                    <m:sup>
                                      <m:r>
                                        <a:rPr lang="de-DE" i="1">
                                          <a:latin typeface="Cambria Math" panose="02040503050406030204" pitchFamily="18" charset="0"/>
                                          <a:ea typeface="Cambria Math" panose="02040503050406030204" pitchFamily="18" charset="0"/>
                                        </a:rPr>
                                        <m:t>′</m:t>
                                      </m:r>
                                    </m:sup>
                                  </m:sSup>
                                </m:e>
                              </m:d>
                            </m:e>
                          </m:func>
                        </m:e>
                      </m:nary>
                    </m:oMath>
                  </m:oMathPara>
                </a14:m>
                <a:endParaRPr lang="en-GB" dirty="0"/>
              </a:p>
              <a:p>
                <a:endParaRPr lang="en-GB" dirty="0"/>
              </a:p>
            </p:txBody>
          </p:sp>
        </mc:Choice>
        <mc:Fallback xmlns="">
          <p:sp>
            <p:nvSpPr>
              <p:cNvPr id="3" name="Content Placeholder 2">
                <a:extLst>
                  <a:ext uri="{FF2B5EF4-FFF2-40B4-BE49-F238E27FC236}">
                    <a16:creationId xmlns:a16="http://schemas.microsoft.com/office/drawing/2014/main" id="{9DBF0170-B855-544E-A1A5-07270CA67367}"/>
                  </a:ext>
                </a:extLst>
              </p:cNvPr>
              <p:cNvSpPr>
                <a:spLocks noGrp="1" noRot="1" noChangeAspect="1" noMove="1" noResize="1" noEditPoints="1" noAdjustHandles="1" noChangeArrowheads="1" noChangeShapeType="1" noTextEdit="1"/>
              </p:cNvSpPr>
              <p:nvPr>
                <p:ph idx="1"/>
              </p:nvPr>
            </p:nvSpPr>
            <p:spPr>
              <a:blipFill>
                <a:blip r:embed="rId2"/>
                <a:stretch>
                  <a:fillRect l="-1447" t="-15909"/>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F369802C-2EA0-684B-BB9A-6EF84103DD11}"/>
              </a:ext>
            </a:extLst>
          </p:cNvPr>
          <p:cNvSpPr>
            <a:spLocks noGrp="1"/>
          </p:cNvSpPr>
          <p:nvPr>
            <p:ph type="sldNum" sz="quarter" idx="12"/>
          </p:nvPr>
        </p:nvSpPr>
        <p:spPr/>
        <p:txBody>
          <a:bodyPr/>
          <a:lstStyle/>
          <a:p>
            <a:fld id="{67C9959E-8E6B-B04C-9955-EA096F41CA7A}" type="slidenum">
              <a:rPr lang="en-GB" smtClean="0"/>
              <a:t>73</a:t>
            </a:fld>
            <a:endParaRPr lang="en-GB"/>
          </a:p>
        </p:txBody>
      </p:sp>
      <p:sp>
        <p:nvSpPr>
          <p:cNvPr id="5" name="Right Brace 4">
            <a:extLst>
              <a:ext uri="{FF2B5EF4-FFF2-40B4-BE49-F238E27FC236}">
                <a16:creationId xmlns:a16="http://schemas.microsoft.com/office/drawing/2014/main" id="{32F6B833-AD97-D643-994E-8F773213463A}"/>
              </a:ext>
            </a:extLst>
          </p:cNvPr>
          <p:cNvSpPr/>
          <p:nvPr/>
        </p:nvSpPr>
        <p:spPr>
          <a:xfrm rot="5400000">
            <a:off x="5395833" y="1685235"/>
            <a:ext cx="234134" cy="301233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Right Brace 5">
            <a:extLst>
              <a:ext uri="{FF2B5EF4-FFF2-40B4-BE49-F238E27FC236}">
                <a16:creationId xmlns:a16="http://schemas.microsoft.com/office/drawing/2014/main" id="{116E6DB5-6E61-6A4A-B330-6FA814B42311}"/>
              </a:ext>
            </a:extLst>
          </p:cNvPr>
          <p:cNvSpPr/>
          <p:nvPr/>
        </p:nvSpPr>
        <p:spPr>
          <a:xfrm rot="5400000">
            <a:off x="1491266" y="2232838"/>
            <a:ext cx="226190" cy="104740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Right Brace 6">
            <a:extLst>
              <a:ext uri="{FF2B5EF4-FFF2-40B4-BE49-F238E27FC236}">
                <a16:creationId xmlns:a16="http://schemas.microsoft.com/office/drawing/2014/main" id="{AC6761EF-6573-C14F-AD20-205650A90979}"/>
              </a:ext>
            </a:extLst>
          </p:cNvPr>
          <p:cNvSpPr/>
          <p:nvPr/>
        </p:nvSpPr>
        <p:spPr>
          <a:xfrm rot="5400000">
            <a:off x="2794466" y="2362199"/>
            <a:ext cx="249382" cy="81187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801EC064-17AD-1047-AF70-2F494E06CFB7}"/>
                  </a:ext>
                </a:extLst>
              </p:cNvPr>
              <p:cNvSpPr/>
              <p:nvPr/>
            </p:nvSpPr>
            <p:spPr>
              <a:xfrm>
                <a:off x="89888" y="4138961"/>
                <a:ext cx="4076354" cy="402502"/>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a:t>Expected value for action-state pair </a:t>
                </a:r>
                <a14:m>
                  <m:oMath xmlns:m="http://schemas.openxmlformats.org/officeDocument/2006/math">
                    <m:d>
                      <m:dPr>
                        <m:ctrlPr>
                          <a:rPr lang="de-DE" b="0" i="1" smtClean="0">
                            <a:latin typeface="Cambria Math" panose="02040503050406030204" pitchFamily="18" charset="0"/>
                          </a:rPr>
                        </m:ctrlPr>
                      </m:dPr>
                      <m:e>
                        <m:r>
                          <a:rPr lang="de-DE" b="0" i="1" smtClean="0">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𝑠</m:t>
                        </m:r>
                      </m:e>
                    </m:d>
                  </m:oMath>
                </a14:m>
                <a:endParaRPr lang="en-GB" dirty="0"/>
              </a:p>
            </p:txBody>
          </p:sp>
        </mc:Choice>
        <mc:Fallback xmlns="">
          <p:sp>
            <p:nvSpPr>
              <p:cNvPr id="8" name="Rectangle 7">
                <a:extLst>
                  <a:ext uri="{FF2B5EF4-FFF2-40B4-BE49-F238E27FC236}">
                    <a16:creationId xmlns:a16="http://schemas.microsoft.com/office/drawing/2014/main" id="{801EC064-17AD-1047-AF70-2F494E06CFB7}"/>
                  </a:ext>
                </a:extLst>
              </p:cNvPr>
              <p:cNvSpPr>
                <a:spLocks noRot="1" noChangeAspect="1" noMove="1" noResize="1" noEditPoints="1" noAdjustHandles="1" noChangeArrowheads="1" noChangeShapeType="1" noTextEdit="1"/>
              </p:cNvSpPr>
              <p:nvPr/>
            </p:nvSpPr>
            <p:spPr>
              <a:xfrm>
                <a:off x="89888" y="4138961"/>
                <a:ext cx="4076354" cy="40250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11C6DBA5-3818-E84D-8867-B7FD2F225353}"/>
                  </a:ext>
                </a:extLst>
              </p:cNvPr>
              <p:cNvSpPr/>
              <p:nvPr/>
            </p:nvSpPr>
            <p:spPr>
              <a:xfrm>
                <a:off x="1976268" y="3445514"/>
                <a:ext cx="1885777" cy="402502"/>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a:t>Reward at state </a:t>
                </a:r>
                <a14:m>
                  <m:oMath xmlns:m="http://schemas.openxmlformats.org/officeDocument/2006/math">
                    <m:r>
                      <a:rPr lang="de-DE" b="0" i="1" smtClean="0">
                        <a:latin typeface="Cambria Math" panose="02040503050406030204" pitchFamily="18" charset="0"/>
                      </a:rPr>
                      <m:t>𝑠</m:t>
                    </m:r>
                  </m:oMath>
                </a14:m>
                <a:endParaRPr lang="en-GB" dirty="0"/>
              </a:p>
            </p:txBody>
          </p:sp>
        </mc:Choice>
        <mc:Fallback xmlns="">
          <p:sp>
            <p:nvSpPr>
              <p:cNvPr id="9" name="Rectangle 8">
                <a:extLst>
                  <a:ext uri="{FF2B5EF4-FFF2-40B4-BE49-F238E27FC236}">
                    <a16:creationId xmlns:a16="http://schemas.microsoft.com/office/drawing/2014/main" id="{11C6DBA5-3818-E84D-8867-B7FD2F225353}"/>
                  </a:ext>
                </a:extLst>
              </p:cNvPr>
              <p:cNvSpPr>
                <a:spLocks noRot="1" noChangeAspect="1" noMove="1" noResize="1" noEditPoints="1" noAdjustHandles="1" noChangeArrowheads="1" noChangeShapeType="1" noTextEdit="1"/>
              </p:cNvSpPr>
              <p:nvPr/>
            </p:nvSpPr>
            <p:spPr>
              <a:xfrm>
                <a:off x="1976268" y="3445514"/>
                <a:ext cx="1885777" cy="402502"/>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8D2F5C3F-DA9E-4B46-87CC-DB39FA17C826}"/>
                  </a:ext>
                </a:extLst>
              </p:cNvPr>
              <p:cNvSpPr/>
              <p:nvPr/>
            </p:nvSpPr>
            <p:spPr>
              <a:xfrm>
                <a:off x="3724102" y="5024683"/>
                <a:ext cx="3869918" cy="848867"/>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a:t>Expected value averaged over all possible states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oMath>
                </a14:m>
                <a:r>
                  <a:rPr lang="en-GB" dirty="0"/>
                  <a:t> that can be reached from </a:t>
                </a:r>
                <a14:m>
                  <m:oMath xmlns:m="http://schemas.openxmlformats.org/officeDocument/2006/math">
                    <m:r>
                      <a:rPr lang="de-DE" b="0" i="1" smtClean="0">
                        <a:latin typeface="Cambria Math" panose="02040503050406030204" pitchFamily="18" charset="0"/>
                      </a:rPr>
                      <m:t>𝑠</m:t>
                    </m:r>
                  </m:oMath>
                </a14:m>
                <a:r>
                  <a:rPr lang="en-GB" dirty="0"/>
                  <a:t> after executing action </a:t>
                </a:r>
                <a14:m>
                  <m:oMath xmlns:m="http://schemas.openxmlformats.org/officeDocument/2006/math">
                    <m:r>
                      <a:rPr lang="de-DE" b="0" i="1" smtClean="0">
                        <a:latin typeface="Cambria Math" panose="02040503050406030204" pitchFamily="18" charset="0"/>
                      </a:rPr>
                      <m:t>𝑎</m:t>
                    </m:r>
                  </m:oMath>
                </a14:m>
                <a:endParaRPr lang="en-GB" dirty="0"/>
              </a:p>
            </p:txBody>
          </p:sp>
        </mc:Choice>
        <mc:Fallback xmlns="">
          <p:sp>
            <p:nvSpPr>
              <p:cNvPr id="10" name="Rectangle 9">
                <a:extLst>
                  <a:ext uri="{FF2B5EF4-FFF2-40B4-BE49-F238E27FC236}">
                    <a16:creationId xmlns:a16="http://schemas.microsoft.com/office/drawing/2014/main" id="{8D2F5C3F-DA9E-4B46-87CC-DB39FA17C826}"/>
                  </a:ext>
                </a:extLst>
              </p:cNvPr>
              <p:cNvSpPr>
                <a:spLocks noRot="1" noChangeAspect="1" noMove="1" noResize="1" noEditPoints="1" noAdjustHandles="1" noChangeArrowheads="1" noChangeShapeType="1" noTextEdit="1"/>
              </p:cNvSpPr>
              <p:nvPr/>
            </p:nvSpPr>
            <p:spPr>
              <a:xfrm>
                <a:off x="3724102" y="5024683"/>
                <a:ext cx="3869918" cy="848867"/>
              </a:xfrm>
              <a:prstGeom prst="rect">
                <a:avLst/>
              </a:prstGeom>
              <a:blipFill>
                <a:blip r:embed="rId5"/>
                <a:stretch>
                  <a:fillRect/>
                </a:stretch>
              </a:blipFill>
            </p:spPr>
            <p:txBody>
              <a:bodyPr/>
              <a:lstStyle/>
              <a:p>
                <a:r>
                  <a:rPr lang="en-GB">
                    <a:noFill/>
                  </a:rPr>
                  <a:t> </a:t>
                </a:r>
              </a:p>
            </p:txBody>
          </p:sp>
        </mc:Fallback>
      </mc:AlternateContent>
      <p:cxnSp>
        <p:nvCxnSpPr>
          <p:cNvPr id="12" name="Straight Arrow Connector 11">
            <a:extLst>
              <a:ext uri="{FF2B5EF4-FFF2-40B4-BE49-F238E27FC236}">
                <a16:creationId xmlns:a16="http://schemas.microsoft.com/office/drawing/2014/main" id="{C29158DC-C9BE-9A48-AA46-6D690D4430C5}"/>
              </a:ext>
            </a:extLst>
          </p:cNvPr>
          <p:cNvCxnSpPr>
            <a:stCxn id="9" idx="0"/>
            <a:endCxn id="7" idx="1"/>
          </p:cNvCxnSpPr>
          <p:nvPr/>
        </p:nvCxnSpPr>
        <p:spPr>
          <a:xfrm flipV="1">
            <a:off x="2919157" y="2892830"/>
            <a:ext cx="0" cy="55268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4516A7A-C954-D241-9C07-C52549F742DD}"/>
              </a:ext>
            </a:extLst>
          </p:cNvPr>
          <p:cNvCxnSpPr>
            <a:cxnSpLocks/>
            <a:endCxn id="6" idx="1"/>
          </p:cNvCxnSpPr>
          <p:nvPr/>
        </p:nvCxnSpPr>
        <p:spPr>
          <a:xfrm flipV="1">
            <a:off x="1604361" y="2869637"/>
            <a:ext cx="0" cy="126932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8B57198-86BF-A640-99B8-BFCB4C14DDEC}"/>
              </a:ext>
            </a:extLst>
          </p:cNvPr>
          <p:cNvCxnSpPr>
            <a:cxnSpLocks/>
            <a:endCxn id="5" idx="1"/>
          </p:cNvCxnSpPr>
          <p:nvPr/>
        </p:nvCxnSpPr>
        <p:spPr>
          <a:xfrm flipV="1">
            <a:off x="5512900" y="3308467"/>
            <a:ext cx="0" cy="171621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944D2008-1009-EF40-832B-7B2A7BDAD0ED}"/>
                  </a:ext>
                </a:extLst>
              </p:cNvPr>
              <p:cNvSpPr/>
              <p:nvPr/>
            </p:nvSpPr>
            <p:spPr>
              <a:xfrm>
                <a:off x="6043353" y="2120226"/>
                <a:ext cx="2036618" cy="954107"/>
              </a:xfrm>
              <a:prstGeom prst="rect">
                <a:avLst/>
              </a:prstGeom>
              <a:solidFill>
                <a:schemeClr val="bg1"/>
              </a:solidFill>
            </p:spPr>
            <p:txBody>
              <a:bodyPr wrap="square">
                <a:spAutoFit/>
              </a:bodyPr>
              <a:lstStyle/>
              <a:p>
                <a:pPr/>
                <a14:m>
                  <m:oMathPara xmlns:m="http://schemas.openxmlformats.org/officeDocument/2006/math">
                    <m:oMathParaPr>
                      <m:jc m:val="left"/>
                    </m:oMathParaPr>
                    <m:oMath xmlns:m="http://schemas.openxmlformats.org/officeDocument/2006/math">
                      <m:r>
                        <a:rPr lang="de-DE" sz="2800" i="1">
                          <a:latin typeface="Cambria Math" panose="02040503050406030204" pitchFamily="18" charset="0"/>
                          <a:ea typeface="Cambria Math" panose="02040503050406030204" pitchFamily="18" charset="0"/>
                        </a:rPr>
                        <m:t>𝑈</m:t>
                      </m:r>
                      <m:d>
                        <m:dPr>
                          <m:ctrlPr>
                            <a:rPr lang="de-DE" sz="2800" i="1">
                              <a:latin typeface="Cambria Math" panose="02040503050406030204" pitchFamily="18" charset="0"/>
                              <a:ea typeface="Cambria Math" panose="02040503050406030204" pitchFamily="18" charset="0"/>
                            </a:rPr>
                          </m:ctrlPr>
                        </m:dPr>
                        <m:e>
                          <m:sSup>
                            <m:sSupPr>
                              <m:ctrlPr>
                                <a:rPr lang="de-DE" sz="2800" i="1">
                                  <a:latin typeface="Cambria Math" panose="02040503050406030204" pitchFamily="18" charset="0"/>
                                  <a:ea typeface="Cambria Math" panose="02040503050406030204" pitchFamily="18" charset="0"/>
                                </a:rPr>
                              </m:ctrlPr>
                            </m:sSupPr>
                            <m:e>
                              <m:r>
                                <a:rPr lang="de-DE" sz="2800" i="1">
                                  <a:latin typeface="Cambria Math" panose="02040503050406030204" pitchFamily="18" charset="0"/>
                                  <a:ea typeface="Cambria Math" panose="02040503050406030204" pitchFamily="18" charset="0"/>
                                </a:rPr>
                                <m:t>𝑠</m:t>
                              </m:r>
                            </m:e>
                            <m:sup>
                              <m:r>
                                <a:rPr lang="de-DE" sz="2800" i="1">
                                  <a:latin typeface="Cambria Math" panose="02040503050406030204" pitchFamily="18" charset="0"/>
                                  <a:ea typeface="Cambria Math" panose="02040503050406030204" pitchFamily="18" charset="0"/>
                                </a:rPr>
                                <m:t>′</m:t>
                              </m:r>
                            </m:sup>
                          </m:sSup>
                        </m:e>
                      </m:d>
                    </m:oMath>
                  </m:oMathPara>
                </a14:m>
                <a:endParaRPr lang="en-GB" sz="2800" dirty="0"/>
              </a:p>
              <a:p>
                <a:endParaRPr lang="en-GB" sz="2800" dirty="0"/>
              </a:p>
            </p:txBody>
          </p:sp>
        </mc:Choice>
        <mc:Fallback xmlns="">
          <p:sp>
            <p:nvSpPr>
              <p:cNvPr id="11" name="Rectangle 10">
                <a:extLst>
                  <a:ext uri="{FF2B5EF4-FFF2-40B4-BE49-F238E27FC236}">
                    <a16:creationId xmlns:a16="http://schemas.microsoft.com/office/drawing/2014/main" id="{944D2008-1009-EF40-832B-7B2A7BDAD0ED}"/>
                  </a:ext>
                </a:extLst>
              </p:cNvPr>
              <p:cNvSpPr>
                <a:spLocks noRot="1" noChangeAspect="1" noMove="1" noResize="1" noEditPoints="1" noAdjustHandles="1" noChangeArrowheads="1" noChangeShapeType="1" noTextEdit="1"/>
              </p:cNvSpPr>
              <p:nvPr/>
            </p:nvSpPr>
            <p:spPr>
              <a:xfrm>
                <a:off x="6043353" y="2120226"/>
                <a:ext cx="2036618" cy="954107"/>
              </a:xfrm>
              <a:prstGeom prst="rect">
                <a:avLst/>
              </a:prstGeom>
              <a:blipFill>
                <a:blip r:embed="rId6"/>
                <a:stretch>
                  <a:fillRect l="-1242"/>
                </a:stretch>
              </a:blipFill>
            </p:spPr>
            <p:txBody>
              <a:bodyPr/>
              <a:lstStyle/>
              <a:p>
                <a:r>
                  <a:rPr lang="en-GB">
                    <a:noFill/>
                  </a:rPr>
                  <a:t> </a:t>
                </a:r>
              </a:p>
            </p:txBody>
          </p:sp>
        </mc:Fallback>
      </mc:AlternateContent>
    </p:spTree>
    <p:extLst>
      <p:ext uri="{BB962C8B-B14F-4D97-AF65-F5344CB8AC3E}">
        <p14:creationId xmlns:p14="http://schemas.microsoft.com/office/powerpoint/2010/main" val="27018316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35E56-A22C-AB4D-A437-96B7F4A265C3}"/>
              </a:ext>
            </a:extLst>
          </p:cNvPr>
          <p:cNvSpPr>
            <a:spLocks noGrp="1"/>
          </p:cNvSpPr>
          <p:nvPr>
            <p:ph type="title"/>
          </p:nvPr>
        </p:nvSpPr>
        <p:spPr/>
        <p:txBody>
          <a:bodyPr/>
          <a:lstStyle/>
          <a:p>
            <a:r>
              <a:rPr lang="en-GB" dirty="0"/>
              <a:t>Q-learning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DBF0170-B855-544E-A1A5-07270CA67367}"/>
                  </a:ext>
                </a:extLst>
              </p:cNvPr>
              <p:cNvSpPr>
                <a:spLocks noGrp="1"/>
              </p:cNvSpPr>
              <p:nvPr>
                <p:ph idx="1"/>
              </p:nvPr>
            </p:nvSpPr>
            <p:spPr/>
            <p:txBody>
              <a:bodyPr/>
              <a:lstStyle/>
              <a:p>
                <a:r>
                  <a:rPr lang="en-GB" dirty="0"/>
                  <a:t>At equilibrium when Q-values are correct, we can write the constraint equation:</a:t>
                </a:r>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𝑄</m:t>
                      </m:r>
                      <m:d>
                        <m:dPr>
                          <m:ctrlPr>
                            <a:rPr lang="de-DE" b="0" i="1" smtClean="0">
                              <a:latin typeface="Cambria Math" panose="02040503050406030204" pitchFamily="18" charset="0"/>
                            </a:rPr>
                          </m:ctrlPr>
                        </m:dPr>
                        <m:e>
                          <m:r>
                            <a:rPr lang="de-DE" b="0" i="1" smtClean="0">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𝑠</m:t>
                          </m:r>
                        </m:e>
                      </m:d>
                      <m:r>
                        <a:rPr lang="de-DE" b="0" i="1" smtClean="0">
                          <a:latin typeface="Cambria Math" panose="02040503050406030204" pitchFamily="18" charset="0"/>
                        </a:rPr>
                        <m:t>=</m:t>
                      </m:r>
                      <m:r>
                        <a:rPr lang="de-DE" b="0" i="1" smtClean="0">
                          <a:latin typeface="Cambria Math" panose="02040503050406030204" pitchFamily="18" charset="0"/>
                        </a:rPr>
                        <m:t>𝑅</m:t>
                      </m:r>
                      <m:d>
                        <m:dPr>
                          <m:ctrlPr>
                            <a:rPr lang="de-DE" b="0" i="1" smtClean="0">
                              <a:latin typeface="Cambria Math" panose="02040503050406030204" pitchFamily="18" charset="0"/>
                            </a:rPr>
                          </m:ctrlPr>
                        </m:dPr>
                        <m:e>
                          <m:r>
                            <a:rPr lang="de-DE" b="0" i="1" smtClean="0">
                              <a:latin typeface="Cambria Math" panose="02040503050406030204" pitchFamily="18" charset="0"/>
                            </a:rPr>
                            <m:t>𝑠</m:t>
                          </m:r>
                        </m:e>
                      </m:d>
                      <m:r>
                        <a:rPr lang="de-DE" b="0" i="1" smtClean="0">
                          <a:latin typeface="Cambria Math" panose="02040503050406030204" pitchFamily="18" charset="0"/>
                        </a:rPr>
                        <m:t>+ </m:t>
                      </m:r>
                      <m:r>
                        <a:rPr lang="de-DE" b="0" i="1" smtClean="0">
                          <a:latin typeface="Cambria Math" panose="02040503050406030204" pitchFamily="18" charset="0"/>
                          <a:ea typeface="Cambria Math" panose="02040503050406030204" pitchFamily="18" charset="0"/>
                        </a:rPr>
                        <m:t>𝛾</m:t>
                      </m:r>
                      <m:nary>
                        <m:naryPr>
                          <m:chr m:val="∑"/>
                          <m:supHide m:val="on"/>
                          <m:ctrlPr>
                            <a:rPr lang="de-DE" b="0" i="1" smtClean="0">
                              <a:latin typeface="Cambria Math" panose="02040503050406030204" pitchFamily="18" charset="0"/>
                              <a:ea typeface="Cambria Math" panose="02040503050406030204" pitchFamily="18" charset="0"/>
                            </a:rPr>
                          </m:ctrlPr>
                        </m:naryPr>
                        <m:sub>
                          <m:sSup>
                            <m:sSupPr>
                              <m:ctrlPr>
                                <a:rPr lang="de-DE" b="0" i="1" smtClean="0">
                                  <a:latin typeface="Cambria Math" panose="02040503050406030204" pitchFamily="18" charset="0"/>
                                  <a:ea typeface="Cambria Math" panose="02040503050406030204" pitchFamily="18" charset="0"/>
                                </a:rPr>
                              </m:ctrlPr>
                            </m:sSupPr>
                            <m:e>
                              <m:r>
                                <m:rPr>
                                  <m:brk m:alnAt="7"/>
                                </m:rP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sub>
                        <m:sup/>
                        <m:e>
                          <m:r>
                            <a:rPr lang="de-DE" b="0" i="1" smtClean="0">
                              <a:latin typeface="Cambria Math" panose="02040503050406030204" pitchFamily="18" charset="0"/>
                              <a:ea typeface="Cambria Math" panose="02040503050406030204" pitchFamily="18" charset="0"/>
                            </a:rPr>
                            <m:t>𝑇</m:t>
                          </m:r>
                          <m:d>
                            <m:dPr>
                              <m:ctrlPr>
                                <a:rPr lang="de-DE" b="0" i="1" smtClean="0">
                                  <a:latin typeface="Cambria Math" panose="02040503050406030204" pitchFamily="18" charset="0"/>
                                  <a:ea typeface="Cambria Math" panose="02040503050406030204" pitchFamily="18" charset="0"/>
                                </a:rPr>
                              </m:ctrlPr>
                            </m:dPr>
                            <m:e>
                              <m:r>
                                <a:rPr lang="de-DE" b="0" i="1" smtClean="0">
                                  <a:latin typeface="Cambria Math" panose="02040503050406030204" pitchFamily="18" charset="0"/>
                                  <a:ea typeface="Cambria Math" panose="02040503050406030204" pitchFamily="18" charset="0"/>
                                </a:rPr>
                                <m:t>𝑠</m:t>
                              </m:r>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𝑎</m:t>
                              </m:r>
                              <m:r>
                                <a:rPr lang="de-DE" b="0" i="1" smtClean="0">
                                  <a:latin typeface="Cambria Math" panose="02040503050406030204" pitchFamily="18" charset="0"/>
                                  <a:ea typeface="Cambria Math" panose="02040503050406030204" pitchFamily="18" charset="0"/>
                                </a:rPr>
                                <m:t>,</m:t>
                              </m:r>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𝑠</m:t>
                                  </m:r>
                                </m:e>
                                <m:sup>
                                  <m:r>
                                    <a:rPr lang="de-DE" b="0" i="1" smtClean="0">
                                      <a:latin typeface="Cambria Math" panose="02040503050406030204" pitchFamily="18" charset="0"/>
                                      <a:ea typeface="Cambria Math" panose="02040503050406030204" pitchFamily="18" charset="0"/>
                                    </a:rPr>
                                    <m:t>′</m:t>
                                  </m:r>
                                </m:sup>
                              </m:sSup>
                            </m:e>
                          </m:d>
                          <m:func>
                            <m:funcPr>
                              <m:ctrlPr>
                                <a:rPr lang="de-DE" b="0" i="1" smtClean="0">
                                  <a:latin typeface="Cambria Math" panose="02040503050406030204" pitchFamily="18" charset="0"/>
                                  <a:ea typeface="Cambria Math" panose="02040503050406030204" pitchFamily="18" charset="0"/>
                                </a:rPr>
                              </m:ctrlPr>
                            </m:funcPr>
                            <m:fName>
                              <m:limLow>
                                <m:limLowPr>
                                  <m:ctrlPr>
                                    <a:rPr lang="de-DE" b="0" i="1" smtClean="0">
                                      <a:latin typeface="Cambria Math" panose="02040503050406030204" pitchFamily="18" charset="0"/>
                                      <a:ea typeface="Cambria Math" panose="02040503050406030204" pitchFamily="18" charset="0"/>
                                    </a:rPr>
                                  </m:ctrlPr>
                                </m:limLowPr>
                                <m:e>
                                  <m:r>
                                    <m:rPr>
                                      <m:sty m:val="p"/>
                                    </m:rPr>
                                    <a:rPr lang="de-DE" b="0" i="0" smtClean="0">
                                      <a:latin typeface="Cambria Math" panose="02040503050406030204" pitchFamily="18" charset="0"/>
                                      <a:ea typeface="Cambria Math" panose="02040503050406030204" pitchFamily="18" charset="0"/>
                                    </a:rPr>
                                    <m:t>max</m:t>
                                  </m:r>
                                </m:e>
                                <m:lim>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𝑎</m:t>
                                      </m:r>
                                    </m:e>
                                    <m:sup>
                                      <m:r>
                                        <a:rPr lang="de-DE" b="0" i="1" smtClean="0">
                                          <a:latin typeface="Cambria Math" panose="02040503050406030204" pitchFamily="18" charset="0"/>
                                          <a:ea typeface="Cambria Math" panose="02040503050406030204" pitchFamily="18" charset="0"/>
                                        </a:rPr>
                                        <m:t>′</m:t>
                                      </m:r>
                                    </m:sup>
                                  </m:sSup>
                                </m:lim>
                              </m:limLow>
                            </m:fName>
                            <m:e>
                              <m:r>
                                <a:rPr lang="de-DE" b="0" i="1" smtClean="0">
                                  <a:latin typeface="Cambria Math" panose="02040503050406030204" pitchFamily="18" charset="0"/>
                                  <a:ea typeface="Cambria Math" panose="02040503050406030204" pitchFamily="18" charset="0"/>
                                </a:rPr>
                                <m:t>𝑄</m:t>
                              </m:r>
                              <m:d>
                                <m:dPr>
                                  <m:ctrlPr>
                                    <a:rPr lang="de-DE" i="1">
                                      <a:latin typeface="Cambria Math" panose="02040503050406030204" pitchFamily="18" charset="0"/>
                                      <a:ea typeface="Cambria Math" panose="02040503050406030204" pitchFamily="18" charset="0"/>
                                    </a:rPr>
                                  </m:ctrlPr>
                                </m:dPr>
                                <m:e>
                                  <m:sSup>
                                    <m:sSupPr>
                                      <m:ctrlPr>
                                        <a:rPr lang="de-DE" b="0" i="1" smtClean="0">
                                          <a:latin typeface="Cambria Math" panose="02040503050406030204" pitchFamily="18" charset="0"/>
                                          <a:ea typeface="Cambria Math" panose="02040503050406030204" pitchFamily="18" charset="0"/>
                                        </a:rPr>
                                      </m:ctrlPr>
                                    </m:sSupPr>
                                    <m:e>
                                      <m:r>
                                        <a:rPr lang="de-DE" b="0" i="1" smtClean="0">
                                          <a:latin typeface="Cambria Math" panose="02040503050406030204" pitchFamily="18" charset="0"/>
                                          <a:ea typeface="Cambria Math" panose="02040503050406030204" pitchFamily="18" charset="0"/>
                                        </a:rPr>
                                        <m:t>𝑎</m:t>
                                      </m:r>
                                    </m:e>
                                    <m:sup>
                                      <m:r>
                                        <a:rPr lang="de-DE" b="0" i="1" smtClean="0">
                                          <a:latin typeface="Cambria Math" panose="02040503050406030204" pitchFamily="18" charset="0"/>
                                          <a:ea typeface="Cambria Math" panose="02040503050406030204" pitchFamily="18" charset="0"/>
                                        </a:rPr>
                                        <m:t>′</m:t>
                                      </m:r>
                                    </m:sup>
                                  </m:sSup>
                                  <m:r>
                                    <a:rPr lang="de-DE" b="0" i="1" smtClean="0">
                                      <a:latin typeface="Cambria Math" panose="02040503050406030204" pitchFamily="18" charset="0"/>
                                      <a:ea typeface="Cambria Math" panose="02040503050406030204" pitchFamily="18" charset="0"/>
                                    </a:rPr>
                                    <m:t>,</m:t>
                                  </m:r>
                                  <m:sSup>
                                    <m:sSupPr>
                                      <m:ctrlPr>
                                        <a:rPr lang="de-DE" i="1">
                                          <a:latin typeface="Cambria Math" panose="02040503050406030204" pitchFamily="18" charset="0"/>
                                          <a:ea typeface="Cambria Math" panose="02040503050406030204" pitchFamily="18" charset="0"/>
                                        </a:rPr>
                                      </m:ctrlPr>
                                    </m:sSupPr>
                                    <m:e>
                                      <m:r>
                                        <a:rPr lang="de-DE" i="1">
                                          <a:latin typeface="Cambria Math" panose="02040503050406030204" pitchFamily="18" charset="0"/>
                                          <a:ea typeface="Cambria Math" panose="02040503050406030204" pitchFamily="18" charset="0"/>
                                        </a:rPr>
                                        <m:t>𝑠</m:t>
                                      </m:r>
                                    </m:e>
                                    <m:sup>
                                      <m:r>
                                        <a:rPr lang="de-DE" i="1">
                                          <a:latin typeface="Cambria Math" panose="02040503050406030204" pitchFamily="18" charset="0"/>
                                          <a:ea typeface="Cambria Math" panose="02040503050406030204" pitchFamily="18" charset="0"/>
                                        </a:rPr>
                                        <m:t>′</m:t>
                                      </m:r>
                                    </m:sup>
                                  </m:sSup>
                                </m:e>
                              </m:d>
                            </m:e>
                          </m:func>
                        </m:e>
                      </m:nary>
                    </m:oMath>
                  </m:oMathPara>
                </a14:m>
                <a:endParaRPr lang="en-GB" dirty="0"/>
              </a:p>
              <a:p>
                <a:endParaRPr lang="en-GB" dirty="0"/>
              </a:p>
            </p:txBody>
          </p:sp>
        </mc:Choice>
        <mc:Fallback xmlns="">
          <p:sp>
            <p:nvSpPr>
              <p:cNvPr id="3" name="Content Placeholder 2">
                <a:extLst>
                  <a:ext uri="{FF2B5EF4-FFF2-40B4-BE49-F238E27FC236}">
                    <a16:creationId xmlns:a16="http://schemas.microsoft.com/office/drawing/2014/main" id="{9DBF0170-B855-544E-A1A5-07270CA67367}"/>
                  </a:ext>
                </a:extLst>
              </p:cNvPr>
              <p:cNvSpPr>
                <a:spLocks noGrp="1" noRot="1" noChangeAspect="1" noMove="1" noResize="1" noEditPoints="1" noAdjustHandles="1" noChangeArrowheads="1" noChangeShapeType="1" noTextEdit="1"/>
              </p:cNvSpPr>
              <p:nvPr>
                <p:ph idx="1"/>
              </p:nvPr>
            </p:nvSpPr>
            <p:spPr>
              <a:blipFill>
                <a:blip r:embed="rId2"/>
                <a:stretch>
                  <a:fillRect l="-1447" t="-15909"/>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F369802C-2EA0-684B-BB9A-6EF84103DD11}"/>
              </a:ext>
            </a:extLst>
          </p:cNvPr>
          <p:cNvSpPr>
            <a:spLocks noGrp="1"/>
          </p:cNvSpPr>
          <p:nvPr>
            <p:ph type="sldNum" sz="quarter" idx="12"/>
          </p:nvPr>
        </p:nvSpPr>
        <p:spPr/>
        <p:txBody>
          <a:bodyPr/>
          <a:lstStyle/>
          <a:p>
            <a:fld id="{67C9959E-8E6B-B04C-9955-EA096F41CA7A}" type="slidenum">
              <a:rPr lang="en-GB" smtClean="0"/>
              <a:t>74</a:t>
            </a:fld>
            <a:endParaRPr lang="en-GB"/>
          </a:p>
        </p:txBody>
      </p:sp>
      <p:sp>
        <p:nvSpPr>
          <p:cNvPr id="5" name="Right Brace 4">
            <a:extLst>
              <a:ext uri="{FF2B5EF4-FFF2-40B4-BE49-F238E27FC236}">
                <a16:creationId xmlns:a16="http://schemas.microsoft.com/office/drawing/2014/main" id="{32F6B833-AD97-D643-994E-8F773213463A}"/>
              </a:ext>
            </a:extLst>
          </p:cNvPr>
          <p:cNvSpPr/>
          <p:nvPr/>
        </p:nvSpPr>
        <p:spPr>
          <a:xfrm rot="5400000">
            <a:off x="5935287" y="1163783"/>
            <a:ext cx="216132" cy="407323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Right Brace 5">
            <a:extLst>
              <a:ext uri="{FF2B5EF4-FFF2-40B4-BE49-F238E27FC236}">
                <a16:creationId xmlns:a16="http://schemas.microsoft.com/office/drawing/2014/main" id="{116E6DB5-6E61-6A4A-B330-6FA814B42311}"/>
              </a:ext>
            </a:extLst>
          </p:cNvPr>
          <p:cNvSpPr/>
          <p:nvPr/>
        </p:nvSpPr>
        <p:spPr>
          <a:xfrm rot="5400000">
            <a:off x="1491266" y="2232838"/>
            <a:ext cx="226190" cy="104740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Right Brace 6">
            <a:extLst>
              <a:ext uri="{FF2B5EF4-FFF2-40B4-BE49-F238E27FC236}">
                <a16:creationId xmlns:a16="http://schemas.microsoft.com/office/drawing/2014/main" id="{AC6761EF-6573-C14F-AD20-205650A90979}"/>
              </a:ext>
            </a:extLst>
          </p:cNvPr>
          <p:cNvSpPr/>
          <p:nvPr/>
        </p:nvSpPr>
        <p:spPr>
          <a:xfrm rot="5400000">
            <a:off x="2794466" y="2362199"/>
            <a:ext cx="249382" cy="81187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801EC064-17AD-1047-AF70-2F494E06CFB7}"/>
                  </a:ext>
                </a:extLst>
              </p:cNvPr>
              <p:cNvSpPr/>
              <p:nvPr/>
            </p:nvSpPr>
            <p:spPr>
              <a:xfrm>
                <a:off x="89888" y="4138961"/>
                <a:ext cx="4076354" cy="402502"/>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a:t>Expected value for action-state pair </a:t>
                </a:r>
                <a14:m>
                  <m:oMath xmlns:m="http://schemas.openxmlformats.org/officeDocument/2006/math">
                    <m:d>
                      <m:dPr>
                        <m:ctrlPr>
                          <a:rPr lang="de-DE" b="0" i="1" smtClean="0">
                            <a:latin typeface="Cambria Math" panose="02040503050406030204" pitchFamily="18" charset="0"/>
                          </a:rPr>
                        </m:ctrlPr>
                      </m:dPr>
                      <m:e>
                        <m:r>
                          <a:rPr lang="de-DE" b="0" i="1" smtClean="0">
                            <a:latin typeface="Cambria Math" panose="02040503050406030204" pitchFamily="18" charset="0"/>
                          </a:rPr>
                          <m:t>𝑎</m:t>
                        </m:r>
                        <m:r>
                          <a:rPr lang="de-DE" b="0" i="1" smtClean="0">
                            <a:latin typeface="Cambria Math" panose="02040503050406030204" pitchFamily="18" charset="0"/>
                          </a:rPr>
                          <m:t>,</m:t>
                        </m:r>
                        <m:r>
                          <a:rPr lang="de-DE" b="0" i="1" smtClean="0">
                            <a:latin typeface="Cambria Math" panose="02040503050406030204" pitchFamily="18" charset="0"/>
                          </a:rPr>
                          <m:t>𝑠</m:t>
                        </m:r>
                      </m:e>
                    </m:d>
                  </m:oMath>
                </a14:m>
                <a:endParaRPr lang="en-GB" dirty="0"/>
              </a:p>
            </p:txBody>
          </p:sp>
        </mc:Choice>
        <mc:Fallback xmlns="">
          <p:sp>
            <p:nvSpPr>
              <p:cNvPr id="8" name="Rectangle 7">
                <a:extLst>
                  <a:ext uri="{FF2B5EF4-FFF2-40B4-BE49-F238E27FC236}">
                    <a16:creationId xmlns:a16="http://schemas.microsoft.com/office/drawing/2014/main" id="{801EC064-17AD-1047-AF70-2F494E06CFB7}"/>
                  </a:ext>
                </a:extLst>
              </p:cNvPr>
              <p:cNvSpPr>
                <a:spLocks noRot="1" noChangeAspect="1" noMove="1" noResize="1" noEditPoints="1" noAdjustHandles="1" noChangeArrowheads="1" noChangeShapeType="1" noTextEdit="1"/>
              </p:cNvSpPr>
              <p:nvPr/>
            </p:nvSpPr>
            <p:spPr>
              <a:xfrm>
                <a:off x="89888" y="4138961"/>
                <a:ext cx="4076354" cy="402502"/>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11C6DBA5-3818-E84D-8867-B7FD2F225353}"/>
                  </a:ext>
                </a:extLst>
              </p:cNvPr>
              <p:cNvSpPr/>
              <p:nvPr/>
            </p:nvSpPr>
            <p:spPr>
              <a:xfrm>
                <a:off x="1976268" y="3445514"/>
                <a:ext cx="1885777" cy="402502"/>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a:t>Reward at state </a:t>
                </a:r>
                <a14:m>
                  <m:oMath xmlns:m="http://schemas.openxmlformats.org/officeDocument/2006/math">
                    <m:r>
                      <a:rPr lang="de-DE" b="0" i="1" smtClean="0">
                        <a:latin typeface="Cambria Math" panose="02040503050406030204" pitchFamily="18" charset="0"/>
                      </a:rPr>
                      <m:t>𝑠</m:t>
                    </m:r>
                  </m:oMath>
                </a14:m>
                <a:endParaRPr lang="en-GB" dirty="0"/>
              </a:p>
            </p:txBody>
          </p:sp>
        </mc:Choice>
        <mc:Fallback xmlns="">
          <p:sp>
            <p:nvSpPr>
              <p:cNvPr id="9" name="Rectangle 8">
                <a:extLst>
                  <a:ext uri="{FF2B5EF4-FFF2-40B4-BE49-F238E27FC236}">
                    <a16:creationId xmlns:a16="http://schemas.microsoft.com/office/drawing/2014/main" id="{11C6DBA5-3818-E84D-8867-B7FD2F225353}"/>
                  </a:ext>
                </a:extLst>
              </p:cNvPr>
              <p:cNvSpPr>
                <a:spLocks noRot="1" noChangeAspect="1" noMove="1" noResize="1" noEditPoints="1" noAdjustHandles="1" noChangeArrowheads="1" noChangeShapeType="1" noTextEdit="1"/>
              </p:cNvSpPr>
              <p:nvPr/>
            </p:nvSpPr>
            <p:spPr>
              <a:xfrm>
                <a:off x="1976268" y="3445514"/>
                <a:ext cx="1885777" cy="402502"/>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8D2F5C3F-DA9E-4B46-87CC-DB39FA17C826}"/>
                  </a:ext>
                </a:extLst>
              </p:cNvPr>
              <p:cNvSpPr/>
              <p:nvPr/>
            </p:nvSpPr>
            <p:spPr>
              <a:xfrm>
                <a:off x="3724102" y="5024683"/>
                <a:ext cx="3869918" cy="848867"/>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a:t>Expected value averaged over all possible states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oMath>
                </a14:m>
                <a:r>
                  <a:rPr lang="en-GB" dirty="0"/>
                  <a:t> that can be reached from </a:t>
                </a:r>
                <a14:m>
                  <m:oMath xmlns:m="http://schemas.openxmlformats.org/officeDocument/2006/math">
                    <m:r>
                      <a:rPr lang="de-DE" b="0" i="1" smtClean="0">
                        <a:latin typeface="Cambria Math" panose="02040503050406030204" pitchFamily="18" charset="0"/>
                      </a:rPr>
                      <m:t>𝑠</m:t>
                    </m:r>
                  </m:oMath>
                </a14:m>
                <a:r>
                  <a:rPr lang="en-GB" dirty="0"/>
                  <a:t> after executing action </a:t>
                </a:r>
                <a14:m>
                  <m:oMath xmlns:m="http://schemas.openxmlformats.org/officeDocument/2006/math">
                    <m:r>
                      <a:rPr lang="de-DE" b="0" i="1" smtClean="0">
                        <a:latin typeface="Cambria Math" panose="02040503050406030204" pitchFamily="18" charset="0"/>
                      </a:rPr>
                      <m:t>𝑎</m:t>
                    </m:r>
                  </m:oMath>
                </a14:m>
                <a:endParaRPr lang="en-GB" dirty="0"/>
              </a:p>
            </p:txBody>
          </p:sp>
        </mc:Choice>
        <mc:Fallback xmlns="">
          <p:sp>
            <p:nvSpPr>
              <p:cNvPr id="10" name="Rectangle 9">
                <a:extLst>
                  <a:ext uri="{FF2B5EF4-FFF2-40B4-BE49-F238E27FC236}">
                    <a16:creationId xmlns:a16="http://schemas.microsoft.com/office/drawing/2014/main" id="{8D2F5C3F-DA9E-4B46-87CC-DB39FA17C826}"/>
                  </a:ext>
                </a:extLst>
              </p:cNvPr>
              <p:cNvSpPr>
                <a:spLocks noRot="1" noChangeAspect="1" noMove="1" noResize="1" noEditPoints="1" noAdjustHandles="1" noChangeArrowheads="1" noChangeShapeType="1" noTextEdit="1"/>
              </p:cNvSpPr>
              <p:nvPr/>
            </p:nvSpPr>
            <p:spPr>
              <a:xfrm>
                <a:off x="3724102" y="5024683"/>
                <a:ext cx="3869918" cy="848867"/>
              </a:xfrm>
              <a:prstGeom prst="rect">
                <a:avLst/>
              </a:prstGeom>
              <a:blipFill>
                <a:blip r:embed="rId5"/>
                <a:stretch>
                  <a:fillRect/>
                </a:stretch>
              </a:blipFill>
            </p:spPr>
            <p:txBody>
              <a:bodyPr/>
              <a:lstStyle/>
              <a:p>
                <a:r>
                  <a:rPr lang="en-GB">
                    <a:noFill/>
                  </a:rPr>
                  <a:t> </a:t>
                </a:r>
              </a:p>
            </p:txBody>
          </p:sp>
        </mc:Fallback>
      </mc:AlternateContent>
      <p:cxnSp>
        <p:nvCxnSpPr>
          <p:cNvPr id="12" name="Straight Arrow Connector 11">
            <a:extLst>
              <a:ext uri="{FF2B5EF4-FFF2-40B4-BE49-F238E27FC236}">
                <a16:creationId xmlns:a16="http://schemas.microsoft.com/office/drawing/2014/main" id="{C29158DC-C9BE-9A48-AA46-6D690D4430C5}"/>
              </a:ext>
            </a:extLst>
          </p:cNvPr>
          <p:cNvCxnSpPr>
            <a:stCxn id="9" idx="0"/>
            <a:endCxn id="7" idx="1"/>
          </p:cNvCxnSpPr>
          <p:nvPr/>
        </p:nvCxnSpPr>
        <p:spPr>
          <a:xfrm flipV="1">
            <a:off x="2919157" y="2892830"/>
            <a:ext cx="0" cy="55268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4516A7A-C954-D241-9C07-C52549F742DD}"/>
              </a:ext>
            </a:extLst>
          </p:cNvPr>
          <p:cNvCxnSpPr>
            <a:cxnSpLocks/>
            <a:endCxn id="6" idx="1"/>
          </p:cNvCxnSpPr>
          <p:nvPr/>
        </p:nvCxnSpPr>
        <p:spPr>
          <a:xfrm flipV="1">
            <a:off x="1604361" y="2869637"/>
            <a:ext cx="0" cy="126932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8B57198-86BF-A640-99B8-BFCB4C14DDEC}"/>
              </a:ext>
            </a:extLst>
          </p:cNvPr>
          <p:cNvCxnSpPr>
            <a:cxnSpLocks/>
            <a:endCxn id="5" idx="1"/>
          </p:cNvCxnSpPr>
          <p:nvPr/>
        </p:nvCxnSpPr>
        <p:spPr>
          <a:xfrm flipV="1">
            <a:off x="6043353" y="3308467"/>
            <a:ext cx="0" cy="171621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7" name="Right Brace 16">
            <a:extLst>
              <a:ext uri="{FF2B5EF4-FFF2-40B4-BE49-F238E27FC236}">
                <a16:creationId xmlns:a16="http://schemas.microsoft.com/office/drawing/2014/main" id="{C0E05DA2-D471-2240-9DE6-8026AB9CD74F}"/>
              </a:ext>
            </a:extLst>
          </p:cNvPr>
          <p:cNvSpPr/>
          <p:nvPr/>
        </p:nvSpPr>
        <p:spPr>
          <a:xfrm rot="5400000">
            <a:off x="6975373" y="1889731"/>
            <a:ext cx="205405" cy="200378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34ADEB3C-2CAE-6141-B436-5F1A66920CC4}"/>
                  </a:ext>
                </a:extLst>
              </p:cNvPr>
              <p:cNvSpPr/>
              <p:nvPr/>
            </p:nvSpPr>
            <p:spPr>
              <a:xfrm>
                <a:off x="6135186" y="3667601"/>
                <a:ext cx="1885777" cy="117769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a:t>Best value at the next state = max over all actions in state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oMath>
                </a14:m>
                <a:endParaRPr lang="en-GB" dirty="0"/>
              </a:p>
            </p:txBody>
          </p:sp>
        </mc:Choice>
        <mc:Fallback xmlns="">
          <p:sp>
            <p:nvSpPr>
              <p:cNvPr id="18" name="Rectangle 17">
                <a:extLst>
                  <a:ext uri="{FF2B5EF4-FFF2-40B4-BE49-F238E27FC236}">
                    <a16:creationId xmlns:a16="http://schemas.microsoft.com/office/drawing/2014/main" id="{34ADEB3C-2CAE-6141-B436-5F1A66920CC4}"/>
                  </a:ext>
                </a:extLst>
              </p:cNvPr>
              <p:cNvSpPr>
                <a:spLocks noRot="1" noChangeAspect="1" noMove="1" noResize="1" noEditPoints="1" noAdjustHandles="1" noChangeArrowheads="1" noChangeShapeType="1" noTextEdit="1"/>
              </p:cNvSpPr>
              <p:nvPr/>
            </p:nvSpPr>
            <p:spPr>
              <a:xfrm>
                <a:off x="6135186" y="3667601"/>
                <a:ext cx="1885777" cy="1177694"/>
              </a:xfrm>
              <a:prstGeom prst="rect">
                <a:avLst/>
              </a:prstGeom>
              <a:blipFill>
                <a:blip r:embed="rId6"/>
                <a:stretch>
                  <a:fillRect/>
                </a:stretch>
              </a:blipFill>
            </p:spPr>
            <p:txBody>
              <a:bodyPr/>
              <a:lstStyle/>
              <a:p>
                <a:r>
                  <a:rPr lang="en-GB">
                    <a:noFill/>
                  </a:rPr>
                  <a:t> </a:t>
                </a:r>
              </a:p>
            </p:txBody>
          </p:sp>
        </mc:Fallback>
      </mc:AlternateContent>
      <p:cxnSp>
        <p:nvCxnSpPr>
          <p:cNvPr id="19" name="Straight Arrow Connector 18">
            <a:extLst>
              <a:ext uri="{FF2B5EF4-FFF2-40B4-BE49-F238E27FC236}">
                <a16:creationId xmlns:a16="http://schemas.microsoft.com/office/drawing/2014/main" id="{8F477FEC-F2CE-7F43-8049-A62BB947E8E6}"/>
              </a:ext>
            </a:extLst>
          </p:cNvPr>
          <p:cNvCxnSpPr>
            <a:cxnSpLocks/>
            <a:stCxn id="18" idx="0"/>
            <a:endCxn id="17" idx="1"/>
          </p:cNvCxnSpPr>
          <p:nvPr/>
        </p:nvCxnSpPr>
        <p:spPr>
          <a:xfrm flipV="1">
            <a:off x="7078075" y="2994328"/>
            <a:ext cx="0" cy="67327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48527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35E56-A22C-AB4D-A437-96B7F4A265C3}"/>
              </a:ext>
            </a:extLst>
          </p:cNvPr>
          <p:cNvSpPr>
            <a:spLocks noGrp="1"/>
          </p:cNvSpPr>
          <p:nvPr>
            <p:ph type="title"/>
          </p:nvPr>
        </p:nvSpPr>
        <p:spPr/>
        <p:txBody>
          <a:bodyPr/>
          <a:lstStyle/>
          <a:p>
            <a:r>
              <a:rPr lang="en-GB" dirty="0"/>
              <a:t>Q-learning without a Model</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DBF0170-B855-544E-A1A5-07270CA67367}"/>
                  </a:ext>
                </a:extLst>
              </p:cNvPr>
              <p:cNvSpPr>
                <a:spLocks noGrp="1"/>
              </p:cNvSpPr>
              <p:nvPr>
                <p:ph idx="1"/>
              </p:nvPr>
            </p:nvSpPr>
            <p:spPr>
              <a:xfrm>
                <a:off x="628649" y="1158240"/>
                <a:ext cx="8083089" cy="5018723"/>
              </a:xfrm>
            </p:spPr>
            <p:txBody>
              <a:bodyPr>
                <a:normAutofit lnSpcReduction="10000"/>
              </a:bodyPr>
              <a:lstStyle/>
              <a:p>
                <a:r>
                  <a:rPr lang="en-GB" dirty="0">
                    <a:solidFill>
                      <a:schemeClr val="accent1"/>
                    </a:solidFill>
                  </a:rPr>
                  <a:t>Q-update: </a:t>
                </a:r>
                <a:r>
                  <a:rPr lang="en-GB" dirty="0"/>
                  <a:t>after moving from </a:t>
                </a:r>
                <a14:m>
                  <m:oMath xmlns:m="http://schemas.openxmlformats.org/officeDocument/2006/math">
                    <m:r>
                      <a:rPr lang="en-GB" i="1" dirty="0" smtClean="0">
                        <a:latin typeface="Cambria Math" panose="02040503050406030204" pitchFamily="18" charset="0"/>
                      </a:rPr>
                      <m:t>𝑠</m:t>
                    </m:r>
                  </m:oMath>
                </a14:m>
                <a:r>
                  <a:rPr lang="en-GB" dirty="0"/>
                  <a:t> to state </a:t>
                </a:r>
                <a14:m>
                  <m:oMath xmlns:m="http://schemas.openxmlformats.org/officeDocument/2006/math">
                    <m:sSup>
                      <m:sSupPr>
                        <m:ctrlPr>
                          <a:rPr lang="de-DE" b="0" i="1" smtClean="0">
                            <a:latin typeface="Cambria Math" panose="02040503050406030204" pitchFamily="18" charset="0"/>
                          </a:rPr>
                        </m:ctrlPr>
                      </m:sSupPr>
                      <m:e>
                        <m:r>
                          <a:rPr lang="de-DE" b="0" i="1" smtClean="0">
                            <a:latin typeface="Cambria Math" panose="02040503050406030204" pitchFamily="18" charset="0"/>
                          </a:rPr>
                          <m:t>𝑠</m:t>
                        </m:r>
                      </m:e>
                      <m:sup>
                        <m:r>
                          <a:rPr lang="de-DE" b="0" i="1" smtClean="0">
                            <a:latin typeface="Cambria Math" panose="02040503050406030204" pitchFamily="18" charset="0"/>
                          </a:rPr>
                          <m:t>′</m:t>
                        </m:r>
                      </m:sup>
                    </m:sSup>
                  </m:oMath>
                </a14:m>
                <a:r>
                  <a:rPr lang="en-GB" dirty="0"/>
                  <a:t> using action </a:t>
                </a:r>
                <a14:m>
                  <m:oMath xmlns:m="http://schemas.openxmlformats.org/officeDocument/2006/math">
                    <m:r>
                      <a:rPr lang="en-GB" i="1" dirty="0" smtClean="0">
                        <a:latin typeface="Cambria Math" panose="02040503050406030204" pitchFamily="18" charset="0"/>
                      </a:rPr>
                      <m:t>𝑎</m:t>
                    </m:r>
                  </m:oMath>
                </a14:m>
                <a:endParaRPr lang="en-GB" dirty="0"/>
              </a:p>
              <a:p>
                <a:endParaRPr lang="en-GB" dirty="0"/>
              </a:p>
              <a:p>
                <a:pPr lvl="1"/>
                <a:endParaRPr lang="en-GB" dirty="0"/>
              </a:p>
              <a:p>
                <a:endParaRPr lang="en-GB" dirty="0"/>
              </a:p>
              <a:p>
                <a:pPr lvl="1"/>
                <a:endParaRPr lang="en-GB" dirty="0"/>
              </a:p>
              <a:p>
                <a:endParaRPr lang="en-GB" dirty="0"/>
              </a:p>
              <a:p>
                <a:pPr lvl="1"/>
                <a:endParaRPr lang="en-GB" dirty="0"/>
              </a:p>
              <a:p>
                <a:pPr lvl="1"/>
                <a:r>
                  <a:rPr lang="en-GB" dirty="0"/>
                  <a:t>TD approach</a:t>
                </a:r>
              </a:p>
              <a:p>
                <a:pPr lvl="1"/>
                <a:r>
                  <a:rPr lang="en-GB" dirty="0"/>
                  <a:t>Transition model does not appear anywhere!</a:t>
                </a:r>
              </a:p>
              <a:p>
                <a:pPr lvl="1"/>
                <a:r>
                  <a:rPr lang="en-GB" dirty="0"/>
                  <a:t>Once converged, optimal policy can be computed without transition model</a:t>
                </a:r>
              </a:p>
              <a:p>
                <a:pPr lvl="2"/>
                <a:r>
                  <a:rPr lang="en-GB" dirty="0"/>
                  <a:t>Completely model-free learning algorithm</a:t>
                </a:r>
              </a:p>
              <a:p>
                <a:endParaRPr lang="en-GB" dirty="0"/>
              </a:p>
            </p:txBody>
          </p:sp>
        </mc:Choice>
        <mc:Fallback xmlns="">
          <p:sp>
            <p:nvSpPr>
              <p:cNvPr id="3" name="Content Placeholder 2">
                <a:extLst>
                  <a:ext uri="{FF2B5EF4-FFF2-40B4-BE49-F238E27FC236}">
                    <a16:creationId xmlns:a16="http://schemas.microsoft.com/office/drawing/2014/main" id="{9DBF0170-B855-544E-A1A5-07270CA67367}"/>
                  </a:ext>
                </a:extLst>
              </p:cNvPr>
              <p:cNvSpPr>
                <a:spLocks noGrp="1" noRot="1" noChangeAspect="1" noMove="1" noResize="1" noEditPoints="1" noAdjustHandles="1" noChangeArrowheads="1" noChangeShapeType="1" noTextEdit="1"/>
              </p:cNvSpPr>
              <p:nvPr>
                <p:ph idx="1"/>
              </p:nvPr>
            </p:nvSpPr>
            <p:spPr>
              <a:xfrm>
                <a:off x="628649" y="1158240"/>
                <a:ext cx="8083089" cy="5018723"/>
              </a:xfrm>
              <a:blipFill>
                <a:blip r:embed="rId3"/>
                <a:stretch>
                  <a:fillRect l="-1254" t="-2525" r="-940" b="-25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F369802C-2EA0-684B-BB9A-6EF84103DD11}"/>
              </a:ext>
            </a:extLst>
          </p:cNvPr>
          <p:cNvSpPr>
            <a:spLocks noGrp="1"/>
          </p:cNvSpPr>
          <p:nvPr>
            <p:ph type="sldNum" sz="quarter" idx="12"/>
          </p:nvPr>
        </p:nvSpPr>
        <p:spPr/>
        <p:txBody>
          <a:bodyPr/>
          <a:lstStyle/>
          <a:p>
            <a:fld id="{67C9959E-8E6B-B04C-9955-EA096F41CA7A}" type="slidenum">
              <a:rPr lang="en-GB" smtClean="0"/>
              <a:t>75</a:t>
            </a:fld>
            <a:endParaRPr lang="en-GB"/>
          </a:p>
        </p:txBody>
      </p:sp>
      <p:sp>
        <p:nvSpPr>
          <p:cNvPr id="5" name="Right Brace 4">
            <a:extLst>
              <a:ext uri="{FF2B5EF4-FFF2-40B4-BE49-F238E27FC236}">
                <a16:creationId xmlns:a16="http://schemas.microsoft.com/office/drawing/2014/main" id="{32F6B833-AD97-D643-994E-8F773213463A}"/>
              </a:ext>
            </a:extLst>
          </p:cNvPr>
          <p:cNvSpPr/>
          <p:nvPr/>
        </p:nvSpPr>
        <p:spPr>
          <a:xfrm rot="5400000">
            <a:off x="5960686" y="385733"/>
            <a:ext cx="216132" cy="407323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Right Brace 5">
            <a:extLst>
              <a:ext uri="{FF2B5EF4-FFF2-40B4-BE49-F238E27FC236}">
                <a16:creationId xmlns:a16="http://schemas.microsoft.com/office/drawing/2014/main" id="{116E6DB5-6E61-6A4A-B330-6FA814B42311}"/>
              </a:ext>
            </a:extLst>
          </p:cNvPr>
          <p:cNvSpPr/>
          <p:nvPr/>
        </p:nvSpPr>
        <p:spPr>
          <a:xfrm rot="5400000">
            <a:off x="1260235" y="1895540"/>
            <a:ext cx="226188" cy="99717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Right Brace 6">
            <a:extLst>
              <a:ext uri="{FF2B5EF4-FFF2-40B4-BE49-F238E27FC236}">
                <a16:creationId xmlns:a16="http://schemas.microsoft.com/office/drawing/2014/main" id="{AC6761EF-6573-C14F-AD20-205650A90979}"/>
              </a:ext>
            </a:extLst>
          </p:cNvPr>
          <p:cNvSpPr/>
          <p:nvPr/>
        </p:nvSpPr>
        <p:spPr>
          <a:xfrm rot="5400000">
            <a:off x="2578042" y="1922784"/>
            <a:ext cx="249380" cy="96588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801EC064-17AD-1047-AF70-2F494E06CFB7}"/>
                  </a:ext>
                </a:extLst>
              </p:cNvPr>
              <p:cNvSpPr/>
              <p:nvPr/>
            </p:nvSpPr>
            <p:spPr>
              <a:xfrm>
                <a:off x="628649" y="3599869"/>
                <a:ext cx="1489359" cy="706334"/>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a:t>New estimate of </a:t>
                </a:r>
                <a14:m>
                  <m:oMath xmlns:m="http://schemas.openxmlformats.org/officeDocument/2006/math">
                    <m:r>
                      <a:rPr lang="de-DE" i="1">
                        <a:latin typeface="Cambria Math" panose="02040503050406030204" pitchFamily="18" charset="0"/>
                      </a:rPr>
                      <m:t>𝑄</m:t>
                    </m:r>
                    <m:d>
                      <m:dPr>
                        <m:ctrlPr>
                          <a:rPr lang="de-DE" i="1">
                            <a:latin typeface="Cambria Math" panose="02040503050406030204" pitchFamily="18" charset="0"/>
                          </a:rPr>
                        </m:ctrlPr>
                      </m:dPr>
                      <m:e>
                        <m:r>
                          <a:rPr lang="de-DE" i="1">
                            <a:latin typeface="Cambria Math" panose="02040503050406030204" pitchFamily="18" charset="0"/>
                          </a:rPr>
                          <m:t>𝑎</m:t>
                        </m:r>
                        <m:r>
                          <a:rPr lang="de-DE">
                            <a:latin typeface="Cambria Math" panose="02040503050406030204" pitchFamily="18" charset="0"/>
                          </a:rPr>
                          <m:t>,</m:t>
                        </m:r>
                        <m:r>
                          <a:rPr lang="de-DE" i="1">
                            <a:latin typeface="Cambria Math" panose="02040503050406030204" pitchFamily="18" charset="0"/>
                          </a:rPr>
                          <m:t>𝑠</m:t>
                        </m:r>
                      </m:e>
                    </m:d>
                  </m:oMath>
                </a14:m>
                <a:endParaRPr lang="en-GB" dirty="0"/>
              </a:p>
            </p:txBody>
          </p:sp>
        </mc:Choice>
        <mc:Fallback xmlns="">
          <p:sp>
            <p:nvSpPr>
              <p:cNvPr id="8" name="Rectangle 7">
                <a:extLst>
                  <a:ext uri="{FF2B5EF4-FFF2-40B4-BE49-F238E27FC236}">
                    <a16:creationId xmlns:a16="http://schemas.microsoft.com/office/drawing/2014/main" id="{801EC064-17AD-1047-AF70-2F494E06CFB7}"/>
                  </a:ext>
                </a:extLst>
              </p:cNvPr>
              <p:cNvSpPr>
                <a:spLocks noRot="1" noChangeAspect="1" noMove="1" noResize="1" noEditPoints="1" noAdjustHandles="1" noChangeArrowheads="1" noChangeShapeType="1" noTextEdit="1"/>
              </p:cNvSpPr>
              <p:nvPr/>
            </p:nvSpPr>
            <p:spPr>
              <a:xfrm>
                <a:off x="628649" y="3599869"/>
                <a:ext cx="1489359" cy="706334"/>
              </a:xfrm>
              <a:prstGeom prst="rect">
                <a:avLst/>
              </a:prstGeom>
              <a:blipFill>
                <a:blip r:embed="rId4"/>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11C6DBA5-3818-E84D-8867-B7FD2F225353}"/>
                  </a:ext>
                </a:extLst>
              </p:cNvPr>
              <p:cNvSpPr/>
              <p:nvPr/>
            </p:nvSpPr>
            <p:spPr>
              <a:xfrm>
                <a:off x="1995069" y="2742570"/>
                <a:ext cx="1415325" cy="693447"/>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a:t>Old estimate of </a:t>
                </a:r>
                <a14:m>
                  <m:oMath xmlns:m="http://schemas.openxmlformats.org/officeDocument/2006/math">
                    <m:r>
                      <a:rPr lang="de-DE" b="0" i="1" smtClean="0">
                        <a:latin typeface="Cambria Math" panose="02040503050406030204" pitchFamily="18" charset="0"/>
                      </a:rPr>
                      <m:t>𝑄</m:t>
                    </m:r>
                    <m:d>
                      <m:dPr>
                        <m:ctrlPr>
                          <a:rPr lang="de-DE" b="0" i="1" smtClean="0">
                            <a:latin typeface="Cambria Math" panose="02040503050406030204" pitchFamily="18" charset="0"/>
                          </a:rPr>
                        </m:ctrlPr>
                      </m:dPr>
                      <m:e>
                        <m:r>
                          <a:rPr lang="de-DE" b="0" i="1" smtClean="0">
                            <a:latin typeface="Cambria Math" panose="02040503050406030204" pitchFamily="18" charset="0"/>
                          </a:rPr>
                          <m:t>𝑎</m:t>
                        </m:r>
                        <m:r>
                          <a:rPr lang="de-DE" b="0" i="0" smtClean="0">
                            <a:latin typeface="Cambria Math" panose="02040503050406030204" pitchFamily="18" charset="0"/>
                          </a:rPr>
                          <m:t>,</m:t>
                        </m:r>
                        <m:r>
                          <a:rPr lang="de-DE" b="0" i="1" smtClean="0">
                            <a:latin typeface="Cambria Math" panose="02040503050406030204" pitchFamily="18" charset="0"/>
                          </a:rPr>
                          <m:t>𝑠</m:t>
                        </m:r>
                      </m:e>
                    </m:d>
                  </m:oMath>
                </a14:m>
                <a:endParaRPr lang="en-GB" dirty="0"/>
              </a:p>
            </p:txBody>
          </p:sp>
        </mc:Choice>
        <mc:Fallback xmlns="">
          <p:sp>
            <p:nvSpPr>
              <p:cNvPr id="9" name="Rectangle 8">
                <a:extLst>
                  <a:ext uri="{FF2B5EF4-FFF2-40B4-BE49-F238E27FC236}">
                    <a16:creationId xmlns:a16="http://schemas.microsoft.com/office/drawing/2014/main" id="{11C6DBA5-3818-E84D-8867-B7FD2F225353}"/>
                  </a:ext>
                </a:extLst>
              </p:cNvPr>
              <p:cNvSpPr>
                <a:spLocks noRot="1" noChangeAspect="1" noMove="1" noResize="1" noEditPoints="1" noAdjustHandles="1" noChangeArrowheads="1" noChangeShapeType="1" noTextEdit="1"/>
              </p:cNvSpPr>
              <p:nvPr/>
            </p:nvSpPr>
            <p:spPr>
              <a:xfrm>
                <a:off x="1995069" y="2742570"/>
                <a:ext cx="1415325" cy="693447"/>
              </a:xfrm>
              <a:prstGeom prst="rect">
                <a:avLst/>
              </a:prstGeom>
              <a:blipFill>
                <a:blip r:embed="rId5"/>
                <a:stretch>
                  <a:fillRect/>
                </a:stretch>
              </a:blipFill>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8D2F5C3F-DA9E-4B46-87CC-DB39FA17C826}"/>
                  </a:ext>
                </a:extLst>
              </p:cNvPr>
              <p:cNvSpPr/>
              <p:nvPr/>
            </p:nvSpPr>
            <p:spPr>
              <a:xfrm>
                <a:off x="4793932" y="3053546"/>
                <a:ext cx="2549639" cy="1163977"/>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dirty="0"/>
                  <a:t>Difference between old estimate </a:t>
                </a:r>
                <a14:m>
                  <m:oMath xmlns:m="http://schemas.openxmlformats.org/officeDocument/2006/math">
                    <m:r>
                      <a:rPr lang="de-DE" i="1">
                        <a:latin typeface="Cambria Math" panose="02040503050406030204" pitchFamily="18" charset="0"/>
                      </a:rPr>
                      <m:t>𝑄</m:t>
                    </m:r>
                    <m:d>
                      <m:dPr>
                        <m:ctrlPr>
                          <a:rPr lang="de-DE" i="1">
                            <a:latin typeface="Cambria Math" panose="02040503050406030204" pitchFamily="18" charset="0"/>
                          </a:rPr>
                        </m:ctrlPr>
                      </m:dPr>
                      <m:e>
                        <m:r>
                          <a:rPr lang="de-DE" i="1">
                            <a:latin typeface="Cambria Math" panose="02040503050406030204" pitchFamily="18" charset="0"/>
                          </a:rPr>
                          <m:t>𝑎</m:t>
                        </m:r>
                        <m:r>
                          <a:rPr lang="de-DE">
                            <a:latin typeface="Cambria Math" panose="02040503050406030204" pitchFamily="18" charset="0"/>
                          </a:rPr>
                          <m:t>,</m:t>
                        </m:r>
                        <m:r>
                          <a:rPr lang="de-DE" i="1">
                            <a:latin typeface="Cambria Math" panose="02040503050406030204" pitchFamily="18" charset="0"/>
                          </a:rPr>
                          <m:t>𝑠</m:t>
                        </m:r>
                      </m:e>
                    </m:d>
                  </m:oMath>
                </a14:m>
                <a:r>
                  <a:rPr lang="en-GB" dirty="0"/>
                  <a:t> and the new noisy sample after taking action </a:t>
                </a:r>
                <a14:m>
                  <m:oMath xmlns:m="http://schemas.openxmlformats.org/officeDocument/2006/math">
                    <m:r>
                      <a:rPr lang="de-DE" i="1">
                        <a:latin typeface="Cambria Math" panose="02040503050406030204" pitchFamily="18" charset="0"/>
                      </a:rPr>
                      <m:t>𝑎</m:t>
                    </m:r>
                  </m:oMath>
                </a14:m>
                <a:endParaRPr lang="en-GB" dirty="0"/>
              </a:p>
            </p:txBody>
          </p:sp>
        </mc:Choice>
        <mc:Fallback xmlns="">
          <p:sp>
            <p:nvSpPr>
              <p:cNvPr id="10" name="Rectangle 9">
                <a:extLst>
                  <a:ext uri="{FF2B5EF4-FFF2-40B4-BE49-F238E27FC236}">
                    <a16:creationId xmlns:a16="http://schemas.microsoft.com/office/drawing/2014/main" id="{8D2F5C3F-DA9E-4B46-87CC-DB39FA17C826}"/>
                  </a:ext>
                </a:extLst>
              </p:cNvPr>
              <p:cNvSpPr>
                <a:spLocks noRot="1" noChangeAspect="1" noMove="1" noResize="1" noEditPoints="1" noAdjustHandles="1" noChangeArrowheads="1" noChangeShapeType="1" noTextEdit="1"/>
              </p:cNvSpPr>
              <p:nvPr/>
            </p:nvSpPr>
            <p:spPr>
              <a:xfrm>
                <a:off x="4793932" y="3053546"/>
                <a:ext cx="2549639" cy="1163977"/>
              </a:xfrm>
              <a:prstGeom prst="rect">
                <a:avLst/>
              </a:prstGeom>
              <a:blipFill>
                <a:blip r:embed="rId6"/>
                <a:stretch>
                  <a:fillRect/>
                </a:stretch>
              </a:blipFill>
            </p:spPr>
            <p:txBody>
              <a:bodyPr/>
              <a:lstStyle/>
              <a:p>
                <a:r>
                  <a:rPr lang="en-GB">
                    <a:noFill/>
                  </a:rPr>
                  <a:t> </a:t>
                </a:r>
              </a:p>
            </p:txBody>
          </p:sp>
        </mc:Fallback>
      </mc:AlternateContent>
      <p:cxnSp>
        <p:nvCxnSpPr>
          <p:cNvPr id="12" name="Straight Arrow Connector 11">
            <a:extLst>
              <a:ext uri="{FF2B5EF4-FFF2-40B4-BE49-F238E27FC236}">
                <a16:creationId xmlns:a16="http://schemas.microsoft.com/office/drawing/2014/main" id="{C29158DC-C9BE-9A48-AA46-6D690D4430C5}"/>
              </a:ext>
            </a:extLst>
          </p:cNvPr>
          <p:cNvCxnSpPr>
            <a:cxnSpLocks/>
            <a:stCxn id="9" idx="0"/>
            <a:endCxn id="7" idx="1"/>
          </p:cNvCxnSpPr>
          <p:nvPr/>
        </p:nvCxnSpPr>
        <p:spPr>
          <a:xfrm flipV="1">
            <a:off x="2702732" y="2530417"/>
            <a:ext cx="0" cy="21215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4516A7A-C954-D241-9C07-C52549F742DD}"/>
              </a:ext>
            </a:extLst>
          </p:cNvPr>
          <p:cNvCxnSpPr>
            <a:cxnSpLocks/>
            <a:stCxn id="8" idx="0"/>
            <a:endCxn id="6" idx="1"/>
          </p:cNvCxnSpPr>
          <p:nvPr/>
        </p:nvCxnSpPr>
        <p:spPr>
          <a:xfrm flipV="1">
            <a:off x="1373329" y="2507224"/>
            <a:ext cx="0" cy="109264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8B57198-86BF-A640-99B8-BFCB4C14DDEC}"/>
              </a:ext>
            </a:extLst>
          </p:cNvPr>
          <p:cNvCxnSpPr>
            <a:cxnSpLocks/>
            <a:stCxn id="10" idx="0"/>
            <a:endCxn id="5" idx="1"/>
          </p:cNvCxnSpPr>
          <p:nvPr/>
        </p:nvCxnSpPr>
        <p:spPr>
          <a:xfrm flipV="1">
            <a:off x="6068752" y="2530417"/>
            <a:ext cx="0" cy="52312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7" name="Right Brace 16">
            <a:extLst>
              <a:ext uri="{FF2B5EF4-FFF2-40B4-BE49-F238E27FC236}">
                <a16:creationId xmlns:a16="http://schemas.microsoft.com/office/drawing/2014/main" id="{C0E05DA2-D471-2240-9DE6-8026AB9CD74F}"/>
              </a:ext>
            </a:extLst>
          </p:cNvPr>
          <p:cNvSpPr/>
          <p:nvPr/>
        </p:nvSpPr>
        <p:spPr>
          <a:xfrm rot="5400000">
            <a:off x="3605069" y="2219313"/>
            <a:ext cx="233775" cy="35722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34ADEB3C-2CAE-6141-B436-5F1A66920CC4}"/>
                  </a:ext>
                </a:extLst>
              </p:cNvPr>
              <p:cNvSpPr/>
              <p:nvPr/>
            </p:nvSpPr>
            <p:spPr>
              <a:xfrm>
                <a:off x="2990958" y="3599869"/>
                <a:ext cx="1461996" cy="758515"/>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de-DE" dirty="0"/>
                  <a:t>Learning rate</a:t>
                </a:r>
                <a:br>
                  <a:rPr lang="de-DE" dirty="0"/>
                </a:b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0&lt;</m:t>
                      </m:r>
                      <m:r>
                        <a:rPr lang="de-DE" b="0" i="1" smtClean="0">
                          <a:latin typeface="Cambria Math" panose="02040503050406030204" pitchFamily="18" charset="0"/>
                          <a:ea typeface="Cambria Math" panose="02040503050406030204" pitchFamily="18" charset="0"/>
                        </a:rPr>
                        <m:t>𝛼</m:t>
                      </m:r>
                      <m:r>
                        <a:rPr lang="de-DE" b="0" i="1" smtClean="0">
                          <a:latin typeface="Cambria Math" panose="02040503050406030204" pitchFamily="18" charset="0"/>
                          <a:ea typeface="Cambria Math" panose="02040503050406030204" pitchFamily="18" charset="0"/>
                        </a:rPr>
                        <m:t>&lt;1</m:t>
                      </m:r>
                    </m:oMath>
                  </m:oMathPara>
                </a14:m>
                <a:endParaRPr lang="en-GB" dirty="0"/>
              </a:p>
            </p:txBody>
          </p:sp>
        </mc:Choice>
        <mc:Fallback xmlns="">
          <p:sp>
            <p:nvSpPr>
              <p:cNvPr id="18" name="Rectangle 17">
                <a:extLst>
                  <a:ext uri="{FF2B5EF4-FFF2-40B4-BE49-F238E27FC236}">
                    <a16:creationId xmlns:a16="http://schemas.microsoft.com/office/drawing/2014/main" id="{34ADEB3C-2CAE-6141-B436-5F1A66920CC4}"/>
                  </a:ext>
                </a:extLst>
              </p:cNvPr>
              <p:cNvSpPr>
                <a:spLocks noRot="1" noChangeAspect="1" noMove="1" noResize="1" noEditPoints="1" noAdjustHandles="1" noChangeArrowheads="1" noChangeShapeType="1" noTextEdit="1"/>
              </p:cNvSpPr>
              <p:nvPr/>
            </p:nvSpPr>
            <p:spPr>
              <a:xfrm>
                <a:off x="2990958" y="3599869"/>
                <a:ext cx="1461996" cy="758515"/>
              </a:xfrm>
              <a:prstGeom prst="rect">
                <a:avLst/>
              </a:prstGeom>
              <a:blipFill>
                <a:blip r:embed="rId7"/>
                <a:stretch>
                  <a:fillRect/>
                </a:stretch>
              </a:blipFill>
            </p:spPr>
            <p:txBody>
              <a:bodyPr/>
              <a:lstStyle/>
              <a:p>
                <a:r>
                  <a:rPr lang="en-GB">
                    <a:noFill/>
                  </a:rPr>
                  <a:t> </a:t>
                </a:r>
              </a:p>
            </p:txBody>
          </p:sp>
        </mc:Fallback>
      </mc:AlternateContent>
      <p:cxnSp>
        <p:nvCxnSpPr>
          <p:cNvPr id="19" name="Straight Arrow Connector 18">
            <a:extLst>
              <a:ext uri="{FF2B5EF4-FFF2-40B4-BE49-F238E27FC236}">
                <a16:creationId xmlns:a16="http://schemas.microsoft.com/office/drawing/2014/main" id="{8F477FEC-F2CE-7F43-8049-A62BB947E8E6}"/>
              </a:ext>
            </a:extLst>
          </p:cNvPr>
          <p:cNvCxnSpPr>
            <a:cxnSpLocks/>
            <a:stCxn id="18" idx="0"/>
            <a:endCxn id="17" idx="1"/>
          </p:cNvCxnSpPr>
          <p:nvPr/>
        </p:nvCxnSpPr>
        <p:spPr>
          <a:xfrm flipV="1">
            <a:off x="3721956" y="2514811"/>
            <a:ext cx="1" cy="108505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6EE412E7-7813-154F-8B80-11E34E60271B}"/>
                  </a:ext>
                </a:extLst>
              </p:cNvPr>
              <p:cNvSpPr/>
              <p:nvPr/>
            </p:nvSpPr>
            <p:spPr>
              <a:xfrm>
                <a:off x="770603" y="1745075"/>
                <a:ext cx="7788207" cy="682303"/>
              </a:xfrm>
              <a:prstGeom prst="rect">
                <a:avLst/>
              </a:prstGeom>
            </p:spPr>
            <p:txBody>
              <a:bodyPr wrap="square">
                <a:spAutoFit/>
              </a:bodyPr>
              <a:lstStyle/>
              <a:p>
                <a:pPr marL="15875"/>
                <a14:m>
                  <m:oMathPara xmlns:m="http://schemas.openxmlformats.org/officeDocument/2006/math">
                    <m:oMathParaPr>
                      <m:jc m:val="centerGroup"/>
                    </m:oMathParaPr>
                    <m:oMath xmlns:m="http://schemas.openxmlformats.org/officeDocument/2006/math">
                      <m:r>
                        <a:rPr lang="de-DE" sz="2400" i="1">
                          <a:latin typeface="Cambria Math" panose="02040503050406030204" pitchFamily="18" charset="0"/>
                        </a:rPr>
                        <m:t>𝑄</m:t>
                      </m:r>
                      <m:d>
                        <m:dPr>
                          <m:ctrlPr>
                            <a:rPr lang="de-DE" sz="2400" i="1">
                              <a:latin typeface="Cambria Math" panose="02040503050406030204" pitchFamily="18" charset="0"/>
                            </a:rPr>
                          </m:ctrlPr>
                        </m:dPr>
                        <m:e>
                          <m:r>
                            <a:rPr lang="de-DE" sz="2400" i="1">
                              <a:latin typeface="Cambria Math" panose="02040503050406030204" pitchFamily="18" charset="0"/>
                            </a:rPr>
                            <m:t>𝑎</m:t>
                          </m:r>
                          <m:r>
                            <a:rPr lang="de-DE" sz="2400" i="1">
                              <a:latin typeface="Cambria Math" panose="02040503050406030204" pitchFamily="18" charset="0"/>
                            </a:rPr>
                            <m:t>,</m:t>
                          </m:r>
                          <m:r>
                            <a:rPr lang="de-DE" sz="2400" i="1">
                              <a:latin typeface="Cambria Math" panose="02040503050406030204" pitchFamily="18" charset="0"/>
                            </a:rPr>
                            <m:t>𝑠</m:t>
                          </m:r>
                        </m:e>
                      </m:d>
                      <m:r>
                        <a:rPr lang="de-DE" sz="2400" i="1">
                          <a:latin typeface="Cambria Math" panose="02040503050406030204" pitchFamily="18" charset="0"/>
                          <a:ea typeface="Cambria Math" panose="02040503050406030204" pitchFamily="18" charset="0"/>
                        </a:rPr>
                        <m:t>←</m:t>
                      </m:r>
                      <m:r>
                        <a:rPr lang="de-DE" sz="2400" i="1">
                          <a:latin typeface="Cambria Math" panose="02040503050406030204" pitchFamily="18" charset="0"/>
                        </a:rPr>
                        <m:t>𝑄</m:t>
                      </m:r>
                      <m:d>
                        <m:dPr>
                          <m:ctrlPr>
                            <a:rPr lang="de-DE" sz="2400" i="1">
                              <a:latin typeface="Cambria Math" panose="02040503050406030204" pitchFamily="18" charset="0"/>
                            </a:rPr>
                          </m:ctrlPr>
                        </m:dPr>
                        <m:e>
                          <m:r>
                            <a:rPr lang="de-DE" sz="2400" i="1">
                              <a:latin typeface="Cambria Math" panose="02040503050406030204" pitchFamily="18" charset="0"/>
                            </a:rPr>
                            <m:t>𝑎</m:t>
                          </m:r>
                          <m:r>
                            <a:rPr lang="de-DE" sz="2400" i="1">
                              <a:latin typeface="Cambria Math" panose="02040503050406030204" pitchFamily="18" charset="0"/>
                            </a:rPr>
                            <m:t>,</m:t>
                          </m:r>
                          <m:r>
                            <a:rPr lang="de-DE" sz="2400" i="1">
                              <a:latin typeface="Cambria Math" panose="02040503050406030204" pitchFamily="18" charset="0"/>
                            </a:rPr>
                            <m:t>𝑠</m:t>
                          </m:r>
                        </m:e>
                      </m:d>
                      <m:r>
                        <a:rPr lang="de-DE" sz="2400" i="1">
                          <a:latin typeface="Cambria Math" panose="02040503050406030204" pitchFamily="18" charset="0"/>
                        </a:rPr>
                        <m:t>+ </m:t>
                      </m:r>
                      <m:r>
                        <a:rPr lang="de-DE" sz="2400" i="1">
                          <a:latin typeface="Cambria Math" panose="02040503050406030204" pitchFamily="18" charset="0"/>
                          <a:ea typeface="Cambria Math" panose="02040503050406030204" pitchFamily="18" charset="0"/>
                        </a:rPr>
                        <m:t>𝛼</m:t>
                      </m:r>
                      <m:d>
                        <m:dPr>
                          <m:ctrlPr>
                            <a:rPr lang="de-DE" sz="2400" i="1">
                              <a:latin typeface="Cambria Math" panose="02040503050406030204" pitchFamily="18" charset="0"/>
                              <a:ea typeface="Cambria Math" panose="02040503050406030204" pitchFamily="18" charset="0"/>
                            </a:rPr>
                          </m:ctrlPr>
                        </m:dPr>
                        <m:e>
                          <m:r>
                            <a:rPr lang="de-DE" sz="2400" i="1">
                              <a:latin typeface="Cambria Math" panose="02040503050406030204" pitchFamily="18" charset="0"/>
                              <a:ea typeface="Cambria Math" panose="02040503050406030204" pitchFamily="18" charset="0"/>
                            </a:rPr>
                            <m:t>𝑅</m:t>
                          </m:r>
                          <m:d>
                            <m:dPr>
                              <m:ctrlPr>
                                <a:rPr lang="de-DE" sz="2400" i="1">
                                  <a:latin typeface="Cambria Math" panose="02040503050406030204" pitchFamily="18" charset="0"/>
                                  <a:ea typeface="Cambria Math" panose="02040503050406030204" pitchFamily="18" charset="0"/>
                                </a:rPr>
                              </m:ctrlPr>
                            </m:dPr>
                            <m:e>
                              <m:r>
                                <a:rPr lang="de-DE" sz="2400" i="1">
                                  <a:latin typeface="Cambria Math" panose="02040503050406030204" pitchFamily="18" charset="0"/>
                                  <a:ea typeface="Cambria Math" panose="02040503050406030204" pitchFamily="18" charset="0"/>
                                </a:rPr>
                                <m:t>𝑠</m:t>
                              </m:r>
                            </m:e>
                          </m:d>
                          <m:r>
                            <a:rPr lang="de-DE" sz="2400" i="1">
                              <a:latin typeface="Cambria Math" panose="02040503050406030204" pitchFamily="18" charset="0"/>
                              <a:ea typeface="Cambria Math" panose="02040503050406030204" pitchFamily="18" charset="0"/>
                            </a:rPr>
                            <m:t>+ </m:t>
                          </m:r>
                          <m:r>
                            <a:rPr lang="de-DE" sz="2400" i="1">
                              <a:latin typeface="Cambria Math" panose="02040503050406030204" pitchFamily="18" charset="0"/>
                              <a:ea typeface="Cambria Math" panose="02040503050406030204" pitchFamily="18" charset="0"/>
                            </a:rPr>
                            <m:t>𝛾</m:t>
                          </m:r>
                          <m:func>
                            <m:funcPr>
                              <m:ctrlPr>
                                <a:rPr lang="de-DE" sz="2400" i="1">
                                  <a:latin typeface="Cambria Math" panose="02040503050406030204" pitchFamily="18" charset="0"/>
                                  <a:ea typeface="Cambria Math" panose="02040503050406030204" pitchFamily="18" charset="0"/>
                                </a:rPr>
                              </m:ctrlPr>
                            </m:funcPr>
                            <m:fName>
                              <m:limLow>
                                <m:limLowPr>
                                  <m:ctrlPr>
                                    <a:rPr lang="de-DE" sz="2400" i="1">
                                      <a:latin typeface="Cambria Math" panose="02040503050406030204" pitchFamily="18" charset="0"/>
                                      <a:ea typeface="Cambria Math" panose="02040503050406030204" pitchFamily="18" charset="0"/>
                                    </a:rPr>
                                  </m:ctrlPr>
                                </m:limLowPr>
                                <m:e>
                                  <m:r>
                                    <m:rPr>
                                      <m:sty m:val="p"/>
                                    </m:rPr>
                                    <a:rPr lang="de-DE" sz="2400">
                                      <a:latin typeface="Cambria Math" panose="02040503050406030204" pitchFamily="18" charset="0"/>
                                      <a:ea typeface="Cambria Math" panose="02040503050406030204" pitchFamily="18" charset="0"/>
                                    </a:rPr>
                                    <m:t>max</m:t>
                                  </m:r>
                                </m:e>
                                <m:lim>
                                  <m:sSup>
                                    <m:sSupPr>
                                      <m:ctrlPr>
                                        <a:rPr lang="de-DE" sz="2400" i="1">
                                          <a:latin typeface="Cambria Math" panose="02040503050406030204" pitchFamily="18" charset="0"/>
                                          <a:ea typeface="Cambria Math" panose="02040503050406030204" pitchFamily="18" charset="0"/>
                                        </a:rPr>
                                      </m:ctrlPr>
                                    </m:sSupPr>
                                    <m:e>
                                      <m:r>
                                        <a:rPr lang="de-DE" sz="2400" i="1">
                                          <a:latin typeface="Cambria Math" panose="02040503050406030204" pitchFamily="18" charset="0"/>
                                          <a:ea typeface="Cambria Math" panose="02040503050406030204" pitchFamily="18" charset="0"/>
                                        </a:rPr>
                                        <m:t>𝑎</m:t>
                                      </m:r>
                                    </m:e>
                                    <m:sup>
                                      <m:r>
                                        <a:rPr lang="de-DE" sz="2400" i="1">
                                          <a:latin typeface="Cambria Math" panose="02040503050406030204" pitchFamily="18" charset="0"/>
                                          <a:ea typeface="Cambria Math" panose="02040503050406030204" pitchFamily="18" charset="0"/>
                                        </a:rPr>
                                        <m:t>′</m:t>
                                      </m:r>
                                    </m:sup>
                                  </m:sSup>
                                </m:lim>
                              </m:limLow>
                            </m:fName>
                            <m:e>
                              <m:r>
                                <a:rPr lang="de-DE" sz="2400" i="1">
                                  <a:latin typeface="Cambria Math" panose="02040503050406030204" pitchFamily="18" charset="0"/>
                                  <a:ea typeface="Cambria Math" panose="02040503050406030204" pitchFamily="18" charset="0"/>
                                </a:rPr>
                                <m:t>𝑄</m:t>
                              </m:r>
                              <m:d>
                                <m:dPr>
                                  <m:ctrlPr>
                                    <a:rPr lang="de-DE" sz="2400" i="1">
                                      <a:latin typeface="Cambria Math" panose="02040503050406030204" pitchFamily="18" charset="0"/>
                                      <a:ea typeface="Cambria Math" panose="02040503050406030204" pitchFamily="18" charset="0"/>
                                    </a:rPr>
                                  </m:ctrlPr>
                                </m:dPr>
                                <m:e>
                                  <m:sSup>
                                    <m:sSupPr>
                                      <m:ctrlPr>
                                        <a:rPr lang="de-DE" sz="2400" i="1">
                                          <a:latin typeface="Cambria Math" panose="02040503050406030204" pitchFamily="18" charset="0"/>
                                          <a:ea typeface="Cambria Math" panose="02040503050406030204" pitchFamily="18" charset="0"/>
                                        </a:rPr>
                                      </m:ctrlPr>
                                    </m:sSupPr>
                                    <m:e>
                                      <m:r>
                                        <a:rPr lang="de-DE" sz="2400" i="1">
                                          <a:latin typeface="Cambria Math" panose="02040503050406030204" pitchFamily="18" charset="0"/>
                                          <a:ea typeface="Cambria Math" panose="02040503050406030204" pitchFamily="18" charset="0"/>
                                        </a:rPr>
                                        <m:t>𝑎</m:t>
                                      </m:r>
                                    </m:e>
                                    <m:sup>
                                      <m:r>
                                        <a:rPr lang="de-DE" sz="2400" i="1">
                                          <a:latin typeface="Cambria Math" panose="02040503050406030204" pitchFamily="18" charset="0"/>
                                          <a:ea typeface="Cambria Math" panose="02040503050406030204" pitchFamily="18" charset="0"/>
                                        </a:rPr>
                                        <m:t>′</m:t>
                                      </m:r>
                                    </m:sup>
                                  </m:sSup>
                                  <m:r>
                                    <a:rPr lang="de-DE" sz="2400" i="1">
                                      <a:latin typeface="Cambria Math" panose="02040503050406030204" pitchFamily="18" charset="0"/>
                                      <a:ea typeface="Cambria Math" panose="02040503050406030204" pitchFamily="18" charset="0"/>
                                    </a:rPr>
                                    <m:t>,</m:t>
                                  </m:r>
                                  <m:sSup>
                                    <m:sSupPr>
                                      <m:ctrlPr>
                                        <a:rPr lang="de-DE" sz="2400" i="1">
                                          <a:latin typeface="Cambria Math" panose="02040503050406030204" pitchFamily="18" charset="0"/>
                                          <a:ea typeface="Cambria Math" panose="02040503050406030204" pitchFamily="18" charset="0"/>
                                        </a:rPr>
                                      </m:ctrlPr>
                                    </m:sSupPr>
                                    <m:e>
                                      <m:r>
                                        <a:rPr lang="de-DE" sz="2400" i="1">
                                          <a:latin typeface="Cambria Math" panose="02040503050406030204" pitchFamily="18" charset="0"/>
                                          <a:ea typeface="Cambria Math" panose="02040503050406030204" pitchFamily="18" charset="0"/>
                                        </a:rPr>
                                        <m:t>𝑠</m:t>
                                      </m:r>
                                    </m:e>
                                    <m:sup>
                                      <m:r>
                                        <a:rPr lang="de-DE" sz="2400" i="1">
                                          <a:latin typeface="Cambria Math" panose="02040503050406030204" pitchFamily="18" charset="0"/>
                                          <a:ea typeface="Cambria Math" panose="02040503050406030204" pitchFamily="18" charset="0"/>
                                        </a:rPr>
                                        <m:t>′</m:t>
                                      </m:r>
                                    </m:sup>
                                  </m:sSup>
                                </m:e>
                              </m:d>
                            </m:e>
                          </m:func>
                          <m:r>
                            <a:rPr lang="de-DE" sz="2400" i="1">
                              <a:latin typeface="Cambria Math" panose="02040503050406030204" pitchFamily="18" charset="0"/>
                              <a:ea typeface="Cambria Math" panose="02040503050406030204" pitchFamily="18" charset="0"/>
                            </a:rPr>
                            <m:t>−</m:t>
                          </m:r>
                          <m:r>
                            <a:rPr lang="de-DE" sz="2400" i="1">
                              <a:latin typeface="Cambria Math" panose="02040503050406030204" pitchFamily="18" charset="0"/>
                              <a:ea typeface="Cambria Math" panose="02040503050406030204" pitchFamily="18" charset="0"/>
                            </a:rPr>
                            <m:t>𝑄</m:t>
                          </m:r>
                          <m:r>
                            <a:rPr lang="de-DE" sz="2400" i="1">
                              <a:latin typeface="Cambria Math" panose="02040503050406030204" pitchFamily="18" charset="0"/>
                              <a:ea typeface="Cambria Math" panose="02040503050406030204" pitchFamily="18" charset="0"/>
                            </a:rPr>
                            <m:t>(</m:t>
                          </m:r>
                          <m:r>
                            <a:rPr lang="de-DE" sz="2400" i="1">
                              <a:latin typeface="Cambria Math" panose="02040503050406030204" pitchFamily="18" charset="0"/>
                              <a:ea typeface="Cambria Math" panose="02040503050406030204" pitchFamily="18" charset="0"/>
                            </a:rPr>
                            <m:t>𝑎</m:t>
                          </m:r>
                          <m:r>
                            <a:rPr lang="de-DE" sz="2400" i="1">
                              <a:latin typeface="Cambria Math" panose="02040503050406030204" pitchFamily="18" charset="0"/>
                              <a:ea typeface="Cambria Math" panose="02040503050406030204" pitchFamily="18" charset="0"/>
                            </a:rPr>
                            <m:t>,</m:t>
                          </m:r>
                          <m:r>
                            <a:rPr lang="de-DE" sz="2400" i="1">
                              <a:latin typeface="Cambria Math" panose="02040503050406030204" pitchFamily="18" charset="0"/>
                              <a:ea typeface="Cambria Math" panose="02040503050406030204" pitchFamily="18" charset="0"/>
                            </a:rPr>
                            <m:t>𝑠</m:t>
                          </m:r>
                          <m:r>
                            <a:rPr lang="de-DE" sz="2400" i="1">
                              <a:latin typeface="Cambria Math" panose="02040503050406030204" pitchFamily="18" charset="0"/>
                              <a:ea typeface="Cambria Math" panose="02040503050406030204" pitchFamily="18" charset="0"/>
                            </a:rPr>
                            <m:t>)</m:t>
                          </m:r>
                        </m:e>
                      </m:d>
                    </m:oMath>
                  </m:oMathPara>
                </a14:m>
                <a:endParaRPr lang="en-GB" sz="2400" dirty="0"/>
              </a:p>
            </p:txBody>
          </p:sp>
        </mc:Choice>
        <mc:Fallback xmlns="">
          <p:sp>
            <p:nvSpPr>
              <p:cNvPr id="11" name="Rectangle 10">
                <a:extLst>
                  <a:ext uri="{FF2B5EF4-FFF2-40B4-BE49-F238E27FC236}">
                    <a16:creationId xmlns:a16="http://schemas.microsoft.com/office/drawing/2014/main" id="{6EE412E7-7813-154F-8B80-11E34E60271B}"/>
                  </a:ext>
                </a:extLst>
              </p:cNvPr>
              <p:cNvSpPr>
                <a:spLocks noRot="1" noChangeAspect="1" noMove="1" noResize="1" noEditPoints="1" noAdjustHandles="1" noChangeArrowheads="1" noChangeShapeType="1" noTextEdit="1"/>
              </p:cNvSpPr>
              <p:nvPr/>
            </p:nvSpPr>
            <p:spPr>
              <a:xfrm>
                <a:off x="770603" y="1745075"/>
                <a:ext cx="7788207" cy="682303"/>
              </a:xfrm>
              <a:prstGeom prst="rect">
                <a:avLst/>
              </a:prstGeom>
              <a:blipFill>
                <a:blip r:embed="rId8"/>
                <a:stretch>
                  <a:fillRect/>
                </a:stretch>
              </a:blipFill>
            </p:spPr>
            <p:txBody>
              <a:bodyPr/>
              <a:lstStyle/>
              <a:p>
                <a:r>
                  <a:rPr lang="en-GB">
                    <a:noFill/>
                  </a:rPr>
                  <a:t> </a:t>
                </a:r>
              </a:p>
            </p:txBody>
          </p:sp>
        </mc:Fallback>
      </mc:AlternateContent>
    </p:spTree>
    <p:extLst>
      <p:ext uri="{BB962C8B-B14F-4D97-AF65-F5344CB8AC3E}">
        <p14:creationId xmlns:p14="http://schemas.microsoft.com/office/powerpoint/2010/main" val="20124978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A2A43-D47C-B148-836E-191C0489D1C9}"/>
              </a:ext>
            </a:extLst>
          </p:cNvPr>
          <p:cNvSpPr>
            <a:spLocks noGrp="1"/>
          </p:cNvSpPr>
          <p:nvPr>
            <p:ph type="title"/>
          </p:nvPr>
        </p:nvSpPr>
        <p:spPr/>
        <p:txBody>
          <a:bodyPr/>
          <a:lstStyle/>
          <a:p>
            <a:r>
              <a:rPr lang="en-GB" dirty="0"/>
              <a:t>Q-learning: Convergence</a:t>
            </a:r>
          </a:p>
        </p:txBody>
      </p:sp>
      <p:sp>
        <p:nvSpPr>
          <p:cNvPr id="3" name="Content Placeholder 2">
            <a:extLst>
              <a:ext uri="{FF2B5EF4-FFF2-40B4-BE49-F238E27FC236}">
                <a16:creationId xmlns:a16="http://schemas.microsoft.com/office/drawing/2014/main" id="{A41D311B-BA24-0C44-9856-6965D6BC19FA}"/>
              </a:ext>
            </a:extLst>
          </p:cNvPr>
          <p:cNvSpPr>
            <a:spLocks noGrp="1"/>
          </p:cNvSpPr>
          <p:nvPr>
            <p:ph idx="1"/>
          </p:nvPr>
        </p:nvSpPr>
        <p:spPr/>
        <p:txBody>
          <a:bodyPr/>
          <a:lstStyle/>
          <a:p>
            <a:r>
              <a:rPr lang="en-GB" dirty="0"/>
              <a:t>Guaranteed to converge to true Q-values given enough exploration</a:t>
            </a:r>
          </a:p>
          <a:p>
            <a:r>
              <a:rPr lang="en-GB" dirty="0"/>
              <a:t>Very general procedure</a:t>
            </a:r>
          </a:p>
          <a:p>
            <a:pPr lvl="1"/>
            <a:r>
              <a:rPr lang="en-GB" dirty="0"/>
              <a:t>Because it is model-free</a:t>
            </a:r>
          </a:p>
          <a:p>
            <a:r>
              <a:rPr lang="en-GB" dirty="0"/>
              <a:t>Converges slower than ADP agent</a:t>
            </a:r>
          </a:p>
          <a:p>
            <a:pPr lvl="1"/>
            <a:r>
              <a:rPr lang="en-GB" dirty="0"/>
              <a:t>Because it is completely model-free and it does not enforce consistency among values through the model</a:t>
            </a:r>
          </a:p>
        </p:txBody>
      </p:sp>
      <p:sp>
        <p:nvSpPr>
          <p:cNvPr id="4" name="Slide Number Placeholder 3">
            <a:extLst>
              <a:ext uri="{FF2B5EF4-FFF2-40B4-BE49-F238E27FC236}">
                <a16:creationId xmlns:a16="http://schemas.microsoft.com/office/drawing/2014/main" id="{494D2334-CDEE-6D4C-A5DD-E9BA4E546B01}"/>
              </a:ext>
            </a:extLst>
          </p:cNvPr>
          <p:cNvSpPr>
            <a:spLocks noGrp="1"/>
          </p:cNvSpPr>
          <p:nvPr>
            <p:ph type="sldNum" sz="quarter" idx="12"/>
          </p:nvPr>
        </p:nvSpPr>
        <p:spPr/>
        <p:txBody>
          <a:bodyPr/>
          <a:lstStyle/>
          <a:p>
            <a:fld id="{67C9959E-8E6B-B04C-9955-EA096F41CA7A}" type="slidenum">
              <a:rPr lang="en-GB" smtClean="0"/>
              <a:t>76</a:t>
            </a:fld>
            <a:endParaRPr lang="en-GB"/>
          </a:p>
        </p:txBody>
      </p:sp>
    </p:spTree>
    <p:extLst>
      <p:ext uri="{BB962C8B-B14F-4D97-AF65-F5344CB8AC3E}">
        <p14:creationId xmlns:p14="http://schemas.microsoft.com/office/powerpoint/2010/main" val="18267537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014DA-6F1C-954A-94D6-EAA366635F6D}"/>
              </a:ext>
            </a:extLst>
          </p:cNvPr>
          <p:cNvSpPr>
            <a:spLocks noGrp="1"/>
          </p:cNvSpPr>
          <p:nvPr>
            <p:ph type="title"/>
          </p:nvPr>
        </p:nvSpPr>
        <p:spPr/>
        <p:txBody>
          <a:bodyPr/>
          <a:lstStyle/>
          <a:p>
            <a:r>
              <a:rPr lang="en-GB" dirty="0"/>
              <a:t>Exploitation vs. Exploration</a:t>
            </a:r>
          </a:p>
        </p:txBody>
      </p:sp>
      <p:sp>
        <p:nvSpPr>
          <p:cNvPr id="3" name="Content Placeholder 2">
            <a:extLst>
              <a:ext uri="{FF2B5EF4-FFF2-40B4-BE49-F238E27FC236}">
                <a16:creationId xmlns:a16="http://schemas.microsoft.com/office/drawing/2014/main" id="{54BB68A7-A039-9449-957D-73610CFDFF75}"/>
              </a:ext>
            </a:extLst>
          </p:cNvPr>
          <p:cNvSpPr>
            <a:spLocks noGrp="1"/>
          </p:cNvSpPr>
          <p:nvPr>
            <p:ph idx="1"/>
          </p:nvPr>
        </p:nvSpPr>
        <p:spPr/>
        <p:txBody>
          <a:bodyPr/>
          <a:lstStyle/>
          <a:p>
            <a:r>
              <a:rPr lang="en-GB" dirty="0"/>
              <a:t>Actions are always taken for one of the two following purposes</a:t>
            </a:r>
          </a:p>
          <a:p>
            <a:pPr lvl="1"/>
            <a:r>
              <a:rPr lang="en-GB" dirty="0">
                <a:solidFill>
                  <a:schemeClr val="accent1"/>
                </a:solidFill>
              </a:rPr>
              <a:t>Exploitation</a:t>
            </a:r>
            <a:r>
              <a:rPr lang="en-GB" dirty="0"/>
              <a:t>: Execute the current optimal policy to get high payoff</a:t>
            </a:r>
          </a:p>
          <a:p>
            <a:pPr lvl="1"/>
            <a:r>
              <a:rPr lang="en-GB" dirty="0">
                <a:solidFill>
                  <a:schemeClr val="accent1"/>
                </a:solidFill>
              </a:rPr>
              <a:t>Exploration</a:t>
            </a:r>
            <a:r>
              <a:rPr lang="en-GB" dirty="0"/>
              <a:t>: Try new sequences of (possibly random) actions to improve the agent’s knowledge of the environment even though current model does not believe they have a high payoff</a:t>
            </a:r>
          </a:p>
          <a:p>
            <a:r>
              <a:rPr lang="en-GB" dirty="0"/>
              <a:t>Pure exploitation: gets stuck in a rut</a:t>
            </a:r>
          </a:p>
          <a:p>
            <a:r>
              <a:rPr lang="en-GB" dirty="0"/>
              <a:t>Pure exploration: not much use if you do not put that knowledge into practice</a:t>
            </a:r>
          </a:p>
        </p:txBody>
      </p:sp>
      <p:sp>
        <p:nvSpPr>
          <p:cNvPr id="4" name="Slide Number Placeholder 3">
            <a:extLst>
              <a:ext uri="{FF2B5EF4-FFF2-40B4-BE49-F238E27FC236}">
                <a16:creationId xmlns:a16="http://schemas.microsoft.com/office/drawing/2014/main" id="{0347982E-7271-074D-92F6-AE32881E4561}"/>
              </a:ext>
            </a:extLst>
          </p:cNvPr>
          <p:cNvSpPr>
            <a:spLocks noGrp="1"/>
          </p:cNvSpPr>
          <p:nvPr>
            <p:ph type="sldNum" sz="quarter" idx="12"/>
          </p:nvPr>
        </p:nvSpPr>
        <p:spPr/>
        <p:txBody>
          <a:bodyPr/>
          <a:lstStyle/>
          <a:p>
            <a:fld id="{67C9959E-8E6B-B04C-9955-EA096F41CA7A}" type="slidenum">
              <a:rPr lang="en-GB" smtClean="0"/>
              <a:t>77</a:t>
            </a:fld>
            <a:endParaRPr lang="en-GB"/>
          </a:p>
        </p:txBody>
      </p:sp>
    </p:spTree>
    <p:extLst>
      <p:ext uri="{BB962C8B-B14F-4D97-AF65-F5344CB8AC3E}">
        <p14:creationId xmlns:p14="http://schemas.microsoft.com/office/powerpoint/2010/main" val="17526748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Multi-Arm Bandit Problem</a:t>
            </a:r>
          </a:p>
        </p:txBody>
      </p:sp>
      <p:sp>
        <p:nvSpPr>
          <p:cNvPr id="3" name="Content Placeholder 2"/>
          <p:cNvSpPr>
            <a:spLocks noGrp="1"/>
          </p:cNvSpPr>
          <p:nvPr>
            <p:ph idx="1"/>
          </p:nvPr>
        </p:nvSpPr>
        <p:spPr>
          <a:xfrm>
            <a:off x="628650" y="1158240"/>
            <a:ext cx="5288824" cy="5018723"/>
          </a:xfrm>
        </p:spPr>
        <p:txBody>
          <a:bodyPr>
            <a:normAutofit/>
          </a:bodyPr>
          <a:lstStyle/>
          <a:p>
            <a:r>
              <a:rPr lang="en-US" dirty="0"/>
              <a:t>So far, we assumed that we have a set of epochs of sufficient exploration</a:t>
            </a:r>
          </a:p>
          <a:p>
            <a:endParaRPr lang="en-US" dirty="0"/>
          </a:p>
          <a:p>
            <a:r>
              <a:rPr lang="en-US" dirty="0"/>
              <a:t>Multi-arm bandit problem:</a:t>
            </a:r>
            <a:br>
              <a:rPr lang="en-US" dirty="0"/>
            </a:br>
            <a:r>
              <a:rPr lang="en-US" dirty="0"/>
              <a:t>Statistical model of sequential experiments</a:t>
            </a:r>
          </a:p>
          <a:p>
            <a:pPr lvl="1"/>
            <a:r>
              <a:rPr lang="en-US" dirty="0"/>
              <a:t>Name comes from a traditional slot </a:t>
            </a:r>
            <a:br>
              <a:rPr lang="en-US" dirty="0"/>
            </a:br>
            <a:r>
              <a:rPr lang="en-US" dirty="0"/>
              <a:t>machine (one-armed bandit)</a:t>
            </a:r>
          </a:p>
          <a:p>
            <a:r>
              <a:rPr lang="en-US" dirty="0"/>
              <a:t>Question: </a:t>
            </a:r>
            <a:br>
              <a:rPr lang="en-US" dirty="0"/>
            </a:br>
            <a:r>
              <a:rPr lang="en-US" dirty="0"/>
              <a:t>Which machine to play?</a:t>
            </a:r>
          </a:p>
        </p:txBody>
      </p:sp>
      <p:sp>
        <p:nvSpPr>
          <p:cNvPr id="4" name="Slide Number Placeholder 3">
            <a:extLst>
              <a:ext uri="{FF2B5EF4-FFF2-40B4-BE49-F238E27FC236}">
                <a16:creationId xmlns:a16="http://schemas.microsoft.com/office/drawing/2014/main" id="{86FAEFB0-D2B2-6642-917F-4EC6F5F7D0A0}"/>
              </a:ext>
            </a:extLst>
          </p:cNvPr>
          <p:cNvSpPr>
            <a:spLocks noGrp="1"/>
          </p:cNvSpPr>
          <p:nvPr>
            <p:ph type="sldNum" sz="quarter" idx="12"/>
          </p:nvPr>
        </p:nvSpPr>
        <p:spPr/>
        <p:txBody>
          <a:bodyPr/>
          <a:lstStyle/>
          <a:p>
            <a:fld id="{67C9959E-8E6B-B04C-9955-EA096F41CA7A}" type="slidenum">
              <a:rPr lang="en-GB" smtClean="0"/>
              <a:t>78</a:t>
            </a:fld>
            <a:endParaRPr lang="en-GB"/>
          </a:p>
        </p:txBody>
      </p:sp>
      <p:pic>
        <p:nvPicPr>
          <p:cNvPr id="6" name="Picture 5" descr="5084062718_5a26697ae7_o.jp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1276" y="1504420"/>
            <a:ext cx="2924292" cy="19443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80AB07B8-B477-974D-B01A-0C64CADC6F6A}"/>
              </a:ext>
            </a:extLst>
          </p:cNvPr>
          <p:cNvPicPr>
            <a:picLocks noChangeAspect="1"/>
          </p:cNvPicPr>
          <p:nvPr/>
        </p:nvPicPr>
        <p:blipFill>
          <a:blip r:embed="rId4"/>
          <a:stretch>
            <a:fillRect/>
          </a:stretch>
        </p:blipFill>
        <p:spPr>
          <a:xfrm>
            <a:off x="6021276" y="3827463"/>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155690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14:m>
                  <m:oMath xmlns:m="http://schemas.openxmlformats.org/officeDocument/2006/math">
                    <m:r>
                      <a:rPr lang="en-US" i="1" dirty="0" smtClean="0">
                        <a:latin typeface="Cambria Math" panose="02040503050406030204" pitchFamily="18" charset="0"/>
                      </a:rPr>
                      <m:t>𝑛</m:t>
                    </m:r>
                  </m:oMath>
                </a14:m>
                <a:r>
                  <a:rPr lang="en-US" dirty="0"/>
                  <a:t> arms, each with a fixed but unknown distribution of reward</a:t>
                </a:r>
              </a:p>
              <a:p>
                <a:pPr lvl="1"/>
                <a:r>
                  <a:rPr lang="en-US" dirty="0"/>
                  <a:t>In terms of actions: Multiple actions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𝑎</m:t>
                        </m:r>
                      </m:e>
                      <m:sub>
                        <m:r>
                          <a:rPr lang="de-DE" b="0" i="1" dirty="0" smtClean="0">
                            <a:latin typeface="Cambria Math" panose="02040503050406030204" pitchFamily="18" charset="0"/>
                          </a:rPr>
                          <m:t>1</m:t>
                        </m:r>
                      </m:sub>
                    </m:sSub>
                    <m:r>
                      <a:rPr lang="de-DE" b="0" i="1" dirty="0" smtClean="0">
                        <a:latin typeface="Cambria Math" panose="02040503050406030204" pitchFamily="18" charset="0"/>
                      </a:rPr>
                      <m:t>,</m:t>
                    </m:r>
                    <m:r>
                      <a:rPr lang="en-US" i="1" dirty="0">
                        <a:latin typeface="Cambria Math" panose="02040503050406030204" pitchFamily="18" charset="0"/>
                      </a:rPr>
                      <m:t> </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𝑎</m:t>
                        </m:r>
                      </m:e>
                      <m:sub>
                        <m:r>
                          <a:rPr lang="de-DE" b="0" i="1" dirty="0" smtClean="0">
                            <a:latin typeface="Cambria Math" panose="02040503050406030204" pitchFamily="18" charset="0"/>
                          </a:rPr>
                          <m:t>2</m:t>
                        </m:r>
                      </m:sub>
                    </m:sSub>
                    <m:r>
                      <a:rPr lang="en-US" i="1" dirty="0">
                        <a:latin typeface="Cambria Math" panose="02040503050406030204" pitchFamily="18" charset="0"/>
                      </a:rPr>
                      <m:t>, …, </m:t>
                    </m:r>
                    <m:sSub>
                      <m:sSubPr>
                        <m:ctrlPr>
                          <a:rPr lang="de-DE" b="0" i="1" dirty="0" smtClean="0">
                            <a:latin typeface="Cambria Math" panose="02040503050406030204" pitchFamily="18" charset="0"/>
                          </a:rPr>
                        </m:ctrlPr>
                      </m:sSubPr>
                      <m:e>
                        <m:r>
                          <a:rPr lang="en-US" i="1" dirty="0">
                            <a:latin typeface="Cambria Math" panose="02040503050406030204" pitchFamily="18" charset="0"/>
                          </a:rPr>
                          <m:t>𝑎</m:t>
                        </m:r>
                      </m:e>
                      <m:sub>
                        <m:r>
                          <a:rPr lang="de-DE" b="0" i="1" dirty="0" smtClean="0">
                            <a:latin typeface="Cambria Math" panose="02040503050406030204" pitchFamily="18" charset="0"/>
                          </a:rPr>
                          <m:t>𝑛</m:t>
                        </m:r>
                      </m:sub>
                    </m:sSub>
                  </m:oMath>
                </a14:m>
                <a:endParaRPr lang="en-US" baseline="-25000" dirty="0"/>
              </a:p>
              <a:p>
                <a:pPr lvl="2"/>
                <a:r>
                  <a:rPr lang="en-US" dirty="0"/>
                  <a:t>Each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𝑎</m:t>
                        </m:r>
                      </m:e>
                      <m:sub>
                        <m:r>
                          <a:rPr lang="de-DE" b="0" i="1" dirty="0" smtClean="0">
                            <a:latin typeface="Cambria Math" panose="02040503050406030204" pitchFamily="18" charset="0"/>
                          </a:rPr>
                          <m:t>𝑖</m:t>
                        </m:r>
                      </m:sub>
                    </m:sSub>
                  </m:oMath>
                </a14:m>
                <a:r>
                  <a:rPr lang="en-US" i="1" dirty="0"/>
                  <a:t> </a:t>
                </a:r>
                <a:r>
                  <a:rPr lang="en-US" dirty="0"/>
                  <a:t>provides a reward from an unknown (but stationary) probability distribution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𝑝</m:t>
                        </m:r>
                      </m:e>
                      <m:sub>
                        <m:r>
                          <a:rPr lang="de-DE" b="0" i="1" dirty="0" smtClean="0">
                            <a:latin typeface="Cambria Math" panose="02040503050406030204" pitchFamily="18" charset="0"/>
                          </a:rPr>
                          <m:t>𝑖</m:t>
                        </m:r>
                      </m:sub>
                    </m:sSub>
                  </m:oMath>
                </a14:m>
                <a:endParaRPr lang="de-DE" b="0" dirty="0"/>
              </a:p>
              <a:p>
                <a:pPr lvl="2"/>
                <a:r>
                  <a:rPr lang="en-US" dirty="0"/>
                  <a:t>Specifically, expectation </a:t>
                </a:r>
                <a14:m>
                  <m:oMath xmlns:m="http://schemas.openxmlformats.org/officeDocument/2006/math">
                    <m:sSub>
                      <m:sSubPr>
                        <m:ctrlPr>
                          <a:rPr lang="de-DE" i="1" dirty="0">
                            <a:latin typeface="Cambria Math" panose="02040503050406030204" pitchFamily="18" charset="0"/>
                          </a:rPr>
                        </m:ctrlPr>
                      </m:sSubPr>
                      <m:e>
                        <m:r>
                          <a:rPr lang="en-US" i="1" dirty="0" smtClean="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rPr>
                          <m:t>𝑖</m:t>
                        </m:r>
                      </m:sub>
                    </m:sSub>
                  </m:oMath>
                </a14:m>
                <a:r>
                  <a:rPr lang="en-US" dirty="0"/>
                  <a:t> of machine </a:t>
                </a:r>
                <a14:m>
                  <m:oMath xmlns:m="http://schemas.openxmlformats.org/officeDocument/2006/math">
                    <m:r>
                      <a:rPr lang="en-US" i="1" dirty="0" smtClean="0">
                        <a:latin typeface="Cambria Math" panose="02040503050406030204" pitchFamily="18" charset="0"/>
                      </a:rPr>
                      <m:t>𝑖</m:t>
                    </m:r>
                  </m:oMath>
                </a14:m>
                <a:r>
                  <a:rPr lang="en-US" dirty="0"/>
                  <a:t>’s reward unknown</a:t>
                </a:r>
              </a:p>
              <a:p>
                <a:pPr lvl="3"/>
                <a:r>
                  <a:rPr lang="en-US" dirty="0"/>
                  <a:t>If all </a:t>
                </a:r>
                <a14:m>
                  <m:oMath xmlns:m="http://schemas.openxmlformats.org/officeDocument/2006/math">
                    <m:sSub>
                      <m:sSubPr>
                        <m:ctrlPr>
                          <a:rPr lang="de-DE"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rPr>
                          <m:t>𝑖</m:t>
                        </m:r>
                      </m:sub>
                    </m:sSub>
                  </m:oMath>
                </a14:m>
                <a:r>
                  <a:rPr lang="en-US" dirty="0"/>
                  <a:t>’s were known, then the task is easy:</a:t>
                </a:r>
                <a:br>
                  <a:rPr lang="en-US" dirty="0"/>
                </a:br>
                <a:r>
                  <a:rPr lang="en-US" dirty="0"/>
                  <a:t>just pick </a:t>
                </a:r>
                <a14:m>
                  <m:oMath xmlns:m="http://schemas.openxmlformats.org/officeDocument/2006/math">
                    <m:limLow>
                      <m:limLowPr>
                        <m:ctrlPr>
                          <a:rPr lang="de-DE" b="0" i="1" dirty="0" smtClean="0">
                            <a:latin typeface="Cambria Math" panose="02040503050406030204" pitchFamily="18" charset="0"/>
                          </a:rPr>
                        </m:ctrlPr>
                      </m:limLowPr>
                      <m:e>
                        <m:r>
                          <m:rPr>
                            <m:sty m:val="p"/>
                          </m:rPr>
                          <a:rPr lang="de-DE" b="0" i="0" dirty="0" smtClean="0">
                            <a:latin typeface="Cambria Math" panose="02040503050406030204" pitchFamily="18" charset="0"/>
                          </a:rPr>
                          <m:t>argmax</m:t>
                        </m:r>
                      </m:e>
                      <m:lim>
                        <m:r>
                          <a:rPr lang="de-DE" b="0" i="1" dirty="0" smtClean="0">
                            <a:latin typeface="Cambria Math" panose="02040503050406030204" pitchFamily="18" charset="0"/>
                          </a:rPr>
                          <m:t>𝑖</m:t>
                        </m:r>
                      </m:lim>
                    </m:limLow>
                    <m:r>
                      <a:rPr lang="de-DE" b="0" i="0" dirty="0" smtClean="0">
                        <a:latin typeface="Cambria Math" panose="02040503050406030204" pitchFamily="18" charset="0"/>
                      </a:rPr>
                      <m:t> </m:t>
                    </m:r>
                    <m:sSub>
                      <m:sSubPr>
                        <m:ctrlPr>
                          <a:rPr lang="de-DE"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rPr>
                          <m:t>𝑖</m:t>
                        </m:r>
                      </m:sub>
                    </m:sSub>
                  </m:oMath>
                </a14:m>
                <a:endParaRPr lang="en-US" dirty="0"/>
              </a:p>
              <a:p>
                <a:endParaRPr lang="en-US" dirty="0"/>
              </a:p>
              <a:p>
                <a:r>
                  <a:rPr lang="en-US" dirty="0"/>
                  <a:t>With </a:t>
                </a:r>
                <a14:m>
                  <m:oMath xmlns:m="http://schemas.openxmlformats.org/officeDocument/2006/math">
                    <m:sSub>
                      <m:sSubPr>
                        <m:ctrlPr>
                          <a:rPr lang="de-DE"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rPr>
                          <m:t>𝑖</m:t>
                        </m:r>
                      </m:sub>
                    </m:sSub>
                  </m:oMath>
                </a14:m>
                <a:r>
                  <a:rPr lang="en-US" dirty="0"/>
                  <a:t>’s unknown, question is </a:t>
                </a:r>
                <a:br>
                  <a:rPr lang="en-US" dirty="0"/>
                </a:br>
                <a:r>
                  <a:rPr lang="en-US" dirty="0"/>
                  <a:t>which arm to pull</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447" t="-1768" r="-1286"/>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6FAEFB0-D2B2-6642-917F-4EC6F5F7D0A0}"/>
              </a:ext>
            </a:extLst>
          </p:cNvPr>
          <p:cNvSpPr>
            <a:spLocks noGrp="1"/>
          </p:cNvSpPr>
          <p:nvPr>
            <p:ph type="sldNum" sz="quarter" idx="12"/>
          </p:nvPr>
        </p:nvSpPr>
        <p:spPr/>
        <p:txBody>
          <a:bodyPr/>
          <a:lstStyle/>
          <a:p>
            <a:fld id="{67C9959E-8E6B-B04C-9955-EA096F41CA7A}" type="slidenum">
              <a:rPr lang="en-GB" smtClean="0"/>
              <a:t>79</a:t>
            </a:fld>
            <a:endParaRPr lang="en-GB"/>
          </a:p>
        </p:txBody>
      </p:sp>
      <p:pic>
        <p:nvPicPr>
          <p:cNvPr id="9" name="Picture 8">
            <a:extLst>
              <a:ext uri="{FF2B5EF4-FFF2-40B4-BE49-F238E27FC236}">
                <a16:creationId xmlns:a16="http://schemas.microsoft.com/office/drawing/2014/main" id="{80AB07B8-B477-974D-B01A-0C64CADC6F6A}"/>
              </a:ext>
            </a:extLst>
          </p:cNvPr>
          <p:cNvPicPr>
            <a:picLocks noChangeAspect="1"/>
          </p:cNvPicPr>
          <p:nvPr/>
        </p:nvPicPr>
        <p:blipFill>
          <a:blip r:embed="rId3"/>
          <a:stretch>
            <a:fillRect/>
          </a:stretch>
        </p:blipFill>
        <p:spPr>
          <a:xfrm>
            <a:off x="6021276" y="3827463"/>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07229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Notation and Terminology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r>
                  <a:rPr lang="en-GB" dirty="0">
                    <a:solidFill>
                      <a:schemeClr val="accent1"/>
                    </a:solidFill>
                  </a:rPr>
                  <a:t>Transitive closure </a:t>
                </a:r>
              </a:p>
              <a:p>
                <a:pPr lvl="1"/>
                <a14:m>
                  <m:oMath xmlns:m="http://schemas.openxmlformats.org/officeDocument/2006/math">
                    <m:acc>
                      <m:accPr>
                        <m:chr m:val="̂"/>
                        <m:ctrlPr>
                          <a:rPr lang="en-GB" i="1" smtClean="0">
                            <a:latin typeface="Cambria Math" panose="02040503050406030204" pitchFamily="18" charset="0"/>
                          </a:rPr>
                        </m:ctrlPr>
                      </m:accPr>
                      <m:e>
                        <m:r>
                          <a:rPr lang="en-GB" i="1" smtClean="0">
                            <a:latin typeface="Cambria Math" panose="02040503050406030204" pitchFamily="18" charset="0"/>
                          </a:rPr>
                          <m:t>𝛾</m:t>
                        </m:r>
                      </m:e>
                    </m:acc>
                    <m:d>
                      <m:dPr>
                        <m:ctrlPr>
                          <a:rPr lang="en-GB" i="1" smtClean="0">
                            <a:latin typeface="Cambria Math" panose="02040503050406030204" pitchFamily="18" charset="0"/>
                          </a:rPr>
                        </m:ctrlPr>
                      </m:dPr>
                      <m:e>
                        <m:r>
                          <a:rPr lang="en-GB" b="0" i="1" smtClean="0">
                            <a:latin typeface="Cambria Math" panose="02040503050406030204" pitchFamily="18" charset="0"/>
                          </a:rPr>
                          <m:t>𝑠</m:t>
                        </m:r>
                        <m:r>
                          <a:rPr lang="en-GB" i="1" smtClean="0">
                            <a:latin typeface="Cambria Math" panose="02040503050406030204" pitchFamily="18" charset="0"/>
                          </a:rPr>
                          <m:t>,</m:t>
                        </m:r>
                        <m:r>
                          <a:rPr lang="en-GB" i="1" smtClean="0">
                            <a:latin typeface="Cambria Math" panose="02040503050406030204" pitchFamily="18" charset="0"/>
                          </a:rPr>
                          <m:t>𝜋</m:t>
                        </m:r>
                      </m:e>
                    </m:d>
                  </m:oMath>
                </a14:m>
                <a:r>
                  <a:rPr lang="en-GB" i="1" dirty="0"/>
                  <a:t> </a:t>
                </a:r>
                <a:r>
                  <a:rPr lang="en-GB" dirty="0"/>
                  <a:t>= {</a:t>
                </a:r>
                <a14:m>
                  <m:oMath xmlns:m="http://schemas.openxmlformats.org/officeDocument/2006/math">
                    <m:r>
                      <a:rPr lang="en-GB" i="1" smtClean="0">
                        <a:latin typeface="Cambria Math" panose="02040503050406030204" pitchFamily="18" charset="0"/>
                      </a:rPr>
                      <m:t>𝑠</m:t>
                    </m:r>
                  </m:oMath>
                </a14:m>
                <a:r>
                  <a:rPr lang="en-GB" dirty="0"/>
                  <a:t> and all states reachable from </a:t>
                </a:r>
                <a14:m>
                  <m:oMath xmlns:m="http://schemas.openxmlformats.org/officeDocument/2006/math">
                    <m:r>
                      <a:rPr lang="en-GB" i="1" smtClean="0">
                        <a:latin typeface="Cambria Math" panose="02040503050406030204" pitchFamily="18" charset="0"/>
                      </a:rPr>
                      <m:t>𝑠</m:t>
                    </m:r>
                  </m:oMath>
                </a14:m>
                <a:r>
                  <a:rPr lang="en-GB" i="1" dirty="0"/>
                  <a:t> </a:t>
                </a:r>
                <a:r>
                  <a:rPr lang="en-GB" dirty="0"/>
                  <a:t>using </a:t>
                </a:r>
                <a14:m>
                  <m:oMath xmlns:m="http://schemas.openxmlformats.org/officeDocument/2006/math">
                    <m:r>
                      <a:rPr lang="en-GB" i="1" smtClean="0">
                        <a:latin typeface="Cambria Math" panose="02040503050406030204" pitchFamily="18" charset="0"/>
                      </a:rPr>
                      <m:t>𝜋</m:t>
                    </m:r>
                  </m:oMath>
                </a14:m>
                <a:r>
                  <a:rPr lang="en-GB" dirty="0"/>
                  <a:t>}</a:t>
                </a:r>
              </a:p>
              <a:p>
                <a14:m>
                  <m:oMath xmlns:m="http://schemas.openxmlformats.org/officeDocument/2006/math">
                    <m:r>
                      <a:rPr lang="en-GB" b="0" i="1" smtClean="0">
                        <a:latin typeface="Cambria Math" panose="02040503050406030204" pitchFamily="18" charset="0"/>
                      </a:rPr>
                      <m:t>𝐺𝑟𝑎𝑝h</m:t>
                    </m:r>
                    <m:d>
                      <m:dPr>
                        <m:ctrlPr>
                          <a:rPr lang="en-GB" i="1" smtClean="0">
                            <a:latin typeface="Cambria Math" panose="02040503050406030204" pitchFamily="18" charset="0"/>
                          </a:rPr>
                        </m:ctrlPr>
                      </m:dPr>
                      <m:e>
                        <m:r>
                          <a:rPr lang="en-GB" i="1" smtClean="0">
                            <a:latin typeface="Cambria Math" panose="02040503050406030204" pitchFamily="18" charset="0"/>
                          </a:rPr>
                          <m:t>𝑠</m:t>
                        </m:r>
                        <m:r>
                          <a:rPr lang="en-GB" i="1" smtClean="0">
                            <a:latin typeface="Cambria Math" panose="02040503050406030204" pitchFamily="18" charset="0"/>
                          </a:rPr>
                          <m:t>,</m:t>
                        </m:r>
                        <m:r>
                          <a:rPr lang="en-GB" i="1" smtClean="0">
                            <a:latin typeface="Cambria Math" panose="02040503050406030204" pitchFamily="18" charset="0"/>
                          </a:rPr>
                          <m:t>𝜋</m:t>
                        </m:r>
                      </m:e>
                    </m:d>
                    <m:r>
                      <a:rPr lang="en-GB" i="1" smtClean="0">
                        <a:latin typeface="Cambria Math" panose="02040503050406030204" pitchFamily="18" charset="0"/>
                      </a:rPr>
                      <m:t> </m:t>
                    </m:r>
                  </m:oMath>
                </a14:m>
                <a:r>
                  <a:rPr lang="en-GB" dirty="0"/>
                  <a:t>= rooted graph induced by </a:t>
                </a:r>
                <a14:m>
                  <m:oMath xmlns:m="http://schemas.openxmlformats.org/officeDocument/2006/math">
                    <m:r>
                      <a:rPr lang="en-GB" i="1" smtClean="0">
                        <a:latin typeface="Cambria Math" panose="02040503050406030204" pitchFamily="18" charset="0"/>
                      </a:rPr>
                      <m:t>𝜋</m:t>
                    </m:r>
                  </m:oMath>
                </a14:m>
                <a:r>
                  <a:rPr lang="en-GB" dirty="0"/>
                  <a:t> at </a:t>
                </a:r>
                <a14:m>
                  <m:oMath xmlns:m="http://schemas.openxmlformats.org/officeDocument/2006/math">
                    <m:r>
                      <a:rPr lang="en-GB" i="1" smtClean="0">
                        <a:latin typeface="Cambria Math" panose="02040503050406030204" pitchFamily="18" charset="0"/>
                      </a:rPr>
                      <m:t>𝑠</m:t>
                    </m:r>
                  </m:oMath>
                </a14:m>
                <a:endParaRPr lang="en-GB" dirty="0"/>
              </a:p>
              <a:p>
                <a:pPr lvl="1"/>
                <a:r>
                  <a:rPr lang="en-GB" dirty="0"/>
                  <a:t>Nodes: </a:t>
                </a:r>
                <a14:m>
                  <m:oMath xmlns:m="http://schemas.openxmlformats.org/officeDocument/2006/math">
                    <m:acc>
                      <m:accPr>
                        <m:chr m:val="̂"/>
                        <m:ctrlPr>
                          <a:rPr lang="en-GB" i="1" smtClean="0">
                            <a:latin typeface="Cambria Math" panose="02040503050406030204" pitchFamily="18" charset="0"/>
                          </a:rPr>
                        </m:ctrlPr>
                      </m:accPr>
                      <m:e>
                        <m:r>
                          <a:rPr lang="en-GB" i="1" smtClean="0">
                            <a:latin typeface="Cambria Math" panose="02040503050406030204" pitchFamily="18" charset="0"/>
                          </a:rPr>
                          <m:t>𝛾</m:t>
                        </m:r>
                      </m:e>
                    </m:acc>
                    <m:d>
                      <m:dPr>
                        <m:ctrlPr>
                          <a:rPr lang="en-GB" i="1" smtClean="0">
                            <a:latin typeface="Cambria Math" panose="02040503050406030204" pitchFamily="18" charset="0"/>
                          </a:rPr>
                        </m:ctrlPr>
                      </m:dPr>
                      <m:e>
                        <m:r>
                          <a:rPr lang="en-GB" i="1" smtClean="0">
                            <a:latin typeface="Cambria Math" panose="02040503050406030204" pitchFamily="18" charset="0"/>
                          </a:rPr>
                          <m:t>𝑠</m:t>
                        </m:r>
                        <m:r>
                          <a:rPr lang="en-GB" i="1" smtClean="0">
                            <a:latin typeface="Cambria Math" panose="02040503050406030204" pitchFamily="18" charset="0"/>
                          </a:rPr>
                          <m:t>,</m:t>
                        </m:r>
                        <m:r>
                          <a:rPr lang="en-GB" i="1" smtClean="0">
                            <a:latin typeface="Cambria Math" panose="02040503050406030204" pitchFamily="18" charset="0"/>
                          </a:rPr>
                          <m:t>𝜋</m:t>
                        </m:r>
                      </m:e>
                    </m:d>
                  </m:oMath>
                </a14:m>
                <a:endParaRPr lang="en-GB" dirty="0"/>
              </a:p>
              <a:p>
                <a:pPr lvl="1"/>
                <a:r>
                  <a:rPr lang="en-GB" dirty="0"/>
                  <a:t>Edges: state transitions</a:t>
                </a:r>
                <a:endParaRPr lang="en-GB" i="1" dirty="0"/>
              </a:p>
              <a:p>
                <a14:m>
                  <m:oMath xmlns:m="http://schemas.openxmlformats.org/officeDocument/2006/math">
                    <m:r>
                      <a:rPr lang="en-GB" i="1" smtClean="0">
                        <a:latin typeface="Cambria Math" panose="02040503050406030204" pitchFamily="18" charset="0"/>
                      </a:rPr>
                      <m:t>𝑙𝑒𝑎𝑣𝑒𝑠</m:t>
                    </m:r>
                    <m:d>
                      <m:dPr>
                        <m:ctrlPr>
                          <a:rPr lang="en-GB" i="1" smtClean="0">
                            <a:latin typeface="Cambria Math" panose="02040503050406030204" pitchFamily="18" charset="0"/>
                          </a:rPr>
                        </m:ctrlPr>
                      </m:dPr>
                      <m:e>
                        <m:r>
                          <a:rPr lang="en-GB" i="1" smtClean="0">
                            <a:latin typeface="Cambria Math" panose="02040503050406030204" pitchFamily="18" charset="0"/>
                          </a:rPr>
                          <m:t>𝑠</m:t>
                        </m:r>
                        <m:r>
                          <a:rPr lang="en-GB" i="1" smtClean="0">
                            <a:latin typeface="Cambria Math" panose="02040503050406030204" pitchFamily="18" charset="0"/>
                          </a:rPr>
                          <m:t>,</m:t>
                        </m:r>
                        <m:r>
                          <a:rPr lang="en-GB" i="1" smtClean="0">
                            <a:latin typeface="Cambria Math" panose="02040503050406030204" pitchFamily="18" charset="0"/>
                          </a:rPr>
                          <m:t>𝜋</m:t>
                        </m:r>
                      </m:e>
                    </m:d>
                    <m:r>
                      <a:rPr lang="en-GB" b="0" i="1" smtClean="0">
                        <a:latin typeface="Cambria Math" panose="02040503050406030204" pitchFamily="18" charset="0"/>
                      </a:rPr>
                      <m:t>=</m:t>
                    </m:r>
                    <m:acc>
                      <m:accPr>
                        <m:chr m:val="̂"/>
                        <m:ctrlPr>
                          <a:rPr lang="en-GB" i="1" smtClean="0">
                            <a:latin typeface="Cambria Math" panose="02040503050406030204" pitchFamily="18" charset="0"/>
                          </a:rPr>
                        </m:ctrlPr>
                      </m:accPr>
                      <m:e>
                        <m:r>
                          <a:rPr lang="en-GB" i="1" smtClean="0">
                            <a:latin typeface="Cambria Math" panose="02040503050406030204" pitchFamily="18" charset="0"/>
                          </a:rPr>
                          <m:t>𝛾</m:t>
                        </m:r>
                      </m:e>
                    </m:acc>
                    <m:d>
                      <m:dPr>
                        <m:ctrlPr>
                          <a:rPr lang="en-GB" i="1" smtClean="0">
                            <a:latin typeface="Cambria Math" panose="02040503050406030204" pitchFamily="18" charset="0"/>
                          </a:rPr>
                        </m:ctrlPr>
                      </m:dPr>
                      <m:e>
                        <m:r>
                          <a:rPr lang="en-GB" i="1" smtClean="0">
                            <a:latin typeface="Cambria Math" panose="02040503050406030204" pitchFamily="18" charset="0"/>
                          </a:rPr>
                          <m:t>𝑠</m:t>
                        </m:r>
                        <m:r>
                          <a:rPr lang="en-GB" i="1" smtClean="0">
                            <a:latin typeface="Cambria Math" panose="02040503050406030204" pitchFamily="18" charset="0"/>
                          </a:rPr>
                          <m:t>,</m:t>
                        </m:r>
                        <m:r>
                          <a:rPr lang="en-GB" i="1" smtClean="0">
                            <a:latin typeface="Cambria Math" panose="02040503050406030204" pitchFamily="18" charset="0"/>
                          </a:rPr>
                          <m:t>𝜋</m:t>
                        </m:r>
                      </m:e>
                    </m:d>
                    <m:r>
                      <a:rPr lang="en-GB" b="0" i="1" smtClean="0">
                        <a:latin typeface="Cambria Math" panose="02040503050406030204" pitchFamily="18" charset="0"/>
                      </a:rPr>
                      <m:t>\</m:t>
                    </m:r>
                    <m:r>
                      <a:rPr lang="en-GB" i="1" smtClean="0">
                        <a:latin typeface="Cambria Math" panose="02040503050406030204" pitchFamily="18" charset="0"/>
                      </a:rPr>
                      <m:t>𝐷𝑜𝑚</m:t>
                    </m:r>
                    <m:d>
                      <m:dPr>
                        <m:ctrlPr>
                          <a:rPr lang="en-GB" i="1" smtClean="0">
                            <a:latin typeface="Cambria Math" panose="02040503050406030204" pitchFamily="18" charset="0"/>
                          </a:rPr>
                        </m:ctrlPr>
                      </m:dPr>
                      <m:e>
                        <m:r>
                          <a:rPr lang="en-GB" i="1" smtClean="0">
                            <a:latin typeface="Cambria Math" panose="02040503050406030204" pitchFamily="18" charset="0"/>
                          </a:rPr>
                          <m:t>𝜋</m:t>
                        </m:r>
                      </m:e>
                    </m:d>
                  </m:oMath>
                </a14:m>
                <a:endParaRPr lang="en-GB" dirty="0"/>
              </a:p>
              <a:p>
                <a:endParaRPr lang="en-GB" dirty="0"/>
              </a:p>
              <a:p>
                <a:r>
                  <a:rPr lang="en-GB" dirty="0">
                    <a:cs typeface="Times New Roman"/>
                  </a:rPr>
                  <a:t>A solution policy </a:t>
                </a:r>
                <a14:m>
                  <m:oMath xmlns:m="http://schemas.openxmlformats.org/officeDocument/2006/math">
                    <m:r>
                      <a:rPr lang="en-GB" i="1" smtClean="0">
                        <a:latin typeface="Cambria Math" panose="02040503050406030204" pitchFamily="18" charset="0"/>
                      </a:rPr>
                      <m:t>𝜋</m:t>
                    </m:r>
                  </m:oMath>
                </a14:m>
                <a:r>
                  <a:rPr lang="en-GB" dirty="0">
                    <a:cs typeface="Times New Roman"/>
                  </a:rPr>
                  <a:t> is </a:t>
                </a:r>
                <a:r>
                  <a:rPr lang="en-GB" dirty="0">
                    <a:solidFill>
                      <a:schemeClr val="accent1"/>
                    </a:solidFill>
                    <a:cs typeface="Times New Roman"/>
                  </a:rPr>
                  <a:t>closed</a:t>
                </a:r>
                <a:r>
                  <a:rPr lang="en-GB" dirty="0">
                    <a:cs typeface="Times New Roman"/>
                  </a:rPr>
                  <a:t> if it does not stop at non-goal states unless there is no way to continue</a:t>
                </a:r>
              </a:p>
              <a:p>
                <a:pPr lvl="1"/>
                <a:r>
                  <a:rPr lang="en-GB" dirty="0">
                    <a:cs typeface="Times New Roman"/>
                  </a:rPr>
                  <a:t>for every state </a:t>
                </a:r>
                <a14:m>
                  <m:oMath xmlns:m="http://schemas.openxmlformats.org/officeDocument/2006/math">
                    <m:r>
                      <a:rPr lang="en-GB" b="0" i="1" smtClean="0">
                        <a:latin typeface="Cambria Math" panose="02040503050406030204" pitchFamily="18" charset="0"/>
                      </a:rPr>
                      <m:t>𝑠</m:t>
                    </m:r>
                    <m:r>
                      <a:rPr lang="en-GB" b="0" i="1" smtClean="0">
                        <a:latin typeface="Cambria Math" panose="02040503050406030204" pitchFamily="18" charset="0"/>
                        <a:ea typeface="Cambria Math" panose="02040503050406030204" pitchFamily="18" charset="0"/>
                      </a:rPr>
                      <m:t>∈</m:t>
                    </m:r>
                    <m:acc>
                      <m:accPr>
                        <m:chr m:val="̂"/>
                        <m:ctrlPr>
                          <a:rPr lang="en-GB" i="1" smtClean="0">
                            <a:latin typeface="Cambria Math" panose="02040503050406030204" pitchFamily="18" charset="0"/>
                          </a:rPr>
                        </m:ctrlPr>
                      </m:accPr>
                      <m:e>
                        <m:r>
                          <a:rPr lang="en-GB" i="1" smtClean="0">
                            <a:latin typeface="Cambria Math" panose="02040503050406030204" pitchFamily="18" charset="0"/>
                          </a:rPr>
                          <m:t>𝛾</m:t>
                        </m:r>
                      </m:e>
                    </m:acc>
                    <m:d>
                      <m:dPr>
                        <m:ctrlPr>
                          <a:rPr lang="en-GB" i="1" smtClean="0">
                            <a:latin typeface="Cambria Math" panose="02040503050406030204" pitchFamily="18" charset="0"/>
                          </a:rPr>
                        </m:ctrlPr>
                      </m:dPr>
                      <m:e>
                        <m:r>
                          <a:rPr lang="en-GB" i="1" smtClean="0">
                            <a:latin typeface="Cambria Math" panose="02040503050406030204" pitchFamily="18" charset="0"/>
                          </a:rPr>
                          <m:t>𝑠</m:t>
                        </m:r>
                        <m:r>
                          <a:rPr lang="en-GB" i="1" smtClean="0">
                            <a:latin typeface="Cambria Math" panose="02040503050406030204" pitchFamily="18" charset="0"/>
                          </a:rPr>
                          <m:t>,</m:t>
                        </m:r>
                        <m:r>
                          <a:rPr lang="en-GB" i="1" smtClean="0">
                            <a:latin typeface="Cambria Math" panose="02040503050406030204" pitchFamily="18" charset="0"/>
                          </a:rPr>
                          <m:t>𝜋</m:t>
                        </m:r>
                      </m:e>
                    </m:d>
                  </m:oMath>
                </a14:m>
                <a:r>
                  <a:rPr lang="en-GB" dirty="0"/>
                  <a:t>, either</a:t>
                </a:r>
              </a:p>
              <a:p>
                <a:pPr lvl="2"/>
                <a14:m>
                  <m:oMath xmlns:m="http://schemas.openxmlformats.org/officeDocument/2006/math">
                    <m:r>
                      <a:rPr lang="en-GB" i="1" smtClean="0">
                        <a:latin typeface="Cambria Math" panose="02040503050406030204" pitchFamily="18" charset="0"/>
                        <a:cs typeface="Times New Roman"/>
                      </a:rPr>
                      <m:t>𝑠</m:t>
                    </m:r>
                    <m:r>
                      <a:rPr lang="en-GB" i="1" smtClean="0">
                        <a:latin typeface="Cambria Math" panose="02040503050406030204" pitchFamily="18" charset="0"/>
                      </a:rPr>
                      <m:t>∈</m:t>
                    </m:r>
                    <m:r>
                      <a:rPr lang="en-GB" i="1" smtClean="0">
                        <a:latin typeface="Cambria Math" panose="02040503050406030204" pitchFamily="18" charset="0"/>
                        <a:cs typeface="Times New Roman"/>
                      </a:rPr>
                      <m:t>𝐷𝑜𝑚</m:t>
                    </m:r>
                    <m:d>
                      <m:dPr>
                        <m:ctrlPr>
                          <a:rPr lang="en-GB" i="1" smtClean="0">
                            <a:latin typeface="Cambria Math" panose="02040503050406030204" pitchFamily="18" charset="0"/>
                            <a:cs typeface="Times New Roman"/>
                          </a:rPr>
                        </m:ctrlPr>
                      </m:dPr>
                      <m:e>
                        <m:r>
                          <a:rPr lang="en-GB" i="1" smtClean="0">
                            <a:latin typeface="Cambria Math" panose="02040503050406030204" pitchFamily="18" charset="0"/>
                            <a:cs typeface="Times New Roman"/>
                          </a:rPr>
                          <m:t>𝜋</m:t>
                        </m:r>
                      </m:e>
                    </m:d>
                  </m:oMath>
                </a14:m>
                <a:r>
                  <a:rPr lang="en-GB" dirty="0">
                    <a:cs typeface="Times New Roman"/>
                  </a:rPr>
                  <a:t> (i.e., </a:t>
                </a:r>
                <a14:m>
                  <m:oMath xmlns:m="http://schemas.openxmlformats.org/officeDocument/2006/math">
                    <m:r>
                      <a:rPr lang="en-GB" i="1" smtClean="0">
                        <a:latin typeface="Cambria Math" panose="02040503050406030204" pitchFamily="18" charset="0"/>
                      </a:rPr>
                      <m:t>𝜋</m:t>
                    </m:r>
                  </m:oMath>
                </a14:m>
                <a:r>
                  <a:rPr lang="en-GB" dirty="0">
                    <a:cs typeface="Times New Roman"/>
                  </a:rPr>
                  <a:t> specifies an action at </a:t>
                </a:r>
                <a14:m>
                  <m:oMath xmlns:m="http://schemas.openxmlformats.org/officeDocument/2006/math">
                    <m:r>
                      <a:rPr lang="en-GB" i="1">
                        <a:latin typeface="Cambria Math" panose="02040503050406030204" pitchFamily="18" charset="0"/>
                      </a:rPr>
                      <m:t>𝑠</m:t>
                    </m:r>
                  </m:oMath>
                </a14:m>
                <a:r>
                  <a:rPr lang="en-GB" dirty="0">
                    <a:cs typeface="Times New Roman"/>
                  </a:rPr>
                  <a:t>),</a:t>
                </a:r>
                <a:endParaRPr lang="en-GB" i="1" dirty="0"/>
              </a:p>
              <a:p>
                <a:pPr lvl="2"/>
                <a14:m>
                  <m:oMath xmlns:m="http://schemas.openxmlformats.org/officeDocument/2006/math">
                    <m:r>
                      <a:rPr lang="en-GB" i="1" dirty="0" smtClean="0">
                        <a:latin typeface="Cambria Math" panose="02040503050406030204" pitchFamily="18" charset="0"/>
                        <a:cs typeface="Times New Roman"/>
                      </a:rPr>
                      <m:t>𝑠</m:t>
                    </m:r>
                    <m:r>
                      <a:rPr lang="en-GB" i="1" dirty="0" smtClean="0">
                        <a:latin typeface="Cambria Math" panose="02040503050406030204" pitchFamily="18" charset="0"/>
                      </a:rPr>
                      <m:t>∈</m:t>
                    </m:r>
                    <m:sSub>
                      <m:sSubPr>
                        <m:ctrlPr>
                          <a:rPr lang="de-DE" b="0" i="1" dirty="0" smtClean="0">
                            <a:latin typeface="Cambria Math" panose="02040503050406030204" pitchFamily="18" charset="0"/>
                            <a:cs typeface="Times New Roman"/>
                          </a:rPr>
                        </m:ctrlPr>
                      </m:sSubPr>
                      <m:e>
                        <m:r>
                          <a:rPr lang="en-GB" i="1" dirty="0" smtClean="0">
                            <a:latin typeface="Cambria Math" panose="02040503050406030204" pitchFamily="18" charset="0"/>
                            <a:cs typeface="Times New Roman"/>
                          </a:rPr>
                          <m:t>𝑆</m:t>
                        </m:r>
                      </m:e>
                      <m:sub>
                        <m:r>
                          <a:rPr lang="de-DE" b="0" i="1" dirty="0" smtClean="0">
                            <a:latin typeface="Cambria Math" panose="02040503050406030204" pitchFamily="18" charset="0"/>
                            <a:cs typeface="Times New Roman"/>
                          </a:rPr>
                          <m:t>𝑔</m:t>
                        </m:r>
                      </m:sub>
                    </m:sSub>
                  </m:oMath>
                </a14:m>
                <a:r>
                  <a:rPr lang="en-GB" i="1" dirty="0">
                    <a:cs typeface="Times New Roman"/>
                  </a:rPr>
                  <a:t> </a:t>
                </a:r>
                <a:r>
                  <a:rPr lang="en-GB" dirty="0">
                    <a:cs typeface="Times New Roman"/>
                  </a:rPr>
                  <a:t>(i.e., </a:t>
                </a:r>
                <a14:m>
                  <m:oMath xmlns:m="http://schemas.openxmlformats.org/officeDocument/2006/math">
                    <m:r>
                      <a:rPr lang="en-GB" i="1">
                        <a:latin typeface="Cambria Math" panose="02040503050406030204" pitchFamily="18" charset="0"/>
                      </a:rPr>
                      <m:t>𝑠</m:t>
                    </m:r>
                  </m:oMath>
                </a14:m>
                <a:r>
                  <a:rPr lang="en-GB" dirty="0">
                    <a:cs typeface="Times New Roman"/>
                  </a:rPr>
                  <a:t> is a goal state), or</a:t>
                </a:r>
              </a:p>
              <a:p>
                <a:pPr lvl="2"/>
                <a14:m>
                  <m:oMath xmlns:m="http://schemas.openxmlformats.org/officeDocument/2006/math">
                    <m:r>
                      <a:rPr lang="en-GB" i="1" dirty="0" smtClean="0">
                        <a:latin typeface="Cambria Math" panose="02040503050406030204" pitchFamily="18" charset="0"/>
                        <a:cs typeface="Times New Roman"/>
                      </a:rPr>
                      <m:t>𝐴𝑝𝑝𝑙𝑖𝑐𝑎𝑏𝑙𝑒</m:t>
                    </m:r>
                    <m:d>
                      <m:dPr>
                        <m:ctrlPr>
                          <a:rPr lang="en-GB" i="1" dirty="0" smtClean="0">
                            <a:latin typeface="Cambria Math" panose="02040503050406030204" pitchFamily="18" charset="0"/>
                            <a:cs typeface="Times New Roman"/>
                          </a:rPr>
                        </m:ctrlPr>
                      </m:dPr>
                      <m:e>
                        <m:r>
                          <a:rPr lang="en-GB" i="1" dirty="0" smtClean="0">
                            <a:latin typeface="Cambria Math" panose="02040503050406030204" pitchFamily="18" charset="0"/>
                            <a:cs typeface="Times New Roman"/>
                          </a:rPr>
                          <m:t>𝑠</m:t>
                        </m:r>
                      </m:e>
                    </m:d>
                    <m:r>
                      <a:rPr lang="en-GB" i="1" dirty="0" smtClean="0">
                        <a:latin typeface="Cambria Math" panose="02040503050406030204" pitchFamily="18" charset="0"/>
                        <a:cs typeface="Times New Roman"/>
                      </a:rPr>
                      <m:t>=</m:t>
                    </m:r>
                    <m:r>
                      <a:rPr lang="en-GB" i="1" dirty="0" smtClean="0">
                        <a:latin typeface="Cambria Math" panose="02040503050406030204" pitchFamily="18" charset="0"/>
                        <a:cs typeface="Symbol" charset="2"/>
                      </a:rPr>
                      <m:t>∅</m:t>
                    </m:r>
                  </m:oMath>
                </a14:m>
                <a:r>
                  <a:rPr lang="en-GB" dirty="0"/>
                  <a:t> (i.e., there are no applicable actions at </a:t>
                </a:r>
                <a14:m>
                  <m:oMath xmlns:m="http://schemas.openxmlformats.org/officeDocument/2006/math">
                    <m:r>
                      <a:rPr lang="en-GB" i="1">
                        <a:latin typeface="Cambria Math" panose="02040503050406030204" pitchFamily="18" charset="0"/>
                      </a:rPr>
                      <m:t>𝑠</m:t>
                    </m:r>
                  </m:oMath>
                </a14:m>
                <a:r>
                  <a:rPr lang="en-GB" dirty="0"/>
                  <a:t>)</a:t>
                </a:r>
              </a:p>
              <a:p>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286" t="-227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30D88685-E7CE-6D4C-956F-6C79B4092A70}"/>
              </a:ext>
            </a:extLst>
          </p:cNvPr>
          <p:cNvSpPr>
            <a:spLocks noGrp="1"/>
          </p:cNvSpPr>
          <p:nvPr>
            <p:ph type="sldNum" sz="quarter" idx="12"/>
          </p:nvPr>
        </p:nvSpPr>
        <p:spPr/>
        <p:txBody>
          <a:bodyPr/>
          <a:lstStyle/>
          <a:p>
            <a:fld id="{67C9959E-8E6B-B04C-9955-EA096F41CA7A}" type="slidenum">
              <a:rPr lang="en-GB" smtClean="0"/>
              <a:t>8</a:t>
            </a:fld>
            <a:endParaRPr lang="en-GB"/>
          </a:p>
        </p:txBody>
      </p:sp>
    </p:spTree>
    <p:extLst>
      <p:ext uri="{BB962C8B-B14F-4D97-AF65-F5344CB8AC3E}">
        <p14:creationId xmlns:p14="http://schemas.microsoft.com/office/powerpoint/2010/main" val="42182914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Formal Model</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158241"/>
                <a:ext cx="7886700" cy="4550284"/>
              </a:xfrm>
            </p:spPr>
            <p:txBody>
              <a:bodyPr>
                <a:normAutofit fontScale="92500" lnSpcReduction="10000"/>
              </a:bodyPr>
              <a:lstStyle/>
              <a:p>
                <a:r>
                  <a:rPr lang="en-US" dirty="0"/>
                  <a:t>At each time step </a:t>
                </a:r>
                <a14:m>
                  <m:oMath xmlns:m="http://schemas.openxmlformats.org/officeDocument/2006/math">
                    <m:r>
                      <a:rPr lang="de-DE" b="0" i="1" dirty="0" smtClean="0">
                        <a:latin typeface="Cambria Math" panose="02040503050406030204" pitchFamily="18" charset="0"/>
                      </a:rPr>
                      <m:t>𝑡</m:t>
                    </m:r>
                    <m:r>
                      <a:rPr lang="de-DE" b="0" i="1" dirty="0" smtClean="0">
                        <a:latin typeface="Cambria Math" panose="02040503050406030204" pitchFamily="18" charset="0"/>
                      </a:rPr>
                      <m:t>=1, 2, …, </m:t>
                    </m:r>
                    <m:r>
                      <a:rPr lang="de-DE" b="0" i="1" dirty="0" smtClean="0">
                        <a:latin typeface="Cambria Math" panose="02040503050406030204" pitchFamily="18" charset="0"/>
                      </a:rPr>
                      <m:t>𝑇</m:t>
                    </m:r>
                  </m:oMath>
                </a14:m>
                <a:r>
                  <a:rPr lang="en-US" dirty="0"/>
                  <a:t>:</a:t>
                </a:r>
              </a:p>
              <a:p>
                <a:pPr lvl="1"/>
                <a:r>
                  <a:rPr lang="en-US" dirty="0"/>
                  <a:t>Each machine </a:t>
                </a:r>
                <a14:m>
                  <m:oMath xmlns:m="http://schemas.openxmlformats.org/officeDocument/2006/math">
                    <m:r>
                      <a:rPr lang="en-US" i="1" dirty="0" smtClean="0">
                        <a:latin typeface="Cambria Math" panose="02040503050406030204" pitchFamily="18" charset="0"/>
                      </a:rPr>
                      <m:t>𝑖</m:t>
                    </m:r>
                  </m:oMath>
                </a14:m>
                <a:r>
                  <a:rPr lang="en-US" dirty="0"/>
                  <a:t> has a random reward </a:t>
                </a:r>
                <a14:m>
                  <m:oMath xmlns:m="http://schemas.openxmlformats.org/officeDocument/2006/math">
                    <m:sSub>
                      <m:sSubPr>
                        <m:ctrlPr>
                          <a:rPr lang="de-DE" b="0" i="1" dirty="0" smtClean="0">
                            <a:latin typeface="Cambria Math" panose="02040503050406030204" pitchFamily="18" charset="0"/>
                          </a:rPr>
                        </m:ctrlPr>
                      </m:sSubPr>
                      <m:e>
                        <m:r>
                          <m:rPr>
                            <m:sty m:val="p"/>
                          </m:rPr>
                          <a:rPr lang="de-DE" b="0" i="0" dirty="0" smtClean="0">
                            <a:latin typeface="Cambria Math" panose="02040503050406030204" pitchFamily="18" charset="0"/>
                          </a:rPr>
                          <m:t>X</m:t>
                        </m:r>
                      </m:e>
                      <m:sub>
                        <m:r>
                          <a:rPr lang="en-US" i="1" dirty="0">
                            <a:latin typeface="Cambria Math" panose="02040503050406030204" pitchFamily="18" charset="0"/>
                          </a:rPr>
                          <m:t>𝑖</m:t>
                        </m:r>
                        <m:r>
                          <a:rPr lang="de-DE" b="0" i="0" dirty="0" smtClean="0">
                            <a:latin typeface="Cambria Math" panose="02040503050406030204" pitchFamily="18" charset="0"/>
                          </a:rPr>
                          <m:t>,</m:t>
                        </m:r>
                        <m:r>
                          <a:rPr lang="de-DE" b="0" i="1" dirty="0" smtClean="0">
                            <a:latin typeface="Cambria Math" panose="02040503050406030204" pitchFamily="18" charset="0"/>
                          </a:rPr>
                          <m:t>𝑡</m:t>
                        </m:r>
                      </m:sub>
                    </m:sSub>
                  </m:oMath>
                </a14:m>
                <a:endParaRPr lang="en-US" dirty="0"/>
              </a:p>
              <a:p>
                <a:pPr lvl="2"/>
                <a14:m>
                  <m:oMath xmlns:m="http://schemas.openxmlformats.org/officeDocument/2006/math">
                    <m:r>
                      <a:rPr lang="de-DE" b="0" i="1" dirty="0" smtClean="0">
                        <a:latin typeface="Cambria Math" panose="02040503050406030204" pitchFamily="18" charset="0"/>
                      </a:rPr>
                      <m:t>𝐸</m:t>
                    </m:r>
                    <m:d>
                      <m:dPr>
                        <m:begChr m:val="["/>
                        <m:endChr m:val="]"/>
                        <m:ctrlPr>
                          <a:rPr lang="de-DE" b="0" i="1" dirty="0" smtClean="0">
                            <a:latin typeface="Cambria Math" panose="02040503050406030204" pitchFamily="18" charset="0"/>
                          </a:rPr>
                        </m:ctrlPr>
                      </m:dPr>
                      <m:e>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r>
                              <a:rPr lang="de-DE" b="0" i="1" dirty="0" smtClean="0">
                                <a:latin typeface="Cambria Math" panose="02040503050406030204" pitchFamily="18" charset="0"/>
                              </a:rPr>
                              <m:t>𝑖</m:t>
                            </m:r>
                            <m:r>
                              <a:rPr lang="de-DE" b="0" i="1" dirty="0" smtClean="0">
                                <a:latin typeface="Cambria Math" panose="02040503050406030204" pitchFamily="18" charset="0"/>
                              </a:rPr>
                              <m:t>,</m:t>
                            </m:r>
                            <m:r>
                              <a:rPr lang="de-DE" b="0" i="1" dirty="0" smtClean="0">
                                <a:latin typeface="Cambria Math" panose="02040503050406030204" pitchFamily="18" charset="0"/>
                              </a:rPr>
                              <m:t>𝑡</m:t>
                            </m:r>
                          </m:sub>
                        </m:sSub>
                      </m:e>
                    </m:d>
                    <m:r>
                      <a:rPr lang="de-DE" b="0" i="1" dirty="0" smtClean="0">
                        <a:latin typeface="Cambria Math" panose="02040503050406030204" pitchFamily="18" charset="0"/>
                      </a:rPr>
                      <m:t>=</m:t>
                    </m:r>
                    <m:sSub>
                      <m:sSubPr>
                        <m:ctrlPr>
                          <a:rPr lang="de-DE"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rPr>
                          <m:t>𝑖</m:t>
                        </m:r>
                      </m:sub>
                    </m:sSub>
                  </m:oMath>
                </a14:m>
                <a:r>
                  <a:rPr lang="en-US" dirty="0"/>
                  <a:t> independent of the past</a:t>
                </a:r>
              </a:p>
              <a:p>
                <a:pPr lvl="1"/>
                <a:r>
                  <a:rPr lang="en-US" dirty="0"/>
                  <a:t>Pick a machine </a:t>
                </a:r>
                <a14:m>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𝐼</m:t>
                        </m:r>
                      </m:e>
                      <m:sub>
                        <m:r>
                          <a:rPr lang="de-DE" b="0" i="1" dirty="0" smtClean="0">
                            <a:latin typeface="Cambria Math" panose="02040503050406030204" pitchFamily="18" charset="0"/>
                          </a:rPr>
                          <m:t>𝑡</m:t>
                        </m:r>
                      </m:sub>
                    </m:sSub>
                  </m:oMath>
                </a14:m>
                <a:r>
                  <a:rPr lang="en-US" dirty="0"/>
                  <a:t> and get reward </a:t>
                </a:r>
                <a14:m>
                  <m:oMath xmlns:m="http://schemas.openxmlformats.org/officeDocument/2006/math">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𝑋</m:t>
                        </m:r>
                      </m:e>
                      <m:sub>
                        <m:sSub>
                          <m:sSubPr>
                            <m:ctrlPr>
                              <a:rPr lang="de-DE" b="0" i="1" dirty="0" smtClean="0">
                                <a:latin typeface="Cambria Math" panose="02040503050406030204" pitchFamily="18" charset="0"/>
                              </a:rPr>
                            </m:ctrlPr>
                          </m:sSubPr>
                          <m:e>
                            <m:r>
                              <a:rPr lang="de-DE" b="0" i="1" dirty="0" smtClean="0">
                                <a:latin typeface="Cambria Math" panose="02040503050406030204" pitchFamily="18" charset="0"/>
                              </a:rPr>
                              <m:t>𝐼</m:t>
                            </m:r>
                          </m:e>
                          <m:sub>
                            <m:r>
                              <a:rPr lang="de-DE" b="0" i="1" dirty="0" smtClean="0">
                                <a:latin typeface="Cambria Math" panose="02040503050406030204" pitchFamily="18" charset="0"/>
                              </a:rPr>
                              <m:t>𝑡</m:t>
                            </m:r>
                          </m:sub>
                        </m:sSub>
                        <m:r>
                          <a:rPr lang="de-DE" b="0" i="1" dirty="0" smtClean="0">
                            <a:latin typeface="Cambria Math" panose="02040503050406030204" pitchFamily="18" charset="0"/>
                          </a:rPr>
                          <m:t>,</m:t>
                        </m:r>
                        <m:r>
                          <a:rPr lang="de-DE" b="0" i="1" dirty="0" smtClean="0">
                            <a:latin typeface="Cambria Math" panose="02040503050406030204" pitchFamily="18" charset="0"/>
                          </a:rPr>
                          <m:t>𝑡</m:t>
                        </m:r>
                      </m:sub>
                    </m:sSub>
                  </m:oMath>
                </a14:m>
                <a:endParaRPr lang="en-US" dirty="0"/>
              </a:p>
              <a:p>
                <a:pPr lvl="1"/>
                <a:r>
                  <a:rPr lang="en-US" dirty="0"/>
                  <a:t>Other machines’ rewards hidden</a:t>
                </a:r>
              </a:p>
              <a:p>
                <a:r>
                  <a:rPr lang="en-US" dirty="0"/>
                  <a:t>Over </a:t>
                </a:r>
                <a14:m>
                  <m:oMath xmlns:m="http://schemas.openxmlformats.org/officeDocument/2006/math">
                    <m:r>
                      <a:rPr lang="de-DE" i="1" dirty="0">
                        <a:latin typeface="Cambria Math" panose="02040503050406030204" pitchFamily="18" charset="0"/>
                      </a:rPr>
                      <m:t>𝑇</m:t>
                    </m:r>
                  </m:oMath>
                </a14:m>
                <a:r>
                  <a:rPr lang="en-US" dirty="0"/>
                  <a:t> time steps, we have a total reward of </a:t>
                </a:r>
                <a14:m>
                  <m:oMath xmlns:m="http://schemas.openxmlformats.org/officeDocument/2006/math">
                    <m:nary>
                      <m:naryPr>
                        <m:chr m:val="∑"/>
                        <m:ctrlPr>
                          <a:rPr lang="en-US" i="1" smtClean="0">
                            <a:solidFill>
                              <a:srgbClr val="C00000"/>
                            </a:solidFill>
                            <a:latin typeface="Cambria Math" panose="02040503050406030204" pitchFamily="18" charset="0"/>
                          </a:rPr>
                        </m:ctrlPr>
                      </m:naryPr>
                      <m:sub>
                        <m:r>
                          <m:rPr>
                            <m:brk m:alnAt="23"/>
                          </m:rPr>
                          <a:rPr lang="de-DE" b="0" i="1" smtClean="0">
                            <a:solidFill>
                              <a:srgbClr val="C00000"/>
                            </a:solidFill>
                            <a:latin typeface="Cambria Math" panose="02040503050406030204" pitchFamily="18" charset="0"/>
                          </a:rPr>
                          <m:t>𝑡</m:t>
                        </m:r>
                        <m:r>
                          <a:rPr lang="de-DE" b="0" i="1" smtClean="0">
                            <a:solidFill>
                              <a:srgbClr val="C00000"/>
                            </a:solidFill>
                            <a:latin typeface="Cambria Math" panose="02040503050406030204" pitchFamily="18" charset="0"/>
                          </a:rPr>
                          <m:t>=1</m:t>
                        </m:r>
                      </m:sub>
                      <m:sup>
                        <m:r>
                          <a:rPr lang="de-DE" b="0" i="1" smtClean="0">
                            <a:solidFill>
                              <a:srgbClr val="C00000"/>
                            </a:solidFill>
                            <a:latin typeface="Cambria Math" panose="02040503050406030204" pitchFamily="18" charset="0"/>
                          </a:rPr>
                          <m:t>𝑇</m:t>
                        </m:r>
                      </m:sup>
                      <m:e>
                        <m:sSub>
                          <m:sSubPr>
                            <m:ctrlPr>
                              <a:rPr lang="de-DE" b="0" i="1" smtClean="0">
                                <a:solidFill>
                                  <a:srgbClr val="C00000"/>
                                </a:solidFill>
                                <a:latin typeface="Cambria Math" panose="02040503050406030204" pitchFamily="18" charset="0"/>
                              </a:rPr>
                            </m:ctrlPr>
                          </m:sSubPr>
                          <m:e>
                            <m:r>
                              <a:rPr lang="de-DE" b="0" i="1" smtClean="0">
                                <a:solidFill>
                                  <a:srgbClr val="C00000"/>
                                </a:solidFill>
                                <a:latin typeface="Cambria Math" panose="02040503050406030204" pitchFamily="18" charset="0"/>
                              </a:rPr>
                              <m:t>𝑋</m:t>
                            </m:r>
                          </m:e>
                          <m:sub>
                            <m:sSub>
                              <m:sSubPr>
                                <m:ctrlPr>
                                  <a:rPr lang="de-DE" b="0" i="1" smtClean="0">
                                    <a:solidFill>
                                      <a:srgbClr val="C00000"/>
                                    </a:solidFill>
                                    <a:latin typeface="Cambria Math" panose="02040503050406030204" pitchFamily="18" charset="0"/>
                                  </a:rPr>
                                </m:ctrlPr>
                              </m:sSubPr>
                              <m:e>
                                <m:r>
                                  <a:rPr lang="de-DE" b="0" i="1" smtClean="0">
                                    <a:solidFill>
                                      <a:srgbClr val="C00000"/>
                                    </a:solidFill>
                                    <a:latin typeface="Cambria Math" panose="02040503050406030204" pitchFamily="18" charset="0"/>
                                  </a:rPr>
                                  <m:t>𝐼</m:t>
                                </m:r>
                              </m:e>
                              <m:sub>
                                <m:r>
                                  <a:rPr lang="de-DE" b="0" i="1" smtClean="0">
                                    <a:solidFill>
                                      <a:srgbClr val="C00000"/>
                                    </a:solidFill>
                                    <a:latin typeface="Cambria Math" panose="02040503050406030204" pitchFamily="18" charset="0"/>
                                  </a:rPr>
                                  <m:t>𝑡</m:t>
                                </m:r>
                              </m:sub>
                            </m:sSub>
                            <m:r>
                              <a:rPr lang="de-DE" b="0" i="1" smtClean="0">
                                <a:solidFill>
                                  <a:srgbClr val="C00000"/>
                                </a:solidFill>
                                <a:latin typeface="Cambria Math" panose="02040503050406030204" pitchFamily="18" charset="0"/>
                              </a:rPr>
                              <m:t>,</m:t>
                            </m:r>
                            <m:r>
                              <a:rPr lang="de-DE" b="0" i="1" smtClean="0">
                                <a:solidFill>
                                  <a:srgbClr val="C00000"/>
                                </a:solidFill>
                                <a:latin typeface="Cambria Math" panose="02040503050406030204" pitchFamily="18" charset="0"/>
                              </a:rPr>
                              <m:t>𝑡</m:t>
                            </m:r>
                          </m:sub>
                        </m:sSub>
                      </m:e>
                    </m:nary>
                  </m:oMath>
                </a14:m>
                <a:endParaRPr lang="de-DE" dirty="0"/>
              </a:p>
              <a:p>
                <a:pPr lvl="1"/>
                <a:r>
                  <a:rPr lang="en-US" dirty="0"/>
                  <a:t>If all </a:t>
                </a:r>
                <a14:m>
                  <m:oMath xmlns:m="http://schemas.openxmlformats.org/officeDocument/2006/math">
                    <m:sSub>
                      <m:sSubPr>
                        <m:ctrlPr>
                          <a:rPr lang="de-DE"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rPr>
                          <m:t>𝑖</m:t>
                        </m:r>
                      </m:sub>
                    </m:sSub>
                  </m:oMath>
                </a14:m>
                <a:r>
                  <a:rPr lang="en-US" dirty="0"/>
                  <a:t>’s known, we would have selected </a:t>
                </a:r>
                <a14:m>
                  <m:oMath xmlns:m="http://schemas.openxmlformats.org/officeDocument/2006/math">
                    <m:limLow>
                      <m:limLowPr>
                        <m:ctrlPr>
                          <a:rPr lang="de-DE" i="1" dirty="0">
                            <a:latin typeface="Cambria Math" panose="02040503050406030204" pitchFamily="18" charset="0"/>
                          </a:rPr>
                        </m:ctrlPr>
                      </m:limLowPr>
                      <m:e>
                        <m:r>
                          <m:rPr>
                            <m:sty m:val="p"/>
                          </m:rPr>
                          <a:rPr lang="de-DE" dirty="0">
                            <a:latin typeface="Cambria Math" panose="02040503050406030204" pitchFamily="18" charset="0"/>
                          </a:rPr>
                          <m:t>argmax</m:t>
                        </m:r>
                      </m:e>
                      <m:lim>
                        <m:r>
                          <a:rPr lang="de-DE" i="1" dirty="0">
                            <a:latin typeface="Cambria Math" panose="02040503050406030204" pitchFamily="18" charset="0"/>
                          </a:rPr>
                          <m:t>𝑖</m:t>
                        </m:r>
                      </m:lim>
                    </m:limLow>
                    <m:r>
                      <a:rPr lang="de-DE" dirty="0">
                        <a:latin typeface="Cambria Math" panose="02040503050406030204" pitchFamily="18" charset="0"/>
                      </a:rPr>
                      <m:t> </m:t>
                    </m:r>
                    <m:sSub>
                      <m:sSubPr>
                        <m:ctrlPr>
                          <a:rPr lang="de-DE"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rPr>
                          <m:t>𝑖</m:t>
                        </m:r>
                      </m:sub>
                    </m:sSub>
                  </m:oMath>
                </a14:m>
                <a:r>
                  <a:rPr lang="en-US" dirty="0"/>
                  <a:t> at each time </a:t>
                </a:r>
                <a14:m>
                  <m:oMath xmlns:m="http://schemas.openxmlformats.org/officeDocument/2006/math">
                    <m:r>
                      <a:rPr lang="en-US" i="1" dirty="0" smtClean="0">
                        <a:latin typeface="Cambria Math" panose="02040503050406030204" pitchFamily="18" charset="0"/>
                      </a:rPr>
                      <m:t>𝑡</m:t>
                    </m:r>
                  </m:oMath>
                </a14:m>
                <a:endParaRPr lang="en-US" dirty="0"/>
              </a:p>
              <a:p>
                <a:pPr lvl="2"/>
                <a:r>
                  <a:rPr lang="en-US" dirty="0"/>
                  <a:t>Expected total reward </a:t>
                </a:r>
                <a14:m>
                  <m:oMath xmlns:m="http://schemas.openxmlformats.org/officeDocument/2006/math">
                    <m:r>
                      <a:rPr lang="de-DE" b="0" i="1" dirty="0" smtClean="0">
                        <a:solidFill>
                          <a:schemeClr val="accent1"/>
                        </a:solidFill>
                        <a:latin typeface="Cambria Math" panose="02040503050406030204" pitchFamily="18" charset="0"/>
                      </a:rPr>
                      <m:t>𝑇</m:t>
                    </m:r>
                    <m:r>
                      <a:rPr lang="de-DE" dirty="0">
                        <a:solidFill>
                          <a:schemeClr val="accent1"/>
                        </a:solidFill>
                        <a:latin typeface="Cambria Math" panose="02040503050406030204" pitchFamily="18" charset="0"/>
                        <a:ea typeface="Cambria Math" panose="02040503050406030204" pitchFamily="18" charset="0"/>
                      </a:rPr>
                      <m:t>∙</m:t>
                    </m:r>
                    <m:limLow>
                      <m:limLowPr>
                        <m:ctrlPr>
                          <a:rPr lang="de-DE" i="1" dirty="0">
                            <a:solidFill>
                              <a:schemeClr val="accent1"/>
                            </a:solidFill>
                            <a:latin typeface="Cambria Math" panose="02040503050406030204" pitchFamily="18" charset="0"/>
                          </a:rPr>
                        </m:ctrlPr>
                      </m:limLowPr>
                      <m:e>
                        <m:r>
                          <m:rPr>
                            <m:sty m:val="p"/>
                          </m:rPr>
                          <a:rPr lang="de-DE" dirty="0">
                            <a:solidFill>
                              <a:schemeClr val="accent1"/>
                            </a:solidFill>
                            <a:latin typeface="Cambria Math" panose="02040503050406030204" pitchFamily="18" charset="0"/>
                          </a:rPr>
                          <m:t>max</m:t>
                        </m:r>
                      </m:e>
                      <m:lim>
                        <m:r>
                          <a:rPr lang="de-DE" i="1" dirty="0">
                            <a:solidFill>
                              <a:schemeClr val="accent1"/>
                            </a:solidFill>
                            <a:latin typeface="Cambria Math" panose="02040503050406030204" pitchFamily="18" charset="0"/>
                          </a:rPr>
                          <m:t>𝑖</m:t>
                        </m:r>
                      </m:lim>
                    </m:limLow>
                    <m:r>
                      <a:rPr lang="de-DE" dirty="0">
                        <a:solidFill>
                          <a:schemeClr val="accent1"/>
                        </a:solidFill>
                        <a:latin typeface="Cambria Math" panose="02040503050406030204" pitchFamily="18" charset="0"/>
                      </a:rPr>
                      <m:t> </m:t>
                    </m:r>
                    <m:sSub>
                      <m:sSubPr>
                        <m:ctrlPr>
                          <a:rPr lang="de-DE" i="1" dirty="0">
                            <a:solidFill>
                              <a:schemeClr val="accent1"/>
                            </a:solidFill>
                            <a:latin typeface="Cambria Math" panose="02040503050406030204" pitchFamily="18" charset="0"/>
                          </a:rPr>
                        </m:ctrlPr>
                      </m:sSubPr>
                      <m:e>
                        <m:r>
                          <a:rPr lang="en-US" i="1" dirty="0">
                            <a:solidFill>
                              <a:schemeClr val="accent1"/>
                            </a:solidFill>
                            <a:latin typeface="Cambria Math" panose="02040503050406030204" pitchFamily="18" charset="0"/>
                            <a:ea typeface="Cambria Math" panose="02040503050406030204" pitchFamily="18" charset="0"/>
                          </a:rPr>
                          <m:t>𝜇</m:t>
                        </m:r>
                      </m:e>
                      <m:sub>
                        <m:r>
                          <a:rPr lang="de-DE" i="1" dirty="0">
                            <a:solidFill>
                              <a:schemeClr val="accent1"/>
                            </a:solidFill>
                            <a:latin typeface="Cambria Math" panose="02040503050406030204" pitchFamily="18" charset="0"/>
                          </a:rPr>
                          <m:t>𝑖</m:t>
                        </m:r>
                      </m:sub>
                    </m:sSub>
                  </m:oMath>
                </a14:m>
                <a:endParaRPr lang="en-US" dirty="0"/>
              </a:p>
              <a:p>
                <a:r>
                  <a:rPr lang="en-US" dirty="0"/>
                  <a:t>Our “regret”: </a:t>
                </a:r>
                <a:br>
                  <a:rPr lang="en-US" dirty="0"/>
                </a:br>
                <a:r>
                  <a:rPr lang="en-US" dirty="0"/>
                  <a:t> </a:t>
                </a:r>
                <a14:m>
                  <m:oMath xmlns:m="http://schemas.openxmlformats.org/officeDocument/2006/math">
                    <m:r>
                      <a:rPr lang="de-DE" i="1" dirty="0">
                        <a:solidFill>
                          <a:schemeClr val="accent1"/>
                        </a:solidFill>
                        <a:latin typeface="Cambria Math" panose="02040503050406030204" pitchFamily="18" charset="0"/>
                      </a:rPr>
                      <m:t>𝑇</m:t>
                    </m:r>
                    <m:r>
                      <a:rPr lang="de-DE" dirty="0">
                        <a:solidFill>
                          <a:schemeClr val="accent1"/>
                        </a:solidFill>
                        <a:latin typeface="Cambria Math" panose="02040503050406030204" pitchFamily="18" charset="0"/>
                        <a:ea typeface="Cambria Math" panose="02040503050406030204" pitchFamily="18" charset="0"/>
                      </a:rPr>
                      <m:t>∙</m:t>
                    </m:r>
                    <m:limLow>
                      <m:limLowPr>
                        <m:ctrlPr>
                          <a:rPr lang="de-DE" i="1" dirty="0">
                            <a:solidFill>
                              <a:schemeClr val="accent1"/>
                            </a:solidFill>
                            <a:latin typeface="Cambria Math" panose="02040503050406030204" pitchFamily="18" charset="0"/>
                          </a:rPr>
                        </m:ctrlPr>
                      </m:limLowPr>
                      <m:e>
                        <m:r>
                          <m:rPr>
                            <m:sty m:val="p"/>
                          </m:rPr>
                          <a:rPr lang="de-DE" dirty="0">
                            <a:solidFill>
                              <a:schemeClr val="accent1"/>
                            </a:solidFill>
                            <a:latin typeface="Cambria Math" panose="02040503050406030204" pitchFamily="18" charset="0"/>
                          </a:rPr>
                          <m:t>max</m:t>
                        </m:r>
                      </m:e>
                      <m:lim>
                        <m:r>
                          <a:rPr lang="de-DE" i="1" dirty="0">
                            <a:solidFill>
                              <a:schemeClr val="accent1"/>
                            </a:solidFill>
                            <a:latin typeface="Cambria Math" panose="02040503050406030204" pitchFamily="18" charset="0"/>
                          </a:rPr>
                          <m:t>𝑖</m:t>
                        </m:r>
                      </m:lim>
                    </m:limLow>
                    <m:r>
                      <a:rPr lang="de-DE" dirty="0">
                        <a:solidFill>
                          <a:schemeClr val="accent1"/>
                        </a:solidFill>
                        <a:latin typeface="Cambria Math" panose="02040503050406030204" pitchFamily="18" charset="0"/>
                      </a:rPr>
                      <m:t> </m:t>
                    </m:r>
                    <m:sSub>
                      <m:sSubPr>
                        <m:ctrlPr>
                          <a:rPr lang="de-DE" i="1" dirty="0">
                            <a:solidFill>
                              <a:schemeClr val="accent1"/>
                            </a:solidFill>
                            <a:latin typeface="Cambria Math" panose="02040503050406030204" pitchFamily="18" charset="0"/>
                          </a:rPr>
                        </m:ctrlPr>
                      </m:sSubPr>
                      <m:e>
                        <m:r>
                          <a:rPr lang="en-US" i="1" dirty="0">
                            <a:solidFill>
                              <a:schemeClr val="accent1"/>
                            </a:solidFill>
                            <a:latin typeface="Cambria Math" panose="02040503050406030204" pitchFamily="18" charset="0"/>
                            <a:ea typeface="Cambria Math" panose="02040503050406030204" pitchFamily="18" charset="0"/>
                          </a:rPr>
                          <m:t>𝜇</m:t>
                        </m:r>
                      </m:e>
                      <m:sub>
                        <m:r>
                          <a:rPr lang="de-DE" i="1" dirty="0">
                            <a:solidFill>
                              <a:schemeClr val="accent1"/>
                            </a:solidFill>
                            <a:latin typeface="Cambria Math" panose="02040503050406030204" pitchFamily="18" charset="0"/>
                          </a:rPr>
                          <m:t>𝑖</m:t>
                        </m:r>
                      </m:sub>
                    </m:sSub>
                    <m:r>
                      <a:rPr lang="de-DE" b="0" i="0" dirty="0" smtClean="0">
                        <a:solidFill>
                          <a:schemeClr val="accent1"/>
                        </a:solidFill>
                        <a:latin typeface="Cambria Math" panose="02040503050406030204" pitchFamily="18" charset="0"/>
                      </a:rPr>
                      <m:t> </m:t>
                    </m:r>
                    <m:r>
                      <a:rPr lang="de-DE" b="0" i="0" dirty="0" smtClean="0">
                        <a:solidFill>
                          <a:schemeClr val="tx1"/>
                        </a:solidFill>
                        <a:latin typeface="Cambria Math" panose="02040503050406030204" pitchFamily="18" charset="0"/>
                      </a:rPr>
                      <m:t>−</m:t>
                    </m:r>
                    <m:nary>
                      <m:naryPr>
                        <m:chr m:val="∑"/>
                        <m:ctrlPr>
                          <a:rPr lang="en-US" i="1">
                            <a:solidFill>
                              <a:srgbClr val="C00000"/>
                            </a:solidFill>
                            <a:latin typeface="Cambria Math" panose="02040503050406030204" pitchFamily="18" charset="0"/>
                          </a:rPr>
                        </m:ctrlPr>
                      </m:naryPr>
                      <m:sub>
                        <m:r>
                          <m:rPr>
                            <m:brk m:alnAt="23"/>
                          </m:rPr>
                          <a:rPr lang="de-DE" i="1">
                            <a:solidFill>
                              <a:srgbClr val="C00000"/>
                            </a:solidFill>
                            <a:latin typeface="Cambria Math" panose="02040503050406030204" pitchFamily="18" charset="0"/>
                          </a:rPr>
                          <m:t>𝑡</m:t>
                        </m:r>
                        <m:r>
                          <a:rPr lang="de-DE" i="1">
                            <a:solidFill>
                              <a:srgbClr val="C00000"/>
                            </a:solidFill>
                            <a:latin typeface="Cambria Math" panose="02040503050406030204" pitchFamily="18" charset="0"/>
                          </a:rPr>
                          <m:t>=1</m:t>
                        </m:r>
                      </m:sub>
                      <m:sup>
                        <m:r>
                          <a:rPr lang="de-DE" i="1">
                            <a:solidFill>
                              <a:srgbClr val="C00000"/>
                            </a:solidFill>
                            <a:latin typeface="Cambria Math" panose="02040503050406030204" pitchFamily="18" charset="0"/>
                          </a:rPr>
                          <m:t>𝑇</m:t>
                        </m:r>
                      </m:sup>
                      <m:e>
                        <m:sSub>
                          <m:sSubPr>
                            <m:ctrlPr>
                              <a:rPr lang="de-DE" i="1">
                                <a:solidFill>
                                  <a:srgbClr val="C00000"/>
                                </a:solidFill>
                                <a:latin typeface="Cambria Math" panose="02040503050406030204" pitchFamily="18" charset="0"/>
                              </a:rPr>
                            </m:ctrlPr>
                          </m:sSubPr>
                          <m:e>
                            <m:r>
                              <a:rPr lang="de-DE" i="1">
                                <a:solidFill>
                                  <a:srgbClr val="C00000"/>
                                </a:solidFill>
                                <a:latin typeface="Cambria Math" panose="02040503050406030204" pitchFamily="18" charset="0"/>
                              </a:rPr>
                              <m:t>𝑋</m:t>
                            </m:r>
                          </m:e>
                          <m:sub>
                            <m:sSub>
                              <m:sSubPr>
                                <m:ctrlPr>
                                  <a:rPr lang="de-DE" i="1">
                                    <a:solidFill>
                                      <a:srgbClr val="C00000"/>
                                    </a:solidFill>
                                    <a:latin typeface="Cambria Math" panose="02040503050406030204" pitchFamily="18" charset="0"/>
                                  </a:rPr>
                                </m:ctrlPr>
                              </m:sSubPr>
                              <m:e>
                                <m:r>
                                  <a:rPr lang="de-DE" i="1">
                                    <a:solidFill>
                                      <a:srgbClr val="C00000"/>
                                    </a:solidFill>
                                    <a:latin typeface="Cambria Math" panose="02040503050406030204" pitchFamily="18" charset="0"/>
                                  </a:rPr>
                                  <m:t>𝐼</m:t>
                                </m:r>
                              </m:e>
                              <m:sub>
                                <m:r>
                                  <a:rPr lang="de-DE" i="1">
                                    <a:solidFill>
                                      <a:srgbClr val="C00000"/>
                                    </a:solidFill>
                                    <a:latin typeface="Cambria Math" panose="02040503050406030204" pitchFamily="18" charset="0"/>
                                  </a:rPr>
                                  <m:t>𝑡</m:t>
                                </m:r>
                              </m:sub>
                            </m:sSub>
                            <m:r>
                              <a:rPr lang="de-DE" i="1">
                                <a:solidFill>
                                  <a:srgbClr val="C00000"/>
                                </a:solidFill>
                                <a:latin typeface="Cambria Math" panose="02040503050406030204" pitchFamily="18" charset="0"/>
                              </a:rPr>
                              <m:t>,</m:t>
                            </m:r>
                            <m:r>
                              <a:rPr lang="de-DE" i="1">
                                <a:solidFill>
                                  <a:srgbClr val="C00000"/>
                                </a:solidFill>
                                <a:latin typeface="Cambria Math" panose="02040503050406030204" pitchFamily="18" charset="0"/>
                              </a:rPr>
                              <m:t>𝑡</m:t>
                            </m:r>
                          </m:sub>
                        </m:sSub>
                      </m:e>
                    </m:nary>
                  </m:oMath>
                </a14:m>
                <a:endParaRPr lang="de-DE" dirty="0">
                  <a:solidFill>
                    <a:srgbClr val="C00000"/>
                  </a:solidFill>
                </a:endParaRPr>
              </a:p>
              <a:p>
                <a:pPr lvl="1"/>
                <a:endParaRPr lang="en-US" dirty="0"/>
              </a:p>
              <a:p>
                <a:pPr lvl="1"/>
                <a:endParaRPr lang="en-US" dirty="0"/>
              </a:p>
              <a:p>
                <a:pPr lvl="1"/>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158241"/>
                <a:ext cx="7886700" cy="4550284"/>
              </a:xfrm>
              <a:blipFill>
                <a:blip r:embed="rId2"/>
                <a:stretch>
                  <a:fillRect l="-1286" t="-2507" b="-1253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6FAEFB0-D2B2-6642-917F-4EC6F5F7D0A0}"/>
              </a:ext>
            </a:extLst>
          </p:cNvPr>
          <p:cNvSpPr>
            <a:spLocks noGrp="1"/>
          </p:cNvSpPr>
          <p:nvPr>
            <p:ph type="sldNum" sz="quarter" idx="12"/>
          </p:nvPr>
        </p:nvSpPr>
        <p:spPr/>
        <p:txBody>
          <a:bodyPr/>
          <a:lstStyle/>
          <a:p>
            <a:fld id="{67C9959E-8E6B-B04C-9955-EA096F41CA7A}" type="slidenum">
              <a:rPr lang="en-GB" smtClean="0"/>
              <a:t>80</a:t>
            </a:fld>
            <a:endParaRPr lang="en-GB"/>
          </a:p>
        </p:txBody>
      </p:sp>
      <p:sp>
        <p:nvSpPr>
          <p:cNvPr id="6" name="TextBox 5">
            <a:extLst>
              <a:ext uri="{FF2B5EF4-FFF2-40B4-BE49-F238E27FC236}">
                <a16:creationId xmlns:a16="http://schemas.microsoft.com/office/drawing/2014/main" id="{DE5F1B9C-B8C8-6940-8E76-90D04BA0AC80}"/>
              </a:ext>
            </a:extLst>
          </p:cNvPr>
          <p:cNvSpPr txBox="1"/>
          <p:nvPr/>
        </p:nvSpPr>
        <p:spPr>
          <a:xfrm>
            <a:off x="2968613" y="5417464"/>
            <a:ext cx="1110369" cy="338554"/>
          </a:xfrm>
          <a:prstGeom prst="rect">
            <a:avLst/>
          </a:prstGeom>
          <a:solidFill>
            <a:srgbClr val="C00000"/>
          </a:solidFill>
          <a:ln/>
        </p:spPr>
        <p:style>
          <a:lnRef idx="0">
            <a:schemeClr val="accent1"/>
          </a:lnRef>
          <a:fillRef idx="3">
            <a:schemeClr val="accent1"/>
          </a:fillRef>
          <a:effectRef idx="3">
            <a:schemeClr val="accent1"/>
          </a:effectRef>
          <a:fontRef idx="minor">
            <a:schemeClr val="lt1"/>
          </a:fontRef>
        </p:style>
        <p:txBody>
          <a:bodyPr wrap="none" rtlCol="0">
            <a:spAutoFit/>
          </a:bodyPr>
          <a:lstStyle/>
          <a:p>
            <a:r>
              <a:rPr lang="en-HK" sz="1600" dirty="0">
                <a:solidFill>
                  <a:schemeClr val="bg1"/>
                </a:solidFill>
              </a:rPr>
              <a:t>our reward</a:t>
            </a:r>
            <a:endParaRPr lang="en-US" sz="1600" dirty="0">
              <a:solidFill>
                <a:schemeClr val="bg1"/>
              </a:solidFill>
            </a:endParaRPr>
          </a:p>
        </p:txBody>
      </p:sp>
      <p:sp>
        <p:nvSpPr>
          <p:cNvPr id="7" name="Rectangle 6">
            <a:extLst>
              <a:ext uri="{FF2B5EF4-FFF2-40B4-BE49-F238E27FC236}">
                <a16:creationId xmlns:a16="http://schemas.microsoft.com/office/drawing/2014/main" id="{0EA26611-1DE4-084A-B645-5EF7D92FAF3C}"/>
              </a:ext>
            </a:extLst>
          </p:cNvPr>
          <p:cNvSpPr/>
          <p:nvPr/>
        </p:nvSpPr>
        <p:spPr>
          <a:xfrm>
            <a:off x="958564" y="5417464"/>
            <a:ext cx="1497256" cy="830997"/>
          </a:xfrm>
          <a:prstGeom prst="rect">
            <a:avLst/>
          </a:prstGeom>
          <a:ln/>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en-HK" sz="1600" dirty="0">
                <a:solidFill>
                  <a:schemeClr val="bg1"/>
                </a:solidFill>
              </a:rPr>
              <a:t>best machine’s reward</a:t>
            </a:r>
            <a:br>
              <a:rPr lang="en-HK" sz="1600" dirty="0">
                <a:solidFill>
                  <a:schemeClr val="bg1"/>
                </a:solidFill>
              </a:rPr>
            </a:br>
            <a:r>
              <a:rPr lang="en-HK" sz="1600" dirty="0">
                <a:solidFill>
                  <a:schemeClr val="bg1"/>
                </a:solidFill>
              </a:rPr>
              <a:t>(in expectation) </a:t>
            </a:r>
            <a:endParaRPr lang="en-US" sz="1600" dirty="0">
              <a:solidFill>
                <a:schemeClr val="bg1"/>
              </a:solidFill>
            </a:endParaRPr>
          </a:p>
        </p:txBody>
      </p:sp>
    </p:spTree>
    <p:extLst>
      <p:ext uri="{BB962C8B-B14F-4D97-AF65-F5344CB8AC3E}">
        <p14:creationId xmlns:p14="http://schemas.microsoft.com/office/powerpoint/2010/main" val="403512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Exploitation vs. Exploration Dilemma</a:t>
            </a:r>
          </a:p>
        </p:txBody>
      </p:sp>
      <p:sp>
        <p:nvSpPr>
          <p:cNvPr id="3" name="Content Placeholder 2"/>
          <p:cNvSpPr>
            <a:spLocks noGrp="1"/>
          </p:cNvSpPr>
          <p:nvPr>
            <p:ph idx="1"/>
          </p:nvPr>
        </p:nvSpPr>
        <p:spPr/>
        <p:txBody>
          <a:bodyPr>
            <a:normAutofit/>
          </a:bodyPr>
          <a:lstStyle/>
          <a:p>
            <a:r>
              <a:rPr lang="en-US" dirty="0">
                <a:solidFill>
                  <a:schemeClr val="accent1"/>
                </a:solidFill>
              </a:rPr>
              <a:t>Exploration</a:t>
            </a:r>
            <a:r>
              <a:rPr lang="en-US" dirty="0"/>
              <a:t>: to find the best.</a:t>
            </a:r>
          </a:p>
          <a:p>
            <a:pPr lvl="1"/>
            <a:r>
              <a:rPr lang="en-US" dirty="0"/>
              <a:t>Overhead: big loss when trying the bad arms.</a:t>
            </a:r>
          </a:p>
          <a:p>
            <a:r>
              <a:rPr lang="en-US" dirty="0">
                <a:solidFill>
                  <a:schemeClr val="accent1"/>
                </a:solidFill>
              </a:rPr>
              <a:t>Exploitation</a:t>
            </a:r>
            <a:r>
              <a:rPr lang="en-US" dirty="0"/>
              <a:t>: to exploit what we’ve discovered</a:t>
            </a:r>
          </a:p>
          <a:p>
            <a:pPr lvl="1"/>
            <a:r>
              <a:rPr lang="en-US" dirty="0"/>
              <a:t>weakness: there may be better ones that we haven’t explored and identified.</a:t>
            </a:r>
          </a:p>
          <a:p>
            <a:r>
              <a:rPr lang="en-US" i="1" dirty="0">
                <a:solidFill>
                  <a:srgbClr val="C00000"/>
                </a:solidFill>
                <a:cs typeface="Times New Roman" panose="02020603050405020304" pitchFamily="18" charset="0"/>
              </a:rPr>
              <a:t>Question</a:t>
            </a:r>
            <a:r>
              <a:rPr lang="en-US" i="1" dirty="0">
                <a:cs typeface="Times New Roman" panose="02020603050405020304" pitchFamily="18" charset="0"/>
              </a:rPr>
              <a:t>: </a:t>
            </a:r>
            <a:br>
              <a:rPr lang="en-US" i="1" dirty="0">
                <a:cs typeface="Times New Roman" panose="02020603050405020304" pitchFamily="18" charset="0"/>
              </a:rPr>
            </a:br>
            <a:r>
              <a:rPr lang="en-US" i="1" dirty="0">
                <a:cs typeface="Times New Roman" panose="02020603050405020304" pitchFamily="18" charset="0"/>
              </a:rPr>
              <a:t>With a fixed budget, </a:t>
            </a:r>
            <a:br>
              <a:rPr lang="en-US" i="1" dirty="0">
                <a:cs typeface="Times New Roman" panose="02020603050405020304" pitchFamily="18" charset="0"/>
              </a:rPr>
            </a:br>
            <a:r>
              <a:rPr lang="en-US" i="1" dirty="0">
                <a:cs typeface="Times New Roman" panose="02020603050405020304" pitchFamily="18" charset="0"/>
              </a:rPr>
              <a:t>how to balance exploration </a:t>
            </a:r>
            <a:br>
              <a:rPr lang="en-US" i="1" dirty="0">
                <a:cs typeface="Times New Roman" panose="02020603050405020304" pitchFamily="18" charset="0"/>
              </a:rPr>
            </a:br>
            <a:r>
              <a:rPr lang="en-US" i="1" dirty="0">
                <a:cs typeface="Times New Roman" panose="02020603050405020304" pitchFamily="18" charset="0"/>
              </a:rPr>
              <a:t>and exploitation such that </a:t>
            </a:r>
            <a:br>
              <a:rPr lang="en-US" i="1" dirty="0">
                <a:cs typeface="Times New Roman" panose="02020603050405020304" pitchFamily="18" charset="0"/>
              </a:rPr>
            </a:br>
            <a:r>
              <a:rPr lang="en-US" i="1" dirty="0">
                <a:cs typeface="Times New Roman" panose="02020603050405020304" pitchFamily="18" charset="0"/>
              </a:rPr>
              <a:t>the total loss (or regret) </a:t>
            </a:r>
            <a:br>
              <a:rPr lang="en-US" i="1" dirty="0">
                <a:cs typeface="Times New Roman" panose="02020603050405020304" pitchFamily="18" charset="0"/>
              </a:rPr>
            </a:br>
            <a:r>
              <a:rPr lang="en-US" i="1" dirty="0">
                <a:cs typeface="Times New Roman" panose="02020603050405020304" pitchFamily="18" charset="0"/>
              </a:rPr>
              <a:t>is small?</a:t>
            </a:r>
          </a:p>
        </p:txBody>
      </p:sp>
      <p:sp>
        <p:nvSpPr>
          <p:cNvPr id="4" name="Slide Number Placeholder 3">
            <a:extLst>
              <a:ext uri="{FF2B5EF4-FFF2-40B4-BE49-F238E27FC236}">
                <a16:creationId xmlns:a16="http://schemas.microsoft.com/office/drawing/2014/main" id="{86FAEFB0-D2B2-6642-917F-4EC6F5F7D0A0}"/>
              </a:ext>
            </a:extLst>
          </p:cNvPr>
          <p:cNvSpPr>
            <a:spLocks noGrp="1"/>
          </p:cNvSpPr>
          <p:nvPr>
            <p:ph type="sldNum" sz="quarter" idx="12"/>
          </p:nvPr>
        </p:nvSpPr>
        <p:spPr/>
        <p:txBody>
          <a:bodyPr/>
          <a:lstStyle/>
          <a:p>
            <a:fld id="{67C9959E-8E6B-B04C-9955-EA096F41CA7A}" type="slidenum">
              <a:rPr lang="en-GB" smtClean="0"/>
              <a:t>81</a:t>
            </a:fld>
            <a:endParaRPr lang="en-GB"/>
          </a:p>
        </p:txBody>
      </p:sp>
      <p:pic>
        <p:nvPicPr>
          <p:cNvPr id="9" name="Picture 8">
            <a:extLst>
              <a:ext uri="{FF2B5EF4-FFF2-40B4-BE49-F238E27FC236}">
                <a16:creationId xmlns:a16="http://schemas.microsoft.com/office/drawing/2014/main" id="{80AB07B8-B477-974D-B01A-0C64CADC6F6A}"/>
              </a:ext>
            </a:extLst>
          </p:cNvPr>
          <p:cNvPicPr>
            <a:picLocks noChangeAspect="1"/>
          </p:cNvPicPr>
          <p:nvPr/>
        </p:nvPicPr>
        <p:blipFill>
          <a:blip r:embed="rId2"/>
          <a:stretch>
            <a:fillRect/>
          </a:stretch>
        </p:blipFill>
        <p:spPr>
          <a:xfrm>
            <a:off x="6021276" y="3827463"/>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504777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Where does the loss come from?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If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𝜇</m:t>
                        </m:r>
                      </m:e>
                      <m:sub>
                        <m:r>
                          <a:rPr lang="en-US" i="1" dirty="0" smtClean="0">
                            <a:latin typeface="Cambria Math" panose="02040503050406030204" pitchFamily="18" charset="0"/>
                          </a:rPr>
                          <m:t>𝑖</m:t>
                        </m:r>
                      </m:sub>
                    </m:sSub>
                  </m:oMath>
                </a14:m>
                <a:r>
                  <a:rPr lang="en-US" dirty="0"/>
                  <a:t> is small, trying this arm too many times makes a big loss.</a:t>
                </a:r>
              </a:p>
              <a:p>
                <a:pPr lvl="1"/>
                <a:r>
                  <a:rPr lang="en-US" dirty="0"/>
                  <a:t>So we should try it less if we find the previous samples from it are bad</a:t>
                </a:r>
              </a:p>
              <a:p>
                <a:r>
                  <a:rPr lang="en-US" dirty="0"/>
                  <a:t>But how to know whether an arm is good? </a:t>
                </a:r>
              </a:p>
              <a:p>
                <a:r>
                  <a:rPr lang="en-US" dirty="0"/>
                  <a:t>The more we try an arm </a:t>
                </a:r>
                <a14:m>
                  <m:oMath xmlns:m="http://schemas.openxmlformats.org/officeDocument/2006/math">
                    <m:r>
                      <a:rPr lang="en-US" i="1" dirty="0" smtClean="0">
                        <a:latin typeface="Cambria Math" panose="02040503050406030204" pitchFamily="18" charset="0"/>
                      </a:rPr>
                      <m:t>𝑖</m:t>
                    </m:r>
                  </m:oMath>
                </a14:m>
                <a:r>
                  <a:rPr lang="en-US" dirty="0"/>
                  <a:t>, </a:t>
                </a:r>
                <a:br>
                  <a:rPr lang="en-US" dirty="0"/>
                </a:br>
                <a:r>
                  <a:rPr lang="en-US" dirty="0"/>
                  <a:t>the more information </a:t>
                </a:r>
                <a:br>
                  <a:rPr lang="en-US" dirty="0"/>
                </a:br>
                <a:r>
                  <a:rPr lang="en-US" dirty="0"/>
                  <a:t>we get about its distribution </a:t>
                </a:r>
              </a:p>
              <a:p>
                <a:pPr lvl="1"/>
                <a:r>
                  <a:rPr lang="en-US" dirty="0"/>
                  <a:t>In particular, the better estimate </a:t>
                </a:r>
                <a:br>
                  <a:rPr lang="en-US" dirty="0"/>
                </a:br>
                <a:r>
                  <a:rPr lang="en-US" dirty="0"/>
                  <a:t>to its mean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𝜇</m:t>
                        </m:r>
                      </m:e>
                      <m:sub>
                        <m:r>
                          <a:rPr lang="en-US" i="1" dirty="0" smtClean="0">
                            <a:latin typeface="Cambria Math" panose="02040503050406030204" pitchFamily="18" charset="0"/>
                          </a:rPr>
                          <m:t>𝑖</m:t>
                        </m:r>
                      </m:sub>
                    </m:sSub>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447" t="-1768" r="-643"/>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6FAEFB0-D2B2-6642-917F-4EC6F5F7D0A0}"/>
              </a:ext>
            </a:extLst>
          </p:cNvPr>
          <p:cNvSpPr>
            <a:spLocks noGrp="1"/>
          </p:cNvSpPr>
          <p:nvPr>
            <p:ph type="sldNum" sz="quarter" idx="12"/>
          </p:nvPr>
        </p:nvSpPr>
        <p:spPr/>
        <p:txBody>
          <a:bodyPr/>
          <a:lstStyle/>
          <a:p>
            <a:fld id="{67C9959E-8E6B-B04C-9955-EA096F41CA7A}" type="slidenum">
              <a:rPr lang="en-GB" smtClean="0"/>
              <a:t>82</a:t>
            </a:fld>
            <a:endParaRPr lang="en-GB"/>
          </a:p>
        </p:txBody>
      </p:sp>
      <p:pic>
        <p:nvPicPr>
          <p:cNvPr id="9" name="Picture 8">
            <a:extLst>
              <a:ext uri="{FF2B5EF4-FFF2-40B4-BE49-F238E27FC236}">
                <a16:creationId xmlns:a16="http://schemas.microsoft.com/office/drawing/2014/main" id="{80AB07B8-B477-974D-B01A-0C64CADC6F6A}"/>
              </a:ext>
            </a:extLst>
          </p:cNvPr>
          <p:cNvPicPr>
            <a:picLocks noChangeAspect="1"/>
          </p:cNvPicPr>
          <p:nvPr/>
        </p:nvPicPr>
        <p:blipFill>
          <a:blip r:embed="rId3"/>
          <a:stretch>
            <a:fillRect/>
          </a:stretch>
        </p:blipFill>
        <p:spPr>
          <a:xfrm>
            <a:off x="6021276" y="3827463"/>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441253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Where does the loss come from?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a:t>So we want to estimate each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𝜇</m:t>
                        </m:r>
                      </m:e>
                      <m:sub>
                        <m:r>
                          <a:rPr lang="en-US" i="1" dirty="0" smtClean="0">
                            <a:latin typeface="Cambria Math" panose="02040503050406030204" pitchFamily="18" charset="0"/>
                          </a:rPr>
                          <m:t>𝑖</m:t>
                        </m:r>
                      </m:sub>
                    </m:sSub>
                  </m:oMath>
                </a14:m>
                <a:r>
                  <a:rPr lang="en-US" dirty="0"/>
                  <a:t> precisely, and at the same time, we do not want to try bad arms too often</a:t>
                </a:r>
              </a:p>
              <a:p>
                <a:pPr lvl="1"/>
                <a:r>
                  <a:rPr lang="en-US" dirty="0"/>
                  <a:t>Two competing tasks</a:t>
                </a:r>
              </a:p>
              <a:p>
                <a:pPr lvl="2"/>
                <a:r>
                  <a:rPr lang="en-US" dirty="0"/>
                  <a:t>Exploration vs. exploitation dilemma</a:t>
                </a:r>
              </a:p>
              <a:p>
                <a:r>
                  <a:rPr lang="en-US" dirty="0"/>
                  <a:t>Rough idea: we try an arm if </a:t>
                </a:r>
              </a:p>
              <a:p>
                <a:pPr lvl="1"/>
                <a:r>
                  <a:rPr lang="en-US" dirty="0"/>
                  <a:t>Either we have not tried it </a:t>
                </a:r>
                <a:br>
                  <a:rPr lang="en-US" dirty="0"/>
                </a:br>
                <a:r>
                  <a:rPr lang="en-US" dirty="0"/>
                  <a:t>often enough</a:t>
                </a:r>
              </a:p>
              <a:p>
                <a:pPr lvl="1"/>
                <a:r>
                  <a:rPr lang="en-US" dirty="0"/>
                  <a:t>Or our estimate of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𝜇</m:t>
                        </m:r>
                      </m:e>
                      <m:sub>
                        <m:r>
                          <a:rPr lang="en-US" i="1" dirty="0" smtClean="0">
                            <a:latin typeface="Cambria Math" panose="02040503050406030204" pitchFamily="18" charset="0"/>
                          </a:rPr>
                          <m:t>𝑖</m:t>
                        </m:r>
                      </m:sub>
                    </m:sSub>
                  </m:oMath>
                </a14:m>
                <a:r>
                  <a:rPr lang="en-US" dirty="0"/>
                  <a:t> so far </a:t>
                </a:r>
                <a:br>
                  <a:rPr lang="en-US" dirty="0"/>
                </a:br>
                <a:r>
                  <a:rPr lang="en-US" dirty="0"/>
                  <a:t>looks good</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447" t="-1768" r="-112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86FAEFB0-D2B2-6642-917F-4EC6F5F7D0A0}"/>
              </a:ext>
            </a:extLst>
          </p:cNvPr>
          <p:cNvSpPr>
            <a:spLocks noGrp="1"/>
          </p:cNvSpPr>
          <p:nvPr>
            <p:ph type="sldNum" sz="quarter" idx="12"/>
          </p:nvPr>
        </p:nvSpPr>
        <p:spPr/>
        <p:txBody>
          <a:bodyPr/>
          <a:lstStyle/>
          <a:p>
            <a:fld id="{67C9959E-8E6B-B04C-9955-EA096F41CA7A}" type="slidenum">
              <a:rPr lang="en-GB" smtClean="0"/>
              <a:t>83</a:t>
            </a:fld>
            <a:endParaRPr lang="en-GB"/>
          </a:p>
        </p:txBody>
      </p:sp>
      <p:pic>
        <p:nvPicPr>
          <p:cNvPr id="9" name="Picture 8">
            <a:extLst>
              <a:ext uri="{FF2B5EF4-FFF2-40B4-BE49-F238E27FC236}">
                <a16:creationId xmlns:a16="http://schemas.microsoft.com/office/drawing/2014/main" id="{80AB07B8-B477-974D-B01A-0C64CADC6F6A}"/>
              </a:ext>
            </a:extLst>
          </p:cNvPr>
          <p:cNvPicPr>
            <a:picLocks noChangeAspect="1"/>
          </p:cNvPicPr>
          <p:nvPr/>
        </p:nvPicPr>
        <p:blipFill>
          <a:blip r:embed="rId4"/>
          <a:stretch>
            <a:fillRect/>
          </a:stretch>
        </p:blipFill>
        <p:spPr>
          <a:xfrm>
            <a:off x="6021276" y="3827463"/>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1363445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UCB (Upper Confidence Bound) Algorithm</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8650" y="1158240"/>
                <a:ext cx="4688417" cy="5018723"/>
              </a:xfrm>
            </p:spPr>
            <p:txBody>
              <a:bodyPr>
                <a:normAutofit/>
              </a:bodyPr>
              <a:lstStyle/>
              <a:p>
                <a:r>
                  <a:rPr lang="en-US" dirty="0"/>
                  <a:t>Assume rewards </a:t>
                </a:r>
                <a:br>
                  <a:rPr lang="en-US" dirty="0"/>
                </a:br>
                <a:r>
                  <a:rPr lang="en-US" dirty="0"/>
                  <a:t>between 0 and 1</a:t>
                </a:r>
              </a:p>
              <a:p>
                <a:pPr lvl="1"/>
                <a:r>
                  <a:rPr lang="en-US" dirty="0"/>
                  <a:t>If they are not, </a:t>
                </a:r>
                <a:br>
                  <a:rPr lang="en-US" dirty="0"/>
                </a:br>
                <a:r>
                  <a:rPr lang="en-US" dirty="0"/>
                  <a:t>normalize them</a:t>
                </a:r>
              </a:p>
              <a:p>
                <a:r>
                  <a:rPr lang="en-US" dirty="0"/>
                  <a:t>For each action </a:t>
                </a:r>
                <a14:m>
                  <m:oMath xmlns:m="http://schemas.openxmlformats.org/officeDocument/2006/math">
                    <m:sSub>
                      <m:sSubPr>
                        <m:ctrlPr>
                          <a:rPr lang="de-DE" b="0" i="1" dirty="0" smtClean="0">
                            <a:latin typeface="Cambria Math" panose="02040503050406030204" pitchFamily="18" charset="0"/>
                          </a:rPr>
                        </m:ctrlPr>
                      </m:sSubPr>
                      <m:e>
                        <m:r>
                          <a:rPr lang="en-US" i="1" dirty="0" smtClean="0">
                            <a:latin typeface="Cambria Math" panose="02040503050406030204" pitchFamily="18" charset="0"/>
                          </a:rPr>
                          <m:t>𝑎</m:t>
                        </m:r>
                      </m:e>
                      <m:sub>
                        <m:r>
                          <a:rPr lang="de-DE" b="0" i="1" dirty="0" smtClean="0">
                            <a:latin typeface="Cambria Math" panose="02040503050406030204" pitchFamily="18" charset="0"/>
                          </a:rPr>
                          <m:t>𝑖</m:t>
                        </m:r>
                      </m:sub>
                    </m:sSub>
                  </m:oMath>
                </a14:m>
                <a:r>
                  <a:rPr lang="en-US" i="1" baseline="-25000" dirty="0"/>
                  <a:t> </a:t>
                </a:r>
                <a:r>
                  <a:rPr lang="en-US" dirty="0"/>
                  <a:t>, let</a:t>
                </a:r>
              </a:p>
              <a:p>
                <a:pPr lvl="1"/>
                <a14:m>
                  <m:oMath xmlns:m="http://schemas.openxmlformats.org/officeDocument/2006/math">
                    <m:sSub>
                      <m:sSubPr>
                        <m:ctrlPr>
                          <a:rPr lang="de-DE" i="1" dirty="0">
                            <a:latin typeface="Cambria Math" panose="02040503050406030204" pitchFamily="18" charset="0"/>
                          </a:rPr>
                        </m:ctrlPr>
                      </m:sSubPr>
                      <m:e>
                        <m:r>
                          <a:rPr lang="de-DE" b="0" i="1" dirty="0" smtClean="0">
                            <a:latin typeface="Cambria Math" panose="02040503050406030204" pitchFamily="18" charset="0"/>
                          </a:rPr>
                          <m:t>𝑟</m:t>
                        </m:r>
                      </m:e>
                      <m:sub>
                        <m:r>
                          <a:rPr lang="de-DE" i="1" dirty="0">
                            <a:latin typeface="Cambria Math" panose="02040503050406030204" pitchFamily="18" charset="0"/>
                          </a:rPr>
                          <m:t>𝑖</m:t>
                        </m:r>
                      </m:sub>
                    </m:sSub>
                  </m:oMath>
                </a14:m>
                <a:r>
                  <a:rPr lang="en-US" dirty="0"/>
                  <a:t> = average reward from </a:t>
                </a:r>
                <a14:m>
                  <m:oMath xmlns:m="http://schemas.openxmlformats.org/officeDocument/2006/math">
                    <m:sSub>
                      <m:sSubPr>
                        <m:ctrlPr>
                          <a:rPr lang="de-DE" i="1" dirty="0">
                            <a:latin typeface="Cambria Math" panose="02040503050406030204" pitchFamily="18" charset="0"/>
                          </a:rPr>
                        </m:ctrlPr>
                      </m:sSubPr>
                      <m:e>
                        <m:r>
                          <a:rPr lang="en-US" i="1" dirty="0">
                            <a:latin typeface="Cambria Math" panose="02040503050406030204" pitchFamily="18" charset="0"/>
                          </a:rPr>
                          <m:t>𝑎</m:t>
                        </m:r>
                      </m:e>
                      <m:sub>
                        <m:r>
                          <a:rPr lang="de-DE" i="1" dirty="0">
                            <a:latin typeface="Cambria Math" panose="02040503050406030204" pitchFamily="18" charset="0"/>
                          </a:rPr>
                          <m:t>𝑖</m:t>
                        </m:r>
                      </m:sub>
                    </m:sSub>
                  </m:oMath>
                </a14:m>
                <a:endParaRPr lang="en-US" baseline="-25000" dirty="0"/>
              </a:p>
              <a:p>
                <a:pPr lvl="1"/>
                <a14:m>
                  <m:oMath xmlns:m="http://schemas.openxmlformats.org/officeDocument/2006/math">
                    <m:sSub>
                      <m:sSubPr>
                        <m:ctrlPr>
                          <a:rPr lang="de-DE" i="1" dirty="0">
                            <a:latin typeface="Cambria Math" panose="02040503050406030204" pitchFamily="18" charset="0"/>
                          </a:rPr>
                        </m:ctrlPr>
                      </m:sSubPr>
                      <m:e>
                        <m:r>
                          <a:rPr lang="de-DE" b="0" i="1" dirty="0" smtClean="0">
                            <a:latin typeface="Cambria Math" panose="02040503050406030204" pitchFamily="18" charset="0"/>
                          </a:rPr>
                          <m:t>𝑡</m:t>
                        </m:r>
                      </m:e>
                      <m:sub>
                        <m:r>
                          <a:rPr lang="de-DE" i="1" dirty="0">
                            <a:latin typeface="Cambria Math" panose="02040503050406030204" pitchFamily="18" charset="0"/>
                          </a:rPr>
                          <m:t>𝑖</m:t>
                        </m:r>
                      </m:sub>
                    </m:sSub>
                    <m:r>
                      <a:rPr lang="de-DE" i="1" dirty="0">
                        <a:latin typeface="Cambria Math" panose="02040503050406030204" pitchFamily="18" charset="0"/>
                      </a:rPr>
                      <m:t> </m:t>
                    </m:r>
                  </m:oMath>
                </a14:m>
                <a:r>
                  <a:rPr lang="en-US" dirty="0"/>
                  <a:t>= number of times </a:t>
                </a:r>
                <a14:m>
                  <m:oMath xmlns:m="http://schemas.openxmlformats.org/officeDocument/2006/math">
                    <m:sSub>
                      <m:sSubPr>
                        <m:ctrlPr>
                          <a:rPr lang="de-DE" i="1" dirty="0">
                            <a:latin typeface="Cambria Math" panose="02040503050406030204" pitchFamily="18" charset="0"/>
                          </a:rPr>
                        </m:ctrlPr>
                      </m:sSubPr>
                      <m:e>
                        <m:r>
                          <a:rPr lang="en-US" i="1" dirty="0">
                            <a:latin typeface="Cambria Math" panose="02040503050406030204" pitchFamily="18" charset="0"/>
                          </a:rPr>
                          <m:t>𝑎</m:t>
                        </m:r>
                      </m:e>
                      <m:sub>
                        <m:r>
                          <a:rPr lang="de-DE" i="1" dirty="0">
                            <a:latin typeface="Cambria Math" panose="02040503050406030204" pitchFamily="18" charset="0"/>
                          </a:rPr>
                          <m:t>𝑖</m:t>
                        </m:r>
                      </m:sub>
                    </m:sSub>
                  </m:oMath>
                </a14:m>
                <a:r>
                  <a:rPr lang="en-US" dirty="0"/>
                  <a:t> tried</a:t>
                </a:r>
              </a:p>
              <a:p>
                <a14:m>
                  <m:oMath xmlns:m="http://schemas.openxmlformats.org/officeDocument/2006/math">
                    <m:r>
                      <a:rPr lang="en-US" i="1" dirty="0" smtClean="0">
                        <a:latin typeface="Cambria Math" panose="02040503050406030204" pitchFamily="18" charset="0"/>
                      </a:rPr>
                      <m:t>𝑡</m:t>
                    </m:r>
                    <m:r>
                      <a:rPr lang="en-US" i="1" dirty="0" smtClean="0">
                        <a:latin typeface="Cambria Math" panose="02040503050406030204" pitchFamily="18" charset="0"/>
                      </a:rPr>
                      <m:t>=</m:t>
                    </m:r>
                    <m:sSub>
                      <m:sSubPr>
                        <m:ctrlPr>
                          <a:rPr lang="de-DE" b="0" i="1" dirty="0" smtClean="0">
                            <a:latin typeface="Cambria Math" panose="02040503050406030204" pitchFamily="18" charset="0"/>
                            <a:sym typeface="Symbol"/>
                          </a:rPr>
                        </m:ctrlPr>
                      </m:sSubPr>
                      <m:e>
                        <m:r>
                          <a:rPr lang="en-US" i="1" dirty="0">
                            <a:latin typeface="Cambria Math" panose="02040503050406030204" pitchFamily="18" charset="0"/>
                            <a:sym typeface="Symbol"/>
                          </a:rPr>
                          <m:t></m:t>
                        </m:r>
                      </m:e>
                      <m:sub>
                        <m:r>
                          <a:rPr lang="de-DE" b="0" i="1" dirty="0" smtClean="0">
                            <a:latin typeface="Cambria Math" panose="02040503050406030204" pitchFamily="18" charset="0"/>
                            <a:sym typeface="Symbol"/>
                          </a:rPr>
                          <m:t>𝑖</m:t>
                        </m:r>
                      </m:sub>
                    </m:sSub>
                    <m:sSub>
                      <m:sSubPr>
                        <m:ctrlPr>
                          <a:rPr lang="de-DE" b="0" i="1" dirty="0" smtClean="0">
                            <a:latin typeface="Cambria Math" panose="02040503050406030204" pitchFamily="18" charset="0"/>
                          </a:rPr>
                        </m:ctrlPr>
                      </m:sSubPr>
                      <m:e>
                        <m:r>
                          <a:rPr lang="en-US" i="1" dirty="0" err="1">
                            <a:latin typeface="Cambria Math" panose="02040503050406030204" pitchFamily="18" charset="0"/>
                          </a:rPr>
                          <m:t>𝑡</m:t>
                        </m:r>
                      </m:e>
                      <m:sub>
                        <m:r>
                          <a:rPr lang="de-DE" b="0" i="1" dirty="0" smtClean="0">
                            <a:latin typeface="Cambria Math" panose="02040503050406030204" pitchFamily="18" charset="0"/>
                          </a:rPr>
                          <m:t>𝑖</m:t>
                        </m:r>
                      </m:sub>
                    </m:sSub>
                  </m:oMath>
                </a14:m>
                <a:endParaRPr lang="en-US" i="1" baseline="-25000" dirty="0"/>
              </a:p>
              <a:p>
                <a:r>
                  <a:rPr lang="en-US" dirty="0"/>
                  <a:t>Confidence interval around </a:t>
                </a:r>
                <a14:m>
                  <m:oMath xmlns:m="http://schemas.openxmlformats.org/officeDocument/2006/math">
                    <m:sSub>
                      <m:sSubPr>
                        <m:ctrlPr>
                          <a:rPr lang="de-DE" i="1" dirty="0">
                            <a:latin typeface="Cambria Math" panose="02040503050406030204" pitchFamily="18" charset="0"/>
                          </a:rPr>
                        </m:ctrlPr>
                      </m:sSubPr>
                      <m:e>
                        <m:r>
                          <a:rPr lang="de-DE" i="1" dirty="0">
                            <a:latin typeface="Cambria Math" panose="02040503050406030204" pitchFamily="18" charset="0"/>
                          </a:rPr>
                          <m:t>𝑟</m:t>
                        </m:r>
                      </m:e>
                      <m:sub>
                        <m:r>
                          <a:rPr lang="de-DE" i="1" dirty="0">
                            <a:latin typeface="Cambria Math" panose="02040503050406030204" pitchFamily="18" charset="0"/>
                          </a:rPr>
                          <m:t>𝑖</m:t>
                        </m:r>
                      </m:sub>
                    </m:sSub>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8650" y="1158240"/>
                <a:ext cx="4688417" cy="5018723"/>
              </a:xfrm>
              <a:blipFill>
                <a:blip r:embed="rId2"/>
                <a:stretch>
                  <a:fillRect l="-2432" t="-1768"/>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332BC33B-CE64-9248-9848-1AB0ABD7B96B}"/>
              </a:ext>
            </a:extLst>
          </p:cNvPr>
          <p:cNvSpPr>
            <a:spLocks noGrp="1"/>
          </p:cNvSpPr>
          <p:nvPr>
            <p:ph type="sldNum" sz="quarter" idx="12"/>
          </p:nvPr>
        </p:nvSpPr>
        <p:spPr/>
        <p:txBody>
          <a:bodyPr/>
          <a:lstStyle/>
          <a:p>
            <a:fld id="{67C9959E-8E6B-B04C-9955-EA096F41CA7A}" type="slidenum">
              <a:rPr lang="en-GB" smtClean="0"/>
              <a:t>84</a:t>
            </a:fld>
            <a:endParaRPr lang="en-GB"/>
          </a:p>
        </p:txBody>
      </p:sp>
      <p:grpSp>
        <p:nvGrpSpPr>
          <p:cNvPr id="10" name="Group 9">
            <a:extLst>
              <a:ext uri="{FF2B5EF4-FFF2-40B4-BE49-F238E27FC236}">
                <a16:creationId xmlns:a16="http://schemas.microsoft.com/office/drawing/2014/main" id="{EE6EF174-EF9D-5D4C-8E3A-6D7CFF29033C}"/>
              </a:ext>
            </a:extLst>
          </p:cNvPr>
          <p:cNvGrpSpPr/>
          <p:nvPr/>
        </p:nvGrpSpPr>
        <p:grpSpPr>
          <a:xfrm>
            <a:off x="3796937" y="1104222"/>
            <a:ext cx="5133344" cy="1626086"/>
            <a:chOff x="2534058" y="3707993"/>
            <a:chExt cx="5133344" cy="1626086"/>
          </a:xfrm>
        </p:grpSpPr>
        <p:sp>
          <p:nvSpPr>
            <p:cNvPr id="5" name="Rectangle 4">
              <a:extLst>
                <a:ext uri="{FF2B5EF4-FFF2-40B4-BE49-F238E27FC236}">
                  <a16:creationId xmlns:a16="http://schemas.microsoft.com/office/drawing/2014/main" id="{74E097CE-867D-4846-8A48-A81665F499B1}"/>
                </a:ext>
              </a:extLst>
            </p:cNvPr>
            <p:cNvSpPr/>
            <p:nvPr/>
          </p:nvSpPr>
          <p:spPr>
            <a:xfrm>
              <a:off x="2534058" y="3707993"/>
              <a:ext cx="5133344" cy="1626086"/>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12700" lvl="1">
                <a:buNone/>
                <a:tabLst>
                  <a:tab pos="349250" algn="l"/>
                  <a:tab pos="698500" algn="l"/>
                  <a:tab pos="1062038" algn="l"/>
                  <a:tab pos="1411288" algn="l"/>
                </a:tabLst>
              </a:pPr>
              <a:r>
                <a:rPr lang="en-US" sz="1400" b="1" dirty="0">
                  <a:latin typeface="Courier New" panose="02070309020205020404" pitchFamily="49" charset="0"/>
                  <a:cs typeface="Courier New" panose="02070309020205020404" pitchFamily="49" charset="0"/>
                </a:rPr>
                <a:t>UCB(A)</a:t>
              </a:r>
            </a:p>
            <a:p>
              <a:pPr marL="12700" lvl="1">
                <a:buNone/>
                <a:tabLst>
                  <a:tab pos="349250" algn="l"/>
                  <a:tab pos="698500" algn="l"/>
                  <a:tab pos="1062038" algn="l"/>
                  <a:tab pos="1411288" algn="l"/>
                </a:tabLst>
              </a:pPr>
              <a:r>
                <a:rPr lang="en-US" sz="1400" dirty="0">
                  <a:latin typeface="Courier New" panose="02070309020205020404" pitchFamily="49" charset="0"/>
                  <a:cs typeface="Courier New" panose="02070309020205020404" pitchFamily="49" charset="0"/>
                </a:rPr>
                <a:t>	Try each action </a:t>
              </a:r>
              <a:r>
                <a:rPr lang="en-US" sz="1400" i="1" dirty="0" err="1">
                  <a:latin typeface="Courier New" panose="02070309020205020404" pitchFamily="49" charset="0"/>
                  <a:cs typeface="Courier New" panose="02070309020205020404" pitchFamily="49" charset="0"/>
                </a:rPr>
                <a:t>a</a:t>
              </a:r>
              <a:r>
                <a:rPr lang="en-US" sz="1400" i="1" baseline="-25000" dirty="0" err="1">
                  <a:latin typeface="Courier New" panose="02070309020205020404" pitchFamily="49" charset="0"/>
                  <a:cs typeface="Courier New" panose="02070309020205020404" pitchFamily="49" charset="0"/>
                </a:rPr>
                <a:t>i</a:t>
              </a:r>
              <a:r>
                <a:rPr lang="en-US" sz="1400" i="1" dirty="0">
                  <a:latin typeface="Courier New" panose="02070309020205020404" pitchFamily="49" charset="0"/>
                  <a:cs typeface="Courier New" panose="02070309020205020404" pitchFamily="49" charset="0"/>
                </a:rPr>
                <a:t> once</a:t>
              </a:r>
              <a:endParaRPr lang="en-US" sz="1400" dirty="0">
                <a:latin typeface="Courier New" panose="02070309020205020404" pitchFamily="49" charset="0"/>
                <a:cs typeface="Courier New" panose="02070309020205020404" pitchFamily="49" charset="0"/>
              </a:endParaRPr>
            </a:p>
            <a:p>
              <a:pPr marL="12700" lvl="1">
                <a:buNone/>
                <a:tabLst>
                  <a:tab pos="349250" algn="l"/>
                  <a:tab pos="698500" algn="l"/>
                  <a:tab pos="1062038" algn="l"/>
                  <a:tab pos="1411288" algn="l"/>
                </a:tabLst>
              </a:pPr>
              <a:r>
                <a:rPr lang="en-US" sz="1400" b="1" dirty="0">
                  <a:latin typeface="Courier New" panose="02070309020205020404" pitchFamily="49" charset="0"/>
                  <a:cs typeface="Courier New" panose="02070309020205020404" pitchFamily="49" charset="0"/>
                </a:rPr>
                <a:t>	loop</a:t>
              </a:r>
            </a:p>
            <a:p>
              <a:pPr marL="12700" lvl="2">
                <a:spcBef>
                  <a:spcPts val="100"/>
                </a:spcBef>
                <a:buNone/>
                <a:tabLst>
                  <a:tab pos="349250" algn="l"/>
                  <a:tab pos="698500" algn="l"/>
                  <a:tab pos="1062038" algn="l"/>
                  <a:tab pos="1411288" algn="l"/>
                </a:tabLst>
              </a:pPr>
              <a:r>
                <a:rPr lang="en-US" sz="1400" dirty="0">
                  <a:latin typeface="Courier New" panose="02070309020205020404" pitchFamily="49" charset="0"/>
                  <a:cs typeface="Courier New" panose="02070309020205020404" pitchFamily="49" charset="0"/>
                </a:rPr>
                <a:t>		choose an action </a:t>
              </a:r>
              <a:r>
                <a:rPr lang="en-US" sz="1400" i="1" dirty="0" err="1">
                  <a:latin typeface="Courier New" panose="02070309020205020404" pitchFamily="49" charset="0"/>
                  <a:cs typeface="Courier New" panose="02070309020205020404" pitchFamily="49" charset="0"/>
                </a:rPr>
                <a:t>a</a:t>
              </a:r>
              <a:r>
                <a:rPr lang="en-US" sz="1400" i="1" baseline="-25000" dirty="0" err="1">
                  <a:latin typeface="Courier New" panose="02070309020205020404" pitchFamily="49" charset="0"/>
                  <a:cs typeface="Courier New" panose="02070309020205020404" pitchFamily="49" charset="0"/>
                </a:rPr>
                <a:t>i</a:t>
              </a:r>
              <a:r>
                <a:rPr lang="en-US" sz="1400" i="1" dirty="0">
                  <a:latin typeface="Courier New" panose="02070309020205020404" pitchFamily="49" charset="0"/>
                  <a:cs typeface="Courier New" panose="02070309020205020404" pitchFamily="49" charset="0"/>
                </a:rPr>
                <a:t> </a:t>
              </a:r>
              <a:r>
                <a:rPr lang="en-US" sz="1400" dirty="0">
                  <a:latin typeface="Courier New" panose="02070309020205020404" pitchFamily="49" charset="0"/>
                  <a:cs typeface="Courier New" panose="02070309020205020404" pitchFamily="49" charset="0"/>
                </a:rPr>
                <a:t>that has </a:t>
              </a:r>
            </a:p>
            <a:p>
              <a:pPr marL="12700" lvl="2">
                <a:spcBef>
                  <a:spcPts val="100"/>
                </a:spcBef>
                <a:buNone/>
                <a:tabLst>
                  <a:tab pos="349250" algn="l"/>
                  <a:tab pos="698500" algn="l"/>
                  <a:tab pos="1062038" algn="l"/>
                  <a:tab pos="1411288" algn="l"/>
                </a:tabLst>
              </a:pPr>
              <a:r>
                <a:rPr lang="en-US" sz="1400" dirty="0">
                  <a:latin typeface="Courier New" panose="02070309020205020404" pitchFamily="49" charset="0"/>
                  <a:cs typeface="Courier New" panose="02070309020205020404" pitchFamily="49" charset="0"/>
                </a:rPr>
                <a:t>			the highest value of </a:t>
              </a:r>
              <a:r>
                <a:rPr lang="en-US" sz="1400" i="1" dirty="0" err="1">
                  <a:latin typeface="Courier New" panose="02070309020205020404" pitchFamily="49" charset="0"/>
                  <a:cs typeface="Courier New" panose="02070309020205020404" pitchFamily="49" charset="0"/>
                </a:rPr>
                <a:t>r</a:t>
              </a:r>
              <a:r>
                <a:rPr lang="en-US" sz="1400" i="1" baseline="-25000" dirty="0" err="1">
                  <a:latin typeface="Courier New" panose="02070309020205020404" pitchFamily="49" charset="0"/>
                  <a:cs typeface="Courier New" panose="02070309020205020404" pitchFamily="49" charset="0"/>
                </a:rPr>
                <a:t>i</a:t>
              </a:r>
              <a:r>
                <a:rPr lang="en-US" sz="1400" dirty="0">
                  <a:latin typeface="Courier New" panose="02070309020205020404" pitchFamily="49" charset="0"/>
                  <a:cs typeface="Courier New" panose="02070309020205020404" pitchFamily="49" charset="0"/>
                </a:rPr>
                <a:t> + </a:t>
              </a:r>
              <a:r>
                <a:rPr lang="en-US" sz="1400" dirty="0">
                  <a:latin typeface="Courier New" panose="02070309020205020404" pitchFamily="49" charset="0"/>
                  <a:cs typeface="Courier New" panose="02070309020205020404" pitchFamily="49" charset="0"/>
                  <a:sym typeface="Symbol"/>
                </a:rPr>
                <a:t></a:t>
              </a:r>
              <a:r>
                <a:rPr lang="en-US" sz="1400" dirty="0">
                  <a:latin typeface="Courier New" panose="02070309020205020404" pitchFamily="49" charset="0"/>
                  <a:cs typeface="Courier New" panose="02070309020205020404" pitchFamily="49" charset="0"/>
                </a:rPr>
                <a:t>2⋅ln(</a:t>
              </a:r>
              <a:r>
                <a:rPr lang="en-US" sz="1400" i="1" dirty="0">
                  <a:latin typeface="Courier New" panose="02070309020205020404" pitchFamily="49" charset="0"/>
                  <a:cs typeface="Courier New" panose="02070309020205020404" pitchFamily="49" charset="0"/>
                </a:rPr>
                <a:t>t</a:t>
              </a:r>
              <a:r>
                <a:rPr lang="en-US" sz="1400" dirty="0">
                  <a:latin typeface="Courier New" panose="02070309020205020404" pitchFamily="49" charset="0"/>
                  <a:cs typeface="Courier New" panose="02070309020205020404" pitchFamily="49" charset="0"/>
                </a:rPr>
                <a:t>)/</a:t>
              </a:r>
              <a:r>
                <a:rPr lang="en-US" sz="1400" i="1" dirty="0" err="1">
                  <a:latin typeface="Courier New" panose="02070309020205020404" pitchFamily="49" charset="0"/>
                  <a:cs typeface="Courier New" panose="02070309020205020404" pitchFamily="49" charset="0"/>
                </a:rPr>
                <a:t>t</a:t>
              </a:r>
              <a:r>
                <a:rPr lang="en-US" sz="1400" i="1" baseline="-25000" dirty="0" err="1">
                  <a:latin typeface="Courier New" panose="02070309020205020404" pitchFamily="49" charset="0"/>
                  <a:cs typeface="Courier New" panose="02070309020205020404" pitchFamily="49" charset="0"/>
                </a:rPr>
                <a:t>i</a:t>
              </a:r>
              <a:endParaRPr lang="en-US" sz="1400" dirty="0">
                <a:latin typeface="Courier New" panose="02070309020205020404" pitchFamily="49" charset="0"/>
                <a:cs typeface="Courier New" panose="02070309020205020404" pitchFamily="49" charset="0"/>
              </a:endParaRPr>
            </a:p>
            <a:p>
              <a:pPr marL="12700" lvl="2">
                <a:buNone/>
                <a:tabLst>
                  <a:tab pos="349250" algn="l"/>
                  <a:tab pos="698500" algn="l"/>
                  <a:tab pos="1062038" algn="l"/>
                  <a:tab pos="1411288" algn="l"/>
                </a:tabLst>
              </a:pPr>
              <a:r>
                <a:rPr lang="en-US" sz="1400" dirty="0">
                  <a:latin typeface="Courier New" panose="02070309020205020404" pitchFamily="49" charset="0"/>
                  <a:cs typeface="Courier New" panose="02070309020205020404" pitchFamily="49" charset="0"/>
                </a:rPr>
                <a:t>		perform </a:t>
              </a:r>
              <a:r>
                <a:rPr lang="en-US" sz="1400" i="1" dirty="0" err="1">
                  <a:latin typeface="Courier New" panose="02070309020205020404" pitchFamily="49" charset="0"/>
                  <a:cs typeface="Courier New" panose="02070309020205020404" pitchFamily="49" charset="0"/>
                </a:rPr>
                <a:t>a</a:t>
              </a:r>
              <a:r>
                <a:rPr lang="en-US" sz="1400" i="1" baseline="-25000" dirty="0" err="1">
                  <a:latin typeface="Courier New" panose="02070309020205020404" pitchFamily="49" charset="0"/>
                  <a:cs typeface="Courier New" panose="02070309020205020404" pitchFamily="49" charset="0"/>
                </a:rPr>
                <a:t>i</a:t>
              </a:r>
              <a:endParaRPr lang="en-US" sz="1400" dirty="0">
                <a:latin typeface="Courier New" panose="02070309020205020404" pitchFamily="49" charset="0"/>
                <a:cs typeface="Courier New" panose="02070309020205020404" pitchFamily="49" charset="0"/>
              </a:endParaRPr>
            </a:p>
            <a:p>
              <a:pPr marL="12700" lvl="2">
                <a:buNone/>
                <a:tabLst>
                  <a:tab pos="349250" algn="l"/>
                  <a:tab pos="698500" algn="l"/>
                  <a:tab pos="1062038" algn="l"/>
                  <a:tab pos="1411288" algn="l"/>
                </a:tabLst>
              </a:pPr>
              <a:r>
                <a:rPr lang="en-US" sz="1400" dirty="0">
                  <a:latin typeface="Courier New" panose="02070309020205020404" pitchFamily="49" charset="0"/>
                  <a:cs typeface="Courier New" panose="02070309020205020404" pitchFamily="49" charset="0"/>
                </a:rPr>
                <a:t>		update </a:t>
              </a:r>
              <a:r>
                <a:rPr lang="en-US" sz="1400" i="1" dirty="0" err="1">
                  <a:latin typeface="Courier New" panose="02070309020205020404" pitchFamily="49" charset="0"/>
                  <a:cs typeface="Courier New" panose="02070309020205020404" pitchFamily="49" charset="0"/>
                </a:rPr>
                <a:t>r</a:t>
              </a:r>
              <a:r>
                <a:rPr lang="en-US" sz="1400" i="1" baseline="-25000" dirty="0" err="1">
                  <a:latin typeface="Courier New" panose="02070309020205020404" pitchFamily="49" charset="0"/>
                  <a:cs typeface="Courier New" panose="02070309020205020404" pitchFamily="49" charset="0"/>
                </a:rPr>
                <a:t>i</a:t>
              </a:r>
              <a:r>
                <a:rPr lang="en-US" sz="1400" i="1"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 </a:t>
              </a:r>
              <a:r>
                <a:rPr lang="en-US" sz="1400" i="1" dirty="0" err="1">
                  <a:latin typeface="Courier New" panose="02070309020205020404" pitchFamily="49" charset="0"/>
                  <a:cs typeface="Courier New" panose="02070309020205020404" pitchFamily="49" charset="0"/>
                </a:rPr>
                <a:t>t</a:t>
              </a:r>
              <a:r>
                <a:rPr lang="en-US" sz="1400" i="1" baseline="-25000" dirty="0" err="1">
                  <a:latin typeface="Courier New" panose="02070309020205020404" pitchFamily="49" charset="0"/>
                  <a:cs typeface="Courier New" panose="02070309020205020404" pitchFamily="49" charset="0"/>
                </a:rPr>
                <a:t>i</a:t>
              </a:r>
              <a:r>
                <a:rPr lang="en-US" sz="1400" i="1" baseline="-25000" dirty="0">
                  <a:latin typeface="Courier New" panose="02070309020205020404" pitchFamily="49" charset="0"/>
                  <a:cs typeface="Courier New" panose="02070309020205020404" pitchFamily="49" charset="0"/>
                </a:rPr>
                <a:t> </a:t>
              </a:r>
              <a:r>
                <a:rPr lang="en-US" sz="1400" i="1" dirty="0">
                  <a:latin typeface="Courier New" panose="02070309020205020404" pitchFamily="49" charset="0"/>
                  <a:cs typeface="Courier New" panose="02070309020205020404" pitchFamily="49" charset="0"/>
                </a:rPr>
                <a:t>, t</a:t>
              </a:r>
              <a:endParaRPr lang="en-GB" sz="1400" dirty="0">
                <a:latin typeface="Courier New" panose="02070309020205020404" pitchFamily="49" charset="0"/>
                <a:cs typeface="Courier New" panose="02070309020205020404" pitchFamily="49" charset="0"/>
              </a:endParaRPr>
            </a:p>
          </p:txBody>
        </p:sp>
        <p:cxnSp>
          <p:nvCxnSpPr>
            <p:cNvPr id="7" name="Straight Connector 6">
              <a:extLst>
                <a:ext uri="{FF2B5EF4-FFF2-40B4-BE49-F238E27FC236}">
                  <a16:creationId xmlns:a16="http://schemas.microsoft.com/office/drawing/2014/main" id="{116458D8-0D8D-B844-9DC0-7377B21ECA06}"/>
                </a:ext>
              </a:extLst>
            </p:cNvPr>
            <p:cNvCxnSpPr>
              <a:cxnSpLocks/>
            </p:cNvCxnSpPr>
            <p:nvPr/>
          </p:nvCxnSpPr>
          <p:spPr>
            <a:xfrm>
              <a:off x="6504504" y="4626886"/>
              <a:ext cx="100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9" name="Straight Connector 8">
            <a:extLst>
              <a:ext uri="{FF2B5EF4-FFF2-40B4-BE49-F238E27FC236}">
                <a16:creationId xmlns:a16="http://schemas.microsoft.com/office/drawing/2014/main" id="{B355C72C-BC00-D44D-9CC3-524691371996}"/>
              </a:ext>
            </a:extLst>
          </p:cNvPr>
          <p:cNvCxnSpPr>
            <a:cxnSpLocks/>
          </p:cNvCxnSpPr>
          <p:nvPr/>
        </p:nvCxnSpPr>
        <p:spPr bwMode="auto">
          <a:xfrm>
            <a:off x="1185333" y="5268639"/>
            <a:ext cx="3674766" cy="1"/>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32954776-E53B-A14A-A50E-8A56540E0E89}"/>
                  </a:ext>
                </a:extLst>
              </p:cNvPr>
              <p:cNvSpPr/>
              <p:nvPr/>
            </p:nvSpPr>
            <p:spPr>
              <a:xfrm>
                <a:off x="2817734" y="5386620"/>
                <a:ext cx="39581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solidFill>
                                <a:schemeClr val="accent1"/>
                              </a:solidFill>
                              <a:latin typeface="Cambria Math" panose="02040503050406030204" pitchFamily="18" charset="0"/>
                            </a:rPr>
                          </m:ctrlPr>
                        </m:sSubPr>
                        <m:e>
                          <m:r>
                            <a:rPr lang="en-US" i="1" dirty="0" smtClean="0">
                              <a:solidFill>
                                <a:schemeClr val="accent1"/>
                              </a:solidFill>
                              <a:latin typeface="Cambria Math" panose="02040503050406030204" pitchFamily="18" charset="0"/>
                            </a:rPr>
                            <m:t>𝑟</m:t>
                          </m:r>
                        </m:e>
                        <m:sub>
                          <m:r>
                            <a:rPr lang="de-DE" b="0" i="1" dirty="0" smtClean="0">
                              <a:solidFill>
                                <a:schemeClr val="accent1"/>
                              </a:solidFill>
                              <a:latin typeface="Cambria Math" panose="02040503050406030204" pitchFamily="18" charset="0"/>
                            </a:rPr>
                            <m:t>𝑖</m:t>
                          </m:r>
                        </m:sub>
                      </m:sSub>
                    </m:oMath>
                  </m:oMathPara>
                </a14:m>
                <a:endParaRPr lang="en-US" dirty="0">
                  <a:solidFill>
                    <a:schemeClr val="accent1"/>
                  </a:solidFill>
                </a:endParaRPr>
              </a:p>
            </p:txBody>
          </p:sp>
        </mc:Choice>
        <mc:Fallback xmlns="">
          <p:sp>
            <p:nvSpPr>
              <p:cNvPr id="11" name="Rectangle 10">
                <a:extLst>
                  <a:ext uri="{FF2B5EF4-FFF2-40B4-BE49-F238E27FC236}">
                    <a16:creationId xmlns:a16="http://schemas.microsoft.com/office/drawing/2014/main" id="{32954776-E53B-A14A-A50E-8A56540E0E89}"/>
                  </a:ext>
                </a:extLst>
              </p:cNvPr>
              <p:cNvSpPr>
                <a:spLocks noRot="1" noChangeAspect="1" noMove="1" noResize="1" noEditPoints="1" noAdjustHandles="1" noChangeArrowheads="1" noChangeShapeType="1" noTextEdit="1"/>
              </p:cNvSpPr>
              <p:nvPr/>
            </p:nvSpPr>
            <p:spPr>
              <a:xfrm>
                <a:off x="2817734" y="5386620"/>
                <a:ext cx="395813" cy="369332"/>
              </a:xfrm>
              <a:prstGeom prst="rect">
                <a:avLst/>
              </a:prstGeom>
              <a:blipFill>
                <a:blip r:embed="rId3"/>
                <a:stretch>
                  <a:fillRect/>
                </a:stretch>
              </a:blipFill>
            </p:spPr>
            <p:txBody>
              <a:bodyPr/>
              <a:lstStyle/>
              <a:p>
                <a:r>
                  <a:rPr lang="en-GB">
                    <a:noFill/>
                  </a:rPr>
                  <a:t> </a:t>
                </a:r>
              </a:p>
            </p:txBody>
          </p:sp>
        </mc:Fallback>
      </mc:AlternateContent>
      <p:cxnSp>
        <p:nvCxnSpPr>
          <p:cNvPr id="12" name="Straight Connector 11">
            <a:extLst>
              <a:ext uri="{FF2B5EF4-FFF2-40B4-BE49-F238E27FC236}">
                <a16:creationId xmlns:a16="http://schemas.microsoft.com/office/drawing/2014/main" id="{01D3D1D8-DEE7-7648-A6F8-FC9D67BF8EF6}"/>
              </a:ext>
            </a:extLst>
          </p:cNvPr>
          <p:cNvCxnSpPr/>
          <p:nvPr/>
        </p:nvCxnSpPr>
        <p:spPr bwMode="auto">
          <a:xfrm>
            <a:off x="3002229" y="5226838"/>
            <a:ext cx="0" cy="76200"/>
          </a:xfrm>
          <a:prstGeom prst="line">
            <a:avLst/>
          </a:prstGeom>
          <a:solidFill>
            <a:schemeClr val="accent1"/>
          </a:solidFill>
          <a:ln w="1905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a:extLst>
              <a:ext uri="{FF2B5EF4-FFF2-40B4-BE49-F238E27FC236}">
                <a16:creationId xmlns:a16="http://schemas.microsoft.com/office/drawing/2014/main" id="{AC026D02-A04A-344C-AF4A-6E4E1FAA90BB}"/>
              </a:ext>
            </a:extLst>
          </p:cNvPr>
          <p:cNvSpPr txBox="1"/>
          <p:nvPr/>
        </p:nvSpPr>
        <p:spPr>
          <a:xfrm>
            <a:off x="2355677" y="5078670"/>
            <a:ext cx="1277914" cy="369332"/>
          </a:xfrm>
          <a:prstGeom prst="rect">
            <a:avLst/>
          </a:prstGeom>
          <a:noFill/>
        </p:spPr>
        <p:txBody>
          <a:bodyPr wrap="none" rtlCol="0">
            <a:spAutoFit/>
          </a:bodyPr>
          <a:lstStyle/>
          <a:p>
            <a:r>
              <a:rPr lang="en-US" dirty="0">
                <a:solidFill>
                  <a:srgbClr val="C00000"/>
                </a:solidFill>
              </a:rPr>
              <a:t>(                  )</a:t>
            </a: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9B8D6D70-B23E-2A4F-85D3-26A5EDA7FD16}"/>
                  </a:ext>
                </a:extLst>
              </p:cNvPr>
              <p:cNvSpPr/>
              <p:nvPr/>
            </p:nvSpPr>
            <p:spPr>
              <a:xfrm>
                <a:off x="3331037" y="5268639"/>
                <a:ext cx="1341008"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solidFill>
                                <a:srgbClr val="C00000"/>
                              </a:solidFill>
                              <a:latin typeface="Cambria Math" panose="02040503050406030204" pitchFamily="18" charset="0"/>
                            </a:rPr>
                          </m:ctrlPr>
                        </m:sSubPr>
                        <m:e>
                          <m:r>
                            <a:rPr lang="de-DE" b="0" i="1" dirty="0" smtClean="0">
                              <a:solidFill>
                                <a:srgbClr val="C00000"/>
                              </a:solidFill>
                              <a:latin typeface="Cambria Math" panose="02040503050406030204" pitchFamily="18" charset="0"/>
                            </a:rPr>
                            <m:t>𝑟</m:t>
                          </m:r>
                        </m:e>
                        <m:sub>
                          <m:r>
                            <a:rPr lang="de-DE" b="0" i="1" dirty="0" smtClean="0">
                              <a:solidFill>
                                <a:srgbClr val="C00000"/>
                              </a:solidFill>
                              <a:latin typeface="Cambria Math" panose="02040503050406030204" pitchFamily="18" charset="0"/>
                            </a:rPr>
                            <m:t>𝑖</m:t>
                          </m:r>
                        </m:sub>
                      </m:sSub>
                      <m:r>
                        <a:rPr lang="en-US" i="1" dirty="0">
                          <a:solidFill>
                            <a:srgbClr val="C00000"/>
                          </a:solidFill>
                          <a:latin typeface="Cambria Math"/>
                        </a:rPr>
                        <m:t>+</m:t>
                      </m:r>
                      <m:rad>
                        <m:radPr>
                          <m:degHide m:val="on"/>
                          <m:ctrlPr>
                            <a:rPr lang="en-US" i="1" dirty="0" smtClean="0">
                              <a:solidFill>
                                <a:srgbClr val="C00000"/>
                              </a:solidFill>
                              <a:latin typeface="Cambria Math" panose="02040503050406030204" pitchFamily="18" charset="0"/>
                            </a:rPr>
                          </m:ctrlPr>
                        </m:radPr>
                        <m:deg/>
                        <m:e>
                          <m:f>
                            <m:fPr>
                              <m:ctrlPr>
                                <a:rPr lang="en-US" i="1" dirty="0">
                                  <a:solidFill>
                                    <a:srgbClr val="C00000"/>
                                  </a:solidFill>
                                  <a:latin typeface="Cambria Math" panose="02040503050406030204" pitchFamily="18" charset="0"/>
                                </a:rPr>
                              </m:ctrlPr>
                            </m:fPr>
                            <m:num>
                              <m:r>
                                <a:rPr lang="en-US" i="1" dirty="0">
                                  <a:solidFill>
                                    <a:srgbClr val="C00000"/>
                                  </a:solidFill>
                                  <a:latin typeface="Cambria Math"/>
                                </a:rPr>
                                <m:t>2</m:t>
                              </m:r>
                              <m:func>
                                <m:funcPr>
                                  <m:ctrlPr>
                                    <a:rPr lang="en-US" i="1" dirty="0">
                                      <a:solidFill>
                                        <a:srgbClr val="C00000"/>
                                      </a:solidFill>
                                      <a:latin typeface="Cambria Math" panose="02040503050406030204" pitchFamily="18" charset="0"/>
                                    </a:rPr>
                                  </m:ctrlPr>
                                </m:funcPr>
                                <m:fName>
                                  <m:r>
                                    <m:rPr>
                                      <m:sty m:val="p"/>
                                    </m:rPr>
                                    <a:rPr lang="en-US" dirty="0">
                                      <a:solidFill>
                                        <a:srgbClr val="C00000"/>
                                      </a:solidFill>
                                      <a:latin typeface="Cambria Math"/>
                                    </a:rPr>
                                    <m:t>ln</m:t>
                                  </m:r>
                                </m:fName>
                                <m:e>
                                  <m:r>
                                    <a:rPr lang="en-US" i="1" dirty="0">
                                      <a:solidFill>
                                        <a:srgbClr val="C00000"/>
                                      </a:solidFill>
                                      <a:latin typeface="Cambria Math"/>
                                    </a:rPr>
                                    <m:t>𝑡</m:t>
                                  </m:r>
                                </m:e>
                              </m:func>
                            </m:num>
                            <m:den>
                              <m:sSub>
                                <m:sSubPr>
                                  <m:ctrlPr>
                                    <a:rPr lang="en-US" i="1" dirty="0">
                                      <a:solidFill>
                                        <a:srgbClr val="C00000"/>
                                      </a:solidFill>
                                      <a:latin typeface="Cambria Math" panose="02040503050406030204" pitchFamily="18" charset="0"/>
                                    </a:rPr>
                                  </m:ctrlPr>
                                </m:sSubPr>
                                <m:e>
                                  <m:r>
                                    <a:rPr lang="en-US" i="1" dirty="0">
                                      <a:solidFill>
                                        <a:srgbClr val="C00000"/>
                                      </a:solidFill>
                                      <a:latin typeface="Cambria Math"/>
                                    </a:rPr>
                                    <m:t>𝑡</m:t>
                                  </m:r>
                                </m:e>
                                <m:sub>
                                  <m:r>
                                    <a:rPr lang="de-DE" b="0" i="1" dirty="0" smtClean="0">
                                      <a:solidFill>
                                        <a:srgbClr val="C00000"/>
                                      </a:solidFill>
                                      <a:latin typeface="Cambria Math" panose="02040503050406030204" pitchFamily="18" charset="0"/>
                                    </a:rPr>
                                    <m:t>𝑖</m:t>
                                  </m:r>
                                </m:sub>
                              </m:sSub>
                            </m:den>
                          </m:f>
                        </m:e>
                      </m:rad>
                    </m:oMath>
                  </m:oMathPara>
                </a14:m>
                <a:endParaRPr lang="en-US" dirty="0">
                  <a:solidFill>
                    <a:srgbClr val="C00000"/>
                  </a:solidFill>
                </a:endParaRPr>
              </a:p>
            </p:txBody>
          </p:sp>
        </mc:Choice>
        <mc:Fallback xmlns="">
          <p:sp>
            <p:nvSpPr>
              <p:cNvPr id="14" name="Rectangle 13">
                <a:extLst>
                  <a:ext uri="{FF2B5EF4-FFF2-40B4-BE49-F238E27FC236}">
                    <a16:creationId xmlns:a16="http://schemas.microsoft.com/office/drawing/2014/main" id="{9B8D6D70-B23E-2A4F-85D3-26A5EDA7FD16}"/>
                  </a:ext>
                </a:extLst>
              </p:cNvPr>
              <p:cNvSpPr>
                <a:spLocks noRot="1" noChangeAspect="1" noMove="1" noResize="1" noEditPoints="1" noAdjustHandles="1" noChangeArrowheads="1" noChangeShapeType="1" noTextEdit="1"/>
              </p:cNvSpPr>
              <p:nvPr/>
            </p:nvSpPr>
            <p:spPr>
              <a:xfrm>
                <a:off x="3331037" y="5268639"/>
                <a:ext cx="1341008" cy="910699"/>
              </a:xfrm>
              <a:prstGeom prst="rect">
                <a:avLst/>
              </a:prstGeom>
              <a:blipFill>
                <a:blip r:embed="rId4"/>
                <a:stretch>
                  <a:fillRect/>
                </a:stretch>
              </a:blipFill>
            </p:spPr>
            <p:txBody>
              <a:bodyPr/>
              <a:lstStyle/>
              <a:p>
                <a:r>
                  <a:rPr lang="en-GB">
                    <a:noFill/>
                  </a:rPr>
                  <a:t> </a:t>
                </a:r>
              </a:p>
            </p:txBody>
          </p:sp>
        </mc:Fallback>
      </mc:AlternateContent>
      <p:pic>
        <p:nvPicPr>
          <p:cNvPr id="15" name="Picture 14">
            <a:extLst>
              <a:ext uri="{FF2B5EF4-FFF2-40B4-BE49-F238E27FC236}">
                <a16:creationId xmlns:a16="http://schemas.microsoft.com/office/drawing/2014/main" id="{F5CA4825-AD01-8D4E-AF29-284BE761D098}"/>
              </a:ext>
            </a:extLst>
          </p:cNvPr>
          <p:cNvPicPr>
            <a:picLocks noChangeAspect="1"/>
          </p:cNvPicPr>
          <p:nvPr/>
        </p:nvPicPr>
        <p:blipFill>
          <a:blip r:embed="rId5"/>
          <a:stretch>
            <a:fillRect/>
          </a:stretch>
        </p:blipFill>
        <p:spPr>
          <a:xfrm>
            <a:off x="6021276" y="3827463"/>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6" name="Straight Connector 15">
            <a:extLst>
              <a:ext uri="{FF2B5EF4-FFF2-40B4-BE49-F238E27FC236}">
                <a16:creationId xmlns:a16="http://schemas.microsoft.com/office/drawing/2014/main" id="{146866FA-4DB7-1F45-9323-8E1EA19DAEF0}"/>
              </a:ext>
            </a:extLst>
          </p:cNvPr>
          <p:cNvCxnSpPr>
            <a:cxnSpLocks/>
          </p:cNvCxnSpPr>
          <p:nvPr/>
        </p:nvCxnSpPr>
        <p:spPr>
          <a:xfrm flipV="1">
            <a:off x="8775383" y="2023115"/>
            <a:ext cx="0" cy="413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23394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UCB: Performance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GB" dirty="0"/>
                  <a:t>Theorem: If each distribution of reward has support in </a:t>
                </a:r>
                <a14:m>
                  <m:oMath xmlns:m="http://schemas.openxmlformats.org/officeDocument/2006/math">
                    <m:r>
                      <a:rPr lang="en-GB" i="1" dirty="0" smtClean="0">
                        <a:latin typeface="Cambria Math" panose="02040503050406030204" pitchFamily="18" charset="0"/>
                      </a:rPr>
                      <m:t>[0,1]</m:t>
                    </m:r>
                  </m:oMath>
                </a14:m>
                <a:r>
                  <a:rPr lang="en-GB" dirty="0"/>
                  <a:t>, i.e., we have normalised rewards, then the regret of the UCB algorithm is at most </a:t>
                </a:r>
              </a:p>
              <a:p>
                <a:pPr marL="0" indent="0">
                  <a:buNone/>
                </a:pPr>
                <a14:m>
                  <m:oMathPara xmlns:m="http://schemas.openxmlformats.org/officeDocument/2006/math">
                    <m:oMathParaPr>
                      <m:jc m:val="centerGroup"/>
                    </m:oMathParaPr>
                    <m:oMath xmlns:m="http://schemas.openxmlformats.org/officeDocument/2006/math">
                      <m:r>
                        <a:rPr lang="de-DE" b="0" i="1" smtClean="0">
                          <a:latin typeface="Cambria Math" panose="02040503050406030204" pitchFamily="18" charset="0"/>
                        </a:rPr>
                        <m:t>𝑂</m:t>
                      </m:r>
                      <m:d>
                        <m:dPr>
                          <m:ctrlPr>
                            <a:rPr lang="de-DE" b="0" i="1" smtClean="0">
                              <a:latin typeface="Cambria Math" panose="02040503050406030204" pitchFamily="18" charset="0"/>
                            </a:rPr>
                          </m:ctrlPr>
                        </m:dPr>
                        <m:e>
                          <m:nary>
                            <m:naryPr>
                              <m:chr m:val="∑"/>
                              <m:supHide m:val="on"/>
                              <m:ctrlPr>
                                <a:rPr lang="de-DE" b="0" i="1" smtClean="0">
                                  <a:latin typeface="Cambria Math" panose="02040503050406030204" pitchFamily="18" charset="0"/>
                                </a:rPr>
                              </m:ctrlPr>
                            </m:naryPr>
                            <m:sub>
                              <m:r>
                                <m:rPr>
                                  <m:brk m:alnAt="7"/>
                                </m:rPr>
                                <a:rPr lang="de-DE" b="0" i="1" smtClean="0">
                                  <a:latin typeface="Cambria Math" panose="02040503050406030204" pitchFamily="18" charset="0"/>
                                </a:rPr>
                                <m:t>𝑖</m:t>
                              </m:r>
                              <m:r>
                                <a:rPr lang="de-DE" b="0" i="1" smtClean="0">
                                  <a:latin typeface="Cambria Math" panose="02040503050406030204" pitchFamily="18" charset="0"/>
                                </a:rPr>
                                <m:t>:</m:t>
                              </m:r>
                              <m:sSub>
                                <m:sSubPr>
                                  <m:ctrlPr>
                                    <a:rPr lang="de-DE" b="0" i="1" smtClean="0">
                                      <a:latin typeface="Cambria Math" panose="02040503050406030204" pitchFamily="18" charset="0"/>
                                      <a:ea typeface="Cambria Math" panose="02040503050406030204" pitchFamily="18" charset="0"/>
                                    </a:rPr>
                                  </m:ctrlPr>
                                </m:sSubPr>
                                <m:e>
                                  <m:r>
                                    <m:rPr>
                                      <m:brk m:alnAt="7"/>
                                    </m:rPr>
                                    <a:rPr lang="de-DE" b="0" i="1" smtClean="0">
                                      <a:latin typeface="Cambria Math" panose="02040503050406030204" pitchFamily="18" charset="0"/>
                                      <a:ea typeface="Cambria Math" panose="02040503050406030204" pitchFamily="18" charset="0"/>
                                    </a:rPr>
                                    <m:t>𝜇</m:t>
                                  </m:r>
                                </m:e>
                                <m:sub>
                                  <m:r>
                                    <m:rPr>
                                      <m:brk m:alnAt="7"/>
                                    </m:rPr>
                                    <a:rPr lang="de-DE" b="0" i="1" smtClean="0">
                                      <a:latin typeface="Cambria Math" panose="02040503050406030204" pitchFamily="18" charset="0"/>
                                      <a:ea typeface="Cambria Math" panose="02040503050406030204" pitchFamily="18" charset="0"/>
                                    </a:rPr>
                                    <m:t>𝑖</m:t>
                                  </m:r>
                                </m:sub>
                              </m:sSub>
                              <m:r>
                                <m:rPr>
                                  <m:brk m:alnAt="7"/>
                                </m:rPr>
                                <a:rPr lang="de-DE" i="1">
                                  <a:latin typeface="Cambria Math" panose="02040503050406030204" pitchFamily="18" charset="0"/>
                                  <a:ea typeface="Cambria Math" panose="02040503050406030204" pitchFamily="18" charset="0"/>
                                </a:rPr>
                                <m:t>&lt;</m:t>
                              </m:r>
                              <m:sSup>
                                <m:sSupPr>
                                  <m:ctrlPr>
                                    <a:rPr lang="de-DE" i="1" smtClean="0">
                                      <a:latin typeface="Cambria Math" panose="02040503050406030204" pitchFamily="18" charset="0"/>
                                      <a:ea typeface="Cambria Math" panose="02040503050406030204" pitchFamily="18" charset="0"/>
                                    </a:rPr>
                                  </m:ctrlPr>
                                </m:sSupPr>
                                <m:e>
                                  <m:r>
                                    <m:rPr>
                                      <m:brk m:alnAt="7"/>
                                    </m:rPr>
                                    <a:rPr lang="de-DE" i="1">
                                      <a:latin typeface="Cambria Math" panose="02040503050406030204" pitchFamily="18" charset="0"/>
                                      <a:ea typeface="Cambria Math" panose="02040503050406030204" pitchFamily="18" charset="0"/>
                                    </a:rPr>
                                    <m:t>𝜇</m:t>
                                  </m:r>
                                </m:e>
                                <m:sup>
                                  <m:r>
                                    <m:rPr>
                                      <m:brk m:alnAt="7"/>
                                    </m:rPr>
                                    <a:rPr lang="de-DE" b="0" i="1" smtClean="0">
                                      <a:latin typeface="Cambria Math" panose="02040503050406030204" pitchFamily="18" charset="0"/>
                                      <a:ea typeface="Cambria Math" panose="02040503050406030204" pitchFamily="18" charset="0"/>
                                    </a:rPr>
                                    <m:t>∗</m:t>
                                  </m:r>
                                </m:sup>
                              </m:sSup>
                            </m:sub>
                            <m:sup/>
                            <m:e>
                              <m:f>
                                <m:fPr>
                                  <m:ctrlPr>
                                    <a:rPr lang="de-DE" b="0" i="1" smtClean="0">
                                      <a:latin typeface="Cambria Math" panose="02040503050406030204" pitchFamily="18" charset="0"/>
                                    </a:rPr>
                                  </m:ctrlPr>
                                </m:fPr>
                                <m:num>
                                  <m:func>
                                    <m:funcPr>
                                      <m:ctrlPr>
                                        <a:rPr lang="de-DE" b="0" i="1" smtClean="0">
                                          <a:solidFill>
                                            <a:srgbClr val="C00000"/>
                                          </a:solidFill>
                                          <a:latin typeface="Cambria Math" panose="02040503050406030204" pitchFamily="18" charset="0"/>
                                        </a:rPr>
                                      </m:ctrlPr>
                                    </m:funcPr>
                                    <m:fName>
                                      <m:r>
                                        <m:rPr>
                                          <m:sty m:val="p"/>
                                        </m:rPr>
                                        <a:rPr lang="de-DE" b="0" i="0" smtClean="0">
                                          <a:solidFill>
                                            <a:srgbClr val="C00000"/>
                                          </a:solidFill>
                                          <a:latin typeface="Cambria Math" panose="02040503050406030204" pitchFamily="18" charset="0"/>
                                        </a:rPr>
                                        <m:t>ln</m:t>
                                      </m:r>
                                    </m:fName>
                                    <m:e>
                                      <m:r>
                                        <a:rPr lang="de-DE" b="0" i="1" smtClean="0">
                                          <a:solidFill>
                                            <a:srgbClr val="C00000"/>
                                          </a:solidFill>
                                          <a:latin typeface="Cambria Math" panose="02040503050406030204" pitchFamily="18" charset="0"/>
                                        </a:rPr>
                                        <m:t>𝑇</m:t>
                                      </m:r>
                                    </m:e>
                                  </m:func>
                                </m:num>
                                <m:den>
                                  <m:sSub>
                                    <m:sSubPr>
                                      <m:ctrlPr>
                                        <a:rPr lang="de-DE" b="0" i="1" smtClean="0">
                                          <a:latin typeface="Cambria Math" panose="02040503050406030204" pitchFamily="18" charset="0"/>
                                          <a:ea typeface="Cambria Math" panose="02040503050406030204" pitchFamily="18" charset="0"/>
                                        </a:rPr>
                                      </m:ctrlPr>
                                    </m:sSubPr>
                                    <m:e>
                                      <m:r>
                                        <m:rPr>
                                          <m:sty m:val="p"/>
                                        </m:rPr>
                                        <a:rPr lang="el-GR" b="0" i="1" smtClean="0">
                                          <a:latin typeface="Cambria Math" panose="02040503050406030204" pitchFamily="18" charset="0"/>
                                          <a:ea typeface="Cambria Math" panose="02040503050406030204" pitchFamily="18" charset="0"/>
                                        </a:rPr>
                                        <m:t>Δ</m:t>
                                      </m:r>
                                    </m:e>
                                    <m:sub>
                                      <m:r>
                                        <a:rPr lang="de-DE" b="0" i="1" smtClean="0">
                                          <a:latin typeface="Cambria Math" panose="02040503050406030204" pitchFamily="18" charset="0"/>
                                          <a:ea typeface="Cambria Math" panose="02040503050406030204" pitchFamily="18" charset="0"/>
                                        </a:rPr>
                                        <m:t>𝑖</m:t>
                                      </m:r>
                                    </m:sub>
                                  </m:sSub>
                                </m:den>
                              </m:f>
                            </m:e>
                          </m:nary>
                          <m:r>
                            <a:rPr lang="de-DE" b="0" i="1" smtClean="0">
                              <a:latin typeface="Cambria Math" panose="02040503050406030204" pitchFamily="18" charset="0"/>
                            </a:rPr>
                            <m:t>+</m:t>
                          </m:r>
                          <m:nary>
                            <m:naryPr>
                              <m:chr m:val="∑"/>
                              <m:supHide m:val="on"/>
                              <m:ctrlPr>
                                <a:rPr lang="de-DE" b="0" i="1" smtClean="0">
                                  <a:latin typeface="Cambria Math" panose="02040503050406030204" pitchFamily="18" charset="0"/>
                                </a:rPr>
                              </m:ctrlPr>
                            </m:naryPr>
                            <m:sub>
                              <m:r>
                                <m:rPr>
                                  <m:brk m:alnAt="7"/>
                                </m:rPr>
                                <a:rPr lang="de-DE" b="0" i="1" smtClean="0">
                                  <a:latin typeface="Cambria Math" panose="02040503050406030204" pitchFamily="18" charset="0"/>
                                </a:rPr>
                                <m:t>𝑗</m:t>
                              </m:r>
                              <m:r>
                                <a:rPr lang="de-DE" b="0" i="1" smtClean="0">
                                  <a:latin typeface="Cambria Math" panose="02040503050406030204" pitchFamily="18" charset="0"/>
                                  <a:ea typeface="Cambria Math" panose="02040503050406030204" pitchFamily="18" charset="0"/>
                                </a:rPr>
                                <m:t>∈{1,…,</m:t>
                              </m:r>
                              <m:r>
                                <a:rPr lang="de-DE" b="0" i="1" smtClean="0">
                                  <a:latin typeface="Cambria Math" panose="02040503050406030204" pitchFamily="18" charset="0"/>
                                  <a:ea typeface="Cambria Math" panose="02040503050406030204" pitchFamily="18" charset="0"/>
                                </a:rPr>
                                <m:t>𝑛</m:t>
                              </m:r>
                              <m:r>
                                <a:rPr lang="de-DE" b="0" i="1" smtClean="0">
                                  <a:latin typeface="Cambria Math" panose="02040503050406030204" pitchFamily="18" charset="0"/>
                                  <a:ea typeface="Cambria Math" panose="02040503050406030204" pitchFamily="18" charset="0"/>
                                </a:rPr>
                                <m:t>}</m:t>
                              </m:r>
                            </m:sub>
                            <m:sup/>
                            <m:e>
                              <m:sSub>
                                <m:sSubPr>
                                  <m:ctrlPr>
                                    <a:rPr lang="de-DE"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de-DE" b="0" i="1" smtClean="0">
                                      <a:latin typeface="Cambria Math" panose="02040503050406030204" pitchFamily="18" charset="0"/>
                                      <a:ea typeface="Cambria Math" panose="02040503050406030204" pitchFamily="18" charset="0"/>
                                    </a:rPr>
                                    <m:t>𝑗</m:t>
                                  </m:r>
                                </m:sub>
                              </m:sSub>
                            </m:e>
                          </m:nary>
                        </m:e>
                      </m:d>
                    </m:oMath>
                  </m:oMathPara>
                </a14:m>
                <a:endParaRPr lang="en-GB" dirty="0"/>
              </a:p>
              <a:p>
                <a:pPr lvl="1"/>
                <a14:m>
                  <m:oMath xmlns:m="http://schemas.openxmlformats.org/officeDocument/2006/math">
                    <m:sSup>
                      <m:sSupPr>
                        <m:ctrlPr>
                          <a:rPr lang="de-DE" i="1" dirty="0" smtClean="0">
                            <a:solidFill>
                              <a:schemeClr val="tx1"/>
                            </a:solidFill>
                            <a:latin typeface="Cambria Math" panose="02040503050406030204" pitchFamily="18" charset="0"/>
                            <a:ea typeface="Cambria Math" panose="02040503050406030204" pitchFamily="18" charset="0"/>
                          </a:rPr>
                        </m:ctrlPr>
                      </m:sSupPr>
                      <m:e>
                        <m:r>
                          <a:rPr lang="de-DE" i="1" dirty="0" smtClean="0">
                            <a:solidFill>
                              <a:schemeClr val="tx1"/>
                            </a:solidFill>
                            <a:latin typeface="Cambria Math" panose="02040503050406030204" pitchFamily="18" charset="0"/>
                            <a:ea typeface="Cambria Math" panose="02040503050406030204" pitchFamily="18" charset="0"/>
                          </a:rPr>
                          <m:t>𝜇</m:t>
                        </m:r>
                      </m:e>
                      <m:sup>
                        <m:r>
                          <a:rPr lang="de-DE" b="0" i="1" dirty="0" smtClean="0">
                            <a:solidFill>
                              <a:schemeClr val="tx1"/>
                            </a:solidFill>
                            <a:latin typeface="Cambria Math" panose="02040503050406030204" pitchFamily="18" charset="0"/>
                            <a:ea typeface="Cambria Math" panose="02040503050406030204" pitchFamily="18" charset="0"/>
                          </a:rPr>
                          <m:t>∗</m:t>
                        </m:r>
                      </m:sup>
                    </m:sSup>
                    <m:r>
                      <a:rPr lang="de-DE" b="0" i="1" dirty="0" smtClean="0">
                        <a:solidFill>
                          <a:schemeClr val="tx1"/>
                        </a:solidFill>
                        <a:latin typeface="Cambria Math" panose="02040503050406030204" pitchFamily="18" charset="0"/>
                        <a:ea typeface="Cambria Math" panose="02040503050406030204" pitchFamily="18" charset="0"/>
                      </a:rPr>
                      <m:t>=</m:t>
                    </m:r>
                    <m:limLow>
                      <m:limLowPr>
                        <m:ctrlPr>
                          <a:rPr lang="de-DE" i="1" dirty="0">
                            <a:solidFill>
                              <a:schemeClr val="tx1"/>
                            </a:solidFill>
                            <a:latin typeface="Cambria Math" panose="02040503050406030204" pitchFamily="18" charset="0"/>
                          </a:rPr>
                        </m:ctrlPr>
                      </m:limLowPr>
                      <m:e>
                        <m:r>
                          <m:rPr>
                            <m:sty m:val="p"/>
                          </m:rPr>
                          <a:rPr lang="de-DE" dirty="0">
                            <a:solidFill>
                              <a:schemeClr val="tx1"/>
                            </a:solidFill>
                            <a:latin typeface="Cambria Math" panose="02040503050406030204" pitchFamily="18" charset="0"/>
                          </a:rPr>
                          <m:t>max</m:t>
                        </m:r>
                      </m:e>
                      <m:lim>
                        <m:r>
                          <m:rPr>
                            <m:sty m:val="p"/>
                          </m:rPr>
                          <a:rPr lang="de-DE" dirty="0">
                            <a:solidFill>
                              <a:schemeClr val="tx1"/>
                            </a:solidFill>
                            <a:latin typeface="Cambria Math" panose="02040503050406030204" pitchFamily="18" charset="0"/>
                          </a:rPr>
                          <m:t>i</m:t>
                        </m:r>
                      </m:lim>
                    </m:limLow>
                    <m:r>
                      <a:rPr lang="de-DE" dirty="0">
                        <a:solidFill>
                          <a:schemeClr val="tx1"/>
                        </a:solidFill>
                        <a:latin typeface="Cambria Math" panose="02040503050406030204" pitchFamily="18" charset="0"/>
                      </a:rPr>
                      <m:t> </m:t>
                    </m:r>
                    <m:sSub>
                      <m:sSubPr>
                        <m:ctrlPr>
                          <a:rPr lang="de-DE" i="1" dirty="0">
                            <a:solidFill>
                              <a:schemeClr val="tx1"/>
                            </a:solidFill>
                            <a:latin typeface="Cambria Math" panose="02040503050406030204" pitchFamily="18" charset="0"/>
                          </a:rPr>
                        </m:ctrlPr>
                      </m:sSubPr>
                      <m:e>
                        <m:r>
                          <a:rPr lang="en-US" i="1" dirty="0">
                            <a:solidFill>
                              <a:schemeClr val="tx1"/>
                            </a:solidFill>
                            <a:latin typeface="Cambria Math" panose="02040503050406030204" pitchFamily="18" charset="0"/>
                            <a:ea typeface="Cambria Math" panose="02040503050406030204" pitchFamily="18" charset="0"/>
                          </a:rPr>
                          <m:t>𝜇</m:t>
                        </m:r>
                      </m:e>
                      <m:sub>
                        <m:r>
                          <a:rPr lang="de-DE" i="1" dirty="0">
                            <a:solidFill>
                              <a:schemeClr val="tx1"/>
                            </a:solidFill>
                            <a:latin typeface="Cambria Math" panose="02040503050406030204" pitchFamily="18" charset="0"/>
                          </a:rPr>
                          <m:t>𝑖</m:t>
                        </m:r>
                      </m:sub>
                    </m:sSub>
                  </m:oMath>
                </a14:m>
                <a:endParaRPr lang="de-DE" dirty="0">
                  <a:solidFill>
                    <a:schemeClr val="tx1"/>
                  </a:solidFill>
                </a:endParaRPr>
              </a:p>
              <a:p>
                <a:pPr lvl="1"/>
                <a14:m>
                  <m:oMath xmlns:m="http://schemas.openxmlformats.org/officeDocument/2006/math">
                    <m:sSub>
                      <m:sSubPr>
                        <m:ctrlPr>
                          <a:rPr lang="de-DE" i="1">
                            <a:latin typeface="Cambria Math" panose="02040503050406030204" pitchFamily="18" charset="0"/>
                            <a:ea typeface="Cambria Math" panose="02040503050406030204" pitchFamily="18" charset="0"/>
                          </a:rPr>
                        </m:ctrlPr>
                      </m:sSubPr>
                      <m:e>
                        <m:r>
                          <m:rPr>
                            <m:sty m:val="p"/>
                          </m:rPr>
                          <a:rPr lang="el-GR" i="1">
                            <a:latin typeface="Cambria Math" panose="02040503050406030204" pitchFamily="18" charset="0"/>
                            <a:ea typeface="Cambria Math" panose="02040503050406030204" pitchFamily="18" charset="0"/>
                          </a:rPr>
                          <m:t>Δ</m:t>
                        </m:r>
                      </m:e>
                      <m:sub>
                        <m:r>
                          <a:rPr lang="de-DE" i="1">
                            <a:latin typeface="Cambria Math" panose="02040503050406030204" pitchFamily="18" charset="0"/>
                            <a:ea typeface="Cambria Math" panose="02040503050406030204" pitchFamily="18" charset="0"/>
                          </a:rPr>
                          <m:t>𝑖</m:t>
                        </m:r>
                      </m:sub>
                    </m:sSub>
                    <m:r>
                      <a:rPr lang="de-DE" b="0" i="1" smtClean="0">
                        <a:latin typeface="Cambria Math" panose="02040503050406030204" pitchFamily="18" charset="0"/>
                        <a:ea typeface="Cambria Math" panose="02040503050406030204" pitchFamily="18" charset="0"/>
                      </a:rPr>
                      <m:t>=</m:t>
                    </m:r>
                    <m:sSup>
                      <m:sSupPr>
                        <m:ctrlPr>
                          <a:rPr lang="de-DE" i="1" dirty="0">
                            <a:latin typeface="Cambria Math" panose="02040503050406030204" pitchFamily="18" charset="0"/>
                            <a:ea typeface="Cambria Math" panose="02040503050406030204" pitchFamily="18" charset="0"/>
                          </a:rPr>
                        </m:ctrlPr>
                      </m:sSupPr>
                      <m:e>
                        <m:r>
                          <a:rPr lang="de-DE" i="1" dirty="0">
                            <a:latin typeface="Cambria Math" panose="02040503050406030204" pitchFamily="18" charset="0"/>
                            <a:ea typeface="Cambria Math" panose="02040503050406030204" pitchFamily="18" charset="0"/>
                          </a:rPr>
                          <m:t>𝜇</m:t>
                        </m:r>
                      </m:e>
                      <m:sup>
                        <m:r>
                          <a:rPr lang="de-DE" i="1" dirty="0">
                            <a:latin typeface="Cambria Math" panose="02040503050406030204" pitchFamily="18" charset="0"/>
                            <a:ea typeface="Cambria Math" panose="02040503050406030204" pitchFamily="18" charset="0"/>
                          </a:rPr>
                          <m:t>∗</m:t>
                        </m:r>
                      </m:sup>
                    </m:sSup>
                    <m:r>
                      <a:rPr lang="de-DE" b="0" i="1" dirty="0" smtClean="0">
                        <a:latin typeface="Cambria Math" panose="02040503050406030204" pitchFamily="18" charset="0"/>
                        <a:ea typeface="Cambria Math" panose="02040503050406030204" pitchFamily="18" charset="0"/>
                      </a:rPr>
                      <m:t>−</m:t>
                    </m:r>
                    <m:sSub>
                      <m:sSubPr>
                        <m:ctrlPr>
                          <a:rPr lang="de-DE"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de-DE" i="1" dirty="0">
                            <a:latin typeface="Cambria Math" panose="02040503050406030204" pitchFamily="18" charset="0"/>
                          </a:rPr>
                          <m:t>𝑖</m:t>
                        </m:r>
                      </m:sub>
                    </m:sSub>
                  </m:oMath>
                </a14:m>
                <a:endParaRPr lang="en-GB" dirty="0">
                  <a:solidFill>
                    <a:schemeClr val="tx1"/>
                  </a:solidFill>
                </a:endParaRPr>
              </a:p>
              <a:p>
                <a:pPr lvl="2"/>
                <a:r>
                  <a:rPr lang="en-GB" dirty="0"/>
                  <a:t>Expected loss of choosing </a:t>
                </a:r>
                <a14:m>
                  <m:oMath xmlns:m="http://schemas.openxmlformats.org/officeDocument/2006/math">
                    <m:sSub>
                      <m:sSubPr>
                        <m:ctrlPr>
                          <a:rPr lang="de-DE" b="0" i="1" dirty="0" smtClean="0">
                            <a:latin typeface="Cambria Math" panose="02040503050406030204" pitchFamily="18" charset="0"/>
                          </a:rPr>
                        </m:ctrlPr>
                      </m:sSubPr>
                      <m:e>
                        <m:r>
                          <a:rPr lang="en-GB" i="1" dirty="0" smtClean="0">
                            <a:latin typeface="Cambria Math" panose="02040503050406030204" pitchFamily="18" charset="0"/>
                          </a:rPr>
                          <m:t>𝑎</m:t>
                        </m:r>
                      </m:e>
                      <m:sub>
                        <m:r>
                          <a:rPr lang="de-DE" b="0" i="1" dirty="0" smtClean="0">
                            <a:latin typeface="Cambria Math" panose="02040503050406030204" pitchFamily="18" charset="0"/>
                          </a:rPr>
                          <m:t>𝑖</m:t>
                        </m:r>
                      </m:sub>
                    </m:sSub>
                  </m:oMath>
                </a14:m>
                <a:r>
                  <a:rPr lang="en-GB" dirty="0"/>
                  <a:t> once</a:t>
                </a:r>
              </a:p>
              <a:p>
                <a:pPr lvl="1"/>
                <a:r>
                  <a:rPr lang="en-GB" dirty="0"/>
                  <a:t>[without proof]</a:t>
                </a:r>
              </a:p>
              <a:p>
                <a:pPr lvl="1"/>
                <a:endParaRPr lang="en-GB" dirty="0"/>
              </a:p>
              <a:p>
                <a:r>
                  <a:rPr lang="en-GB" dirty="0">
                    <a:solidFill>
                      <a:schemeClr val="tx1"/>
                    </a:solidFill>
                  </a:rPr>
                  <a:t>Loss grows very slowly with </a:t>
                </a:r>
                <a14:m>
                  <m:oMath xmlns:m="http://schemas.openxmlformats.org/officeDocument/2006/math">
                    <m:r>
                      <a:rPr lang="en-GB" i="1" dirty="0" smtClean="0">
                        <a:solidFill>
                          <a:srgbClr val="C00000"/>
                        </a:solidFill>
                        <a:latin typeface="Cambria Math" panose="02040503050406030204" pitchFamily="18" charset="0"/>
                      </a:rPr>
                      <m:t>𝑇</m:t>
                    </m:r>
                  </m:oMath>
                </a14:m>
                <a:endParaRPr lang="en-GB" dirty="0">
                  <a:solidFill>
                    <a:schemeClr val="tx1"/>
                  </a:solidFill>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447" t="-8333" r="-2412"/>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332BC33B-CE64-9248-9848-1AB0ABD7B96B}"/>
              </a:ext>
            </a:extLst>
          </p:cNvPr>
          <p:cNvSpPr>
            <a:spLocks noGrp="1"/>
          </p:cNvSpPr>
          <p:nvPr>
            <p:ph type="sldNum" sz="quarter" idx="12"/>
          </p:nvPr>
        </p:nvSpPr>
        <p:spPr/>
        <p:txBody>
          <a:bodyPr/>
          <a:lstStyle/>
          <a:p>
            <a:fld id="{67C9959E-8E6B-B04C-9955-EA096F41CA7A}" type="slidenum">
              <a:rPr lang="en-GB" smtClean="0"/>
              <a:pPr/>
              <a:t>85</a:t>
            </a:fld>
            <a:endParaRPr lang="en-GB"/>
          </a:p>
        </p:txBody>
      </p:sp>
      <p:pic>
        <p:nvPicPr>
          <p:cNvPr id="15" name="Picture 14">
            <a:extLst>
              <a:ext uri="{FF2B5EF4-FFF2-40B4-BE49-F238E27FC236}">
                <a16:creationId xmlns:a16="http://schemas.microsoft.com/office/drawing/2014/main" id="{F5CA4825-AD01-8D4E-AF29-284BE761D098}"/>
              </a:ext>
            </a:extLst>
          </p:cNvPr>
          <p:cNvPicPr>
            <a:picLocks noChangeAspect="1"/>
          </p:cNvPicPr>
          <p:nvPr/>
        </p:nvPicPr>
        <p:blipFill>
          <a:blip r:embed="rId3"/>
          <a:stretch>
            <a:fillRect/>
          </a:stretch>
        </p:blipFill>
        <p:spPr>
          <a:xfrm>
            <a:off x="6021276" y="3827463"/>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5476500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UCB: Performance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r>
                  <a:rPr lang="en-GB" dirty="0"/>
                  <a:t>Uses principle of </a:t>
                </a:r>
                <a:r>
                  <a:rPr lang="en-GB" dirty="0">
                    <a:solidFill>
                      <a:schemeClr val="accent1"/>
                    </a:solidFill>
                  </a:rPr>
                  <a:t>optimism in face of uncertainty</a:t>
                </a:r>
              </a:p>
              <a:p>
                <a:pPr lvl="1"/>
                <a:r>
                  <a:rPr lang="en-HK" dirty="0"/>
                  <a:t>We do not have a good estimate </a:t>
                </a:r>
                <a14:m>
                  <m:oMath xmlns:m="http://schemas.openxmlformats.org/officeDocument/2006/math">
                    <m:sSub>
                      <m:sSubPr>
                        <m:ctrlPr>
                          <a:rPr lang="en-US" i="1">
                            <a:latin typeface="Cambria Math" panose="02040503050406030204" pitchFamily="18" charset="0"/>
                          </a:rPr>
                        </m:ctrlPr>
                      </m:sSubPr>
                      <m:e>
                        <m:acc>
                          <m:accPr>
                            <m:chr m:val="̂"/>
                            <m:ctrlPr>
                              <a:rPr lang="en-US" i="1" dirty="0">
                                <a:latin typeface="Cambria Math" panose="02040503050406030204" pitchFamily="18" charset="0"/>
                              </a:rPr>
                            </m:ctrlPr>
                          </m:accPr>
                          <m:e>
                            <m:r>
                              <a:rPr lang="en-US" i="1" dirty="0">
                                <a:latin typeface="Cambria Math"/>
                              </a:rPr>
                              <m:t>𝜇</m:t>
                            </m:r>
                          </m:e>
                        </m:acc>
                      </m:e>
                      <m:sub>
                        <m:r>
                          <a:rPr lang="en-US" i="1">
                            <a:latin typeface="Cambria Math"/>
                          </a:rPr>
                          <m:t>𝑖</m:t>
                        </m:r>
                      </m:sub>
                    </m:sSub>
                  </m:oMath>
                </a14:m>
                <a:r>
                  <a:rPr lang="en-HK" dirty="0"/>
                  <a:t> of </a:t>
                </a:r>
                <a14:m>
                  <m:oMath xmlns:m="http://schemas.openxmlformats.org/officeDocument/2006/math">
                    <m:sSub>
                      <m:sSubPr>
                        <m:ctrlPr>
                          <a:rPr lang="en-US" i="1">
                            <a:latin typeface="Cambria Math" panose="02040503050406030204" pitchFamily="18" charset="0"/>
                          </a:rPr>
                        </m:ctrlPr>
                      </m:sSubPr>
                      <m:e>
                        <m:r>
                          <a:rPr lang="en-US" i="1">
                            <a:latin typeface="Cambria Math"/>
                          </a:rPr>
                          <m:t>𝜇</m:t>
                        </m:r>
                      </m:e>
                      <m:sub>
                        <m:r>
                          <a:rPr lang="en-US" i="1">
                            <a:latin typeface="Cambria Math"/>
                          </a:rPr>
                          <m:t>𝑖</m:t>
                        </m:r>
                      </m:sub>
                    </m:sSub>
                  </m:oMath>
                </a14:m>
                <a:r>
                  <a:rPr lang="en-HK" dirty="0"/>
                  <a:t> before trying it many times</a:t>
                </a:r>
              </a:p>
              <a:p>
                <a:pPr lvl="2"/>
                <a:r>
                  <a:rPr lang="en-HK" dirty="0"/>
                  <a:t>We thus give a big confidence </a:t>
                </a:r>
                <a:br>
                  <a:rPr lang="en-HK" dirty="0"/>
                </a:br>
                <a:r>
                  <a:rPr lang="en-HK" dirty="0"/>
                  <a:t>interval </a:t>
                </a:r>
                <a14:m>
                  <m:oMath xmlns:m="http://schemas.openxmlformats.org/officeDocument/2006/math">
                    <m:r>
                      <a:rPr lang="en-HK" i="1" dirty="0">
                        <a:latin typeface="Cambria Math"/>
                      </a:rPr>
                      <m:t>[</m:t>
                    </m:r>
                    <m:r>
                      <a:rPr lang="en-US" i="1" dirty="0">
                        <a:latin typeface="Cambria Math"/>
                      </a:rPr>
                      <m:t>−</m:t>
                    </m:r>
                    <m:sSub>
                      <m:sSubPr>
                        <m:ctrlPr>
                          <a:rPr lang="en-US" i="1" dirty="0">
                            <a:latin typeface="Cambria Math" panose="02040503050406030204" pitchFamily="18" charset="0"/>
                          </a:rPr>
                        </m:ctrlPr>
                      </m:sSubPr>
                      <m:e>
                        <m:r>
                          <a:rPr lang="en-US" i="1" dirty="0">
                            <a:latin typeface="Cambria Math"/>
                          </a:rPr>
                          <m:t>𝑐</m:t>
                        </m:r>
                      </m:e>
                      <m:sub>
                        <m:r>
                          <a:rPr lang="en-US" i="1" dirty="0">
                            <a:latin typeface="Cambria Math"/>
                          </a:rPr>
                          <m:t>𝑖</m:t>
                        </m:r>
                      </m:sub>
                    </m:sSub>
                    <m:r>
                      <a:rPr lang="en-US" i="1" dirty="0">
                        <a:latin typeface="Cambria Math"/>
                      </a:rPr>
                      <m:t>,</m:t>
                    </m:r>
                    <m:sSub>
                      <m:sSubPr>
                        <m:ctrlPr>
                          <a:rPr lang="en-US" i="1" dirty="0">
                            <a:latin typeface="Cambria Math" panose="02040503050406030204" pitchFamily="18" charset="0"/>
                          </a:rPr>
                        </m:ctrlPr>
                      </m:sSubPr>
                      <m:e>
                        <m:r>
                          <a:rPr lang="en-US" i="1" dirty="0">
                            <a:latin typeface="Cambria Math"/>
                          </a:rPr>
                          <m:t>𝑐</m:t>
                        </m:r>
                      </m:e>
                      <m:sub>
                        <m:r>
                          <a:rPr lang="en-US" i="1" dirty="0">
                            <a:latin typeface="Cambria Math"/>
                          </a:rPr>
                          <m:t>𝑖</m:t>
                        </m:r>
                      </m:sub>
                    </m:sSub>
                    <m:r>
                      <a:rPr lang="en-HK" i="1" dirty="0">
                        <a:latin typeface="Cambria Math"/>
                      </a:rPr>
                      <m:t>]</m:t>
                    </m:r>
                  </m:oMath>
                </a14:m>
                <a:r>
                  <a:rPr lang="en-HK" dirty="0"/>
                  <a:t> for such </a:t>
                </a:r>
                <a14:m>
                  <m:oMath xmlns:m="http://schemas.openxmlformats.org/officeDocument/2006/math">
                    <m:r>
                      <a:rPr lang="en-US" i="1">
                        <a:latin typeface="Cambria Math"/>
                      </a:rPr>
                      <m:t>𝑖</m:t>
                    </m:r>
                  </m:oMath>
                </a14:m>
                <a:endParaRPr lang="en-HK" dirty="0"/>
              </a:p>
              <a:p>
                <a:pPr lvl="3"/>
                <a14:m>
                  <m:oMath xmlns:m="http://schemas.openxmlformats.org/officeDocument/2006/math">
                    <m:sSub>
                      <m:sSubPr>
                        <m:ctrlPr>
                          <a:rPr lang="de-DE" b="0" i="1" dirty="0" smtClean="0">
                            <a:solidFill>
                              <a:srgbClr val="C00000"/>
                            </a:solidFill>
                            <a:latin typeface="Cambria Math" panose="02040503050406030204" pitchFamily="18" charset="0"/>
                          </a:rPr>
                        </m:ctrlPr>
                      </m:sSubPr>
                      <m:e>
                        <m:r>
                          <a:rPr lang="de-DE" b="0" i="1" dirty="0" smtClean="0">
                            <a:solidFill>
                              <a:srgbClr val="C00000"/>
                            </a:solidFill>
                            <a:latin typeface="Cambria Math" panose="02040503050406030204" pitchFamily="18" charset="0"/>
                          </a:rPr>
                          <m:t>𝑐</m:t>
                        </m:r>
                      </m:e>
                      <m:sub>
                        <m:r>
                          <a:rPr lang="de-DE" b="0" i="1" dirty="0" smtClean="0">
                            <a:solidFill>
                              <a:srgbClr val="C00000"/>
                            </a:solidFill>
                            <a:latin typeface="Cambria Math" panose="02040503050406030204" pitchFamily="18" charset="0"/>
                          </a:rPr>
                          <m:t>𝑖</m:t>
                        </m:r>
                      </m:sub>
                    </m:sSub>
                    <m:r>
                      <a:rPr lang="de-DE" b="0" i="1" dirty="0" smtClean="0">
                        <a:solidFill>
                          <a:srgbClr val="C00000"/>
                        </a:solidFill>
                        <a:latin typeface="Cambria Math" panose="02040503050406030204" pitchFamily="18" charset="0"/>
                      </a:rPr>
                      <m:t>=</m:t>
                    </m:r>
                    <m:rad>
                      <m:radPr>
                        <m:degHide m:val="on"/>
                        <m:ctrlPr>
                          <a:rPr lang="en-US" i="1" dirty="0">
                            <a:solidFill>
                              <a:srgbClr val="C00000"/>
                            </a:solidFill>
                            <a:latin typeface="Cambria Math" panose="02040503050406030204" pitchFamily="18" charset="0"/>
                          </a:rPr>
                        </m:ctrlPr>
                      </m:radPr>
                      <m:deg/>
                      <m:e>
                        <m:f>
                          <m:fPr>
                            <m:ctrlPr>
                              <a:rPr lang="en-US" i="1" dirty="0">
                                <a:solidFill>
                                  <a:srgbClr val="C00000"/>
                                </a:solidFill>
                                <a:latin typeface="Cambria Math" panose="02040503050406030204" pitchFamily="18" charset="0"/>
                              </a:rPr>
                            </m:ctrlPr>
                          </m:fPr>
                          <m:num>
                            <m:r>
                              <a:rPr lang="en-US" i="1" dirty="0">
                                <a:solidFill>
                                  <a:srgbClr val="C00000"/>
                                </a:solidFill>
                                <a:latin typeface="Cambria Math"/>
                              </a:rPr>
                              <m:t>2</m:t>
                            </m:r>
                            <m:func>
                              <m:funcPr>
                                <m:ctrlPr>
                                  <a:rPr lang="en-US" i="1" dirty="0">
                                    <a:solidFill>
                                      <a:srgbClr val="C00000"/>
                                    </a:solidFill>
                                    <a:latin typeface="Cambria Math" panose="02040503050406030204" pitchFamily="18" charset="0"/>
                                  </a:rPr>
                                </m:ctrlPr>
                              </m:funcPr>
                              <m:fName>
                                <m:r>
                                  <m:rPr>
                                    <m:sty m:val="p"/>
                                  </m:rPr>
                                  <a:rPr lang="en-US" dirty="0">
                                    <a:solidFill>
                                      <a:srgbClr val="C00000"/>
                                    </a:solidFill>
                                    <a:latin typeface="Cambria Math"/>
                                  </a:rPr>
                                  <m:t>ln</m:t>
                                </m:r>
                              </m:fName>
                              <m:e>
                                <m:r>
                                  <a:rPr lang="en-US" i="1" dirty="0">
                                    <a:solidFill>
                                      <a:srgbClr val="C00000"/>
                                    </a:solidFill>
                                    <a:latin typeface="Cambria Math"/>
                                  </a:rPr>
                                  <m:t>𝑡</m:t>
                                </m:r>
                              </m:e>
                            </m:func>
                          </m:num>
                          <m:den>
                            <m:sSub>
                              <m:sSubPr>
                                <m:ctrlPr>
                                  <a:rPr lang="en-US" i="1" dirty="0">
                                    <a:solidFill>
                                      <a:srgbClr val="C00000"/>
                                    </a:solidFill>
                                    <a:latin typeface="Cambria Math" panose="02040503050406030204" pitchFamily="18" charset="0"/>
                                  </a:rPr>
                                </m:ctrlPr>
                              </m:sSubPr>
                              <m:e>
                                <m:r>
                                  <a:rPr lang="en-US" i="1" dirty="0">
                                    <a:solidFill>
                                      <a:srgbClr val="C00000"/>
                                    </a:solidFill>
                                    <a:latin typeface="Cambria Math"/>
                                  </a:rPr>
                                  <m:t>𝑡</m:t>
                                </m:r>
                              </m:e>
                              <m:sub>
                                <m:r>
                                  <a:rPr lang="de-DE" i="1" dirty="0">
                                    <a:solidFill>
                                      <a:srgbClr val="C00000"/>
                                    </a:solidFill>
                                    <a:latin typeface="Cambria Math" panose="02040503050406030204" pitchFamily="18" charset="0"/>
                                  </a:rPr>
                                  <m:t>𝑖</m:t>
                                </m:r>
                              </m:sub>
                            </m:sSub>
                          </m:den>
                        </m:f>
                      </m:e>
                    </m:rad>
                  </m:oMath>
                </a14:m>
                <a:endParaRPr lang="en-HK" dirty="0"/>
              </a:p>
              <a:p>
                <a:pPr lvl="2"/>
                <a:r>
                  <a:rPr lang="en-HK" dirty="0"/>
                  <a:t>And select an </a:t>
                </a:r>
                <a14:m>
                  <m:oMath xmlns:m="http://schemas.openxmlformats.org/officeDocument/2006/math">
                    <m:r>
                      <a:rPr lang="en-US" i="1">
                        <a:latin typeface="Cambria Math"/>
                      </a:rPr>
                      <m:t>𝑖</m:t>
                    </m:r>
                  </m:oMath>
                </a14:m>
                <a:r>
                  <a:rPr lang="en-HK" dirty="0"/>
                  <a:t> with maximum </a:t>
                </a:r>
                <a14:m>
                  <m:oMath xmlns:m="http://schemas.openxmlformats.org/officeDocument/2006/math">
                    <m:sSub>
                      <m:sSubPr>
                        <m:ctrlPr>
                          <a:rPr lang="en-US" i="1" smtClean="0">
                            <a:solidFill>
                              <a:srgbClr val="C00000"/>
                            </a:solidFill>
                            <a:latin typeface="Cambria Math" panose="02040503050406030204" pitchFamily="18" charset="0"/>
                          </a:rPr>
                        </m:ctrlPr>
                      </m:sSubPr>
                      <m:e>
                        <m:r>
                          <a:rPr lang="en-US" i="1">
                            <a:solidFill>
                              <a:srgbClr val="C00000"/>
                            </a:solidFill>
                            <a:latin typeface="Cambria Math"/>
                          </a:rPr>
                          <m:t>𝜇</m:t>
                        </m:r>
                      </m:e>
                      <m:sub>
                        <m:r>
                          <a:rPr lang="en-US" i="1">
                            <a:solidFill>
                              <a:srgbClr val="C00000"/>
                            </a:solidFill>
                            <a:latin typeface="Cambria Math"/>
                          </a:rPr>
                          <m:t>𝑖</m:t>
                        </m:r>
                      </m:sub>
                    </m:sSub>
                    <m:r>
                      <a:rPr lang="en-US" i="1">
                        <a:solidFill>
                          <a:srgbClr val="C00000"/>
                        </a:solidFill>
                        <a:latin typeface="Cambria Math"/>
                      </a:rPr>
                      <m:t>+</m:t>
                    </m:r>
                    <m:sSub>
                      <m:sSubPr>
                        <m:ctrlPr>
                          <a:rPr lang="en-US" i="1">
                            <a:solidFill>
                              <a:srgbClr val="C00000"/>
                            </a:solidFill>
                            <a:latin typeface="Cambria Math" panose="02040503050406030204" pitchFamily="18" charset="0"/>
                          </a:rPr>
                        </m:ctrlPr>
                      </m:sSubPr>
                      <m:e>
                        <m:r>
                          <a:rPr lang="en-US" i="1">
                            <a:solidFill>
                              <a:srgbClr val="C00000"/>
                            </a:solidFill>
                            <a:latin typeface="Cambria Math"/>
                          </a:rPr>
                          <m:t>𝑐</m:t>
                        </m:r>
                      </m:e>
                      <m:sub>
                        <m:r>
                          <a:rPr lang="en-US" i="1">
                            <a:solidFill>
                              <a:srgbClr val="C00000"/>
                            </a:solidFill>
                            <a:latin typeface="Cambria Math"/>
                          </a:rPr>
                          <m:t>𝑖</m:t>
                        </m:r>
                      </m:sub>
                    </m:sSub>
                  </m:oMath>
                </a14:m>
                <a:endParaRPr lang="de-DE" dirty="0">
                  <a:solidFill>
                    <a:srgbClr val="C00000"/>
                  </a:solidFill>
                </a:endParaRPr>
              </a:p>
              <a:p>
                <a:pPr lvl="1"/>
                <a:endParaRPr lang="en-US" dirty="0"/>
              </a:p>
              <a:p>
                <a:pPr lvl="1"/>
                <a:r>
                  <a:rPr lang="en-US" dirty="0"/>
                  <a:t>If an action has not been tried </a:t>
                </a:r>
                <a:br>
                  <a:rPr lang="en-US" dirty="0"/>
                </a:br>
                <a:r>
                  <a:rPr lang="en-US" dirty="0"/>
                  <a:t>many times, then the big confidence </a:t>
                </a:r>
                <a:br>
                  <a:rPr lang="en-US" dirty="0"/>
                </a:br>
                <a:r>
                  <a:rPr lang="en-US" dirty="0"/>
                  <a:t>interval makes it still possible to </a:t>
                </a:r>
                <a:br>
                  <a:rPr lang="en-US" dirty="0"/>
                </a:br>
                <a:r>
                  <a:rPr lang="en-US" dirty="0"/>
                  <a:t>be tried.</a:t>
                </a:r>
              </a:p>
              <a:p>
                <a:pPr lvl="1"/>
                <a:r>
                  <a:rPr lang="en-US" dirty="0"/>
                  <a:t>I.e., in face of uncertainty (of </a:t>
                </a:r>
                <a14:m>
                  <m:oMath xmlns:m="http://schemas.openxmlformats.org/officeDocument/2006/math">
                    <m:sSub>
                      <m:sSubPr>
                        <m:ctrlPr>
                          <a:rPr lang="en-US" i="1">
                            <a:latin typeface="Cambria Math" panose="02040503050406030204" pitchFamily="18" charset="0"/>
                          </a:rPr>
                        </m:ctrlPr>
                      </m:sSubPr>
                      <m:e>
                        <m:r>
                          <a:rPr lang="en-US" i="1">
                            <a:latin typeface="Cambria Math"/>
                          </a:rPr>
                          <m:t>𝜇</m:t>
                        </m:r>
                      </m:e>
                      <m:sub>
                        <m:r>
                          <a:rPr lang="en-US" i="1">
                            <a:latin typeface="Cambria Math"/>
                          </a:rPr>
                          <m:t>𝑖</m:t>
                        </m:r>
                      </m:sub>
                    </m:sSub>
                  </m:oMath>
                </a14:m>
                <a:r>
                  <a:rPr lang="en-US" dirty="0"/>
                  <a:t>), </a:t>
                </a:r>
                <a:br>
                  <a:rPr lang="en-US" dirty="0"/>
                </a:br>
                <a:r>
                  <a:rPr lang="en-US" dirty="0"/>
                  <a:t>we act optimistically by </a:t>
                </a:r>
                <a:br>
                  <a:rPr lang="en-US" dirty="0"/>
                </a:br>
                <a:r>
                  <a:rPr lang="en-US" dirty="0"/>
                  <a:t>giving chances to those that have not </a:t>
                </a:r>
                <a:br>
                  <a:rPr lang="en-US" dirty="0"/>
                </a:br>
                <a:r>
                  <a:rPr lang="en-US" dirty="0"/>
                  <a:t>been tried enough</a:t>
                </a:r>
              </a:p>
              <a:p>
                <a:pPr lvl="1"/>
                <a:endParaRPr lang="en-HK" dirty="0"/>
              </a:p>
              <a:p>
                <a:endParaRPr lang="en-GB"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286" t="-2273" b="-1515"/>
                </a:stretch>
              </a:blipFill>
            </p:spPr>
            <p:txBody>
              <a:bodyPr/>
              <a:lstStyle/>
              <a:p>
                <a:r>
                  <a:rPr lang="en-GB">
                    <a:noFill/>
                  </a:rPr>
                  <a:t> </a:t>
                </a:r>
              </a:p>
            </p:txBody>
          </p:sp>
        </mc:Fallback>
      </mc:AlternateContent>
      <p:sp>
        <p:nvSpPr>
          <p:cNvPr id="4" name="Slide Number Placeholder 3">
            <a:extLst>
              <a:ext uri="{FF2B5EF4-FFF2-40B4-BE49-F238E27FC236}">
                <a16:creationId xmlns:a16="http://schemas.microsoft.com/office/drawing/2014/main" id="{332BC33B-CE64-9248-9848-1AB0ABD7B96B}"/>
              </a:ext>
            </a:extLst>
          </p:cNvPr>
          <p:cNvSpPr>
            <a:spLocks noGrp="1"/>
          </p:cNvSpPr>
          <p:nvPr>
            <p:ph type="sldNum" sz="quarter" idx="12"/>
          </p:nvPr>
        </p:nvSpPr>
        <p:spPr/>
        <p:txBody>
          <a:bodyPr/>
          <a:lstStyle/>
          <a:p>
            <a:fld id="{67C9959E-8E6B-B04C-9955-EA096F41CA7A}" type="slidenum">
              <a:rPr lang="en-GB" smtClean="0"/>
              <a:pPr/>
              <a:t>86</a:t>
            </a:fld>
            <a:endParaRPr lang="en-GB"/>
          </a:p>
        </p:txBody>
      </p:sp>
      <p:cxnSp>
        <p:nvCxnSpPr>
          <p:cNvPr id="9" name="Straight Connector 8">
            <a:extLst>
              <a:ext uri="{FF2B5EF4-FFF2-40B4-BE49-F238E27FC236}">
                <a16:creationId xmlns:a16="http://schemas.microsoft.com/office/drawing/2014/main" id="{B355C72C-BC00-D44D-9CC3-524691371996}"/>
              </a:ext>
            </a:extLst>
          </p:cNvPr>
          <p:cNvCxnSpPr>
            <a:cxnSpLocks/>
          </p:cNvCxnSpPr>
          <p:nvPr/>
        </p:nvCxnSpPr>
        <p:spPr bwMode="auto">
          <a:xfrm>
            <a:off x="5102410" y="2361180"/>
            <a:ext cx="3674766" cy="1"/>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mc:AlternateContent xmlns:mc="http://schemas.openxmlformats.org/markup-compatibility/2006" xmlns:a14="http://schemas.microsoft.com/office/drawing/2010/main">
        <mc:Choice Requires="a14">
          <p:sp>
            <p:nvSpPr>
              <p:cNvPr id="11" name="Rectangle 10">
                <a:extLst>
                  <a:ext uri="{FF2B5EF4-FFF2-40B4-BE49-F238E27FC236}">
                    <a16:creationId xmlns:a16="http://schemas.microsoft.com/office/drawing/2014/main" id="{32954776-E53B-A14A-A50E-8A56540E0E89}"/>
                  </a:ext>
                </a:extLst>
              </p:cNvPr>
              <p:cNvSpPr/>
              <p:nvPr/>
            </p:nvSpPr>
            <p:spPr>
              <a:xfrm>
                <a:off x="6734811" y="2479161"/>
                <a:ext cx="39581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solidFill>
                                <a:schemeClr val="accent1"/>
                              </a:solidFill>
                              <a:latin typeface="Cambria Math" panose="02040503050406030204" pitchFamily="18" charset="0"/>
                            </a:rPr>
                          </m:ctrlPr>
                        </m:sSubPr>
                        <m:e>
                          <m:r>
                            <a:rPr lang="en-US" i="1" dirty="0" smtClean="0">
                              <a:solidFill>
                                <a:schemeClr val="accent1"/>
                              </a:solidFill>
                              <a:latin typeface="Cambria Math" panose="02040503050406030204" pitchFamily="18" charset="0"/>
                            </a:rPr>
                            <m:t>𝑟</m:t>
                          </m:r>
                        </m:e>
                        <m:sub>
                          <m:r>
                            <a:rPr lang="de-DE" b="0" i="1" dirty="0" smtClean="0">
                              <a:solidFill>
                                <a:schemeClr val="accent1"/>
                              </a:solidFill>
                              <a:latin typeface="Cambria Math" panose="02040503050406030204" pitchFamily="18" charset="0"/>
                            </a:rPr>
                            <m:t>𝑖</m:t>
                          </m:r>
                        </m:sub>
                      </m:sSub>
                    </m:oMath>
                  </m:oMathPara>
                </a14:m>
                <a:endParaRPr lang="en-US" dirty="0">
                  <a:solidFill>
                    <a:schemeClr val="accent1"/>
                  </a:solidFill>
                </a:endParaRPr>
              </a:p>
            </p:txBody>
          </p:sp>
        </mc:Choice>
        <mc:Fallback xmlns="">
          <p:sp>
            <p:nvSpPr>
              <p:cNvPr id="11" name="Rectangle 10">
                <a:extLst>
                  <a:ext uri="{FF2B5EF4-FFF2-40B4-BE49-F238E27FC236}">
                    <a16:creationId xmlns:a16="http://schemas.microsoft.com/office/drawing/2014/main" id="{32954776-E53B-A14A-A50E-8A56540E0E89}"/>
                  </a:ext>
                </a:extLst>
              </p:cNvPr>
              <p:cNvSpPr>
                <a:spLocks noRot="1" noChangeAspect="1" noMove="1" noResize="1" noEditPoints="1" noAdjustHandles="1" noChangeArrowheads="1" noChangeShapeType="1" noTextEdit="1"/>
              </p:cNvSpPr>
              <p:nvPr/>
            </p:nvSpPr>
            <p:spPr>
              <a:xfrm>
                <a:off x="6734811" y="2479161"/>
                <a:ext cx="395813" cy="369332"/>
              </a:xfrm>
              <a:prstGeom prst="rect">
                <a:avLst/>
              </a:prstGeom>
              <a:blipFill>
                <a:blip r:embed="rId4"/>
                <a:stretch>
                  <a:fillRect/>
                </a:stretch>
              </a:blipFill>
            </p:spPr>
            <p:txBody>
              <a:bodyPr/>
              <a:lstStyle/>
              <a:p>
                <a:r>
                  <a:rPr lang="en-GB">
                    <a:noFill/>
                  </a:rPr>
                  <a:t> </a:t>
                </a:r>
              </a:p>
            </p:txBody>
          </p:sp>
        </mc:Fallback>
      </mc:AlternateContent>
      <p:cxnSp>
        <p:nvCxnSpPr>
          <p:cNvPr id="12" name="Straight Connector 11">
            <a:extLst>
              <a:ext uri="{FF2B5EF4-FFF2-40B4-BE49-F238E27FC236}">
                <a16:creationId xmlns:a16="http://schemas.microsoft.com/office/drawing/2014/main" id="{01D3D1D8-DEE7-7648-A6F8-FC9D67BF8EF6}"/>
              </a:ext>
            </a:extLst>
          </p:cNvPr>
          <p:cNvCxnSpPr/>
          <p:nvPr/>
        </p:nvCxnSpPr>
        <p:spPr bwMode="auto">
          <a:xfrm>
            <a:off x="6919306" y="2319379"/>
            <a:ext cx="0" cy="76200"/>
          </a:xfrm>
          <a:prstGeom prst="line">
            <a:avLst/>
          </a:prstGeom>
          <a:solidFill>
            <a:schemeClr val="accent1"/>
          </a:solidFill>
          <a:ln w="1905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TextBox 12">
            <a:extLst>
              <a:ext uri="{FF2B5EF4-FFF2-40B4-BE49-F238E27FC236}">
                <a16:creationId xmlns:a16="http://schemas.microsoft.com/office/drawing/2014/main" id="{AC026D02-A04A-344C-AF4A-6E4E1FAA90BB}"/>
              </a:ext>
            </a:extLst>
          </p:cNvPr>
          <p:cNvSpPr txBox="1"/>
          <p:nvPr/>
        </p:nvSpPr>
        <p:spPr>
          <a:xfrm>
            <a:off x="6272754" y="2171211"/>
            <a:ext cx="1277914" cy="369332"/>
          </a:xfrm>
          <a:prstGeom prst="rect">
            <a:avLst/>
          </a:prstGeom>
          <a:noFill/>
        </p:spPr>
        <p:txBody>
          <a:bodyPr wrap="none" rtlCol="0">
            <a:spAutoFit/>
          </a:bodyPr>
          <a:lstStyle/>
          <a:p>
            <a:r>
              <a:rPr lang="en-US" dirty="0">
                <a:solidFill>
                  <a:srgbClr val="C00000"/>
                </a:solidFill>
              </a:rPr>
              <a:t>(                  )</a:t>
            </a:r>
          </a:p>
        </p:txBody>
      </p:sp>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9B8D6D70-B23E-2A4F-85D3-26A5EDA7FD16}"/>
                  </a:ext>
                </a:extLst>
              </p:cNvPr>
              <p:cNvSpPr/>
              <p:nvPr/>
            </p:nvSpPr>
            <p:spPr>
              <a:xfrm>
                <a:off x="7248114" y="2361180"/>
                <a:ext cx="1341008" cy="91069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de-DE" b="0" i="1" dirty="0" smtClean="0">
                              <a:solidFill>
                                <a:srgbClr val="C00000"/>
                              </a:solidFill>
                              <a:latin typeface="Cambria Math" panose="02040503050406030204" pitchFamily="18" charset="0"/>
                            </a:rPr>
                          </m:ctrlPr>
                        </m:sSubPr>
                        <m:e>
                          <m:r>
                            <a:rPr lang="de-DE" b="0" i="1" dirty="0" smtClean="0">
                              <a:solidFill>
                                <a:srgbClr val="C00000"/>
                              </a:solidFill>
                              <a:latin typeface="Cambria Math" panose="02040503050406030204" pitchFamily="18" charset="0"/>
                            </a:rPr>
                            <m:t>𝑟</m:t>
                          </m:r>
                        </m:e>
                        <m:sub>
                          <m:r>
                            <a:rPr lang="de-DE" b="0" i="1" dirty="0" smtClean="0">
                              <a:solidFill>
                                <a:srgbClr val="C00000"/>
                              </a:solidFill>
                              <a:latin typeface="Cambria Math" panose="02040503050406030204" pitchFamily="18" charset="0"/>
                            </a:rPr>
                            <m:t>𝑖</m:t>
                          </m:r>
                        </m:sub>
                      </m:sSub>
                      <m:r>
                        <a:rPr lang="en-US" i="1" dirty="0">
                          <a:solidFill>
                            <a:srgbClr val="C00000"/>
                          </a:solidFill>
                          <a:latin typeface="Cambria Math"/>
                        </a:rPr>
                        <m:t>+</m:t>
                      </m:r>
                      <m:rad>
                        <m:radPr>
                          <m:degHide m:val="on"/>
                          <m:ctrlPr>
                            <a:rPr lang="en-US" i="1" dirty="0" smtClean="0">
                              <a:solidFill>
                                <a:srgbClr val="C00000"/>
                              </a:solidFill>
                              <a:latin typeface="Cambria Math" panose="02040503050406030204" pitchFamily="18" charset="0"/>
                            </a:rPr>
                          </m:ctrlPr>
                        </m:radPr>
                        <m:deg/>
                        <m:e>
                          <m:f>
                            <m:fPr>
                              <m:ctrlPr>
                                <a:rPr lang="en-US" i="1" dirty="0">
                                  <a:solidFill>
                                    <a:srgbClr val="C00000"/>
                                  </a:solidFill>
                                  <a:latin typeface="Cambria Math" panose="02040503050406030204" pitchFamily="18" charset="0"/>
                                </a:rPr>
                              </m:ctrlPr>
                            </m:fPr>
                            <m:num>
                              <m:r>
                                <a:rPr lang="en-US" i="1" dirty="0">
                                  <a:solidFill>
                                    <a:srgbClr val="C00000"/>
                                  </a:solidFill>
                                  <a:latin typeface="Cambria Math"/>
                                </a:rPr>
                                <m:t>2</m:t>
                              </m:r>
                              <m:func>
                                <m:funcPr>
                                  <m:ctrlPr>
                                    <a:rPr lang="en-US" i="1" dirty="0">
                                      <a:solidFill>
                                        <a:srgbClr val="C00000"/>
                                      </a:solidFill>
                                      <a:latin typeface="Cambria Math" panose="02040503050406030204" pitchFamily="18" charset="0"/>
                                    </a:rPr>
                                  </m:ctrlPr>
                                </m:funcPr>
                                <m:fName>
                                  <m:r>
                                    <m:rPr>
                                      <m:sty m:val="p"/>
                                    </m:rPr>
                                    <a:rPr lang="en-US" dirty="0">
                                      <a:solidFill>
                                        <a:srgbClr val="C00000"/>
                                      </a:solidFill>
                                      <a:latin typeface="Cambria Math"/>
                                    </a:rPr>
                                    <m:t>ln</m:t>
                                  </m:r>
                                </m:fName>
                                <m:e>
                                  <m:r>
                                    <a:rPr lang="en-US" i="1" dirty="0">
                                      <a:solidFill>
                                        <a:srgbClr val="C00000"/>
                                      </a:solidFill>
                                      <a:latin typeface="Cambria Math"/>
                                    </a:rPr>
                                    <m:t>𝑡</m:t>
                                  </m:r>
                                </m:e>
                              </m:func>
                            </m:num>
                            <m:den>
                              <m:sSub>
                                <m:sSubPr>
                                  <m:ctrlPr>
                                    <a:rPr lang="en-US" i="1" dirty="0">
                                      <a:solidFill>
                                        <a:srgbClr val="C00000"/>
                                      </a:solidFill>
                                      <a:latin typeface="Cambria Math" panose="02040503050406030204" pitchFamily="18" charset="0"/>
                                    </a:rPr>
                                  </m:ctrlPr>
                                </m:sSubPr>
                                <m:e>
                                  <m:r>
                                    <a:rPr lang="en-US" i="1" dirty="0">
                                      <a:solidFill>
                                        <a:srgbClr val="C00000"/>
                                      </a:solidFill>
                                      <a:latin typeface="Cambria Math"/>
                                    </a:rPr>
                                    <m:t>𝑡</m:t>
                                  </m:r>
                                </m:e>
                                <m:sub>
                                  <m:r>
                                    <a:rPr lang="de-DE" b="0" i="1" dirty="0" smtClean="0">
                                      <a:solidFill>
                                        <a:srgbClr val="C00000"/>
                                      </a:solidFill>
                                      <a:latin typeface="Cambria Math" panose="02040503050406030204" pitchFamily="18" charset="0"/>
                                    </a:rPr>
                                    <m:t>𝑖</m:t>
                                  </m:r>
                                </m:sub>
                              </m:sSub>
                            </m:den>
                          </m:f>
                        </m:e>
                      </m:rad>
                    </m:oMath>
                  </m:oMathPara>
                </a14:m>
                <a:endParaRPr lang="en-US" dirty="0">
                  <a:solidFill>
                    <a:srgbClr val="C00000"/>
                  </a:solidFill>
                </a:endParaRPr>
              </a:p>
            </p:txBody>
          </p:sp>
        </mc:Choice>
        <mc:Fallback xmlns="">
          <p:sp>
            <p:nvSpPr>
              <p:cNvPr id="14" name="Rectangle 13">
                <a:extLst>
                  <a:ext uri="{FF2B5EF4-FFF2-40B4-BE49-F238E27FC236}">
                    <a16:creationId xmlns:a16="http://schemas.microsoft.com/office/drawing/2014/main" id="{9B8D6D70-B23E-2A4F-85D3-26A5EDA7FD16}"/>
                  </a:ext>
                </a:extLst>
              </p:cNvPr>
              <p:cNvSpPr>
                <a:spLocks noRot="1" noChangeAspect="1" noMove="1" noResize="1" noEditPoints="1" noAdjustHandles="1" noChangeArrowheads="1" noChangeShapeType="1" noTextEdit="1"/>
              </p:cNvSpPr>
              <p:nvPr/>
            </p:nvSpPr>
            <p:spPr>
              <a:xfrm>
                <a:off x="7248114" y="2361180"/>
                <a:ext cx="1341008" cy="910699"/>
              </a:xfrm>
              <a:prstGeom prst="rect">
                <a:avLst/>
              </a:prstGeom>
              <a:blipFill>
                <a:blip r:embed="rId5"/>
                <a:stretch>
                  <a:fillRect/>
                </a:stretch>
              </a:blipFill>
            </p:spPr>
            <p:txBody>
              <a:bodyPr/>
              <a:lstStyle/>
              <a:p>
                <a:r>
                  <a:rPr lang="en-GB">
                    <a:noFill/>
                  </a:rPr>
                  <a:t> </a:t>
                </a:r>
              </a:p>
            </p:txBody>
          </p:sp>
        </mc:Fallback>
      </mc:AlternateContent>
      <p:pic>
        <p:nvPicPr>
          <p:cNvPr id="15" name="Picture 14">
            <a:extLst>
              <a:ext uri="{FF2B5EF4-FFF2-40B4-BE49-F238E27FC236}">
                <a16:creationId xmlns:a16="http://schemas.microsoft.com/office/drawing/2014/main" id="{F5CA4825-AD01-8D4E-AF29-284BE761D098}"/>
              </a:ext>
            </a:extLst>
          </p:cNvPr>
          <p:cNvPicPr>
            <a:picLocks noChangeAspect="1"/>
          </p:cNvPicPr>
          <p:nvPr/>
        </p:nvPicPr>
        <p:blipFill>
          <a:blip r:embed="rId6"/>
          <a:stretch>
            <a:fillRect/>
          </a:stretch>
        </p:blipFill>
        <p:spPr>
          <a:xfrm>
            <a:off x="6021276" y="3827463"/>
            <a:ext cx="2832100" cy="2349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7163501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UCT Algorithm</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628650" y="1158240"/>
                <a:ext cx="3646821" cy="2307952"/>
              </a:xfrm>
            </p:spPr>
            <p:txBody>
              <a:bodyPr>
                <a:normAutofit fontScale="62500" lnSpcReduction="20000"/>
              </a:bodyPr>
              <a:lstStyle/>
              <a:p>
                <a:r>
                  <a:rPr lang="en-US" dirty="0"/>
                  <a:t>Recursive UCB computation to compute </a:t>
                </a:r>
                <a14:m>
                  <m:oMath xmlns:m="http://schemas.openxmlformats.org/officeDocument/2006/math">
                    <m:r>
                      <a:rPr lang="en-US" i="1" dirty="0" smtClean="0">
                        <a:latin typeface="Cambria Math" panose="02040503050406030204" pitchFamily="18" charset="0"/>
                      </a:rPr>
                      <m:t>𝑄</m:t>
                    </m:r>
                    <m:d>
                      <m:dPr>
                        <m:ctrlPr>
                          <a:rPr lang="en-US" i="1" dirty="0" smtClean="0">
                            <a:latin typeface="Cambria Math" panose="02040503050406030204" pitchFamily="18" charset="0"/>
                          </a:rPr>
                        </m:ctrlPr>
                      </m:dPr>
                      <m:e>
                        <m:r>
                          <a:rPr lang="en-US" i="1" dirty="0" err="1" smtClean="0">
                            <a:latin typeface="Cambria Math" panose="02040503050406030204" pitchFamily="18" charset="0"/>
                          </a:rPr>
                          <m:t>𝑠</m:t>
                        </m:r>
                        <m:r>
                          <a:rPr lang="en-US" i="1" dirty="0" err="1" smtClean="0">
                            <a:latin typeface="Cambria Math" panose="02040503050406030204" pitchFamily="18" charset="0"/>
                          </a:rPr>
                          <m:t>,</m:t>
                        </m:r>
                        <m:r>
                          <a:rPr lang="en-US" i="1" dirty="0" err="1" smtClean="0">
                            <a:latin typeface="Cambria Math" panose="02040503050406030204" pitchFamily="18" charset="0"/>
                          </a:rPr>
                          <m:t>𝑎</m:t>
                        </m:r>
                      </m:e>
                    </m:d>
                  </m:oMath>
                </a14:m>
                <a:r>
                  <a:rPr lang="en-US" dirty="0"/>
                  <a:t> for cost</a:t>
                </a:r>
              </a:p>
              <a:p>
                <a:pPr lvl="1"/>
                <a:r>
                  <a:rPr lang="en-US" dirty="0"/>
                  <a:t>Min ops instead of max</a:t>
                </a:r>
              </a:p>
              <a:p>
                <a:pPr lvl="1"/>
                <a14:m>
                  <m:oMath xmlns:m="http://schemas.openxmlformats.org/officeDocument/2006/math">
                    <m:r>
                      <a:rPr lang="en-US" i="1" dirty="0" smtClean="0">
                        <a:latin typeface="Cambria Math" panose="02040503050406030204" pitchFamily="18" charset="0"/>
                      </a:rPr>
                      <m:t>h</m:t>
                    </m:r>
                  </m:oMath>
                </a14:m>
                <a:r>
                  <a:rPr lang="en-US" dirty="0"/>
                  <a:t> horizon (steps into the future)</a:t>
                </a:r>
              </a:p>
              <a:p>
                <a:r>
                  <a:rPr lang="en-US" dirty="0"/>
                  <a:t>Anytime algorithm:</a:t>
                </a:r>
              </a:p>
              <a:p>
                <a:pPr lvl="1"/>
                <a:r>
                  <a:rPr lang="en-US" dirty="0"/>
                  <a:t>Call repeatedly until time runs out</a:t>
                </a:r>
              </a:p>
              <a:p>
                <a:pPr lvl="1"/>
                <a:r>
                  <a:rPr lang="en-US" dirty="0"/>
                  <a:t>Then choose action</a:t>
                </a:r>
              </a:p>
              <a:p>
                <a:pPr marL="457200" lvl="1" indent="0">
                  <a:buNone/>
                </a:pPr>
                <a14:m>
                  <m:oMathPara xmlns:m="http://schemas.openxmlformats.org/officeDocument/2006/math">
                    <m:oMathParaPr>
                      <m:jc m:val="centerGroup"/>
                    </m:oMathParaPr>
                    <m:oMath xmlns:m="http://schemas.openxmlformats.org/officeDocument/2006/math">
                      <m:func>
                        <m:funcPr>
                          <m:ctrlPr>
                            <a:rPr lang="de-DE" i="1" dirty="0" smtClean="0">
                              <a:latin typeface="Cambria Math" panose="02040503050406030204" pitchFamily="18" charset="0"/>
                            </a:rPr>
                          </m:ctrlPr>
                        </m:funcPr>
                        <m:fName>
                          <m:limLow>
                            <m:limLowPr>
                              <m:ctrlPr>
                                <a:rPr lang="de-DE" i="1" dirty="0" smtClean="0">
                                  <a:latin typeface="Cambria Math" panose="02040503050406030204" pitchFamily="18" charset="0"/>
                                </a:rPr>
                              </m:ctrlPr>
                            </m:limLowPr>
                            <m:e>
                              <m:r>
                                <m:rPr>
                                  <m:sty m:val="p"/>
                                </m:rPr>
                                <a:rPr lang="de-DE" b="0" i="0" dirty="0" smtClean="0">
                                  <a:latin typeface="Cambria Math" panose="02040503050406030204" pitchFamily="18" charset="0"/>
                                </a:rPr>
                                <m:t>arg</m:t>
                              </m:r>
                              <m:r>
                                <m:rPr>
                                  <m:sty m:val="p"/>
                                </m:rPr>
                                <a:rPr lang="de-DE" i="0" dirty="0" smtClean="0">
                                  <a:latin typeface="Cambria Math" panose="02040503050406030204" pitchFamily="18" charset="0"/>
                                </a:rPr>
                                <m:t>min</m:t>
                              </m:r>
                            </m:e>
                            <m:lim>
                              <m:r>
                                <a:rPr lang="de-DE" b="0" i="1" dirty="0" smtClean="0">
                                  <a:latin typeface="Cambria Math" panose="02040503050406030204" pitchFamily="18" charset="0"/>
                                </a:rPr>
                                <m:t>𝑎</m:t>
                              </m:r>
                            </m:lim>
                          </m:limLow>
                        </m:fName>
                        <m:e>
                          <m:r>
                            <a:rPr lang="de-DE" b="0" i="1" dirty="0" smtClean="0">
                              <a:latin typeface="Cambria Math" panose="02040503050406030204" pitchFamily="18" charset="0"/>
                            </a:rPr>
                            <m:t>𝑄</m:t>
                          </m:r>
                          <m:d>
                            <m:dPr>
                              <m:ctrlPr>
                                <a:rPr lang="de-DE" b="0" i="1" dirty="0" smtClean="0">
                                  <a:latin typeface="Cambria Math" panose="02040503050406030204" pitchFamily="18" charset="0"/>
                                </a:rPr>
                              </m:ctrlPr>
                            </m:dPr>
                            <m:e>
                              <m:r>
                                <a:rPr lang="de-DE" b="0" i="1" dirty="0" smtClean="0">
                                  <a:latin typeface="Cambria Math" panose="02040503050406030204" pitchFamily="18" charset="0"/>
                                </a:rPr>
                                <m:t>𝑠</m:t>
                              </m:r>
                              <m:r>
                                <a:rPr lang="de-DE" b="0" i="1" dirty="0" smtClean="0">
                                  <a:latin typeface="Cambria Math" panose="02040503050406030204" pitchFamily="18" charset="0"/>
                                </a:rPr>
                                <m:t>,</m:t>
                              </m:r>
                              <m:r>
                                <a:rPr lang="de-DE" b="0" i="1" dirty="0" smtClean="0">
                                  <a:latin typeface="Cambria Math" panose="02040503050406030204" pitchFamily="18" charset="0"/>
                                </a:rPr>
                                <m:t>𝑎</m:t>
                              </m:r>
                            </m:e>
                          </m:d>
                        </m:e>
                      </m:func>
                    </m:oMath>
                  </m:oMathPara>
                </a14:m>
                <a:endParaRPr lang="en-GB" dirty="0"/>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628650" y="1158240"/>
                <a:ext cx="3646821" cy="2307952"/>
              </a:xfrm>
              <a:blipFill>
                <a:blip r:embed="rId3"/>
                <a:stretch>
                  <a:fillRect l="-1042" t="-3825"/>
                </a:stretch>
              </a:blipFill>
            </p:spPr>
            <p:txBody>
              <a:bodyPr/>
              <a:lstStyle/>
              <a:p>
                <a:r>
                  <a:rPr lang="en-GB">
                    <a:noFill/>
                  </a:rPr>
                  <a:t> </a:t>
                </a:r>
              </a:p>
            </p:txBody>
          </p:sp>
        </mc:Fallback>
      </mc:AlternateContent>
      <p:sp>
        <p:nvSpPr>
          <p:cNvPr id="12" name="Slide Number Placeholder 11">
            <a:extLst>
              <a:ext uri="{FF2B5EF4-FFF2-40B4-BE49-F238E27FC236}">
                <a16:creationId xmlns:a16="http://schemas.microsoft.com/office/drawing/2014/main" id="{FB459016-1CD9-9D47-ABFA-2835720FC00A}"/>
              </a:ext>
            </a:extLst>
          </p:cNvPr>
          <p:cNvSpPr>
            <a:spLocks noGrp="1"/>
          </p:cNvSpPr>
          <p:nvPr>
            <p:ph type="sldNum" sz="quarter" idx="12"/>
          </p:nvPr>
        </p:nvSpPr>
        <p:spPr/>
        <p:txBody>
          <a:bodyPr/>
          <a:lstStyle/>
          <a:p>
            <a:fld id="{67C9959E-8E6B-B04C-9955-EA096F41CA7A}" type="slidenum">
              <a:rPr lang="en-GB" smtClean="0"/>
              <a:pPr/>
              <a:t>87</a:t>
            </a:fld>
            <a:endParaRPr lang="en-GB"/>
          </a:p>
        </p:txBody>
      </p:sp>
      <p:sp>
        <p:nvSpPr>
          <p:cNvPr id="44" name="Content Placeholder 2">
            <a:extLst>
              <a:ext uri="{FF2B5EF4-FFF2-40B4-BE49-F238E27FC236}">
                <a16:creationId xmlns:a16="http://schemas.microsoft.com/office/drawing/2014/main" id="{FD80FC0A-D665-4744-9062-021E1F4D3560}"/>
              </a:ext>
            </a:extLst>
          </p:cNvPr>
          <p:cNvSpPr txBox="1">
            <a:spLocks/>
          </p:cNvSpPr>
          <p:nvPr/>
        </p:nvSpPr>
        <p:spPr>
          <a:xfrm>
            <a:off x="4233782" y="1108030"/>
            <a:ext cx="4688711" cy="5289910"/>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UCT(𝛴,</a:t>
            </a:r>
            <a:r>
              <a:rPr lang="en-GB" sz="1400" b="1" i="1" dirty="0" err="1">
                <a:latin typeface="Courier New" panose="02070309020205020404" pitchFamily="49" charset="0"/>
                <a:cs typeface="Courier New" panose="02070309020205020404" pitchFamily="49" charset="0"/>
              </a:rPr>
              <a:t>s</a:t>
            </a:r>
            <a:r>
              <a:rPr lang="en-GB" sz="1400" b="1" dirty="0" err="1">
                <a:latin typeface="Courier New" panose="02070309020205020404" pitchFamily="49" charset="0"/>
                <a:cs typeface="Courier New" panose="02070309020205020404" pitchFamily="49" charset="0"/>
              </a:rPr>
              <a:t>,</a:t>
            </a:r>
            <a:r>
              <a:rPr lang="en-GB" sz="1400" b="1" i="1" dirty="0" err="1">
                <a:latin typeface="Courier New" panose="02070309020205020404" pitchFamily="49" charset="0"/>
                <a:cs typeface="Courier New" panose="02070309020205020404" pitchFamily="49" charset="0"/>
              </a:rPr>
              <a:t>h</a:t>
            </a:r>
            <a:r>
              <a:rPr lang="en-GB" sz="1400" b="1"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	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h</a:t>
            </a:r>
            <a:r>
              <a:rPr lang="en-GB" sz="1400" dirty="0">
                <a:latin typeface="Courier New" panose="02070309020205020404" pitchFamily="49" charset="0"/>
                <a:cs typeface="Courier New" panose="02070309020205020404" pitchFamily="49" charset="0"/>
              </a:rPr>
              <a:t> = 0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V</a:t>
            </a:r>
            <a:r>
              <a:rPr lang="en-GB" sz="1400" baseline="-25000" dirty="0">
                <a:latin typeface="Courier New" panose="02070309020205020404" pitchFamily="49" charset="0"/>
                <a:cs typeface="Courier New" panose="02070309020205020404" pitchFamily="49" charset="0"/>
              </a:rPr>
              <a:t>0</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Envelope</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add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to </a:t>
            </a:r>
            <a:r>
              <a:rPr lang="en-GB" sz="1400" i="1" dirty="0">
                <a:latin typeface="Courier New" panose="02070309020205020404" pitchFamily="49" charset="0"/>
                <a:cs typeface="Courier New" panose="02070309020205020404" pitchFamily="49" charset="0"/>
              </a:rPr>
              <a:t>Envelope</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all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Applicable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i="1" dirty="0">
                <a:latin typeface="Courier New" panose="02070309020205020404" pitchFamily="49" charset="0"/>
                <a:cs typeface="Courier New" panose="02070309020205020404" pitchFamily="49" charset="0"/>
              </a:rPr>
              <a:t>			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Untried</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 </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Applicable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 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a:t>
            </a:r>
            <a:r>
              <a:rPr lang="en-GB" sz="1400" dirty="0">
                <a:latin typeface="Courier New" panose="02070309020205020404" pitchFamily="49" charset="0"/>
                <a:cs typeface="Courier New" panose="02070309020205020404" pitchFamily="49" charset="0"/>
              </a:rPr>
              <a:t>)=0}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Untried</a:t>
            </a:r>
            <a:r>
              <a:rPr lang="en-GB" sz="1400" dirty="0">
                <a:latin typeface="Courier New" panose="02070309020205020404" pitchFamily="49" charset="0"/>
                <a:cs typeface="Courier New" panose="02070309020205020404" pitchFamily="49" charset="0"/>
              </a:rPr>
              <a:t> ≠ ∅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Choose(Untried)</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else</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argmin</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Applicable</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br>
              <a:rPr lang="en-GB" sz="1400" baseline="-250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C</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log</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r>
              <a:rPr lang="en-GB" sz="1400" baseline="30000" dirty="0">
                <a:latin typeface="Courier New" panose="02070309020205020404" pitchFamily="49" charset="0"/>
                <a:cs typeface="Courier New" panose="02070309020205020404" pitchFamily="49" charset="0"/>
              </a:rPr>
              <a:t>½</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Sample(𝛴,</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cost—rollout</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cost(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UCT(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h</a:t>
            </a:r>
            <a:r>
              <a:rPr lang="en-GB" sz="1400" dirty="0">
                <a:latin typeface="Courier New" panose="02070309020205020404" pitchFamily="49" charset="0"/>
                <a:cs typeface="Courier New" panose="02070309020205020404" pitchFamily="49" charset="0"/>
              </a:rPr>
              <a:t>-1)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cost-rollout</a:t>
            </a:r>
            <a:r>
              <a:rPr lang="en-GB" sz="1400" dirty="0">
                <a:latin typeface="Courier New" panose="02070309020205020404" pitchFamily="49" charset="0"/>
                <a:cs typeface="Courier New" panose="02070309020205020404" pitchFamily="49" charset="0"/>
              </a:rPr>
              <a:t>]</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/(1+</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cost-rollout</a:t>
            </a:r>
          </a:p>
        </p:txBody>
      </p:sp>
      <p:grpSp>
        <p:nvGrpSpPr>
          <p:cNvPr id="5" name="Group 4">
            <a:extLst>
              <a:ext uri="{FF2B5EF4-FFF2-40B4-BE49-F238E27FC236}">
                <a16:creationId xmlns:a16="http://schemas.microsoft.com/office/drawing/2014/main" id="{66E0BFCA-088F-2E41-BC8B-ADB99A8FCD1D}"/>
              </a:ext>
            </a:extLst>
          </p:cNvPr>
          <p:cNvGrpSpPr/>
          <p:nvPr/>
        </p:nvGrpSpPr>
        <p:grpSpPr>
          <a:xfrm>
            <a:off x="604592" y="2992145"/>
            <a:ext cx="3263736" cy="3405795"/>
            <a:chOff x="5403666" y="1737721"/>
            <a:chExt cx="3263736" cy="3405795"/>
          </a:xfrm>
        </p:grpSpPr>
        <p:sp>
          <p:nvSpPr>
            <p:cNvPr id="43" name="Freeform 40">
              <a:extLst>
                <a:ext uri="{FF2B5EF4-FFF2-40B4-BE49-F238E27FC236}">
                  <a16:creationId xmlns:a16="http://schemas.microsoft.com/office/drawing/2014/main" id="{A9FF4877-DB3D-E843-82EE-4BBA90E77668}"/>
                </a:ext>
              </a:extLst>
            </p:cNvPr>
            <p:cNvSpPr>
              <a:spLocks/>
            </p:cNvSpPr>
            <p:nvPr/>
          </p:nvSpPr>
          <p:spPr bwMode="auto">
            <a:xfrm rot="4432247">
              <a:off x="7687876" y="2372786"/>
              <a:ext cx="52028" cy="600476"/>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grpSp>
          <p:nvGrpSpPr>
            <p:cNvPr id="4" name="Group 3">
              <a:extLst>
                <a:ext uri="{FF2B5EF4-FFF2-40B4-BE49-F238E27FC236}">
                  <a16:creationId xmlns:a16="http://schemas.microsoft.com/office/drawing/2014/main" id="{A1CB2961-7130-5B4C-8EBE-E78D96B3224F}"/>
                </a:ext>
              </a:extLst>
            </p:cNvPr>
            <p:cNvGrpSpPr/>
            <p:nvPr/>
          </p:nvGrpSpPr>
          <p:grpSpPr>
            <a:xfrm rot="2380312">
              <a:off x="5717820" y="2517587"/>
              <a:ext cx="1409523" cy="544722"/>
              <a:chOff x="5472702" y="2473200"/>
              <a:chExt cx="2527300" cy="425983"/>
            </a:xfrm>
          </p:grpSpPr>
          <p:sp>
            <p:nvSpPr>
              <p:cNvPr id="40" name="Freeform 37">
                <a:extLst>
                  <a:ext uri="{FF2B5EF4-FFF2-40B4-BE49-F238E27FC236}">
                    <a16:creationId xmlns:a16="http://schemas.microsoft.com/office/drawing/2014/main" id="{B1FE4C86-ED7A-D04E-89C9-68EF0B801A9D}"/>
                  </a:ext>
                </a:extLst>
              </p:cNvPr>
              <p:cNvSpPr>
                <a:spLocks/>
              </p:cNvSpPr>
              <p:nvPr/>
            </p:nvSpPr>
            <p:spPr bwMode="auto">
              <a:xfrm>
                <a:off x="5472702" y="2719796"/>
                <a:ext cx="2527300" cy="179387"/>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rgbClr val="FF2B1F"/>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41" name="Freeform 38">
                <a:extLst>
                  <a:ext uri="{FF2B5EF4-FFF2-40B4-BE49-F238E27FC236}">
                    <a16:creationId xmlns:a16="http://schemas.microsoft.com/office/drawing/2014/main" id="{B4BE3247-B015-3A45-A5A3-3EA67936ADF8}"/>
                  </a:ext>
                </a:extLst>
              </p:cNvPr>
              <p:cNvSpPr>
                <a:spLocks/>
              </p:cNvSpPr>
              <p:nvPr/>
            </p:nvSpPr>
            <p:spPr bwMode="auto">
              <a:xfrm>
                <a:off x="6459147" y="2473200"/>
                <a:ext cx="1288665" cy="260031"/>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19050" cmpd="sng">
                <a:solidFill>
                  <a:srgbClr val="FF2B1F"/>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42" name="Arc 41">
                <a:extLst>
                  <a:ext uri="{FF2B5EF4-FFF2-40B4-BE49-F238E27FC236}">
                    <a16:creationId xmlns:a16="http://schemas.microsoft.com/office/drawing/2014/main" id="{BB513727-941A-2546-8E61-91158E4FA717}"/>
                  </a:ext>
                </a:extLst>
              </p:cNvPr>
              <p:cNvSpPr/>
              <p:nvPr/>
            </p:nvSpPr>
            <p:spPr bwMode="auto">
              <a:xfrm>
                <a:off x="7040157" y="2528950"/>
                <a:ext cx="238740" cy="327375"/>
              </a:xfrm>
              <a:prstGeom prst="arc">
                <a:avLst>
                  <a:gd name="adj1" fmla="val 18495893"/>
                  <a:gd name="adj2" fmla="val 2991136"/>
                </a:avLst>
              </a:prstGeom>
              <a:noFill/>
              <a:ln w="19050" cap="flat" cmpd="sng" algn="ctr">
                <a:solidFill>
                  <a:srgbClr val="FF0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grpSp>
        <p:sp>
          <p:nvSpPr>
            <p:cNvPr id="38" name="Freeform 40">
              <a:extLst>
                <a:ext uri="{FF2B5EF4-FFF2-40B4-BE49-F238E27FC236}">
                  <a16:creationId xmlns:a16="http://schemas.microsoft.com/office/drawing/2014/main" id="{D51F2ED5-794B-7745-A342-4B02B00C0E2A}"/>
                </a:ext>
              </a:extLst>
            </p:cNvPr>
            <p:cNvSpPr>
              <a:spLocks/>
            </p:cNvSpPr>
            <p:nvPr/>
          </p:nvSpPr>
          <p:spPr bwMode="auto">
            <a:xfrm rot="14053970">
              <a:off x="7547099" y="2431696"/>
              <a:ext cx="126084"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36" name="Text Box 11"/>
            <p:cNvSpPr txBox="1">
              <a:spLocks noChangeArrowheads="1"/>
            </p:cNvSpPr>
            <p:nvPr/>
          </p:nvSpPr>
          <p:spPr bwMode="auto">
            <a:xfrm>
              <a:off x="7910638" y="4651073"/>
              <a:ext cx="652423" cy="492443"/>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latin typeface="+mn-lt"/>
                  <a:ea typeface="Times New Roman"/>
                  <a:cs typeface="Times New Roman"/>
                </a:rPr>
                <a:t>   Goal: </a:t>
              </a:r>
              <a:br>
                <a:rPr lang="en-US" sz="1600" dirty="0">
                  <a:latin typeface="+mn-lt"/>
                  <a:ea typeface="Times New Roman"/>
                  <a:cs typeface="Times New Roman"/>
                </a:rPr>
              </a:br>
              <a:r>
                <a:rPr lang="en-US" sz="1600" i="1" dirty="0">
                  <a:latin typeface="+mn-lt"/>
                  <a:ea typeface="Times New Roman"/>
                  <a:sym typeface="Symbol" charset="0"/>
                </a:rPr>
                <a:t>S</a:t>
              </a:r>
              <a:r>
                <a:rPr lang="en-US" sz="1600" i="1" baseline="-25000" dirty="0">
                  <a:latin typeface="+mn-lt"/>
                  <a:ea typeface="Times New Roman"/>
                  <a:sym typeface="Symbol" charset="0"/>
                </a:rPr>
                <a:t>g</a:t>
              </a:r>
              <a:r>
                <a:rPr lang="en-US" sz="1600" dirty="0">
                  <a:latin typeface="+mn-lt"/>
                  <a:ea typeface="Times New Roman"/>
                  <a:sym typeface="Symbol" charset="0"/>
                </a:rPr>
                <a:t>= {</a:t>
              </a:r>
              <a:r>
                <a:rPr lang="en-US" sz="1600" dirty="0">
                  <a:latin typeface="+mn-lt"/>
                  <a:ea typeface="Times New Roman"/>
                  <a:cs typeface="Calibri"/>
                  <a:sym typeface="Symbol" charset="0"/>
                </a:rPr>
                <a:t>d4</a:t>
              </a:r>
              <a:r>
                <a:rPr lang="en-US" sz="1600" dirty="0">
                  <a:latin typeface="+mn-lt"/>
                  <a:ea typeface="Times New Roman"/>
                  <a:cs typeface="Times New Roman"/>
                  <a:sym typeface="Symbol" charset="0"/>
                </a:rPr>
                <a:t>}</a:t>
              </a:r>
              <a:endParaRPr lang="en-US" sz="1600" dirty="0">
                <a:latin typeface="+mn-lt"/>
                <a:ea typeface="Times New Roman"/>
                <a:cs typeface="Times New Roman"/>
              </a:endParaRPr>
            </a:p>
          </p:txBody>
        </p:sp>
        <p:sp>
          <p:nvSpPr>
            <p:cNvPr id="37" name="Text Box 13"/>
            <p:cNvSpPr txBox="1">
              <a:spLocks noChangeArrowheads="1"/>
            </p:cNvSpPr>
            <p:nvPr/>
          </p:nvSpPr>
          <p:spPr bwMode="auto">
            <a:xfrm>
              <a:off x="5526871" y="4510873"/>
              <a:ext cx="509755" cy="492443"/>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latin typeface="+mn-lt"/>
                  <a:ea typeface="Times New Roman"/>
                  <a:cs typeface="Calibri"/>
                  <a:sym typeface="Symbol" charset="0"/>
                </a:rPr>
                <a:t>Start: </a:t>
              </a:r>
              <a:br>
                <a:rPr lang="en-US" sz="1600" dirty="0">
                  <a:latin typeface="+mn-lt"/>
                  <a:ea typeface="Times New Roman"/>
                  <a:cs typeface="Calibri"/>
                  <a:sym typeface="Symbol" charset="0"/>
                </a:rPr>
              </a:br>
              <a:r>
                <a:rPr lang="en-US" sz="1600" i="1" dirty="0">
                  <a:latin typeface="+mn-lt"/>
                  <a:ea typeface="Times New Roman"/>
                  <a:sym typeface="Symbol" charset="0"/>
                </a:rPr>
                <a:t>s</a:t>
              </a:r>
              <a:r>
                <a:rPr lang="en-US" sz="1600" baseline="-25000" dirty="0">
                  <a:latin typeface="+mn-lt"/>
                  <a:ea typeface="Times New Roman"/>
                  <a:sym typeface="Symbol" charset="0"/>
                </a:rPr>
                <a:t>0</a:t>
              </a:r>
              <a:r>
                <a:rPr lang="en-US" sz="1600" i="1" dirty="0">
                  <a:latin typeface="+mn-lt"/>
                  <a:ea typeface="Times New Roman"/>
                  <a:sym typeface="Symbol" charset="0"/>
                </a:rPr>
                <a:t>= </a:t>
              </a:r>
              <a:r>
                <a:rPr lang="en-US" sz="1600" dirty="0">
                  <a:latin typeface="+mn-lt"/>
                  <a:ea typeface="Times New Roman"/>
                  <a:cs typeface="Calibri"/>
                  <a:sym typeface="Symbol" charset="0"/>
                </a:rPr>
                <a:t>d1</a:t>
              </a:r>
              <a:endParaRPr lang="en-US" sz="1600" dirty="0">
                <a:latin typeface="+mn-lt"/>
                <a:ea typeface="Times New Roman"/>
                <a:cs typeface="Times New Roman"/>
              </a:endParaRPr>
            </a:p>
          </p:txBody>
        </p:sp>
        <p:sp>
          <p:nvSpPr>
            <p:cNvPr id="7" name="Freeform 37"/>
            <p:cNvSpPr>
              <a:spLocks/>
            </p:cNvSpPr>
            <p:nvPr/>
          </p:nvSpPr>
          <p:spPr bwMode="auto">
            <a:xfrm>
              <a:off x="5469082" y="2317779"/>
              <a:ext cx="2527300" cy="179387"/>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rgbClr val="FF2B1F"/>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8" name="Freeform 38"/>
            <p:cNvSpPr>
              <a:spLocks/>
            </p:cNvSpPr>
            <p:nvPr/>
          </p:nvSpPr>
          <p:spPr bwMode="auto">
            <a:xfrm>
              <a:off x="6674912" y="2061272"/>
              <a:ext cx="1449822" cy="260031"/>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19050" cmpd="sng">
              <a:solidFill>
                <a:srgbClr val="FF2B1F"/>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9" name="Arc 8"/>
            <p:cNvSpPr/>
            <p:nvPr/>
          </p:nvSpPr>
          <p:spPr bwMode="auto">
            <a:xfrm>
              <a:off x="7208304" y="2211767"/>
              <a:ext cx="114300" cy="225425"/>
            </a:xfrm>
            <a:prstGeom prst="arc">
              <a:avLst>
                <a:gd name="adj1" fmla="val 18495893"/>
                <a:gd name="adj2" fmla="val 2991136"/>
              </a:avLst>
            </a:prstGeom>
            <a:noFill/>
            <a:ln w="19050" cap="flat" cmpd="sng" algn="ctr">
              <a:solidFill>
                <a:srgbClr val="FF0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0" name="Freeform 40"/>
            <p:cNvSpPr>
              <a:spLocks/>
            </p:cNvSpPr>
            <p:nvPr/>
          </p:nvSpPr>
          <p:spPr bwMode="auto">
            <a:xfrm rot="10800000" flipH="1">
              <a:off x="8125427" y="2789266"/>
              <a:ext cx="163055"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 name="Freeform 31"/>
            <p:cNvSpPr>
              <a:spLocks/>
            </p:cNvSpPr>
            <p:nvPr/>
          </p:nvSpPr>
          <p:spPr bwMode="auto">
            <a:xfrm rot="720000" flipV="1">
              <a:off x="8230645" y="2134512"/>
              <a:ext cx="436757" cy="2036341"/>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19050"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4" name="Freeform 6"/>
            <p:cNvSpPr>
              <a:spLocks/>
            </p:cNvSpPr>
            <p:nvPr/>
          </p:nvSpPr>
          <p:spPr bwMode="auto">
            <a:xfrm>
              <a:off x="5403666" y="2665741"/>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5" name="Oval 11"/>
            <p:cNvSpPr>
              <a:spLocks noChangeArrowheads="1"/>
            </p:cNvSpPr>
            <p:nvPr/>
          </p:nvSpPr>
          <p:spPr bwMode="auto">
            <a:xfrm>
              <a:off x="5456404" y="2197779"/>
              <a:ext cx="466725" cy="466725"/>
            </a:xfrm>
            <a:prstGeom prst="ellipse">
              <a:avLst/>
            </a:prstGeom>
            <a:solidFill>
              <a:srgbClr val="FFFFFF"/>
            </a:solidFill>
            <a:ln w="12700">
              <a:solidFill>
                <a:schemeClr val="tx1"/>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16" name="Freeform 18"/>
            <p:cNvSpPr>
              <a:spLocks/>
            </p:cNvSpPr>
            <p:nvPr/>
          </p:nvSpPr>
          <p:spPr bwMode="auto">
            <a:xfrm>
              <a:off x="5545388" y="4027554"/>
              <a:ext cx="2468880" cy="204788"/>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rgbClr val="FF2B1F"/>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7" name="Arc 16"/>
            <p:cNvSpPr/>
            <p:nvPr/>
          </p:nvSpPr>
          <p:spPr bwMode="auto">
            <a:xfrm rot="17762162">
              <a:off x="5995310" y="3888017"/>
              <a:ext cx="366712" cy="366713"/>
            </a:xfrm>
            <a:prstGeom prst="arc">
              <a:avLst>
                <a:gd name="adj1" fmla="val 708330"/>
                <a:gd name="adj2" fmla="val 4251989"/>
              </a:avLst>
            </a:prstGeom>
            <a:noFill/>
            <a:ln w="19050" cap="flat" cmpd="sng" algn="ctr">
              <a:solidFill>
                <a:srgbClr val="FF0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8" name="Oval 12"/>
            <p:cNvSpPr>
              <a:spLocks noChangeArrowheads="1"/>
            </p:cNvSpPr>
            <p:nvPr/>
          </p:nvSpPr>
          <p:spPr bwMode="auto">
            <a:xfrm>
              <a:off x="7984714" y="4135787"/>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19" name="Freeform 18"/>
            <p:cNvSpPr>
              <a:spLocks/>
            </p:cNvSpPr>
            <p:nvPr/>
          </p:nvSpPr>
          <p:spPr bwMode="auto">
            <a:xfrm rot="20100000" flipV="1">
              <a:off x="5737491" y="3959383"/>
              <a:ext cx="986891" cy="45719"/>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rgbClr val="FF2B1F"/>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20" name="Oval 11"/>
            <p:cNvSpPr>
              <a:spLocks noChangeArrowheads="1"/>
            </p:cNvSpPr>
            <p:nvPr/>
          </p:nvSpPr>
          <p:spPr bwMode="auto">
            <a:xfrm>
              <a:off x="8003488" y="2325277"/>
              <a:ext cx="466725" cy="466725"/>
            </a:xfrm>
            <a:prstGeom prst="ellipse">
              <a:avLst/>
            </a:prstGeom>
            <a:solidFill>
              <a:srgbClr val="FFFFFF"/>
            </a:solidFill>
            <a:ln w="12700">
              <a:solidFill>
                <a:schemeClr val="tx1"/>
              </a:solidFill>
              <a:round/>
              <a:headEnd/>
              <a:tailEnd/>
            </a:ln>
          </p:spPr>
          <p:txBody>
            <a:bodyPr wrap="none" anchor="ctr"/>
            <a:lstStyle/>
            <a:p>
              <a:pPr algn="ctr"/>
              <a:r>
                <a:rPr lang="en-US" dirty="0">
                  <a:latin typeface="Calibri"/>
                  <a:ea typeface="Times New Roman"/>
                  <a:cs typeface="Times New Roman"/>
                </a:rPr>
                <a:t>d3</a:t>
              </a:r>
            </a:p>
          </p:txBody>
        </p:sp>
        <p:sp>
          <p:nvSpPr>
            <p:cNvPr id="21" name="Oval 11"/>
            <p:cNvSpPr>
              <a:spLocks noChangeArrowheads="1"/>
            </p:cNvSpPr>
            <p:nvPr/>
          </p:nvSpPr>
          <p:spPr bwMode="auto">
            <a:xfrm>
              <a:off x="8114415" y="1737721"/>
              <a:ext cx="466725" cy="466725"/>
            </a:xfrm>
            <a:prstGeom prst="ellipse">
              <a:avLst/>
            </a:prstGeom>
            <a:solidFill>
              <a:srgbClr val="FFFFFF"/>
            </a:solidFill>
            <a:ln w="12700">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22" name="Freeform 18"/>
            <p:cNvSpPr>
              <a:spLocks/>
            </p:cNvSpPr>
            <p:nvPr/>
          </p:nvSpPr>
          <p:spPr bwMode="auto">
            <a:xfrm rot="1496684">
              <a:off x="7027880" y="3687779"/>
              <a:ext cx="1280160" cy="212238"/>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32" name="Oval 12"/>
            <p:cNvSpPr>
              <a:spLocks noChangeArrowheads="1"/>
            </p:cNvSpPr>
            <p:nvPr/>
          </p:nvSpPr>
          <p:spPr bwMode="auto">
            <a:xfrm>
              <a:off x="5510214" y="4026579"/>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latin typeface="Calibri"/>
                  <a:ea typeface="Times New Roman"/>
                  <a:cs typeface="Times New Roman"/>
                </a:rPr>
                <a:t>d1</a:t>
              </a:r>
            </a:p>
          </p:txBody>
        </p:sp>
        <p:sp>
          <p:nvSpPr>
            <p:cNvPr id="33" name="Oval 12"/>
            <p:cNvSpPr>
              <a:spLocks noChangeArrowheads="1"/>
            </p:cNvSpPr>
            <p:nvPr/>
          </p:nvSpPr>
          <p:spPr bwMode="auto">
            <a:xfrm>
              <a:off x="6629427" y="3390163"/>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latin typeface="Calibri"/>
                  <a:ea typeface="Times New Roman"/>
                  <a:cs typeface="Times New Roman"/>
                </a:rPr>
                <a:t>d6</a:t>
              </a:r>
            </a:p>
          </p:txBody>
        </p:sp>
        <p:sp>
          <p:nvSpPr>
            <p:cNvPr id="39" name="Oval 12">
              <a:extLst>
                <a:ext uri="{FF2B5EF4-FFF2-40B4-BE49-F238E27FC236}">
                  <a16:creationId xmlns:a16="http://schemas.microsoft.com/office/drawing/2014/main" id="{C3DAAA98-6D3F-C343-B85F-582409C9EE7D}"/>
                </a:ext>
              </a:extLst>
            </p:cNvPr>
            <p:cNvSpPr>
              <a:spLocks noChangeArrowheads="1"/>
            </p:cNvSpPr>
            <p:nvPr/>
          </p:nvSpPr>
          <p:spPr bwMode="auto">
            <a:xfrm>
              <a:off x="7005314" y="2605575"/>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latin typeface="Calibri"/>
                  <a:ea typeface="Times New Roman"/>
                  <a:cs typeface="Times New Roman"/>
                </a:rPr>
                <a:t>d7</a:t>
              </a:r>
            </a:p>
          </p:txBody>
        </p:sp>
      </p:grpSp>
    </p:spTree>
    <p:extLst>
      <p:ext uri="{BB962C8B-B14F-4D97-AF65-F5344CB8AC3E}">
        <p14:creationId xmlns:p14="http://schemas.microsoft.com/office/powerpoint/2010/main" val="27179205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UCT as an Acting Procedure</a:t>
            </a:r>
          </a:p>
        </p:txBody>
      </p:sp>
      <p:sp>
        <p:nvSpPr>
          <p:cNvPr id="3" name="Content Placeholder 2"/>
          <p:cNvSpPr>
            <a:spLocks noGrp="1"/>
          </p:cNvSpPr>
          <p:nvPr>
            <p:ph idx="1"/>
          </p:nvPr>
        </p:nvSpPr>
        <p:spPr>
          <a:xfrm>
            <a:off x="628650" y="1158240"/>
            <a:ext cx="3646821" cy="2073193"/>
          </a:xfrm>
        </p:spPr>
        <p:txBody>
          <a:bodyPr>
            <a:normAutofit fontScale="62500" lnSpcReduction="20000"/>
          </a:bodyPr>
          <a:lstStyle/>
          <a:p>
            <a:r>
              <a:rPr lang="en-US" dirty="0"/>
              <a:t>Suppose probabilities and costs unknown</a:t>
            </a:r>
          </a:p>
          <a:p>
            <a:r>
              <a:rPr lang="en-US" dirty="0"/>
              <a:t>Suppose you can restart your actor as many times as you want</a:t>
            </a:r>
          </a:p>
          <a:p>
            <a:r>
              <a:rPr lang="en-US" dirty="0"/>
              <a:t>Can modify UCT to be an acting procedure</a:t>
            </a:r>
          </a:p>
          <a:p>
            <a:pPr lvl="1"/>
            <a:r>
              <a:rPr lang="en-US" dirty="0"/>
              <a:t>Use it to explore the environment</a:t>
            </a:r>
          </a:p>
          <a:p>
            <a:endParaRPr lang="en-US" dirty="0"/>
          </a:p>
          <a:p>
            <a:endParaRPr lang="en-US" dirty="0"/>
          </a:p>
        </p:txBody>
      </p:sp>
      <p:sp>
        <p:nvSpPr>
          <p:cNvPr id="12" name="Slide Number Placeholder 11">
            <a:extLst>
              <a:ext uri="{FF2B5EF4-FFF2-40B4-BE49-F238E27FC236}">
                <a16:creationId xmlns:a16="http://schemas.microsoft.com/office/drawing/2014/main" id="{FB459016-1CD9-9D47-ABFA-2835720FC00A}"/>
              </a:ext>
            </a:extLst>
          </p:cNvPr>
          <p:cNvSpPr>
            <a:spLocks noGrp="1"/>
          </p:cNvSpPr>
          <p:nvPr>
            <p:ph type="sldNum" sz="quarter" idx="12"/>
          </p:nvPr>
        </p:nvSpPr>
        <p:spPr/>
        <p:txBody>
          <a:bodyPr/>
          <a:lstStyle/>
          <a:p>
            <a:fld id="{67C9959E-8E6B-B04C-9955-EA096F41CA7A}" type="slidenum">
              <a:rPr lang="en-GB" smtClean="0"/>
              <a:pPr/>
              <a:t>88</a:t>
            </a:fld>
            <a:endParaRPr lang="en-GB"/>
          </a:p>
        </p:txBody>
      </p:sp>
      <p:grpSp>
        <p:nvGrpSpPr>
          <p:cNvPr id="5" name="Group 4">
            <a:extLst>
              <a:ext uri="{FF2B5EF4-FFF2-40B4-BE49-F238E27FC236}">
                <a16:creationId xmlns:a16="http://schemas.microsoft.com/office/drawing/2014/main" id="{66E0BFCA-088F-2E41-BC8B-ADB99A8FCD1D}"/>
              </a:ext>
            </a:extLst>
          </p:cNvPr>
          <p:cNvGrpSpPr/>
          <p:nvPr/>
        </p:nvGrpSpPr>
        <p:grpSpPr>
          <a:xfrm>
            <a:off x="604592" y="2992145"/>
            <a:ext cx="3263736" cy="3405795"/>
            <a:chOff x="5403666" y="1737721"/>
            <a:chExt cx="3263736" cy="3405795"/>
          </a:xfrm>
        </p:grpSpPr>
        <p:sp>
          <p:nvSpPr>
            <p:cNvPr id="43" name="Freeform 40">
              <a:extLst>
                <a:ext uri="{FF2B5EF4-FFF2-40B4-BE49-F238E27FC236}">
                  <a16:creationId xmlns:a16="http://schemas.microsoft.com/office/drawing/2014/main" id="{A9FF4877-DB3D-E843-82EE-4BBA90E77668}"/>
                </a:ext>
              </a:extLst>
            </p:cNvPr>
            <p:cNvSpPr>
              <a:spLocks/>
            </p:cNvSpPr>
            <p:nvPr/>
          </p:nvSpPr>
          <p:spPr bwMode="auto">
            <a:xfrm rot="4432247">
              <a:off x="7687876" y="2372786"/>
              <a:ext cx="52028" cy="600476"/>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grpSp>
          <p:nvGrpSpPr>
            <p:cNvPr id="4" name="Group 3">
              <a:extLst>
                <a:ext uri="{FF2B5EF4-FFF2-40B4-BE49-F238E27FC236}">
                  <a16:creationId xmlns:a16="http://schemas.microsoft.com/office/drawing/2014/main" id="{A1CB2961-7130-5B4C-8EBE-E78D96B3224F}"/>
                </a:ext>
              </a:extLst>
            </p:cNvPr>
            <p:cNvGrpSpPr/>
            <p:nvPr/>
          </p:nvGrpSpPr>
          <p:grpSpPr>
            <a:xfrm rot="2380312">
              <a:off x="5717820" y="2517587"/>
              <a:ext cx="1409523" cy="544722"/>
              <a:chOff x="5472702" y="2473200"/>
              <a:chExt cx="2527300" cy="425983"/>
            </a:xfrm>
          </p:grpSpPr>
          <p:sp>
            <p:nvSpPr>
              <p:cNvPr id="40" name="Freeform 37">
                <a:extLst>
                  <a:ext uri="{FF2B5EF4-FFF2-40B4-BE49-F238E27FC236}">
                    <a16:creationId xmlns:a16="http://schemas.microsoft.com/office/drawing/2014/main" id="{B1FE4C86-ED7A-D04E-89C9-68EF0B801A9D}"/>
                  </a:ext>
                </a:extLst>
              </p:cNvPr>
              <p:cNvSpPr>
                <a:spLocks/>
              </p:cNvSpPr>
              <p:nvPr/>
            </p:nvSpPr>
            <p:spPr bwMode="auto">
              <a:xfrm>
                <a:off x="5472702" y="2719796"/>
                <a:ext cx="2527300" cy="179387"/>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rgbClr val="FF2B1F"/>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41" name="Freeform 38">
                <a:extLst>
                  <a:ext uri="{FF2B5EF4-FFF2-40B4-BE49-F238E27FC236}">
                    <a16:creationId xmlns:a16="http://schemas.microsoft.com/office/drawing/2014/main" id="{B4BE3247-B015-3A45-A5A3-3EA67936ADF8}"/>
                  </a:ext>
                </a:extLst>
              </p:cNvPr>
              <p:cNvSpPr>
                <a:spLocks/>
              </p:cNvSpPr>
              <p:nvPr/>
            </p:nvSpPr>
            <p:spPr bwMode="auto">
              <a:xfrm>
                <a:off x="6459147" y="2473200"/>
                <a:ext cx="1288665" cy="260031"/>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19050" cmpd="sng">
                <a:solidFill>
                  <a:srgbClr val="FF2B1F"/>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42" name="Arc 41">
                <a:extLst>
                  <a:ext uri="{FF2B5EF4-FFF2-40B4-BE49-F238E27FC236}">
                    <a16:creationId xmlns:a16="http://schemas.microsoft.com/office/drawing/2014/main" id="{BB513727-941A-2546-8E61-91158E4FA717}"/>
                  </a:ext>
                </a:extLst>
              </p:cNvPr>
              <p:cNvSpPr/>
              <p:nvPr/>
            </p:nvSpPr>
            <p:spPr bwMode="auto">
              <a:xfrm>
                <a:off x="7040157" y="2528950"/>
                <a:ext cx="238740" cy="327375"/>
              </a:xfrm>
              <a:prstGeom prst="arc">
                <a:avLst>
                  <a:gd name="adj1" fmla="val 18495893"/>
                  <a:gd name="adj2" fmla="val 2991136"/>
                </a:avLst>
              </a:prstGeom>
              <a:noFill/>
              <a:ln w="19050" cap="flat" cmpd="sng" algn="ctr">
                <a:solidFill>
                  <a:srgbClr val="FF0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grpSp>
        <p:sp>
          <p:nvSpPr>
            <p:cNvPr id="38" name="Freeform 40">
              <a:extLst>
                <a:ext uri="{FF2B5EF4-FFF2-40B4-BE49-F238E27FC236}">
                  <a16:creationId xmlns:a16="http://schemas.microsoft.com/office/drawing/2014/main" id="{D51F2ED5-794B-7745-A342-4B02B00C0E2A}"/>
                </a:ext>
              </a:extLst>
            </p:cNvPr>
            <p:cNvSpPr>
              <a:spLocks/>
            </p:cNvSpPr>
            <p:nvPr/>
          </p:nvSpPr>
          <p:spPr bwMode="auto">
            <a:xfrm rot="14053970">
              <a:off x="7547099" y="2431696"/>
              <a:ext cx="126084"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36" name="Text Box 11"/>
            <p:cNvSpPr txBox="1">
              <a:spLocks noChangeArrowheads="1"/>
            </p:cNvSpPr>
            <p:nvPr/>
          </p:nvSpPr>
          <p:spPr bwMode="auto">
            <a:xfrm>
              <a:off x="7910638" y="4651073"/>
              <a:ext cx="652423" cy="492443"/>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latin typeface="+mn-lt"/>
                  <a:ea typeface="Times New Roman"/>
                  <a:cs typeface="Times New Roman"/>
                </a:rPr>
                <a:t>   Goal: </a:t>
              </a:r>
              <a:br>
                <a:rPr lang="en-US" sz="1600" dirty="0">
                  <a:latin typeface="+mn-lt"/>
                  <a:ea typeface="Times New Roman"/>
                  <a:cs typeface="Times New Roman"/>
                </a:rPr>
              </a:br>
              <a:r>
                <a:rPr lang="en-US" sz="1600" i="1" dirty="0">
                  <a:latin typeface="+mn-lt"/>
                  <a:ea typeface="Times New Roman"/>
                  <a:sym typeface="Symbol" charset="0"/>
                </a:rPr>
                <a:t>S</a:t>
              </a:r>
              <a:r>
                <a:rPr lang="en-US" sz="1600" i="1" baseline="-25000" dirty="0">
                  <a:latin typeface="+mn-lt"/>
                  <a:ea typeface="Times New Roman"/>
                  <a:sym typeface="Symbol" charset="0"/>
                </a:rPr>
                <a:t>g</a:t>
              </a:r>
              <a:r>
                <a:rPr lang="en-US" sz="1600" dirty="0">
                  <a:latin typeface="+mn-lt"/>
                  <a:ea typeface="Times New Roman"/>
                  <a:sym typeface="Symbol" charset="0"/>
                </a:rPr>
                <a:t>= {</a:t>
              </a:r>
              <a:r>
                <a:rPr lang="en-US" sz="1600" dirty="0">
                  <a:latin typeface="+mn-lt"/>
                  <a:ea typeface="Times New Roman"/>
                  <a:cs typeface="Calibri"/>
                  <a:sym typeface="Symbol" charset="0"/>
                </a:rPr>
                <a:t>d4</a:t>
              </a:r>
              <a:r>
                <a:rPr lang="en-US" sz="1600" dirty="0">
                  <a:latin typeface="+mn-lt"/>
                  <a:ea typeface="Times New Roman"/>
                  <a:cs typeface="Times New Roman"/>
                  <a:sym typeface="Symbol" charset="0"/>
                </a:rPr>
                <a:t>}</a:t>
              </a:r>
              <a:endParaRPr lang="en-US" sz="1600" dirty="0">
                <a:latin typeface="+mn-lt"/>
                <a:ea typeface="Times New Roman"/>
                <a:cs typeface="Times New Roman"/>
              </a:endParaRPr>
            </a:p>
          </p:txBody>
        </p:sp>
        <p:sp>
          <p:nvSpPr>
            <p:cNvPr id="37" name="Text Box 13"/>
            <p:cNvSpPr txBox="1">
              <a:spLocks noChangeArrowheads="1"/>
            </p:cNvSpPr>
            <p:nvPr/>
          </p:nvSpPr>
          <p:spPr bwMode="auto">
            <a:xfrm>
              <a:off x="5526871" y="4510873"/>
              <a:ext cx="509755" cy="492443"/>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latin typeface="+mn-lt"/>
                  <a:ea typeface="Times New Roman"/>
                  <a:cs typeface="Calibri"/>
                  <a:sym typeface="Symbol" charset="0"/>
                </a:rPr>
                <a:t>Start: </a:t>
              </a:r>
              <a:br>
                <a:rPr lang="en-US" sz="1600" dirty="0">
                  <a:latin typeface="+mn-lt"/>
                  <a:ea typeface="Times New Roman"/>
                  <a:cs typeface="Calibri"/>
                  <a:sym typeface="Symbol" charset="0"/>
                </a:rPr>
              </a:br>
              <a:r>
                <a:rPr lang="en-US" sz="1600" i="1" dirty="0">
                  <a:latin typeface="+mn-lt"/>
                  <a:ea typeface="Times New Roman"/>
                  <a:sym typeface="Symbol" charset="0"/>
                </a:rPr>
                <a:t>s</a:t>
              </a:r>
              <a:r>
                <a:rPr lang="en-US" sz="1600" baseline="-25000" dirty="0">
                  <a:latin typeface="+mn-lt"/>
                  <a:ea typeface="Times New Roman"/>
                  <a:sym typeface="Symbol" charset="0"/>
                </a:rPr>
                <a:t>0</a:t>
              </a:r>
              <a:r>
                <a:rPr lang="en-US" sz="1600" i="1" dirty="0">
                  <a:latin typeface="+mn-lt"/>
                  <a:ea typeface="Times New Roman"/>
                  <a:sym typeface="Symbol" charset="0"/>
                </a:rPr>
                <a:t>= </a:t>
              </a:r>
              <a:r>
                <a:rPr lang="en-US" sz="1600" dirty="0">
                  <a:latin typeface="+mn-lt"/>
                  <a:ea typeface="Times New Roman"/>
                  <a:cs typeface="Calibri"/>
                  <a:sym typeface="Symbol" charset="0"/>
                </a:rPr>
                <a:t>d1</a:t>
              </a:r>
              <a:endParaRPr lang="en-US" sz="1600" dirty="0">
                <a:latin typeface="+mn-lt"/>
                <a:ea typeface="Times New Roman"/>
                <a:cs typeface="Times New Roman"/>
              </a:endParaRPr>
            </a:p>
          </p:txBody>
        </p:sp>
        <p:sp>
          <p:nvSpPr>
            <p:cNvPr id="7" name="Freeform 37"/>
            <p:cNvSpPr>
              <a:spLocks/>
            </p:cNvSpPr>
            <p:nvPr/>
          </p:nvSpPr>
          <p:spPr bwMode="auto">
            <a:xfrm>
              <a:off x="5469082" y="2317779"/>
              <a:ext cx="2527300" cy="179387"/>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rgbClr val="FF2B1F"/>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8" name="Freeform 38"/>
            <p:cNvSpPr>
              <a:spLocks/>
            </p:cNvSpPr>
            <p:nvPr/>
          </p:nvSpPr>
          <p:spPr bwMode="auto">
            <a:xfrm>
              <a:off x="6674912" y="2061272"/>
              <a:ext cx="1449822" cy="260031"/>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19050" cmpd="sng">
              <a:solidFill>
                <a:srgbClr val="FF2B1F"/>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9" name="Arc 8"/>
            <p:cNvSpPr/>
            <p:nvPr/>
          </p:nvSpPr>
          <p:spPr bwMode="auto">
            <a:xfrm>
              <a:off x="7208304" y="2211767"/>
              <a:ext cx="114300" cy="225425"/>
            </a:xfrm>
            <a:prstGeom prst="arc">
              <a:avLst>
                <a:gd name="adj1" fmla="val 18495893"/>
                <a:gd name="adj2" fmla="val 2991136"/>
              </a:avLst>
            </a:prstGeom>
            <a:noFill/>
            <a:ln w="19050" cap="flat" cmpd="sng" algn="ctr">
              <a:solidFill>
                <a:srgbClr val="FF0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0" name="Freeform 40"/>
            <p:cNvSpPr>
              <a:spLocks/>
            </p:cNvSpPr>
            <p:nvPr/>
          </p:nvSpPr>
          <p:spPr bwMode="auto">
            <a:xfrm rot="10800000" flipH="1">
              <a:off x="8125427" y="2789266"/>
              <a:ext cx="163055"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 name="Freeform 31"/>
            <p:cNvSpPr>
              <a:spLocks/>
            </p:cNvSpPr>
            <p:nvPr/>
          </p:nvSpPr>
          <p:spPr bwMode="auto">
            <a:xfrm rot="720000" flipV="1">
              <a:off x="8230645" y="2134512"/>
              <a:ext cx="436757" cy="2036341"/>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19050"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4" name="Freeform 6"/>
            <p:cNvSpPr>
              <a:spLocks/>
            </p:cNvSpPr>
            <p:nvPr/>
          </p:nvSpPr>
          <p:spPr bwMode="auto">
            <a:xfrm>
              <a:off x="5403666" y="2665741"/>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5" name="Oval 11"/>
            <p:cNvSpPr>
              <a:spLocks noChangeArrowheads="1"/>
            </p:cNvSpPr>
            <p:nvPr/>
          </p:nvSpPr>
          <p:spPr bwMode="auto">
            <a:xfrm>
              <a:off x="5456404" y="2197779"/>
              <a:ext cx="466725" cy="466725"/>
            </a:xfrm>
            <a:prstGeom prst="ellipse">
              <a:avLst/>
            </a:prstGeom>
            <a:solidFill>
              <a:srgbClr val="FFFFFF"/>
            </a:solidFill>
            <a:ln w="12700">
              <a:solidFill>
                <a:schemeClr val="tx1"/>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16" name="Freeform 18"/>
            <p:cNvSpPr>
              <a:spLocks/>
            </p:cNvSpPr>
            <p:nvPr/>
          </p:nvSpPr>
          <p:spPr bwMode="auto">
            <a:xfrm>
              <a:off x="5545388" y="4027554"/>
              <a:ext cx="2468880" cy="204788"/>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rgbClr val="FF2B1F"/>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7" name="Arc 16"/>
            <p:cNvSpPr/>
            <p:nvPr/>
          </p:nvSpPr>
          <p:spPr bwMode="auto">
            <a:xfrm rot="17762162">
              <a:off x="5995310" y="3888017"/>
              <a:ext cx="366712" cy="366713"/>
            </a:xfrm>
            <a:prstGeom prst="arc">
              <a:avLst>
                <a:gd name="adj1" fmla="val 708330"/>
                <a:gd name="adj2" fmla="val 4251989"/>
              </a:avLst>
            </a:prstGeom>
            <a:noFill/>
            <a:ln w="19050" cap="flat" cmpd="sng" algn="ctr">
              <a:solidFill>
                <a:srgbClr val="FF0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8" name="Oval 12"/>
            <p:cNvSpPr>
              <a:spLocks noChangeArrowheads="1"/>
            </p:cNvSpPr>
            <p:nvPr/>
          </p:nvSpPr>
          <p:spPr bwMode="auto">
            <a:xfrm>
              <a:off x="7984714" y="4135787"/>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19" name="Freeform 18"/>
            <p:cNvSpPr>
              <a:spLocks/>
            </p:cNvSpPr>
            <p:nvPr/>
          </p:nvSpPr>
          <p:spPr bwMode="auto">
            <a:xfrm rot="20100000" flipV="1">
              <a:off x="5737491" y="3959383"/>
              <a:ext cx="986891" cy="45719"/>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rgbClr val="FF2B1F"/>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20" name="Oval 11"/>
            <p:cNvSpPr>
              <a:spLocks noChangeArrowheads="1"/>
            </p:cNvSpPr>
            <p:nvPr/>
          </p:nvSpPr>
          <p:spPr bwMode="auto">
            <a:xfrm>
              <a:off x="8003488" y="2325277"/>
              <a:ext cx="466725" cy="466725"/>
            </a:xfrm>
            <a:prstGeom prst="ellipse">
              <a:avLst/>
            </a:prstGeom>
            <a:solidFill>
              <a:srgbClr val="FFFFFF"/>
            </a:solidFill>
            <a:ln w="12700">
              <a:solidFill>
                <a:schemeClr val="tx1"/>
              </a:solidFill>
              <a:round/>
              <a:headEnd/>
              <a:tailEnd/>
            </a:ln>
          </p:spPr>
          <p:txBody>
            <a:bodyPr wrap="none" anchor="ctr"/>
            <a:lstStyle/>
            <a:p>
              <a:pPr algn="ctr"/>
              <a:r>
                <a:rPr lang="en-US" dirty="0">
                  <a:latin typeface="Calibri"/>
                  <a:ea typeface="Times New Roman"/>
                  <a:cs typeface="Times New Roman"/>
                </a:rPr>
                <a:t>d3</a:t>
              </a:r>
            </a:p>
          </p:txBody>
        </p:sp>
        <p:sp>
          <p:nvSpPr>
            <p:cNvPr id="21" name="Oval 11"/>
            <p:cNvSpPr>
              <a:spLocks noChangeArrowheads="1"/>
            </p:cNvSpPr>
            <p:nvPr/>
          </p:nvSpPr>
          <p:spPr bwMode="auto">
            <a:xfrm>
              <a:off x="8114415" y="1737721"/>
              <a:ext cx="466725" cy="466725"/>
            </a:xfrm>
            <a:prstGeom prst="ellipse">
              <a:avLst/>
            </a:prstGeom>
            <a:solidFill>
              <a:srgbClr val="FFFFFF"/>
            </a:solidFill>
            <a:ln w="12700">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22" name="Freeform 18"/>
            <p:cNvSpPr>
              <a:spLocks/>
            </p:cNvSpPr>
            <p:nvPr/>
          </p:nvSpPr>
          <p:spPr bwMode="auto">
            <a:xfrm rot="1496684">
              <a:off x="7027880" y="3687779"/>
              <a:ext cx="1280160" cy="212238"/>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32" name="Oval 12"/>
            <p:cNvSpPr>
              <a:spLocks noChangeArrowheads="1"/>
            </p:cNvSpPr>
            <p:nvPr/>
          </p:nvSpPr>
          <p:spPr bwMode="auto">
            <a:xfrm>
              <a:off x="5510214" y="4026579"/>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latin typeface="Calibri"/>
                  <a:ea typeface="Times New Roman"/>
                  <a:cs typeface="Times New Roman"/>
                </a:rPr>
                <a:t>d1</a:t>
              </a:r>
            </a:p>
          </p:txBody>
        </p:sp>
        <p:sp>
          <p:nvSpPr>
            <p:cNvPr id="33" name="Oval 12"/>
            <p:cNvSpPr>
              <a:spLocks noChangeArrowheads="1"/>
            </p:cNvSpPr>
            <p:nvPr/>
          </p:nvSpPr>
          <p:spPr bwMode="auto">
            <a:xfrm>
              <a:off x="6629427" y="3390163"/>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latin typeface="Calibri"/>
                  <a:ea typeface="Times New Roman"/>
                  <a:cs typeface="Times New Roman"/>
                </a:rPr>
                <a:t>d6</a:t>
              </a:r>
            </a:p>
          </p:txBody>
        </p:sp>
        <p:sp>
          <p:nvSpPr>
            <p:cNvPr id="39" name="Oval 12">
              <a:extLst>
                <a:ext uri="{FF2B5EF4-FFF2-40B4-BE49-F238E27FC236}">
                  <a16:creationId xmlns:a16="http://schemas.microsoft.com/office/drawing/2014/main" id="{C3DAAA98-6D3F-C343-B85F-582409C9EE7D}"/>
                </a:ext>
              </a:extLst>
            </p:cNvPr>
            <p:cNvSpPr>
              <a:spLocks noChangeArrowheads="1"/>
            </p:cNvSpPr>
            <p:nvPr/>
          </p:nvSpPr>
          <p:spPr bwMode="auto">
            <a:xfrm>
              <a:off x="7005314" y="2605575"/>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latin typeface="Calibri"/>
                  <a:ea typeface="Times New Roman"/>
                  <a:cs typeface="Times New Roman"/>
                </a:rPr>
                <a:t>d7</a:t>
              </a:r>
            </a:p>
          </p:txBody>
        </p:sp>
      </p:grpSp>
      <p:sp>
        <p:nvSpPr>
          <p:cNvPr id="46" name="Content Placeholder 2">
            <a:extLst>
              <a:ext uri="{FF2B5EF4-FFF2-40B4-BE49-F238E27FC236}">
                <a16:creationId xmlns:a16="http://schemas.microsoft.com/office/drawing/2014/main" id="{BA0F8958-E98C-FC40-B4F5-DBE6BF434C6E}"/>
              </a:ext>
            </a:extLst>
          </p:cNvPr>
          <p:cNvSpPr txBox="1">
            <a:spLocks/>
          </p:cNvSpPr>
          <p:nvPr/>
        </p:nvSpPr>
        <p:spPr>
          <a:xfrm>
            <a:off x="4233782" y="1108030"/>
            <a:ext cx="4688711" cy="5289910"/>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UCT(𝛴,</a:t>
            </a:r>
            <a:r>
              <a:rPr lang="en-GB" sz="1400" b="1" i="1" dirty="0" err="1">
                <a:latin typeface="Courier New" panose="02070309020205020404" pitchFamily="49" charset="0"/>
                <a:cs typeface="Courier New" panose="02070309020205020404" pitchFamily="49" charset="0"/>
              </a:rPr>
              <a:t>s</a:t>
            </a:r>
            <a:r>
              <a:rPr lang="en-GB" sz="1400" b="1" dirty="0" err="1">
                <a:latin typeface="Courier New" panose="02070309020205020404" pitchFamily="49" charset="0"/>
                <a:cs typeface="Courier New" panose="02070309020205020404" pitchFamily="49" charset="0"/>
              </a:rPr>
              <a:t>,</a:t>
            </a:r>
            <a:r>
              <a:rPr lang="en-GB" sz="1400" b="1" i="1" dirty="0" err="1">
                <a:latin typeface="Courier New" panose="02070309020205020404" pitchFamily="49" charset="0"/>
                <a:cs typeface="Courier New" panose="02070309020205020404" pitchFamily="49" charset="0"/>
              </a:rPr>
              <a:t>h</a:t>
            </a:r>
            <a:r>
              <a:rPr lang="en-GB" sz="1400" b="1"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	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h</a:t>
            </a:r>
            <a:r>
              <a:rPr lang="en-GB" sz="1400" dirty="0">
                <a:latin typeface="Courier New" panose="02070309020205020404" pitchFamily="49" charset="0"/>
                <a:cs typeface="Courier New" panose="02070309020205020404" pitchFamily="49" charset="0"/>
              </a:rPr>
              <a:t> = 0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V</a:t>
            </a:r>
            <a:r>
              <a:rPr lang="en-GB" sz="1400" baseline="-25000" dirty="0">
                <a:latin typeface="Courier New" panose="02070309020205020404" pitchFamily="49" charset="0"/>
                <a:cs typeface="Courier New" panose="02070309020205020404" pitchFamily="49" charset="0"/>
              </a:rPr>
              <a:t>0</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Envelope</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add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to </a:t>
            </a:r>
            <a:r>
              <a:rPr lang="en-GB" sz="1400" i="1" dirty="0">
                <a:latin typeface="Courier New" panose="02070309020205020404" pitchFamily="49" charset="0"/>
                <a:cs typeface="Courier New" panose="02070309020205020404" pitchFamily="49" charset="0"/>
              </a:rPr>
              <a:t>Envelope</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all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Applicable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i="1" dirty="0">
                <a:latin typeface="Courier New" panose="02070309020205020404" pitchFamily="49" charset="0"/>
                <a:cs typeface="Courier New" panose="02070309020205020404" pitchFamily="49" charset="0"/>
              </a:rPr>
              <a:t>			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Untried</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 </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Applicable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 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a:t>
            </a:r>
            <a:r>
              <a:rPr lang="en-GB" sz="1400" dirty="0">
                <a:latin typeface="Courier New" panose="02070309020205020404" pitchFamily="49" charset="0"/>
                <a:cs typeface="Courier New" panose="02070309020205020404" pitchFamily="49" charset="0"/>
              </a:rPr>
              <a:t>)=0}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Untried</a:t>
            </a:r>
            <a:r>
              <a:rPr lang="en-GB" sz="1400" dirty="0">
                <a:latin typeface="Courier New" panose="02070309020205020404" pitchFamily="49" charset="0"/>
                <a:cs typeface="Courier New" panose="02070309020205020404" pitchFamily="49" charset="0"/>
              </a:rPr>
              <a:t> ≠ ∅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Choose(Untried)</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else</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argmin</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Applicable</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br>
              <a:rPr lang="en-GB" sz="1400" baseline="-250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C</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log</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r>
              <a:rPr lang="en-GB" sz="1400" baseline="30000" dirty="0">
                <a:latin typeface="Courier New" panose="02070309020205020404" pitchFamily="49" charset="0"/>
                <a:cs typeface="Courier New" panose="02070309020205020404" pitchFamily="49" charset="0"/>
              </a:rPr>
              <a:t>½</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Sample(𝛴,</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cost—rollout</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cost(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UCT(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h</a:t>
            </a:r>
            <a:r>
              <a:rPr lang="en-GB" sz="1400" dirty="0">
                <a:latin typeface="Courier New" panose="02070309020205020404" pitchFamily="49" charset="0"/>
                <a:cs typeface="Courier New" panose="02070309020205020404" pitchFamily="49" charset="0"/>
              </a:rPr>
              <a:t>-1)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cost-rollout</a:t>
            </a:r>
            <a:r>
              <a:rPr lang="en-GB" sz="1400" dirty="0">
                <a:latin typeface="Courier New" panose="02070309020205020404" pitchFamily="49" charset="0"/>
                <a:cs typeface="Courier New" panose="02070309020205020404" pitchFamily="49" charset="0"/>
              </a:rPr>
              <a:t>]</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/(1+</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cost-rollout</a:t>
            </a:r>
          </a:p>
        </p:txBody>
      </p:sp>
      <mc:AlternateContent xmlns:mc="http://schemas.openxmlformats.org/markup-compatibility/2006">
        <mc:Choice xmlns:a14="http://schemas.microsoft.com/office/drawing/2010/main" Requires="a14">
          <p:sp>
            <p:nvSpPr>
              <p:cNvPr id="34" name="Rectangle 33">
                <a:extLst>
                  <a:ext uri="{FF2B5EF4-FFF2-40B4-BE49-F238E27FC236}">
                    <a16:creationId xmlns:a16="http://schemas.microsoft.com/office/drawing/2014/main" id="{9D85DC6A-5B01-2642-A46A-00413D1A4A17}"/>
                  </a:ext>
                </a:extLst>
              </p:cNvPr>
              <p:cNvSpPr/>
              <p:nvPr/>
            </p:nvSpPr>
            <p:spPr>
              <a:xfrm>
                <a:off x="684746" y="2912311"/>
                <a:ext cx="2243435" cy="369332"/>
              </a:xfrm>
              <a:prstGeom prst="rect">
                <a:avLst/>
              </a:prstGeom>
              <a:solidFill>
                <a:srgbClr val="FFFFFF"/>
              </a:solidFill>
              <a:ln w="28575">
                <a:solidFill>
                  <a:schemeClr val="accent4"/>
                </a:solidFill>
              </a:ln>
            </p:spPr>
            <p:txBody>
              <a:bodyPr wrap="none">
                <a:spAutoFit/>
              </a:bodyPr>
              <a:lstStyle/>
              <a:p>
                <a:r>
                  <a:rPr lang="en-US" dirty="0">
                    <a:solidFill>
                      <a:schemeClr val="accent4"/>
                    </a:solidFill>
                    <a:cs typeface="Times New Roman"/>
                  </a:rPr>
                  <a:t>perform </a:t>
                </a:r>
                <a14:m>
                  <m:oMath xmlns:m="http://schemas.openxmlformats.org/officeDocument/2006/math">
                    <m:acc>
                      <m:accPr>
                        <m:chr m:val="̃"/>
                        <m:ctrlPr>
                          <a:rPr lang="en-US" i="1" dirty="0" smtClean="0">
                            <a:solidFill>
                              <a:schemeClr val="accent4"/>
                            </a:solidFill>
                            <a:latin typeface="Cambria Math" panose="02040503050406030204" pitchFamily="18" charset="0"/>
                            <a:cs typeface="Times New Roman"/>
                          </a:rPr>
                        </m:ctrlPr>
                      </m:accPr>
                      <m:e>
                        <m:r>
                          <a:rPr lang="de-DE" b="0" i="1" dirty="0" smtClean="0">
                            <a:solidFill>
                              <a:schemeClr val="accent4"/>
                            </a:solidFill>
                            <a:latin typeface="Cambria Math" panose="02040503050406030204" pitchFamily="18" charset="0"/>
                            <a:cs typeface="Times New Roman"/>
                          </a:rPr>
                          <m:t>𝑎</m:t>
                        </m:r>
                      </m:e>
                    </m:acc>
                  </m:oMath>
                </a14:m>
                <a:r>
                  <a:rPr lang="en-US" dirty="0">
                    <a:solidFill>
                      <a:schemeClr val="accent4"/>
                    </a:solidFill>
                    <a:cs typeface="Times New Roman"/>
                  </a:rPr>
                  <a:t>; observe </a:t>
                </a:r>
                <a14:m>
                  <m:oMath xmlns:m="http://schemas.openxmlformats.org/officeDocument/2006/math">
                    <m:sSup>
                      <m:sSupPr>
                        <m:ctrlPr>
                          <a:rPr lang="en-US" i="1" dirty="0">
                            <a:solidFill>
                              <a:schemeClr val="accent4"/>
                            </a:solidFill>
                            <a:latin typeface="Cambria Math" panose="02040503050406030204" pitchFamily="18" charset="0"/>
                            <a:cs typeface="Times New Roman"/>
                          </a:rPr>
                        </m:ctrlPr>
                      </m:sSupPr>
                      <m:e>
                        <m:r>
                          <a:rPr lang="en-US" i="1" dirty="0" smtClean="0">
                            <a:solidFill>
                              <a:schemeClr val="accent4"/>
                            </a:solidFill>
                            <a:latin typeface="Cambria Math" panose="02040503050406030204" pitchFamily="18" charset="0"/>
                            <a:cs typeface="Times New Roman"/>
                          </a:rPr>
                          <m:t>𝑠</m:t>
                        </m:r>
                      </m:e>
                      <m:sup>
                        <m:r>
                          <a:rPr lang="en-US" i="1" dirty="0">
                            <a:solidFill>
                              <a:schemeClr val="accent4"/>
                            </a:solidFill>
                            <a:latin typeface="Cambria Math" panose="02040503050406030204" pitchFamily="18" charset="0"/>
                            <a:cs typeface="Times New Roman"/>
                          </a:rPr>
                          <m:t>′</m:t>
                        </m:r>
                      </m:sup>
                    </m:sSup>
                  </m:oMath>
                </a14:m>
                <a:endParaRPr lang="en-US" dirty="0">
                  <a:solidFill>
                    <a:schemeClr val="accent4"/>
                  </a:solidFill>
                  <a:cs typeface="Times New Roman"/>
                </a:endParaRPr>
              </a:p>
            </p:txBody>
          </p:sp>
        </mc:Choice>
        <mc:Fallback>
          <p:sp>
            <p:nvSpPr>
              <p:cNvPr id="34" name="Rectangle 33">
                <a:extLst>
                  <a:ext uri="{FF2B5EF4-FFF2-40B4-BE49-F238E27FC236}">
                    <a16:creationId xmlns:a16="http://schemas.microsoft.com/office/drawing/2014/main" id="{9D85DC6A-5B01-2642-A46A-00413D1A4A17}"/>
                  </a:ext>
                </a:extLst>
              </p:cNvPr>
              <p:cNvSpPr>
                <a:spLocks noRot="1" noChangeAspect="1" noMove="1" noResize="1" noEditPoints="1" noAdjustHandles="1" noChangeArrowheads="1" noChangeShapeType="1" noTextEdit="1"/>
              </p:cNvSpPr>
              <p:nvPr/>
            </p:nvSpPr>
            <p:spPr>
              <a:xfrm>
                <a:off x="684746" y="2912311"/>
                <a:ext cx="2243435" cy="369332"/>
              </a:xfrm>
              <a:prstGeom prst="rect">
                <a:avLst/>
              </a:prstGeom>
              <a:blipFill>
                <a:blip r:embed="rId2"/>
                <a:stretch>
                  <a:fillRect l="-1667" t="-3226" b="-19355"/>
                </a:stretch>
              </a:blipFill>
              <a:ln w="28575">
                <a:solidFill>
                  <a:schemeClr val="accent4"/>
                </a:solidFill>
              </a:ln>
            </p:spPr>
            <p:txBody>
              <a:bodyPr/>
              <a:lstStyle/>
              <a:p>
                <a:r>
                  <a:rPr lang="en-GB">
                    <a:noFill/>
                  </a:rPr>
                  <a:t> </a:t>
                </a:r>
              </a:p>
            </p:txBody>
          </p:sp>
        </mc:Fallback>
      </mc:AlternateContent>
      <p:sp>
        <p:nvSpPr>
          <p:cNvPr id="35" name="Freeform 31">
            <a:extLst>
              <a:ext uri="{FF2B5EF4-FFF2-40B4-BE49-F238E27FC236}">
                <a16:creationId xmlns:a16="http://schemas.microsoft.com/office/drawing/2014/main" id="{58E8B33E-8B1A-B245-9DAC-AF9D07FA96EC}"/>
              </a:ext>
            </a:extLst>
          </p:cNvPr>
          <p:cNvSpPr>
            <a:spLocks/>
          </p:cNvSpPr>
          <p:nvPr/>
        </p:nvSpPr>
        <p:spPr bwMode="auto">
          <a:xfrm rot="6903197">
            <a:off x="3599115" y="2611549"/>
            <a:ext cx="739027" cy="2799369"/>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28575" cmpd="sng">
            <a:solidFill>
              <a:schemeClr val="accent4"/>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solidFill>
                <a:schemeClr val="accent4"/>
              </a:solidFill>
              <a:ea typeface="Times New Roman"/>
              <a:cs typeface="Times New Roman"/>
            </a:endParaRPr>
          </a:p>
        </p:txBody>
      </p:sp>
      <p:sp>
        <p:nvSpPr>
          <p:cNvPr id="45" name="Rectangle 44">
            <a:extLst>
              <a:ext uri="{FF2B5EF4-FFF2-40B4-BE49-F238E27FC236}">
                <a16:creationId xmlns:a16="http://schemas.microsoft.com/office/drawing/2014/main" id="{7798ACC5-F95C-BE41-910F-0D55456C0535}"/>
              </a:ext>
            </a:extLst>
          </p:cNvPr>
          <p:cNvSpPr/>
          <p:nvPr/>
        </p:nvSpPr>
        <p:spPr bwMode="auto">
          <a:xfrm>
            <a:off x="5137314" y="4789453"/>
            <a:ext cx="1491244" cy="258869"/>
          </a:xfrm>
          <a:prstGeom prst="rect">
            <a:avLst/>
          </a:prstGeom>
          <a:noFill/>
          <a:ln w="2857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a:ln>
                <a:noFill/>
              </a:ln>
              <a:solidFill>
                <a:schemeClr val="accent4"/>
              </a:solidFill>
              <a:effectLst/>
            </a:endParaRPr>
          </a:p>
        </p:txBody>
      </p:sp>
    </p:spTree>
    <p:extLst>
      <p:ext uri="{BB962C8B-B14F-4D97-AF65-F5344CB8AC3E}">
        <p14:creationId xmlns:p14="http://schemas.microsoft.com/office/powerpoint/2010/main" val="313706883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UCT as a Learning Procedure</a:t>
            </a:r>
          </a:p>
        </p:txBody>
      </p:sp>
      <p:sp>
        <p:nvSpPr>
          <p:cNvPr id="3" name="Content Placeholder 2"/>
          <p:cNvSpPr>
            <a:spLocks noGrp="1"/>
          </p:cNvSpPr>
          <p:nvPr>
            <p:ph idx="1"/>
          </p:nvPr>
        </p:nvSpPr>
        <p:spPr>
          <a:xfrm>
            <a:off x="628650" y="1158240"/>
            <a:ext cx="3646821" cy="2073193"/>
          </a:xfrm>
        </p:spPr>
        <p:txBody>
          <a:bodyPr>
            <a:normAutofit fontScale="70000" lnSpcReduction="20000"/>
          </a:bodyPr>
          <a:lstStyle/>
          <a:p>
            <a:r>
              <a:rPr lang="en-US" dirty="0"/>
              <a:t>Suppose probabilities and costs unknown</a:t>
            </a:r>
          </a:p>
          <a:p>
            <a:pPr lvl="1"/>
            <a:r>
              <a:rPr lang="en-US" dirty="0"/>
              <a:t>But you have an accurate simulator for the environment</a:t>
            </a:r>
          </a:p>
          <a:p>
            <a:r>
              <a:rPr lang="en-US" dirty="0"/>
              <a:t>Run UCT multiple times in the simulated environment</a:t>
            </a:r>
          </a:p>
          <a:p>
            <a:pPr lvl="1"/>
            <a:r>
              <a:rPr lang="en-US" dirty="0"/>
              <a:t>Learn what actions work best</a:t>
            </a:r>
          </a:p>
        </p:txBody>
      </p:sp>
      <p:sp>
        <p:nvSpPr>
          <p:cNvPr id="12" name="Slide Number Placeholder 11">
            <a:extLst>
              <a:ext uri="{FF2B5EF4-FFF2-40B4-BE49-F238E27FC236}">
                <a16:creationId xmlns:a16="http://schemas.microsoft.com/office/drawing/2014/main" id="{FB459016-1CD9-9D47-ABFA-2835720FC00A}"/>
              </a:ext>
            </a:extLst>
          </p:cNvPr>
          <p:cNvSpPr>
            <a:spLocks noGrp="1"/>
          </p:cNvSpPr>
          <p:nvPr>
            <p:ph type="sldNum" sz="quarter" idx="12"/>
          </p:nvPr>
        </p:nvSpPr>
        <p:spPr/>
        <p:txBody>
          <a:bodyPr/>
          <a:lstStyle/>
          <a:p>
            <a:fld id="{67C9959E-8E6B-B04C-9955-EA096F41CA7A}" type="slidenum">
              <a:rPr lang="en-GB" smtClean="0"/>
              <a:pPr/>
              <a:t>89</a:t>
            </a:fld>
            <a:endParaRPr lang="en-GB"/>
          </a:p>
        </p:txBody>
      </p:sp>
      <p:grpSp>
        <p:nvGrpSpPr>
          <p:cNvPr id="5" name="Group 4">
            <a:extLst>
              <a:ext uri="{FF2B5EF4-FFF2-40B4-BE49-F238E27FC236}">
                <a16:creationId xmlns:a16="http://schemas.microsoft.com/office/drawing/2014/main" id="{66E0BFCA-088F-2E41-BC8B-ADB99A8FCD1D}"/>
              </a:ext>
            </a:extLst>
          </p:cNvPr>
          <p:cNvGrpSpPr/>
          <p:nvPr/>
        </p:nvGrpSpPr>
        <p:grpSpPr>
          <a:xfrm>
            <a:off x="604592" y="2992145"/>
            <a:ext cx="3263736" cy="3405795"/>
            <a:chOff x="5403666" y="1737721"/>
            <a:chExt cx="3263736" cy="3405795"/>
          </a:xfrm>
        </p:grpSpPr>
        <p:sp>
          <p:nvSpPr>
            <p:cNvPr id="43" name="Freeform 40">
              <a:extLst>
                <a:ext uri="{FF2B5EF4-FFF2-40B4-BE49-F238E27FC236}">
                  <a16:creationId xmlns:a16="http://schemas.microsoft.com/office/drawing/2014/main" id="{A9FF4877-DB3D-E843-82EE-4BBA90E77668}"/>
                </a:ext>
              </a:extLst>
            </p:cNvPr>
            <p:cNvSpPr>
              <a:spLocks/>
            </p:cNvSpPr>
            <p:nvPr/>
          </p:nvSpPr>
          <p:spPr bwMode="auto">
            <a:xfrm rot="4432247">
              <a:off x="7687876" y="2372786"/>
              <a:ext cx="52028" cy="600476"/>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grpSp>
          <p:nvGrpSpPr>
            <p:cNvPr id="4" name="Group 3">
              <a:extLst>
                <a:ext uri="{FF2B5EF4-FFF2-40B4-BE49-F238E27FC236}">
                  <a16:creationId xmlns:a16="http://schemas.microsoft.com/office/drawing/2014/main" id="{A1CB2961-7130-5B4C-8EBE-E78D96B3224F}"/>
                </a:ext>
              </a:extLst>
            </p:cNvPr>
            <p:cNvGrpSpPr/>
            <p:nvPr/>
          </p:nvGrpSpPr>
          <p:grpSpPr>
            <a:xfrm rot="2380312">
              <a:off x="5717820" y="2517587"/>
              <a:ext cx="1409523" cy="544722"/>
              <a:chOff x="5472702" y="2473200"/>
              <a:chExt cx="2527300" cy="425983"/>
            </a:xfrm>
          </p:grpSpPr>
          <p:sp>
            <p:nvSpPr>
              <p:cNvPr id="40" name="Freeform 37">
                <a:extLst>
                  <a:ext uri="{FF2B5EF4-FFF2-40B4-BE49-F238E27FC236}">
                    <a16:creationId xmlns:a16="http://schemas.microsoft.com/office/drawing/2014/main" id="{B1FE4C86-ED7A-D04E-89C9-68EF0B801A9D}"/>
                  </a:ext>
                </a:extLst>
              </p:cNvPr>
              <p:cNvSpPr>
                <a:spLocks/>
              </p:cNvSpPr>
              <p:nvPr/>
            </p:nvSpPr>
            <p:spPr bwMode="auto">
              <a:xfrm>
                <a:off x="5472702" y="2719796"/>
                <a:ext cx="2527300" cy="179387"/>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rgbClr val="FF2B1F"/>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41" name="Freeform 38">
                <a:extLst>
                  <a:ext uri="{FF2B5EF4-FFF2-40B4-BE49-F238E27FC236}">
                    <a16:creationId xmlns:a16="http://schemas.microsoft.com/office/drawing/2014/main" id="{B4BE3247-B015-3A45-A5A3-3EA67936ADF8}"/>
                  </a:ext>
                </a:extLst>
              </p:cNvPr>
              <p:cNvSpPr>
                <a:spLocks/>
              </p:cNvSpPr>
              <p:nvPr/>
            </p:nvSpPr>
            <p:spPr bwMode="auto">
              <a:xfrm>
                <a:off x="6459147" y="2473200"/>
                <a:ext cx="1288665" cy="260031"/>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19050" cmpd="sng">
                <a:solidFill>
                  <a:srgbClr val="FF2B1F"/>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42" name="Arc 41">
                <a:extLst>
                  <a:ext uri="{FF2B5EF4-FFF2-40B4-BE49-F238E27FC236}">
                    <a16:creationId xmlns:a16="http://schemas.microsoft.com/office/drawing/2014/main" id="{BB513727-941A-2546-8E61-91158E4FA717}"/>
                  </a:ext>
                </a:extLst>
              </p:cNvPr>
              <p:cNvSpPr/>
              <p:nvPr/>
            </p:nvSpPr>
            <p:spPr bwMode="auto">
              <a:xfrm>
                <a:off x="7040157" y="2528950"/>
                <a:ext cx="238740" cy="327375"/>
              </a:xfrm>
              <a:prstGeom prst="arc">
                <a:avLst>
                  <a:gd name="adj1" fmla="val 18495893"/>
                  <a:gd name="adj2" fmla="val 2991136"/>
                </a:avLst>
              </a:prstGeom>
              <a:noFill/>
              <a:ln w="19050" cap="flat" cmpd="sng" algn="ctr">
                <a:solidFill>
                  <a:srgbClr val="FF0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grpSp>
        <p:sp>
          <p:nvSpPr>
            <p:cNvPr id="38" name="Freeform 40">
              <a:extLst>
                <a:ext uri="{FF2B5EF4-FFF2-40B4-BE49-F238E27FC236}">
                  <a16:creationId xmlns:a16="http://schemas.microsoft.com/office/drawing/2014/main" id="{D51F2ED5-794B-7745-A342-4B02B00C0E2A}"/>
                </a:ext>
              </a:extLst>
            </p:cNvPr>
            <p:cNvSpPr>
              <a:spLocks/>
            </p:cNvSpPr>
            <p:nvPr/>
          </p:nvSpPr>
          <p:spPr bwMode="auto">
            <a:xfrm rot="14053970">
              <a:off x="7547099" y="2431696"/>
              <a:ext cx="126084"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36" name="Text Box 11"/>
            <p:cNvSpPr txBox="1">
              <a:spLocks noChangeArrowheads="1"/>
            </p:cNvSpPr>
            <p:nvPr/>
          </p:nvSpPr>
          <p:spPr bwMode="auto">
            <a:xfrm>
              <a:off x="7910638" y="4651073"/>
              <a:ext cx="652423" cy="492443"/>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latin typeface="+mn-lt"/>
                  <a:ea typeface="Times New Roman"/>
                  <a:cs typeface="Times New Roman"/>
                </a:rPr>
                <a:t>   Goal: </a:t>
              </a:r>
              <a:br>
                <a:rPr lang="en-US" sz="1600" dirty="0">
                  <a:latin typeface="+mn-lt"/>
                  <a:ea typeface="Times New Roman"/>
                  <a:cs typeface="Times New Roman"/>
                </a:rPr>
              </a:br>
              <a:r>
                <a:rPr lang="en-US" sz="1600" i="1" dirty="0">
                  <a:latin typeface="+mn-lt"/>
                  <a:ea typeface="Times New Roman"/>
                  <a:sym typeface="Symbol" charset="0"/>
                </a:rPr>
                <a:t>S</a:t>
              </a:r>
              <a:r>
                <a:rPr lang="en-US" sz="1600" i="1" baseline="-25000" dirty="0">
                  <a:latin typeface="+mn-lt"/>
                  <a:ea typeface="Times New Roman"/>
                  <a:sym typeface="Symbol" charset="0"/>
                </a:rPr>
                <a:t>g</a:t>
              </a:r>
              <a:r>
                <a:rPr lang="en-US" sz="1600" dirty="0">
                  <a:latin typeface="+mn-lt"/>
                  <a:ea typeface="Times New Roman"/>
                  <a:sym typeface="Symbol" charset="0"/>
                </a:rPr>
                <a:t>= {</a:t>
              </a:r>
              <a:r>
                <a:rPr lang="en-US" sz="1600" dirty="0">
                  <a:latin typeface="+mn-lt"/>
                  <a:ea typeface="Times New Roman"/>
                  <a:cs typeface="Calibri"/>
                  <a:sym typeface="Symbol" charset="0"/>
                </a:rPr>
                <a:t>d4</a:t>
              </a:r>
              <a:r>
                <a:rPr lang="en-US" sz="1600" dirty="0">
                  <a:latin typeface="+mn-lt"/>
                  <a:ea typeface="Times New Roman"/>
                  <a:cs typeface="Times New Roman"/>
                  <a:sym typeface="Symbol" charset="0"/>
                </a:rPr>
                <a:t>}</a:t>
              </a:r>
              <a:endParaRPr lang="en-US" sz="1600" dirty="0">
                <a:latin typeface="+mn-lt"/>
                <a:ea typeface="Times New Roman"/>
                <a:cs typeface="Times New Roman"/>
              </a:endParaRPr>
            </a:p>
          </p:txBody>
        </p:sp>
        <p:sp>
          <p:nvSpPr>
            <p:cNvPr id="37" name="Text Box 13"/>
            <p:cNvSpPr txBox="1">
              <a:spLocks noChangeArrowheads="1"/>
            </p:cNvSpPr>
            <p:nvPr/>
          </p:nvSpPr>
          <p:spPr bwMode="auto">
            <a:xfrm>
              <a:off x="5526871" y="4510873"/>
              <a:ext cx="509755" cy="492443"/>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latin typeface="+mn-lt"/>
                  <a:ea typeface="Times New Roman"/>
                  <a:cs typeface="Calibri"/>
                  <a:sym typeface="Symbol" charset="0"/>
                </a:rPr>
                <a:t>Start: </a:t>
              </a:r>
              <a:br>
                <a:rPr lang="en-US" sz="1600" dirty="0">
                  <a:latin typeface="+mn-lt"/>
                  <a:ea typeface="Times New Roman"/>
                  <a:cs typeface="Calibri"/>
                  <a:sym typeface="Symbol" charset="0"/>
                </a:rPr>
              </a:br>
              <a:r>
                <a:rPr lang="en-US" sz="1600" i="1" dirty="0">
                  <a:latin typeface="+mn-lt"/>
                  <a:ea typeface="Times New Roman"/>
                  <a:sym typeface="Symbol" charset="0"/>
                </a:rPr>
                <a:t>s</a:t>
              </a:r>
              <a:r>
                <a:rPr lang="en-US" sz="1600" baseline="-25000" dirty="0">
                  <a:latin typeface="+mn-lt"/>
                  <a:ea typeface="Times New Roman"/>
                  <a:sym typeface="Symbol" charset="0"/>
                </a:rPr>
                <a:t>0</a:t>
              </a:r>
              <a:r>
                <a:rPr lang="en-US" sz="1600" i="1" dirty="0">
                  <a:latin typeface="+mn-lt"/>
                  <a:ea typeface="Times New Roman"/>
                  <a:sym typeface="Symbol" charset="0"/>
                </a:rPr>
                <a:t>= </a:t>
              </a:r>
              <a:r>
                <a:rPr lang="en-US" sz="1600" dirty="0">
                  <a:latin typeface="+mn-lt"/>
                  <a:ea typeface="Times New Roman"/>
                  <a:cs typeface="Calibri"/>
                  <a:sym typeface="Symbol" charset="0"/>
                </a:rPr>
                <a:t>d1</a:t>
              </a:r>
              <a:endParaRPr lang="en-US" sz="1600" dirty="0">
                <a:latin typeface="+mn-lt"/>
                <a:ea typeface="Times New Roman"/>
                <a:cs typeface="Times New Roman"/>
              </a:endParaRPr>
            </a:p>
          </p:txBody>
        </p:sp>
        <p:sp>
          <p:nvSpPr>
            <p:cNvPr id="7" name="Freeform 37"/>
            <p:cNvSpPr>
              <a:spLocks/>
            </p:cNvSpPr>
            <p:nvPr/>
          </p:nvSpPr>
          <p:spPr bwMode="auto">
            <a:xfrm>
              <a:off x="5469082" y="2317779"/>
              <a:ext cx="2527300" cy="179387"/>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rgbClr val="FF2B1F"/>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8" name="Freeform 38"/>
            <p:cNvSpPr>
              <a:spLocks/>
            </p:cNvSpPr>
            <p:nvPr/>
          </p:nvSpPr>
          <p:spPr bwMode="auto">
            <a:xfrm>
              <a:off x="6674912" y="2061272"/>
              <a:ext cx="1449822" cy="260031"/>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19050" cmpd="sng">
              <a:solidFill>
                <a:srgbClr val="FF2B1F"/>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9" name="Arc 8"/>
            <p:cNvSpPr/>
            <p:nvPr/>
          </p:nvSpPr>
          <p:spPr bwMode="auto">
            <a:xfrm>
              <a:off x="7208304" y="2211767"/>
              <a:ext cx="114300" cy="225425"/>
            </a:xfrm>
            <a:prstGeom prst="arc">
              <a:avLst>
                <a:gd name="adj1" fmla="val 18495893"/>
                <a:gd name="adj2" fmla="val 2991136"/>
              </a:avLst>
            </a:prstGeom>
            <a:noFill/>
            <a:ln w="19050" cap="flat" cmpd="sng" algn="ctr">
              <a:solidFill>
                <a:srgbClr val="FF0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0" name="Freeform 40"/>
            <p:cNvSpPr>
              <a:spLocks/>
            </p:cNvSpPr>
            <p:nvPr/>
          </p:nvSpPr>
          <p:spPr bwMode="auto">
            <a:xfrm rot="10800000" flipH="1">
              <a:off x="8125427" y="2789266"/>
              <a:ext cx="163055"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1" name="Freeform 31"/>
            <p:cNvSpPr>
              <a:spLocks/>
            </p:cNvSpPr>
            <p:nvPr/>
          </p:nvSpPr>
          <p:spPr bwMode="auto">
            <a:xfrm rot="720000" flipV="1">
              <a:off x="8230645" y="2134512"/>
              <a:ext cx="436757" cy="2036341"/>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19050" cmpd="sng">
              <a:solidFill>
                <a:schemeClr val="tx1"/>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4" name="Freeform 6"/>
            <p:cNvSpPr>
              <a:spLocks/>
            </p:cNvSpPr>
            <p:nvPr/>
          </p:nvSpPr>
          <p:spPr bwMode="auto">
            <a:xfrm>
              <a:off x="5403666" y="2665741"/>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5" name="Oval 11"/>
            <p:cNvSpPr>
              <a:spLocks noChangeArrowheads="1"/>
            </p:cNvSpPr>
            <p:nvPr/>
          </p:nvSpPr>
          <p:spPr bwMode="auto">
            <a:xfrm>
              <a:off x="5456404" y="2197779"/>
              <a:ext cx="466725" cy="466725"/>
            </a:xfrm>
            <a:prstGeom prst="ellipse">
              <a:avLst/>
            </a:prstGeom>
            <a:solidFill>
              <a:srgbClr val="FFFFFF"/>
            </a:solidFill>
            <a:ln w="12700">
              <a:solidFill>
                <a:schemeClr val="tx1"/>
              </a:solidFill>
              <a:round/>
              <a:headEnd/>
              <a:tailEnd/>
            </a:ln>
          </p:spPr>
          <p:txBody>
            <a:bodyPr wrap="none" anchor="ctr"/>
            <a:lstStyle/>
            <a:p>
              <a:pPr algn="ctr"/>
              <a:r>
                <a:rPr lang="is-IS" dirty="0">
                  <a:latin typeface="Calibri"/>
                  <a:ea typeface="Times New Roman"/>
                  <a:cs typeface="Times New Roman"/>
                </a:rPr>
                <a:t>d2</a:t>
              </a:r>
              <a:endParaRPr lang="en-US" dirty="0">
                <a:latin typeface="Calibri"/>
                <a:ea typeface="Times New Roman"/>
                <a:cs typeface="Times New Roman"/>
              </a:endParaRPr>
            </a:p>
          </p:txBody>
        </p:sp>
        <p:sp>
          <p:nvSpPr>
            <p:cNvPr id="16" name="Freeform 18"/>
            <p:cNvSpPr>
              <a:spLocks/>
            </p:cNvSpPr>
            <p:nvPr/>
          </p:nvSpPr>
          <p:spPr bwMode="auto">
            <a:xfrm>
              <a:off x="5545388" y="4027554"/>
              <a:ext cx="2468880" cy="204788"/>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rgbClr val="FF2B1F"/>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17" name="Arc 16"/>
            <p:cNvSpPr/>
            <p:nvPr/>
          </p:nvSpPr>
          <p:spPr bwMode="auto">
            <a:xfrm rot="17762162">
              <a:off x="5995310" y="3888017"/>
              <a:ext cx="366712" cy="366713"/>
            </a:xfrm>
            <a:prstGeom prst="arc">
              <a:avLst>
                <a:gd name="adj1" fmla="val 708330"/>
                <a:gd name="adj2" fmla="val 4251989"/>
              </a:avLst>
            </a:prstGeom>
            <a:noFill/>
            <a:ln w="19050" cap="flat" cmpd="sng" algn="ctr">
              <a:solidFill>
                <a:srgbClr val="FF0000"/>
              </a:solidFill>
              <a:prstDash val="solid"/>
              <a:round/>
              <a:headEnd type="none" w="med" len="med"/>
              <a:tailEnd type="none" w="med" len="med"/>
            </a:ln>
            <a:effectLst/>
          </p:spPr>
          <p:txBody>
            <a:bodyPr/>
            <a:lstStyle/>
            <a:p>
              <a:pPr>
                <a:defRPr/>
              </a:pPr>
              <a:endParaRPr lang="en-US" dirty="0">
                <a:latin typeface="Calibri"/>
                <a:ea typeface="Times New Roman"/>
                <a:cs typeface="Times New Roman"/>
              </a:endParaRPr>
            </a:p>
          </p:txBody>
        </p:sp>
        <p:sp>
          <p:nvSpPr>
            <p:cNvPr id="18" name="Oval 12"/>
            <p:cNvSpPr>
              <a:spLocks noChangeArrowheads="1"/>
            </p:cNvSpPr>
            <p:nvPr/>
          </p:nvSpPr>
          <p:spPr bwMode="auto">
            <a:xfrm>
              <a:off x="7984714" y="4135787"/>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19" name="Freeform 18"/>
            <p:cNvSpPr>
              <a:spLocks/>
            </p:cNvSpPr>
            <p:nvPr/>
          </p:nvSpPr>
          <p:spPr bwMode="auto">
            <a:xfrm rot="20100000" flipV="1">
              <a:off x="5737491" y="3959383"/>
              <a:ext cx="986891" cy="45719"/>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rgbClr val="FF2B1F"/>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20" name="Oval 11"/>
            <p:cNvSpPr>
              <a:spLocks noChangeArrowheads="1"/>
            </p:cNvSpPr>
            <p:nvPr/>
          </p:nvSpPr>
          <p:spPr bwMode="auto">
            <a:xfrm>
              <a:off x="8003488" y="2325277"/>
              <a:ext cx="466725" cy="466725"/>
            </a:xfrm>
            <a:prstGeom prst="ellipse">
              <a:avLst/>
            </a:prstGeom>
            <a:solidFill>
              <a:srgbClr val="FFFFFF"/>
            </a:solidFill>
            <a:ln w="12700">
              <a:solidFill>
                <a:schemeClr val="tx1"/>
              </a:solidFill>
              <a:round/>
              <a:headEnd/>
              <a:tailEnd/>
            </a:ln>
          </p:spPr>
          <p:txBody>
            <a:bodyPr wrap="none" anchor="ctr"/>
            <a:lstStyle/>
            <a:p>
              <a:pPr algn="ctr"/>
              <a:r>
                <a:rPr lang="en-US" dirty="0">
                  <a:latin typeface="Calibri"/>
                  <a:ea typeface="Times New Roman"/>
                  <a:cs typeface="Times New Roman"/>
                </a:rPr>
                <a:t>d3</a:t>
              </a:r>
            </a:p>
          </p:txBody>
        </p:sp>
        <p:sp>
          <p:nvSpPr>
            <p:cNvPr id="21" name="Oval 11"/>
            <p:cNvSpPr>
              <a:spLocks noChangeArrowheads="1"/>
            </p:cNvSpPr>
            <p:nvPr/>
          </p:nvSpPr>
          <p:spPr bwMode="auto">
            <a:xfrm>
              <a:off x="8114415" y="1737721"/>
              <a:ext cx="466725" cy="466725"/>
            </a:xfrm>
            <a:prstGeom prst="ellipse">
              <a:avLst/>
            </a:prstGeom>
            <a:solidFill>
              <a:srgbClr val="FFFFFF"/>
            </a:solidFill>
            <a:ln w="12700">
              <a:solidFill>
                <a:schemeClr val="tx1"/>
              </a:solidFill>
              <a:round/>
              <a:headEnd/>
              <a:tailEnd/>
            </a:ln>
          </p:spPr>
          <p:txBody>
            <a:bodyPr wrap="none" anchor="ctr"/>
            <a:lstStyle/>
            <a:p>
              <a:pPr algn="ctr"/>
              <a:r>
                <a:rPr lang="en-US" dirty="0">
                  <a:latin typeface="Calibri"/>
                  <a:ea typeface="Times New Roman"/>
                  <a:cs typeface="Times New Roman"/>
                </a:rPr>
                <a:t>d4</a:t>
              </a:r>
            </a:p>
          </p:txBody>
        </p:sp>
        <p:sp>
          <p:nvSpPr>
            <p:cNvPr id="22" name="Freeform 18"/>
            <p:cNvSpPr>
              <a:spLocks/>
            </p:cNvSpPr>
            <p:nvPr/>
          </p:nvSpPr>
          <p:spPr bwMode="auto">
            <a:xfrm rot="1496684">
              <a:off x="7027880" y="3687779"/>
              <a:ext cx="1280160" cy="212238"/>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latin typeface="Calibri"/>
                <a:ea typeface="Times New Roman"/>
                <a:cs typeface="Times New Roman"/>
              </a:endParaRPr>
            </a:p>
          </p:txBody>
        </p:sp>
        <p:sp>
          <p:nvSpPr>
            <p:cNvPr id="32" name="Oval 12"/>
            <p:cNvSpPr>
              <a:spLocks noChangeArrowheads="1"/>
            </p:cNvSpPr>
            <p:nvPr/>
          </p:nvSpPr>
          <p:spPr bwMode="auto">
            <a:xfrm>
              <a:off x="5510214" y="4026579"/>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latin typeface="Calibri"/>
                  <a:ea typeface="Times New Roman"/>
                  <a:cs typeface="Times New Roman"/>
                </a:rPr>
                <a:t>d1</a:t>
              </a:r>
            </a:p>
          </p:txBody>
        </p:sp>
        <p:sp>
          <p:nvSpPr>
            <p:cNvPr id="33" name="Oval 12"/>
            <p:cNvSpPr>
              <a:spLocks noChangeArrowheads="1"/>
            </p:cNvSpPr>
            <p:nvPr/>
          </p:nvSpPr>
          <p:spPr bwMode="auto">
            <a:xfrm>
              <a:off x="6629427" y="3390163"/>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latin typeface="Calibri"/>
                  <a:ea typeface="Times New Roman"/>
                  <a:cs typeface="Times New Roman"/>
                </a:rPr>
                <a:t>d6</a:t>
              </a:r>
            </a:p>
          </p:txBody>
        </p:sp>
        <p:sp>
          <p:nvSpPr>
            <p:cNvPr id="39" name="Oval 12">
              <a:extLst>
                <a:ext uri="{FF2B5EF4-FFF2-40B4-BE49-F238E27FC236}">
                  <a16:creationId xmlns:a16="http://schemas.microsoft.com/office/drawing/2014/main" id="{C3DAAA98-6D3F-C343-B85F-582409C9EE7D}"/>
                </a:ext>
              </a:extLst>
            </p:cNvPr>
            <p:cNvSpPr>
              <a:spLocks noChangeArrowheads="1"/>
            </p:cNvSpPr>
            <p:nvPr/>
          </p:nvSpPr>
          <p:spPr bwMode="auto">
            <a:xfrm>
              <a:off x="7005314" y="2605575"/>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latin typeface="Calibri"/>
                  <a:ea typeface="Times New Roman"/>
                  <a:cs typeface="Times New Roman"/>
                </a:rPr>
                <a:t>d7</a:t>
              </a:r>
            </a:p>
          </p:txBody>
        </p:sp>
      </p:grpSp>
      <p:sp>
        <p:nvSpPr>
          <p:cNvPr id="46" name="Content Placeholder 2">
            <a:extLst>
              <a:ext uri="{FF2B5EF4-FFF2-40B4-BE49-F238E27FC236}">
                <a16:creationId xmlns:a16="http://schemas.microsoft.com/office/drawing/2014/main" id="{5D813381-960A-984C-840A-C54C9A587600}"/>
              </a:ext>
            </a:extLst>
          </p:cNvPr>
          <p:cNvSpPr txBox="1">
            <a:spLocks/>
          </p:cNvSpPr>
          <p:nvPr/>
        </p:nvSpPr>
        <p:spPr>
          <a:xfrm>
            <a:off x="4233782" y="1108030"/>
            <a:ext cx="4688711" cy="5289910"/>
          </a:xfrm>
          <a:prstGeom prst="rect">
            <a:avLst/>
          </a:prstGeom>
        </p:spPr>
        <p:style>
          <a:lnRef idx="0">
            <a:schemeClr val="accent1"/>
          </a:lnRef>
          <a:fillRef idx="3">
            <a:schemeClr val="accent1"/>
          </a:fillRef>
          <a:effectRef idx="3">
            <a:schemeClr val="accent1"/>
          </a:effectRef>
          <a:fontRef idx="minor">
            <a:schemeClr val="lt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l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lt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lt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lt1"/>
                </a:solidFill>
                <a:latin typeface="+mn-lt"/>
                <a:ea typeface="+mn-ea"/>
                <a:cs typeface="+mn-cs"/>
              </a:defRPr>
            </a:lvl9pPr>
          </a:lstStyle>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UCT(𝛴,</a:t>
            </a:r>
            <a:r>
              <a:rPr lang="en-GB" sz="1400" b="1" i="1" dirty="0" err="1">
                <a:latin typeface="Courier New" panose="02070309020205020404" pitchFamily="49" charset="0"/>
                <a:cs typeface="Courier New" panose="02070309020205020404" pitchFamily="49" charset="0"/>
              </a:rPr>
              <a:t>s</a:t>
            </a:r>
            <a:r>
              <a:rPr lang="en-GB" sz="1400" b="1" dirty="0" err="1">
                <a:latin typeface="Courier New" panose="02070309020205020404" pitchFamily="49" charset="0"/>
                <a:cs typeface="Courier New" panose="02070309020205020404" pitchFamily="49" charset="0"/>
              </a:rPr>
              <a:t>,</a:t>
            </a:r>
            <a:r>
              <a:rPr lang="en-GB" sz="1400" b="1" i="1" dirty="0" err="1">
                <a:latin typeface="Courier New" panose="02070309020205020404" pitchFamily="49" charset="0"/>
                <a:cs typeface="Courier New" panose="02070309020205020404" pitchFamily="49" charset="0"/>
              </a:rPr>
              <a:t>h</a:t>
            </a:r>
            <a:r>
              <a:rPr lang="en-GB" sz="1400" b="1"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	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h</a:t>
            </a:r>
            <a:r>
              <a:rPr lang="en-GB" sz="1400" dirty="0">
                <a:latin typeface="Courier New" panose="02070309020205020404" pitchFamily="49" charset="0"/>
                <a:cs typeface="Courier New" panose="02070309020205020404" pitchFamily="49" charset="0"/>
              </a:rPr>
              <a:t> = 0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V</a:t>
            </a:r>
            <a:r>
              <a:rPr lang="en-GB" sz="1400" baseline="-25000" dirty="0">
                <a:latin typeface="Courier New" panose="02070309020205020404" pitchFamily="49" charset="0"/>
                <a:cs typeface="Courier New" panose="02070309020205020404" pitchFamily="49" charset="0"/>
              </a:rPr>
              <a:t>0</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Envelope</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b="1" dirty="0">
                <a:latin typeface="Courier New" panose="02070309020205020404" pitchFamily="49" charset="0"/>
                <a:cs typeface="Courier New" panose="02070309020205020404" pitchFamily="49" charset="0"/>
              </a:rPr>
              <a:t>		</a:t>
            </a:r>
            <a:r>
              <a:rPr lang="en-GB" sz="1400" dirty="0">
                <a:latin typeface="Courier New" panose="02070309020205020404" pitchFamily="49" charset="0"/>
                <a:cs typeface="Courier New" panose="02070309020205020404" pitchFamily="49" charset="0"/>
              </a:rPr>
              <a:t>add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to </a:t>
            </a:r>
            <a:r>
              <a:rPr lang="en-GB" sz="1400" i="1" dirty="0">
                <a:latin typeface="Courier New" panose="02070309020205020404" pitchFamily="49" charset="0"/>
                <a:cs typeface="Courier New" panose="02070309020205020404" pitchFamily="49" charset="0"/>
              </a:rPr>
              <a:t>Envelope</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for</a:t>
            </a:r>
            <a:r>
              <a:rPr lang="en-GB" sz="1400" dirty="0">
                <a:latin typeface="Courier New" panose="02070309020205020404" pitchFamily="49" charset="0"/>
                <a:cs typeface="Courier New" panose="02070309020205020404" pitchFamily="49" charset="0"/>
              </a:rPr>
              <a:t> all </a:t>
            </a:r>
            <a:r>
              <a:rPr lang="en-GB" sz="1400" i="1" dirty="0">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Applicable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do</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i="1" dirty="0">
                <a:latin typeface="Courier New" panose="02070309020205020404" pitchFamily="49" charset="0"/>
                <a:cs typeface="Courier New" panose="02070309020205020404" pitchFamily="49" charset="0"/>
              </a:rPr>
              <a:t>			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 ← 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Untried</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a </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Applicable</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 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a:t>
            </a:r>
            <a:r>
              <a:rPr lang="en-GB" sz="1400" dirty="0">
                <a:latin typeface="Courier New" panose="02070309020205020404" pitchFamily="49" charset="0"/>
                <a:cs typeface="Courier New" panose="02070309020205020404" pitchFamily="49" charset="0"/>
              </a:rPr>
              <a:t>)=0}</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if</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Untried</a:t>
            </a:r>
            <a:r>
              <a:rPr lang="en-GB" sz="1400" dirty="0">
                <a:latin typeface="Courier New" panose="02070309020205020404" pitchFamily="49" charset="0"/>
                <a:cs typeface="Courier New" panose="02070309020205020404" pitchFamily="49" charset="0"/>
              </a:rPr>
              <a:t> ≠ ∅ </a:t>
            </a:r>
            <a:r>
              <a:rPr lang="en-GB" sz="1400" b="1" dirty="0">
                <a:latin typeface="Courier New" panose="02070309020205020404" pitchFamily="49" charset="0"/>
                <a:cs typeface="Courier New" panose="02070309020205020404" pitchFamily="49" charset="0"/>
              </a:rPr>
              <a:t>then</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Choose(Untried)</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else</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dirty="0" err="1">
                <a:latin typeface="Courier New" panose="02070309020205020404" pitchFamily="49" charset="0"/>
                <a:cs typeface="Courier New" panose="02070309020205020404" pitchFamily="49" charset="0"/>
              </a:rPr>
              <a:t>argmin</a:t>
            </a:r>
            <a:r>
              <a:rPr lang="en-GB" sz="1400" i="1" baseline="-25000" dirty="0" err="1">
                <a:latin typeface="Courier New" panose="02070309020205020404" pitchFamily="49" charset="0"/>
                <a:cs typeface="Courier New" panose="02070309020205020404" pitchFamily="49" charset="0"/>
              </a:rPr>
              <a:t>a</a:t>
            </a:r>
            <a:r>
              <a:rPr lang="en-GB" sz="1400" baseline="-25000" dirty="0" err="1">
                <a:latin typeface="Courier New" panose="02070309020205020404" pitchFamily="49" charset="0"/>
                <a:cs typeface="Courier New" panose="02070309020205020404" pitchFamily="49" charset="0"/>
              </a:rPr>
              <a:t>∈</a:t>
            </a:r>
            <a:r>
              <a:rPr lang="en-GB" sz="1400" i="1" baseline="-25000" dirty="0" err="1">
                <a:latin typeface="Courier New" panose="02070309020205020404" pitchFamily="49" charset="0"/>
                <a:cs typeface="Courier New" panose="02070309020205020404" pitchFamily="49" charset="0"/>
              </a:rPr>
              <a:t>Applicable</a:t>
            </a:r>
            <a:r>
              <a:rPr lang="en-GB" sz="1400" baseline="-25000" dirty="0">
                <a:latin typeface="Courier New" panose="02070309020205020404" pitchFamily="49" charset="0"/>
                <a:cs typeface="Courier New" panose="02070309020205020404" pitchFamily="49" charset="0"/>
              </a:rPr>
              <a:t>(</a:t>
            </a:r>
            <a:r>
              <a:rPr lang="en-GB" sz="1400" i="1" baseline="-25000" dirty="0">
                <a:latin typeface="Courier New" panose="02070309020205020404" pitchFamily="49" charset="0"/>
                <a:cs typeface="Courier New" panose="02070309020205020404" pitchFamily="49" charset="0"/>
              </a:rPr>
              <a:t>s</a:t>
            </a:r>
            <a:r>
              <a:rPr lang="en-GB" sz="1400" baseline="-25000" dirty="0">
                <a:latin typeface="Courier New" panose="02070309020205020404" pitchFamily="49" charset="0"/>
                <a:cs typeface="Courier New" panose="02070309020205020404" pitchFamily="49" charset="0"/>
              </a:rPr>
              <a:t>)</a:t>
            </a:r>
            <a:br>
              <a:rPr lang="en-GB" sz="1400" baseline="-250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C</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log</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a</a:t>
            </a:r>
            <a:r>
              <a:rPr lang="en-GB" sz="1400" dirty="0">
                <a:latin typeface="Courier New" panose="02070309020205020404" pitchFamily="49" charset="0"/>
                <a:cs typeface="Courier New" panose="02070309020205020404" pitchFamily="49" charset="0"/>
              </a:rPr>
              <a:t>)]</a:t>
            </a:r>
            <a:r>
              <a:rPr lang="en-GB" sz="1400" baseline="30000" dirty="0">
                <a:latin typeface="Courier New" panose="02070309020205020404" pitchFamily="49" charset="0"/>
                <a:cs typeface="Courier New" panose="02070309020205020404" pitchFamily="49" charset="0"/>
              </a:rPr>
              <a:t>½</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Sample(𝛴,</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cost—rollout</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cost(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UCT(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h</a:t>
            </a:r>
            <a:r>
              <a:rPr lang="en-GB" sz="1400" dirty="0">
                <a:latin typeface="Courier New" panose="02070309020205020404" pitchFamily="49" charset="0"/>
                <a:cs typeface="Courier New" panose="02070309020205020404" pitchFamily="49" charset="0"/>
              </a:rPr>
              <a:t>-1)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Q</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cost-rollout</a:t>
            </a:r>
            <a:r>
              <a:rPr lang="en-GB" sz="1400" dirty="0">
                <a:latin typeface="Courier New" panose="02070309020205020404" pitchFamily="49" charset="0"/>
                <a:cs typeface="Courier New" panose="02070309020205020404" pitchFamily="49" charset="0"/>
              </a:rPr>
              <a:t>]</a:t>
            </a:r>
            <a:br>
              <a:rPr lang="en-GB" sz="1400" dirty="0">
                <a:latin typeface="Courier New" panose="02070309020205020404" pitchFamily="49" charset="0"/>
                <a:cs typeface="Courier New" panose="02070309020205020404" pitchFamily="49" charset="0"/>
              </a:rPr>
            </a:br>
            <a:r>
              <a:rPr lang="en-GB" sz="1400" dirty="0">
                <a:latin typeface="Courier New" panose="02070309020205020404" pitchFamily="49" charset="0"/>
                <a:cs typeface="Courier New" panose="02070309020205020404" pitchFamily="49" charset="0"/>
              </a:rPr>
              <a:t>				/(1+</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a:latin typeface="Courier New" panose="02070309020205020404" pitchFamily="49" charset="0"/>
                <a:cs typeface="Courier New" panose="02070309020205020404" pitchFamily="49" charset="0"/>
              </a:rPr>
              <a:t>s</a:t>
            </a:r>
            <a:r>
              <a:rPr lang="en-GB" sz="1400" dirty="0">
                <a:latin typeface="Courier New" panose="02070309020205020404" pitchFamily="49" charset="0"/>
                <a:cs typeface="Courier New" panose="02070309020205020404" pitchFamily="49" charset="0"/>
              </a:rPr>
              <a:t>) + 1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a:t>
            </a:r>
            <a:r>
              <a:rPr lang="en-GB" sz="1400" i="1" dirty="0">
                <a:latin typeface="Courier New" panose="02070309020205020404" pitchFamily="49" charset="0"/>
                <a:cs typeface="Courier New" panose="02070309020205020404" pitchFamily="49" charset="0"/>
              </a:rPr>
              <a:t>n</a:t>
            </a:r>
            <a:r>
              <a:rPr lang="en-GB" sz="1400" dirty="0">
                <a:latin typeface="Courier New" panose="02070309020205020404" pitchFamily="49" charset="0"/>
                <a:cs typeface="Courier New" panose="02070309020205020404" pitchFamily="49" charset="0"/>
              </a:rPr>
              <a:t>(</a:t>
            </a:r>
            <a:r>
              <a:rPr lang="en-GB" sz="1400" i="1" dirty="0" err="1">
                <a:latin typeface="Courier New" panose="02070309020205020404" pitchFamily="49" charset="0"/>
                <a:cs typeface="Courier New" panose="02070309020205020404" pitchFamily="49" charset="0"/>
              </a:rPr>
              <a:t>s</a:t>
            </a:r>
            <a:r>
              <a:rPr lang="en-GB" sz="1400" dirty="0" err="1">
                <a:latin typeface="Courier New" panose="02070309020205020404" pitchFamily="49" charset="0"/>
                <a:cs typeface="Courier New" panose="02070309020205020404" pitchFamily="49" charset="0"/>
              </a:rPr>
              <a:t>,ã</a:t>
            </a:r>
            <a:r>
              <a:rPr lang="en-GB" sz="1400" dirty="0">
                <a:latin typeface="Courier New" panose="02070309020205020404" pitchFamily="49" charset="0"/>
                <a:cs typeface="Courier New" panose="02070309020205020404" pitchFamily="49" charset="0"/>
              </a:rPr>
              <a:t>) + 1</a:t>
            </a:r>
          </a:p>
          <a:p>
            <a:pPr marL="12700" indent="0">
              <a:spcBef>
                <a:spcPts val="200"/>
              </a:spcBef>
              <a:buNone/>
              <a:tabLst>
                <a:tab pos="349250" algn="l"/>
                <a:tab pos="698500" algn="l"/>
                <a:tab pos="1062038" algn="l"/>
                <a:tab pos="1411288" algn="l"/>
                <a:tab pos="1774825" algn="l"/>
              </a:tabLst>
            </a:pPr>
            <a:r>
              <a:rPr lang="en-GB" sz="1400" dirty="0">
                <a:latin typeface="Courier New" panose="02070309020205020404" pitchFamily="49" charset="0"/>
                <a:cs typeface="Courier New" panose="02070309020205020404" pitchFamily="49" charset="0"/>
              </a:rPr>
              <a:t>	</a:t>
            </a:r>
            <a:r>
              <a:rPr lang="en-GB" sz="1400" b="1" dirty="0">
                <a:latin typeface="Courier New" panose="02070309020205020404" pitchFamily="49" charset="0"/>
                <a:cs typeface="Courier New" panose="02070309020205020404" pitchFamily="49" charset="0"/>
              </a:rPr>
              <a:t>return</a:t>
            </a:r>
            <a:r>
              <a:rPr lang="en-GB" sz="1400" dirty="0">
                <a:latin typeface="Courier New" panose="02070309020205020404" pitchFamily="49" charset="0"/>
                <a:cs typeface="Courier New" panose="02070309020205020404" pitchFamily="49" charset="0"/>
              </a:rPr>
              <a:t> </a:t>
            </a:r>
            <a:r>
              <a:rPr lang="en-GB" sz="1400" i="1" dirty="0">
                <a:latin typeface="Courier New" panose="02070309020205020404" pitchFamily="49" charset="0"/>
                <a:cs typeface="Courier New" panose="02070309020205020404" pitchFamily="49" charset="0"/>
              </a:rPr>
              <a:t>cost-rollout</a:t>
            </a:r>
          </a:p>
        </p:txBody>
      </p:sp>
      <mc:AlternateContent xmlns:mc="http://schemas.openxmlformats.org/markup-compatibility/2006">
        <mc:Choice xmlns:a14="http://schemas.microsoft.com/office/drawing/2010/main" Requires="a14">
          <p:sp>
            <p:nvSpPr>
              <p:cNvPr id="44" name="Rectangle 43">
                <a:extLst>
                  <a:ext uri="{FF2B5EF4-FFF2-40B4-BE49-F238E27FC236}">
                    <a16:creationId xmlns:a16="http://schemas.microsoft.com/office/drawing/2014/main" id="{4997F663-1A6B-3048-91E6-619F6D899095}"/>
                  </a:ext>
                </a:extLst>
              </p:cNvPr>
              <p:cNvSpPr/>
              <p:nvPr/>
            </p:nvSpPr>
            <p:spPr>
              <a:xfrm>
                <a:off x="684746" y="2912311"/>
                <a:ext cx="2272802" cy="369332"/>
              </a:xfrm>
              <a:prstGeom prst="rect">
                <a:avLst/>
              </a:prstGeom>
              <a:solidFill>
                <a:srgbClr val="FFFFFF"/>
              </a:solidFill>
              <a:ln w="28575">
                <a:solidFill>
                  <a:schemeClr val="accent4"/>
                </a:solidFill>
              </a:ln>
            </p:spPr>
            <p:txBody>
              <a:bodyPr wrap="none">
                <a:spAutoFit/>
              </a:bodyPr>
              <a:lstStyle/>
              <a:p>
                <a:r>
                  <a:rPr lang="en-US" dirty="0">
                    <a:solidFill>
                      <a:schemeClr val="accent4"/>
                    </a:solidFill>
                    <a:cs typeface="Times New Roman"/>
                  </a:rPr>
                  <a:t>simulate </a:t>
                </a:r>
                <a14:m>
                  <m:oMath xmlns:m="http://schemas.openxmlformats.org/officeDocument/2006/math">
                    <m:acc>
                      <m:accPr>
                        <m:chr m:val="̃"/>
                        <m:ctrlPr>
                          <a:rPr lang="en-US" i="1" dirty="0" smtClean="0">
                            <a:solidFill>
                              <a:schemeClr val="accent4"/>
                            </a:solidFill>
                            <a:latin typeface="Cambria Math" panose="02040503050406030204" pitchFamily="18" charset="0"/>
                            <a:cs typeface="Times New Roman"/>
                          </a:rPr>
                        </m:ctrlPr>
                      </m:accPr>
                      <m:e>
                        <m:r>
                          <a:rPr lang="de-DE" b="0" i="1" dirty="0" smtClean="0">
                            <a:solidFill>
                              <a:schemeClr val="accent4"/>
                            </a:solidFill>
                            <a:latin typeface="Cambria Math" panose="02040503050406030204" pitchFamily="18" charset="0"/>
                            <a:cs typeface="Times New Roman"/>
                          </a:rPr>
                          <m:t>𝑎</m:t>
                        </m:r>
                      </m:e>
                    </m:acc>
                  </m:oMath>
                </a14:m>
                <a:r>
                  <a:rPr lang="en-US" dirty="0">
                    <a:solidFill>
                      <a:schemeClr val="accent4"/>
                    </a:solidFill>
                    <a:cs typeface="Times New Roman"/>
                  </a:rPr>
                  <a:t>; observe </a:t>
                </a:r>
                <a14:m>
                  <m:oMath xmlns:m="http://schemas.openxmlformats.org/officeDocument/2006/math">
                    <m:sSup>
                      <m:sSupPr>
                        <m:ctrlPr>
                          <a:rPr lang="en-US" i="1" dirty="0">
                            <a:solidFill>
                              <a:schemeClr val="accent4"/>
                            </a:solidFill>
                            <a:latin typeface="Cambria Math" panose="02040503050406030204" pitchFamily="18" charset="0"/>
                            <a:cs typeface="Times New Roman"/>
                          </a:rPr>
                        </m:ctrlPr>
                      </m:sSupPr>
                      <m:e>
                        <m:r>
                          <a:rPr lang="en-US" i="1" dirty="0" smtClean="0">
                            <a:solidFill>
                              <a:schemeClr val="accent4"/>
                            </a:solidFill>
                            <a:latin typeface="Cambria Math" panose="02040503050406030204" pitchFamily="18" charset="0"/>
                            <a:cs typeface="Times New Roman"/>
                          </a:rPr>
                          <m:t>𝑠</m:t>
                        </m:r>
                      </m:e>
                      <m:sup>
                        <m:r>
                          <a:rPr lang="en-US" i="1" dirty="0">
                            <a:solidFill>
                              <a:schemeClr val="accent4"/>
                            </a:solidFill>
                            <a:latin typeface="Cambria Math" panose="02040503050406030204" pitchFamily="18" charset="0"/>
                            <a:cs typeface="Times New Roman"/>
                          </a:rPr>
                          <m:t>′</m:t>
                        </m:r>
                      </m:sup>
                    </m:sSup>
                  </m:oMath>
                </a14:m>
                <a:endParaRPr lang="en-US" dirty="0">
                  <a:solidFill>
                    <a:schemeClr val="accent4"/>
                  </a:solidFill>
                  <a:cs typeface="Times New Roman"/>
                </a:endParaRPr>
              </a:p>
            </p:txBody>
          </p:sp>
        </mc:Choice>
        <mc:Fallback>
          <p:sp>
            <p:nvSpPr>
              <p:cNvPr id="44" name="Rectangle 43">
                <a:extLst>
                  <a:ext uri="{FF2B5EF4-FFF2-40B4-BE49-F238E27FC236}">
                    <a16:creationId xmlns:a16="http://schemas.microsoft.com/office/drawing/2014/main" id="{4997F663-1A6B-3048-91E6-619F6D899095}"/>
                  </a:ext>
                </a:extLst>
              </p:cNvPr>
              <p:cNvSpPr>
                <a:spLocks noRot="1" noChangeAspect="1" noMove="1" noResize="1" noEditPoints="1" noAdjustHandles="1" noChangeArrowheads="1" noChangeShapeType="1" noTextEdit="1"/>
              </p:cNvSpPr>
              <p:nvPr/>
            </p:nvSpPr>
            <p:spPr>
              <a:xfrm>
                <a:off x="684746" y="2912311"/>
                <a:ext cx="2272802" cy="369332"/>
              </a:xfrm>
              <a:prstGeom prst="rect">
                <a:avLst/>
              </a:prstGeom>
              <a:blipFill>
                <a:blip r:embed="rId2"/>
                <a:stretch>
                  <a:fillRect l="-1648" t="-3226" b="-19355"/>
                </a:stretch>
              </a:blipFill>
              <a:ln w="28575">
                <a:solidFill>
                  <a:schemeClr val="accent4"/>
                </a:solidFill>
              </a:ln>
            </p:spPr>
            <p:txBody>
              <a:bodyPr/>
              <a:lstStyle/>
              <a:p>
                <a:r>
                  <a:rPr lang="en-GB">
                    <a:noFill/>
                  </a:rPr>
                  <a:t> </a:t>
                </a:r>
              </a:p>
            </p:txBody>
          </p:sp>
        </mc:Fallback>
      </mc:AlternateContent>
      <p:sp>
        <p:nvSpPr>
          <p:cNvPr id="47" name="Freeform 31">
            <a:extLst>
              <a:ext uri="{FF2B5EF4-FFF2-40B4-BE49-F238E27FC236}">
                <a16:creationId xmlns:a16="http://schemas.microsoft.com/office/drawing/2014/main" id="{50A9A5A2-366F-3347-B910-DAB12EB9FBA5}"/>
              </a:ext>
            </a:extLst>
          </p:cNvPr>
          <p:cNvSpPr>
            <a:spLocks/>
          </p:cNvSpPr>
          <p:nvPr/>
        </p:nvSpPr>
        <p:spPr bwMode="auto">
          <a:xfrm rot="6903197">
            <a:off x="3599115" y="2611549"/>
            <a:ext cx="739027" cy="2799369"/>
          </a:xfrm>
          <a:custGeom>
            <a:avLst/>
            <a:gdLst>
              <a:gd name="T0" fmla="*/ 2147483647 w 505"/>
              <a:gd name="T1" fmla="*/ 0 h 1384"/>
              <a:gd name="T2" fmla="*/ 2147483647 w 505"/>
              <a:gd name="T3" fmla="*/ 2147483647 h 1384"/>
              <a:gd name="T4" fmla="*/ 0 w 505"/>
              <a:gd name="T5" fmla="*/ 2147483647 h 1384"/>
              <a:gd name="T6" fmla="*/ 0 60000 65536"/>
              <a:gd name="T7" fmla="*/ 0 60000 65536"/>
              <a:gd name="T8" fmla="*/ 0 60000 65536"/>
              <a:gd name="T9" fmla="*/ 0 w 505"/>
              <a:gd name="T10" fmla="*/ 0 h 1384"/>
              <a:gd name="T11" fmla="*/ 505 w 505"/>
              <a:gd name="T12" fmla="*/ 1384 h 1384"/>
            </a:gdLst>
            <a:ahLst/>
            <a:cxnLst>
              <a:cxn ang="T6">
                <a:pos x="T0" y="T1"/>
              </a:cxn>
              <a:cxn ang="T7">
                <a:pos x="T2" y="T3"/>
              </a:cxn>
              <a:cxn ang="T8">
                <a:pos x="T4" y="T5"/>
              </a:cxn>
            </a:cxnLst>
            <a:rect l="T9" t="T10" r="T11" b="T12"/>
            <a:pathLst>
              <a:path w="505" h="1384">
                <a:moveTo>
                  <a:pt x="392" y="0"/>
                </a:moveTo>
                <a:cubicBezTo>
                  <a:pt x="448" y="252"/>
                  <a:pt x="505" y="505"/>
                  <a:pt x="440" y="736"/>
                </a:cubicBezTo>
                <a:cubicBezTo>
                  <a:pt x="375" y="967"/>
                  <a:pt x="187" y="1175"/>
                  <a:pt x="0" y="1384"/>
                </a:cubicBezTo>
              </a:path>
            </a:pathLst>
          </a:custGeom>
          <a:noFill/>
          <a:ln w="28575" cmpd="sng">
            <a:solidFill>
              <a:schemeClr val="accent4"/>
            </a:solidFill>
            <a:round/>
            <a:headEnd type="triangle"/>
            <a:tailEnd type="non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solidFill>
                <a:schemeClr val="accent4"/>
              </a:solidFill>
              <a:ea typeface="Times New Roman"/>
              <a:cs typeface="Times New Roman"/>
            </a:endParaRPr>
          </a:p>
        </p:txBody>
      </p:sp>
      <p:sp>
        <p:nvSpPr>
          <p:cNvPr id="48" name="Rectangle 47">
            <a:extLst>
              <a:ext uri="{FF2B5EF4-FFF2-40B4-BE49-F238E27FC236}">
                <a16:creationId xmlns:a16="http://schemas.microsoft.com/office/drawing/2014/main" id="{A6484C66-3369-8D4E-A12E-41EDF38530DF}"/>
              </a:ext>
            </a:extLst>
          </p:cNvPr>
          <p:cNvSpPr/>
          <p:nvPr/>
        </p:nvSpPr>
        <p:spPr bwMode="auto">
          <a:xfrm>
            <a:off x="5137314" y="4789453"/>
            <a:ext cx="1491244" cy="258869"/>
          </a:xfrm>
          <a:prstGeom prst="rect">
            <a:avLst/>
          </a:prstGeom>
          <a:noFill/>
          <a:ln w="28575" cap="flat" cmpd="sng" algn="ctr">
            <a:solidFill>
              <a:schemeClr val="accent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a:ln>
                <a:noFill/>
              </a:ln>
              <a:solidFill>
                <a:schemeClr val="accent4"/>
              </a:solidFill>
              <a:effectLst/>
            </a:endParaRPr>
          </a:p>
        </p:txBody>
      </p:sp>
    </p:spTree>
    <p:extLst>
      <p:ext uri="{BB962C8B-B14F-4D97-AF65-F5344CB8AC3E}">
        <p14:creationId xmlns:p14="http://schemas.microsoft.com/office/powerpoint/2010/main" val="384747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3" name="Rectangle 2"/>
          <p:cNvSpPr>
            <a:spLocks noGrp="1" noChangeArrowheads="1"/>
          </p:cNvSpPr>
          <p:nvPr>
            <p:ph type="title"/>
          </p:nvPr>
        </p:nvSpPr>
        <p:spPr/>
        <p:txBody>
          <a:bodyPr/>
          <a:lstStyle/>
          <a:p>
            <a:r>
              <a:rPr lang="en-US"/>
              <a:t>Dead Ends</a:t>
            </a:r>
            <a:endParaRPr lang="en-US" dirty="0"/>
          </a:p>
        </p:txBody>
      </p:sp>
      <p:sp>
        <p:nvSpPr>
          <p:cNvPr id="14337" name="Rectangle 3"/>
          <p:cNvSpPr>
            <a:spLocks noGrp="1" noChangeArrowheads="1"/>
          </p:cNvSpPr>
          <p:nvPr>
            <p:ph idx="1"/>
          </p:nvPr>
        </p:nvSpPr>
        <p:spPr/>
        <p:txBody>
          <a:bodyPr/>
          <a:lstStyle/>
          <a:p>
            <a:r>
              <a:rPr lang="en-US" dirty="0">
                <a:solidFill>
                  <a:schemeClr val="accent1"/>
                </a:solidFill>
              </a:rPr>
              <a:t>Dead end</a:t>
            </a:r>
            <a:endParaRPr lang="en-US" dirty="0"/>
          </a:p>
          <a:p>
            <a:pPr lvl="1"/>
            <a:r>
              <a:rPr lang="en-US" dirty="0"/>
              <a:t>A state or set of states from which the goal is unreachable</a:t>
            </a:r>
          </a:p>
        </p:txBody>
      </p:sp>
      <p:sp>
        <p:nvSpPr>
          <p:cNvPr id="2" name="Slide Number Placeholder 1">
            <a:extLst>
              <a:ext uri="{FF2B5EF4-FFF2-40B4-BE49-F238E27FC236}">
                <a16:creationId xmlns:a16="http://schemas.microsoft.com/office/drawing/2014/main" id="{42306405-9C81-5B46-8E39-BAD42B0A2743}"/>
              </a:ext>
            </a:extLst>
          </p:cNvPr>
          <p:cNvSpPr>
            <a:spLocks noGrp="1"/>
          </p:cNvSpPr>
          <p:nvPr>
            <p:ph type="sldNum" sz="quarter" idx="12"/>
          </p:nvPr>
        </p:nvSpPr>
        <p:spPr/>
        <p:txBody>
          <a:bodyPr/>
          <a:lstStyle/>
          <a:p>
            <a:fld id="{67C9959E-8E6B-B04C-9955-EA096F41CA7A}" type="slidenum">
              <a:rPr lang="en-GB" smtClean="0"/>
              <a:pPr/>
              <a:t>9</a:t>
            </a:fld>
            <a:endParaRPr lang="en-GB"/>
          </a:p>
        </p:txBody>
      </p:sp>
      <p:sp>
        <p:nvSpPr>
          <p:cNvPr id="47" name="Text Box 11">
            <a:extLst>
              <a:ext uri="{FF2B5EF4-FFF2-40B4-BE49-F238E27FC236}">
                <a16:creationId xmlns:a16="http://schemas.microsoft.com/office/drawing/2014/main" id="{12818C7C-3E91-034C-9058-6F836B3381D2}"/>
              </a:ext>
            </a:extLst>
          </p:cNvPr>
          <p:cNvSpPr txBox="1">
            <a:spLocks noChangeArrowheads="1"/>
          </p:cNvSpPr>
          <p:nvPr/>
        </p:nvSpPr>
        <p:spPr bwMode="auto">
          <a:xfrm>
            <a:off x="3287386" y="5866866"/>
            <a:ext cx="652423" cy="492443"/>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latin typeface="+mn-lt"/>
                <a:ea typeface="Times New Roman"/>
                <a:cs typeface="Times New Roman"/>
              </a:rPr>
              <a:t>   Goal: </a:t>
            </a:r>
            <a:br>
              <a:rPr lang="en-US" sz="1600" dirty="0">
                <a:latin typeface="+mn-lt"/>
                <a:ea typeface="Times New Roman"/>
                <a:cs typeface="Times New Roman"/>
              </a:rPr>
            </a:br>
            <a:r>
              <a:rPr lang="en-US" sz="1600" i="1" dirty="0">
                <a:latin typeface="+mn-lt"/>
                <a:ea typeface="Times New Roman"/>
                <a:sym typeface="Symbol" charset="0"/>
              </a:rPr>
              <a:t>S</a:t>
            </a:r>
            <a:r>
              <a:rPr lang="en-US" sz="1600" i="1" baseline="-25000" dirty="0">
                <a:latin typeface="+mn-lt"/>
                <a:ea typeface="Times New Roman"/>
                <a:sym typeface="Symbol" charset="0"/>
              </a:rPr>
              <a:t>g</a:t>
            </a:r>
            <a:r>
              <a:rPr lang="en-US" sz="1600" dirty="0">
                <a:latin typeface="+mn-lt"/>
                <a:ea typeface="Times New Roman"/>
                <a:sym typeface="Symbol" charset="0"/>
              </a:rPr>
              <a:t>= {</a:t>
            </a:r>
            <a:r>
              <a:rPr lang="en-US" sz="1600" dirty="0">
                <a:latin typeface="+mn-lt"/>
                <a:ea typeface="Times New Roman"/>
                <a:cs typeface="Calibri"/>
                <a:sym typeface="Symbol" charset="0"/>
              </a:rPr>
              <a:t>d4</a:t>
            </a:r>
            <a:r>
              <a:rPr lang="en-US" sz="1600" dirty="0">
                <a:latin typeface="+mn-lt"/>
                <a:ea typeface="Times New Roman"/>
                <a:cs typeface="Times New Roman"/>
                <a:sym typeface="Symbol" charset="0"/>
              </a:rPr>
              <a:t>}</a:t>
            </a:r>
            <a:endParaRPr lang="en-US" sz="1600" dirty="0">
              <a:latin typeface="+mn-lt"/>
              <a:ea typeface="Times New Roman"/>
              <a:cs typeface="Times New Roman"/>
            </a:endParaRPr>
          </a:p>
        </p:txBody>
      </p:sp>
      <p:sp>
        <p:nvSpPr>
          <p:cNvPr id="48" name="Text Box 13">
            <a:extLst>
              <a:ext uri="{FF2B5EF4-FFF2-40B4-BE49-F238E27FC236}">
                <a16:creationId xmlns:a16="http://schemas.microsoft.com/office/drawing/2014/main" id="{ECF30FED-5209-2440-942D-DE23272BB3BD}"/>
              </a:ext>
            </a:extLst>
          </p:cNvPr>
          <p:cNvSpPr txBox="1">
            <a:spLocks noChangeArrowheads="1"/>
          </p:cNvSpPr>
          <p:nvPr/>
        </p:nvSpPr>
        <p:spPr bwMode="auto">
          <a:xfrm>
            <a:off x="796180" y="5739368"/>
            <a:ext cx="632278" cy="492443"/>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latin typeface="+mn-lt"/>
                <a:ea typeface="Times New Roman"/>
                <a:cs typeface="Calibri"/>
                <a:sym typeface="Symbol" charset="0"/>
              </a:rPr>
              <a:t>Start: </a:t>
            </a:r>
            <a:br>
              <a:rPr lang="en-US" sz="1600" dirty="0">
                <a:latin typeface="+mn-lt"/>
                <a:ea typeface="Times New Roman"/>
                <a:cs typeface="Calibri"/>
                <a:sym typeface="Symbol" charset="0"/>
              </a:rPr>
            </a:br>
            <a:r>
              <a:rPr lang="en-US" sz="1600" i="1" dirty="0">
                <a:latin typeface="+mn-lt"/>
                <a:ea typeface="Times New Roman"/>
                <a:sym typeface="Symbol" charset="0"/>
              </a:rPr>
              <a:t>s</a:t>
            </a:r>
            <a:r>
              <a:rPr lang="en-US" sz="1600" baseline="-25000" dirty="0">
                <a:latin typeface="+mn-lt"/>
                <a:ea typeface="Times New Roman"/>
                <a:sym typeface="Symbol" charset="0"/>
              </a:rPr>
              <a:t>0</a:t>
            </a:r>
            <a:r>
              <a:rPr lang="en-US" sz="1600" i="1" dirty="0">
                <a:latin typeface="+mn-lt"/>
                <a:ea typeface="Times New Roman"/>
                <a:sym typeface="Symbol" charset="0"/>
              </a:rPr>
              <a:t>= </a:t>
            </a:r>
            <a:r>
              <a:rPr lang="en-US" sz="1600" dirty="0">
                <a:latin typeface="+mn-lt"/>
                <a:ea typeface="Times New Roman"/>
                <a:cs typeface="Calibri"/>
                <a:sym typeface="Symbol" charset="0"/>
              </a:rPr>
              <a:t>d1</a:t>
            </a:r>
            <a:endParaRPr lang="en-US" sz="1600" dirty="0">
              <a:latin typeface="+mn-lt"/>
              <a:ea typeface="Times New Roman"/>
              <a:cs typeface="Times New Roman"/>
            </a:endParaRPr>
          </a:p>
        </p:txBody>
      </p:sp>
      <p:grpSp>
        <p:nvGrpSpPr>
          <p:cNvPr id="57" name="Group 56">
            <a:extLst>
              <a:ext uri="{FF2B5EF4-FFF2-40B4-BE49-F238E27FC236}">
                <a16:creationId xmlns:a16="http://schemas.microsoft.com/office/drawing/2014/main" id="{7375E983-9A02-4848-B49D-ACD7947203BC}"/>
              </a:ext>
            </a:extLst>
          </p:cNvPr>
          <p:cNvGrpSpPr/>
          <p:nvPr/>
        </p:nvGrpSpPr>
        <p:grpSpPr>
          <a:xfrm>
            <a:off x="780414" y="2875831"/>
            <a:ext cx="3643294" cy="2864791"/>
            <a:chOff x="5302111" y="1751933"/>
            <a:chExt cx="3643294" cy="2864791"/>
          </a:xfrm>
        </p:grpSpPr>
        <p:sp>
          <p:nvSpPr>
            <p:cNvPr id="58" name="Text Box 46">
              <a:extLst>
                <a:ext uri="{FF2B5EF4-FFF2-40B4-BE49-F238E27FC236}">
                  <a16:creationId xmlns:a16="http://schemas.microsoft.com/office/drawing/2014/main" id="{F1D9CEC1-8277-604F-8F8F-CF611923C3BD}"/>
                </a:ext>
              </a:extLst>
            </p:cNvPr>
            <p:cNvSpPr txBox="1">
              <a:spLocks noChangeArrowheads="1"/>
            </p:cNvSpPr>
            <p:nvPr/>
          </p:nvSpPr>
          <p:spPr bwMode="auto">
            <a:xfrm>
              <a:off x="8405655" y="2602395"/>
              <a:ext cx="539750" cy="160337"/>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0" rIns="0" bIns="0"/>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dirty="0">
                <a:latin typeface="+mn-lt"/>
                <a:ea typeface="Times New Roman"/>
                <a:cs typeface="Times New Roman"/>
              </a:endParaRPr>
            </a:p>
          </p:txBody>
        </p:sp>
        <p:sp>
          <p:nvSpPr>
            <p:cNvPr id="74" name="Freeform 37">
              <a:extLst>
                <a:ext uri="{FF2B5EF4-FFF2-40B4-BE49-F238E27FC236}">
                  <a16:creationId xmlns:a16="http://schemas.microsoft.com/office/drawing/2014/main" id="{40FA28DB-39EF-3242-8C0D-06F3B6C45D12}"/>
                </a:ext>
              </a:extLst>
            </p:cNvPr>
            <p:cNvSpPr>
              <a:spLocks/>
            </p:cNvSpPr>
            <p:nvPr/>
          </p:nvSpPr>
          <p:spPr bwMode="auto">
            <a:xfrm>
              <a:off x="5367527" y="2331991"/>
              <a:ext cx="2527300" cy="179387"/>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ea typeface="Times New Roman"/>
                <a:cs typeface="Times New Roman"/>
              </a:endParaRPr>
            </a:p>
          </p:txBody>
        </p:sp>
        <p:sp>
          <p:nvSpPr>
            <p:cNvPr id="82" name="Freeform 38">
              <a:extLst>
                <a:ext uri="{FF2B5EF4-FFF2-40B4-BE49-F238E27FC236}">
                  <a16:creationId xmlns:a16="http://schemas.microsoft.com/office/drawing/2014/main" id="{FA599D13-02A3-3D48-967D-706E9B2D3644}"/>
                </a:ext>
              </a:extLst>
            </p:cNvPr>
            <p:cNvSpPr>
              <a:spLocks/>
            </p:cNvSpPr>
            <p:nvPr/>
          </p:nvSpPr>
          <p:spPr bwMode="auto">
            <a:xfrm>
              <a:off x="6573357" y="2075484"/>
              <a:ext cx="1449822" cy="260031"/>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19050"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ea typeface="Times New Roman"/>
                <a:cs typeface="Times New Roman"/>
              </a:endParaRPr>
            </a:p>
          </p:txBody>
        </p:sp>
        <p:sp>
          <p:nvSpPr>
            <p:cNvPr id="83" name="Arc 82">
              <a:extLst>
                <a:ext uri="{FF2B5EF4-FFF2-40B4-BE49-F238E27FC236}">
                  <a16:creationId xmlns:a16="http://schemas.microsoft.com/office/drawing/2014/main" id="{95C7B605-84DC-D043-9F92-69FA8458EE69}"/>
                </a:ext>
              </a:extLst>
            </p:cNvPr>
            <p:cNvSpPr/>
            <p:nvPr/>
          </p:nvSpPr>
          <p:spPr bwMode="auto">
            <a:xfrm>
              <a:off x="7138281" y="2225979"/>
              <a:ext cx="114300" cy="225425"/>
            </a:xfrm>
            <a:prstGeom prst="arc">
              <a:avLst>
                <a:gd name="adj1" fmla="val 18495893"/>
                <a:gd name="adj2" fmla="val 2991136"/>
              </a:avLst>
            </a:prstGeom>
            <a:noFill/>
            <a:ln w="19050" cap="flat" cmpd="sng" algn="ctr">
              <a:solidFill>
                <a:srgbClr val="C00000"/>
              </a:solidFill>
              <a:prstDash val="solid"/>
              <a:round/>
              <a:headEnd type="none" w="med" len="med"/>
              <a:tailEnd type="none" w="med" len="med"/>
            </a:ln>
            <a:effectLst/>
          </p:spPr>
          <p:txBody>
            <a:bodyPr/>
            <a:lstStyle/>
            <a:p>
              <a:pPr>
                <a:defRPr/>
              </a:pPr>
              <a:endParaRPr lang="en-US" dirty="0">
                <a:ea typeface="Times New Roman"/>
                <a:cs typeface="Times New Roman"/>
              </a:endParaRPr>
            </a:p>
          </p:txBody>
        </p:sp>
        <p:sp>
          <p:nvSpPr>
            <p:cNvPr id="84" name="Freeform 40">
              <a:extLst>
                <a:ext uri="{FF2B5EF4-FFF2-40B4-BE49-F238E27FC236}">
                  <a16:creationId xmlns:a16="http://schemas.microsoft.com/office/drawing/2014/main" id="{496FD8AB-077E-DC4E-96DD-09E408E679D1}"/>
                </a:ext>
              </a:extLst>
            </p:cNvPr>
            <p:cNvSpPr>
              <a:spLocks/>
            </p:cNvSpPr>
            <p:nvPr/>
          </p:nvSpPr>
          <p:spPr bwMode="auto">
            <a:xfrm rot="10800000" flipH="1">
              <a:off x="8023872" y="2803478"/>
              <a:ext cx="163055"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ea typeface="Times New Roman"/>
                <a:cs typeface="Times New Roman"/>
              </a:endParaRPr>
            </a:p>
          </p:txBody>
        </p:sp>
        <p:sp>
          <p:nvSpPr>
            <p:cNvPr id="87" name="Freeform 6">
              <a:extLst>
                <a:ext uri="{FF2B5EF4-FFF2-40B4-BE49-F238E27FC236}">
                  <a16:creationId xmlns:a16="http://schemas.microsoft.com/office/drawing/2014/main" id="{A81426B8-D08C-7246-9743-9AC2C939DF62}"/>
                </a:ext>
              </a:extLst>
            </p:cNvPr>
            <p:cNvSpPr>
              <a:spLocks/>
            </p:cNvSpPr>
            <p:nvPr/>
          </p:nvSpPr>
          <p:spPr bwMode="auto">
            <a:xfrm>
              <a:off x="5302111" y="2679953"/>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ea typeface="Times New Roman"/>
                <a:cs typeface="Times New Roman"/>
              </a:endParaRPr>
            </a:p>
          </p:txBody>
        </p:sp>
        <p:sp>
          <p:nvSpPr>
            <p:cNvPr id="90" name="Oval 11">
              <a:extLst>
                <a:ext uri="{FF2B5EF4-FFF2-40B4-BE49-F238E27FC236}">
                  <a16:creationId xmlns:a16="http://schemas.microsoft.com/office/drawing/2014/main" id="{0B58B5CD-699C-564B-B56B-8761041D6DFD}"/>
                </a:ext>
              </a:extLst>
            </p:cNvPr>
            <p:cNvSpPr>
              <a:spLocks noChangeArrowheads="1"/>
            </p:cNvSpPr>
            <p:nvPr/>
          </p:nvSpPr>
          <p:spPr bwMode="auto">
            <a:xfrm>
              <a:off x="5354849" y="2211991"/>
              <a:ext cx="466725" cy="466725"/>
            </a:xfrm>
            <a:prstGeom prst="ellipse">
              <a:avLst/>
            </a:prstGeom>
            <a:solidFill>
              <a:srgbClr val="FFFFFF"/>
            </a:solidFill>
            <a:ln w="12700">
              <a:solidFill>
                <a:schemeClr val="tx1"/>
              </a:solidFill>
              <a:round/>
              <a:headEnd/>
              <a:tailEnd/>
            </a:ln>
          </p:spPr>
          <p:txBody>
            <a:bodyPr wrap="none" anchor="ctr"/>
            <a:lstStyle/>
            <a:p>
              <a:pPr algn="ctr"/>
              <a:r>
                <a:rPr lang="is-IS" dirty="0">
                  <a:ea typeface="Times New Roman"/>
                  <a:cs typeface="Times New Roman"/>
                </a:rPr>
                <a:t>d2</a:t>
              </a:r>
              <a:endParaRPr lang="en-US" dirty="0">
                <a:ea typeface="Times New Roman"/>
                <a:cs typeface="Times New Roman"/>
              </a:endParaRPr>
            </a:p>
          </p:txBody>
        </p:sp>
        <p:sp>
          <p:nvSpPr>
            <p:cNvPr id="92" name="Freeform 18">
              <a:extLst>
                <a:ext uri="{FF2B5EF4-FFF2-40B4-BE49-F238E27FC236}">
                  <a16:creationId xmlns:a16="http://schemas.microsoft.com/office/drawing/2014/main" id="{AF313433-129D-EA4E-BC98-E908A542C3FE}"/>
                </a:ext>
              </a:extLst>
            </p:cNvPr>
            <p:cNvSpPr>
              <a:spLocks/>
            </p:cNvSpPr>
            <p:nvPr/>
          </p:nvSpPr>
          <p:spPr bwMode="auto">
            <a:xfrm>
              <a:off x="5443833" y="4041766"/>
              <a:ext cx="2468880" cy="204788"/>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ea typeface="Times New Roman"/>
                <a:cs typeface="Times New Roman"/>
              </a:endParaRPr>
            </a:p>
          </p:txBody>
        </p:sp>
        <p:sp>
          <p:nvSpPr>
            <p:cNvPr id="100" name="Arc 99">
              <a:extLst>
                <a:ext uri="{FF2B5EF4-FFF2-40B4-BE49-F238E27FC236}">
                  <a16:creationId xmlns:a16="http://schemas.microsoft.com/office/drawing/2014/main" id="{1CDF922F-3E02-BA40-B442-2C4A8C990411}"/>
                </a:ext>
              </a:extLst>
            </p:cNvPr>
            <p:cNvSpPr/>
            <p:nvPr/>
          </p:nvSpPr>
          <p:spPr bwMode="auto">
            <a:xfrm rot="17762162">
              <a:off x="6028283" y="3933499"/>
              <a:ext cx="301987" cy="261189"/>
            </a:xfrm>
            <a:prstGeom prst="arc">
              <a:avLst>
                <a:gd name="adj1" fmla="val 708330"/>
                <a:gd name="adj2" fmla="val 4251989"/>
              </a:avLst>
            </a:prstGeom>
            <a:noFill/>
            <a:ln w="19050" cap="flat" cmpd="sng" algn="ctr">
              <a:solidFill>
                <a:srgbClr val="C00000"/>
              </a:solidFill>
              <a:prstDash val="solid"/>
              <a:round/>
              <a:headEnd type="none" w="med" len="med"/>
              <a:tailEnd type="none" w="med" len="med"/>
            </a:ln>
            <a:effectLst/>
          </p:spPr>
          <p:txBody>
            <a:bodyPr/>
            <a:lstStyle/>
            <a:p>
              <a:pPr>
                <a:defRPr/>
              </a:pPr>
              <a:endParaRPr lang="en-US" dirty="0">
                <a:ea typeface="Times New Roman"/>
                <a:cs typeface="Times New Roman"/>
              </a:endParaRPr>
            </a:p>
          </p:txBody>
        </p:sp>
        <p:sp>
          <p:nvSpPr>
            <p:cNvPr id="101" name="Oval 12">
              <a:extLst>
                <a:ext uri="{FF2B5EF4-FFF2-40B4-BE49-F238E27FC236}">
                  <a16:creationId xmlns:a16="http://schemas.microsoft.com/office/drawing/2014/main" id="{72EE5EE4-9080-3046-8391-590BE7A40982}"/>
                </a:ext>
              </a:extLst>
            </p:cNvPr>
            <p:cNvSpPr>
              <a:spLocks noChangeArrowheads="1"/>
            </p:cNvSpPr>
            <p:nvPr/>
          </p:nvSpPr>
          <p:spPr bwMode="auto">
            <a:xfrm>
              <a:off x="7883159" y="4149999"/>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ea typeface="Times New Roman"/>
                  <a:cs typeface="Times New Roman"/>
                </a:rPr>
                <a:t>d4</a:t>
              </a:r>
            </a:p>
          </p:txBody>
        </p:sp>
        <p:sp>
          <p:nvSpPr>
            <p:cNvPr id="102" name="Freeform 101">
              <a:extLst>
                <a:ext uri="{FF2B5EF4-FFF2-40B4-BE49-F238E27FC236}">
                  <a16:creationId xmlns:a16="http://schemas.microsoft.com/office/drawing/2014/main" id="{AAAFB40E-2A76-E948-84E3-BA3CD7955A98}"/>
                </a:ext>
              </a:extLst>
            </p:cNvPr>
            <p:cNvSpPr>
              <a:spLocks/>
            </p:cNvSpPr>
            <p:nvPr/>
          </p:nvSpPr>
          <p:spPr bwMode="auto">
            <a:xfrm rot="20100000" flipV="1">
              <a:off x="5635936" y="3973595"/>
              <a:ext cx="986891" cy="45719"/>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ea typeface="Times New Roman"/>
                <a:cs typeface="Times New Roman"/>
              </a:endParaRPr>
            </a:p>
          </p:txBody>
        </p:sp>
        <p:sp>
          <p:nvSpPr>
            <p:cNvPr id="103" name="Oval 11">
              <a:extLst>
                <a:ext uri="{FF2B5EF4-FFF2-40B4-BE49-F238E27FC236}">
                  <a16:creationId xmlns:a16="http://schemas.microsoft.com/office/drawing/2014/main" id="{8FAEB3E7-777E-444A-9AE0-5272063C5F3E}"/>
                </a:ext>
              </a:extLst>
            </p:cNvPr>
            <p:cNvSpPr>
              <a:spLocks noChangeArrowheads="1"/>
            </p:cNvSpPr>
            <p:nvPr/>
          </p:nvSpPr>
          <p:spPr bwMode="auto">
            <a:xfrm>
              <a:off x="7901933" y="2339489"/>
              <a:ext cx="466725" cy="466725"/>
            </a:xfrm>
            <a:prstGeom prst="ellipse">
              <a:avLst/>
            </a:prstGeom>
            <a:solidFill>
              <a:srgbClr val="FFFFFF"/>
            </a:solidFill>
            <a:ln w="12700">
              <a:solidFill>
                <a:schemeClr val="tx1"/>
              </a:solidFill>
              <a:round/>
              <a:headEnd/>
              <a:tailEnd/>
            </a:ln>
          </p:spPr>
          <p:txBody>
            <a:bodyPr wrap="none" anchor="ctr"/>
            <a:lstStyle/>
            <a:p>
              <a:pPr algn="ctr"/>
              <a:r>
                <a:rPr lang="en-US" dirty="0">
                  <a:ea typeface="Times New Roman"/>
                  <a:cs typeface="Times New Roman"/>
                </a:rPr>
                <a:t>d3</a:t>
              </a:r>
            </a:p>
          </p:txBody>
        </p:sp>
        <p:sp>
          <p:nvSpPr>
            <p:cNvPr id="104" name="Oval 11">
              <a:extLst>
                <a:ext uri="{FF2B5EF4-FFF2-40B4-BE49-F238E27FC236}">
                  <a16:creationId xmlns:a16="http://schemas.microsoft.com/office/drawing/2014/main" id="{083BB754-F065-E349-A497-2E55C181A647}"/>
                </a:ext>
              </a:extLst>
            </p:cNvPr>
            <p:cNvSpPr>
              <a:spLocks noChangeArrowheads="1"/>
            </p:cNvSpPr>
            <p:nvPr/>
          </p:nvSpPr>
          <p:spPr bwMode="auto">
            <a:xfrm>
              <a:off x="8012860" y="1751933"/>
              <a:ext cx="466725" cy="466725"/>
            </a:xfrm>
            <a:prstGeom prst="ellipse">
              <a:avLst/>
            </a:prstGeom>
            <a:solidFill>
              <a:srgbClr val="FFFFFF"/>
            </a:solidFill>
            <a:ln w="38100">
              <a:solidFill>
                <a:schemeClr val="accent1"/>
              </a:solidFill>
              <a:round/>
              <a:headEnd/>
              <a:tailEnd/>
            </a:ln>
          </p:spPr>
          <p:txBody>
            <a:bodyPr wrap="none" anchor="ctr"/>
            <a:lstStyle/>
            <a:p>
              <a:pPr algn="ctr"/>
              <a:r>
                <a:rPr lang="en-US" b="1" dirty="0">
                  <a:solidFill>
                    <a:schemeClr val="accent1"/>
                  </a:solidFill>
                  <a:ea typeface="Times New Roman"/>
                  <a:cs typeface="Times New Roman"/>
                </a:rPr>
                <a:t>d5</a:t>
              </a:r>
            </a:p>
          </p:txBody>
        </p:sp>
        <p:sp>
          <p:nvSpPr>
            <p:cNvPr id="105" name="Freeform 18">
              <a:extLst>
                <a:ext uri="{FF2B5EF4-FFF2-40B4-BE49-F238E27FC236}">
                  <a16:creationId xmlns:a16="http://schemas.microsoft.com/office/drawing/2014/main" id="{0C40CFE2-D16F-164D-9CA2-1A78507F0E91}"/>
                </a:ext>
              </a:extLst>
            </p:cNvPr>
            <p:cNvSpPr>
              <a:spLocks/>
            </p:cNvSpPr>
            <p:nvPr/>
          </p:nvSpPr>
          <p:spPr bwMode="auto">
            <a:xfrm rot="1496684">
              <a:off x="6926325" y="3701991"/>
              <a:ext cx="1280160" cy="212238"/>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ea typeface="Times New Roman"/>
                <a:cs typeface="Times New Roman"/>
              </a:endParaRPr>
            </a:p>
          </p:txBody>
        </p:sp>
        <p:sp>
          <p:nvSpPr>
            <p:cNvPr id="111" name="Text Box 11">
              <a:extLst>
                <a:ext uri="{FF2B5EF4-FFF2-40B4-BE49-F238E27FC236}">
                  <a16:creationId xmlns:a16="http://schemas.microsoft.com/office/drawing/2014/main" id="{2AD8869F-979D-2F47-93C8-20A6CCB302ED}"/>
                </a:ext>
              </a:extLst>
            </p:cNvPr>
            <p:cNvSpPr txBox="1">
              <a:spLocks noChangeArrowheads="1"/>
            </p:cNvSpPr>
            <p:nvPr/>
          </p:nvSpPr>
          <p:spPr bwMode="auto">
            <a:xfrm>
              <a:off x="7269525" y="1914738"/>
              <a:ext cx="292260"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mn-lt"/>
                  <a:ea typeface="Times New Roman"/>
                  <a:cs typeface="Times New Roman"/>
                </a:rPr>
                <a:t>0.2</a:t>
              </a:r>
            </a:p>
          </p:txBody>
        </p:sp>
        <p:sp>
          <p:nvSpPr>
            <p:cNvPr id="112" name="Text Box 11">
              <a:extLst>
                <a:ext uri="{FF2B5EF4-FFF2-40B4-BE49-F238E27FC236}">
                  <a16:creationId xmlns:a16="http://schemas.microsoft.com/office/drawing/2014/main" id="{7DFB3D66-071A-394A-A7E5-6B42BC6642BC}"/>
                </a:ext>
              </a:extLst>
            </p:cNvPr>
            <p:cNvSpPr txBox="1">
              <a:spLocks noChangeArrowheads="1"/>
            </p:cNvSpPr>
            <p:nvPr/>
          </p:nvSpPr>
          <p:spPr bwMode="auto">
            <a:xfrm>
              <a:off x="7428744" y="2431573"/>
              <a:ext cx="292260"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mn-lt"/>
                  <a:ea typeface="Times New Roman"/>
                  <a:cs typeface="Times New Roman"/>
                </a:rPr>
                <a:t>0.8</a:t>
              </a:r>
            </a:p>
          </p:txBody>
        </p:sp>
        <p:sp>
          <p:nvSpPr>
            <p:cNvPr id="113" name="Text Box 11">
              <a:extLst>
                <a:ext uri="{FF2B5EF4-FFF2-40B4-BE49-F238E27FC236}">
                  <a16:creationId xmlns:a16="http://schemas.microsoft.com/office/drawing/2014/main" id="{8694E168-6747-1947-811C-EF06038654E1}"/>
                </a:ext>
              </a:extLst>
            </p:cNvPr>
            <p:cNvSpPr txBox="1">
              <a:spLocks noChangeArrowheads="1"/>
            </p:cNvSpPr>
            <p:nvPr/>
          </p:nvSpPr>
          <p:spPr bwMode="auto">
            <a:xfrm>
              <a:off x="6139539" y="3602747"/>
              <a:ext cx="292260"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mn-lt"/>
                  <a:ea typeface="Times New Roman"/>
                  <a:cs typeface="Times New Roman"/>
                </a:rPr>
                <a:t>0.5</a:t>
              </a:r>
            </a:p>
          </p:txBody>
        </p:sp>
        <p:sp>
          <p:nvSpPr>
            <p:cNvPr id="114" name="Text Box 11">
              <a:extLst>
                <a:ext uri="{FF2B5EF4-FFF2-40B4-BE49-F238E27FC236}">
                  <a16:creationId xmlns:a16="http://schemas.microsoft.com/office/drawing/2014/main" id="{498E482D-5740-4040-9182-198BA5BF6680}"/>
                </a:ext>
              </a:extLst>
            </p:cNvPr>
            <p:cNvSpPr txBox="1">
              <a:spLocks noChangeArrowheads="1"/>
            </p:cNvSpPr>
            <p:nvPr/>
          </p:nvSpPr>
          <p:spPr bwMode="auto">
            <a:xfrm>
              <a:off x="6268725" y="4031234"/>
              <a:ext cx="292260"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mn-lt"/>
                  <a:ea typeface="Times New Roman"/>
                  <a:cs typeface="Times New Roman"/>
                </a:rPr>
                <a:t>0.5</a:t>
              </a:r>
            </a:p>
          </p:txBody>
        </p:sp>
        <p:sp>
          <p:nvSpPr>
            <p:cNvPr id="115" name="Oval 12">
              <a:extLst>
                <a:ext uri="{FF2B5EF4-FFF2-40B4-BE49-F238E27FC236}">
                  <a16:creationId xmlns:a16="http://schemas.microsoft.com/office/drawing/2014/main" id="{1E075298-8628-ED4C-ABE5-DD0EEA0F48FE}"/>
                </a:ext>
              </a:extLst>
            </p:cNvPr>
            <p:cNvSpPr>
              <a:spLocks noChangeArrowheads="1"/>
            </p:cNvSpPr>
            <p:nvPr/>
          </p:nvSpPr>
          <p:spPr bwMode="auto">
            <a:xfrm>
              <a:off x="5408659" y="4040791"/>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ea typeface="Times New Roman"/>
                  <a:cs typeface="Times New Roman"/>
                </a:rPr>
                <a:t>d1</a:t>
              </a:r>
            </a:p>
          </p:txBody>
        </p:sp>
        <p:sp>
          <p:nvSpPr>
            <p:cNvPr id="116" name="Oval 12">
              <a:extLst>
                <a:ext uri="{FF2B5EF4-FFF2-40B4-BE49-F238E27FC236}">
                  <a16:creationId xmlns:a16="http://schemas.microsoft.com/office/drawing/2014/main" id="{FBEC340A-3D77-EF4C-AA6D-F92205F56318}"/>
                </a:ext>
              </a:extLst>
            </p:cNvPr>
            <p:cNvSpPr>
              <a:spLocks noChangeArrowheads="1"/>
            </p:cNvSpPr>
            <p:nvPr/>
          </p:nvSpPr>
          <p:spPr bwMode="auto">
            <a:xfrm>
              <a:off x="6527872" y="3404375"/>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ea typeface="Times New Roman"/>
                  <a:cs typeface="Times New Roman"/>
                </a:rPr>
                <a:t>d6</a:t>
              </a:r>
            </a:p>
          </p:txBody>
        </p:sp>
      </p:grpSp>
      <p:sp>
        <p:nvSpPr>
          <p:cNvPr id="117" name="Text Box 11">
            <a:extLst>
              <a:ext uri="{FF2B5EF4-FFF2-40B4-BE49-F238E27FC236}">
                <a16:creationId xmlns:a16="http://schemas.microsoft.com/office/drawing/2014/main" id="{2C34ADC2-718A-3945-A6C9-023B04691E0D}"/>
              </a:ext>
            </a:extLst>
          </p:cNvPr>
          <p:cNvSpPr txBox="1">
            <a:spLocks noChangeArrowheads="1"/>
          </p:cNvSpPr>
          <p:nvPr/>
        </p:nvSpPr>
        <p:spPr bwMode="auto">
          <a:xfrm>
            <a:off x="3191366" y="2119709"/>
            <a:ext cx="1066318" cy="646331"/>
          </a:xfrm>
          <a:prstGeom prst="rect">
            <a:avLst/>
          </a:prstGeom>
          <a:ln/>
          <a:extLst/>
        </p:spPr>
        <p:style>
          <a:lnRef idx="0">
            <a:schemeClr val="accent1"/>
          </a:lnRef>
          <a:fillRef idx="3">
            <a:schemeClr val="accent1"/>
          </a:fillRef>
          <a:effectRef idx="3">
            <a:schemeClr val="accent1"/>
          </a:effectRef>
          <a:fontRef idx="minor">
            <a:schemeClr val="lt1"/>
          </a:fontRef>
        </p:style>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Times New Roman"/>
                <a:cs typeface="Times New Roman"/>
              </a:rPr>
              <a:t>Explicit</a:t>
            </a:r>
            <a:br>
              <a:rPr lang="en-US" sz="1800" dirty="0">
                <a:solidFill>
                  <a:schemeClr val="bg1"/>
                </a:solidFill>
                <a:latin typeface="+mn-lt"/>
                <a:ea typeface="Times New Roman"/>
                <a:cs typeface="Times New Roman"/>
              </a:rPr>
            </a:br>
            <a:r>
              <a:rPr lang="en-US" sz="1800" dirty="0">
                <a:solidFill>
                  <a:schemeClr val="bg1"/>
                </a:solidFill>
                <a:latin typeface="+mn-lt"/>
                <a:ea typeface="Times New Roman"/>
                <a:cs typeface="Times New Roman"/>
              </a:rPr>
              <a:t>dead end</a:t>
            </a:r>
          </a:p>
        </p:txBody>
      </p:sp>
      <p:sp>
        <p:nvSpPr>
          <p:cNvPr id="118" name="Text Box 11">
            <a:extLst>
              <a:ext uri="{FF2B5EF4-FFF2-40B4-BE49-F238E27FC236}">
                <a16:creationId xmlns:a16="http://schemas.microsoft.com/office/drawing/2014/main" id="{711908D1-879F-0E43-AE41-85DA533096E6}"/>
              </a:ext>
            </a:extLst>
          </p:cNvPr>
          <p:cNvSpPr txBox="1">
            <a:spLocks noChangeArrowheads="1"/>
          </p:cNvSpPr>
          <p:nvPr/>
        </p:nvSpPr>
        <p:spPr bwMode="auto">
          <a:xfrm>
            <a:off x="7281188" y="5866866"/>
            <a:ext cx="652423" cy="492443"/>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4"/>
          </a:lnRef>
          <a:fillRef idx="1">
            <a:schemeClr val="lt1"/>
          </a:fillRef>
          <a:effectRef idx="0">
            <a:schemeClr val="accent4"/>
          </a:effectRef>
          <a:fontRef idx="minor">
            <a:schemeClr val="dk1"/>
          </a:fontRef>
        </p:style>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latin typeface="+mn-lt"/>
                <a:ea typeface="Times New Roman"/>
                <a:cs typeface="Times New Roman"/>
              </a:rPr>
              <a:t>   Goal: </a:t>
            </a:r>
            <a:br>
              <a:rPr lang="en-US" sz="1600" dirty="0">
                <a:latin typeface="+mn-lt"/>
                <a:ea typeface="Times New Roman"/>
                <a:cs typeface="Times New Roman"/>
              </a:rPr>
            </a:br>
            <a:r>
              <a:rPr lang="en-US" sz="1600" i="1" dirty="0">
                <a:latin typeface="+mn-lt"/>
                <a:ea typeface="Times New Roman"/>
                <a:sym typeface="Symbol" charset="0"/>
              </a:rPr>
              <a:t>S</a:t>
            </a:r>
            <a:r>
              <a:rPr lang="en-US" sz="1600" i="1" baseline="-25000" dirty="0">
                <a:latin typeface="+mn-lt"/>
                <a:ea typeface="Times New Roman"/>
                <a:sym typeface="Symbol" charset="0"/>
              </a:rPr>
              <a:t>g</a:t>
            </a:r>
            <a:r>
              <a:rPr lang="en-US" sz="1600" dirty="0">
                <a:latin typeface="+mn-lt"/>
                <a:ea typeface="Times New Roman"/>
                <a:sym typeface="Symbol" charset="0"/>
              </a:rPr>
              <a:t>= {</a:t>
            </a:r>
            <a:r>
              <a:rPr lang="en-US" sz="1600" dirty="0">
                <a:latin typeface="+mn-lt"/>
                <a:ea typeface="Times New Roman"/>
                <a:cs typeface="Calibri"/>
                <a:sym typeface="Symbol" charset="0"/>
              </a:rPr>
              <a:t>d4</a:t>
            </a:r>
            <a:r>
              <a:rPr lang="en-US" sz="1600" dirty="0">
                <a:latin typeface="+mn-lt"/>
                <a:ea typeface="Times New Roman"/>
                <a:cs typeface="Times New Roman"/>
                <a:sym typeface="Symbol" charset="0"/>
              </a:rPr>
              <a:t>}</a:t>
            </a:r>
            <a:endParaRPr lang="en-US" sz="1600" dirty="0">
              <a:latin typeface="+mn-lt"/>
              <a:ea typeface="Times New Roman"/>
              <a:cs typeface="Times New Roman"/>
            </a:endParaRPr>
          </a:p>
        </p:txBody>
      </p:sp>
      <p:sp>
        <p:nvSpPr>
          <p:cNvPr id="119" name="Text Box 13">
            <a:extLst>
              <a:ext uri="{FF2B5EF4-FFF2-40B4-BE49-F238E27FC236}">
                <a16:creationId xmlns:a16="http://schemas.microsoft.com/office/drawing/2014/main" id="{A320A6F1-8768-634D-B145-61F2B6197341}"/>
              </a:ext>
            </a:extLst>
          </p:cNvPr>
          <p:cNvSpPr txBox="1">
            <a:spLocks noChangeArrowheads="1"/>
          </p:cNvSpPr>
          <p:nvPr/>
        </p:nvSpPr>
        <p:spPr bwMode="auto">
          <a:xfrm>
            <a:off x="4797987" y="5757677"/>
            <a:ext cx="632278" cy="492443"/>
          </a:xfrm>
          <a:prstGeom prst="rect">
            <a:avLst/>
          </a:prstGeom>
          <a:ln/>
          <a:extLst>
            <a:ext uri="{91240B29-F687-4f45-9708-019B960494DF}">
              <a14:hiddenLine xmlns="" xmlns:a14="http://schemas.microsoft.com/office/drawing/2010/main" w="12700">
                <a:solidFill>
                  <a:srgbClr val="000000"/>
                </a:solidFill>
                <a:miter lim="800000"/>
                <a:headEnd/>
                <a:tailEnd/>
              </a14:hiddenLine>
            </a:ext>
          </a:extLst>
        </p:spPr>
        <p:style>
          <a:lnRef idx="2">
            <a:schemeClr val="accent1"/>
          </a:lnRef>
          <a:fillRef idx="1">
            <a:schemeClr val="lt1"/>
          </a:fillRef>
          <a:effectRef idx="0">
            <a:schemeClr val="accent1"/>
          </a:effectRef>
          <a:fontRef idx="minor">
            <a:schemeClr val="dk1"/>
          </a:fontRef>
        </p:style>
        <p:txBody>
          <a:bodyPr wrap="squar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dirty="0">
                <a:latin typeface="+mn-lt"/>
                <a:ea typeface="Times New Roman"/>
                <a:cs typeface="Calibri"/>
                <a:sym typeface="Symbol" charset="0"/>
              </a:rPr>
              <a:t>Start: </a:t>
            </a:r>
            <a:br>
              <a:rPr lang="en-US" sz="1600" dirty="0">
                <a:latin typeface="+mn-lt"/>
                <a:ea typeface="Times New Roman"/>
                <a:cs typeface="Calibri"/>
                <a:sym typeface="Symbol" charset="0"/>
              </a:rPr>
            </a:br>
            <a:r>
              <a:rPr lang="en-US" sz="1600" i="1" dirty="0">
                <a:latin typeface="+mn-lt"/>
                <a:ea typeface="Times New Roman"/>
                <a:sym typeface="Symbol" charset="0"/>
              </a:rPr>
              <a:t>s</a:t>
            </a:r>
            <a:r>
              <a:rPr lang="en-US" sz="1600" baseline="-25000" dirty="0">
                <a:latin typeface="+mn-lt"/>
                <a:ea typeface="Times New Roman"/>
                <a:sym typeface="Symbol" charset="0"/>
              </a:rPr>
              <a:t>0</a:t>
            </a:r>
            <a:r>
              <a:rPr lang="en-US" sz="1600" i="1" dirty="0">
                <a:latin typeface="+mn-lt"/>
                <a:ea typeface="Times New Roman"/>
                <a:sym typeface="Symbol" charset="0"/>
              </a:rPr>
              <a:t>= </a:t>
            </a:r>
            <a:r>
              <a:rPr lang="en-US" sz="1600" dirty="0">
                <a:latin typeface="+mn-lt"/>
                <a:ea typeface="Times New Roman"/>
                <a:cs typeface="Calibri"/>
                <a:sym typeface="Symbol" charset="0"/>
              </a:rPr>
              <a:t>d1</a:t>
            </a:r>
            <a:endParaRPr lang="en-US" sz="1600" dirty="0">
              <a:latin typeface="+mn-lt"/>
              <a:ea typeface="Times New Roman"/>
              <a:cs typeface="Times New Roman"/>
            </a:endParaRPr>
          </a:p>
        </p:txBody>
      </p:sp>
      <p:grpSp>
        <p:nvGrpSpPr>
          <p:cNvPr id="120" name="Group 119">
            <a:extLst>
              <a:ext uri="{FF2B5EF4-FFF2-40B4-BE49-F238E27FC236}">
                <a16:creationId xmlns:a16="http://schemas.microsoft.com/office/drawing/2014/main" id="{29731B2D-BFA2-5D40-89A8-B68380BDC147}"/>
              </a:ext>
            </a:extLst>
          </p:cNvPr>
          <p:cNvGrpSpPr/>
          <p:nvPr/>
        </p:nvGrpSpPr>
        <p:grpSpPr>
          <a:xfrm>
            <a:off x="4774216" y="2875831"/>
            <a:ext cx="3643294" cy="2864791"/>
            <a:chOff x="5302111" y="1751933"/>
            <a:chExt cx="3643294" cy="2864791"/>
          </a:xfrm>
        </p:grpSpPr>
        <p:sp>
          <p:nvSpPr>
            <p:cNvPr id="121" name="Text Box 46">
              <a:extLst>
                <a:ext uri="{FF2B5EF4-FFF2-40B4-BE49-F238E27FC236}">
                  <a16:creationId xmlns:a16="http://schemas.microsoft.com/office/drawing/2014/main" id="{3D5C7621-7B72-CA42-A442-99763CBBEFF6}"/>
                </a:ext>
              </a:extLst>
            </p:cNvPr>
            <p:cNvSpPr txBox="1">
              <a:spLocks noChangeArrowheads="1"/>
            </p:cNvSpPr>
            <p:nvPr/>
          </p:nvSpPr>
          <p:spPr bwMode="auto">
            <a:xfrm>
              <a:off x="8405655" y="2602395"/>
              <a:ext cx="539750" cy="160337"/>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0" rIns="0" bIns="0"/>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dirty="0">
                <a:latin typeface="+mn-lt"/>
                <a:ea typeface="Times New Roman"/>
                <a:cs typeface="Times New Roman"/>
              </a:endParaRPr>
            </a:p>
          </p:txBody>
        </p:sp>
        <p:sp>
          <p:nvSpPr>
            <p:cNvPr id="122" name="Freeform 37">
              <a:extLst>
                <a:ext uri="{FF2B5EF4-FFF2-40B4-BE49-F238E27FC236}">
                  <a16:creationId xmlns:a16="http://schemas.microsoft.com/office/drawing/2014/main" id="{7A45A7DD-6B94-D942-890D-186A6CE42714}"/>
                </a:ext>
              </a:extLst>
            </p:cNvPr>
            <p:cNvSpPr>
              <a:spLocks/>
            </p:cNvSpPr>
            <p:nvPr/>
          </p:nvSpPr>
          <p:spPr bwMode="auto">
            <a:xfrm>
              <a:off x="5367527" y="2331991"/>
              <a:ext cx="2527300" cy="179387"/>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ea typeface="Times New Roman"/>
                <a:cs typeface="Times New Roman"/>
              </a:endParaRPr>
            </a:p>
          </p:txBody>
        </p:sp>
        <p:sp>
          <p:nvSpPr>
            <p:cNvPr id="123" name="Freeform 38">
              <a:extLst>
                <a:ext uri="{FF2B5EF4-FFF2-40B4-BE49-F238E27FC236}">
                  <a16:creationId xmlns:a16="http://schemas.microsoft.com/office/drawing/2014/main" id="{46176981-C8A9-334B-B261-D3970D18604B}"/>
                </a:ext>
              </a:extLst>
            </p:cNvPr>
            <p:cNvSpPr>
              <a:spLocks/>
            </p:cNvSpPr>
            <p:nvPr/>
          </p:nvSpPr>
          <p:spPr bwMode="auto">
            <a:xfrm>
              <a:off x="6573357" y="2075484"/>
              <a:ext cx="1449822" cy="260031"/>
            </a:xfrm>
            <a:custGeom>
              <a:avLst/>
              <a:gdLst>
                <a:gd name="T0" fmla="*/ 0 w 1176"/>
                <a:gd name="T1" fmla="*/ 2147483647 h 288"/>
                <a:gd name="T2" fmla="*/ 2147483647 w 1176"/>
                <a:gd name="T3" fmla="*/ 2147483647 h 288"/>
                <a:gd name="T4" fmla="*/ 2147483647 w 1176"/>
                <a:gd name="T5" fmla="*/ 0 h 288"/>
                <a:gd name="T6" fmla="*/ 0 60000 65536"/>
                <a:gd name="T7" fmla="*/ 0 60000 65536"/>
                <a:gd name="T8" fmla="*/ 0 60000 65536"/>
                <a:gd name="T9" fmla="*/ 0 w 1176"/>
                <a:gd name="T10" fmla="*/ 0 h 288"/>
                <a:gd name="T11" fmla="*/ 1176 w 1176"/>
                <a:gd name="T12" fmla="*/ 288 h 288"/>
              </a:gdLst>
              <a:ahLst/>
              <a:cxnLst>
                <a:cxn ang="T6">
                  <a:pos x="T0" y="T1"/>
                </a:cxn>
                <a:cxn ang="T7">
                  <a:pos x="T2" y="T3"/>
                </a:cxn>
                <a:cxn ang="T8">
                  <a:pos x="T4" y="T5"/>
                </a:cxn>
              </a:cxnLst>
              <a:rect l="T9" t="T10" r="T11" b="T12"/>
              <a:pathLst>
                <a:path w="1176" h="288">
                  <a:moveTo>
                    <a:pt x="0" y="288"/>
                  </a:moveTo>
                  <a:cubicBezTo>
                    <a:pt x="234" y="264"/>
                    <a:pt x="468" y="240"/>
                    <a:pt x="664" y="192"/>
                  </a:cubicBezTo>
                  <a:cubicBezTo>
                    <a:pt x="860" y="144"/>
                    <a:pt x="1018" y="72"/>
                    <a:pt x="1176" y="0"/>
                  </a:cubicBezTo>
                </a:path>
              </a:pathLst>
            </a:custGeom>
            <a:noFill/>
            <a:ln w="19050"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ea typeface="Times New Roman"/>
                <a:cs typeface="Times New Roman"/>
              </a:endParaRPr>
            </a:p>
          </p:txBody>
        </p:sp>
        <p:sp>
          <p:nvSpPr>
            <p:cNvPr id="124" name="Arc 123">
              <a:extLst>
                <a:ext uri="{FF2B5EF4-FFF2-40B4-BE49-F238E27FC236}">
                  <a16:creationId xmlns:a16="http://schemas.microsoft.com/office/drawing/2014/main" id="{8BAF050E-E4A5-044A-94BB-909B829CA0C0}"/>
                </a:ext>
              </a:extLst>
            </p:cNvPr>
            <p:cNvSpPr/>
            <p:nvPr/>
          </p:nvSpPr>
          <p:spPr bwMode="auto">
            <a:xfrm>
              <a:off x="7138281" y="2225979"/>
              <a:ext cx="114300" cy="225425"/>
            </a:xfrm>
            <a:prstGeom prst="arc">
              <a:avLst>
                <a:gd name="adj1" fmla="val 18495893"/>
                <a:gd name="adj2" fmla="val 2991136"/>
              </a:avLst>
            </a:prstGeom>
            <a:noFill/>
            <a:ln w="19050" cap="flat" cmpd="sng" algn="ctr">
              <a:solidFill>
                <a:srgbClr val="C00000"/>
              </a:solidFill>
              <a:prstDash val="solid"/>
              <a:round/>
              <a:headEnd type="none" w="med" len="med"/>
              <a:tailEnd type="none" w="med" len="med"/>
            </a:ln>
            <a:effectLst/>
          </p:spPr>
          <p:txBody>
            <a:bodyPr/>
            <a:lstStyle/>
            <a:p>
              <a:pPr>
                <a:defRPr/>
              </a:pPr>
              <a:endParaRPr lang="en-US" dirty="0">
                <a:ea typeface="Times New Roman"/>
                <a:cs typeface="Times New Roman"/>
              </a:endParaRPr>
            </a:p>
          </p:txBody>
        </p:sp>
        <p:sp>
          <p:nvSpPr>
            <p:cNvPr id="125" name="Freeform 40">
              <a:extLst>
                <a:ext uri="{FF2B5EF4-FFF2-40B4-BE49-F238E27FC236}">
                  <a16:creationId xmlns:a16="http://schemas.microsoft.com/office/drawing/2014/main" id="{183A69AD-8DB5-F546-B9F1-36DE566AAF17}"/>
                </a:ext>
              </a:extLst>
            </p:cNvPr>
            <p:cNvSpPr>
              <a:spLocks/>
            </p:cNvSpPr>
            <p:nvPr/>
          </p:nvSpPr>
          <p:spPr bwMode="auto">
            <a:xfrm rot="10800000" flipH="1">
              <a:off x="8023872" y="2803478"/>
              <a:ext cx="163055" cy="13589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ea typeface="Times New Roman"/>
                <a:cs typeface="Times New Roman"/>
              </a:endParaRPr>
            </a:p>
          </p:txBody>
        </p:sp>
        <p:sp>
          <p:nvSpPr>
            <p:cNvPr id="126" name="Freeform 6">
              <a:extLst>
                <a:ext uri="{FF2B5EF4-FFF2-40B4-BE49-F238E27FC236}">
                  <a16:creationId xmlns:a16="http://schemas.microsoft.com/office/drawing/2014/main" id="{64DBCDFE-46DD-F144-9C26-D299CA080CA3}"/>
                </a:ext>
              </a:extLst>
            </p:cNvPr>
            <p:cNvSpPr>
              <a:spLocks/>
            </p:cNvSpPr>
            <p:nvPr/>
          </p:nvSpPr>
          <p:spPr bwMode="auto">
            <a:xfrm>
              <a:off x="5302111" y="2679953"/>
              <a:ext cx="241300" cy="137160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19050"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ea typeface="Times New Roman"/>
                <a:cs typeface="Times New Roman"/>
              </a:endParaRPr>
            </a:p>
          </p:txBody>
        </p:sp>
        <p:sp>
          <p:nvSpPr>
            <p:cNvPr id="127" name="Oval 11">
              <a:extLst>
                <a:ext uri="{FF2B5EF4-FFF2-40B4-BE49-F238E27FC236}">
                  <a16:creationId xmlns:a16="http://schemas.microsoft.com/office/drawing/2014/main" id="{EA4782C5-1C38-0A43-A1CC-C2442BEC2CBA}"/>
                </a:ext>
              </a:extLst>
            </p:cNvPr>
            <p:cNvSpPr>
              <a:spLocks noChangeArrowheads="1"/>
            </p:cNvSpPr>
            <p:nvPr/>
          </p:nvSpPr>
          <p:spPr bwMode="auto">
            <a:xfrm>
              <a:off x="5354849" y="2211991"/>
              <a:ext cx="466725" cy="466725"/>
            </a:xfrm>
            <a:prstGeom prst="ellipse">
              <a:avLst/>
            </a:prstGeom>
            <a:solidFill>
              <a:srgbClr val="FFFFFF"/>
            </a:solidFill>
            <a:ln w="12700">
              <a:solidFill>
                <a:schemeClr val="tx1"/>
              </a:solidFill>
              <a:round/>
              <a:headEnd/>
              <a:tailEnd/>
            </a:ln>
          </p:spPr>
          <p:txBody>
            <a:bodyPr wrap="none" anchor="ctr"/>
            <a:lstStyle/>
            <a:p>
              <a:pPr algn="ctr"/>
              <a:r>
                <a:rPr lang="is-IS" dirty="0">
                  <a:ea typeface="Times New Roman"/>
                  <a:cs typeface="Times New Roman"/>
                </a:rPr>
                <a:t>d2</a:t>
              </a:r>
              <a:endParaRPr lang="en-US" dirty="0">
                <a:ea typeface="Times New Roman"/>
                <a:cs typeface="Times New Roman"/>
              </a:endParaRPr>
            </a:p>
          </p:txBody>
        </p:sp>
        <p:sp>
          <p:nvSpPr>
            <p:cNvPr id="128" name="Freeform 18">
              <a:extLst>
                <a:ext uri="{FF2B5EF4-FFF2-40B4-BE49-F238E27FC236}">
                  <a16:creationId xmlns:a16="http://schemas.microsoft.com/office/drawing/2014/main" id="{454E3B7B-2DCD-5541-B4E2-C7F0C7542FF8}"/>
                </a:ext>
              </a:extLst>
            </p:cNvPr>
            <p:cNvSpPr>
              <a:spLocks/>
            </p:cNvSpPr>
            <p:nvPr/>
          </p:nvSpPr>
          <p:spPr bwMode="auto">
            <a:xfrm>
              <a:off x="5443833" y="4041766"/>
              <a:ext cx="2468880" cy="204788"/>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ea typeface="Times New Roman"/>
                <a:cs typeface="Times New Roman"/>
              </a:endParaRPr>
            </a:p>
          </p:txBody>
        </p:sp>
        <p:sp>
          <p:nvSpPr>
            <p:cNvPr id="130" name="Arc 129">
              <a:extLst>
                <a:ext uri="{FF2B5EF4-FFF2-40B4-BE49-F238E27FC236}">
                  <a16:creationId xmlns:a16="http://schemas.microsoft.com/office/drawing/2014/main" id="{62C0E3FD-A6B8-C24F-BDE2-05D2E9EBC84E}"/>
                </a:ext>
              </a:extLst>
            </p:cNvPr>
            <p:cNvSpPr/>
            <p:nvPr/>
          </p:nvSpPr>
          <p:spPr bwMode="auto">
            <a:xfrm rot="17762162">
              <a:off x="5994410" y="3936289"/>
              <a:ext cx="297039" cy="274140"/>
            </a:xfrm>
            <a:prstGeom prst="arc">
              <a:avLst>
                <a:gd name="adj1" fmla="val 708330"/>
                <a:gd name="adj2" fmla="val 4251989"/>
              </a:avLst>
            </a:prstGeom>
            <a:noFill/>
            <a:ln w="19050" cap="flat" cmpd="sng" algn="ctr">
              <a:solidFill>
                <a:srgbClr val="C00000"/>
              </a:solidFill>
              <a:prstDash val="solid"/>
              <a:round/>
              <a:headEnd type="none" w="med" len="med"/>
              <a:tailEnd type="none" w="med" len="med"/>
            </a:ln>
            <a:effectLst/>
          </p:spPr>
          <p:txBody>
            <a:bodyPr/>
            <a:lstStyle/>
            <a:p>
              <a:pPr>
                <a:defRPr/>
              </a:pPr>
              <a:endParaRPr lang="en-US" dirty="0">
                <a:ea typeface="Times New Roman"/>
                <a:cs typeface="Times New Roman"/>
              </a:endParaRPr>
            </a:p>
          </p:txBody>
        </p:sp>
        <p:sp>
          <p:nvSpPr>
            <p:cNvPr id="131" name="Oval 12">
              <a:extLst>
                <a:ext uri="{FF2B5EF4-FFF2-40B4-BE49-F238E27FC236}">
                  <a16:creationId xmlns:a16="http://schemas.microsoft.com/office/drawing/2014/main" id="{C41D8CA1-88FA-DB4A-9374-62AD84314832}"/>
                </a:ext>
              </a:extLst>
            </p:cNvPr>
            <p:cNvSpPr>
              <a:spLocks noChangeArrowheads="1"/>
            </p:cNvSpPr>
            <p:nvPr/>
          </p:nvSpPr>
          <p:spPr bwMode="auto">
            <a:xfrm>
              <a:off x="7883159" y="4149999"/>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ea typeface="Times New Roman"/>
                  <a:cs typeface="Times New Roman"/>
                </a:rPr>
                <a:t>d4</a:t>
              </a:r>
            </a:p>
          </p:txBody>
        </p:sp>
        <p:sp>
          <p:nvSpPr>
            <p:cNvPr id="132" name="Freeform 131">
              <a:extLst>
                <a:ext uri="{FF2B5EF4-FFF2-40B4-BE49-F238E27FC236}">
                  <a16:creationId xmlns:a16="http://schemas.microsoft.com/office/drawing/2014/main" id="{81F8053E-CFAE-2944-B120-E475CCF3B43A}"/>
                </a:ext>
              </a:extLst>
            </p:cNvPr>
            <p:cNvSpPr>
              <a:spLocks/>
            </p:cNvSpPr>
            <p:nvPr/>
          </p:nvSpPr>
          <p:spPr bwMode="auto">
            <a:xfrm rot="20100000" flipV="1">
              <a:off x="5635936" y="3973595"/>
              <a:ext cx="986891" cy="45719"/>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rgbClr val="C00000"/>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ea typeface="Times New Roman"/>
                <a:cs typeface="Times New Roman"/>
              </a:endParaRPr>
            </a:p>
          </p:txBody>
        </p:sp>
        <p:sp>
          <p:nvSpPr>
            <p:cNvPr id="133" name="Oval 11">
              <a:extLst>
                <a:ext uri="{FF2B5EF4-FFF2-40B4-BE49-F238E27FC236}">
                  <a16:creationId xmlns:a16="http://schemas.microsoft.com/office/drawing/2014/main" id="{5535C738-AB9B-794F-B746-74421916D89C}"/>
                </a:ext>
              </a:extLst>
            </p:cNvPr>
            <p:cNvSpPr>
              <a:spLocks noChangeArrowheads="1"/>
            </p:cNvSpPr>
            <p:nvPr/>
          </p:nvSpPr>
          <p:spPr bwMode="auto">
            <a:xfrm>
              <a:off x="7901933" y="2339489"/>
              <a:ext cx="466725" cy="466725"/>
            </a:xfrm>
            <a:prstGeom prst="ellipse">
              <a:avLst/>
            </a:prstGeom>
            <a:solidFill>
              <a:srgbClr val="FFFFFF"/>
            </a:solidFill>
            <a:ln w="12700">
              <a:solidFill>
                <a:schemeClr val="tx1"/>
              </a:solidFill>
              <a:round/>
              <a:headEnd/>
              <a:tailEnd/>
            </a:ln>
          </p:spPr>
          <p:txBody>
            <a:bodyPr wrap="none" anchor="ctr"/>
            <a:lstStyle/>
            <a:p>
              <a:pPr algn="ctr"/>
              <a:r>
                <a:rPr lang="en-US" dirty="0">
                  <a:ea typeface="Times New Roman"/>
                  <a:cs typeface="Times New Roman"/>
                </a:rPr>
                <a:t>d3</a:t>
              </a:r>
            </a:p>
          </p:txBody>
        </p:sp>
        <p:sp>
          <p:nvSpPr>
            <p:cNvPr id="134" name="Oval 11">
              <a:extLst>
                <a:ext uri="{FF2B5EF4-FFF2-40B4-BE49-F238E27FC236}">
                  <a16:creationId xmlns:a16="http://schemas.microsoft.com/office/drawing/2014/main" id="{E2ACBAD2-11E5-D64E-94E6-37D4143BF7F8}"/>
                </a:ext>
              </a:extLst>
            </p:cNvPr>
            <p:cNvSpPr>
              <a:spLocks noChangeArrowheads="1"/>
            </p:cNvSpPr>
            <p:nvPr/>
          </p:nvSpPr>
          <p:spPr bwMode="auto">
            <a:xfrm>
              <a:off x="8012860" y="1751933"/>
              <a:ext cx="466725" cy="466725"/>
            </a:xfrm>
            <a:prstGeom prst="ellipse">
              <a:avLst/>
            </a:prstGeom>
            <a:solidFill>
              <a:srgbClr val="FFFFFF"/>
            </a:solidFill>
            <a:ln w="38100">
              <a:solidFill>
                <a:schemeClr val="accent1"/>
              </a:solidFill>
              <a:round/>
              <a:headEnd/>
              <a:tailEnd/>
            </a:ln>
          </p:spPr>
          <p:txBody>
            <a:bodyPr wrap="none" anchor="ctr"/>
            <a:lstStyle/>
            <a:p>
              <a:pPr algn="ctr"/>
              <a:r>
                <a:rPr lang="en-US" b="1" dirty="0">
                  <a:solidFill>
                    <a:schemeClr val="accent1"/>
                  </a:solidFill>
                  <a:ea typeface="Times New Roman"/>
                  <a:cs typeface="Times New Roman"/>
                </a:rPr>
                <a:t>d5</a:t>
              </a:r>
            </a:p>
          </p:txBody>
        </p:sp>
        <p:sp>
          <p:nvSpPr>
            <p:cNvPr id="135" name="Freeform 18">
              <a:extLst>
                <a:ext uri="{FF2B5EF4-FFF2-40B4-BE49-F238E27FC236}">
                  <a16:creationId xmlns:a16="http://schemas.microsoft.com/office/drawing/2014/main" id="{E9A505B6-4137-6E45-93DF-B6503272389B}"/>
                </a:ext>
              </a:extLst>
            </p:cNvPr>
            <p:cNvSpPr>
              <a:spLocks/>
            </p:cNvSpPr>
            <p:nvPr/>
          </p:nvSpPr>
          <p:spPr bwMode="auto">
            <a:xfrm rot="1496684">
              <a:off x="6926325" y="3701991"/>
              <a:ext cx="1280160" cy="212238"/>
            </a:xfrm>
            <a:custGeom>
              <a:avLst/>
              <a:gdLst>
                <a:gd name="T0" fmla="*/ 0 w 1592"/>
                <a:gd name="T1" fmla="*/ 2147483647 h 113"/>
                <a:gd name="T2" fmla="*/ 2147483647 w 1592"/>
                <a:gd name="T3" fmla="*/ 2147483647 h 113"/>
                <a:gd name="T4" fmla="*/ 2147483647 w 1592"/>
                <a:gd name="T5" fmla="*/ 2147483647 h 113"/>
                <a:gd name="T6" fmla="*/ 0 60000 65536"/>
                <a:gd name="T7" fmla="*/ 0 60000 65536"/>
                <a:gd name="T8" fmla="*/ 0 60000 65536"/>
                <a:gd name="T9" fmla="*/ 0 w 1592"/>
                <a:gd name="T10" fmla="*/ 0 h 113"/>
                <a:gd name="T11" fmla="*/ 1592 w 1592"/>
                <a:gd name="T12" fmla="*/ 113 h 113"/>
              </a:gdLst>
              <a:ahLst/>
              <a:cxnLst>
                <a:cxn ang="T6">
                  <a:pos x="T0" y="T1"/>
                </a:cxn>
                <a:cxn ang="T7">
                  <a:pos x="T2" y="T3"/>
                </a:cxn>
                <a:cxn ang="T8">
                  <a:pos x="T4" y="T5"/>
                </a:cxn>
              </a:cxnLst>
              <a:rect l="T9" t="T10" r="T11" b="T12"/>
              <a:pathLst>
                <a:path w="1592" h="113">
                  <a:moveTo>
                    <a:pt x="0" y="113"/>
                  </a:moveTo>
                  <a:cubicBezTo>
                    <a:pt x="255" y="57"/>
                    <a:pt x="511" y="2"/>
                    <a:pt x="776" y="1"/>
                  </a:cubicBezTo>
                  <a:cubicBezTo>
                    <a:pt x="1041" y="0"/>
                    <a:pt x="1316" y="52"/>
                    <a:pt x="1592" y="105"/>
                  </a:cubicBezTo>
                </a:path>
              </a:pathLst>
            </a:custGeom>
            <a:noFill/>
            <a:ln w="19050" cmpd="sng">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ea typeface="Times New Roman"/>
                <a:cs typeface="Times New Roman"/>
              </a:endParaRPr>
            </a:p>
          </p:txBody>
        </p:sp>
        <p:sp>
          <p:nvSpPr>
            <p:cNvPr id="141" name="Text Box 11">
              <a:extLst>
                <a:ext uri="{FF2B5EF4-FFF2-40B4-BE49-F238E27FC236}">
                  <a16:creationId xmlns:a16="http://schemas.microsoft.com/office/drawing/2014/main" id="{A1526259-7237-5044-85A6-6DAB5785E7CF}"/>
                </a:ext>
              </a:extLst>
            </p:cNvPr>
            <p:cNvSpPr txBox="1">
              <a:spLocks noChangeArrowheads="1"/>
            </p:cNvSpPr>
            <p:nvPr/>
          </p:nvSpPr>
          <p:spPr bwMode="auto">
            <a:xfrm>
              <a:off x="7269525" y="1914738"/>
              <a:ext cx="292260"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mn-lt"/>
                  <a:ea typeface="Times New Roman"/>
                  <a:cs typeface="Times New Roman"/>
                </a:rPr>
                <a:t>0.2</a:t>
              </a:r>
            </a:p>
          </p:txBody>
        </p:sp>
        <p:sp>
          <p:nvSpPr>
            <p:cNvPr id="142" name="Text Box 11">
              <a:extLst>
                <a:ext uri="{FF2B5EF4-FFF2-40B4-BE49-F238E27FC236}">
                  <a16:creationId xmlns:a16="http://schemas.microsoft.com/office/drawing/2014/main" id="{6B35D848-CDED-EB41-91DE-4FC938749C22}"/>
                </a:ext>
              </a:extLst>
            </p:cNvPr>
            <p:cNvSpPr txBox="1">
              <a:spLocks noChangeArrowheads="1"/>
            </p:cNvSpPr>
            <p:nvPr/>
          </p:nvSpPr>
          <p:spPr bwMode="auto">
            <a:xfrm>
              <a:off x="7428744" y="2431573"/>
              <a:ext cx="292260"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mn-lt"/>
                  <a:ea typeface="Times New Roman"/>
                  <a:cs typeface="Times New Roman"/>
                </a:rPr>
                <a:t>0.8</a:t>
              </a:r>
            </a:p>
          </p:txBody>
        </p:sp>
        <p:sp>
          <p:nvSpPr>
            <p:cNvPr id="143" name="Text Box 11">
              <a:extLst>
                <a:ext uri="{FF2B5EF4-FFF2-40B4-BE49-F238E27FC236}">
                  <a16:creationId xmlns:a16="http://schemas.microsoft.com/office/drawing/2014/main" id="{AB6C9275-A90C-FE4E-A549-E52D2F4750B0}"/>
                </a:ext>
              </a:extLst>
            </p:cNvPr>
            <p:cNvSpPr txBox="1">
              <a:spLocks noChangeArrowheads="1"/>
            </p:cNvSpPr>
            <p:nvPr/>
          </p:nvSpPr>
          <p:spPr bwMode="auto">
            <a:xfrm>
              <a:off x="6139539" y="3602747"/>
              <a:ext cx="292260"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mn-lt"/>
                  <a:ea typeface="Times New Roman"/>
                  <a:cs typeface="Times New Roman"/>
                </a:rPr>
                <a:t>0.5</a:t>
              </a:r>
            </a:p>
          </p:txBody>
        </p:sp>
        <p:sp>
          <p:nvSpPr>
            <p:cNvPr id="144" name="Text Box 11">
              <a:extLst>
                <a:ext uri="{FF2B5EF4-FFF2-40B4-BE49-F238E27FC236}">
                  <a16:creationId xmlns:a16="http://schemas.microsoft.com/office/drawing/2014/main" id="{5261C3F3-EFEE-EE4F-996F-F4F6E1645F19}"/>
                </a:ext>
              </a:extLst>
            </p:cNvPr>
            <p:cNvSpPr txBox="1">
              <a:spLocks noChangeArrowheads="1"/>
            </p:cNvSpPr>
            <p:nvPr/>
          </p:nvSpPr>
          <p:spPr bwMode="auto">
            <a:xfrm>
              <a:off x="6268725" y="4031234"/>
              <a:ext cx="292260" cy="276999"/>
            </a:xfrm>
            <a:prstGeom prst="rect">
              <a:avLst/>
            </a:prstGeom>
            <a:noFill/>
            <a:ln>
              <a:noFill/>
            </a:ln>
            <a:extLst/>
          </p:spPr>
          <p:txBody>
            <a:bodyPr wrap="none"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C00000"/>
                  </a:solidFill>
                  <a:latin typeface="+mn-lt"/>
                  <a:ea typeface="Times New Roman"/>
                  <a:cs typeface="Times New Roman"/>
                </a:rPr>
                <a:t>0.5</a:t>
              </a:r>
            </a:p>
          </p:txBody>
        </p:sp>
        <p:sp>
          <p:nvSpPr>
            <p:cNvPr id="145" name="Oval 12">
              <a:extLst>
                <a:ext uri="{FF2B5EF4-FFF2-40B4-BE49-F238E27FC236}">
                  <a16:creationId xmlns:a16="http://schemas.microsoft.com/office/drawing/2014/main" id="{D6AF0399-2BF9-F64C-98C0-4DE6179716C8}"/>
                </a:ext>
              </a:extLst>
            </p:cNvPr>
            <p:cNvSpPr>
              <a:spLocks noChangeArrowheads="1"/>
            </p:cNvSpPr>
            <p:nvPr/>
          </p:nvSpPr>
          <p:spPr bwMode="auto">
            <a:xfrm>
              <a:off x="5408659" y="4040791"/>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ea typeface="Times New Roman"/>
                  <a:cs typeface="Times New Roman"/>
                </a:rPr>
                <a:t>d1</a:t>
              </a:r>
            </a:p>
          </p:txBody>
        </p:sp>
        <p:sp>
          <p:nvSpPr>
            <p:cNvPr id="146" name="Oval 12">
              <a:extLst>
                <a:ext uri="{FF2B5EF4-FFF2-40B4-BE49-F238E27FC236}">
                  <a16:creationId xmlns:a16="http://schemas.microsoft.com/office/drawing/2014/main" id="{7F3CAEA4-C9CF-5B4E-A936-7AE20923C662}"/>
                </a:ext>
              </a:extLst>
            </p:cNvPr>
            <p:cNvSpPr>
              <a:spLocks noChangeArrowheads="1"/>
            </p:cNvSpPr>
            <p:nvPr/>
          </p:nvSpPr>
          <p:spPr bwMode="auto">
            <a:xfrm>
              <a:off x="6527872" y="3404375"/>
              <a:ext cx="466725" cy="466725"/>
            </a:xfrm>
            <a:prstGeom prst="ellipse">
              <a:avLst/>
            </a:prstGeom>
            <a:solidFill>
              <a:schemeClr val="bg1"/>
            </a:solidFill>
            <a:ln w="12700">
              <a:solidFill>
                <a:schemeClr val="tx1"/>
              </a:solidFill>
              <a:round/>
              <a:headEnd/>
              <a:tailEnd/>
            </a:ln>
          </p:spPr>
          <p:txBody>
            <a:bodyPr wrap="none" anchor="ctr"/>
            <a:lstStyle/>
            <a:p>
              <a:pPr algn="ctr"/>
              <a:r>
                <a:rPr lang="en-US" dirty="0">
                  <a:ea typeface="Times New Roman"/>
                  <a:cs typeface="Times New Roman"/>
                </a:rPr>
                <a:t>d6</a:t>
              </a:r>
            </a:p>
          </p:txBody>
        </p:sp>
      </p:grpSp>
      <p:sp>
        <p:nvSpPr>
          <p:cNvPr id="147" name="Text Box 11">
            <a:extLst>
              <a:ext uri="{FF2B5EF4-FFF2-40B4-BE49-F238E27FC236}">
                <a16:creationId xmlns:a16="http://schemas.microsoft.com/office/drawing/2014/main" id="{26EAB1A0-53E8-764A-B10D-F78FB47DD49F}"/>
              </a:ext>
            </a:extLst>
          </p:cNvPr>
          <p:cNvSpPr txBox="1">
            <a:spLocks noChangeArrowheads="1"/>
          </p:cNvSpPr>
          <p:nvPr/>
        </p:nvSpPr>
        <p:spPr bwMode="auto">
          <a:xfrm>
            <a:off x="7614476" y="2087385"/>
            <a:ext cx="1066318" cy="646331"/>
          </a:xfrm>
          <a:prstGeom prst="rect">
            <a:avLst/>
          </a:prstGeom>
          <a:ln/>
          <a:extLst/>
        </p:spPr>
        <p:style>
          <a:lnRef idx="0">
            <a:schemeClr val="accent1"/>
          </a:lnRef>
          <a:fillRef idx="3">
            <a:schemeClr val="accent1"/>
          </a:fillRef>
          <a:effectRef idx="3">
            <a:schemeClr val="accent1"/>
          </a:effectRef>
          <a:fontRef idx="minor">
            <a:schemeClr val="lt1"/>
          </a:fontRef>
        </p:style>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800" dirty="0">
                <a:solidFill>
                  <a:schemeClr val="bg1"/>
                </a:solidFill>
                <a:latin typeface="+mn-lt"/>
                <a:ea typeface="Times New Roman"/>
                <a:cs typeface="Times New Roman"/>
              </a:rPr>
              <a:t>Implicit</a:t>
            </a:r>
            <a:br>
              <a:rPr lang="en-US" sz="1800" dirty="0">
                <a:solidFill>
                  <a:schemeClr val="bg1"/>
                </a:solidFill>
                <a:latin typeface="+mn-lt"/>
                <a:ea typeface="Times New Roman"/>
                <a:cs typeface="Times New Roman"/>
              </a:rPr>
            </a:br>
            <a:r>
              <a:rPr lang="en-US" sz="1800" dirty="0">
                <a:solidFill>
                  <a:schemeClr val="bg1"/>
                </a:solidFill>
                <a:latin typeface="+mn-lt"/>
                <a:ea typeface="Times New Roman"/>
                <a:cs typeface="Times New Roman"/>
              </a:rPr>
              <a:t>dead end</a:t>
            </a:r>
          </a:p>
        </p:txBody>
      </p:sp>
      <p:sp>
        <p:nvSpPr>
          <p:cNvPr id="148" name="Oval 30">
            <a:extLst>
              <a:ext uri="{FF2B5EF4-FFF2-40B4-BE49-F238E27FC236}">
                <a16:creationId xmlns:a16="http://schemas.microsoft.com/office/drawing/2014/main" id="{E37B050A-C6FA-BF41-BBFF-95B427374D60}"/>
              </a:ext>
            </a:extLst>
          </p:cNvPr>
          <p:cNvSpPr>
            <a:spLocks noChangeArrowheads="1"/>
          </p:cNvSpPr>
          <p:nvPr/>
        </p:nvSpPr>
        <p:spPr bwMode="auto">
          <a:xfrm>
            <a:off x="8290770" y="2971823"/>
            <a:ext cx="448056" cy="448056"/>
          </a:xfrm>
          <a:prstGeom prst="ellipse">
            <a:avLst/>
          </a:prstGeom>
          <a:noFill/>
          <a:ln w="38100">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lIns="0" tIns="0" rIns="0" bIns="0"/>
          <a:lstStyle/>
          <a:p>
            <a:pPr algn="ctr"/>
            <a:r>
              <a:rPr lang="en-US" b="1" dirty="0">
                <a:solidFill>
                  <a:schemeClr val="accent1"/>
                </a:solidFill>
                <a:ea typeface="Times New Roman"/>
                <a:cs typeface="Times New Roman"/>
              </a:rPr>
              <a:t>d6</a:t>
            </a:r>
          </a:p>
        </p:txBody>
      </p:sp>
      <p:grpSp>
        <p:nvGrpSpPr>
          <p:cNvPr id="4" name="Group 3">
            <a:extLst>
              <a:ext uri="{FF2B5EF4-FFF2-40B4-BE49-F238E27FC236}">
                <a16:creationId xmlns:a16="http://schemas.microsoft.com/office/drawing/2014/main" id="{6BA2F9FF-C83B-E14D-810D-DAB51B6BC16C}"/>
              </a:ext>
            </a:extLst>
          </p:cNvPr>
          <p:cNvGrpSpPr/>
          <p:nvPr/>
        </p:nvGrpSpPr>
        <p:grpSpPr>
          <a:xfrm rot="1603473">
            <a:off x="7901475" y="3013034"/>
            <a:ext cx="439744" cy="307064"/>
            <a:chOff x="7710289" y="3898557"/>
            <a:chExt cx="439744" cy="307064"/>
          </a:xfrm>
        </p:grpSpPr>
        <p:sp>
          <p:nvSpPr>
            <p:cNvPr id="149" name="Freeform 148">
              <a:extLst>
                <a:ext uri="{FF2B5EF4-FFF2-40B4-BE49-F238E27FC236}">
                  <a16:creationId xmlns:a16="http://schemas.microsoft.com/office/drawing/2014/main" id="{3DD74DA4-6ABB-184A-840B-6E9C9C200CFD}"/>
                </a:ext>
              </a:extLst>
            </p:cNvPr>
            <p:cNvSpPr>
              <a:spLocks/>
            </p:cNvSpPr>
            <p:nvPr/>
          </p:nvSpPr>
          <p:spPr bwMode="auto">
            <a:xfrm rot="3600000">
              <a:off x="7847449" y="3761397"/>
              <a:ext cx="91440" cy="36576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38100">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solidFill>
                  <a:srgbClr val="C00000"/>
                </a:solidFill>
                <a:ea typeface="Times New Roman"/>
                <a:cs typeface="Times New Roman"/>
              </a:endParaRPr>
            </a:p>
          </p:txBody>
        </p:sp>
        <p:sp>
          <p:nvSpPr>
            <p:cNvPr id="150" name="Freeform 149">
              <a:extLst>
                <a:ext uri="{FF2B5EF4-FFF2-40B4-BE49-F238E27FC236}">
                  <a16:creationId xmlns:a16="http://schemas.microsoft.com/office/drawing/2014/main" id="{EAEA176B-86CD-704F-BACC-941928710FA5}"/>
                </a:ext>
              </a:extLst>
            </p:cNvPr>
            <p:cNvSpPr>
              <a:spLocks/>
            </p:cNvSpPr>
            <p:nvPr/>
          </p:nvSpPr>
          <p:spPr bwMode="auto">
            <a:xfrm rot="14400000">
              <a:off x="7921433" y="3977021"/>
              <a:ext cx="91440" cy="365760"/>
            </a:xfrm>
            <a:custGeom>
              <a:avLst/>
              <a:gdLst>
                <a:gd name="T0" fmla="*/ 2147483647 w 144"/>
                <a:gd name="T1" fmla="*/ 2147483647 h 856"/>
                <a:gd name="T2" fmla="*/ 0 w 144"/>
                <a:gd name="T3" fmla="*/ 2147483647 h 856"/>
                <a:gd name="T4" fmla="*/ 2147483647 w 144"/>
                <a:gd name="T5" fmla="*/ 0 h 856"/>
                <a:gd name="T6" fmla="*/ 0 60000 65536"/>
                <a:gd name="T7" fmla="*/ 0 60000 65536"/>
                <a:gd name="T8" fmla="*/ 0 60000 65536"/>
                <a:gd name="T9" fmla="*/ 0 w 144"/>
                <a:gd name="T10" fmla="*/ 0 h 856"/>
                <a:gd name="T11" fmla="*/ 144 w 144"/>
                <a:gd name="T12" fmla="*/ 856 h 856"/>
              </a:gdLst>
              <a:ahLst/>
              <a:cxnLst>
                <a:cxn ang="T6">
                  <a:pos x="T0" y="T1"/>
                </a:cxn>
                <a:cxn ang="T7">
                  <a:pos x="T2" y="T3"/>
                </a:cxn>
                <a:cxn ang="T8">
                  <a:pos x="T4" y="T5"/>
                </a:cxn>
              </a:cxnLst>
              <a:rect l="T9" t="T10" r="T11" b="T12"/>
              <a:pathLst>
                <a:path w="144" h="856">
                  <a:moveTo>
                    <a:pt x="144" y="856"/>
                  </a:moveTo>
                  <a:cubicBezTo>
                    <a:pt x="72" y="715"/>
                    <a:pt x="0" y="575"/>
                    <a:pt x="0" y="432"/>
                  </a:cubicBezTo>
                  <a:cubicBezTo>
                    <a:pt x="0" y="289"/>
                    <a:pt x="72" y="144"/>
                    <a:pt x="144" y="0"/>
                  </a:cubicBezTo>
                </a:path>
              </a:pathLst>
            </a:custGeom>
            <a:noFill/>
            <a:ln w="38100">
              <a:solidFill>
                <a:schemeClr val="accent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endParaRPr lang="en-US" dirty="0">
                <a:solidFill>
                  <a:srgbClr val="C00000"/>
                </a:solidFill>
                <a:ea typeface="Times New Roman"/>
                <a:cs typeface="Times New Roman"/>
              </a:endParaRPr>
            </a:p>
          </p:txBody>
        </p:sp>
      </p:grpSp>
    </p:spTree>
    <p:extLst>
      <p:ext uri="{BB962C8B-B14F-4D97-AF65-F5344CB8AC3E}">
        <p14:creationId xmlns:p14="http://schemas.microsoft.com/office/powerpoint/2010/main" val="15596966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UCT in Two-Player Games</a:t>
            </a:r>
            <a:endParaRPr lang="en-US" dirty="0"/>
          </a:p>
        </p:txBody>
      </p:sp>
      <p:sp>
        <p:nvSpPr>
          <p:cNvPr id="3" name="Content Placeholder 2"/>
          <p:cNvSpPr>
            <a:spLocks noGrp="1"/>
          </p:cNvSpPr>
          <p:nvPr>
            <p:ph idx="1"/>
          </p:nvPr>
        </p:nvSpPr>
        <p:spPr/>
        <p:txBody>
          <a:bodyPr>
            <a:normAutofit fontScale="85000" lnSpcReduction="20000"/>
          </a:bodyPr>
          <a:lstStyle/>
          <a:p>
            <a:r>
              <a:rPr lang="en-US" dirty="0"/>
              <a:t>Generate Monte Carlo rollouts using a modified version of UCT</a:t>
            </a:r>
          </a:p>
          <a:p>
            <a:pPr lvl="1"/>
            <a:r>
              <a:rPr lang="en-US" dirty="0"/>
              <a:t>Rollout: game is played out to very end by selecting moves at random, result of each playout used to weight nodes in game tree</a:t>
            </a:r>
          </a:p>
          <a:p>
            <a:r>
              <a:rPr lang="en-US" dirty="0"/>
              <a:t>Main differences:</a:t>
            </a:r>
          </a:p>
          <a:p>
            <a:pPr lvl="1"/>
            <a:r>
              <a:rPr lang="en-US" dirty="0"/>
              <a:t>Instead of choosing actions that minimize accumulated cost, </a:t>
            </a:r>
            <a:br>
              <a:rPr lang="en-US" dirty="0"/>
            </a:br>
            <a:r>
              <a:rPr lang="en-US" dirty="0"/>
              <a:t>choose actions that maximize payoff at the end of the game</a:t>
            </a:r>
          </a:p>
          <a:p>
            <a:pPr lvl="1"/>
            <a:r>
              <a:rPr lang="en-US" dirty="0"/>
              <a:t>UCT for player 1 recursively calls UCT for player 2</a:t>
            </a:r>
          </a:p>
          <a:p>
            <a:pPr lvl="2"/>
            <a:r>
              <a:rPr lang="en-US" dirty="0"/>
              <a:t>Choose opponent’s action</a:t>
            </a:r>
          </a:p>
          <a:p>
            <a:pPr lvl="1"/>
            <a:r>
              <a:rPr lang="en-US" dirty="0"/>
              <a:t>UCT for player 2 recursively </a:t>
            </a:r>
            <a:br>
              <a:rPr lang="en-US" dirty="0"/>
            </a:br>
            <a:r>
              <a:rPr lang="en-US" dirty="0"/>
              <a:t>calls UCT for player 1</a:t>
            </a:r>
          </a:p>
          <a:p>
            <a:r>
              <a:rPr lang="en-US" dirty="0"/>
              <a:t>Produced the first computer </a:t>
            </a:r>
            <a:br>
              <a:rPr lang="en-US" dirty="0"/>
            </a:br>
            <a:r>
              <a:rPr lang="en-US" dirty="0"/>
              <a:t>programs to play Go well</a:t>
            </a:r>
          </a:p>
          <a:p>
            <a:pPr lvl="1"/>
            <a:r>
              <a:rPr lang="en-US" dirty="0"/>
              <a:t>≈ 2008–2012</a:t>
            </a:r>
          </a:p>
          <a:p>
            <a:r>
              <a:rPr lang="en-US" dirty="0"/>
              <a:t>Monte Carlo rollout </a:t>
            </a:r>
            <a:br>
              <a:rPr lang="en-US" dirty="0"/>
            </a:br>
            <a:r>
              <a:rPr lang="en-US" dirty="0"/>
              <a:t>techniques similar to UCT </a:t>
            </a:r>
            <a:br>
              <a:rPr lang="en-US" dirty="0"/>
            </a:br>
            <a:r>
              <a:rPr lang="en-US" dirty="0"/>
              <a:t>were used to train AlphaGo</a:t>
            </a:r>
          </a:p>
        </p:txBody>
      </p:sp>
      <p:sp>
        <p:nvSpPr>
          <p:cNvPr id="4" name="Slide Number Placeholder 3">
            <a:extLst>
              <a:ext uri="{FF2B5EF4-FFF2-40B4-BE49-F238E27FC236}">
                <a16:creationId xmlns:a16="http://schemas.microsoft.com/office/drawing/2014/main" id="{EB8E463F-E57F-BA41-9E50-2355D57F347C}"/>
              </a:ext>
            </a:extLst>
          </p:cNvPr>
          <p:cNvSpPr>
            <a:spLocks noGrp="1"/>
          </p:cNvSpPr>
          <p:nvPr>
            <p:ph type="sldNum" sz="quarter" idx="12"/>
          </p:nvPr>
        </p:nvSpPr>
        <p:spPr/>
        <p:txBody>
          <a:bodyPr/>
          <a:lstStyle/>
          <a:p>
            <a:fld id="{67C9959E-8E6B-B04C-9955-EA096F41CA7A}" type="slidenum">
              <a:rPr lang="en-GB" smtClean="0"/>
              <a:pPr/>
              <a:t>90</a:t>
            </a:fld>
            <a:endParaRPr lang="en-GB"/>
          </a:p>
        </p:txBody>
      </p:sp>
      <p:pic>
        <p:nvPicPr>
          <p:cNvPr id="13" name="Picture 12" descr="foo1.pdf">
            <a:extLst>
              <a:ext uri="{FF2B5EF4-FFF2-40B4-BE49-F238E27FC236}">
                <a16:creationId xmlns:a16="http://schemas.microsoft.com/office/drawing/2014/main" id="{1B47DC85-998B-8046-9772-C5D33C84B1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3436619"/>
            <a:ext cx="3643754" cy="27403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179603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B3A0A-D301-844D-B39C-495DFDF5966B}"/>
              </a:ext>
            </a:extLst>
          </p:cNvPr>
          <p:cNvSpPr>
            <a:spLocks noGrp="1"/>
          </p:cNvSpPr>
          <p:nvPr>
            <p:ph type="title"/>
          </p:nvPr>
        </p:nvSpPr>
        <p:spPr/>
        <p:txBody>
          <a:bodyPr/>
          <a:lstStyle/>
          <a:p>
            <a:r>
              <a:rPr lang="en-GB" dirty="0"/>
              <a:t>Intermediate Summary</a:t>
            </a:r>
          </a:p>
        </p:txBody>
      </p:sp>
      <p:sp>
        <p:nvSpPr>
          <p:cNvPr id="3" name="Content Placeholder 2">
            <a:extLst>
              <a:ext uri="{FF2B5EF4-FFF2-40B4-BE49-F238E27FC236}">
                <a16:creationId xmlns:a16="http://schemas.microsoft.com/office/drawing/2014/main" id="{BEA3C589-99CA-3A44-B790-03628ED610AE}"/>
              </a:ext>
            </a:extLst>
          </p:cNvPr>
          <p:cNvSpPr>
            <a:spLocks noGrp="1"/>
          </p:cNvSpPr>
          <p:nvPr>
            <p:ph idx="1"/>
          </p:nvPr>
        </p:nvSpPr>
        <p:spPr/>
        <p:txBody>
          <a:bodyPr>
            <a:normAutofit/>
          </a:bodyPr>
          <a:lstStyle/>
          <a:p>
            <a:r>
              <a:rPr lang="en-US" dirty="0"/>
              <a:t>Run-Lookahead</a:t>
            </a:r>
          </a:p>
          <a:p>
            <a:r>
              <a:rPr lang="en-US" dirty="0"/>
              <a:t>Reinforcement learning</a:t>
            </a:r>
          </a:p>
          <a:p>
            <a:pPr lvl="1"/>
            <a:r>
              <a:rPr lang="en-GB" dirty="0"/>
              <a:t>Passive learning</a:t>
            </a:r>
          </a:p>
          <a:p>
            <a:pPr lvl="2"/>
            <a:r>
              <a:rPr lang="en-GB" dirty="0"/>
              <a:t>DUE</a:t>
            </a:r>
          </a:p>
          <a:p>
            <a:pPr lvl="2"/>
            <a:r>
              <a:rPr lang="en-GB" dirty="0"/>
              <a:t>ADP</a:t>
            </a:r>
          </a:p>
          <a:p>
            <a:pPr lvl="2"/>
            <a:r>
              <a:rPr lang="en-GB" dirty="0"/>
              <a:t>TD</a:t>
            </a:r>
          </a:p>
          <a:p>
            <a:pPr lvl="1"/>
            <a:r>
              <a:rPr lang="en-GB" dirty="0"/>
              <a:t>Active learning</a:t>
            </a:r>
          </a:p>
          <a:p>
            <a:pPr lvl="2"/>
            <a:r>
              <a:rPr lang="en-GB" dirty="0"/>
              <a:t>Active ADP</a:t>
            </a:r>
          </a:p>
          <a:p>
            <a:pPr lvl="2"/>
            <a:r>
              <a:rPr lang="en-GB" dirty="0"/>
              <a:t>Q-learning</a:t>
            </a:r>
          </a:p>
          <a:p>
            <a:pPr lvl="1"/>
            <a:r>
              <a:rPr lang="en-US" dirty="0"/>
              <a:t>Multi-armed bandit problem</a:t>
            </a:r>
          </a:p>
          <a:p>
            <a:pPr lvl="2"/>
            <a:r>
              <a:rPr lang="en-US" dirty="0"/>
              <a:t>UCB, UCT</a:t>
            </a:r>
          </a:p>
          <a:p>
            <a:pPr lvl="1"/>
            <a:endParaRPr lang="en-GB" dirty="0"/>
          </a:p>
        </p:txBody>
      </p:sp>
      <p:sp>
        <p:nvSpPr>
          <p:cNvPr id="4" name="Slide Number Placeholder 3">
            <a:extLst>
              <a:ext uri="{FF2B5EF4-FFF2-40B4-BE49-F238E27FC236}">
                <a16:creationId xmlns:a16="http://schemas.microsoft.com/office/drawing/2014/main" id="{6AC8505A-3832-FA47-B49D-1C25D70EE6AD}"/>
              </a:ext>
            </a:extLst>
          </p:cNvPr>
          <p:cNvSpPr>
            <a:spLocks noGrp="1"/>
          </p:cNvSpPr>
          <p:nvPr>
            <p:ph type="sldNum" sz="quarter" idx="12"/>
          </p:nvPr>
        </p:nvSpPr>
        <p:spPr/>
        <p:txBody>
          <a:bodyPr/>
          <a:lstStyle/>
          <a:p>
            <a:fld id="{67C9959E-8E6B-B04C-9955-EA096F41CA7A}" type="slidenum">
              <a:rPr lang="en-GB" smtClean="0"/>
              <a:t>91</a:t>
            </a:fld>
            <a:endParaRPr lang="en-GB"/>
          </a:p>
        </p:txBody>
      </p:sp>
    </p:spTree>
    <p:extLst>
      <p:ext uri="{BB962C8B-B14F-4D97-AF65-F5344CB8AC3E}">
        <p14:creationId xmlns:p14="http://schemas.microsoft.com/office/powerpoint/2010/main" val="393395633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939D9-366F-7F42-805E-6D533DA430B9}"/>
              </a:ext>
            </a:extLst>
          </p:cNvPr>
          <p:cNvSpPr>
            <a:spLocks noGrp="1"/>
          </p:cNvSpPr>
          <p:nvPr>
            <p:ph type="title"/>
          </p:nvPr>
        </p:nvSpPr>
        <p:spPr/>
        <p:txBody>
          <a:bodyPr/>
          <a:lstStyle/>
          <a:p>
            <a:r>
              <a:rPr lang="en-GB" dirty="0"/>
              <a:t>Outline per the Book</a:t>
            </a:r>
          </a:p>
        </p:txBody>
      </p:sp>
      <p:sp>
        <p:nvSpPr>
          <p:cNvPr id="3" name="Content Placeholder 2">
            <a:extLst>
              <a:ext uri="{FF2B5EF4-FFF2-40B4-BE49-F238E27FC236}">
                <a16:creationId xmlns:a16="http://schemas.microsoft.com/office/drawing/2014/main" id="{A61B3F8C-1DF6-C44F-A43C-94F139E61CEB}"/>
              </a:ext>
            </a:extLst>
          </p:cNvPr>
          <p:cNvSpPr>
            <a:spLocks noGrp="1"/>
          </p:cNvSpPr>
          <p:nvPr>
            <p:ph idx="1"/>
          </p:nvPr>
        </p:nvSpPr>
        <p:spPr>
          <a:xfrm>
            <a:off x="628650" y="1158240"/>
            <a:ext cx="7886700" cy="5451566"/>
          </a:xfrm>
        </p:spPr>
        <p:txBody>
          <a:bodyPr>
            <a:normAutofit/>
          </a:bodyPr>
          <a:lstStyle/>
          <a:p>
            <a:pPr marL="0" indent="0">
              <a:buNone/>
            </a:pPr>
            <a:r>
              <a:rPr lang="en-GB" i="1" dirty="0"/>
              <a:t>6.2 Stochastic shortest path problems</a:t>
            </a:r>
          </a:p>
          <a:p>
            <a:pPr lvl="1"/>
            <a:r>
              <a:rPr lang="en-GB" dirty="0"/>
              <a:t>Safe/unsafe policies</a:t>
            </a:r>
          </a:p>
          <a:p>
            <a:pPr lvl="1"/>
            <a:r>
              <a:rPr lang="en-GB" dirty="0"/>
              <a:t>Optimality</a:t>
            </a:r>
          </a:p>
          <a:p>
            <a:pPr lvl="1"/>
            <a:r>
              <a:rPr lang="en-GB" dirty="0"/>
              <a:t>Policy iteration, value iteration</a:t>
            </a:r>
          </a:p>
          <a:p>
            <a:pPr marL="0" indent="0">
              <a:buNone/>
            </a:pPr>
            <a:r>
              <a:rPr lang="en-GB" i="1" dirty="0"/>
              <a:t>6.3 Heuristic search algorithms</a:t>
            </a:r>
          </a:p>
          <a:p>
            <a:pPr lvl="1"/>
            <a:r>
              <a:rPr lang="en-GB" dirty="0"/>
              <a:t>Best-first search</a:t>
            </a:r>
          </a:p>
          <a:p>
            <a:pPr lvl="1"/>
            <a:r>
              <a:rPr lang="en-GB" dirty="0"/>
              <a:t>Determinisation</a:t>
            </a:r>
          </a:p>
          <a:p>
            <a:pPr marL="0" indent="0">
              <a:buNone/>
            </a:pPr>
            <a:r>
              <a:rPr lang="en-GB" i="1" dirty="0"/>
              <a:t>6.4 Online probabilistic planning</a:t>
            </a:r>
          </a:p>
          <a:p>
            <a:pPr lvl="1"/>
            <a:r>
              <a:rPr lang="en-GB" dirty="0"/>
              <a:t>Lookahead</a:t>
            </a:r>
          </a:p>
          <a:p>
            <a:pPr lvl="1"/>
            <a:r>
              <a:rPr lang="en-GB" dirty="0"/>
              <a:t>Reinforcement learning</a:t>
            </a:r>
          </a:p>
          <a:p>
            <a:pPr lvl="1"/>
            <a:endParaRPr lang="en-GB" dirty="0"/>
          </a:p>
          <a:p>
            <a:pPr marL="0" indent="0" algn="ctr">
              <a:buNone/>
            </a:pPr>
            <a:r>
              <a:rPr lang="en-GB" dirty="0">
                <a:solidFill>
                  <a:srgbClr val="C00000"/>
                </a:solidFill>
              </a:rPr>
              <a:t>⇒ Next: More on Decision Making</a:t>
            </a:r>
          </a:p>
        </p:txBody>
      </p:sp>
      <p:sp>
        <p:nvSpPr>
          <p:cNvPr id="4" name="Slide Number Placeholder 3">
            <a:extLst>
              <a:ext uri="{FF2B5EF4-FFF2-40B4-BE49-F238E27FC236}">
                <a16:creationId xmlns:a16="http://schemas.microsoft.com/office/drawing/2014/main" id="{CEE0CFDA-EE73-6943-8A96-B6F41ABB7395}"/>
              </a:ext>
            </a:extLst>
          </p:cNvPr>
          <p:cNvSpPr>
            <a:spLocks noGrp="1"/>
          </p:cNvSpPr>
          <p:nvPr>
            <p:ph type="sldNum" sz="quarter" idx="12"/>
          </p:nvPr>
        </p:nvSpPr>
        <p:spPr/>
        <p:txBody>
          <a:bodyPr/>
          <a:lstStyle/>
          <a:p>
            <a:fld id="{67C9959E-8E6B-B04C-9955-EA096F41CA7A}" type="slidenum">
              <a:rPr lang="en-GB" smtClean="0"/>
              <a:t>92</a:t>
            </a:fld>
            <a:endParaRPr lang="en-GB"/>
          </a:p>
        </p:txBody>
      </p:sp>
    </p:spTree>
    <p:extLst>
      <p:ext uri="{BB962C8B-B14F-4D97-AF65-F5344CB8AC3E}">
        <p14:creationId xmlns:p14="http://schemas.microsoft.com/office/powerpoint/2010/main" val="264079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9891</TotalTime>
  <Words>10630</Words>
  <Application>Microsoft Macintosh PowerPoint</Application>
  <PresentationFormat>On-screen Show (4:3)</PresentationFormat>
  <Paragraphs>1829</Paragraphs>
  <Slides>92</Slides>
  <Notes>30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92</vt:i4>
      </vt:variant>
    </vt:vector>
  </HeadingPairs>
  <TitlesOfParts>
    <vt:vector size="107" baseType="lpstr">
      <vt:lpstr>ＭＳ Ｐゴシック</vt:lpstr>
      <vt:lpstr>游ゴシック</vt:lpstr>
      <vt:lpstr>Arial</vt:lpstr>
      <vt:lpstr>Calibri</vt:lpstr>
      <vt:lpstr>Calibri Light</vt:lpstr>
      <vt:lpstr>Cambria Math</vt:lpstr>
      <vt:lpstr>Courier New</vt:lpstr>
      <vt:lpstr>Lucida Grande</vt:lpstr>
      <vt:lpstr>Mangal</vt:lpstr>
      <vt:lpstr>Symbol</vt:lpstr>
      <vt:lpstr>Tahoma</vt:lpstr>
      <vt:lpstr>Times New Roman</vt:lpstr>
      <vt:lpstr>Webdings</vt:lpstr>
      <vt:lpstr>Wingdings</vt:lpstr>
      <vt:lpstr>Office Theme</vt:lpstr>
      <vt:lpstr>Advanced Topics Data Science and AI  Automated Planning and Acting</vt:lpstr>
      <vt:lpstr>Content</vt:lpstr>
      <vt:lpstr>Acknowledgements</vt:lpstr>
      <vt:lpstr>Outline</vt:lpstr>
      <vt:lpstr>Probabilistic Planning Domain</vt:lpstr>
      <vt:lpstr>Example</vt:lpstr>
      <vt:lpstr>Policies, Problems, Solutions</vt:lpstr>
      <vt:lpstr>Notation and Terminology</vt:lpstr>
      <vt:lpstr>Dead Ends</vt:lpstr>
      <vt:lpstr>Histories</vt:lpstr>
      <vt:lpstr>Unsafe Solutions</vt:lpstr>
      <vt:lpstr>Unsafe Solutions</vt:lpstr>
      <vt:lpstr>Safe Solutions</vt:lpstr>
      <vt:lpstr>Safe Solutions</vt:lpstr>
      <vt:lpstr>Safe Solutions</vt:lpstr>
      <vt:lpstr>Expected Cost</vt:lpstr>
      <vt:lpstr>Expected Cost</vt:lpstr>
      <vt:lpstr>Example</vt:lpstr>
      <vt:lpstr>Safe Solutions</vt:lpstr>
      <vt:lpstr>Planning as Optimisation</vt:lpstr>
      <vt:lpstr>Cost to Go</vt:lpstr>
      <vt:lpstr>Policy Iteration</vt:lpstr>
      <vt:lpstr>Example</vt:lpstr>
      <vt:lpstr>Example</vt:lpstr>
      <vt:lpstr>Value Iteration</vt:lpstr>
      <vt:lpstr>Synchronous Asynchronous</vt:lpstr>
      <vt:lpstr>Synchronous Asynchronous</vt:lpstr>
      <vt:lpstr>Synchronous Asynchronous</vt:lpstr>
      <vt:lpstr>Synchronous Asynchronous</vt:lpstr>
      <vt:lpstr>Discussion</vt:lpstr>
      <vt:lpstr>Summary</vt:lpstr>
      <vt:lpstr>Outline</vt:lpstr>
      <vt:lpstr>AO*</vt:lpstr>
      <vt:lpstr>LAO*</vt:lpstr>
      <vt:lpstr>LAO* Example</vt:lpstr>
      <vt:lpstr>Heuristics through Determinization</vt:lpstr>
      <vt:lpstr>Heuristics through Determinization</vt:lpstr>
      <vt:lpstr>Summary</vt:lpstr>
      <vt:lpstr>Outline</vt:lpstr>
      <vt:lpstr>Planning and Acting</vt:lpstr>
      <vt:lpstr>Planning and Acting</vt:lpstr>
      <vt:lpstr>Acting as Reinforcement Learning (RL)</vt:lpstr>
      <vt:lpstr>Factors That Make RL Hard</vt:lpstr>
      <vt:lpstr>Passive vs. Active Learning</vt:lpstr>
      <vt:lpstr>Model-based vs. Model-free RL</vt:lpstr>
      <vt:lpstr>Passive RL</vt:lpstr>
      <vt:lpstr>Passive RL</vt:lpstr>
      <vt:lpstr>Direct Utility Estimation (DUE)</vt:lpstr>
      <vt:lpstr>DUE: Example</vt:lpstr>
      <vt:lpstr>DUE: Convergence</vt:lpstr>
      <vt:lpstr>DUE: Problem</vt:lpstr>
      <vt:lpstr>DUE: Problem</vt:lpstr>
      <vt:lpstr>Adaptive Dynamic Programming (ADP)</vt:lpstr>
      <vt:lpstr>ADP: Policy Evaluation</vt:lpstr>
      <vt:lpstr>ADP: Learn the Model</vt:lpstr>
      <vt:lpstr>ADP: Learn the Model</vt:lpstr>
      <vt:lpstr>ADP: Algorithm</vt:lpstr>
      <vt:lpstr>ADP: Problem</vt:lpstr>
      <vt:lpstr>Temporal Difference Learning (TD)</vt:lpstr>
      <vt:lpstr>TD: Example</vt:lpstr>
      <vt:lpstr>Aside: Online Mean Estimation</vt:lpstr>
      <vt:lpstr>TD Update</vt:lpstr>
      <vt:lpstr>TD: Convergence</vt:lpstr>
      <vt:lpstr>Comparison between ADP and TD</vt:lpstr>
      <vt:lpstr>ADP and TD</vt:lpstr>
      <vt:lpstr>Overall comparisons</vt:lpstr>
      <vt:lpstr>Passive Learning: Disadvantage</vt:lpstr>
      <vt:lpstr>Goal of Active Learning</vt:lpstr>
      <vt:lpstr>Active ADP Agent</vt:lpstr>
      <vt:lpstr>Issues with ADP Approach</vt:lpstr>
      <vt:lpstr>Q-learning</vt:lpstr>
      <vt:lpstr>Q-learning can be model-free</vt:lpstr>
      <vt:lpstr>Q-learning</vt:lpstr>
      <vt:lpstr>Q-learning</vt:lpstr>
      <vt:lpstr>Q-learning without a Model</vt:lpstr>
      <vt:lpstr>Q-learning: Convergence</vt:lpstr>
      <vt:lpstr>Exploitation vs. Exploration</vt:lpstr>
      <vt:lpstr>Multi-Arm Bandit Problem</vt:lpstr>
      <vt:lpstr>Actions</vt:lpstr>
      <vt:lpstr>Formal Model</vt:lpstr>
      <vt:lpstr>Exploitation vs. Exploration Dilemma</vt:lpstr>
      <vt:lpstr>Where does the loss come from?</vt:lpstr>
      <vt:lpstr>Where does the loss come from?</vt:lpstr>
      <vt:lpstr>UCB (Upper Confidence Bound) Algorithm</vt:lpstr>
      <vt:lpstr>UCB: Performance</vt:lpstr>
      <vt:lpstr>UCB: Performance</vt:lpstr>
      <vt:lpstr>UCT Algorithm</vt:lpstr>
      <vt:lpstr>UCT as an Acting Procedure</vt:lpstr>
      <vt:lpstr>UCT as a Learning Procedure</vt:lpstr>
      <vt:lpstr>UCT in Two-Player Games</vt:lpstr>
      <vt:lpstr>Intermediate Summary</vt:lpstr>
      <vt:lpstr>Outline per the Book</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Tanya</cp:lastModifiedBy>
  <cp:revision>146</cp:revision>
  <cp:lastPrinted>2020-06-25T11:47:05Z</cp:lastPrinted>
  <dcterms:created xsi:type="dcterms:W3CDTF">2020-02-28T12:43:09Z</dcterms:created>
  <dcterms:modified xsi:type="dcterms:W3CDTF">2021-06-07T14:01:03Z</dcterms:modified>
</cp:coreProperties>
</file>