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6"/>
  </p:notesMasterIdLst>
  <p:sldIdLst>
    <p:sldId id="256" r:id="rId2"/>
    <p:sldId id="263" r:id="rId3"/>
    <p:sldId id="400" r:id="rId4"/>
    <p:sldId id="349" r:id="rId5"/>
    <p:sldId id="353" r:id="rId6"/>
    <p:sldId id="266" r:id="rId7"/>
    <p:sldId id="958" r:id="rId8"/>
    <p:sldId id="726" r:id="rId9"/>
    <p:sldId id="727" r:id="rId10"/>
    <p:sldId id="668" r:id="rId11"/>
    <p:sldId id="658" r:id="rId12"/>
    <p:sldId id="659" r:id="rId13"/>
    <p:sldId id="520" r:id="rId14"/>
    <p:sldId id="521" r:id="rId15"/>
    <p:sldId id="522" r:id="rId16"/>
    <p:sldId id="531" r:id="rId17"/>
    <p:sldId id="532" r:id="rId18"/>
    <p:sldId id="485" r:id="rId19"/>
    <p:sldId id="674" r:id="rId20"/>
    <p:sldId id="666" r:id="rId21"/>
    <p:sldId id="546" r:id="rId22"/>
    <p:sldId id="397" r:id="rId23"/>
    <p:sldId id="316" r:id="rId24"/>
    <p:sldId id="354" r:id="rId25"/>
    <p:sldId id="355" r:id="rId26"/>
    <p:sldId id="386" r:id="rId27"/>
    <p:sldId id="916" r:id="rId28"/>
    <p:sldId id="917" r:id="rId29"/>
    <p:sldId id="915" r:id="rId30"/>
    <p:sldId id="357" r:id="rId31"/>
    <p:sldId id="359" r:id="rId32"/>
    <p:sldId id="360" r:id="rId33"/>
    <p:sldId id="361" r:id="rId34"/>
    <p:sldId id="387" r:id="rId35"/>
    <p:sldId id="363" r:id="rId36"/>
    <p:sldId id="388" r:id="rId37"/>
    <p:sldId id="364" r:id="rId38"/>
    <p:sldId id="365" r:id="rId39"/>
    <p:sldId id="391" r:id="rId40"/>
    <p:sldId id="366" r:id="rId41"/>
    <p:sldId id="390" r:id="rId42"/>
    <p:sldId id="954" r:id="rId43"/>
    <p:sldId id="955" r:id="rId44"/>
    <p:sldId id="921" r:id="rId45"/>
    <p:sldId id="919" r:id="rId46"/>
    <p:sldId id="925" r:id="rId47"/>
    <p:sldId id="926" r:id="rId48"/>
    <p:sldId id="930" r:id="rId49"/>
    <p:sldId id="931" r:id="rId50"/>
    <p:sldId id="957" r:id="rId51"/>
    <p:sldId id="932" r:id="rId52"/>
    <p:sldId id="929" r:id="rId53"/>
    <p:sldId id="922" r:id="rId54"/>
    <p:sldId id="933" r:id="rId55"/>
    <p:sldId id="934" r:id="rId56"/>
    <p:sldId id="938" r:id="rId57"/>
    <p:sldId id="942" r:id="rId58"/>
    <p:sldId id="943" r:id="rId59"/>
    <p:sldId id="944" r:id="rId60"/>
    <p:sldId id="945" r:id="rId61"/>
    <p:sldId id="946" r:id="rId62"/>
    <p:sldId id="935" r:id="rId63"/>
    <p:sldId id="947" r:id="rId64"/>
    <p:sldId id="948" r:id="rId65"/>
    <p:sldId id="949" r:id="rId66"/>
    <p:sldId id="950" r:id="rId67"/>
    <p:sldId id="951" r:id="rId68"/>
    <p:sldId id="953" r:id="rId69"/>
    <p:sldId id="952" r:id="rId70"/>
    <p:sldId id="956" r:id="rId71"/>
    <p:sldId id="924" r:id="rId72"/>
    <p:sldId id="920" r:id="rId73"/>
    <p:sldId id="923" r:id="rId74"/>
    <p:sldId id="39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9"/>
    <p:restoredTop sz="94714"/>
  </p:normalViewPr>
  <p:slideViewPr>
    <p:cSldViewPr snapToGrid="0" snapToObjects="1">
      <p:cViewPr varScale="1">
        <p:scale>
          <a:sx n="147" d="100"/>
          <a:sy n="147" d="100"/>
        </p:scale>
        <p:origin x="18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22/06/2021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a:t>8: Rao</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3FF3FB5-C4E9-2042-AA10-0BF3681055AD}" type="slidenum">
              <a:rPr lang="de-DE" sz="1200"/>
              <a:pPr/>
              <a:t>24</a:t>
            </a:fld>
            <a:endParaRPr lang="de-DE"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86517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B4CAE018-5A7A-5A41-A9D5-ADEBD3458452}" type="slidenum">
              <a:rPr lang="de-DE" sz="1200"/>
              <a:pPr/>
              <a:t>25</a:t>
            </a:fld>
            <a:endParaRPr lang="de-DE"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RM: I think there is only one belief state. Having more means a distribution over belief states. What should this be?</a:t>
            </a:r>
          </a:p>
          <a:p>
            <a:pPr eaLnBrk="1" hangingPunct="1"/>
            <a:r>
              <a:rPr lang="en-US" dirty="0">
                <a:ea typeface="ＭＳ Ｐゴシック" charset="0"/>
                <a:cs typeface="ＭＳ Ｐゴシック" charset="0"/>
              </a:rPr>
              <a:t>But this one belief state distribution is orthogonal to Utilities, these are the same for all belief states.</a:t>
            </a:r>
          </a:p>
        </p:txBody>
      </p:sp>
    </p:spTree>
    <p:extLst>
      <p:ext uri="{BB962C8B-B14F-4D97-AF65-F5344CB8AC3E}">
        <p14:creationId xmlns:p14="http://schemas.microsoft.com/office/powerpoint/2010/main" val="407992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DE9819B-43F6-AB47-BBBE-353E07B9A980}" type="slidenum">
              <a:rPr lang="de-DE" sz="1200"/>
              <a:pPr/>
              <a:t>26</a:t>
            </a:fld>
            <a:endParaRPr lang="de-DE"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069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DE9819B-43F6-AB47-BBBE-353E07B9A980}" type="slidenum">
              <a:rPr lang="de-DE" sz="1200"/>
              <a:pPr/>
              <a:t>27</a:t>
            </a:fld>
            <a:endParaRPr lang="de-DE"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865077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DE9819B-43F6-AB47-BBBE-353E07B9A980}" type="slidenum">
              <a:rPr lang="de-DE" sz="1200"/>
              <a:pPr/>
              <a:t>28</a:t>
            </a:fld>
            <a:endParaRPr lang="de-DE"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38135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DE9819B-43F6-AB47-BBBE-353E07B9A980}" type="slidenum">
              <a:rPr lang="de-DE" sz="1200"/>
              <a:pPr/>
              <a:t>29</a:t>
            </a:fld>
            <a:endParaRPr lang="de-DE"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621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1885354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Folienbildplatzhalter 1"/>
          <p:cNvSpPr>
            <a:spLocks noGrp="1" noRot="1" noChangeAspect="1" noTextEdit="1"/>
          </p:cNvSpPr>
          <p:nvPr>
            <p:ph type="sldImg"/>
          </p:nvPr>
        </p:nvSpPr>
        <p:spPr>
          <a:ln/>
        </p:spPr>
      </p:sp>
      <p:sp>
        <p:nvSpPr>
          <p:cNvPr id="119810" name="Notizenplatzhalt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119811"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70A5D9F-2F58-3442-989C-6250F38A056A}" type="slidenum">
              <a:rPr lang="de-DE" sz="1200"/>
              <a:pPr/>
              <a:t>35</a:t>
            </a:fld>
            <a:endParaRPr lang="de-DE" sz="1200"/>
          </a:p>
        </p:txBody>
      </p:sp>
    </p:spTree>
    <p:extLst>
      <p:ext uri="{BB962C8B-B14F-4D97-AF65-F5344CB8AC3E}">
        <p14:creationId xmlns:p14="http://schemas.microsoft.com/office/powerpoint/2010/main" val="1180297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33FE8BB-798E-5B46-97D9-52988B30899B}" type="slidenum">
              <a:rPr lang="de-DE" sz="1200"/>
              <a:pPr/>
              <a:t>40</a:t>
            </a:fld>
            <a:endParaRPr lang="de-DE" sz="1200"/>
          </a:p>
        </p:txBody>
      </p:sp>
      <p:sp>
        <p:nvSpPr>
          <p:cNvPr id="123906" name="Rectangle 2"/>
          <p:cNvSpPr>
            <a:spLocks noGrp="1" noRot="1" noChangeAspect="1"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dirty="0">
                <a:ea typeface="ＭＳ Ｐゴシック" charset="0"/>
                <a:cs typeface="ＭＳ Ｐゴシック" charset="0"/>
              </a:rPr>
              <a:t>RM: Methods based on value and policy iteration focus on finding optimal policies.  For some POMDPs, the optimal policy has infinitely many regions , so the simple list-of-regions approach fails and more ingenious methods are needed. </a:t>
            </a:r>
          </a:p>
          <a:p>
            <a:pPr eaLnBrk="1" hangingPunct="1"/>
            <a:r>
              <a:rPr lang="en-US" altLang="zh-CN" dirty="0">
                <a:ea typeface="ＭＳ Ｐゴシック" charset="0"/>
                <a:cs typeface="ＭＳ Ｐゴシック" charset="0"/>
              </a:rPr>
              <a:t>The policy is a sequence which gives the mapping from all states to all corresponding actions. So the agents using these methods have to memorize all the possible states from the very beginning of solving the problem. If the problems are more complex with observations and with a few dozen states, the methods will not work or work inefficiently. That means maybe sometimes the agent update policy with some states they will hardly get into.</a:t>
            </a:r>
          </a:p>
          <a:p>
            <a:pPr eaLnBrk="1" hangingPunct="1"/>
            <a:r>
              <a:rPr lang="en-US" altLang="zh-CN" dirty="0">
                <a:ea typeface="ＭＳ Ｐゴシック" charset="0"/>
                <a:cs typeface="ＭＳ Ｐゴシック" charset="0"/>
              </a:rPr>
              <a:t>Method based on lookahead search which we will describe next is a different, approximate method for solving those complex POMDPs.</a:t>
            </a:r>
          </a:p>
        </p:txBody>
      </p:sp>
    </p:spTree>
    <p:extLst>
      <p:ext uri="{BB962C8B-B14F-4D97-AF65-F5344CB8AC3E}">
        <p14:creationId xmlns:p14="http://schemas.microsoft.com/office/powerpoint/2010/main" val="849660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44</a:t>
            </a:fld>
            <a:endParaRPr lang="en-GB"/>
          </a:p>
        </p:txBody>
      </p:sp>
    </p:spTree>
    <p:extLst>
      <p:ext uri="{BB962C8B-B14F-4D97-AF65-F5344CB8AC3E}">
        <p14:creationId xmlns:p14="http://schemas.microsoft.com/office/powerpoint/2010/main" val="207042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a:t>
            </a:fld>
            <a:endParaRPr lang="en-GB"/>
          </a:p>
        </p:txBody>
      </p:sp>
    </p:spTree>
    <p:extLst>
      <p:ext uri="{BB962C8B-B14F-4D97-AF65-F5344CB8AC3E}">
        <p14:creationId xmlns:p14="http://schemas.microsoft.com/office/powerpoint/2010/main" val="2229908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66</a:t>
            </a:fld>
            <a:endParaRPr lang="en-GB"/>
          </a:p>
        </p:txBody>
      </p:sp>
    </p:spTree>
    <p:extLst>
      <p:ext uri="{BB962C8B-B14F-4D97-AF65-F5344CB8AC3E}">
        <p14:creationId xmlns:p14="http://schemas.microsoft.com/office/powerpoint/2010/main" val="2569362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71</a:t>
            </a:fld>
            <a:endParaRPr lang="en-GB"/>
          </a:p>
        </p:txBody>
      </p:sp>
    </p:spTree>
    <p:extLst>
      <p:ext uri="{BB962C8B-B14F-4D97-AF65-F5344CB8AC3E}">
        <p14:creationId xmlns:p14="http://schemas.microsoft.com/office/powerpoint/2010/main" val="4224161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72</a:t>
            </a:fld>
            <a:endParaRPr lang="en-GB"/>
          </a:p>
        </p:txBody>
      </p:sp>
    </p:spTree>
    <p:extLst>
      <p:ext uri="{BB962C8B-B14F-4D97-AF65-F5344CB8AC3E}">
        <p14:creationId xmlns:p14="http://schemas.microsoft.com/office/powerpoint/2010/main" val="2529703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1AEC72A-0E2E-3B4C-80D8-B82E40ED2304}" type="slidenum">
              <a:rPr lang="de-DE" sz="1200"/>
              <a:pPr/>
              <a:t>4</a:t>
            </a:fld>
            <a:endParaRPr lang="de-DE"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83961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AI</a:t>
            </a:r>
          </a:p>
          <a:p>
            <a:r>
              <a:rPr lang="en-GB" dirty="0"/>
              <a:t>RL 1-2 hrs (one goalie, one shooter)</a:t>
            </a:r>
          </a:p>
          <a:p>
            <a:r>
              <a:rPr lang="en-GB" dirty="0"/>
              <a:t>two simulated robots</a:t>
            </a:r>
          </a:p>
        </p:txBody>
      </p:sp>
      <p:sp>
        <p:nvSpPr>
          <p:cNvPr id="4" name="Slide Number Placeholder 3"/>
          <p:cNvSpPr>
            <a:spLocks noGrp="1"/>
          </p:cNvSpPr>
          <p:nvPr>
            <p:ph type="sldNum" sz="quarter" idx="5"/>
          </p:nvPr>
        </p:nvSpPr>
        <p:spPr/>
        <p:txBody>
          <a:bodyPr/>
          <a:lstStyle/>
          <a:p>
            <a:fld id="{8F5BF81A-3E81-274B-90A2-0A51F25FFEBC}" type="slidenum">
              <a:rPr lang="en-GB" smtClean="0"/>
              <a:t>8</a:t>
            </a:fld>
            <a:endParaRPr lang="en-GB"/>
          </a:p>
        </p:txBody>
      </p:sp>
    </p:spTree>
    <p:extLst>
      <p:ext uri="{BB962C8B-B14F-4D97-AF65-F5344CB8AC3E}">
        <p14:creationId xmlns:p14="http://schemas.microsoft.com/office/powerpoint/2010/main" val="325901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blue robot as is</a:t>
            </a:r>
          </a:p>
          <a:p>
            <a:r>
              <a:rPr lang="en-GB" dirty="0"/>
              <a:t>Red robot continues to learn</a:t>
            </a:r>
          </a:p>
        </p:txBody>
      </p:sp>
      <p:sp>
        <p:nvSpPr>
          <p:cNvPr id="4" name="Slide Number Placeholder 3"/>
          <p:cNvSpPr>
            <a:spLocks noGrp="1"/>
          </p:cNvSpPr>
          <p:nvPr>
            <p:ph type="sldNum" sz="quarter" idx="5"/>
          </p:nvPr>
        </p:nvSpPr>
        <p:spPr/>
        <p:txBody>
          <a:bodyPr/>
          <a:lstStyle/>
          <a:p>
            <a:fld id="{8F5BF81A-3E81-274B-90A2-0A51F25FFEBC}" type="slidenum">
              <a:rPr lang="en-GB" smtClean="0"/>
              <a:t>9</a:t>
            </a:fld>
            <a:endParaRPr lang="en-GB"/>
          </a:p>
        </p:txBody>
      </p:sp>
    </p:spTree>
    <p:extLst>
      <p:ext uri="{BB962C8B-B14F-4D97-AF65-F5344CB8AC3E}">
        <p14:creationId xmlns:p14="http://schemas.microsoft.com/office/powerpoint/2010/main" val="323310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939B6-718A-E04C-9CBF-1FE0695B4D7E}" type="slidenum">
              <a:rPr lang="en-US" smtClean="0"/>
              <a:t>11</a:t>
            </a:fld>
            <a:endParaRPr lang="en-US"/>
          </a:p>
        </p:txBody>
      </p:sp>
    </p:spTree>
    <p:extLst>
      <p:ext uri="{BB962C8B-B14F-4D97-AF65-F5344CB8AC3E}">
        <p14:creationId xmlns:p14="http://schemas.microsoft.com/office/powerpoint/2010/main" val="189540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939B6-718A-E04C-9CBF-1FE0695B4D7E}" type="slidenum">
              <a:rPr lang="en-US" smtClean="0"/>
              <a:t>12</a:t>
            </a:fld>
            <a:endParaRPr lang="en-US"/>
          </a:p>
        </p:txBody>
      </p:sp>
    </p:spTree>
    <p:extLst>
      <p:ext uri="{BB962C8B-B14F-4D97-AF65-F5344CB8AC3E}">
        <p14:creationId xmlns:p14="http://schemas.microsoft.com/office/powerpoint/2010/main" val="1401736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“Fetch some coffee” is NOT an instruction, it’s NOT a goal to be achieved.</a:t>
            </a:r>
          </a:p>
          <a:p>
            <a:r>
              <a:rPr lang="en-US" dirty="0" err="1"/>
              <a:t>Cf</a:t>
            </a:r>
            <a:r>
              <a:rPr lang="en-US" dirty="0"/>
              <a:t> house is burning down, coffee costs 21 euros, you’re in the desert, etc.</a:t>
            </a:r>
          </a:p>
        </p:txBody>
      </p:sp>
      <p:sp>
        <p:nvSpPr>
          <p:cNvPr id="4" name="Slide Number Placeholder 3"/>
          <p:cNvSpPr>
            <a:spLocks noGrp="1"/>
          </p:cNvSpPr>
          <p:nvPr>
            <p:ph type="sldNum" sz="quarter" idx="10"/>
          </p:nvPr>
        </p:nvSpPr>
        <p:spPr/>
        <p:txBody>
          <a:bodyPr/>
          <a:lstStyle/>
          <a:p>
            <a:fld id="{2E6939B6-718A-E04C-9CBF-1FE0695B4D7E}" type="slidenum">
              <a:rPr lang="en-US" smtClean="0"/>
              <a:t>17</a:t>
            </a:fld>
            <a:endParaRPr lang="en-US"/>
          </a:p>
        </p:txBody>
      </p:sp>
    </p:spTree>
    <p:extLst>
      <p:ext uri="{BB962C8B-B14F-4D97-AF65-F5344CB8AC3E}">
        <p14:creationId xmlns:p14="http://schemas.microsoft.com/office/powerpoint/2010/main" val="60439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03041F2-6F04-3B4B-9A45-1E4C3195DDCE}" type="slidenum">
              <a:rPr lang="de-DE" sz="1200"/>
              <a:pPr/>
              <a:t>23</a:t>
            </a:fld>
            <a:endParaRPr lang="de-DE"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66102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accent3"/>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78EEE25B-DF47-024F-9634-5072BC7A6FEB}"/>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6">
            <a:extLst>
              <a:ext uri="{FF2B5EF4-FFF2-40B4-BE49-F238E27FC236}">
                <a16:creationId xmlns:a16="http://schemas.microsoft.com/office/drawing/2014/main" id="{FDF5D0F4-1273-274B-A7AC-164D1C345068}"/>
              </a:ext>
            </a:extLst>
          </p:cNvPr>
          <p:cNvSpPr>
            <a:spLocks noChangeArrowheads="1"/>
          </p:cNvSpPr>
          <p:nvPr userDrawn="1"/>
        </p:nvSpPr>
        <p:spPr bwMode="auto">
          <a:xfrm>
            <a:off x="179387" y="298033"/>
            <a:ext cx="8785225" cy="579057"/>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9" name="Rectangle 8">
            <a:extLst>
              <a:ext uri="{FF2B5EF4-FFF2-40B4-BE49-F238E27FC236}">
                <a16:creationId xmlns:a16="http://schemas.microsoft.com/office/drawing/2014/main" id="{70401FC7-71CF-4E47-9E19-80C0AB1C5781}"/>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218A8C7C-F06C-5441-B2E6-6A2A31CEC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902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06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598529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 y="76200"/>
            <a:ext cx="8915400" cy="1066800"/>
          </a:xfrm>
        </p:spPr>
        <p:txBody>
          <a:bodyPr/>
          <a:lstStyle/>
          <a:p>
            <a:r>
              <a:rPr lang="de-DE"/>
              <a:t>Mastertitelformat bearbeiten</a:t>
            </a:r>
            <a:endParaRPr lang="en-US"/>
          </a:p>
        </p:txBody>
      </p:sp>
      <p:sp>
        <p:nvSpPr>
          <p:cNvPr id="3" name="Textplatzhalter 2"/>
          <p:cNvSpPr>
            <a:spLocks noGrp="1"/>
          </p:cNvSpPr>
          <p:nvPr>
            <p:ph type="body" sz="half" idx="1"/>
          </p:nvPr>
        </p:nvSpPr>
        <p:spPr>
          <a:xfrm>
            <a:off x="457200" y="1874838"/>
            <a:ext cx="4038600" cy="45259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4648200" y="1874838"/>
            <a:ext cx="4038600" cy="45259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77513E-630B-6E40-977F-70BD54E2A5D3}" type="slidenum">
              <a:rPr lang="de-DE"/>
              <a:pPr>
                <a:defRPr/>
              </a:pPr>
              <a:t>‹#›</a:t>
            </a:fld>
            <a:endParaRPr lang="de-DE"/>
          </a:p>
        </p:txBody>
      </p:sp>
    </p:spTree>
    <p:extLst>
      <p:ext uri="{BB962C8B-B14F-4D97-AF65-F5344CB8AC3E}">
        <p14:creationId xmlns:p14="http://schemas.microsoft.com/office/powerpoint/2010/main" val="3538948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52400" y="76200"/>
            <a:ext cx="8915400" cy="1066800"/>
          </a:xfrm>
        </p:spPr>
        <p:txBody>
          <a:bodyPr/>
          <a:lstStyle/>
          <a:p>
            <a:r>
              <a:rPr lang="de-DE"/>
              <a:t>Mastertitelformat bearbeiten</a:t>
            </a:r>
            <a:endParaRPr lang="en-US"/>
          </a:p>
        </p:txBody>
      </p:sp>
      <p:sp>
        <p:nvSpPr>
          <p:cNvPr id="3" name="Textplatzhalter 2"/>
          <p:cNvSpPr>
            <a:spLocks noGrp="1"/>
          </p:cNvSpPr>
          <p:nvPr>
            <p:ph type="body" sz="half" idx="1"/>
          </p:nvPr>
        </p:nvSpPr>
        <p:spPr>
          <a:xfrm>
            <a:off x="457200" y="1874838"/>
            <a:ext cx="4038600" cy="45259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quarter" idx="2"/>
          </p:nvPr>
        </p:nvSpPr>
        <p:spPr>
          <a:xfrm>
            <a:off x="4648200" y="1874838"/>
            <a:ext cx="4038600" cy="21859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Inhaltsplatzhalter 4"/>
          <p:cNvSpPr>
            <a:spLocks noGrp="1"/>
          </p:cNvSpPr>
          <p:nvPr>
            <p:ph sz="quarter" idx="3"/>
          </p:nvPr>
        </p:nvSpPr>
        <p:spPr>
          <a:xfrm>
            <a:off x="4648200" y="4213225"/>
            <a:ext cx="4038600" cy="21875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D775CDE1-6279-D04C-BBD3-C28256CBA5D4}" type="slidenum">
              <a:rPr lang="de-DE"/>
              <a:pPr>
                <a:defRPr/>
              </a:pPr>
              <a:t>‹#›</a:t>
            </a:fld>
            <a:endParaRPr lang="de-DE"/>
          </a:p>
        </p:txBody>
      </p:sp>
    </p:spTree>
    <p:extLst>
      <p:ext uri="{BB962C8B-B14F-4D97-AF65-F5344CB8AC3E}">
        <p14:creationId xmlns:p14="http://schemas.microsoft.com/office/powerpoint/2010/main" val="565487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152400" y="76200"/>
            <a:ext cx="8915400" cy="1066800"/>
          </a:xfrm>
        </p:spPr>
        <p:txBody>
          <a:bodyPr/>
          <a:lstStyle/>
          <a:p>
            <a:r>
              <a:rPr lang="de-DE"/>
              <a:t>Mastertitelformat bearbeiten</a:t>
            </a:r>
            <a:endParaRPr lang="en-US"/>
          </a:p>
        </p:txBody>
      </p:sp>
      <p:sp>
        <p:nvSpPr>
          <p:cNvPr id="3" name="Inhaltsplatzhalter 2"/>
          <p:cNvSpPr>
            <a:spLocks noGrp="1"/>
          </p:cNvSpPr>
          <p:nvPr>
            <p:ph sz="quarter" idx="1"/>
          </p:nvPr>
        </p:nvSpPr>
        <p:spPr>
          <a:xfrm>
            <a:off x="457200" y="1874838"/>
            <a:ext cx="4038600" cy="21859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quarter" idx="2"/>
          </p:nvPr>
        </p:nvSpPr>
        <p:spPr>
          <a:xfrm>
            <a:off x="4648200" y="1874838"/>
            <a:ext cx="4038600" cy="21859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Inhaltsplatzhalter 4"/>
          <p:cNvSpPr>
            <a:spLocks noGrp="1"/>
          </p:cNvSpPr>
          <p:nvPr>
            <p:ph sz="quarter" idx="3"/>
          </p:nvPr>
        </p:nvSpPr>
        <p:spPr>
          <a:xfrm>
            <a:off x="457200" y="4213225"/>
            <a:ext cx="4038600" cy="21875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Inhaltsplatzhalter 5"/>
          <p:cNvSpPr>
            <a:spLocks noGrp="1"/>
          </p:cNvSpPr>
          <p:nvPr>
            <p:ph sz="quarter" idx="4"/>
          </p:nvPr>
        </p:nvSpPr>
        <p:spPr>
          <a:xfrm>
            <a:off x="4648200" y="4213225"/>
            <a:ext cx="4038600" cy="21875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1A7CA9-917D-6A4F-8E4D-B5A1BEB041FD}" type="slidenum">
              <a:rPr lang="de-DE"/>
              <a:pPr>
                <a:defRPr/>
              </a:pPr>
              <a:t>‹#›</a:t>
            </a:fld>
            <a:endParaRPr lang="de-DE"/>
          </a:p>
        </p:txBody>
      </p:sp>
    </p:spTree>
    <p:extLst>
      <p:ext uri="{BB962C8B-B14F-4D97-AF65-F5344CB8AC3E}">
        <p14:creationId xmlns:p14="http://schemas.microsoft.com/office/powerpoint/2010/main" val="1327542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94680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5816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6477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858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009775"/>
            <a:ext cx="3868340"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858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009775"/>
            <a:ext cx="3887391"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67C9959E-8E6B-B04C-9955-EA096F41CA7A}" type="slidenum">
              <a:rPr lang="en-GB" smtClean="0"/>
              <a:t>‹#›</a:t>
            </a:fld>
            <a:endParaRPr lang="en-GB"/>
          </a:p>
        </p:txBody>
      </p:sp>
      <p:sp>
        <p:nvSpPr>
          <p:cNvPr id="10" name="Title 1">
            <a:extLst>
              <a:ext uri="{FF2B5EF4-FFF2-40B4-BE49-F238E27FC236}">
                <a16:creationId xmlns:a16="http://schemas.microsoft.com/office/drawing/2014/main" id="{8B07CA38-C955-1D40-A2DC-14FA5861FC09}"/>
              </a:ext>
            </a:extLst>
          </p:cNvPr>
          <p:cNvSpPr>
            <a:spLocks noGrp="1"/>
          </p:cNvSpPr>
          <p:nvPr>
            <p:ph type="title"/>
          </p:nvPr>
        </p:nvSpPr>
        <p:spPr>
          <a:xfrm>
            <a:off x="628650" y="260986"/>
            <a:ext cx="7886700" cy="615949"/>
          </a:xfrm>
        </p:spPr>
        <p:txBody>
          <a:bodyPr/>
          <a:lstStyle/>
          <a:p>
            <a:r>
              <a:rPr lang="en-US"/>
              <a:t>Click to edit Master title style</a:t>
            </a:r>
            <a:endParaRPr lang="en-US" dirty="0"/>
          </a:p>
        </p:txBody>
      </p:sp>
    </p:spTree>
    <p:extLst>
      <p:ext uri="{BB962C8B-B14F-4D97-AF65-F5344CB8AC3E}">
        <p14:creationId xmlns:p14="http://schemas.microsoft.com/office/powerpoint/2010/main" val="24453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497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67C9959E-8E6B-B04C-9955-EA096F41CA7A}" type="slidenum">
              <a:rPr lang="en-GB" smtClean="0"/>
              <a:t>‹#›</a:t>
            </a:fld>
            <a:endParaRPr lang="en-GB"/>
          </a:p>
        </p:txBody>
      </p:sp>
      <p:sp>
        <p:nvSpPr>
          <p:cNvPr id="6" name="Rectangle 5">
            <a:extLst>
              <a:ext uri="{FF2B5EF4-FFF2-40B4-BE49-F238E27FC236}">
                <a16:creationId xmlns:a16="http://schemas.microsoft.com/office/drawing/2014/main" id="{EA080C1A-4964-8F41-96D8-7ED70D1D4476}"/>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7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0465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31165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0986"/>
            <a:ext cx="7886700" cy="717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58240"/>
            <a:ext cx="7886700" cy="50187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9959E-8E6B-B04C-9955-EA096F41CA7A}" type="slidenum">
              <a:rPr lang="en-GB" smtClean="0"/>
              <a:t>‹#›</a:t>
            </a:fld>
            <a:endParaRPr lang="en-GB"/>
          </a:p>
        </p:txBody>
      </p:sp>
      <p:sp>
        <p:nvSpPr>
          <p:cNvPr id="7" name="Rectangle 46">
            <a:extLst>
              <a:ext uri="{FF2B5EF4-FFF2-40B4-BE49-F238E27FC236}">
                <a16:creationId xmlns:a16="http://schemas.microsoft.com/office/drawing/2014/main" id="{91B1AE1C-FEC2-4348-9475-041C80A73148}"/>
              </a:ext>
            </a:extLst>
          </p:cNvPr>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8" name="Rectangle 47">
            <a:extLst>
              <a:ext uri="{FF2B5EF4-FFF2-40B4-BE49-F238E27FC236}">
                <a16:creationId xmlns:a16="http://schemas.microsoft.com/office/drawing/2014/main" id="{96AF92E2-BDCD-6049-9EAA-8D50CD195792}"/>
              </a:ext>
            </a:extLst>
          </p:cNvPr>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pic>
        <p:nvPicPr>
          <p:cNvPr id="9" name="Bild 48" descr="Logo_Inst_InfSys_P309.pdf">
            <a:extLst>
              <a:ext uri="{FF2B5EF4-FFF2-40B4-BE49-F238E27FC236}">
                <a16:creationId xmlns:a16="http://schemas.microsoft.com/office/drawing/2014/main" id="{6BFDEE98-4A30-3C4F-AA99-EBE97221709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CAAD865F-9244-D44C-BD8B-7371A4C3B64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24742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ml.informatik.tu-darmstadt.de/papers/waterloo2019talk.pdf"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ifis.uni-luebeck.de/~moeller/KI-Kolloquium/2020-01-13-Mohammadi.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0.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3.pn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image" Target="../media/image1110.png"/><Relationship Id="rId10" Type="http://schemas.openxmlformats.org/officeDocument/2006/relationships/image" Target="../media/image20.png"/><Relationship Id="rId4" Type="http://schemas.openxmlformats.org/officeDocument/2006/relationships/image" Target="../media/image100.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5.png"/><Relationship Id="rId21" Type="http://schemas.openxmlformats.org/officeDocument/2006/relationships/image" Target="../media/image41.png"/><Relationship Id="rId34" Type="http://schemas.openxmlformats.org/officeDocument/2006/relationships/image" Target="../media/image53.png"/><Relationship Id="rId7" Type="http://schemas.openxmlformats.org/officeDocument/2006/relationships/image" Target="../media/image28.png"/><Relationship Id="rId12" Type="http://schemas.openxmlformats.org/officeDocument/2006/relationships/image" Target="../media/image22.png"/><Relationship Id="rId17" Type="http://schemas.openxmlformats.org/officeDocument/2006/relationships/image" Target="../media/image37.png"/><Relationship Id="rId25" Type="http://schemas.openxmlformats.org/officeDocument/2006/relationships/image" Target="../media/image44.png"/><Relationship Id="rId33"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23.png"/><Relationship Id="rId20" Type="http://schemas.openxmlformats.org/officeDocument/2006/relationships/image" Target="../media/image400.png"/><Relationship Id="rId29"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5" Type="http://schemas.openxmlformats.org/officeDocument/2006/relationships/image" Target="../media/image17.png"/><Relationship Id="rId15" Type="http://schemas.openxmlformats.org/officeDocument/2006/relationships/image" Target="../media/image35.png"/><Relationship Id="rId23" Type="http://schemas.openxmlformats.org/officeDocument/2006/relationships/image" Target="../media/image15.pn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31.png"/><Relationship Id="rId19" Type="http://schemas.openxmlformats.org/officeDocument/2006/relationships/image" Target="../media/image39.png"/><Relationship Id="rId31"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8" Type="http://schemas.openxmlformats.org/officeDocument/2006/relationships/image" Target="../media/image29.png"/><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35.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7.png"/><Relationship Id="rId21" Type="http://schemas.openxmlformats.org/officeDocument/2006/relationships/image" Target="../media/image69.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32.pn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2.png"/><Relationship Id="rId5" Type="http://schemas.openxmlformats.org/officeDocument/2006/relationships/image" Target="../media/image250.png"/><Relationship Id="rId15" Type="http://schemas.openxmlformats.org/officeDocument/2006/relationships/image" Target="../media/image46.png"/><Relationship Id="rId23" Type="http://schemas.openxmlformats.org/officeDocument/2006/relationships/image" Target="../media/image71.png"/><Relationship Id="rId10" Type="http://schemas.openxmlformats.org/officeDocument/2006/relationships/image" Target="../media/image62.png"/><Relationship Id="rId19" Type="http://schemas.openxmlformats.org/officeDocument/2006/relationships/image" Target="../media/image67.png"/><Relationship Id="rId9" Type="http://schemas.openxmlformats.org/officeDocument/2006/relationships/image" Target="../media/image61.png"/><Relationship Id="rId14" Type="http://schemas.openxmlformats.org/officeDocument/2006/relationships/image" Target="../media/image22.png"/><Relationship Id="rId22"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22.png"/><Relationship Id="rId18" Type="http://schemas.openxmlformats.org/officeDocument/2006/relationships/image" Target="../media/image67.png"/><Relationship Id="rId3" Type="http://schemas.openxmlformats.org/officeDocument/2006/relationships/image" Target="../media/image79.png"/><Relationship Id="rId21" Type="http://schemas.openxmlformats.org/officeDocument/2006/relationships/image" Target="../media/image70.png"/><Relationship Id="rId7" Type="http://schemas.openxmlformats.org/officeDocument/2006/relationships/image" Target="../media/image60.png"/><Relationship Id="rId12" Type="http://schemas.openxmlformats.org/officeDocument/2006/relationships/image" Target="../media/image35.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15.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3.png"/><Relationship Id="rId5" Type="http://schemas.openxmlformats.org/officeDocument/2006/relationships/image" Target="../media/image58.png"/><Relationship Id="rId15" Type="http://schemas.openxmlformats.org/officeDocument/2006/relationships/image" Target="../media/image32.png"/><Relationship Id="rId23" Type="http://schemas.openxmlformats.org/officeDocument/2006/relationships/image" Target="../media/image72.png"/><Relationship Id="rId10" Type="http://schemas.openxmlformats.org/officeDocument/2006/relationships/image" Target="../media/image63.png"/><Relationship Id="rId19" Type="http://schemas.openxmlformats.org/officeDocument/2006/relationships/image" Target="../media/image68.png"/><Relationship Id="rId4" Type="http://schemas.openxmlformats.org/officeDocument/2006/relationships/image" Target="../media/image80.png"/><Relationship Id="rId9" Type="http://schemas.openxmlformats.org/officeDocument/2006/relationships/image" Target="../media/image62.png"/><Relationship Id="rId14" Type="http://schemas.openxmlformats.org/officeDocument/2006/relationships/image" Target="../media/image46.png"/><Relationship Id="rId22"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5.png"/><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50.png"/><Relationship Id="rId5" Type="http://schemas.openxmlformats.org/officeDocument/2006/relationships/image" Target="../media/image940.png"/><Relationship Id="rId4" Type="http://schemas.openxmlformats.org/officeDocument/2006/relationships/image" Target="../media/image96.tiff"/><Relationship Id="rId9" Type="http://schemas.openxmlformats.org/officeDocument/2006/relationships/image" Target="../media/image98.png"/></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rbr.cs.umass.edu/camato/decpomdp/overview.html" TargetMode="External"/><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fontScale="90000"/>
          </a:bodyPr>
          <a:lstStyle/>
          <a:p>
            <a:r>
              <a:rPr lang="en-GB" sz="4400" dirty="0"/>
              <a:t>Advanced Topics Data Science and AI </a:t>
            </a:r>
            <a:br>
              <a:rPr lang="en-GB" sz="4400" dirty="0"/>
            </a:br>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Advanced Decision Making</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sz="quarter" idx="10"/>
          </p:nvPr>
        </p:nvSpPr>
        <p:spPr/>
        <p:txBody>
          <a:bodyPr/>
          <a:lstStyle/>
          <a:p>
            <a:r>
              <a:rPr lang="en-GB" dirty="0"/>
              <a:t>Tanya Braun</a:t>
            </a:r>
          </a:p>
        </p:txBody>
      </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u="sng" dirty="0"/>
              <a:t>Standard Model</a:t>
            </a:r>
            <a:r>
              <a:rPr lang="en-US" dirty="0"/>
              <a:t> for AI</a:t>
            </a:r>
          </a:p>
        </p:txBody>
      </p:sp>
      <p:sp>
        <p:nvSpPr>
          <p:cNvPr id="2" name="Slide Number Placeholder 1">
            <a:extLst>
              <a:ext uri="{FF2B5EF4-FFF2-40B4-BE49-F238E27FC236}">
                <a16:creationId xmlns:a16="http://schemas.microsoft.com/office/drawing/2014/main" id="{4BE57645-D891-8E48-AD90-1B1372C083E2}"/>
              </a:ext>
            </a:extLst>
          </p:cNvPr>
          <p:cNvSpPr>
            <a:spLocks noGrp="1"/>
          </p:cNvSpPr>
          <p:nvPr>
            <p:ph type="sldNum" sz="quarter" idx="12"/>
          </p:nvPr>
        </p:nvSpPr>
        <p:spPr/>
        <p:txBody>
          <a:bodyPr/>
          <a:lstStyle/>
          <a:p>
            <a:fld id="{67C9959E-8E6B-B04C-9955-EA096F41CA7A}" type="slidenum">
              <a:rPr lang="en-GB" smtClean="0"/>
              <a:t>10</a:t>
            </a:fld>
            <a:endParaRPr lang="en-GB"/>
          </a:p>
        </p:txBody>
      </p:sp>
      <p:pic>
        <p:nvPicPr>
          <p:cNvPr id="4" name="Picture 3">
            <a:extLst>
              <a:ext uri="{FF2B5EF4-FFF2-40B4-BE49-F238E27FC236}">
                <a16:creationId xmlns:a16="http://schemas.microsoft.com/office/drawing/2014/main" id="{C061BB2B-670C-C941-8197-AC3DD8ACBE8C}"/>
              </a:ext>
            </a:extLst>
          </p:cNvPr>
          <p:cNvPicPr>
            <a:picLocks noChangeAspect="1"/>
          </p:cNvPicPr>
          <p:nvPr/>
        </p:nvPicPr>
        <p:blipFill rotWithShape="1">
          <a:blip r:embed="rId2"/>
          <a:srcRect l="21998" t="1" r="24001" b="27257"/>
          <a:stretch/>
        </p:blipFill>
        <p:spPr>
          <a:xfrm>
            <a:off x="1264508" y="1981200"/>
            <a:ext cx="1295382" cy="1582880"/>
          </a:xfrm>
          <a:prstGeom prst="rect">
            <a:avLst/>
          </a:prstGeom>
        </p:spPr>
      </p:pic>
      <p:pic>
        <p:nvPicPr>
          <p:cNvPr id="5" name="Picture 4">
            <a:extLst>
              <a:ext uri="{FF2B5EF4-FFF2-40B4-BE49-F238E27FC236}">
                <a16:creationId xmlns:a16="http://schemas.microsoft.com/office/drawing/2014/main" id="{10A6ACF9-80FE-024F-B02D-79383E4D0D99}"/>
              </a:ext>
            </a:extLst>
          </p:cNvPr>
          <p:cNvPicPr>
            <a:picLocks noChangeAspect="1"/>
          </p:cNvPicPr>
          <p:nvPr/>
        </p:nvPicPr>
        <p:blipFill>
          <a:blip r:embed="rId3"/>
          <a:stretch>
            <a:fillRect/>
          </a:stretch>
        </p:blipFill>
        <p:spPr>
          <a:xfrm>
            <a:off x="5301284" y="2286000"/>
            <a:ext cx="1375189" cy="1582880"/>
          </a:xfrm>
          <a:prstGeom prst="rect">
            <a:avLst/>
          </a:prstGeom>
        </p:spPr>
      </p:pic>
      <mc:AlternateContent xmlns:mc="http://schemas.openxmlformats.org/markup-compatibility/2006" xmlns:a14="http://schemas.microsoft.com/office/drawing/2010/main">
        <mc:Choice Requires="a14">
          <p:sp>
            <p:nvSpPr>
              <p:cNvPr id="6" name="Rectangular Callout 5">
                <a:extLst>
                  <a:ext uri="{FF2B5EF4-FFF2-40B4-BE49-F238E27FC236}">
                    <a16:creationId xmlns:a16="http://schemas.microsoft.com/office/drawing/2014/main" id="{65A601A5-573A-4346-8F4B-7B28EA93EB33}"/>
                  </a:ext>
                </a:extLst>
              </p:cNvPr>
              <p:cNvSpPr/>
              <p:nvPr/>
            </p:nvSpPr>
            <p:spPr>
              <a:xfrm>
                <a:off x="3146845" y="1300668"/>
                <a:ext cx="2438400" cy="1090904"/>
              </a:xfrm>
              <a:prstGeom prst="wedgeRectCallout">
                <a:avLst>
                  <a:gd name="adj1" fmla="val -66746"/>
                  <a:gd name="adj2" fmla="val 81593"/>
                </a:avLst>
              </a:prstGeom>
              <a:solidFill>
                <a:srgbClr val="2E2C49"/>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nSpc>
                    <a:spcPct val="90000"/>
                  </a:lnSpc>
                </a:pPr>
                <a:r>
                  <a:rPr lang="en-US" sz="2400" dirty="0"/>
                  <a:t>Maximize </a:t>
                </a:r>
                <a14:m>
                  <m:oMath xmlns:m="http://schemas.openxmlformats.org/officeDocument/2006/math">
                    <m:nary>
                      <m:naryPr>
                        <m:chr m:val="∑"/>
                        <m:limLoc m:val="subSup"/>
                        <m:ctrlPr>
                          <a:rPr lang="en-US" sz="2400" i="1" smtClean="0">
                            <a:latin typeface="Cambria Math" panose="02040503050406030204" pitchFamily="18" charset="0"/>
                          </a:rPr>
                        </m:ctrlPr>
                      </m:naryPr>
                      <m:sub>
                        <m:r>
                          <m:rPr>
                            <m:brk m:alnAt="25"/>
                          </m:rPr>
                          <a:rPr lang="en-US" sz="2400" b="0" i="1" smtClean="0">
                            <a:latin typeface="Cambria Math" panose="02040503050406030204" pitchFamily="18" charset="0"/>
                          </a:rPr>
                          <m:t>𝑡</m:t>
                        </m:r>
                        <m:r>
                          <a:rPr lang="en-US" sz="2400" b="0" i="1" smtClean="0">
                            <a:latin typeface="Cambria Math" panose="02040503050406030204" pitchFamily="18" charset="0"/>
                          </a:rPr>
                          <m:t>=0</m:t>
                        </m:r>
                      </m:sub>
                      <m:sup>
                        <m:r>
                          <m:rPr>
                            <m:nor/>
                          </m:rPr>
                          <a:rPr lang="en-US">
                            <a:sym typeface="Symbol" pitchFamily="2" charset="2"/>
                          </a:rPr>
                          <m:t></m:t>
                        </m:r>
                      </m:sup>
                      <m:e>
                        <m:sSup>
                          <m:sSupPr>
                            <m:ctrlPr>
                              <a:rPr lang="en-US" i="1" smtClean="0">
                                <a:latin typeface="Cambria Math" panose="02040503050406030204" pitchFamily="18" charset="0"/>
                                <a:sym typeface="Symbol" pitchFamily="2" charset="2"/>
                              </a:rPr>
                            </m:ctrlPr>
                          </m:sSupPr>
                          <m:e>
                            <m:r>
                              <m:rPr>
                                <m:nor/>
                              </m:rPr>
                              <a:rPr lang="en-US">
                                <a:sym typeface="Symbol" pitchFamily="2" charset="2"/>
                              </a:rPr>
                              <m:t></m:t>
                            </m:r>
                          </m:e>
                          <m:sup>
                            <m:r>
                              <a:rPr lang="en-US" b="0" i="1" smtClean="0">
                                <a:latin typeface="Cambria Math" panose="02040503050406030204" pitchFamily="18" charset="0"/>
                                <a:sym typeface="Symbol" pitchFamily="2" charset="2"/>
                              </a:rPr>
                              <m:t>𝑡</m:t>
                            </m:r>
                          </m:sup>
                        </m:sSup>
                        <m:r>
                          <a:rPr lang="en-US" b="0" i="1" smtClean="0">
                            <a:latin typeface="Cambria Math" panose="02040503050406030204" pitchFamily="18" charset="0"/>
                            <a:sym typeface="Symbol" pitchFamily="2" charset="2"/>
                          </a:rPr>
                          <m:t>𝑅</m:t>
                        </m:r>
                        <m:r>
                          <a:rPr lang="en-US" b="0" i="1" smtClean="0">
                            <a:latin typeface="Cambria Math" panose="02040503050406030204" pitchFamily="18" charset="0"/>
                            <a:sym typeface="Symbol" pitchFamily="2" charset="2"/>
                          </a:rPr>
                          <m:t>(</m:t>
                        </m:r>
                        <m:r>
                          <a:rPr lang="en-US" b="0" i="1" smtClean="0">
                            <a:latin typeface="Cambria Math" panose="02040503050406030204" pitchFamily="18" charset="0"/>
                            <a:sym typeface="Symbol" pitchFamily="2" charset="2"/>
                          </a:rPr>
                          <m:t>𝑠</m:t>
                        </m:r>
                        <m:r>
                          <a:rPr lang="en-US" b="0" i="1" smtClean="0">
                            <a:latin typeface="Cambria Math" panose="02040503050406030204" pitchFamily="18" charset="0"/>
                            <a:sym typeface="Symbol" pitchFamily="2" charset="2"/>
                          </a:rPr>
                          <m:t>,</m:t>
                        </m:r>
                        <m:r>
                          <a:rPr lang="en-US" b="0" i="1" smtClean="0">
                            <a:latin typeface="Cambria Math" panose="02040503050406030204" pitchFamily="18" charset="0"/>
                            <a:sym typeface="Symbol" pitchFamily="2" charset="2"/>
                          </a:rPr>
                          <m:t>𝑎</m:t>
                        </m:r>
                        <m:r>
                          <a:rPr lang="en-US" b="0" i="1" smtClean="0">
                            <a:latin typeface="Cambria Math" panose="02040503050406030204" pitchFamily="18" charset="0"/>
                            <a:sym typeface="Symbol" pitchFamily="2" charset="2"/>
                          </a:rPr>
                          <m:t>,</m:t>
                        </m:r>
                        <m:sSup>
                          <m:sSupPr>
                            <m:ctrlPr>
                              <a:rPr lang="en-US" b="0" i="1" smtClean="0">
                                <a:latin typeface="Cambria Math" panose="02040503050406030204" pitchFamily="18" charset="0"/>
                                <a:sym typeface="Symbol" pitchFamily="2" charset="2"/>
                              </a:rPr>
                            </m:ctrlPr>
                          </m:sSupPr>
                          <m:e>
                            <m:r>
                              <a:rPr lang="en-US" b="0" i="1" smtClean="0">
                                <a:latin typeface="Cambria Math" panose="02040503050406030204" pitchFamily="18" charset="0"/>
                                <a:sym typeface="Symbol" pitchFamily="2" charset="2"/>
                              </a:rPr>
                              <m:t>𝑠</m:t>
                            </m:r>
                          </m:e>
                          <m:sup>
                            <m:r>
                              <a:rPr lang="en-US" b="0" i="1" smtClean="0">
                                <a:latin typeface="Cambria Math" panose="02040503050406030204" pitchFamily="18" charset="0"/>
                                <a:sym typeface="Symbol" pitchFamily="2" charset="2"/>
                              </a:rPr>
                              <m:t>′</m:t>
                            </m:r>
                          </m:sup>
                        </m:sSup>
                        <m:r>
                          <a:rPr lang="en-US" b="0" i="1" smtClean="0">
                            <a:latin typeface="Cambria Math" panose="02040503050406030204" pitchFamily="18" charset="0"/>
                            <a:sym typeface="Symbol" pitchFamily="2" charset="2"/>
                          </a:rPr>
                          <m:t>)</m:t>
                        </m:r>
                      </m:e>
                    </m:nary>
                  </m:oMath>
                </a14:m>
                <a:endParaRPr lang="en-US" sz="2400" dirty="0"/>
              </a:p>
            </p:txBody>
          </p:sp>
        </mc:Choice>
        <mc:Fallback xmlns="">
          <p:sp>
            <p:nvSpPr>
              <p:cNvPr id="6" name="Rectangular Callout 5">
                <a:extLst>
                  <a:ext uri="{FF2B5EF4-FFF2-40B4-BE49-F238E27FC236}">
                    <a16:creationId xmlns:a16="http://schemas.microsoft.com/office/drawing/2014/main" id="{65A601A5-573A-4346-8F4B-7B28EA93EB33}"/>
                  </a:ext>
                </a:extLst>
              </p:cNvPr>
              <p:cNvSpPr>
                <a:spLocks noRot="1" noChangeAspect="1" noMove="1" noResize="1" noEditPoints="1" noAdjustHandles="1" noChangeArrowheads="1" noChangeShapeType="1" noTextEdit="1"/>
              </p:cNvSpPr>
              <p:nvPr/>
            </p:nvSpPr>
            <p:spPr>
              <a:xfrm>
                <a:off x="3146845" y="1300668"/>
                <a:ext cx="2438400" cy="1090904"/>
              </a:xfrm>
              <a:prstGeom prst="wedgeRectCallout">
                <a:avLst>
                  <a:gd name="adj1" fmla="val -66746"/>
                  <a:gd name="adj2" fmla="val 81593"/>
                </a:avLst>
              </a:prstGeom>
              <a:blipFill>
                <a:blip r:embed="rId4"/>
                <a:stretch>
                  <a:fillRect/>
                </a:stretch>
              </a:blipFill>
              <a:ln w="38100" cmpd="sng">
                <a:solidFill>
                  <a:schemeClr val="tx1"/>
                </a:solidFill>
              </a:ln>
            </p:spPr>
            <p:txBody>
              <a:bodyPr/>
              <a:lstStyle/>
              <a:p>
                <a:r>
                  <a:rPr lang="en-US">
                    <a:noFill/>
                  </a:rPr>
                  <a:t> </a:t>
                </a:r>
              </a:p>
            </p:txBody>
          </p:sp>
        </mc:Fallback>
      </mc:AlternateContent>
      <p:sp>
        <p:nvSpPr>
          <p:cNvPr id="7" name="Rectangular Callout 6">
            <a:extLst>
              <a:ext uri="{FF2B5EF4-FFF2-40B4-BE49-F238E27FC236}">
                <a16:creationId xmlns:a16="http://schemas.microsoft.com/office/drawing/2014/main" id="{17A05A30-756E-F245-BFA1-4BB052296A57}"/>
              </a:ext>
            </a:extLst>
          </p:cNvPr>
          <p:cNvSpPr/>
          <p:nvPr/>
        </p:nvSpPr>
        <p:spPr>
          <a:xfrm>
            <a:off x="6934200" y="1447800"/>
            <a:ext cx="1676400" cy="1090904"/>
          </a:xfrm>
          <a:prstGeom prst="wedgeRectCallout">
            <a:avLst>
              <a:gd name="adj1" fmla="val -66746"/>
              <a:gd name="adj2" fmla="val 81593"/>
            </a:avLst>
          </a:prstGeom>
          <a:solidFill>
            <a:srgbClr val="2E2C49"/>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nSpc>
                <a:spcPct val="90000"/>
              </a:lnSpc>
            </a:pPr>
            <a:r>
              <a:rPr lang="en-US" sz="2400" dirty="0"/>
              <a:t>Righty-ho</a:t>
            </a:r>
          </a:p>
        </p:txBody>
      </p:sp>
      <p:sp>
        <p:nvSpPr>
          <p:cNvPr id="8" name="TextBox 7">
            <a:extLst>
              <a:ext uri="{FF2B5EF4-FFF2-40B4-BE49-F238E27FC236}">
                <a16:creationId xmlns:a16="http://schemas.microsoft.com/office/drawing/2014/main" id="{0B03A97B-51FD-9842-B400-092356AE9EBC}"/>
              </a:ext>
            </a:extLst>
          </p:cNvPr>
          <p:cNvSpPr txBox="1"/>
          <p:nvPr/>
        </p:nvSpPr>
        <p:spPr>
          <a:xfrm>
            <a:off x="1143000" y="4069382"/>
            <a:ext cx="5148269" cy="707886"/>
          </a:xfrm>
          <a:prstGeom prst="rect">
            <a:avLst/>
          </a:prstGeom>
          <a:noFill/>
        </p:spPr>
        <p:txBody>
          <a:bodyPr wrap="none" rtlCol="0">
            <a:spAutoFit/>
          </a:bodyPr>
          <a:lstStyle/>
          <a:p>
            <a:r>
              <a:rPr lang="en-US" sz="2000" dirty="0"/>
              <a:t>Also the standard model for control theory, </a:t>
            </a:r>
          </a:p>
          <a:p>
            <a:r>
              <a:rPr lang="en-US" sz="2000" dirty="0"/>
              <a:t>statistics, operations research, economics</a:t>
            </a:r>
          </a:p>
        </p:txBody>
      </p:sp>
      <p:sp>
        <p:nvSpPr>
          <p:cNvPr id="9" name="TextBox 8">
            <a:extLst>
              <a:ext uri="{FF2B5EF4-FFF2-40B4-BE49-F238E27FC236}">
                <a16:creationId xmlns:a16="http://schemas.microsoft.com/office/drawing/2014/main" id="{734D0D0F-CB39-3641-A74A-411B0EC9EE1F}"/>
              </a:ext>
            </a:extLst>
          </p:cNvPr>
          <p:cNvSpPr txBox="1"/>
          <p:nvPr/>
        </p:nvSpPr>
        <p:spPr>
          <a:xfrm>
            <a:off x="1143000" y="4917494"/>
            <a:ext cx="4256678" cy="1569660"/>
          </a:xfrm>
          <a:prstGeom prst="rect">
            <a:avLst/>
          </a:prstGeom>
          <a:noFill/>
        </p:spPr>
        <p:txBody>
          <a:bodyPr wrap="none" rtlCol="0">
            <a:spAutoFit/>
          </a:bodyPr>
          <a:lstStyle/>
          <a:p>
            <a:r>
              <a:rPr lang="en-US" sz="2400" dirty="0"/>
              <a:t>King Midas problem:</a:t>
            </a:r>
          </a:p>
          <a:p>
            <a:pPr marL="285750" indent="-285750">
              <a:buFont typeface="Arial" panose="020B0604020202020204" pitchFamily="34" charset="0"/>
              <a:buChar char="•"/>
            </a:pPr>
            <a:r>
              <a:rPr lang="en-US" sz="2400" b="1" dirty="0">
                <a:solidFill>
                  <a:schemeClr val="accent1"/>
                </a:solidFill>
              </a:rPr>
              <a:t>Cannot specify </a:t>
            </a:r>
            <a:r>
              <a:rPr lang="en-US" sz="2400" b="1" i="1" dirty="0">
                <a:solidFill>
                  <a:schemeClr val="accent1"/>
                </a:solidFill>
              </a:rPr>
              <a:t>R</a:t>
            </a:r>
            <a:r>
              <a:rPr lang="en-US" sz="2400" b="1" dirty="0">
                <a:solidFill>
                  <a:schemeClr val="accent1"/>
                </a:solidFill>
              </a:rPr>
              <a:t> correctly</a:t>
            </a:r>
          </a:p>
          <a:p>
            <a:pPr marL="285750" indent="-285750">
              <a:buFont typeface="Arial" panose="020B0604020202020204" pitchFamily="34" charset="0"/>
              <a:buChar char="•"/>
            </a:pPr>
            <a:r>
              <a:rPr lang="en-US" sz="2400" b="1" u="sng" dirty="0">
                <a:solidFill>
                  <a:schemeClr val="accent1"/>
                </a:solidFill>
              </a:rPr>
              <a:t>Smarter AI =&gt; worse outcome</a:t>
            </a:r>
            <a:endParaRPr lang="en-US" sz="2400" dirty="0">
              <a:solidFill>
                <a:schemeClr val="accent1"/>
              </a:solidFill>
            </a:endParaRPr>
          </a:p>
          <a:p>
            <a:pPr marL="285750" indent="-285750">
              <a:buFont typeface="Arial" panose="020B0604020202020204" pitchFamily="34" charset="0"/>
              <a:buChar char="•"/>
            </a:pPr>
            <a:endParaRPr lang="en-US" sz="2400" b="1" dirty="0">
              <a:solidFill>
                <a:srgbClr val="F4FF00"/>
              </a:solidFill>
            </a:endParaRPr>
          </a:p>
        </p:txBody>
      </p:sp>
    </p:spTree>
    <p:extLst>
      <p:ext uri="{BB962C8B-B14F-4D97-AF65-F5344CB8AC3E}">
        <p14:creationId xmlns:p14="http://schemas.microsoft.com/office/powerpoint/2010/main" val="420411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We Got into this Mess</a:t>
            </a:r>
          </a:p>
        </p:txBody>
      </p:sp>
      <p:sp>
        <p:nvSpPr>
          <p:cNvPr id="2" name="Content Placeholder 1"/>
          <p:cNvSpPr>
            <a:spLocks noGrp="1"/>
          </p:cNvSpPr>
          <p:nvPr>
            <p:ph idx="1"/>
          </p:nvPr>
        </p:nvSpPr>
        <p:spPr/>
        <p:txBody>
          <a:bodyPr>
            <a:normAutofit/>
          </a:bodyPr>
          <a:lstStyle/>
          <a:p>
            <a:r>
              <a:rPr lang="en-US" sz="2800" dirty="0">
                <a:solidFill>
                  <a:schemeClr val="accent1"/>
                </a:solidFill>
              </a:rPr>
              <a:t>Humans</a:t>
            </a:r>
            <a:r>
              <a:rPr lang="en-US" sz="2800" dirty="0"/>
              <a:t> are intelligent to the extent that </a:t>
            </a:r>
            <a:r>
              <a:rPr lang="en-US" sz="2800" dirty="0">
                <a:solidFill>
                  <a:schemeClr val="accent1"/>
                </a:solidFill>
              </a:rPr>
              <a:t>our</a:t>
            </a:r>
            <a:r>
              <a:rPr lang="en-US" sz="2800" dirty="0"/>
              <a:t> actions can be expected to achieve </a:t>
            </a:r>
            <a:r>
              <a:rPr lang="en-US" sz="2800" dirty="0">
                <a:solidFill>
                  <a:schemeClr val="accent1"/>
                </a:solidFill>
              </a:rPr>
              <a:t>our</a:t>
            </a:r>
            <a:r>
              <a:rPr lang="en-US" sz="2800" dirty="0"/>
              <a:t> objectives</a:t>
            </a:r>
          </a:p>
          <a:p>
            <a:r>
              <a:rPr lang="en-US" sz="2800" dirty="0">
                <a:solidFill>
                  <a:srgbClr val="C00000"/>
                </a:solidFill>
              </a:rPr>
              <a:t>Machines</a:t>
            </a:r>
            <a:r>
              <a:rPr lang="en-US" sz="2800" dirty="0"/>
              <a:t> are intelligent to the extent that </a:t>
            </a:r>
            <a:r>
              <a:rPr lang="en-US" sz="2800" dirty="0">
                <a:solidFill>
                  <a:srgbClr val="C00000"/>
                </a:solidFill>
              </a:rPr>
              <a:t>their</a:t>
            </a:r>
            <a:r>
              <a:rPr lang="en-US" sz="2800" dirty="0"/>
              <a:t> actions can be expected to achieve </a:t>
            </a:r>
            <a:r>
              <a:rPr lang="en-US" sz="2800" dirty="0">
                <a:solidFill>
                  <a:srgbClr val="C00000"/>
                </a:solidFill>
              </a:rPr>
              <a:t>their</a:t>
            </a:r>
            <a:r>
              <a:rPr lang="en-US" sz="2800" dirty="0"/>
              <a:t> objectives</a:t>
            </a:r>
          </a:p>
          <a:p>
            <a:r>
              <a:rPr lang="en-US" sz="2800" dirty="0">
                <a:solidFill>
                  <a:srgbClr val="C00000"/>
                </a:solidFill>
              </a:rPr>
              <a:t>Machines</a:t>
            </a:r>
            <a:r>
              <a:rPr lang="en-US" sz="2800" dirty="0"/>
              <a:t> are </a:t>
            </a:r>
            <a:r>
              <a:rPr lang="en-US" sz="2800" b="1" i="1" u="sng" dirty="0">
                <a:solidFill>
                  <a:srgbClr val="C00000"/>
                </a:solidFill>
              </a:rPr>
              <a:t>beneficial</a:t>
            </a:r>
            <a:r>
              <a:rPr lang="en-US" sz="2800" dirty="0"/>
              <a:t> to the extent that </a:t>
            </a:r>
            <a:r>
              <a:rPr lang="en-US" sz="2800" b="1" i="1" u="sng" dirty="0">
                <a:solidFill>
                  <a:srgbClr val="C00000"/>
                </a:solidFill>
              </a:rPr>
              <a:t>their</a:t>
            </a:r>
            <a:r>
              <a:rPr lang="en-US" sz="2800" dirty="0"/>
              <a:t> actions can be expected to achieve </a:t>
            </a:r>
            <a:r>
              <a:rPr lang="en-US" sz="2800" b="1" i="1" u="sng" dirty="0">
                <a:solidFill>
                  <a:schemeClr val="accent1"/>
                </a:solidFill>
              </a:rPr>
              <a:t>our</a:t>
            </a:r>
            <a:r>
              <a:rPr lang="en-US" sz="2800" dirty="0"/>
              <a:t> objectives</a:t>
            </a:r>
          </a:p>
          <a:p>
            <a:endParaRPr lang="en-US" sz="2800" dirty="0"/>
          </a:p>
        </p:txBody>
      </p:sp>
      <p:sp>
        <p:nvSpPr>
          <p:cNvPr id="7" name="Slide Number Placeholder 6">
            <a:extLst>
              <a:ext uri="{FF2B5EF4-FFF2-40B4-BE49-F238E27FC236}">
                <a16:creationId xmlns:a16="http://schemas.microsoft.com/office/drawing/2014/main" id="{45752152-740A-0C40-93FB-E1CDEB153F08}"/>
              </a:ext>
            </a:extLst>
          </p:cNvPr>
          <p:cNvSpPr>
            <a:spLocks noGrp="1"/>
          </p:cNvSpPr>
          <p:nvPr>
            <p:ph type="sldNum" sz="quarter" idx="12"/>
          </p:nvPr>
        </p:nvSpPr>
        <p:spPr/>
        <p:txBody>
          <a:bodyPr/>
          <a:lstStyle/>
          <a:p>
            <a:fld id="{67C9959E-8E6B-B04C-9955-EA096F41CA7A}" type="slidenum">
              <a:rPr lang="en-GB" smtClean="0"/>
              <a:t>11</a:t>
            </a:fld>
            <a:endParaRPr lang="en-GB"/>
          </a:p>
        </p:txBody>
      </p:sp>
      <p:grpSp>
        <p:nvGrpSpPr>
          <p:cNvPr id="4" name="Group 3">
            <a:extLst>
              <a:ext uri="{FF2B5EF4-FFF2-40B4-BE49-F238E27FC236}">
                <a16:creationId xmlns:a16="http://schemas.microsoft.com/office/drawing/2014/main" id="{493856B9-C9F2-D349-8C2A-C1AA8470C5C4}"/>
              </a:ext>
            </a:extLst>
          </p:cNvPr>
          <p:cNvGrpSpPr/>
          <p:nvPr/>
        </p:nvGrpSpPr>
        <p:grpSpPr>
          <a:xfrm>
            <a:off x="851255" y="2268254"/>
            <a:ext cx="7797437" cy="429630"/>
            <a:chOff x="685800" y="2115880"/>
            <a:chExt cx="7557971" cy="375685"/>
          </a:xfrm>
        </p:grpSpPr>
        <p:cxnSp>
          <p:nvCxnSpPr>
            <p:cNvPr id="5" name="Straight Connector 4">
              <a:extLst>
                <a:ext uri="{FF2B5EF4-FFF2-40B4-BE49-F238E27FC236}">
                  <a16:creationId xmlns:a16="http://schemas.microsoft.com/office/drawing/2014/main" id="{253D5554-E816-D94E-BEB3-96BB7516D97D}"/>
                </a:ext>
              </a:extLst>
            </p:cNvPr>
            <p:cNvCxnSpPr>
              <a:cxnSpLocks/>
            </p:cNvCxnSpPr>
            <p:nvPr/>
          </p:nvCxnSpPr>
          <p:spPr>
            <a:xfrm>
              <a:off x="685800" y="2115880"/>
              <a:ext cx="7543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51C47FD-5EC6-7241-B77A-41D202E0A260}"/>
                </a:ext>
              </a:extLst>
            </p:cNvPr>
            <p:cNvCxnSpPr>
              <a:cxnSpLocks/>
            </p:cNvCxnSpPr>
            <p:nvPr/>
          </p:nvCxnSpPr>
          <p:spPr>
            <a:xfrm>
              <a:off x="699971" y="2491565"/>
              <a:ext cx="7543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09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New Model: Provably Beneficial AI</a:t>
            </a:r>
          </a:p>
        </p:txBody>
      </p:sp>
      <p:sp>
        <p:nvSpPr>
          <p:cNvPr id="2" name="Content Placeholder 1"/>
          <p:cNvSpPr>
            <a:spLocks noGrp="1"/>
          </p:cNvSpPr>
          <p:nvPr>
            <p:ph idx="1"/>
          </p:nvPr>
        </p:nvSpPr>
        <p:spPr/>
        <p:txBody>
          <a:bodyPr>
            <a:normAutofit/>
          </a:bodyPr>
          <a:lstStyle/>
          <a:p>
            <a:pPr marL="18204" indent="0">
              <a:buNone/>
            </a:pPr>
            <a:r>
              <a:rPr lang="en-US" sz="2800" dirty="0"/>
              <a:t>1. Robot goal: satisfy human preferences</a:t>
            </a:r>
          </a:p>
          <a:p>
            <a:pPr marL="18204" indent="0">
              <a:buNone/>
            </a:pPr>
            <a:r>
              <a:rPr lang="en-US" sz="2800" dirty="0"/>
              <a:t>2. Robot is uncertain about human preferences</a:t>
            </a:r>
          </a:p>
          <a:p>
            <a:pPr marL="18204" indent="0">
              <a:buNone/>
            </a:pPr>
            <a:r>
              <a:rPr lang="en-US" sz="2800" dirty="0"/>
              <a:t>3. Human behavior provides evidence of preferences</a:t>
            </a:r>
          </a:p>
          <a:p>
            <a:pPr marL="475404" indent="-457200">
              <a:buFont typeface="Symbol" pitchFamily="2" charset="2"/>
              <a:buChar char="Þ"/>
            </a:pPr>
            <a:endParaRPr lang="en-US" b="1" i="1" u="sng" dirty="0">
              <a:solidFill>
                <a:srgbClr val="C00000"/>
              </a:solidFill>
            </a:endParaRPr>
          </a:p>
          <a:p>
            <a:pPr marL="475404" indent="-457200">
              <a:buFont typeface="Symbol" pitchFamily="2" charset="2"/>
              <a:buChar char="Þ"/>
            </a:pPr>
            <a:r>
              <a:rPr lang="en-US" b="1" i="1" u="sng" dirty="0">
                <a:solidFill>
                  <a:srgbClr val="C00000"/>
                </a:solidFill>
              </a:rPr>
              <a:t>assistance game</a:t>
            </a:r>
            <a:r>
              <a:rPr lang="en-US" dirty="0">
                <a:solidFill>
                  <a:srgbClr val="C00000"/>
                </a:solidFill>
              </a:rPr>
              <a:t> with human and machine players</a:t>
            </a:r>
          </a:p>
          <a:p>
            <a:pPr marL="475404" indent="-457200">
              <a:buFont typeface="Symbol" pitchFamily="2" charset="2"/>
              <a:buChar char="Þ"/>
            </a:pPr>
            <a:endParaRPr lang="en-US" dirty="0">
              <a:solidFill>
                <a:srgbClr val="C00000"/>
              </a:solidFill>
            </a:endParaRPr>
          </a:p>
          <a:p>
            <a:pPr marL="475404" indent="-457200">
              <a:buFont typeface="Symbol" pitchFamily="2" charset="2"/>
              <a:buChar char="Þ"/>
            </a:pPr>
            <a:r>
              <a:rPr lang="en-US" b="1" u="sng" dirty="0">
                <a:solidFill>
                  <a:schemeClr val="accent1"/>
                </a:solidFill>
              </a:rPr>
              <a:t>Smarter AI =&gt; better outcome</a:t>
            </a:r>
            <a:endParaRPr lang="en-US" dirty="0">
              <a:solidFill>
                <a:schemeClr val="accent1"/>
              </a:solidFill>
            </a:endParaRPr>
          </a:p>
          <a:p>
            <a:pPr marL="475404" indent="-457200">
              <a:buFont typeface="Symbol" pitchFamily="2" charset="2"/>
              <a:buChar char="Þ"/>
            </a:pPr>
            <a:endParaRPr lang="en-US" sz="2800" dirty="0"/>
          </a:p>
        </p:txBody>
      </p:sp>
      <p:sp>
        <p:nvSpPr>
          <p:cNvPr id="6" name="Slide Number Placeholder 5">
            <a:extLst>
              <a:ext uri="{FF2B5EF4-FFF2-40B4-BE49-F238E27FC236}">
                <a16:creationId xmlns:a16="http://schemas.microsoft.com/office/drawing/2014/main" id="{EA8BF621-6C88-5748-B23B-98DA9B2A5E66}"/>
              </a:ext>
            </a:extLst>
          </p:cNvPr>
          <p:cNvSpPr>
            <a:spLocks noGrp="1"/>
          </p:cNvSpPr>
          <p:nvPr>
            <p:ph type="sldNum" sz="quarter" idx="12"/>
          </p:nvPr>
        </p:nvSpPr>
        <p:spPr/>
        <p:txBody>
          <a:bodyPr/>
          <a:lstStyle/>
          <a:p>
            <a:fld id="{67C9959E-8E6B-B04C-9955-EA096F41CA7A}" type="slidenum">
              <a:rPr lang="en-GB" smtClean="0"/>
              <a:t>12</a:t>
            </a:fld>
            <a:endParaRPr lang="en-GB"/>
          </a:p>
        </p:txBody>
      </p:sp>
    </p:spTree>
    <p:extLst>
      <p:ext uri="{BB962C8B-B14F-4D97-AF65-F5344CB8AC3E}">
        <p14:creationId xmlns:p14="http://schemas.microsoft.com/office/powerpoint/2010/main" val="21095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39525" y="1637777"/>
            <a:ext cx="5566315" cy="2248439"/>
            <a:chOff x="1539503" y="1637762"/>
            <a:chExt cx="5566315" cy="2877425"/>
          </a:xfrm>
        </p:grpSpPr>
        <p:sp>
          <p:nvSpPr>
            <p:cNvPr id="4" name="Oval 3"/>
            <p:cNvSpPr/>
            <p:nvPr/>
          </p:nvSpPr>
          <p:spPr>
            <a:xfrm rot="900000">
              <a:off x="1539503" y="3523063"/>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p:cNvSpPr/>
            <p:nvPr/>
          </p:nvSpPr>
          <p:spPr>
            <a:xfrm rot="20700000">
              <a:off x="6361725" y="3523063"/>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3986776" y="1637762"/>
              <a:ext cx="744093" cy="992124"/>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p:cNvCxnSpPr>
              <a:stCxn id="4" idx="7"/>
              <a:endCxn id="6" idx="3"/>
            </p:cNvCxnSpPr>
            <p:nvPr/>
          </p:nvCxnSpPr>
          <p:spPr>
            <a:xfrm flipV="1">
              <a:off x="2233751" y="2484592"/>
              <a:ext cx="1861995" cy="128650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endCxn id="5" idx="1"/>
            </p:cNvCxnSpPr>
            <p:nvPr/>
          </p:nvCxnSpPr>
          <p:spPr>
            <a:xfrm>
              <a:off x="4610619" y="2484594"/>
              <a:ext cx="1800950" cy="12865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740827" y="4191000"/>
            <a:ext cx="2051139" cy="400110"/>
          </a:xfrm>
          <a:prstGeom prst="rect">
            <a:avLst/>
          </a:prstGeom>
          <a:noFill/>
        </p:spPr>
        <p:txBody>
          <a:bodyPr wrap="none" rtlCol="0">
            <a:spAutoFit/>
          </a:bodyPr>
          <a:lstStyle/>
          <a:p>
            <a:r>
              <a:rPr lang="en-GB" sz="2000"/>
              <a:t>Human behaviour</a:t>
            </a:r>
          </a:p>
        </p:txBody>
      </p:sp>
      <p:sp>
        <p:nvSpPr>
          <p:cNvPr id="13" name="TextBox 12"/>
          <p:cNvSpPr txBox="1"/>
          <p:nvPr/>
        </p:nvSpPr>
        <p:spPr>
          <a:xfrm>
            <a:off x="5643797" y="4191000"/>
            <a:ext cx="2201821" cy="400110"/>
          </a:xfrm>
          <a:prstGeom prst="rect">
            <a:avLst/>
          </a:prstGeom>
          <a:noFill/>
        </p:spPr>
        <p:txBody>
          <a:bodyPr wrap="none" rtlCol="0">
            <a:spAutoFit/>
          </a:bodyPr>
          <a:lstStyle/>
          <a:p>
            <a:r>
              <a:rPr lang="en-GB" sz="2000"/>
              <a:t>Machine behaviour</a:t>
            </a:r>
          </a:p>
        </p:txBody>
      </p:sp>
      <p:sp>
        <p:nvSpPr>
          <p:cNvPr id="10" name="Title 2"/>
          <p:cNvSpPr>
            <a:spLocks noGrp="1"/>
          </p:cNvSpPr>
          <p:nvPr>
            <p:ph type="title"/>
          </p:nvPr>
        </p:nvSpPr>
        <p:spPr/>
        <p:txBody>
          <a:bodyPr>
            <a:normAutofit fontScale="90000"/>
          </a:bodyPr>
          <a:lstStyle/>
          <a:p>
            <a:r>
              <a:rPr lang="en-GB" sz="4000" dirty="0"/>
              <a:t>AIMA 1,2,3: Objective Given to Machine</a:t>
            </a:r>
          </a:p>
        </p:txBody>
      </p:sp>
      <p:sp>
        <p:nvSpPr>
          <p:cNvPr id="3" name="Slide Number Placeholder 2">
            <a:extLst>
              <a:ext uri="{FF2B5EF4-FFF2-40B4-BE49-F238E27FC236}">
                <a16:creationId xmlns:a16="http://schemas.microsoft.com/office/drawing/2014/main" id="{D894019D-2725-2F4F-B442-8B5F6898DCCC}"/>
              </a:ext>
            </a:extLst>
          </p:cNvPr>
          <p:cNvSpPr>
            <a:spLocks noGrp="1"/>
          </p:cNvSpPr>
          <p:nvPr>
            <p:ph type="sldNum" sz="quarter" idx="12"/>
          </p:nvPr>
        </p:nvSpPr>
        <p:spPr/>
        <p:txBody>
          <a:bodyPr/>
          <a:lstStyle/>
          <a:p>
            <a:fld id="{67C9959E-8E6B-B04C-9955-EA096F41CA7A}" type="slidenum">
              <a:rPr lang="en-GB" smtClean="0"/>
              <a:t>13</a:t>
            </a:fld>
            <a:endParaRPr lang="en-GB"/>
          </a:p>
        </p:txBody>
      </p:sp>
      <p:sp>
        <p:nvSpPr>
          <p:cNvPr id="15" name="TextBox 14">
            <a:extLst>
              <a:ext uri="{FF2B5EF4-FFF2-40B4-BE49-F238E27FC236}">
                <a16:creationId xmlns:a16="http://schemas.microsoft.com/office/drawing/2014/main" id="{76334C4C-A626-534C-82D1-DB938B3B9B93}"/>
              </a:ext>
            </a:extLst>
          </p:cNvPr>
          <p:cNvSpPr txBox="1"/>
          <p:nvPr/>
        </p:nvSpPr>
        <p:spPr>
          <a:xfrm>
            <a:off x="3381300" y="1226497"/>
            <a:ext cx="1955087" cy="400110"/>
          </a:xfrm>
          <a:prstGeom prst="rect">
            <a:avLst/>
          </a:prstGeom>
          <a:noFill/>
        </p:spPr>
        <p:txBody>
          <a:bodyPr wrap="none" rtlCol="0">
            <a:spAutoFit/>
          </a:bodyPr>
          <a:lstStyle/>
          <a:p>
            <a:r>
              <a:rPr lang="en-GB" sz="2000" dirty="0"/>
              <a:t>Human objective</a:t>
            </a:r>
          </a:p>
        </p:txBody>
      </p:sp>
    </p:spTree>
    <p:extLst>
      <p:ext uri="{BB962C8B-B14F-4D97-AF65-F5344CB8AC3E}">
        <p14:creationId xmlns:p14="http://schemas.microsoft.com/office/powerpoint/2010/main" val="1973102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rot="20700000">
            <a:off x="6361740" y="3110951"/>
            <a:ext cx="744093" cy="775252"/>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3986798" y="1637763"/>
            <a:ext cx="744093" cy="775252"/>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Connector 8"/>
          <p:cNvCxnSpPr>
            <a:endCxn id="5" idx="1"/>
          </p:cNvCxnSpPr>
          <p:nvPr/>
        </p:nvCxnSpPr>
        <p:spPr>
          <a:xfrm>
            <a:off x="4610619" y="2299498"/>
            <a:ext cx="1800950" cy="1005279"/>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643797" y="4191000"/>
            <a:ext cx="2201821" cy="400110"/>
          </a:xfrm>
          <a:prstGeom prst="rect">
            <a:avLst/>
          </a:prstGeom>
          <a:noFill/>
        </p:spPr>
        <p:txBody>
          <a:bodyPr wrap="none" rtlCol="0">
            <a:spAutoFit/>
          </a:bodyPr>
          <a:lstStyle/>
          <a:p>
            <a:r>
              <a:rPr lang="en-GB" sz="2000"/>
              <a:t>Machine behaviour</a:t>
            </a:r>
          </a:p>
        </p:txBody>
      </p:sp>
      <p:sp>
        <p:nvSpPr>
          <p:cNvPr id="10" name="Title 2"/>
          <p:cNvSpPr>
            <a:spLocks noGrp="1"/>
          </p:cNvSpPr>
          <p:nvPr>
            <p:ph type="title"/>
          </p:nvPr>
        </p:nvSpPr>
        <p:spPr/>
        <p:txBody>
          <a:bodyPr>
            <a:normAutofit fontScale="90000"/>
          </a:bodyPr>
          <a:lstStyle/>
          <a:p>
            <a:r>
              <a:rPr lang="en-GB" sz="4000" dirty="0"/>
              <a:t>AIMA 1,2,3: Objective Given to Machine</a:t>
            </a:r>
          </a:p>
        </p:txBody>
      </p:sp>
      <p:sp>
        <p:nvSpPr>
          <p:cNvPr id="2" name="Slide Number Placeholder 1">
            <a:extLst>
              <a:ext uri="{FF2B5EF4-FFF2-40B4-BE49-F238E27FC236}">
                <a16:creationId xmlns:a16="http://schemas.microsoft.com/office/drawing/2014/main" id="{78151F8E-FBAD-FF41-A11B-FD4A76C88268}"/>
              </a:ext>
            </a:extLst>
          </p:cNvPr>
          <p:cNvSpPr>
            <a:spLocks noGrp="1"/>
          </p:cNvSpPr>
          <p:nvPr>
            <p:ph type="sldNum" sz="quarter" idx="12"/>
          </p:nvPr>
        </p:nvSpPr>
        <p:spPr/>
        <p:txBody>
          <a:bodyPr/>
          <a:lstStyle/>
          <a:p>
            <a:fld id="{67C9959E-8E6B-B04C-9955-EA096F41CA7A}" type="slidenum">
              <a:rPr lang="en-GB" smtClean="0"/>
              <a:t>14</a:t>
            </a:fld>
            <a:endParaRPr lang="en-GB"/>
          </a:p>
        </p:txBody>
      </p:sp>
      <p:sp>
        <p:nvSpPr>
          <p:cNvPr id="11" name="TextBox 10">
            <a:extLst>
              <a:ext uri="{FF2B5EF4-FFF2-40B4-BE49-F238E27FC236}">
                <a16:creationId xmlns:a16="http://schemas.microsoft.com/office/drawing/2014/main" id="{538AB255-1A36-5C42-A692-C2176ED034BD}"/>
              </a:ext>
            </a:extLst>
          </p:cNvPr>
          <p:cNvSpPr txBox="1"/>
          <p:nvPr/>
        </p:nvSpPr>
        <p:spPr>
          <a:xfrm>
            <a:off x="3381300" y="1226497"/>
            <a:ext cx="1955087" cy="400110"/>
          </a:xfrm>
          <a:prstGeom prst="rect">
            <a:avLst/>
          </a:prstGeom>
          <a:noFill/>
        </p:spPr>
        <p:txBody>
          <a:bodyPr wrap="none" rtlCol="0">
            <a:spAutoFit/>
          </a:bodyPr>
          <a:lstStyle/>
          <a:p>
            <a:r>
              <a:rPr lang="en-GB" sz="2000" dirty="0"/>
              <a:t>Human objective</a:t>
            </a:r>
          </a:p>
        </p:txBody>
      </p:sp>
    </p:spTree>
    <p:extLst>
      <p:ext uri="{BB962C8B-B14F-4D97-AF65-F5344CB8AC3E}">
        <p14:creationId xmlns:p14="http://schemas.microsoft.com/office/powerpoint/2010/main" val="2569029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40827" y="4191000"/>
            <a:ext cx="2051139" cy="400110"/>
          </a:xfrm>
          <a:prstGeom prst="rect">
            <a:avLst/>
          </a:prstGeom>
          <a:noFill/>
        </p:spPr>
        <p:txBody>
          <a:bodyPr wrap="none" rtlCol="0">
            <a:spAutoFit/>
          </a:bodyPr>
          <a:lstStyle/>
          <a:p>
            <a:r>
              <a:rPr lang="en-GB" sz="2000"/>
              <a:t>Human behaviour</a:t>
            </a:r>
          </a:p>
        </p:txBody>
      </p:sp>
      <p:sp>
        <p:nvSpPr>
          <p:cNvPr id="13" name="TextBox 12"/>
          <p:cNvSpPr txBox="1"/>
          <p:nvPr/>
        </p:nvSpPr>
        <p:spPr>
          <a:xfrm>
            <a:off x="5643797" y="4191000"/>
            <a:ext cx="2201821" cy="400110"/>
          </a:xfrm>
          <a:prstGeom prst="rect">
            <a:avLst/>
          </a:prstGeom>
          <a:noFill/>
        </p:spPr>
        <p:txBody>
          <a:bodyPr wrap="none" rtlCol="0">
            <a:spAutoFit/>
          </a:bodyPr>
          <a:lstStyle/>
          <a:p>
            <a:r>
              <a:rPr lang="en-GB" sz="2000"/>
              <a:t>Machine behaviour</a:t>
            </a:r>
          </a:p>
        </p:txBody>
      </p:sp>
      <p:sp>
        <p:nvSpPr>
          <p:cNvPr id="14" name="TextBox 13"/>
          <p:cNvSpPr txBox="1"/>
          <p:nvPr/>
        </p:nvSpPr>
        <p:spPr>
          <a:xfrm>
            <a:off x="3381300" y="1226497"/>
            <a:ext cx="1955087" cy="400110"/>
          </a:xfrm>
          <a:prstGeom prst="rect">
            <a:avLst/>
          </a:prstGeom>
          <a:noFill/>
        </p:spPr>
        <p:txBody>
          <a:bodyPr wrap="none" rtlCol="0">
            <a:spAutoFit/>
          </a:bodyPr>
          <a:lstStyle/>
          <a:p>
            <a:r>
              <a:rPr lang="en-GB" sz="2000" dirty="0"/>
              <a:t>Human objective</a:t>
            </a:r>
          </a:p>
        </p:txBody>
      </p:sp>
      <p:sp>
        <p:nvSpPr>
          <p:cNvPr id="4" name="Oval 3"/>
          <p:cNvSpPr/>
          <p:nvPr/>
        </p:nvSpPr>
        <p:spPr>
          <a:xfrm rot="900000">
            <a:off x="1539512" y="3102860"/>
            <a:ext cx="744093" cy="77099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p:cNvSpPr/>
          <p:nvPr/>
        </p:nvSpPr>
        <p:spPr>
          <a:xfrm rot="20700000">
            <a:off x="6361740" y="3102860"/>
            <a:ext cx="744093" cy="77099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3986798" y="1637778"/>
            <a:ext cx="744093" cy="77099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p:cNvCxnSpPr>
            <a:stCxn id="4" idx="7"/>
            <a:endCxn id="6" idx="3"/>
          </p:cNvCxnSpPr>
          <p:nvPr/>
        </p:nvCxnSpPr>
        <p:spPr>
          <a:xfrm flipV="1">
            <a:off x="2233751" y="2295844"/>
            <a:ext cx="1861995" cy="99975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endCxn id="5" idx="1"/>
          </p:cNvCxnSpPr>
          <p:nvPr/>
        </p:nvCxnSpPr>
        <p:spPr>
          <a:xfrm>
            <a:off x="4610619" y="2295845"/>
            <a:ext cx="1800950" cy="99975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46761" y="2765495"/>
            <a:ext cx="7384351" cy="1425508"/>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itle 2"/>
          <p:cNvSpPr>
            <a:spLocks noGrp="1"/>
          </p:cNvSpPr>
          <p:nvPr>
            <p:ph type="title"/>
          </p:nvPr>
        </p:nvSpPr>
        <p:spPr/>
        <p:txBody>
          <a:bodyPr/>
          <a:lstStyle/>
          <a:p>
            <a:r>
              <a:rPr lang="en-GB" sz="4000" dirty="0"/>
              <a:t>AIMA 4: Objective Is a Latent Variable</a:t>
            </a:r>
          </a:p>
        </p:txBody>
      </p:sp>
      <p:sp>
        <p:nvSpPr>
          <p:cNvPr id="2" name="Slide Number Placeholder 1">
            <a:extLst>
              <a:ext uri="{FF2B5EF4-FFF2-40B4-BE49-F238E27FC236}">
                <a16:creationId xmlns:a16="http://schemas.microsoft.com/office/drawing/2014/main" id="{F5ECD477-D13E-9F4F-BAA5-23EC0C22CEAD}"/>
              </a:ext>
            </a:extLst>
          </p:cNvPr>
          <p:cNvSpPr>
            <a:spLocks noGrp="1"/>
          </p:cNvSpPr>
          <p:nvPr>
            <p:ph type="sldNum" sz="quarter" idx="12"/>
          </p:nvPr>
        </p:nvSpPr>
        <p:spPr/>
        <p:txBody>
          <a:bodyPr/>
          <a:lstStyle/>
          <a:p>
            <a:fld id="{67C9959E-8E6B-B04C-9955-EA096F41CA7A}" type="slidenum">
              <a:rPr lang="en-GB" smtClean="0"/>
              <a:t>15</a:t>
            </a:fld>
            <a:endParaRPr lang="en-GB"/>
          </a:p>
        </p:txBody>
      </p:sp>
    </p:spTree>
    <p:extLst>
      <p:ext uri="{BB962C8B-B14F-4D97-AF65-F5344CB8AC3E}">
        <p14:creationId xmlns:p14="http://schemas.microsoft.com/office/powerpoint/2010/main" val="3060661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Example: Image Classification</a:t>
            </a:r>
          </a:p>
        </p:txBody>
      </p:sp>
      <p:sp>
        <p:nvSpPr>
          <p:cNvPr id="2" name="Content Placeholder 1"/>
          <p:cNvSpPr>
            <a:spLocks noGrp="1"/>
          </p:cNvSpPr>
          <p:nvPr>
            <p:ph idx="1"/>
          </p:nvPr>
        </p:nvSpPr>
        <p:spPr/>
        <p:txBody>
          <a:bodyPr>
            <a:normAutofit/>
          </a:bodyPr>
          <a:lstStyle/>
          <a:p>
            <a:r>
              <a:rPr lang="en-US" sz="2400" dirty="0"/>
              <a:t>Old: minimize loss with (typically) a </a:t>
            </a:r>
            <a:r>
              <a:rPr lang="en-US" sz="2400" i="1" u="sng" dirty="0"/>
              <a:t>uniform</a:t>
            </a:r>
            <a:r>
              <a:rPr lang="en-US" sz="2400" dirty="0"/>
              <a:t> loss matrix</a:t>
            </a:r>
          </a:p>
          <a:p>
            <a:pPr lvl="1"/>
            <a:r>
              <a:rPr lang="en-US" sz="2000" dirty="0"/>
              <a:t>Accidentally classify human as gorilla</a:t>
            </a:r>
          </a:p>
          <a:p>
            <a:pPr lvl="1"/>
            <a:r>
              <a:rPr lang="en-US" sz="2000" dirty="0"/>
              <a:t>Spend millions fixing public relations disaster</a:t>
            </a:r>
          </a:p>
          <a:p>
            <a:r>
              <a:rPr lang="en-US" sz="2400" dirty="0"/>
              <a:t>New: structured prior distribution over loss matrices</a:t>
            </a:r>
          </a:p>
          <a:p>
            <a:pPr lvl="1"/>
            <a:r>
              <a:rPr lang="en-US" sz="2000" dirty="0"/>
              <a:t>Some examples safe to classify</a:t>
            </a:r>
          </a:p>
          <a:p>
            <a:pPr lvl="1"/>
            <a:r>
              <a:rPr lang="en-US" sz="2000" dirty="0"/>
              <a:t>Say “</a:t>
            </a:r>
            <a:r>
              <a:rPr lang="en-US" sz="2000" dirty="0">
                <a:solidFill>
                  <a:srgbClr val="C00000"/>
                </a:solidFill>
              </a:rPr>
              <a:t>don’t know</a:t>
            </a:r>
            <a:r>
              <a:rPr lang="en-US" sz="2000" dirty="0"/>
              <a:t>” for others</a:t>
            </a:r>
          </a:p>
          <a:p>
            <a:pPr lvl="1"/>
            <a:r>
              <a:rPr lang="en-US" sz="2000" dirty="0"/>
              <a:t>Use active learning to gain </a:t>
            </a:r>
            <a:br>
              <a:rPr lang="en-US" sz="2000" dirty="0"/>
            </a:br>
            <a:r>
              <a:rPr lang="en-US" sz="2000" dirty="0"/>
              <a:t>additional feedback from humans</a:t>
            </a:r>
          </a:p>
          <a:p>
            <a:r>
              <a:rPr lang="en-US" sz="2400" dirty="0"/>
              <a:t>Other researchers work on similar ideas</a:t>
            </a:r>
          </a:p>
          <a:p>
            <a:pPr lvl="1"/>
            <a:r>
              <a:rPr lang="en-US" sz="2000" dirty="0"/>
              <a:t>E.g., Kristian </a:t>
            </a:r>
            <a:r>
              <a:rPr lang="en-US" sz="2000" dirty="0" err="1"/>
              <a:t>Kersting</a:t>
            </a:r>
            <a:r>
              <a:rPr lang="en-US" sz="2000" dirty="0"/>
              <a:t> </a:t>
            </a:r>
          </a:p>
          <a:p>
            <a:r>
              <a:rPr lang="en-US" sz="2400" dirty="0"/>
              <a:t>Sometimes in conflict with</a:t>
            </a:r>
            <a:br>
              <a:rPr lang="en-US" sz="2400" dirty="0"/>
            </a:br>
            <a:r>
              <a:rPr lang="en-US" sz="2400" dirty="0"/>
              <a:t>demands of privacy</a:t>
            </a:r>
          </a:p>
          <a:p>
            <a:pPr lvl="1"/>
            <a:r>
              <a:rPr lang="en-US" sz="2000" dirty="0"/>
              <a:t>E.g., </a:t>
            </a:r>
            <a:r>
              <a:rPr lang="en-US" sz="2000" dirty="0" err="1"/>
              <a:t>Esfandiar</a:t>
            </a:r>
            <a:r>
              <a:rPr lang="en-US" sz="2000" dirty="0"/>
              <a:t> </a:t>
            </a:r>
            <a:r>
              <a:rPr lang="en-US" sz="2000" dirty="0" err="1"/>
              <a:t>Mohammadi</a:t>
            </a:r>
            <a:endParaRPr lang="en-US" sz="2000" dirty="0"/>
          </a:p>
          <a:p>
            <a:pPr lvl="2"/>
            <a:endParaRPr lang="en-US" sz="1600" dirty="0"/>
          </a:p>
        </p:txBody>
      </p:sp>
      <p:sp>
        <p:nvSpPr>
          <p:cNvPr id="4" name="Slide Number Placeholder 3">
            <a:extLst>
              <a:ext uri="{FF2B5EF4-FFF2-40B4-BE49-F238E27FC236}">
                <a16:creationId xmlns:a16="http://schemas.microsoft.com/office/drawing/2014/main" id="{2A500A2F-D177-6A4A-AE73-2D7FFF80A013}"/>
              </a:ext>
            </a:extLst>
          </p:cNvPr>
          <p:cNvSpPr>
            <a:spLocks noGrp="1"/>
          </p:cNvSpPr>
          <p:nvPr>
            <p:ph type="sldNum" sz="quarter" idx="12"/>
          </p:nvPr>
        </p:nvSpPr>
        <p:spPr/>
        <p:txBody>
          <a:bodyPr/>
          <a:lstStyle/>
          <a:p>
            <a:fld id="{67C9959E-8E6B-B04C-9955-EA096F41CA7A}" type="slidenum">
              <a:rPr lang="en-GB" smtClean="0"/>
              <a:t>16</a:t>
            </a:fld>
            <a:endParaRPr lang="en-GB" dirty="0"/>
          </a:p>
        </p:txBody>
      </p:sp>
      <p:pic>
        <p:nvPicPr>
          <p:cNvPr id="5" name="Picture 4">
            <a:extLst>
              <a:ext uri="{FF2B5EF4-FFF2-40B4-BE49-F238E27FC236}">
                <a16:creationId xmlns:a16="http://schemas.microsoft.com/office/drawing/2014/main" id="{1A70C6DB-F909-944D-8211-913DEE10C717}"/>
              </a:ext>
            </a:extLst>
          </p:cNvPr>
          <p:cNvPicPr>
            <a:picLocks noChangeAspect="1"/>
          </p:cNvPicPr>
          <p:nvPr/>
        </p:nvPicPr>
        <p:blipFill>
          <a:blip r:embed="rId2"/>
          <a:stretch>
            <a:fillRect/>
          </a:stretch>
        </p:blipFill>
        <p:spPr>
          <a:xfrm>
            <a:off x="6226650" y="2860933"/>
            <a:ext cx="2520000" cy="19007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9D01EE72-32CF-BC46-85B2-A25E9C5FD87F}"/>
              </a:ext>
            </a:extLst>
          </p:cNvPr>
          <p:cNvSpPr/>
          <p:nvPr/>
        </p:nvSpPr>
        <p:spPr>
          <a:xfrm>
            <a:off x="2139675" y="5938749"/>
            <a:ext cx="2931479" cy="769441"/>
          </a:xfrm>
          <a:prstGeom prst="rect">
            <a:avLst/>
          </a:prstGeom>
        </p:spPr>
        <p:txBody>
          <a:bodyPr wrap="square">
            <a:spAutoFit/>
          </a:bodyPr>
          <a:lstStyle/>
          <a:p>
            <a:pPr algn="ctr"/>
            <a:r>
              <a:rPr lang="en-US" sz="1100" dirty="0">
                <a:hlinkClick r:id="rId3"/>
              </a:rPr>
              <a:t>https://www.ml.informatik.tu-darmstadt.de/papers/waterloo2019talk.pdf</a:t>
            </a:r>
            <a:r>
              <a:rPr lang="en-US" sz="1100" dirty="0"/>
              <a:t> </a:t>
            </a:r>
          </a:p>
          <a:p>
            <a:pPr algn="ctr"/>
            <a:r>
              <a:rPr lang="en-GB" sz="1100" dirty="0">
                <a:hlinkClick r:id="rId4"/>
              </a:rPr>
              <a:t>https://www.ifis.uni-luebeck.de/~moeller/KI-Kolloquium/2020-01-13-Mohammadi.pdf</a:t>
            </a:r>
            <a:r>
              <a:rPr lang="en-GB" sz="1100" dirty="0"/>
              <a:t> </a:t>
            </a:r>
          </a:p>
        </p:txBody>
      </p:sp>
      <p:pic>
        <p:nvPicPr>
          <p:cNvPr id="7" name="Picture 6">
            <a:extLst>
              <a:ext uri="{FF2B5EF4-FFF2-40B4-BE49-F238E27FC236}">
                <a16:creationId xmlns:a16="http://schemas.microsoft.com/office/drawing/2014/main" id="{6B5BC543-2041-8349-AACC-5D201832254F}"/>
              </a:ext>
            </a:extLst>
          </p:cNvPr>
          <p:cNvPicPr>
            <a:picLocks noChangeAspect="1"/>
          </p:cNvPicPr>
          <p:nvPr/>
        </p:nvPicPr>
        <p:blipFill>
          <a:blip r:embed="rId5"/>
          <a:stretch>
            <a:fillRect/>
          </a:stretch>
        </p:blipFill>
        <p:spPr>
          <a:xfrm>
            <a:off x="5533252" y="4570319"/>
            <a:ext cx="2520000" cy="1753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9419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Example: Fetching Coffee</a:t>
            </a:r>
          </a:p>
        </p:txBody>
      </p:sp>
      <p:sp>
        <p:nvSpPr>
          <p:cNvPr id="2" name="Content Placeholder 1"/>
          <p:cNvSpPr>
            <a:spLocks noGrp="1"/>
          </p:cNvSpPr>
          <p:nvPr>
            <p:ph idx="1"/>
          </p:nvPr>
        </p:nvSpPr>
        <p:spPr/>
        <p:txBody>
          <a:bodyPr>
            <a:normAutofit/>
          </a:bodyPr>
          <a:lstStyle/>
          <a:p>
            <a:r>
              <a:rPr lang="en-US" dirty="0">
                <a:solidFill>
                  <a:srgbClr val="C00000"/>
                </a:solidFill>
              </a:rPr>
              <a:t>What does “fetch some coffee” mean?</a:t>
            </a:r>
          </a:p>
          <a:p>
            <a:r>
              <a:rPr lang="en-US" dirty="0">
                <a:solidFill>
                  <a:srgbClr val="C00000"/>
                </a:solidFill>
              </a:rPr>
              <a:t>If there is so much uncertainty about preferences, how does the robot do anything useful?</a:t>
            </a:r>
          </a:p>
          <a:p>
            <a:r>
              <a:rPr lang="en-US" dirty="0"/>
              <a:t>Answer: </a:t>
            </a:r>
          </a:p>
          <a:p>
            <a:pPr lvl="1"/>
            <a:r>
              <a:rPr lang="en-US" dirty="0"/>
              <a:t>The instruction suggests coffee would have higher value than expected a priori, ceteris paribus</a:t>
            </a:r>
          </a:p>
          <a:p>
            <a:pPr lvl="1"/>
            <a:r>
              <a:rPr lang="en-US" dirty="0"/>
              <a:t>Uncertainty about the value of other aspects of environment state doesn’t matter </a:t>
            </a:r>
            <a:r>
              <a:rPr lang="en-US" i="1" u="sng" dirty="0"/>
              <a:t>as long as the robot leaves them unchanged</a:t>
            </a:r>
          </a:p>
          <a:p>
            <a:endParaRPr lang="en-US" dirty="0"/>
          </a:p>
        </p:txBody>
      </p:sp>
      <p:sp>
        <p:nvSpPr>
          <p:cNvPr id="4" name="Slide Number Placeholder 3">
            <a:extLst>
              <a:ext uri="{FF2B5EF4-FFF2-40B4-BE49-F238E27FC236}">
                <a16:creationId xmlns:a16="http://schemas.microsoft.com/office/drawing/2014/main" id="{7E93C265-6AF0-7740-AC23-287538B6E300}"/>
              </a:ext>
            </a:extLst>
          </p:cNvPr>
          <p:cNvSpPr>
            <a:spLocks noGrp="1"/>
          </p:cNvSpPr>
          <p:nvPr>
            <p:ph type="sldNum" sz="quarter" idx="12"/>
          </p:nvPr>
        </p:nvSpPr>
        <p:spPr/>
        <p:txBody>
          <a:bodyPr/>
          <a:lstStyle/>
          <a:p>
            <a:fld id="{67C9959E-8E6B-B04C-9955-EA096F41CA7A}" type="slidenum">
              <a:rPr lang="en-GB" smtClean="0"/>
              <a:t>17</a:t>
            </a:fld>
            <a:endParaRPr lang="en-GB"/>
          </a:p>
        </p:txBody>
      </p:sp>
    </p:spTree>
    <p:extLst>
      <p:ext uri="{BB962C8B-B14F-4D97-AF65-F5344CB8AC3E}">
        <p14:creationId xmlns:p14="http://schemas.microsoft.com/office/powerpoint/2010/main" val="2163854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Basic Assistance Game</a:t>
            </a:r>
          </a:p>
        </p:txBody>
      </p:sp>
      <p:pic>
        <p:nvPicPr>
          <p:cNvPr id="4" name="Picture 3"/>
          <p:cNvPicPr>
            <a:picLocks noChangeAspect="1"/>
          </p:cNvPicPr>
          <p:nvPr/>
        </p:nvPicPr>
        <p:blipFill rotWithShape="1">
          <a:blip r:embed="rId2"/>
          <a:srcRect l="21998" t="1" r="24001" b="27257"/>
          <a:stretch/>
        </p:blipFill>
        <p:spPr>
          <a:xfrm>
            <a:off x="1219200" y="1295400"/>
            <a:ext cx="2066345" cy="2783541"/>
          </a:xfrm>
          <a:prstGeom prst="rect">
            <a:avLst/>
          </a:prstGeom>
        </p:spPr>
      </p:pic>
      <p:pic>
        <p:nvPicPr>
          <p:cNvPr id="5" name="Picture 4"/>
          <p:cNvPicPr>
            <a:picLocks noChangeAspect="1"/>
          </p:cNvPicPr>
          <p:nvPr/>
        </p:nvPicPr>
        <p:blipFill>
          <a:blip r:embed="rId3"/>
          <a:stretch>
            <a:fillRect/>
          </a:stretch>
        </p:blipFill>
        <p:spPr>
          <a:xfrm>
            <a:off x="5410200" y="1295400"/>
            <a:ext cx="2193652" cy="2783541"/>
          </a:xfrm>
          <a:prstGeom prst="rect">
            <a:avLst/>
          </a:prstGeom>
        </p:spPr>
      </p:pic>
      <p:sp>
        <p:nvSpPr>
          <p:cNvPr id="6" name="TextBox 5"/>
          <p:cNvSpPr txBox="1"/>
          <p:nvPr/>
        </p:nvSpPr>
        <p:spPr>
          <a:xfrm>
            <a:off x="1066800" y="4267200"/>
            <a:ext cx="3356608" cy="1015663"/>
          </a:xfrm>
          <a:prstGeom prst="rect">
            <a:avLst/>
          </a:prstGeom>
          <a:noFill/>
        </p:spPr>
        <p:txBody>
          <a:bodyPr wrap="none" rtlCol="0">
            <a:spAutoFit/>
          </a:bodyPr>
          <a:lstStyle/>
          <a:p>
            <a:r>
              <a:rPr lang="en-US" sz="2000" dirty="0"/>
              <a:t>Preferences </a:t>
            </a:r>
            <a:r>
              <a:rPr lang="en-US" sz="2000" dirty="0" err="1"/>
              <a:t>θ</a:t>
            </a:r>
            <a:endParaRPr lang="en-US" sz="2000" dirty="0"/>
          </a:p>
          <a:p>
            <a:r>
              <a:rPr lang="en-US" sz="2000" dirty="0"/>
              <a:t>Acts roughly according to </a:t>
            </a:r>
            <a:r>
              <a:rPr lang="en-US" sz="2000" dirty="0" err="1"/>
              <a:t>θ</a:t>
            </a:r>
            <a:endParaRPr lang="en-US" sz="2000" dirty="0"/>
          </a:p>
          <a:p>
            <a:r>
              <a:rPr lang="en-US" sz="2000" dirty="0"/>
              <a:t> </a:t>
            </a:r>
          </a:p>
        </p:txBody>
      </p:sp>
      <p:sp>
        <p:nvSpPr>
          <p:cNvPr id="7" name="TextBox 6"/>
          <p:cNvSpPr txBox="1"/>
          <p:nvPr/>
        </p:nvSpPr>
        <p:spPr>
          <a:xfrm>
            <a:off x="5257800" y="4267200"/>
            <a:ext cx="3581400" cy="1015663"/>
          </a:xfrm>
          <a:prstGeom prst="rect">
            <a:avLst/>
          </a:prstGeom>
          <a:noFill/>
        </p:spPr>
        <p:txBody>
          <a:bodyPr wrap="square" rtlCol="0">
            <a:spAutoFit/>
          </a:bodyPr>
          <a:lstStyle/>
          <a:p>
            <a:r>
              <a:rPr lang="en-US" sz="2000" dirty="0" err="1">
                <a:solidFill>
                  <a:srgbClr val="C00000"/>
                </a:solidFill>
              </a:rPr>
              <a:t>Maximise</a:t>
            </a:r>
            <a:r>
              <a:rPr lang="en-US" sz="2000" dirty="0">
                <a:solidFill>
                  <a:srgbClr val="C00000"/>
                </a:solidFill>
              </a:rPr>
              <a:t> unknown human </a:t>
            </a:r>
            <a:r>
              <a:rPr lang="en-US" sz="2000" dirty="0" err="1">
                <a:solidFill>
                  <a:srgbClr val="C00000"/>
                </a:solidFill>
              </a:rPr>
              <a:t>θ</a:t>
            </a:r>
            <a:endParaRPr lang="en-US" sz="2000" dirty="0">
              <a:solidFill>
                <a:srgbClr val="C00000"/>
              </a:solidFill>
            </a:endParaRPr>
          </a:p>
          <a:p>
            <a:r>
              <a:rPr lang="en-US" sz="2000" dirty="0">
                <a:solidFill>
                  <a:srgbClr val="C00000"/>
                </a:solidFill>
              </a:rPr>
              <a:t>Prior P(</a:t>
            </a:r>
            <a:r>
              <a:rPr lang="en-US" sz="2000" dirty="0" err="1">
                <a:solidFill>
                  <a:srgbClr val="C00000"/>
                </a:solidFill>
              </a:rPr>
              <a:t>θ</a:t>
            </a:r>
            <a:r>
              <a:rPr lang="en-US" sz="2000" dirty="0">
                <a:solidFill>
                  <a:srgbClr val="C00000"/>
                </a:solidFill>
              </a:rPr>
              <a:t>)</a:t>
            </a:r>
          </a:p>
          <a:p>
            <a:r>
              <a:rPr lang="en-US" sz="2000" dirty="0">
                <a:solidFill>
                  <a:srgbClr val="C00000"/>
                </a:solidFill>
              </a:rPr>
              <a:t> </a:t>
            </a:r>
          </a:p>
        </p:txBody>
      </p:sp>
      <p:sp>
        <p:nvSpPr>
          <p:cNvPr id="9" name="TextBox 8"/>
          <p:cNvSpPr txBox="1"/>
          <p:nvPr/>
        </p:nvSpPr>
        <p:spPr>
          <a:xfrm>
            <a:off x="383625" y="5029200"/>
            <a:ext cx="8116517" cy="1631216"/>
          </a:xfrm>
          <a:prstGeom prst="rect">
            <a:avLst/>
          </a:prstGeom>
          <a:noFill/>
        </p:spPr>
        <p:txBody>
          <a:bodyPr wrap="none" rtlCol="0">
            <a:spAutoFit/>
          </a:bodyPr>
          <a:lstStyle/>
          <a:p>
            <a:r>
              <a:rPr lang="en-US" sz="2000" dirty="0">
                <a:solidFill>
                  <a:schemeClr val="accent1"/>
                </a:solidFill>
              </a:rPr>
              <a:t>Equilibria:</a:t>
            </a:r>
          </a:p>
          <a:p>
            <a:r>
              <a:rPr lang="en-US" sz="2000" dirty="0"/>
              <a:t>Human teaches robot</a:t>
            </a:r>
          </a:p>
          <a:p>
            <a:r>
              <a:rPr lang="en-US" sz="2000" dirty="0">
                <a:solidFill>
                  <a:srgbClr val="C00000"/>
                </a:solidFill>
              </a:rPr>
              <a:t>Robot learns, asks questions, permission; defers to human; allows off-switch</a:t>
            </a:r>
          </a:p>
          <a:p>
            <a:r>
              <a:rPr lang="en-US" sz="2000" dirty="0">
                <a:solidFill>
                  <a:schemeClr val="accent1"/>
                </a:solidFill>
              </a:rPr>
              <a:t>Related to inverse RL, but two-way</a:t>
            </a:r>
          </a:p>
          <a:p>
            <a:r>
              <a:rPr lang="en-US" sz="2000" dirty="0"/>
              <a:t> </a:t>
            </a:r>
          </a:p>
        </p:txBody>
      </p:sp>
      <p:sp>
        <p:nvSpPr>
          <p:cNvPr id="2" name="Slide Number Placeholder 1">
            <a:extLst>
              <a:ext uri="{FF2B5EF4-FFF2-40B4-BE49-F238E27FC236}">
                <a16:creationId xmlns:a16="http://schemas.microsoft.com/office/drawing/2014/main" id="{664E98AA-00AB-AB41-8114-14E9352BF47D}"/>
              </a:ext>
            </a:extLst>
          </p:cNvPr>
          <p:cNvSpPr>
            <a:spLocks noGrp="1"/>
          </p:cNvSpPr>
          <p:nvPr>
            <p:ph type="sldNum" sz="quarter" idx="12"/>
          </p:nvPr>
        </p:nvSpPr>
        <p:spPr/>
        <p:txBody>
          <a:bodyPr/>
          <a:lstStyle/>
          <a:p>
            <a:fld id="{67C9959E-8E6B-B04C-9955-EA096F41CA7A}" type="slidenum">
              <a:rPr lang="en-GB" smtClean="0"/>
              <a:t>18</a:t>
            </a:fld>
            <a:endParaRPr lang="en-GB"/>
          </a:p>
        </p:txBody>
      </p:sp>
    </p:spTree>
    <p:extLst>
      <p:ext uri="{BB962C8B-B14F-4D97-AF65-F5344CB8AC3E}">
        <p14:creationId xmlns:p14="http://schemas.microsoft.com/office/powerpoint/2010/main" val="129629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Off-switch Problem</a:t>
            </a:r>
          </a:p>
        </p:txBody>
      </p:sp>
      <p:sp>
        <p:nvSpPr>
          <p:cNvPr id="2" name="Content Placeholder 1"/>
          <p:cNvSpPr>
            <a:spLocks noGrp="1"/>
          </p:cNvSpPr>
          <p:nvPr>
            <p:ph idx="1"/>
          </p:nvPr>
        </p:nvSpPr>
        <p:spPr/>
        <p:txBody>
          <a:bodyPr>
            <a:normAutofit/>
          </a:bodyPr>
          <a:lstStyle/>
          <a:p>
            <a:r>
              <a:rPr lang="en-US" dirty="0"/>
              <a:t>A robot, given an objective, has an incentive to disable its own off-switch</a:t>
            </a:r>
          </a:p>
          <a:p>
            <a:pPr lvl="1"/>
            <a:r>
              <a:rPr lang="en-US" dirty="0"/>
              <a:t>“You can’t fetch the coffee if you’re dead”</a:t>
            </a:r>
          </a:p>
          <a:p>
            <a:r>
              <a:rPr lang="en-US" dirty="0"/>
              <a:t>A robot with uncertainty about objective won’t behave this way</a:t>
            </a:r>
          </a:p>
        </p:txBody>
      </p:sp>
      <p:sp>
        <p:nvSpPr>
          <p:cNvPr id="4" name="Slide Number Placeholder 3">
            <a:extLst>
              <a:ext uri="{FF2B5EF4-FFF2-40B4-BE49-F238E27FC236}">
                <a16:creationId xmlns:a16="http://schemas.microsoft.com/office/drawing/2014/main" id="{C94AB43D-AD2A-DC4D-93F3-1A8E674D6463}"/>
              </a:ext>
            </a:extLst>
          </p:cNvPr>
          <p:cNvSpPr>
            <a:spLocks noGrp="1"/>
          </p:cNvSpPr>
          <p:nvPr>
            <p:ph type="sldNum" sz="quarter" idx="12"/>
          </p:nvPr>
        </p:nvSpPr>
        <p:spPr/>
        <p:txBody>
          <a:bodyPr/>
          <a:lstStyle/>
          <a:p>
            <a:fld id="{67C9959E-8E6B-B04C-9955-EA096F41CA7A}" type="slidenum">
              <a:rPr lang="en-GB" smtClean="0"/>
              <a:t>19</a:t>
            </a:fld>
            <a:endParaRPr lang="en-GB"/>
          </a:p>
        </p:txBody>
      </p:sp>
      <p:pic>
        <p:nvPicPr>
          <p:cNvPr id="5" name="Picture 4">
            <a:extLst>
              <a:ext uri="{FF2B5EF4-FFF2-40B4-BE49-F238E27FC236}">
                <a16:creationId xmlns:a16="http://schemas.microsoft.com/office/drawing/2014/main" id="{F9FCE1E8-B6B9-9547-92E3-BC3F77EF8F59}"/>
              </a:ext>
            </a:extLst>
          </p:cNvPr>
          <p:cNvPicPr>
            <a:picLocks noChangeAspect="1"/>
          </p:cNvPicPr>
          <p:nvPr/>
        </p:nvPicPr>
        <p:blipFill>
          <a:blip r:embed="rId2"/>
          <a:stretch>
            <a:fillRect/>
          </a:stretch>
        </p:blipFill>
        <p:spPr>
          <a:xfrm>
            <a:off x="6728460" y="4381543"/>
            <a:ext cx="1485900" cy="1485900"/>
          </a:xfrm>
          <a:prstGeom prst="rect">
            <a:avLst/>
          </a:prstGeom>
        </p:spPr>
      </p:pic>
    </p:spTree>
    <p:extLst>
      <p:ext uri="{BB962C8B-B14F-4D97-AF65-F5344CB8AC3E}">
        <p14:creationId xmlns:p14="http://schemas.microsoft.com/office/powerpoint/2010/main" val="3873470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a:xfrm>
            <a:off x="628649" y="1158240"/>
            <a:ext cx="8045087" cy="5018723"/>
          </a:xfrm>
        </p:spPr>
        <p:txBody>
          <a:bodyPr numCol="2" spcCol="180000">
            <a:normAutofit fontScale="92500"/>
          </a:bodyPr>
          <a:lstStyle/>
          <a:p>
            <a:pPr marL="457200" indent="-457200">
              <a:buFont typeface="+mj-lt"/>
              <a:buAutoNum type="arabicPeriod"/>
            </a:pPr>
            <a:r>
              <a:rPr lang="en-GB" dirty="0"/>
              <a:t>Planning and Acting with </a:t>
            </a:r>
            <a:r>
              <a:rPr lang="en-GB" b="1" dirty="0"/>
              <a:t>Deterministic</a:t>
            </a:r>
            <a:r>
              <a:rPr lang="en-GB" dirty="0"/>
              <a:t> Models</a:t>
            </a:r>
          </a:p>
          <a:p>
            <a:pPr marL="457200" indent="-457200">
              <a:buFont typeface="+mj-lt"/>
              <a:buAutoNum type="arabicPeriod"/>
            </a:pPr>
            <a:r>
              <a:rPr lang="en-GB" dirty="0"/>
              <a:t>Planning and Acting with </a:t>
            </a:r>
            <a:r>
              <a:rPr lang="en-GB" b="1" dirty="0"/>
              <a:t>Refinement</a:t>
            </a:r>
            <a:r>
              <a:rPr lang="en-GB" dirty="0"/>
              <a:t> Methods</a:t>
            </a:r>
          </a:p>
          <a:p>
            <a:pPr marL="457200" indent="-457200">
              <a:buFont typeface="+mj-lt"/>
              <a:buAutoNum type="arabicPeriod"/>
            </a:pPr>
            <a:r>
              <a:rPr lang="en-GB" dirty="0"/>
              <a:t>Planning and Acting with </a:t>
            </a:r>
            <a:r>
              <a:rPr lang="en-GB" b="1" dirty="0"/>
              <a:t>Temporal</a:t>
            </a:r>
            <a:r>
              <a:rPr lang="en-GB" dirty="0"/>
              <a:t> Models</a:t>
            </a:r>
          </a:p>
          <a:p>
            <a:pPr marL="457200" indent="-457200">
              <a:buFont typeface="+mj-lt"/>
              <a:buAutoNum type="arabicPeriod"/>
            </a:pPr>
            <a:r>
              <a:rPr lang="en-GB" dirty="0"/>
              <a:t>Planning and Acting with </a:t>
            </a:r>
            <a:r>
              <a:rPr lang="en-GB" b="1" dirty="0"/>
              <a:t>Nondeterministic</a:t>
            </a:r>
            <a:r>
              <a:rPr lang="en-GB" dirty="0"/>
              <a:t> Models</a:t>
            </a:r>
          </a:p>
          <a:p>
            <a:pPr marL="401638" indent="-401638">
              <a:buFont typeface="+mj-lt"/>
              <a:buAutoNum type="arabicPeriod"/>
            </a:pPr>
            <a:r>
              <a:rPr lang="en-GB" dirty="0"/>
              <a:t> </a:t>
            </a:r>
            <a:r>
              <a:rPr lang="en-GB" b="1" dirty="0"/>
              <a:t>Standard</a:t>
            </a:r>
            <a:r>
              <a:rPr lang="en-GB" dirty="0"/>
              <a:t> Decision</a:t>
            </a:r>
            <a:br>
              <a:rPr lang="en-GB" dirty="0"/>
            </a:br>
            <a:r>
              <a:rPr lang="en-GB" dirty="0"/>
              <a:t> Making</a:t>
            </a:r>
          </a:p>
          <a:p>
            <a:pPr marL="401638" indent="-401638">
              <a:buFont typeface="+mj-lt"/>
              <a:buAutoNum type="arabicPeriod"/>
            </a:pPr>
            <a:endParaRPr lang="en-GB" dirty="0"/>
          </a:p>
          <a:p>
            <a:pPr marL="457200" indent="-457200">
              <a:buFont typeface="+mj-lt"/>
              <a:buAutoNum type="arabicPeriod"/>
            </a:pPr>
            <a:r>
              <a:rPr lang="en-GB" dirty="0"/>
              <a:t>Planning and Acting with </a:t>
            </a:r>
            <a:r>
              <a:rPr lang="en-GB" b="1" dirty="0"/>
              <a:t>Probabilistic</a:t>
            </a:r>
            <a:r>
              <a:rPr lang="en-GB" dirty="0"/>
              <a:t> Models</a:t>
            </a:r>
          </a:p>
          <a:p>
            <a:pPr marL="401638" indent="-401638">
              <a:buFont typeface="+mj-lt"/>
              <a:buAutoNum type="arabicPeriod"/>
            </a:pPr>
            <a:r>
              <a:rPr lang="en-GB" dirty="0">
                <a:solidFill>
                  <a:srgbClr val="C00000"/>
                </a:solidFill>
              </a:rPr>
              <a:t> </a:t>
            </a:r>
            <a:r>
              <a:rPr lang="en-GB" b="1" dirty="0">
                <a:solidFill>
                  <a:srgbClr val="C00000"/>
                </a:solidFill>
              </a:rPr>
              <a:t>Advanced</a:t>
            </a:r>
            <a:r>
              <a:rPr lang="en-GB" dirty="0">
                <a:solidFill>
                  <a:srgbClr val="C00000"/>
                </a:solidFill>
              </a:rPr>
              <a:t> Decision</a:t>
            </a:r>
            <a:br>
              <a:rPr lang="en-GB" dirty="0">
                <a:solidFill>
                  <a:srgbClr val="C00000"/>
                </a:solidFill>
              </a:rPr>
            </a:br>
            <a:r>
              <a:rPr lang="en-GB" dirty="0">
                <a:solidFill>
                  <a:srgbClr val="C00000"/>
                </a:solidFill>
              </a:rPr>
              <a:t> Making</a:t>
            </a:r>
          </a:p>
          <a:p>
            <a:pPr marL="914400" lvl="1" indent="-457200">
              <a:buFont typeface="+mj-lt"/>
              <a:buAutoNum type="alphaLcPeriod"/>
            </a:pPr>
            <a:r>
              <a:rPr lang="en-GB" dirty="0">
                <a:solidFill>
                  <a:srgbClr val="C00000"/>
                </a:solidFill>
              </a:rPr>
              <a:t>Provably Beneficial AI</a:t>
            </a:r>
          </a:p>
          <a:p>
            <a:pPr marL="914400" lvl="1" indent="-457200">
              <a:buFont typeface="+mj-lt"/>
              <a:buAutoNum type="alphaLcPeriod"/>
            </a:pPr>
            <a:r>
              <a:rPr lang="en-GB" dirty="0">
                <a:solidFill>
                  <a:srgbClr val="C00000"/>
                </a:solidFill>
              </a:rPr>
              <a:t>Partially-observable MDP (POMDP)</a:t>
            </a:r>
          </a:p>
          <a:p>
            <a:pPr marL="914400" lvl="1" indent="-457200">
              <a:buFont typeface="+mj-lt"/>
              <a:buAutoNum type="alphaLcPeriod"/>
            </a:pPr>
            <a:r>
              <a:rPr lang="en-GB" dirty="0">
                <a:solidFill>
                  <a:srgbClr val="C00000"/>
                </a:solidFill>
              </a:rPr>
              <a:t>Decentralised POMDP</a:t>
            </a:r>
          </a:p>
          <a:p>
            <a:pPr marL="457200" indent="-457200">
              <a:buFont typeface="+mj-lt"/>
              <a:buAutoNum type="arabicPeriod"/>
            </a:pPr>
            <a:r>
              <a:rPr lang="en-GB" b="1" dirty="0"/>
              <a:t>Human-aware</a:t>
            </a:r>
            <a:r>
              <a:rPr lang="en-GB" dirty="0"/>
              <a:t> Planning</a:t>
            </a:r>
          </a:p>
          <a:p>
            <a:pPr lvl="1"/>
            <a:endParaRPr lang="en-GB" dirty="0"/>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B53B745-3153-EE49-9920-A08075EF2C37}"/>
              </a:ext>
            </a:extLst>
          </p:cNvPr>
          <p:cNvCxnSpPr>
            <a:stCxn id="4" idx="2"/>
          </p:cNvCxnSpPr>
          <p:nvPr/>
        </p:nvCxnSpPr>
        <p:spPr>
          <a:xfrm flipH="1">
            <a:off x="3326199" y="760611"/>
            <a:ext cx="1490978" cy="9106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499835-3A21-E74D-A876-8C99032D1EAB}"/>
              </a:ext>
            </a:extLst>
          </p:cNvPr>
          <p:cNvCxnSpPr>
            <a:stCxn id="4" idx="2"/>
            <a:endCxn id="5" idx="0"/>
          </p:cNvCxnSpPr>
          <p:nvPr/>
        </p:nvCxnSpPr>
        <p:spPr>
          <a:xfrm>
            <a:off x="4817177" y="760611"/>
            <a:ext cx="0" cy="9106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D9B56FE-40F5-7E4E-B9FB-D5FE8A735F57}"/>
              </a:ext>
            </a:extLst>
          </p:cNvPr>
          <p:cNvCxnSpPr/>
          <p:nvPr/>
        </p:nvCxnSpPr>
        <p:spPr>
          <a:xfrm>
            <a:off x="4817116" y="760585"/>
            <a:ext cx="1490919" cy="910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C3ADB13-6C68-C348-A479-E05B1E2EAF5C}"/>
              </a:ext>
            </a:extLst>
          </p:cNvPr>
          <p:cNvCxnSpPr/>
          <p:nvPr/>
        </p:nvCxnSpPr>
        <p:spPr>
          <a:xfrm flipH="1">
            <a:off x="3326198" y="3351107"/>
            <a:ext cx="1490919" cy="910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56E0D70-8B0F-0347-94A2-B12C2E7203E5}"/>
              </a:ext>
            </a:extLst>
          </p:cNvPr>
          <p:cNvCxnSpPr/>
          <p:nvPr/>
        </p:nvCxnSpPr>
        <p:spPr>
          <a:xfrm>
            <a:off x="4817116" y="2055842"/>
            <a:ext cx="0" cy="910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5AED7D3-E8C9-AC4E-AEDD-AAF8A8D7A8AE}"/>
              </a:ext>
            </a:extLst>
          </p:cNvPr>
          <p:cNvCxnSpPr/>
          <p:nvPr/>
        </p:nvCxnSpPr>
        <p:spPr>
          <a:xfrm>
            <a:off x="4817116" y="2055842"/>
            <a:ext cx="1490919" cy="910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F28873BD-3560-CD45-99D1-6012171F77A6}"/>
              </a:ext>
            </a:extLst>
          </p:cNvPr>
          <p:cNvGrpSpPr/>
          <p:nvPr/>
        </p:nvGrpSpPr>
        <p:grpSpPr>
          <a:xfrm>
            <a:off x="4560776" y="304800"/>
            <a:ext cx="512801" cy="461423"/>
            <a:chOff x="4560776" y="304800"/>
            <a:chExt cx="512801" cy="461423"/>
          </a:xfrm>
        </p:grpSpPr>
        <p:sp>
          <p:nvSpPr>
            <p:cNvPr id="4" name="Rectangle 3">
              <a:extLst>
                <a:ext uri="{FF2B5EF4-FFF2-40B4-BE49-F238E27FC236}">
                  <a16:creationId xmlns:a16="http://schemas.microsoft.com/office/drawing/2014/main" id="{45DACF58-AD3A-4345-A03A-0BB2CBB53802}"/>
                </a:ext>
              </a:extLst>
            </p:cNvPr>
            <p:cNvSpPr/>
            <p:nvPr/>
          </p:nvSpPr>
          <p:spPr>
            <a:xfrm>
              <a:off x="4560776" y="376010"/>
              <a:ext cx="512801" cy="384601"/>
            </a:xfrm>
            <a:prstGeom prst="rect">
              <a:avLst/>
            </a:prstGeom>
            <a:solidFill>
              <a:srgbClr val="FFFFFF"/>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en-US" sz="2400"/>
            </a:p>
          </p:txBody>
        </p:sp>
        <p:sp>
          <p:nvSpPr>
            <p:cNvPr id="13" name="TextBox 12">
              <a:extLst>
                <a:ext uri="{FF2B5EF4-FFF2-40B4-BE49-F238E27FC236}">
                  <a16:creationId xmlns:a16="http://schemas.microsoft.com/office/drawing/2014/main" id="{B58C6B87-F621-4C46-BD9F-B43AA363181D}"/>
                </a:ext>
              </a:extLst>
            </p:cNvPr>
            <p:cNvSpPr txBox="1"/>
            <p:nvPr/>
          </p:nvSpPr>
          <p:spPr>
            <a:xfrm>
              <a:off x="4594523" y="304800"/>
              <a:ext cx="406999" cy="461423"/>
            </a:xfrm>
            <a:prstGeom prst="rect">
              <a:avLst/>
            </a:prstGeom>
            <a:noFill/>
          </p:spPr>
          <p:txBody>
            <a:bodyPr wrap="none" lIns="91200" tIns="45600" rIns="91200" bIns="45600" rtlCol="0">
              <a:spAutoFit/>
            </a:bodyPr>
            <a:lstStyle/>
            <a:p>
              <a:r>
                <a:rPr lang="en-US" sz="2400" b="1" dirty="0">
                  <a:solidFill>
                    <a:schemeClr val="bg1"/>
                  </a:solidFill>
                  <a:latin typeface="Times New Roman"/>
                  <a:cs typeface="Times New Roman"/>
                </a:rPr>
                <a:t>R</a:t>
              </a:r>
            </a:p>
          </p:txBody>
        </p:sp>
      </p:grpSp>
      <p:grpSp>
        <p:nvGrpSpPr>
          <p:cNvPr id="41" name="Group 40">
            <a:extLst>
              <a:ext uri="{FF2B5EF4-FFF2-40B4-BE49-F238E27FC236}">
                <a16:creationId xmlns:a16="http://schemas.microsoft.com/office/drawing/2014/main" id="{A2F23126-D848-164F-B21F-78A27348E5C2}"/>
              </a:ext>
            </a:extLst>
          </p:cNvPr>
          <p:cNvGrpSpPr/>
          <p:nvPr/>
        </p:nvGrpSpPr>
        <p:grpSpPr>
          <a:xfrm>
            <a:off x="4560776" y="2931427"/>
            <a:ext cx="512801" cy="461423"/>
            <a:chOff x="4560776" y="2931427"/>
            <a:chExt cx="512801" cy="461423"/>
          </a:xfrm>
        </p:grpSpPr>
        <p:sp>
          <p:nvSpPr>
            <p:cNvPr id="6" name="Rectangle 5">
              <a:extLst>
                <a:ext uri="{FF2B5EF4-FFF2-40B4-BE49-F238E27FC236}">
                  <a16:creationId xmlns:a16="http://schemas.microsoft.com/office/drawing/2014/main" id="{DE07710E-AADB-CF40-8B15-BF9DB933336A}"/>
                </a:ext>
              </a:extLst>
            </p:cNvPr>
            <p:cNvSpPr/>
            <p:nvPr/>
          </p:nvSpPr>
          <p:spPr>
            <a:xfrm>
              <a:off x="4560776" y="2966533"/>
              <a:ext cx="512801" cy="384601"/>
            </a:xfrm>
            <a:prstGeom prst="rect">
              <a:avLst/>
            </a:prstGeom>
            <a:solidFill>
              <a:srgbClr val="FFFFFF"/>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en-US"/>
            </a:p>
          </p:txBody>
        </p:sp>
        <p:sp>
          <p:nvSpPr>
            <p:cNvPr id="14" name="TextBox 13">
              <a:extLst>
                <a:ext uri="{FF2B5EF4-FFF2-40B4-BE49-F238E27FC236}">
                  <a16:creationId xmlns:a16="http://schemas.microsoft.com/office/drawing/2014/main" id="{4D882681-5D88-7041-A216-565A3A255FB4}"/>
                </a:ext>
              </a:extLst>
            </p:cNvPr>
            <p:cNvSpPr txBox="1"/>
            <p:nvPr/>
          </p:nvSpPr>
          <p:spPr>
            <a:xfrm>
              <a:off x="4589061" y="2931427"/>
              <a:ext cx="406999" cy="461423"/>
            </a:xfrm>
            <a:prstGeom prst="rect">
              <a:avLst/>
            </a:prstGeom>
            <a:noFill/>
          </p:spPr>
          <p:txBody>
            <a:bodyPr wrap="none" lIns="91200" tIns="45600" rIns="91200" bIns="45600" rtlCol="0">
              <a:spAutoFit/>
            </a:bodyPr>
            <a:lstStyle/>
            <a:p>
              <a:r>
                <a:rPr lang="en-US" sz="2400" b="1" dirty="0">
                  <a:solidFill>
                    <a:schemeClr val="bg1"/>
                  </a:solidFill>
                  <a:latin typeface="Times New Roman"/>
                  <a:cs typeface="Times New Roman"/>
                </a:rPr>
                <a:t>R</a:t>
              </a:r>
            </a:p>
          </p:txBody>
        </p:sp>
      </p:grpSp>
      <p:grpSp>
        <p:nvGrpSpPr>
          <p:cNvPr id="40" name="Group 39">
            <a:extLst>
              <a:ext uri="{FF2B5EF4-FFF2-40B4-BE49-F238E27FC236}">
                <a16:creationId xmlns:a16="http://schemas.microsoft.com/office/drawing/2014/main" id="{229FDE21-0EE8-0840-9687-662E93B5D443}"/>
              </a:ext>
            </a:extLst>
          </p:cNvPr>
          <p:cNvGrpSpPr/>
          <p:nvPr/>
        </p:nvGrpSpPr>
        <p:grpSpPr>
          <a:xfrm>
            <a:off x="4560776" y="1628558"/>
            <a:ext cx="512801" cy="461423"/>
            <a:chOff x="4560776" y="1628558"/>
            <a:chExt cx="512801" cy="461423"/>
          </a:xfrm>
        </p:grpSpPr>
        <p:sp>
          <p:nvSpPr>
            <p:cNvPr id="5" name="Rectangle 4">
              <a:extLst>
                <a:ext uri="{FF2B5EF4-FFF2-40B4-BE49-F238E27FC236}">
                  <a16:creationId xmlns:a16="http://schemas.microsoft.com/office/drawing/2014/main" id="{EBA2EC8F-8B01-A64F-A9AB-4B7601108129}"/>
                </a:ext>
              </a:extLst>
            </p:cNvPr>
            <p:cNvSpPr/>
            <p:nvPr/>
          </p:nvSpPr>
          <p:spPr>
            <a:xfrm>
              <a:off x="4560776" y="1671275"/>
              <a:ext cx="512801" cy="384601"/>
            </a:xfrm>
            <a:prstGeom prst="rect">
              <a:avLst/>
            </a:prstGeom>
            <a:solidFill>
              <a:srgbClr val="FFFFFF"/>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en-US"/>
            </a:p>
          </p:txBody>
        </p:sp>
        <p:sp>
          <p:nvSpPr>
            <p:cNvPr id="15" name="TextBox 14">
              <a:extLst>
                <a:ext uri="{FF2B5EF4-FFF2-40B4-BE49-F238E27FC236}">
                  <a16:creationId xmlns:a16="http://schemas.microsoft.com/office/drawing/2014/main" id="{AB75DB72-503F-B242-B5B0-41D322BACC34}"/>
                </a:ext>
              </a:extLst>
            </p:cNvPr>
            <p:cNvSpPr txBox="1"/>
            <p:nvPr/>
          </p:nvSpPr>
          <p:spPr>
            <a:xfrm>
              <a:off x="4606171" y="1628558"/>
              <a:ext cx="423029" cy="461423"/>
            </a:xfrm>
            <a:prstGeom prst="rect">
              <a:avLst/>
            </a:prstGeom>
            <a:noFill/>
          </p:spPr>
          <p:txBody>
            <a:bodyPr wrap="none" lIns="91200" tIns="45600" rIns="91200" bIns="45600" rtlCol="0">
              <a:spAutoFit/>
            </a:bodyPr>
            <a:lstStyle/>
            <a:p>
              <a:r>
                <a:rPr lang="en-US" sz="2400" b="1" dirty="0">
                  <a:solidFill>
                    <a:schemeClr val="bg1"/>
                  </a:solidFill>
                  <a:latin typeface="Times New Roman"/>
                  <a:cs typeface="Times New Roman"/>
                </a:rPr>
                <a:t>H</a:t>
              </a:r>
            </a:p>
          </p:txBody>
        </p:sp>
      </p:grpSp>
      <p:sp>
        <p:nvSpPr>
          <p:cNvPr id="20" name="TextBox 19">
            <a:extLst>
              <a:ext uri="{FF2B5EF4-FFF2-40B4-BE49-F238E27FC236}">
                <a16:creationId xmlns:a16="http://schemas.microsoft.com/office/drawing/2014/main" id="{A4B7701E-46FF-EA49-8873-5FD49573101A}"/>
              </a:ext>
            </a:extLst>
          </p:cNvPr>
          <p:cNvSpPr txBox="1"/>
          <p:nvPr/>
        </p:nvSpPr>
        <p:spPr>
          <a:xfrm>
            <a:off x="2743156" y="4181183"/>
            <a:ext cx="1238957" cy="369090"/>
          </a:xfrm>
          <a:prstGeom prst="rect">
            <a:avLst/>
          </a:prstGeom>
          <a:noFill/>
        </p:spPr>
        <p:txBody>
          <a:bodyPr wrap="none" lIns="91200" tIns="45600" rIns="91200" bIns="45600" rtlCol="0">
            <a:spAutoFit/>
          </a:bodyPr>
          <a:lstStyle/>
          <a:p>
            <a:r>
              <a:rPr lang="en-US" b="1" i="1" dirty="0">
                <a:solidFill>
                  <a:schemeClr val="accent1"/>
                </a:solidFill>
                <a:latin typeface="Arial Black"/>
                <a:cs typeface="Arial Black"/>
              </a:rPr>
              <a:t>U</a:t>
            </a:r>
            <a:r>
              <a:rPr lang="en-US" b="1" dirty="0">
                <a:solidFill>
                  <a:schemeClr val="accent1"/>
                </a:solidFill>
                <a:latin typeface="Arial Black"/>
                <a:cs typeface="Arial Black"/>
              </a:rPr>
              <a:t> = </a:t>
            </a:r>
            <a:r>
              <a:rPr lang="en-US" b="1" i="1" dirty="0" err="1">
                <a:solidFill>
                  <a:schemeClr val="accent1"/>
                </a:solidFill>
                <a:latin typeface="Arial Black"/>
                <a:cs typeface="Arial Black"/>
              </a:rPr>
              <a:t>U</a:t>
            </a:r>
            <a:r>
              <a:rPr lang="en-US" sz="2400" b="1" i="1" baseline="-25000" dirty="0" err="1">
                <a:solidFill>
                  <a:schemeClr val="accent1"/>
                </a:solidFill>
                <a:latin typeface="Arial Black"/>
                <a:cs typeface="Arial Black"/>
              </a:rPr>
              <a:t>act</a:t>
            </a:r>
            <a:endParaRPr lang="en-US" sz="2400" b="1" i="1" baseline="-25000" dirty="0">
              <a:solidFill>
                <a:schemeClr val="accent1"/>
              </a:solidFill>
              <a:latin typeface="Arial Black"/>
              <a:cs typeface="Arial Black"/>
            </a:endParaRPr>
          </a:p>
        </p:txBody>
      </p:sp>
      <p:sp>
        <p:nvSpPr>
          <p:cNvPr id="21" name="TextBox 20">
            <a:extLst>
              <a:ext uri="{FF2B5EF4-FFF2-40B4-BE49-F238E27FC236}">
                <a16:creationId xmlns:a16="http://schemas.microsoft.com/office/drawing/2014/main" id="{A66661F6-C8B6-DC48-B061-072D7CD021C8}"/>
              </a:ext>
            </a:extLst>
          </p:cNvPr>
          <p:cNvSpPr txBox="1"/>
          <p:nvPr/>
        </p:nvSpPr>
        <p:spPr>
          <a:xfrm>
            <a:off x="2743156" y="1613395"/>
            <a:ext cx="1238957" cy="369090"/>
          </a:xfrm>
          <a:prstGeom prst="rect">
            <a:avLst/>
          </a:prstGeom>
          <a:noFill/>
        </p:spPr>
        <p:txBody>
          <a:bodyPr wrap="none" lIns="91200" tIns="45600" rIns="91200" bIns="45600" rtlCol="0">
            <a:spAutoFit/>
          </a:bodyPr>
          <a:lstStyle/>
          <a:p>
            <a:r>
              <a:rPr lang="en-US" b="1" i="1" dirty="0">
                <a:solidFill>
                  <a:schemeClr val="accent1"/>
                </a:solidFill>
                <a:latin typeface="Arial Black"/>
                <a:cs typeface="Arial Black"/>
              </a:rPr>
              <a:t>U</a:t>
            </a:r>
            <a:r>
              <a:rPr lang="en-US" b="1" dirty="0">
                <a:solidFill>
                  <a:schemeClr val="accent1"/>
                </a:solidFill>
                <a:latin typeface="Arial Black"/>
                <a:cs typeface="Arial Black"/>
              </a:rPr>
              <a:t> = </a:t>
            </a:r>
            <a:r>
              <a:rPr lang="en-US" b="1" i="1" dirty="0" err="1">
                <a:solidFill>
                  <a:schemeClr val="accent1"/>
                </a:solidFill>
                <a:latin typeface="Arial Black"/>
                <a:cs typeface="Arial Black"/>
              </a:rPr>
              <a:t>U</a:t>
            </a:r>
            <a:r>
              <a:rPr lang="en-US" sz="2400" b="1" i="1" baseline="-25000" dirty="0" err="1">
                <a:solidFill>
                  <a:schemeClr val="accent1"/>
                </a:solidFill>
                <a:latin typeface="Arial Black"/>
                <a:cs typeface="Arial Black"/>
              </a:rPr>
              <a:t>act</a:t>
            </a:r>
            <a:endParaRPr lang="en-US" sz="2400" b="1" i="1" baseline="-25000" dirty="0">
              <a:solidFill>
                <a:schemeClr val="accent1"/>
              </a:solidFill>
              <a:latin typeface="Arial Black"/>
              <a:cs typeface="Arial Black"/>
            </a:endParaRPr>
          </a:p>
        </p:txBody>
      </p:sp>
      <p:sp>
        <p:nvSpPr>
          <p:cNvPr id="22" name="TextBox 21">
            <a:extLst>
              <a:ext uri="{FF2B5EF4-FFF2-40B4-BE49-F238E27FC236}">
                <a16:creationId xmlns:a16="http://schemas.microsoft.com/office/drawing/2014/main" id="{5AF73933-51D3-7740-B229-8D29BFBDEE58}"/>
              </a:ext>
            </a:extLst>
          </p:cNvPr>
          <p:cNvSpPr txBox="1"/>
          <p:nvPr/>
        </p:nvSpPr>
        <p:spPr>
          <a:xfrm>
            <a:off x="5822462" y="1613392"/>
            <a:ext cx="836604" cy="369090"/>
          </a:xfrm>
          <a:prstGeom prst="rect">
            <a:avLst/>
          </a:prstGeom>
          <a:noFill/>
        </p:spPr>
        <p:txBody>
          <a:bodyPr wrap="none" lIns="91200" tIns="45600" rIns="91200" bIns="45600" rtlCol="0">
            <a:spAutoFit/>
          </a:bodyPr>
          <a:lstStyle/>
          <a:p>
            <a:r>
              <a:rPr lang="en-US" b="1" i="1" dirty="0">
                <a:solidFill>
                  <a:schemeClr val="accent1"/>
                </a:solidFill>
                <a:latin typeface="Arial Black"/>
                <a:cs typeface="Arial Black"/>
              </a:rPr>
              <a:t>U</a:t>
            </a:r>
            <a:r>
              <a:rPr lang="en-US" b="1" dirty="0">
                <a:solidFill>
                  <a:schemeClr val="accent1"/>
                </a:solidFill>
                <a:latin typeface="Arial Black"/>
                <a:cs typeface="Arial Black"/>
              </a:rPr>
              <a:t> = 0</a:t>
            </a:r>
            <a:endParaRPr lang="en-US" sz="2400" b="1" i="1" baseline="-25000" dirty="0">
              <a:solidFill>
                <a:schemeClr val="accent1"/>
              </a:solidFill>
              <a:latin typeface="Arial Black"/>
              <a:cs typeface="Arial Black"/>
            </a:endParaRPr>
          </a:p>
        </p:txBody>
      </p:sp>
      <p:sp>
        <p:nvSpPr>
          <p:cNvPr id="23" name="TextBox 22">
            <a:extLst>
              <a:ext uri="{FF2B5EF4-FFF2-40B4-BE49-F238E27FC236}">
                <a16:creationId xmlns:a16="http://schemas.microsoft.com/office/drawing/2014/main" id="{787EDE28-956E-B540-9DB8-85E8AA7E41FC}"/>
              </a:ext>
            </a:extLst>
          </p:cNvPr>
          <p:cNvSpPr txBox="1"/>
          <p:nvPr/>
        </p:nvSpPr>
        <p:spPr>
          <a:xfrm>
            <a:off x="5822462" y="2885804"/>
            <a:ext cx="836604" cy="369090"/>
          </a:xfrm>
          <a:prstGeom prst="rect">
            <a:avLst/>
          </a:prstGeom>
          <a:noFill/>
        </p:spPr>
        <p:txBody>
          <a:bodyPr wrap="none" lIns="91200" tIns="45600" rIns="91200" bIns="45600" rtlCol="0">
            <a:spAutoFit/>
          </a:bodyPr>
          <a:lstStyle/>
          <a:p>
            <a:r>
              <a:rPr lang="en-US" b="1" i="1" dirty="0">
                <a:solidFill>
                  <a:schemeClr val="accent1"/>
                </a:solidFill>
                <a:latin typeface="Arial Black"/>
                <a:cs typeface="Arial Black"/>
              </a:rPr>
              <a:t>U</a:t>
            </a:r>
            <a:r>
              <a:rPr lang="en-US" b="1" dirty="0">
                <a:solidFill>
                  <a:schemeClr val="accent1"/>
                </a:solidFill>
                <a:latin typeface="Arial Black"/>
                <a:cs typeface="Arial Black"/>
              </a:rPr>
              <a:t> = 0</a:t>
            </a:r>
            <a:endParaRPr lang="en-US" sz="2400" b="1" i="1" baseline="-25000" dirty="0">
              <a:solidFill>
                <a:schemeClr val="accent1"/>
              </a:solidFill>
              <a:latin typeface="Arial Black"/>
              <a:cs typeface="Arial Black"/>
            </a:endParaRPr>
          </a:p>
        </p:txBody>
      </p:sp>
      <p:sp>
        <p:nvSpPr>
          <p:cNvPr id="24" name="TextBox 23">
            <a:extLst>
              <a:ext uri="{FF2B5EF4-FFF2-40B4-BE49-F238E27FC236}">
                <a16:creationId xmlns:a16="http://schemas.microsoft.com/office/drawing/2014/main" id="{5F99CDCA-3132-404C-A208-6223AD0CD5B8}"/>
              </a:ext>
            </a:extLst>
          </p:cNvPr>
          <p:cNvSpPr txBox="1"/>
          <p:nvPr/>
        </p:nvSpPr>
        <p:spPr>
          <a:xfrm>
            <a:off x="3466942" y="2194263"/>
            <a:ext cx="1455202" cy="502328"/>
          </a:xfrm>
          <a:prstGeom prst="rect">
            <a:avLst/>
          </a:prstGeom>
          <a:noFill/>
        </p:spPr>
        <p:txBody>
          <a:bodyPr wrap="none" lIns="91200" tIns="45600" rIns="91200" bIns="45600" rtlCol="0">
            <a:spAutoFit/>
          </a:bodyPr>
          <a:lstStyle/>
          <a:p>
            <a:r>
              <a:rPr lang="en-US" i="1" dirty="0">
                <a:sym typeface="Symbol"/>
              </a:rPr>
              <a:t>go ahead</a:t>
            </a:r>
            <a:endParaRPr lang="en-US" i="1" dirty="0">
              <a:latin typeface="Times New Roman"/>
              <a:cs typeface="Times New Roman"/>
            </a:endParaRPr>
          </a:p>
        </p:txBody>
      </p:sp>
      <p:sp>
        <p:nvSpPr>
          <p:cNvPr id="25" name="TextBox 24">
            <a:extLst>
              <a:ext uri="{FF2B5EF4-FFF2-40B4-BE49-F238E27FC236}">
                <a16:creationId xmlns:a16="http://schemas.microsoft.com/office/drawing/2014/main" id="{2AF9BEB6-A133-7E47-AEEB-2AC9C3F0436C}"/>
              </a:ext>
            </a:extLst>
          </p:cNvPr>
          <p:cNvSpPr txBox="1"/>
          <p:nvPr/>
        </p:nvSpPr>
        <p:spPr>
          <a:xfrm>
            <a:off x="4073230" y="1236401"/>
            <a:ext cx="817313" cy="502328"/>
          </a:xfrm>
          <a:prstGeom prst="rect">
            <a:avLst/>
          </a:prstGeom>
          <a:noFill/>
        </p:spPr>
        <p:txBody>
          <a:bodyPr wrap="none" lIns="91200" tIns="45600" rIns="91200" bIns="45600" rtlCol="0">
            <a:spAutoFit/>
          </a:bodyPr>
          <a:lstStyle/>
          <a:p>
            <a:r>
              <a:rPr lang="en-US" i="1" dirty="0">
                <a:latin typeface="Times New Roman"/>
                <a:cs typeface="Times New Roman"/>
              </a:rPr>
              <a:t>wait</a:t>
            </a:r>
            <a:endParaRPr lang="en-US" dirty="0">
              <a:latin typeface="Times New Roman"/>
              <a:cs typeface="Times New Roman"/>
            </a:endParaRPr>
          </a:p>
        </p:txBody>
      </p:sp>
      <p:grpSp>
        <p:nvGrpSpPr>
          <p:cNvPr id="26" name="Group 25">
            <a:extLst>
              <a:ext uri="{FF2B5EF4-FFF2-40B4-BE49-F238E27FC236}">
                <a16:creationId xmlns:a16="http://schemas.microsoft.com/office/drawing/2014/main" id="{6AF85D38-7CBB-B441-A840-859C733D90F9}"/>
              </a:ext>
            </a:extLst>
          </p:cNvPr>
          <p:cNvGrpSpPr/>
          <p:nvPr/>
        </p:nvGrpSpPr>
        <p:grpSpPr>
          <a:xfrm>
            <a:off x="765796" y="1133613"/>
            <a:ext cx="1977381" cy="929814"/>
            <a:chOff x="6725720" y="1373938"/>
            <a:chExt cx="2038097" cy="1042072"/>
          </a:xfrm>
        </p:grpSpPr>
        <p:cxnSp>
          <p:nvCxnSpPr>
            <p:cNvPr id="27" name="Straight Arrow Connector 26">
              <a:extLst>
                <a:ext uri="{FF2B5EF4-FFF2-40B4-BE49-F238E27FC236}">
                  <a16:creationId xmlns:a16="http://schemas.microsoft.com/office/drawing/2014/main" id="{5FA03D9B-E179-C84D-98E9-964E27D98E11}"/>
                </a:ext>
              </a:extLst>
            </p:cNvPr>
            <p:cNvCxnSpPr/>
            <p:nvPr/>
          </p:nvCxnSpPr>
          <p:spPr>
            <a:xfrm>
              <a:off x="6725720" y="2416010"/>
              <a:ext cx="2038097" cy="0"/>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Freeform 27">
              <a:extLst>
                <a:ext uri="{FF2B5EF4-FFF2-40B4-BE49-F238E27FC236}">
                  <a16:creationId xmlns:a16="http://schemas.microsoft.com/office/drawing/2014/main" id="{B34DB836-4E9B-124A-9DB8-7FCE49481743}"/>
                </a:ext>
              </a:extLst>
            </p:cNvPr>
            <p:cNvSpPr/>
            <p:nvPr/>
          </p:nvSpPr>
          <p:spPr>
            <a:xfrm>
              <a:off x="6788578" y="1732821"/>
              <a:ext cx="1836764" cy="666484"/>
            </a:xfrm>
            <a:custGeom>
              <a:avLst/>
              <a:gdLst>
                <a:gd name="connsiteX0" fmla="*/ 0 w 1836764"/>
                <a:gd name="connsiteY0" fmla="*/ 662347 h 666484"/>
                <a:gd name="connsiteX1" fmla="*/ 335086 w 1836764"/>
                <a:gd name="connsiteY1" fmla="*/ 604433 h 666484"/>
                <a:gd name="connsiteX2" fmla="*/ 500560 w 1836764"/>
                <a:gd name="connsiteY2" fmla="*/ 443101 h 666484"/>
                <a:gd name="connsiteX3" fmla="*/ 591571 w 1836764"/>
                <a:gd name="connsiteY3" fmla="*/ 244538 h 666484"/>
                <a:gd name="connsiteX4" fmla="*/ 632939 w 1836764"/>
                <a:gd name="connsiteY4" fmla="*/ 141120 h 666484"/>
                <a:gd name="connsiteX5" fmla="*/ 694992 w 1836764"/>
                <a:gd name="connsiteY5" fmla="*/ 50112 h 666484"/>
                <a:gd name="connsiteX6" fmla="*/ 761182 w 1836764"/>
                <a:gd name="connsiteY6" fmla="*/ 12881 h 666484"/>
                <a:gd name="connsiteX7" fmla="*/ 839782 w 1836764"/>
                <a:gd name="connsiteY7" fmla="*/ 471 h 666484"/>
                <a:gd name="connsiteX8" fmla="*/ 910108 w 1836764"/>
                <a:gd name="connsiteY8" fmla="*/ 8745 h 666484"/>
                <a:gd name="connsiteX9" fmla="*/ 992846 w 1836764"/>
                <a:gd name="connsiteY9" fmla="*/ 62522 h 666484"/>
                <a:gd name="connsiteX10" fmla="*/ 1063172 w 1836764"/>
                <a:gd name="connsiteY10" fmla="*/ 174214 h 666484"/>
                <a:gd name="connsiteX11" fmla="*/ 1121088 w 1836764"/>
                <a:gd name="connsiteY11" fmla="*/ 335546 h 666484"/>
                <a:gd name="connsiteX12" fmla="*/ 1220373 w 1836764"/>
                <a:gd name="connsiteY12" fmla="*/ 492742 h 666484"/>
                <a:gd name="connsiteX13" fmla="*/ 1348615 w 1836764"/>
                <a:gd name="connsiteY13" fmla="*/ 596160 h 666484"/>
                <a:gd name="connsiteX14" fmla="*/ 1460310 w 1836764"/>
                <a:gd name="connsiteY14" fmla="*/ 645800 h 666484"/>
                <a:gd name="connsiteX15" fmla="*/ 1836764 w 1836764"/>
                <a:gd name="connsiteY15" fmla="*/ 666484 h 666484"/>
                <a:gd name="connsiteX16" fmla="*/ 1836764 w 1836764"/>
                <a:gd name="connsiteY16" fmla="*/ 666484 h 6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6764" h="666484">
                  <a:moveTo>
                    <a:pt x="0" y="662347"/>
                  </a:moveTo>
                  <a:cubicBezTo>
                    <a:pt x="125829" y="651660"/>
                    <a:pt x="251659" y="640974"/>
                    <a:pt x="335086" y="604433"/>
                  </a:cubicBezTo>
                  <a:cubicBezTo>
                    <a:pt x="418513" y="567892"/>
                    <a:pt x="457813" y="503083"/>
                    <a:pt x="500560" y="443101"/>
                  </a:cubicBezTo>
                  <a:cubicBezTo>
                    <a:pt x="543307" y="383119"/>
                    <a:pt x="569508" y="294868"/>
                    <a:pt x="591571" y="244538"/>
                  </a:cubicBezTo>
                  <a:cubicBezTo>
                    <a:pt x="613634" y="194208"/>
                    <a:pt x="615702" y="173524"/>
                    <a:pt x="632939" y="141120"/>
                  </a:cubicBezTo>
                  <a:cubicBezTo>
                    <a:pt x="650176" y="108716"/>
                    <a:pt x="673618" y="71485"/>
                    <a:pt x="694992" y="50112"/>
                  </a:cubicBezTo>
                  <a:cubicBezTo>
                    <a:pt x="716366" y="28739"/>
                    <a:pt x="737050" y="21154"/>
                    <a:pt x="761182" y="12881"/>
                  </a:cubicBezTo>
                  <a:cubicBezTo>
                    <a:pt x="785314" y="4608"/>
                    <a:pt x="814961" y="1160"/>
                    <a:pt x="839782" y="471"/>
                  </a:cubicBezTo>
                  <a:cubicBezTo>
                    <a:pt x="864603" y="-218"/>
                    <a:pt x="884597" y="-1597"/>
                    <a:pt x="910108" y="8745"/>
                  </a:cubicBezTo>
                  <a:cubicBezTo>
                    <a:pt x="935619" y="19087"/>
                    <a:pt x="967335" y="34944"/>
                    <a:pt x="992846" y="62522"/>
                  </a:cubicBezTo>
                  <a:cubicBezTo>
                    <a:pt x="1018357" y="90100"/>
                    <a:pt x="1041798" y="128710"/>
                    <a:pt x="1063172" y="174214"/>
                  </a:cubicBezTo>
                  <a:cubicBezTo>
                    <a:pt x="1084546" y="219718"/>
                    <a:pt x="1094888" y="282458"/>
                    <a:pt x="1121088" y="335546"/>
                  </a:cubicBezTo>
                  <a:cubicBezTo>
                    <a:pt x="1147288" y="388634"/>
                    <a:pt x="1182452" y="449306"/>
                    <a:pt x="1220373" y="492742"/>
                  </a:cubicBezTo>
                  <a:cubicBezTo>
                    <a:pt x="1258294" y="536178"/>
                    <a:pt x="1308626" y="570650"/>
                    <a:pt x="1348615" y="596160"/>
                  </a:cubicBezTo>
                  <a:cubicBezTo>
                    <a:pt x="1388604" y="621670"/>
                    <a:pt x="1378952" y="634079"/>
                    <a:pt x="1460310" y="645800"/>
                  </a:cubicBezTo>
                  <a:lnTo>
                    <a:pt x="1836764" y="666484"/>
                  </a:lnTo>
                  <a:lnTo>
                    <a:pt x="1836764" y="666484"/>
                  </a:lnTo>
                </a:path>
              </a:pathLst>
            </a:custGeom>
            <a:pattFill prst="wdUpDiag">
              <a:fgClr>
                <a:prstClr val="black"/>
              </a:fgClr>
              <a:bgClr>
                <a:prstClr val="white"/>
              </a:bgClr>
            </a:patt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FFFF00"/>
                  </a:solidFill>
                </a:ln>
              </a:endParaRPr>
            </a:p>
          </p:txBody>
        </p:sp>
        <p:cxnSp>
          <p:nvCxnSpPr>
            <p:cNvPr id="29" name="Straight Arrow Connector 28">
              <a:extLst>
                <a:ext uri="{FF2B5EF4-FFF2-40B4-BE49-F238E27FC236}">
                  <a16:creationId xmlns:a16="http://schemas.microsoft.com/office/drawing/2014/main" id="{DA146B1B-CC12-F744-9839-D60B140B6FE1}"/>
                </a:ext>
              </a:extLst>
            </p:cNvPr>
            <p:cNvCxnSpPr/>
            <p:nvPr/>
          </p:nvCxnSpPr>
          <p:spPr>
            <a:xfrm flipV="1">
              <a:off x="7539127" y="1373938"/>
              <a:ext cx="0" cy="1022267"/>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3B3A94BF-99D0-7F45-A66D-781236A27F09}"/>
              </a:ext>
            </a:extLst>
          </p:cNvPr>
          <p:cNvGrpSpPr/>
          <p:nvPr/>
        </p:nvGrpSpPr>
        <p:grpSpPr>
          <a:xfrm>
            <a:off x="749470" y="3716306"/>
            <a:ext cx="1993724" cy="929814"/>
            <a:chOff x="6121416" y="2245630"/>
            <a:chExt cx="2054942" cy="1042072"/>
          </a:xfrm>
        </p:grpSpPr>
        <p:cxnSp>
          <p:nvCxnSpPr>
            <p:cNvPr id="31" name="Straight Arrow Connector 30">
              <a:extLst>
                <a:ext uri="{FF2B5EF4-FFF2-40B4-BE49-F238E27FC236}">
                  <a16:creationId xmlns:a16="http://schemas.microsoft.com/office/drawing/2014/main" id="{9FE5FE39-17EE-AD49-994C-F8F83C307490}"/>
                </a:ext>
              </a:extLst>
            </p:cNvPr>
            <p:cNvCxnSpPr/>
            <p:nvPr/>
          </p:nvCxnSpPr>
          <p:spPr>
            <a:xfrm>
              <a:off x="6138261" y="3287702"/>
              <a:ext cx="2038097" cy="0"/>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Freeform 31">
              <a:extLst>
                <a:ext uri="{FF2B5EF4-FFF2-40B4-BE49-F238E27FC236}">
                  <a16:creationId xmlns:a16="http://schemas.microsoft.com/office/drawing/2014/main" id="{68954684-F778-EC43-9621-DDD035DAEB34}"/>
                </a:ext>
              </a:extLst>
            </p:cNvPr>
            <p:cNvSpPr/>
            <p:nvPr/>
          </p:nvSpPr>
          <p:spPr>
            <a:xfrm>
              <a:off x="6201119" y="2604513"/>
              <a:ext cx="1836764" cy="666484"/>
            </a:xfrm>
            <a:custGeom>
              <a:avLst/>
              <a:gdLst>
                <a:gd name="connsiteX0" fmla="*/ 0 w 1836764"/>
                <a:gd name="connsiteY0" fmla="*/ 662347 h 666484"/>
                <a:gd name="connsiteX1" fmla="*/ 335086 w 1836764"/>
                <a:gd name="connsiteY1" fmla="*/ 604433 h 666484"/>
                <a:gd name="connsiteX2" fmla="*/ 500560 w 1836764"/>
                <a:gd name="connsiteY2" fmla="*/ 443101 h 666484"/>
                <a:gd name="connsiteX3" fmla="*/ 591571 w 1836764"/>
                <a:gd name="connsiteY3" fmla="*/ 244538 h 666484"/>
                <a:gd name="connsiteX4" fmla="*/ 632939 w 1836764"/>
                <a:gd name="connsiteY4" fmla="*/ 141120 h 666484"/>
                <a:gd name="connsiteX5" fmla="*/ 694992 w 1836764"/>
                <a:gd name="connsiteY5" fmla="*/ 50112 h 666484"/>
                <a:gd name="connsiteX6" fmla="*/ 761182 w 1836764"/>
                <a:gd name="connsiteY6" fmla="*/ 12881 h 666484"/>
                <a:gd name="connsiteX7" fmla="*/ 839782 w 1836764"/>
                <a:gd name="connsiteY7" fmla="*/ 471 h 666484"/>
                <a:gd name="connsiteX8" fmla="*/ 910108 w 1836764"/>
                <a:gd name="connsiteY8" fmla="*/ 8745 h 666484"/>
                <a:gd name="connsiteX9" fmla="*/ 992846 w 1836764"/>
                <a:gd name="connsiteY9" fmla="*/ 62522 h 666484"/>
                <a:gd name="connsiteX10" fmla="*/ 1063172 w 1836764"/>
                <a:gd name="connsiteY10" fmla="*/ 174214 h 666484"/>
                <a:gd name="connsiteX11" fmla="*/ 1121088 w 1836764"/>
                <a:gd name="connsiteY11" fmla="*/ 335546 h 666484"/>
                <a:gd name="connsiteX12" fmla="*/ 1220373 w 1836764"/>
                <a:gd name="connsiteY12" fmla="*/ 492742 h 666484"/>
                <a:gd name="connsiteX13" fmla="*/ 1348615 w 1836764"/>
                <a:gd name="connsiteY13" fmla="*/ 596160 h 666484"/>
                <a:gd name="connsiteX14" fmla="*/ 1460310 w 1836764"/>
                <a:gd name="connsiteY14" fmla="*/ 645800 h 666484"/>
                <a:gd name="connsiteX15" fmla="*/ 1836764 w 1836764"/>
                <a:gd name="connsiteY15" fmla="*/ 666484 h 666484"/>
                <a:gd name="connsiteX16" fmla="*/ 1836764 w 1836764"/>
                <a:gd name="connsiteY16" fmla="*/ 666484 h 6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6764" h="666484">
                  <a:moveTo>
                    <a:pt x="0" y="662347"/>
                  </a:moveTo>
                  <a:cubicBezTo>
                    <a:pt x="125829" y="651660"/>
                    <a:pt x="251659" y="640974"/>
                    <a:pt x="335086" y="604433"/>
                  </a:cubicBezTo>
                  <a:cubicBezTo>
                    <a:pt x="418513" y="567892"/>
                    <a:pt x="457813" y="503083"/>
                    <a:pt x="500560" y="443101"/>
                  </a:cubicBezTo>
                  <a:cubicBezTo>
                    <a:pt x="543307" y="383119"/>
                    <a:pt x="569508" y="294868"/>
                    <a:pt x="591571" y="244538"/>
                  </a:cubicBezTo>
                  <a:cubicBezTo>
                    <a:pt x="613634" y="194208"/>
                    <a:pt x="615702" y="173524"/>
                    <a:pt x="632939" y="141120"/>
                  </a:cubicBezTo>
                  <a:cubicBezTo>
                    <a:pt x="650176" y="108716"/>
                    <a:pt x="673618" y="71485"/>
                    <a:pt x="694992" y="50112"/>
                  </a:cubicBezTo>
                  <a:cubicBezTo>
                    <a:pt x="716366" y="28739"/>
                    <a:pt x="737050" y="21154"/>
                    <a:pt x="761182" y="12881"/>
                  </a:cubicBezTo>
                  <a:cubicBezTo>
                    <a:pt x="785314" y="4608"/>
                    <a:pt x="814961" y="1160"/>
                    <a:pt x="839782" y="471"/>
                  </a:cubicBezTo>
                  <a:cubicBezTo>
                    <a:pt x="864603" y="-218"/>
                    <a:pt x="884597" y="-1597"/>
                    <a:pt x="910108" y="8745"/>
                  </a:cubicBezTo>
                  <a:cubicBezTo>
                    <a:pt x="935619" y="19087"/>
                    <a:pt x="967335" y="34944"/>
                    <a:pt x="992846" y="62522"/>
                  </a:cubicBezTo>
                  <a:cubicBezTo>
                    <a:pt x="1018357" y="90100"/>
                    <a:pt x="1041798" y="128710"/>
                    <a:pt x="1063172" y="174214"/>
                  </a:cubicBezTo>
                  <a:cubicBezTo>
                    <a:pt x="1084546" y="219718"/>
                    <a:pt x="1094888" y="282458"/>
                    <a:pt x="1121088" y="335546"/>
                  </a:cubicBezTo>
                  <a:cubicBezTo>
                    <a:pt x="1147288" y="388634"/>
                    <a:pt x="1182452" y="449306"/>
                    <a:pt x="1220373" y="492742"/>
                  </a:cubicBezTo>
                  <a:cubicBezTo>
                    <a:pt x="1258294" y="536178"/>
                    <a:pt x="1308626" y="570650"/>
                    <a:pt x="1348615" y="596160"/>
                  </a:cubicBezTo>
                  <a:cubicBezTo>
                    <a:pt x="1388604" y="621670"/>
                    <a:pt x="1378952" y="634079"/>
                    <a:pt x="1460310" y="645800"/>
                  </a:cubicBezTo>
                  <a:lnTo>
                    <a:pt x="1836764" y="666484"/>
                  </a:lnTo>
                  <a:lnTo>
                    <a:pt x="1836764" y="666484"/>
                  </a:lnTo>
                </a:path>
              </a:pathLst>
            </a:custGeom>
            <a:pattFill prst="wdUpDiag">
              <a:fgClr>
                <a:prstClr val="black"/>
              </a:fgClr>
              <a:bgClr>
                <a:prstClr val="white"/>
              </a:bgClr>
            </a:patt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FFFF00"/>
                  </a:solidFill>
                </a:ln>
              </a:endParaRPr>
            </a:p>
          </p:txBody>
        </p:sp>
        <p:cxnSp>
          <p:nvCxnSpPr>
            <p:cNvPr id="33" name="Straight Arrow Connector 32">
              <a:extLst>
                <a:ext uri="{FF2B5EF4-FFF2-40B4-BE49-F238E27FC236}">
                  <a16:creationId xmlns:a16="http://schemas.microsoft.com/office/drawing/2014/main" id="{8E460C7C-CA32-FC44-A719-0ADD84298EF5}"/>
                </a:ext>
              </a:extLst>
            </p:cNvPr>
            <p:cNvCxnSpPr/>
            <p:nvPr/>
          </p:nvCxnSpPr>
          <p:spPr>
            <a:xfrm flipV="1">
              <a:off x="6951668" y="2245630"/>
              <a:ext cx="0" cy="1022267"/>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8370543E-60A6-0847-B4ED-E59B5546EE1A}"/>
                </a:ext>
              </a:extLst>
            </p:cNvPr>
            <p:cNvSpPr/>
            <p:nvPr/>
          </p:nvSpPr>
          <p:spPr>
            <a:xfrm>
              <a:off x="6121416" y="2566881"/>
              <a:ext cx="813407" cy="704022"/>
            </a:xfrm>
            <a:prstGeom prst="rect">
              <a:avLst/>
            </a:prstGeom>
            <a:solidFill>
              <a:srgbClr val="262342"/>
            </a:solidFill>
            <a:ln>
              <a:noFill/>
            </a:ln>
            <a:effectLst/>
            <a:scene3d>
              <a:camera prst="orthographicFront">
                <a:rot lat="0" lon="0" rev="0"/>
              </a:camera>
              <a:lightRig rig="glow" dir="tl">
                <a:rot lat="0" lon="0" rev="198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5B4AC86-6DDC-D94A-93CC-AA092564757C}"/>
              </a:ext>
            </a:extLst>
          </p:cNvPr>
          <p:cNvSpPr txBox="1"/>
          <p:nvPr/>
        </p:nvSpPr>
        <p:spPr>
          <a:xfrm>
            <a:off x="3716094" y="4084856"/>
            <a:ext cx="5483712" cy="923087"/>
          </a:xfrm>
          <a:prstGeom prst="rect">
            <a:avLst/>
          </a:prstGeom>
          <a:noFill/>
        </p:spPr>
        <p:txBody>
          <a:bodyPr wrap="square" lIns="91200" tIns="45600" rIns="91200" bIns="45600" rtlCol="0">
            <a:spAutoFit/>
          </a:bodyPr>
          <a:lstStyle/>
          <a:p>
            <a:pPr lvl="1"/>
            <a:r>
              <a:rPr lang="en-US" dirty="0"/>
              <a:t>Theorem: </a:t>
            </a:r>
            <a:r>
              <a:rPr lang="en-US" b="1" i="1" dirty="0">
                <a:solidFill>
                  <a:schemeClr val="accent4"/>
                </a:solidFill>
              </a:rPr>
              <a:t>robot has a positive incentive to allow itself to be switched off</a:t>
            </a:r>
            <a:endParaRPr lang="en-US" dirty="0">
              <a:solidFill>
                <a:schemeClr val="accent4"/>
              </a:solidFill>
            </a:endParaRPr>
          </a:p>
          <a:p>
            <a:pPr lvl="1"/>
            <a:r>
              <a:rPr lang="en-US" dirty="0"/>
              <a:t>Theorem: </a:t>
            </a:r>
            <a:r>
              <a:rPr lang="en-US" b="1" i="1" dirty="0">
                <a:solidFill>
                  <a:schemeClr val="accent4"/>
                </a:solidFill>
              </a:rPr>
              <a:t>robot is provably beneficial</a:t>
            </a:r>
          </a:p>
        </p:txBody>
      </p:sp>
      <p:pic>
        <p:nvPicPr>
          <p:cNvPr id="36" name="Picture 35">
            <a:extLst>
              <a:ext uri="{FF2B5EF4-FFF2-40B4-BE49-F238E27FC236}">
                <a16:creationId xmlns:a16="http://schemas.microsoft.com/office/drawing/2014/main" id="{918F9023-1333-6C45-8E55-CE5D9C37E0BF}"/>
              </a:ext>
            </a:extLst>
          </p:cNvPr>
          <p:cNvPicPr>
            <a:picLocks noChangeAspect="1"/>
          </p:cNvPicPr>
          <p:nvPr/>
        </p:nvPicPr>
        <p:blipFill>
          <a:blip r:embed="rId2"/>
          <a:stretch>
            <a:fillRect/>
          </a:stretch>
        </p:blipFill>
        <p:spPr>
          <a:xfrm>
            <a:off x="5565778" y="769256"/>
            <a:ext cx="571500" cy="571500"/>
          </a:xfrm>
          <a:prstGeom prst="rect">
            <a:avLst/>
          </a:prstGeom>
        </p:spPr>
      </p:pic>
      <p:pic>
        <p:nvPicPr>
          <p:cNvPr id="37" name="Picture 36">
            <a:extLst>
              <a:ext uri="{FF2B5EF4-FFF2-40B4-BE49-F238E27FC236}">
                <a16:creationId xmlns:a16="http://schemas.microsoft.com/office/drawing/2014/main" id="{47707948-4B9F-8248-8919-6B530961828C}"/>
              </a:ext>
            </a:extLst>
          </p:cNvPr>
          <p:cNvPicPr>
            <a:picLocks noChangeAspect="1"/>
          </p:cNvPicPr>
          <p:nvPr/>
        </p:nvPicPr>
        <p:blipFill>
          <a:blip r:embed="rId2"/>
          <a:stretch>
            <a:fillRect/>
          </a:stretch>
        </p:blipFill>
        <p:spPr>
          <a:xfrm>
            <a:off x="5544785" y="2038260"/>
            <a:ext cx="571500" cy="571500"/>
          </a:xfrm>
          <a:prstGeom prst="rect">
            <a:avLst/>
          </a:prstGeom>
        </p:spPr>
      </p:pic>
      <p:pic>
        <p:nvPicPr>
          <p:cNvPr id="3" name="Picture 2">
            <a:extLst>
              <a:ext uri="{FF2B5EF4-FFF2-40B4-BE49-F238E27FC236}">
                <a16:creationId xmlns:a16="http://schemas.microsoft.com/office/drawing/2014/main" id="{C513E93D-7164-9A42-B110-17DB7E52E91D}"/>
              </a:ext>
            </a:extLst>
          </p:cNvPr>
          <p:cNvPicPr>
            <a:picLocks noChangeAspect="1"/>
          </p:cNvPicPr>
          <p:nvPr/>
        </p:nvPicPr>
        <p:blipFill rotWithShape="1">
          <a:blip r:embed="rId3"/>
          <a:srcRect l="17414" r="19739"/>
          <a:stretch/>
        </p:blipFill>
        <p:spPr>
          <a:xfrm>
            <a:off x="3155441" y="609600"/>
            <a:ext cx="844363" cy="736399"/>
          </a:xfrm>
          <a:prstGeom prst="rect">
            <a:avLst/>
          </a:prstGeom>
        </p:spPr>
      </p:pic>
      <p:pic>
        <p:nvPicPr>
          <p:cNvPr id="38" name="Picture 37">
            <a:extLst>
              <a:ext uri="{FF2B5EF4-FFF2-40B4-BE49-F238E27FC236}">
                <a16:creationId xmlns:a16="http://schemas.microsoft.com/office/drawing/2014/main" id="{7E5CF469-17E5-DF45-8B18-21A555067281}"/>
              </a:ext>
            </a:extLst>
          </p:cNvPr>
          <p:cNvPicPr>
            <a:picLocks noChangeAspect="1"/>
          </p:cNvPicPr>
          <p:nvPr/>
        </p:nvPicPr>
        <p:blipFill rotWithShape="1">
          <a:blip r:embed="rId3"/>
          <a:srcRect l="17414" r="19739"/>
          <a:stretch/>
        </p:blipFill>
        <p:spPr>
          <a:xfrm>
            <a:off x="3155441" y="3260257"/>
            <a:ext cx="844363" cy="736399"/>
          </a:xfrm>
          <a:prstGeom prst="rect">
            <a:avLst/>
          </a:prstGeom>
        </p:spPr>
      </p:pic>
      <p:sp>
        <p:nvSpPr>
          <p:cNvPr id="2" name="Slide Number Placeholder 1">
            <a:extLst>
              <a:ext uri="{FF2B5EF4-FFF2-40B4-BE49-F238E27FC236}">
                <a16:creationId xmlns:a16="http://schemas.microsoft.com/office/drawing/2014/main" id="{B7805338-03E7-1C4F-8FA2-46A9BF079C04}"/>
              </a:ext>
            </a:extLst>
          </p:cNvPr>
          <p:cNvSpPr>
            <a:spLocks noGrp="1"/>
          </p:cNvSpPr>
          <p:nvPr>
            <p:ph type="sldNum" sz="quarter" idx="12"/>
          </p:nvPr>
        </p:nvSpPr>
        <p:spPr/>
        <p:txBody>
          <a:bodyPr/>
          <a:lstStyle/>
          <a:p>
            <a:fld id="{67C9959E-8E6B-B04C-9955-EA096F41CA7A}" type="slidenum">
              <a:rPr lang="en-GB" smtClean="0"/>
              <a:t>20</a:t>
            </a:fld>
            <a:endParaRPr lang="en-GB"/>
          </a:p>
        </p:txBody>
      </p:sp>
    </p:spTree>
    <p:extLst>
      <p:ext uri="{BB962C8B-B14F-4D97-AF65-F5344CB8AC3E}">
        <p14:creationId xmlns:p14="http://schemas.microsoft.com/office/powerpoint/2010/main" val="31716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5"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Intermediate Summary</a:t>
            </a:r>
          </a:p>
        </p:txBody>
      </p:sp>
      <p:sp>
        <p:nvSpPr>
          <p:cNvPr id="2" name="Content Placeholder 1"/>
          <p:cNvSpPr>
            <a:spLocks noGrp="1"/>
          </p:cNvSpPr>
          <p:nvPr>
            <p:ph idx="1"/>
          </p:nvPr>
        </p:nvSpPr>
        <p:spPr/>
        <p:txBody>
          <a:bodyPr>
            <a:normAutofit/>
          </a:bodyPr>
          <a:lstStyle/>
          <a:p>
            <a:r>
              <a:rPr lang="en-US" sz="2800" dirty="0"/>
              <a:t>Provably beneficial AI is possible </a:t>
            </a:r>
            <a:r>
              <a:rPr lang="en-US" sz="2800" b="1" i="1" u="sng" dirty="0">
                <a:solidFill>
                  <a:srgbClr val="C00000"/>
                </a:solidFill>
              </a:rPr>
              <a:t>and desirable</a:t>
            </a:r>
          </a:p>
          <a:p>
            <a:pPr marL="914400" lvl="2" indent="0">
              <a:buNone/>
            </a:pPr>
            <a:endParaRPr lang="en-US" sz="2800" b="1" i="1" u="sng" dirty="0">
              <a:solidFill>
                <a:schemeClr val="accent1"/>
              </a:solidFill>
            </a:endParaRPr>
          </a:p>
          <a:p>
            <a:pPr marL="914400" lvl="2" indent="0">
              <a:buNone/>
            </a:pPr>
            <a:r>
              <a:rPr lang="en-US" sz="2800" b="1" i="1" u="sng" dirty="0">
                <a:solidFill>
                  <a:schemeClr val="accent1"/>
                </a:solidFill>
              </a:rPr>
              <a:t>It isn’t “AI safety” or “AI Ethics,” it’s </a:t>
            </a:r>
            <a:r>
              <a:rPr lang="en-US" sz="2800" b="1" i="1" u="sng" dirty="0">
                <a:solidFill>
                  <a:srgbClr val="00B0F0"/>
                </a:solidFill>
              </a:rPr>
              <a:t>AI</a:t>
            </a:r>
          </a:p>
          <a:p>
            <a:pPr lvl="1"/>
            <a:endParaRPr lang="en-US" sz="2400" dirty="0"/>
          </a:p>
          <a:p>
            <a:pPr lvl="1"/>
            <a:r>
              <a:rPr lang="en-US" sz="2400" dirty="0"/>
              <a:t>Continuing theoretical work (AI, CS, economics)</a:t>
            </a:r>
          </a:p>
          <a:p>
            <a:pPr lvl="1"/>
            <a:r>
              <a:rPr lang="en-US" sz="2400" dirty="0"/>
              <a:t>Initiating practical work (assistants, robots, cars)</a:t>
            </a:r>
          </a:p>
          <a:p>
            <a:pPr lvl="1"/>
            <a:r>
              <a:rPr lang="en-US" sz="2400" dirty="0"/>
              <a:t>Inverting human cognition (AI, </a:t>
            </a:r>
            <a:r>
              <a:rPr lang="en-US" sz="2400" dirty="0" err="1"/>
              <a:t>cogsci</a:t>
            </a:r>
            <a:r>
              <a:rPr lang="en-US" sz="2400" dirty="0"/>
              <a:t>, psychology)</a:t>
            </a:r>
          </a:p>
          <a:p>
            <a:pPr lvl="1"/>
            <a:r>
              <a:rPr lang="en-US" sz="2400" dirty="0"/>
              <a:t>Long-term goals (AI, philosophy, </a:t>
            </a:r>
            <a:r>
              <a:rPr lang="en-US" sz="2400" dirty="0" err="1"/>
              <a:t>polisci</a:t>
            </a:r>
            <a:r>
              <a:rPr lang="en-US" sz="2400" dirty="0"/>
              <a:t>, sociology)</a:t>
            </a:r>
          </a:p>
          <a:p>
            <a:pPr marL="273139" lvl="1"/>
            <a:endParaRPr lang="en-US" sz="2400" dirty="0"/>
          </a:p>
        </p:txBody>
      </p:sp>
      <p:sp>
        <p:nvSpPr>
          <p:cNvPr id="4" name="Slide Number Placeholder 3">
            <a:extLst>
              <a:ext uri="{FF2B5EF4-FFF2-40B4-BE49-F238E27FC236}">
                <a16:creationId xmlns:a16="http://schemas.microsoft.com/office/drawing/2014/main" id="{DFC05229-0D04-B946-8E45-E6DCDA4340DD}"/>
              </a:ext>
            </a:extLst>
          </p:cNvPr>
          <p:cNvSpPr>
            <a:spLocks noGrp="1"/>
          </p:cNvSpPr>
          <p:nvPr>
            <p:ph type="sldNum" sz="quarter" idx="12"/>
          </p:nvPr>
        </p:nvSpPr>
        <p:spPr/>
        <p:txBody>
          <a:bodyPr/>
          <a:lstStyle/>
          <a:p>
            <a:fld id="{67C9959E-8E6B-B04C-9955-EA096F41CA7A}" type="slidenum">
              <a:rPr lang="en-GB" smtClean="0"/>
              <a:t>21</a:t>
            </a:fld>
            <a:endParaRPr lang="en-GB"/>
          </a:p>
        </p:txBody>
      </p:sp>
    </p:spTree>
    <p:extLst>
      <p:ext uri="{BB962C8B-B14F-4D97-AF65-F5344CB8AC3E}">
        <p14:creationId xmlns:p14="http://schemas.microsoft.com/office/powerpoint/2010/main" val="88608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Provably Beneficial AI</a:t>
            </a:r>
          </a:p>
          <a:p>
            <a:pPr lvl="1"/>
            <a:r>
              <a:rPr lang="en-GB" dirty="0"/>
              <a:t>Hidden goals</a:t>
            </a:r>
            <a:endParaRPr lang="en-GB" i="1" dirty="0"/>
          </a:p>
          <a:p>
            <a:pPr marL="0" indent="0">
              <a:buNone/>
            </a:pPr>
            <a:r>
              <a:rPr lang="en-GB" b="1" i="1" dirty="0">
                <a:solidFill>
                  <a:srgbClr val="C00000"/>
                </a:solidFill>
              </a:rPr>
              <a:t>Partially Observable Markov Decision Process (POMDP)</a:t>
            </a:r>
          </a:p>
          <a:p>
            <a:pPr lvl="1"/>
            <a:r>
              <a:rPr lang="en-GB" dirty="0">
                <a:solidFill>
                  <a:srgbClr val="C00000"/>
                </a:solidFill>
              </a:rPr>
              <a:t>POMDP agent, belief state, belief MDP</a:t>
            </a:r>
          </a:p>
          <a:p>
            <a:pPr lvl="1"/>
            <a:r>
              <a:rPr lang="en-GB" dirty="0">
                <a:solidFill>
                  <a:srgbClr val="C00000"/>
                </a:solidFill>
              </a:rPr>
              <a:t>Conditional plans, value iteration</a:t>
            </a:r>
          </a:p>
          <a:p>
            <a:pPr marL="0" indent="0">
              <a:buNone/>
            </a:pPr>
            <a:r>
              <a:rPr lang="en-GB" i="1" dirty="0"/>
              <a:t>Decentralised POMDP (Dec-POMDP)</a:t>
            </a:r>
          </a:p>
          <a:p>
            <a:pPr lvl="1"/>
            <a:r>
              <a:rPr lang="en-GB" dirty="0"/>
              <a:t>Dec-POMDP, local policy, joint policy, value function</a:t>
            </a:r>
          </a:p>
          <a:p>
            <a:pPr lvl="1"/>
            <a:r>
              <a:rPr lang="en-GB" dirty="0"/>
              <a:t>Communication, full observability, Dec-MDP</a:t>
            </a:r>
          </a:p>
          <a:p>
            <a:pPr lvl="1"/>
            <a:r>
              <a:rPr lang="en-GB" dirty="0"/>
              <a:t>Solutions for finite, infinite, indefinite horizon</a:t>
            </a:r>
          </a:p>
          <a:p>
            <a:pPr marL="0" indent="0">
              <a:buNone/>
            </a:pPr>
            <a:endParaRPr lang="en-GB" dirty="0">
              <a:solidFill>
                <a:srgbClr val="C00000"/>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22</a:t>
            </a:fld>
            <a:endParaRPr lang="en-GB"/>
          </a:p>
        </p:txBody>
      </p:sp>
    </p:spTree>
    <p:extLst>
      <p:ext uri="{BB962C8B-B14F-4D97-AF65-F5344CB8AC3E}">
        <p14:creationId xmlns:p14="http://schemas.microsoft.com/office/powerpoint/2010/main" val="3413046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normAutofit/>
          </a:bodyPr>
          <a:lstStyle/>
          <a:p>
            <a:r>
              <a:rPr lang="en-US" dirty="0"/>
              <a:t>POMDP</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CD7FBC2-21CD-A44D-BADE-CA4E1ECB404C}"/>
                  </a:ext>
                </a:extLst>
              </p:cNvPr>
              <p:cNvSpPr>
                <a:spLocks noGrp="1"/>
              </p:cNvSpPr>
              <p:nvPr>
                <p:ph idx="1"/>
              </p:nvPr>
            </p:nvSpPr>
            <p:spPr/>
            <p:txBody>
              <a:bodyPr>
                <a:normAutofit fontScale="92500" lnSpcReduction="10000"/>
              </a:bodyPr>
              <a:lstStyle/>
              <a:p>
                <a:r>
                  <a:rPr lang="en-US" dirty="0"/>
                  <a:t>POMDP = </a:t>
                </a:r>
                <a:r>
                  <a:rPr lang="en-US" dirty="0">
                    <a:solidFill>
                      <a:schemeClr val="accent1"/>
                    </a:solidFill>
                  </a:rPr>
                  <a:t>Partially Observable</a:t>
                </a:r>
                <a:r>
                  <a:rPr lang="en-US" dirty="0"/>
                  <a:t> MDP</a:t>
                </a:r>
                <a:endParaRPr lang="en-GB" dirty="0"/>
              </a:p>
              <a:p>
                <a:r>
                  <a:rPr lang="en-GB" dirty="0"/>
                  <a:t>A sensing operation returns multiple </a:t>
                </a:r>
                <a:br>
                  <a:rPr lang="en-GB" dirty="0"/>
                </a:br>
                <a:r>
                  <a:rPr lang="en-GB" dirty="0"/>
                  <a:t>states, with a probability distribution</a:t>
                </a:r>
              </a:p>
              <a:p>
                <a:pPr lvl="1"/>
                <a:r>
                  <a:rPr lang="en-GB" dirty="0">
                    <a:solidFill>
                      <a:schemeClr val="accent1"/>
                    </a:solidFill>
                  </a:rPr>
                  <a:t>Sensor model </a:t>
                </a:r>
                <a14:m>
                  <m:oMath xmlns:m="http://schemas.openxmlformats.org/officeDocument/2006/math">
                    <m:r>
                      <a:rPr lang="en-GB" i="1" dirty="0" smtClean="0">
                        <a:latin typeface="Cambria Math" panose="02040503050406030204" pitchFamily="18" charset="0"/>
                      </a:rPr>
                      <m:t>𝑃</m:t>
                    </m:r>
                    <m:r>
                      <a:rPr lang="en-GB" i="1" dirty="0" smtClean="0">
                        <a:latin typeface="Cambria Math" panose="02040503050406030204" pitchFamily="18" charset="0"/>
                      </a:rPr>
                      <m:t>(</m:t>
                    </m:r>
                    <m:r>
                      <a:rPr lang="en-GB" i="1" dirty="0" err="1" smtClean="0">
                        <a:latin typeface="Cambria Math" panose="02040503050406030204" pitchFamily="18" charset="0"/>
                      </a:rPr>
                      <m:t>𝑜</m:t>
                    </m:r>
                    <m:r>
                      <a:rPr lang="en-GB" i="1" dirty="0" err="1" smtClean="0">
                        <a:latin typeface="Cambria Math" panose="02040503050406030204" pitchFamily="18" charset="0"/>
                      </a:rPr>
                      <m:t>|</m:t>
                    </m:r>
                    <m:r>
                      <a:rPr lang="en-GB" i="1" dirty="0" err="1" smtClean="0">
                        <a:latin typeface="Cambria Math" panose="02040503050406030204" pitchFamily="18" charset="0"/>
                      </a:rPr>
                      <m:t>𝑠</m:t>
                    </m:r>
                    <m:r>
                      <a:rPr lang="en-GB" i="1" dirty="0" smtClean="0">
                        <a:latin typeface="Cambria Math" panose="02040503050406030204" pitchFamily="18" charset="0"/>
                      </a:rPr>
                      <m:t>)</m:t>
                    </m:r>
                  </m:oMath>
                </a14:m>
                <a:endParaRPr lang="en-GB" dirty="0"/>
              </a:p>
              <a:p>
                <a:pPr lvl="1"/>
                <a:r>
                  <a:rPr lang="en-GB" dirty="0"/>
                  <a:t>Example:</a:t>
                </a:r>
              </a:p>
              <a:p>
                <a:pPr lvl="2"/>
                <a:r>
                  <a:rPr lang="en-GB" dirty="0"/>
                  <a:t>Sensing number of adjacent walls (1 or 2)</a:t>
                </a:r>
              </a:p>
              <a:p>
                <a:pPr lvl="2"/>
                <a:r>
                  <a:rPr lang="en-GB" dirty="0"/>
                  <a:t>Return correct value with probability </a:t>
                </a:r>
                <a14:m>
                  <m:oMath xmlns:m="http://schemas.openxmlformats.org/officeDocument/2006/math">
                    <m:r>
                      <a:rPr lang="en-GB" i="1" dirty="0" smtClean="0">
                        <a:latin typeface="Cambria Math" panose="02040503050406030204" pitchFamily="18" charset="0"/>
                      </a:rPr>
                      <m:t>0.9</m:t>
                    </m:r>
                  </m:oMath>
                </a14:m>
                <a:endParaRPr lang="en-GB" dirty="0"/>
              </a:p>
              <a:p>
                <a:r>
                  <a:rPr lang="en-GB" dirty="0"/>
                  <a:t>Choosing the action that maximizes the expected utility of this state distribution assuming “state utilities” computed as before is not good enough, and actually does not make sense (i.e., not rational)</a:t>
                </a:r>
              </a:p>
              <a:p>
                <a:r>
                  <a:rPr lang="en-GB" dirty="0"/>
                  <a:t>POMDP agent</a:t>
                </a:r>
              </a:p>
              <a:p>
                <a:pPr lvl="1"/>
                <a:r>
                  <a:rPr lang="en-GB" dirty="0"/>
                  <a:t>Constructing a new MDP in which the current probability distribution over states plays the role of the state variable</a:t>
                </a:r>
              </a:p>
              <a:p>
                <a:endParaRPr lang="en-GB" dirty="0"/>
              </a:p>
            </p:txBody>
          </p:sp>
        </mc:Choice>
        <mc:Fallback xmlns="">
          <p:sp>
            <p:nvSpPr>
              <p:cNvPr id="5" name="Content Placeholder 4">
                <a:extLst>
                  <a:ext uri="{FF2B5EF4-FFF2-40B4-BE49-F238E27FC236}">
                    <a16:creationId xmlns:a16="http://schemas.microsoft.com/office/drawing/2014/main" id="{3CD7FBC2-21CD-A44D-BADE-CA4E1ECB404C}"/>
                  </a:ext>
                </a:extLst>
              </p:cNvPr>
              <p:cNvSpPr>
                <a:spLocks noGrp="1" noRot="1" noChangeAspect="1" noMove="1" noResize="1" noEditPoints="1" noAdjustHandles="1" noChangeArrowheads="1" noChangeShapeType="1" noTextEdit="1"/>
              </p:cNvSpPr>
              <p:nvPr>
                <p:ph idx="1"/>
              </p:nvPr>
            </p:nvSpPr>
            <p:spPr>
              <a:blipFill>
                <a:blip r:embed="rId3"/>
                <a:stretch>
                  <a:fillRect l="-1286" t="-2273" r="-144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F9F6985-8C3B-8E4A-B3A3-59B00480D8E0}"/>
              </a:ext>
            </a:extLst>
          </p:cNvPr>
          <p:cNvSpPr>
            <a:spLocks noGrp="1"/>
          </p:cNvSpPr>
          <p:nvPr>
            <p:ph type="sldNum" sz="quarter" idx="12"/>
          </p:nvPr>
        </p:nvSpPr>
        <p:spPr/>
        <p:txBody>
          <a:bodyPr/>
          <a:lstStyle/>
          <a:p>
            <a:fld id="{67C9959E-8E6B-B04C-9955-EA096F41CA7A}" type="slidenum">
              <a:rPr lang="en-GB" smtClean="0"/>
              <a:pPr/>
              <a:t>23</a:t>
            </a:fld>
            <a:endParaRPr lang="en-GB"/>
          </a:p>
        </p:txBody>
      </p:sp>
      <p:grpSp>
        <p:nvGrpSpPr>
          <p:cNvPr id="6" name="Group 3">
            <a:extLst>
              <a:ext uri="{FF2B5EF4-FFF2-40B4-BE49-F238E27FC236}">
                <a16:creationId xmlns:a16="http://schemas.microsoft.com/office/drawing/2014/main" id="{2EF98C07-118D-AB4B-8754-E6BD3AB7A713}"/>
              </a:ext>
            </a:extLst>
          </p:cNvPr>
          <p:cNvGrpSpPr>
            <a:grpSpLocks/>
          </p:cNvGrpSpPr>
          <p:nvPr/>
        </p:nvGrpSpPr>
        <p:grpSpPr bwMode="auto">
          <a:xfrm>
            <a:off x="6457950" y="1410791"/>
            <a:ext cx="2438400" cy="1828800"/>
            <a:chOff x="960" y="1152"/>
            <a:chExt cx="1536" cy="1152"/>
          </a:xfrm>
        </p:grpSpPr>
        <p:sp>
          <p:nvSpPr>
            <p:cNvPr id="7" name="Rectangle 4">
              <a:extLst>
                <a:ext uri="{FF2B5EF4-FFF2-40B4-BE49-F238E27FC236}">
                  <a16:creationId xmlns:a16="http://schemas.microsoft.com/office/drawing/2014/main" id="{70A99076-B964-A14A-A7F8-1419D741A02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Line 5">
              <a:extLst>
                <a:ext uri="{FF2B5EF4-FFF2-40B4-BE49-F238E27FC236}">
                  <a16:creationId xmlns:a16="http://schemas.microsoft.com/office/drawing/2014/main" id="{C4CCBF96-FC99-D846-BBCD-91E9A1C9258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 name="Line 6">
              <a:extLst>
                <a:ext uri="{FF2B5EF4-FFF2-40B4-BE49-F238E27FC236}">
                  <a16:creationId xmlns:a16="http://schemas.microsoft.com/office/drawing/2014/main" id="{59885E0B-B692-AE42-BBE5-CEC01F08643C}"/>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0" name="Line 7">
              <a:extLst>
                <a:ext uri="{FF2B5EF4-FFF2-40B4-BE49-F238E27FC236}">
                  <a16:creationId xmlns:a16="http://schemas.microsoft.com/office/drawing/2014/main" id="{95AA7CD8-24EC-424C-803B-95765A484282}"/>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1" name="Line 8">
              <a:extLst>
                <a:ext uri="{FF2B5EF4-FFF2-40B4-BE49-F238E27FC236}">
                  <a16:creationId xmlns:a16="http://schemas.microsoft.com/office/drawing/2014/main" id="{6505B735-7F80-3346-8331-D4286481D59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2" name="Line 9">
              <a:extLst>
                <a:ext uri="{FF2B5EF4-FFF2-40B4-BE49-F238E27FC236}">
                  <a16:creationId xmlns:a16="http://schemas.microsoft.com/office/drawing/2014/main" id="{D679BF33-3569-474C-919E-FC9E0D4B140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 name="Rectangle 10">
              <a:extLst>
                <a:ext uri="{FF2B5EF4-FFF2-40B4-BE49-F238E27FC236}">
                  <a16:creationId xmlns:a16="http://schemas.microsoft.com/office/drawing/2014/main" id="{022DA2EE-2385-8B43-9990-CF1997270593}"/>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4" name="Rectangle 13">
            <a:extLst>
              <a:ext uri="{FF2B5EF4-FFF2-40B4-BE49-F238E27FC236}">
                <a16:creationId xmlns:a16="http://schemas.microsoft.com/office/drawing/2014/main" id="{F821401A-4CE2-1349-A2E6-DB93D7A34E0F}"/>
              </a:ext>
            </a:extLst>
          </p:cNvPr>
          <p:cNvSpPr>
            <a:spLocks noChangeArrowheads="1"/>
          </p:cNvSpPr>
          <p:nvPr/>
        </p:nvSpPr>
        <p:spPr bwMode="auto">
          <a:xfrm>
            <a:off x="8286751" y="1410788"/>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5" name="Text Box 18">
            <a:extLst>
              <a:ext uri="{FF2B5EF4-FFF2-40B4-BE49-F238E27FC236}">
                <a16:creationId xmlns:a16="http://schemas.microsoft.com/office/drawing/2014/main" id="{F06E0A20-935F-974D-BFFE-D5C0BD6F549C}"/>
              </a:ext>
            </a:extLst>
          </p:cNvPr>
          <p:cNvSpPr txBox="1">
            <a:spLocks noChangeArrowheads="1"/>
          </p:cNvSpPr>
          <p:nvPr/>
        </p:nvSpPr>
        <p:spPr bwMode="auto">
          <a:xfrm>
            <a:off x="6089943" y="2159728"/>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6" name="Text Box 19">
            <a:extLst>
              <a:ext uri="{FF2B5EF4-FFF2-40B4-BE49-F238E27FC236}">
                <a16:creationId xmlns:a16="http://schemas.microsoft.com/office/drawing/2014/main" id="{F005C0C4-81BF-104E-BA82-07BE9A15D63E}"/>
              </a:ext>
            </a:extLst>
          </p:cNvPr>
          <p:cNvSpPr txBox="1">
            <a:spLocks noChangeArrowheads="1"/>
          </p:cNvSpPr>
          <p:nvPr/>
        </p:nvSpPr>
        <p:spPr bwMode="auto">
          <a:xfrm>
            <a:off x="6089943" y="1550128"/>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7" name="Text Box 20">
            <a:extLst>
              <a:ext uri="{FF2B5EF4-FFF2-40B4-BE49-F238E27FC236}">
                <a16:creationId xmlns:a16="http://schemas.microsoft.com/office/drawing/2014/main" id="{CEE4CEE4-8119-E349-A01A-AD2F4553EAE8}"/>
              </a:ext>
            </a:extLst>
          </p:cNvPr>
          <p:cNvSpPr txBox="1">
            <a:spLocks noChangeArrowheads="1"/>
          </p:cNvSpPr>
          <p:nvPr/>
        </p:nvSpPr>
        <p:spPr bwMode="auto">
          <a:xfrm>
            <a:off x="6089943" y="2693128"/>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8" name="Text Box 21">
            <a:extLst>
              <a:ext uri="{FF2B5EF4-FFF2-40B4-BE49-F238E27FC236}">
                <a16:creationId xmlns:a16="http://schemas.microsoft.com/office/drawing/2014/main" id="{1DAFC9BD-9755-2249-AE24-63673790F394}"/>
              </a:ext>
            </a:extLst>
          </p:cNvPr>
          <p:cNvSpPr txBox="1">
            <a:spLocks noChangeArrowheads="1"/>
          </p:cNvSpPr>
          <p:nvPr/>
        </p:nvSpPr>
        <p:spPr bwMode="auto">
          <a:xfrm>
            <a:off x="8433160" y="320028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9" name="Text Box 22">
            <a:extLst>
              <a:ext uri="{FF2B5EF4-FFF2-40B4-BE49-F238E27FC236}">
                <a16:creationId xmlns:a16="http://schemas.microsoft.com/office/drawing/2014/main" id="{617F757D-3334-0147-9B8E-4A02236E000A}"/>
              </a:ext>
            </a:extLst>
          </p:cNvPr>
          <p:cNvSpPr txBox="1">
            <a:spLocks noChangeArrowheads="1"/>
          </p:cNvSpPr>
          <p:nvPr/>
        </p:nvSpPr>
        <p:spPr bwMode="auto">
          <a:xfrm>
            <a:off x="7823560" y="320028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20" name="Text Box 23">
            <a:extLst>
              <a:ext uri="{FF2B5EF4-FFF2-40B4-BE49-F238E27FC236}">
                <a16:creationId xmlns:a16="http://schemas.microsoft.com/office/drawing/2014/main" id="{A97F0845-3119-1E4E-8D74-D08B2FBB2AEB}"/>
              </a:ext>
            </a:extLst>
          </p:cNvPr>
          <p:cNvSpPr txBox="1">
            <a:spLocks noChangeArrowheads="1"/>
          </p:cNvSpPr>
          <p:nvPr/>
        </p:nvSpPr>
        <p:spPr bwMode="auto">
          <a:xfrm>
            <a:off x="7213960" y="320028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1" name="Text Box 24">
            <a:extLst>
              <a:ext uri="{FF2B5EF4-FFF2-40B4-BE49-F238E27FC236}">
                <a16:creationId xmlns:a16="http://schemas.microsoft.com/office/drawing/2014/main" id="{FF68D66B-C117-FA42-A6FB-126A47F2B065}"/>
              </a:ext>
            </a:extLst>
          </p:cNvPr>
          <p:cNvSpPr txBox="1">
            <a:spLocks noChangeArrowheads="1"/>
          </p:cNvSpPr>
          <p:nvPr/>
        </p:nvSpPr>
        <p:spPr bwMode="auto">
          <a:xfrm>
            <a:off x="6604360" y="320028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22" name="Rectangle 21">
            <a:extLst>
              <a:ext uri="{FF2B5EF4-FFF2-40B4-BE49-F238E27FC236}">
                <a16:creationId xmlns:a16="http://schemas.microsoft.com/office/drawing/2014/main" id="{729D9FF7-8A42-7849-83FC-84A986E4525D}"/>
              </a:ext>
            </a:extLst>
          </p:cNvPr>
          <p:cNvSpPr>
            <a:spLocks noChangeArrowheads="1"/>
          </p:cNvSpPr>
          <p:nvPr/>
        </p:nvSpPr>
        <p:spPr bwMode="auto">
          <a:xfrm>
            <a:off x="8286747" y="2020388"/>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23" name="Freeform 11">
            <a:extLst>
              <a:ext uri="{FF2B5EF4-FFF2-40B4-BE49-F238E27FC236}">
                <a16:creationId xmlns:a16="http://schemas.microsoft.com/office/drawing/2014/main" id="{65ABD6F8-D8CC-D948-93D3-F90AC3EC2AA6}"/>
              </a:ext>
            </a:extLst>
          </p:cNvPr>
          <p:cNvSpPr>
            <a:spLocks/>
          </p:cNvSpPr>
          <p:nvPr/>
        </p:nvSpPr>
        <p:spPr bwMode="auto">
          <a:xfrm>
            <a:off x="8433160" y="2780607"/>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Tree>
    <p:extLst>
      <p:ext uri="{BB962C8B-B14F-4D97-AF65-F5344CB8AC3E}">
        <p14:creationId xmlns:p14="http://schemas.microsoft.com/office/powerpoint/2010/main" val="269264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US" altLang="zh-CN"/>
              <a:t>Decision cycle of a POMDP agent </a:t>
            </a:r>
            <a:endParaRPr lang="en-US" altLang="zh-CN" dirty="0"/>
          </a:p>
        </p:txBody>
      </p:sp>
      <mc:AlternateContent xmlns:mc="http://schemas.openxmlformats.org/markup-compatibility/2006" xmlns:a14="http://schemas.microsoft.com/office/drawing/2010/main">
        <mc:Choice Requires="a14">
          <p:sp>
            <p:nvSpPr>
              <p:cNvPr id="106498" name="Rectangle 3"/>
              <p:cNvSpPr>
                <a:spLocks noGrp="1" noChangeArrowheads="1"/>
              </p:cNvSpPr>
              <p:nvPr>
                <p:ph idx="1"/>
              </p:nvPr>
            </p:nvSpPr>
            <p:spPr>
              <a:xfrm>
                <a:off x="628650" y="3886199"/>
                <a:ext cx="7886700" cy="2290764"/>
              </a:xfrm>
            </p:spPr>
            <p:txBody>
              <a:bodyPr>
                <a:normAutofit fontScale="92500"/>
              </a:bodyPr>
              <a:lstStyle/>
              <a:p>
                <a:r>
                  <a:rPr lang="en-US" altLang="zh-CN" dirty="0"/>
                  <a:t>Given the current belief state </a:t>
                </a:r>
                <a14:m>
                  <m:oMath xmlns:m="http://schemas.openxmlformats.org/officeDocument/2006/math">
                    <m:r>
                      <a:rPr lang="en-US" altLang="zh-CN" i="1" dirty="0" smtClean="0">
                        <a:latin typeface="Cambria Math" panose="02040503050406030204" pitchFamily="18" charset="0"/>
                      </a:rPr>
                      <m:t>𝑏</m:t>
                    </m:r>
                  </m:oMath>
                </a14:m>
                <a:r>
                  <a:rPr lang="en-US" altLang="zh-CN" dirty="0"/>
                  <a:t>, execute the action </a:t>
                </a:r>
                <a:br>
                  <a:rPr lang="en-US" altLang="zh-CN" dirty="0"/>
                </a:br>
                <a14:m>
                  <m:oMath xmlns:m="http://schemas.openxmlformats.org/officeDocument/2006/math">
                    <m:r>
                      <a:rPr lang="de-DE" altLang="zh-CN" b="0" i="1" smtClean="0">
                        <a:latin typeface="Cambria Math" panose="02040503050406030204" pitchFamily="18" charset="0"/>
                      </a:rPr>
                      <m:t>𝑎</m:t>
                    </m:r>
                    <m:r>
                      <a:rPr lang="de-DE" altLang="zh-CN" b="0" i="1" smtClean="0">
                        <a:latin typeface="Cambria Math" panose="02040503050406030204" pitchFamily="18" charset="0"/>
                      </a:rPr>
                      <m:t>=</m:t>
                    </m:r>
                    <m:sSup>
                      <m:sSupPr>
                        <m:ctrlPr>
                          <a:rPr lang="de-DE" altLang="zh-CN" b="0" i="1" smtClean="0">
                            <a:latin typeface="Cambria Math" panose="02040503050406030204" pitchFamily="18" charset="0"/>
                            <a:ea typeface="Cambria Math" panose="02040503050406030204" pitchFamily="18" charset="0"/>
                          </a:rPr>
                        </m:ctrlPr>
                      </m:sSupPr>
                      <m:e>
                        <m:r>
                          <a:rPr lang="de-DE" altLang="zh-CN" b="0" i="1" smtClean="0">
                            <a:latin typeface="Cambria Math" panose="02040503050406030204" pitchFamily="18" charset="0"/>
                            <a:ea typeface="Cambria Math" panose="02040503050406030204" pitchFamily="18" charset="0"/>
                          </a:rPr>
                          <m:t>𝜋</m:t>
                        </m:r>
                      </m:e>
                      <m:sup>
                        <m:r>
                          <a:rPr lang="de-DE" altLang="zh-CN" b="0" i="1" smtClean="0">
                            <a:latin typeface="Cambria Math" panose="02040503050406030204" pitchFamily="18" charset="0"/>
                            <a:ea typeface="Cambria Math" panose="02040503050406030204" pitchFamily="18" charset="0"/>
                          </a:rPr>
                          <m:t>∗</m:t>
                        </m:r>
                      </m:sup>
                    </m:sSup>
                    <m:d>
                      <m:dPr>
                        <m:ctrlPr>
                          <a:rPr lang="de-DE" altLang="zh-CN" b="0" i="1" smtClean="0">
                            <a:latin typeface="Cambria Math" panose="02040503050406030204" pitchFamily="18" charset="0"/>
                            <a:ea typeface="Cambria Math" panose="02040503050406030204" pitchFamily="18" charset="0"/>
                          </a:rPr>
                        </m:ctrlPr>
                      </m:dPr>
                      <m:e>
                        <m:r>
                          <a:rPr lang="de-DE" altLang="zh-CN" b="0" i="1" smtClean="0">
                            <a:latin typeface="Cambria Math" panose="02040503050406030204" pitchFamily="18" charset="0"/>
                            <a:ea typeface="Cambria Math" panose="02040503050406030204" pitchFamily="18" charset="0"/>
                          </a:rPr>
                          <m:t>𝑏</m:t>
                        </m:r>
                      </m:e>
                    </m:d>
                  </m:oMath>
                </a14:m>
                <a:endParaRPr lang="en-US" altLang="zh-CN" dirty="0"/>
              </a:p>
              <a:p>
                <a:r>
                  <a:rPr lang="en-US" altLang="zh-CN" dirty="0"/>
                  <a:t>Receive observation </a:t>
                </a:r>
                <a14:m>
                  <m:oMath xmlns:m="http://schemas.openxmlformats.org/officeDocument/2006/math">
                    <m:r>
                      <a:rPr lang="en-US" altLang="zh-CN" i="1" dirty="0" smtClean="0">
                        <a:latin typeface="Cambria Math" panose="02040503050406030204" pitchFamily="18" charset="0"/>
                      </a:rPr>
                      <m:t>𝑜</m:t>
                    </m:r>
                  </m:oMath>
                </a14:m>
                <a:endParaRPr lang="en-US" altLang="zh-CN" dirty="0"/>
              </a:p>
              <a:p>
                <a:r>
                  <a:rPr lang="en-US" altLang="zh-CN" dirty="0"/>
                  <a:t>Set the current belief state to </a:t>
                </a:r>
                <a14:m>
                  <m:oMath xmlns:m="http://schemas.openxmlformats.org/officeDocument/2006/math">
                    <m:r>
                      <a:rPr lang="en-US" altLang="zh-CN" i="1" dirty="0" smtClean="0">
                        <a:latin typeface="Cambria Math" panose="02040503050406030204" pitchFamily="18" charset="0"/>
                      </a:rPr>
                      <m:t>𝑆𝐸</m:t>
                    </m:r>
                    <m:d>
                      <m:dPr>
                        <m:ctrlPr>
                          <a:rPr lang="en-US" altLang="zh-CN" i="1" dirty="0" smtClean="0">
                            <a:latin typeface="Cambria Math" panose="02040503050406030204" pitchFamily="18" charset="0"/>
                          </a:rPr>
                        </m:ctrlPr>
                      </m:dPr>
                      <m:e>
                        <m:r>
                          <a:rPr lang="en-US" altLang="zh-CN" i="1" dirty="0" err="1" smtClean="0">
                            <a:latin typeface="Cambria Math" panose="02040503050406030204" pitchFamily="18" charset="0"/>
                          </a:rPr>
                          <m:t>𝑏</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𝑎</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𝑜</m:t>
                        </m:r>
                      </m:e>
                    </m:d>
                  </m:oMath>
                </a14:m>
                <a:r>
                  <a:rPr lang="en-US" altLang="zh-CN" dirty="0"/>
                  <a:t> and repeat </a:t>
                </a:r>
              </a:p>
              <a:p>
                <a:pPr lvl="1"/>
                <a:r>
                  <a:rPr lang="en-US" altLang="zh-CN" dirty="0"/>
                  <a:t>SE = State Estimation</a:t>
                </a:r>
              </a:p>
            </p:txBody>
          </p:sp>
        </mc:Choice>
        <mc:Fallback xmlns="">
          <p:sp>
            <p:nvSpPr>
              <p:cNvPr id="106498" name="Rectangle 3"/>
              <p:cNvSpPr>
                <a:spLocks noGrp="1" noRot="1" noChangeAspect="1" noMove="1" noResize="1" noEditPoints="1" noAdjustHandles="1" noChangeArrowheads="1" noChangeShapeType="1" noTextEdit="1"/>
              </p:cNvSpPr>
              <p:nvPr>
                <p:ph idx="1"/>
              </p:nvPr>
            </p:nvSpPr>
            <p:spPr>
              <a:xfrm>
                <a:off x="628650" y="3886199"/>
                <a:ext cx="7886700" cy="2290764"/>
              </a:xfrm>
              <a:blipFill>
                <a:blip r:embed="rId3"/>
                <a:stretch>
                  <a:fillRect l="-1286" t="-386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3F4CBBC-8886-7A4D-8050-2C55921EF6A7}"/>
              </a:ext>
            </a:extLst>
          </p:cNvPr>
          <p:cNvSpPr>
            <a:spLocks noGrp="1"/>
          </p:cNvSpPr>
          <p:nvPr>
            <p:ph type="sldNum" sz="quarter" idx="12"/>
          </p:nvPr>
        </p:nvSpPr>
        <p:spPr/>
        <p:txBody>
          <a:bodyPr/>
          <a:lstStyle/>
          <a:p>
            <a:fld id="{8077513E-630B-6E40-977F-70BD54E2A5D3}" type="slidenum">
              <a:rPr lang="de-DE" smtClean="0"/>
              <a:pPr/>
              <a:t>24</a:t>
            </a:fld>
            <a:endParaRPr lang="de-DE"/>
          </a:p>
        </p:txBody>
      </p:sp>
      <p:sp>
        <p:nvSpPr>
          <p:cNvPr id="106500" name="Rectangle 6"/>
          <p:cNvSpPr>
            <a:spLocks noChangeArrowheads="1"/>
          </p:cNvSpPr>
          <p:nvPr/>
        </p:nvSpPr>
        <p:spPr bwMode="auto">
          <a:xfrm>
            <a:off x="3348038" y="2225040"/>
            <a:ext cx="2819400" cy="1447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eaLnBrk="1" hangingPunct="1"/>
            <a:endParaRPr lang="zh-CN" altLang="en-US" i="0">
              <a:solidFill>
                <a:srgbClr val="000000"/>
              </a:solidFill>
              <a:cs typeface="SimSun" charset="0"/>
            </a:endParaRPr>
          </a:p>
        </p:txBody>
      </p:sp>
      <p:sp>
        <p:nvSpPr>
          <p:cNvPr id="106501" name="Rectangle 7"/>
          <p:cNvSpPr>
            <a:spLocks noChangeArrowheads="1"/>
          </p:cNvSpPr>
          <p:nvPr/>
        </p:nvSpPr>
        <p:spPr bwMode="auto">
          <a:xfrm>
            <a:off x="3805238" y="2529840"/>
            <a:ext cx="609600" cy="457200"/>
          </a:xfrm>
          <a:prstGeom prst="rect">
            <a:avLst/>
          </a:prstGeom>
          <a:solidFill>
            <a:srgbClr val="FFFFFF"/>
          </a:solidFill>
          <a:ln w="9525">
            <a:solidFill>
              <a:schemeClr val="tx1"/>
            </a:solidFill>
            <a:miter lim="800000"/>
            <a:headEnd/>
            <a:tailEnd/>
          </a:ln>
        </p:spPr>
        <p:txBody>
          <a:bodyPr wrap="none" anchor="ctr"/>
          <a:lstStyle/>
          <a:p>
            <a:pPr algn="ctr" eaLnBrk="1" hangingPunct="1"/>
            <a:r>
              <a:rPr lang="en-US" altLang="zh-CN" i="0">
                <a:cs typeface="SimSun" charset="0"/>
              </a:rPr>
              <a:t>SE</a:t>
            </a:r>
          </a:p>
        </p:txBody>
      </p:sp>
      <mc:AlternateContent xmlns:mc="http://schemas.openxmlformats.org/markup-compatibility/2006" xmlns:a14="http://schemas.microsoft.com/office/drawing/2010/main">
        <mc:Choice Requires="a14">
          <p:sp>
            <p:nvSpPr>
              <p:cNvPr id="106502" name="Rectangle 9"/>
              <p:cNvSpPr>
                <a:spLocks noChangeArrowheads="1"/>
              </p:cNvSpPr>
              <p:nvPr/>
            </p:nvSpPr>
            <p:spPr bwMode="auto">
              <a:xfrm>
                <a:off x="4948238" y="2529840"/>
                <a:ext cx="762000" cy="457200"/>
              </a:xfrm>
              <a:prstGeom prst="rect">
                <a:avLst/>
              </a:prstGeom>
              <a:solidFill>
                <a:srgbClr val="FFFFFF"/>
              </a:solidFill>
              <a:ln w="9525">
                <a:solidFill>
                  <a:schemeClr val="tx1"/>
                </a:solidFill>
                <a:miter lim="800000"/>
                <a:headEnd/>
                <a:tailEnd/>
              </a:ln>
            </p:spPr>
            <p:txBody>
              <a:bodyPr wrap="none" anchor="ctr"/>
              <a:lstStyle/>
              <a:p>
                <a:pPr algn="ctr" eaLnBrk="1" hangingPunct="1"/>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cs typeface="SimSun" charset="0"/>
                        </a:rPr>
                        <m:t>𝜋</m:t>
                      </m:r>
                    </m:oMath>
                  </m:oMathPara>
                </a14:m>
                <a:endParaRPr lang="zh-CN" altLang="en-US" i="0" dirty="0">
                  <a:cs typeface="SimSun" charset="0"/>
                </a:endParaRPr>
              </a:p>
            </p:txBody>
          </p:sp>
        </mc:Choice>
        <mc:Fallback xmlns="">
          <p:sp>
            <p:nvSpPr>
              <p:cNvPr id="106502" name="Rectangle 9"/>
              <p:cNvSpPr>
                <a:spLocks noRot="1" noChangeAspect="1" noMove="1" noResize="1" noEditPoints="1" noAdjustHandles="1" noChangeArrowheads="1" noChangeShapeType="1" noTextEdit="1"/>
              </p:cNvSpPr>
              <p:nvPr/>
            </p:nvSpPr>
            <p:spPr bwMode="auto">
              <a:xfrm>
                <a:off x="4948238" y="2529840"/>
                <a:ext cx="762000" cy="457200"/>
              </a:xfrm>
              <a:prstGeom prst="rect">
                <a:avLst/>
              </a:prstGeom>
              <a:blipFill>
                <a:blip r:embed="rId4"/>
                <a:stretch>
                  <a:fillRect/>
                </a:stretch>
              </a:blipFill>
              <a:ln w="9525">
                <a:solidFill>
                  <a:schemeClr val="tx1"/>
                </a:solidFill>
                <a:miter lim="800000"/>
                <a:headEnd/>
                <a:tailEnd/>
              </a:ln>
            </p:spPr>
            <p:txBody>
              <a:bodyPr/>
              <a:lstStyle/>
              <a:p>
                <a:r>
                  <a:rPr lang="en-GB">
                    <a:noFill/>
                  </a:rPr>
                  <a:t> </a:t>
                </a:r>
              </a:p>
            </p:txBody>
          </p:sp>
        </mc:Fallback>
      </mc:AlternateContent>
      <p:sp>
        <p:nvSpPr>
          <p:cNvPr id="106504" name="Text Box 11"/>
          <p:cNvSpPr txBox="1">
            <a:spLocks noChangeArrowheads="1"/>
          </p:cNvSpPr>
          <p:nvPr/>
        </p:nvSpPr>
        <p:spPr bwMode="auto">
          <a:xfrm>
            <a:off x="4414838" y="3368040"/>
            <a:ext cx="685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altLang="zh-CN" sz="1600" i="0" dirty="0">
                <a:solidFill>
                  <a:schemeClr val="bg1"/>
                </a:solidFill>
                <a:latin typeface="+mn-lt"/>
                <a:cs typeface="SimSun" charset="0"/>
              </a:rPr>
              <a:t>Agent</a:t>
            </a:r>
          </a:p>
        </p:txBody>
      </p:sp>
      <p:sp>
        <p:nvSpPr>
          <p:cNvPr id="106505" name="Oval 12"/>
          <p:cNvSpPr>
            <a:spLocks noChangeArrowheads="1"/>
          </p:cNvSpPr>
          <p:nvPr/>
        </p:nvSpPr>
        <p:spPr bwMode="auto">
          <a:xfrm>
            <a:off x="4110038" y="1310640"/>
            <a:ext cx="1371600" cy="457200"/>
          </a:xfrm>
          <a:prstGeom prst="ellipse">
            <a:avLst/>
          </a:prstGeom>
          <a:solidFill>
            <a:srgbClr val="FFFFFF"/>
          </a:solidFill>
          <a:ln w="9525">
            <a:solidFill>
              <a:schemeClr val="tx1"/>
            </a:solidFill>
            <a:round/>
            <a:headEnd/>
            <a:tailEnd/>
          </a:ln>
        </p:spPr>
        <p:txBody>
          <a:bodyPr wrap="none" anchor="ctr"/>
          <a:lstStyle/>
          <a:p>
            <a:pPr algn="ctr" eaLnBrk="1" hangingPunct="1"/>
            <a:r>
              <a:rPr lang="en-US" altLang="zh-CN" i="0">
                <a:cs typeface="SimSun" charset="0"/>
              </a:rPr>
              <a:t>World</a:t>
            </a:r>
          </a:p>
        </p:txBody>
      </p:sp>
      <p:sp>
        <p:nvSpPr>
          <p:cNvPr id="106506" name="Line 13"/>
          <p:cNvSpPr>
            <a:spLocks noChangeShapeType="1"/>
          </p:cNvSpPr>
          <p:nvPr/>
        </p:nvSpPr>
        <p:spPr bwMode="auto">
          <a:xfrm flipH="1" flipV="1">
            <a:off x="3119438" y="1539240"/>
            <a:ext cx="990600" cy="142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07" name="Line 14"/>
          <p:cNvSpPr>
            <a:spLocks noChangeShapeType="1"/>
          </p:cNvSpPr>
          <p:nvPr/>
        </p:nvSpPr>
        <p:spPr bwMode="auto">
          <a:xfrm>
            <a:off x="3119438" y="1539240"/>
            <a:ext cx="0" cy="1143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08" name="Line 15"/>
          <p:cNvSpPr>
            <a:spLocks noChangeShapeType="1"/>
          </p:cNvSpPr>
          <p:nvPr/>
        </p:nvSpPr>
        <p:spPr bwMode="auto">
          <a:xfrm>
            <a:off x="3119438" y="268224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06509" name="Line 16"/>
          <p:cNvSpPr>
            <a:spLocks noChangeShapeType="1"/>
          </p:cNvSpPr>
          <p:nvPr/>
        </p:nvSpPr>
        <p:spPr bwMode="auto">
          <a:xfrm>
            <a:off x="4414838" y="2790190"/>
            <a:ext cx="533400" cy="0"/>
          </a:xfrm>
          <a:prstGeom prst="line">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06510" name="Line 17"/>
          <p:cNvSpPr>
            <a:spLocks noChangeShapeType="1"/>
          </p:cNvSpPr>
          <p:nvPr/>
        </p:nvSpPr>
        <p:spPr bwMode="auto">
          <a:xfrm>
            <a:off x="5710238" y="2758440"/>
            <a:ext cx="762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11" name="Line 18"/>
          <p:cNvSpPr>
            <a:spLocks noChangeShapeType="1"/>
          </p:cNvSpPr>
          <p:nvPr/>
        </p:nvSpPr>
        <p:spPr bwMode="auto">
          <a:xfrm flipV="1">
            <a:off x="6472238" y="1539240"/>
            <a:ext cx="0" cy="121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12" name="Line 19"/>
          <p:cNvSpPr>
            <a:spLocks noChangeShapeType="1"/>
          </p:cNvSpPr>
          <p:nvPr/>
        </p:nvSpPr>
        <p:spPr bwMode="auto">
          <a:xfrm flipH="1">
            <a:off x="5481638" y="1553528"/>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06513" name="Text Box 20"/>
          <p:cNvSpPr txBox="1">
            <a:spLocks noChangeArrowheads="1"/>
          </p:cNvSpPr>
          <p:nvPr/>
        </p:nvSpPr>
        <p:spPr bwMode="auto">
          <a:xfrm>
            <a:off x="1671638" y="1920240"/>
            <a:ext cx="152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altLang="zh-CN" sz="2000" i="0">
                <a:latin typeface="+mn-lt"/>
                <a:cs typeface="SimSun" charset="0"/>
              </a:rPr>
              <a:t>Observation</a:t>
            </a:r>
          </a:p>
        </p:txBody>
      </p:sp>
      <p:sp>
        <p:nvSpPr>
          <p:cNvPr id="106514" name="Text Box 21"/>
          <p:cNvSpPr txBox="1">
            <a:spLocks noChangeArrowheads="1"/>
          </p:cNvSpPr>
          <p:nvPr/>
        </p:nvSpPr>
        <p:spPr bwMode="auto">
          <a:xfrm>
            <a:off x="5634038" y="1123404"/>
            <a:ext cx="1066800" cy="396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altLang="zh-CN" sz="2000" i="0">
                <a:latin typeface="+mn-lt"/>
                <a:cs typeface="SimSun" charset="0"/>
              </a:rPr>
              <a:t>Action</a:t>
            </a:r>
          </a:p>
        </p:txBody>
      </p:sp>
      <p:sp>
        <p:nvSpPr>
          <p:cNvPr id="106515" name="Line 22"/>
          <p:cNvSpPr>
            <a:spLocks noChangeShapeType="1"/>
          </p:cNvSpPr>
          <p:nvPr/>
        </p:nvSpPr>
        <p:spPr bwMode="auto">
          <a:xfrm>
            <a:off x="4643438" y="2790190"/>
            <a:ext cx="0" cy="34925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16" name="Line 23"/>
          <p:cNvSpPr>
            <a:spLocks noChangeShapeType="1"/>
          </p:cNvSpPr>
          <p:nvPr/>
        </p:nvSpPr>
        <p:spPr bwMode="auto">
          <a:xfrm flipH="1">
            <a:off x="3652838" y="3139440"/>
            <a:ext cx="9906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17" name="Line 24"/>
          <p:cNvSpPr>
            <a:spLocks noChangeShapeType="1"/>
          </p:cNvSpPr>
          <p:nvPr/>
        </p:nvSpPr>
        <p:spPr bwMode="auto">
          <a:xfrm flipV="1">
            <a:off x="3652838" y="2910840"/>
            <a:ext cx="0" cy="2286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18" name="Line 25"/>
          <p:cNvSpPr>
            <a:spLocks noChangeShapeType="1"/>
          </p:cNvSpPr>
          <p:nvPr/>
        </p:nvSpPr>
        <p:spPr bwMode="auto">
          <a:xfrm>
            <a:off x="3652838" y="2910840"/>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06519" name="Line 26"/>
          <p:cNvSpPr>
            <a:spLocks noChangeShapeType="1"/>
          </p:cNvSpPr>
          <p:nvPr/>
        </p:nvSpPr>
        <p:spPr bwMode="auto">
          <a:xfrm>
            <a:off x="5862638" y="2772728"/>
            <a:ext cx="0" cy="6096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20" name="Line 27"/>
          <p:cNvSpPr>
            <a:spLocks noChangeShapeType="1"/>
          </p:cNvSpPr>
          <p:nvPr/>
        </p:nvSpPr>
        <p:spPr bwMode="auto">
          <a:xfrm flipH="1">
            <a:off x="3500438" y="3382328"/>
            <a:ext cx="23622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21" name="Line 28"/>
          <p:cNvSpPr>
            <a:spLocks noChangeShapeType="1"/>
          </p:cNvSpPr>
          <p:nvPr/>
        </p:nvSpPr>
        <p:spPr bwMode="auto">
          <a:xfrm flipV="1">
            <a:off x="3500438" y="2771140"/>
            <a:ext cx="0" cy="6096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6522" name="Line 29"/>
          <p:cNvSpPr>
            <a:spLocks noChangeShapeType="1"/>
          </p:cNvSpPr>
          <p:nvPr/>
        </p:nvSpPr>
        <p:spPr bwMode="auto">
          <a:xfrm>
            <a:off x="3500438" y="2769552"/>
            <a:ext cx="304800" cy="0"/>
          </a:xfrm>
          <a:prstGeom prst="line">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mc:AlternateContent xmlns:mc="http://schemas.openxmlformats.org/markup-compatibility/2006" xmlns:a14="http://schemas.microsoft.com/office/drawing/2010/main">
        <mc:Choice Requires="a14">
          <p:sp>
            <p:nvSpPr>
              <p:cNvPr id="106523" name="Text Box 30"/>
              <p:cNvSpPr txBox="1">
                <a:spLocks noChangeArrowheads="1"/>
              </p:cNvSpPr>
              <p:nvPr/>
            </p:nvSpPr>
            <p:spPr bwMode="auto">
              <a:xfrm>
                <a:off x="4495798" y="2377440"/>
                <a:ext cx="380999" cy="338554"/>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Para xmlns:m="http://schemas.openxmlformats.org/officeDocument/2006/math">
                    <m:oMathParaPr>
                      <m:jc m:val="centerGroup"/>
                    </m:oMathParaPr>
                    <m:oMath xmlns:m="http://schemas.openxmlformats.org/officeDocument/2006/math">
                      <m:r>
                        <a:rPr lang="en-US" altLang="zh-CN" sz="1600" i="1" dirty="0" smtClean="0">
                          <a:solidFill>
                            <a:schemeClr val="bg1"/>
                          </a:solidFill>
                          <a:latin typeface="Cambria Math" panose="02040503050406030204" pitchFamily="18" charset="0"/>
                          <a:cs typeface="SimSun" charset="0"/>
                        </a:rPr>
                        <m:t>𝑏</m:t>
                      </m:r>
                    </m:oMath>
                  </m:oMathPara>
                </a14:m>
                <a:endParaRPr lang="en-US" altLang="zh-CN" sz="1600" i="0" dirty="0">
                  <a:solidFill>
                    <a:schemeClr val="bg1"/>
                  </a:solidFill>
                  <a:latin typeface="+mn-lt"/>
                  <a:cs typeface="SimSun" charset="0"/>
                </a:endParaRPr>
              </a:p>
            </p:txBody>
          </p:sp>
        </mc:Choice>
        <mc:Fallback xmlns="">
          <p:sp>
            <p:nvSpPr>
              <p:cNvPr id="106523" name="Text Box 30"/>
              <p:cNvSpPr txBox="1">
                <a:spLocks noRot="1" noChangeAspect="1" noMove="1" noResize="1" noEditPoints="1" noAdjustHandles="1" noChangeArrowheads="1" noChangeShapeType="1" noTextEdit="1"/>
              </p:cNvSpPr>
              <p:nvPr/>
            </p:nvSpPr>
            <p:spPr bwMode="auto">
              <a:xfrm>
                <a:off x="4495798" y="2377440"/>
                <a:ext cx="380999" cy="338554"/>
              </a:xfrm>
              <a:prstGeom prst="rect">
                <a:avLst/>
              </a:prstGeom>
              <a:blipFill>
                <a:blip r:embed="rId5"/>
                <a:stretch>
                  <a:fillRect/>
                </a:stretch>
              </a:blipFill>
              <a:ln>
                <a:headEnd/>
                <a:tailEnd/>
              </a:ln>
            </p:spPr>
            <p:txBody>
              <a:bodyPr/>
              <a:lstStyle/>
              <a:p>
                <a:r>
                  <a:rPr lang="en-GB">
                    <a:noFill/>
                  </a:rPr>
                  <a:t> </a:t>
                </a:r>
              </a:p>
            </p:txBody>
          </p:sp>
        </mc:Fallback>
      </mc:AlternateContent>
    </p:spTree>
    <p:extLst>
      <p:ext uri="{BB962C8B-B14F-4D97-AF65-F5344CB8AC3E}">
        <p14:creationId xmlns:p14="http://schemas.microsoft.com/office/powerpoint/2010/main" val="40592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US" altLang="zh-CN" dirty="0"/>
              <a:t>Belief State &amp; Update</a:t>
            </a:r>
          </a:p>
        </p:txBody>
      </p:sp>
      <mc:AlternateContent xmlns:mc="http://schemas.openxmlformats.org/markup-compatibility/2006" xmlns:a14="http://schemas.microsoft.com/office/drawing/2010/main">
        <mc:Choice Requires="a14">
          <p:sp>
            <p:nvSpPr>
              <p:cNvPr id="108546" name="Rectangle 3"/>
              <p:cNvSpPr>
                <a:spLocks noGrp="1" noChangeArrowheads="1"/>
              </p:cNvSpPr>
              <p:nvPr>
                <p:ph idx="1"/>
              </p:nvPr>
            </p:nvSpPr>
            <p:spPr/>
            <p:txBody>
              <a:bodyPr>
                <a:normAutofit/>
              </a:bodyPr>
              <a:lstStyle/>
              <a:p>
                <a14:m>
                  <m:oMath xmlns:m="http://schemas.openxmlformats.org/officeDocument/2006/math">
                    <m:r>
                      <a:rPr lang="en-US" altLang="zh-CN" i="1" dirty="0" smtClean="0">
                        <a:latin typeface="Cambria Math" panose="02040503050406030204" pitchFamily="18" charset="0"/>
                      </a:rPr>
                      <m:t>𝑏</m:t>
                    </m:r>
                    <m:d>
                      <m:dPr>
                        <m:ctrlPr>
                          <a:rPr lang="en-US" altLang="zh-CN" i="1" dirty="0" smtClean="0">
                            <a:latin typeface="Cambria Math" panose="02040503050406030204" pitchFamily="18" charset="0"/>
                          </a:rPr>
                        </m:ctrlPr>
                      </m:dPr>
                      <m:e>
                        <m:r>
                          <a:rPr lang="en-US" altLang="zh-CN" i="1" dirty="0" smtClean="0">
                            <a:latin typeface="Cambria Math" panose="02040503050406030204" pitchFamily="18" charset="0"/>
                          </a:rPr>
                          <m:t>𝑠</m:t>
                        </m:r>
                      </m:e>
                    </m:d>
                  </m:oMath>
                </a14:m>
                <a:r>
                  <a:rPr lang="en-US" altLang="zh-CN" dirty="0"/>
                  <a:t> is the probability assigned to the actual state </a:t>
                </a:r>
                <a14:m>
                  <m:oMath xmlns:m="http://schemas.openxmlformats.org/officeDocument/2006/math">
                    <m:r>
                      <a:rPr lang="en-US" altLang="zh-CN" i="1" dirty="0" smtClean="0">
                        <a:latin typeface="Cambria Math" panose="02040503050406030204" pitchFamily="18" charset="0"/>
                      </a:rPr>
                      <m:t>𝑠</m:t>
                    </m:r>
                  </m:oMath>
                </a14:m>
                <a:r>
                  <a:rPr lang="en-US" altLang="zh-CN" dirty="0"/>
                  <a:t> by belief state </a:t>
                </a:r>
                <a14:m>
                  <m:oMath xmlns:m="http://schemas.openxmlformats.org/officeDocument/2006/math">
                    <m:r>
                      <a:rPr lang="en-US" altLang="zh-CN" i="1" dirty="0" smtClean="0">
                        <a:latin typeface="Cambria Math" panose="02040503050406030204" pitchFamily="18" charset="0"/>
                      </a:rPr>
                      <m:t>𝑏</m:t>
                    </m:r>
                  </m:oMath>
                </a14:m>
                <a:endParaRPr lang="de-DE" altLang="zh-CN" dirty="0"/>
              </a:p>
              <a:p>
                <a:r>
                  <a:rPr lang="en-US" altLang="zh-CN" dirty="0"/>
                  <a:t>Update </a:t>
                </a:r>
                <a14:m>
                  <m:oMath xmlns:m="http://schemas.openxmlformats.org/officeDocument/2006/math">
                    <m:sSup>
                      <m:sSupPr>
                        <m:ctrlPr>
                          <a:rPr lang="de-DE" altLang="zh-CN" i="1">
                            <a:latin typeface="Cambria Math" panose="02040503050406030204" pitchFamily="18" charset="0"/>
                          </a:rPr>
                        </m:ctrlPr>
                      </m:sSupPr>
                      <m:e>
                        <m:r>
                          <a:rPr lang="de-DE" altLang="zh-CN" i="1">
                            <a:latin typeface="Cambria Math" panose="02040503050406030204" pitchFamily="18" charset="0"/>
                          </a:rPr>
                          <m:t>𝑏</m:t>
                        </m:r>
                      </m:e>
                      <m:sup>
                        <m:r>
                          <a:rPr lang="de-DE" altLang="zh-CN" i="1">
                            <a:latin typeface="Cambria Math" panose="02040503050406030204" pitchFamily="18" charset="0"/>
                          </a:rPr>
                          <m:t>′</m:t>
                        </m:r>
                      </m:sup>
                    </m:sSup>
                    <m:r>
                      <a:rPr lang="de-DE" altLang="zh-CN" i="1">
                        <a:latin typeface="Cambria Math" panose="02040503050406030204" pitchFamily="18" charset="0"/>
                      </a:rPr>
                      <m:t>=</m:t>
                    </m:r>
                    <m:r>
                      <a:rPr lang="de-DE" altLang="zh-CN" i="1">
                        <a:latin typeface="Cambria Math" panose="02040503050406030204" pitchFamily="18" charset="0"/>
                      </a:rPr>
                      <m:t>𝑆𝐸</m:t>
                    </m:r>
                    <m:d>
                      <m:dPr>
                        <m:ctrlPr>
                          <a:rPr lang="de-DE" altLang="zh-CN" i="1">
                            <a:latin typeface="Cambria Math" panose="02040503050406030204" pitchFamily="18" charset="0"/>
                          </a:rPr>
                        </m:ctrlPr>
                      </m:dPr>
                      <m:e>
                        <m:r>
                          <a:rPr lang="de-DE" altLang="zh-CN" i="1">
                            <a:latin typeface="Cambria Math" panose="02040503050406030204" pitchFamily="18" charset="0"/>
                          </a:rPr>
                          <m:t>𝑏</m:t>
                        </m:r>
                        <m:r>
                          <a:rPr lang="de-DE" altLang="zh-CN" i="1">
                            <a:latin typeface="Cambria Math" panose="02040503050406030204" pitchFamily="18" charset="0"/>
                          </a:rPr>
                          <m:t>,</m:t>
                        </m:r>
                        <m:r>
                          <a:rPr lang="de-DE" altLang="zh-CN" i="1">
                            <a:latin typeface="Cambria Math" panose="02040503050406030204" pitchFamily="18" charset="0"/>
                          </a:rPr>
                          <m:t>𝑎</m:t>
                        </m:r>
                        <m:r>
                          <a:rPr lang="de-DE" altLang="zh-CN" i="1">
                            <a:latin typeface="Cambria Math" panose="02040503050406030204" pitchFamily="18" charset="0"/>
                          </a:rPr>
                          <m:t>,</m:t>
                        </m:r>
                        <m:r>
                          <a:rPr lang="de-DE" altLang="zh-CN" i="1">
                            <a:latin typeface="Cambria Math" panose="02040503050406030204" pitchFamily="18" charset="0"/>
                          </a:rPr>
                          <m:t>𝑜</m:t>
                        </m:r>
                      </m:e>
                    </m:d>
                  </m:oMath>
                </a14:m>
                <a:endParaRPr lang="de-DE" altLang="zh-CN" i="1" dirty="0">
                  <a:latin typeface="Cambria Math" panose="02040503050406030204" pitchFamily="18" charset="0"/>
                </a:endParaRPr>
              </a:p>
              <a:p>
                <a:pPr lvl="3"/>
                <a:endParaRPr lang="de-DE" altLang="zh-CN" i="1" dirty="0">
                  <a:latin typeface="Cambria Math" panose="02040503050406030204" pitchFamily="18" charset="0"/>
                </a:endParaRPr>
              </a:p>
              <a:p>
                <a:pPr marL="12700" lvl="1" indent="0">
                  <a:buNone/>
                </a:pPr>
                <a14:m>
                  <m:oMathPara xmlns:m="http://schemas.openxmlformats.org/officeDocument/2006/math">
                    <m:oMathParaPr>
                      <m:jc m:val="centerGroup"/>
                    </m:oMathParaPr>
                    <m:oMath xmlns:m="http://schemas.openxmlformats.org/officeDocument/2006/math">
                      <m:sSup>
                        <m:sSupPr>
                          <m:ctrlPr>
                            <a:rPr lang="de-DE" altLang="zh-CN" sz="2300" b="0" i="1" smtClean="0">
                              <a:latin typeface="Cambria Math" panose="02040503050406030204" pitchFamily="18" charset="0"/>
                            </a:rPr>
                          </m:ctrlPr>
                        </m:sSupPr>
                        <m:e>
                          <m:r>
                            <a:rPr lang="de-DE" altLang="zh-CN" sz="2300" b="0" i="1" smtClean="0">
                              <a:latin typeface="Cambria Math" panose="02040503050406030204" pitchFamily="18" charset="0"/>
                            </a:rPr>
                            <m:t>𝑏</m:t>
                          </m:r>
                        </m:e>
                        <m:sup>
                          <m:r>
                            <a:rPr lang="de-DE" altLang="zh-CN" sz="2300" b="0" i="1" smtClean="0">
                              <a:latin typeface="Cambria Math" panose="02040503050406030204" pitchFamily="18" charset="0"/>
                            </a:rPr>
                            <m:t>′</m:t>
                          </m:r>
                        </m:sup>
                      </m:sSup>
                      <m:d>
                        <m:dPr>
                          <m:ctrlPr>
                            <a:rPr lang="de-DE" altLang="zh-CN" sz="2300" b="0" i="1" smtClean="0">
                              <a:latin typeface="Cambria Math" panose="02040503050406030204" pitchFamily="18" charset="0"/>
                            </a:rPr>
                          </m:ctrlPr>
                        </m:dPr>
                        <m:e>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𝑗</m:t>
                              </m:r>
                            </m:sub>
                          </m:sSub>
                        </m:e>
                      </m:d>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𝑃</m:t>
                      </m:r>
                      <m:d>
                        <m:dPr>
                          <m:ctrlPr>
                            <a:rPr lang="de-DE" altLang="zh-CN" sz="2300" b="0" i="1" smtClean="0">
                              <a:latin typeface="Cambria Math" panose="02040503050406030204" pitchFamily="18" charset="0"/>
                            </a:rPr>
                          </m:ctrlPr>
                        </m:dPr>
                        <m:e>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𝑗</m:t>
                              </m:r>
                            </m:sub>
                          </m:sSub>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𝑜</m:t>
                          </m:r>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𝑎</m:t>
                          </m:r>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𝑏</m:t>
                          </m:r>
                        </m:e>
                      </m:d>
                      <m:r>
                        <a:rPr lang="de-DE" altLang="zh-CN" sz="2300" b="0" i="1" smtClean="0">
                          <a:latin typeface="Cambria Math" panose="02040503050406030204" pitchFamily="18" charset="0"/>
                        </a:rPr>
                        <m:t>=</m:t>
                      </m:r>
                      <m:f>
                        <m:fPr>
                          <m:ctrlPr>
                            <a:rPr lang="de-DE" altLang="zh-CN" sz="2300" b="0" i="1" smtClean="0">
                              <a:latin typeface="Cambria Math" panose="02040503050406030204" pitchFamily="18" charset="0"/>
                            </a:rPr>
                          </m:ctrlPr>
                        </m:fPr>
                        <m:num>
                          <m:r>
                            <a:rPr lang="de-DE" altLang="zh-CN" sz="2300" b="0" i="1" smtClean="0">
                              <a:latin typeface="Cambria Math" panose="02040503050406030204" pitchFamily="18" charset="0"/>
                            </a:rPr>
                            <m:t>𝑃</m:t>
                          </m:r>
                          <m:d>
                            <m:dPr>
                              <m:ctrlPr>
                                <a:rPr lang="de-DE" altLang="zh-CN" sz="2300" b="0" i="1" smtClean="0">
                                  <a:latin typeface="Cambria Math" panose="02040503050406030204" pitchFamily="18" charset="0"/>
                                </a:rPr>
                              </m:ctrlPr>
                            </m:dPr>
                            <m:e>
                              <m:r>
                                <a:rPr lang="de-DE" altLang="zh-CN" sz="2300" b="0" i="1" smtClean="0">
                                  <a:latin typeface="Cambria Math" panose="02040503050406030204" pitchFamily="18" charset="0"/>
                                </a:rPr>
                                <m:t>𝑜</m:t>
                              </m:r>
                              <m:r>
                                <a:rPr lang="de-DE" altLang="zh-CN" sz="2300" b="0" i="1" smtClean="0">
                                  <a:latin typeface="Cambria Math" panose="02040503050406030204" pitchFamily="18" charset="0"/>
                                </a:rPr>
                                <m:t>|</m:t>
                              </m:r>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𝑗</m:t>
                                  </m:r>
                                </m:sub>
                              </m:sSub>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𝑎</m:t>
                              </m:r>
                            </m:e>
                          </m:d>
                          <m:nary>
                            <m:naryPr>
                              <m:chr m:val="∑"/>
                              <m:limLoc m:val="subSup"/>
                              <m:supHide m:val="on"/>
                              <m:ctrlPr>
                                <a:rPr lang="de-DE" altLang="zh-CN" sz="2300" b="0" i="1" smtClean="0">
                                  <a:latin typeface="Cambria Math" panose="02040503050406030204" pitchFamily="18" charset="0"/>
                                </a:rPr>
                              </m:ctrlPr>
                            </m:naryPr>
                            <m:sub>
                              <m:sSub>
                                <m:sSubPr>
                                  <m:ctrlPr>
                                    <a:rPr lang="de-DE" altLang="zh-CN" sz="2300" b="0" i="1" smtClean="0">
                                      <a:latin typeface="Cambria Math" panose="02040503050406030204" pitchFamily="18" charset="0"/>
                                    </a:rPr>
                                  </m:ctrlPr>
                                </m:sSubPr>
                                <m:e>
                                  <m:r>
                                    <m:rPr>
                                      <m:brk m:alnAt="9"/>
                                    </m:rPr>
                                    <a:rPr lang="de-DE" altLang="zh-CN" sz="2300" b="0" i="1" smtClean="0">
                                      <a:latin typeface="Cambria Math" panose="02040503050406030204" pitchFamily="18" charset="0"/>
                                    </a:rPr>
                                    <m:t>𝑠</m:t>
                                  </m:r>
                                </m:e>
                                <m:sub>
                                  <m:r>
                                    <m:rPr>
                                      <m:brk m:alnAt="9"/>
                                    </m:rPr>
                                    <a:rPr lang="de-DE" altLang="zh-CN" sz="2300" b="0" i="1" smtClean="0">
                                      <a:latin typeface="Cambria Math" panose="02040503050406030204" pitchFamily="18" charset="0"/>
                                    </a:rPr>
                                    <m:t>𝑖</m:t>
                                  </m:r>
                                </m:sub>
                              </m:sSub>
                              <m:r>
                                <m:rPr>
                                  <m:brk m:alnAt="9"/>
                                </m:rPr>
                                <a:rPr lang="de-DE" altLang="zh-CN" sz="2300" b="0" i="1" smtClean="0">
                                  <a:latin typeface="Cambria Math" panose="02040503050406030204" pitchFamily="18" charset="0"/>
                                  <a:ea typeface="Cambria Math" panose="02040503050406030204" pitchFamily="18" charset="0"/>
                                </a:rPr>
                                <m:t>∈</m:t>
                              </m:r>
                              <m:r>
                                <a:rPr lang="de-DE" altLang="zh-CN" sz="2300" b="0" i="1" smtClean="0">
                                  <a:latin typeface="Cambria Math" panose="02040503050406030204" pitchFamily="18" charset="0"/>
                                  <a:ea typeface="Cambria Math" panose="02040503050406030204" pitchFamily="18" charset="0"/>
                                </a:rPr>
                                <m:t>𝑆</m:t>
                              </m:r>
                            </m:sub>
                            <m:sup/>
                            <m:e>
                              <m:r>
                                <a:rPr lang="de-DE" altLang="zh-CN" sz="2300" b="0" i="1" smtClean="0">
                                  <a:latin typeface="Cambria Math" panose="02040503050406030204" pitchFamily="18" charset="0"/>
                                </a:rPr>
                                <m:t>𝑃</m:t>
                              </m:r>
                              <m:d>
                                <m:dPr>
                                  <m:ctrlPr>
                                    <a:rPr lang="de-DE" altLang="zh-CN" sz="2300" b="0" i="1" smtClean="0">
                                      <a:latin typeface="Cambria Math" panose="02040503050406030204" pitchFamily="18" charset="0"/>
                                    </a:rPr>
                                  </m:ctrlPr>
                                </m:dPr>
                                <m:e>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𝑗</m:t>
                                      </m:r>
                                    </m:sub>
                                  </m:sSub>
                                  <m:r>
                                    <a:rPr lang="de-DE" altLang="zh-CN" sz="2300" b="0" i="1" smtClean="0">
                                      <a:latin typeface="Cambria Math" panose="02040503050406030204" pitchFamily="18" charset="0"/>
                                    </a:rPr>
                                    <m:t>|</m:t>
                                  </m:r>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𝑖</m:t>
                                      </m:r>
                                    </m:sub>
                                  </m:sSub>
                                  <m:r>
                                    <a:rPr lang="de-DE" altLang="zh-CN" sz="2300" b="0" i="1" smtClean="0">
                                      <a:latin typeface="Cambria Math" panose="02040503050406030204" pitchFamily="18" charset="0"/>
                                    </a:rPr>
                                    <m:t>, </m:t>
                                  </m:r>
                                  <m:r>
                                    <a:rPr lang="de-DE" altLang="zh-CN" sz="2300" b="0" i="1" smtClean="0">
                                      <a:latin typeface="Cambria Math" panose="02040503050406030204" pitchFamily="18" charset="0"/>
                                    </a:rPr>
                                    <m:t>𝑎</m:t>
                                  </m:r>
                                </m:e>
                              </m:d>
                              <m:r>
                                <a:rPr lang="de-DE" altLang="zh-CN" sz="2300" b="0" i="1" smtClean="0">
                                  <a:latin typeface="Cambria Math" panose="02040503050406030204" pitchFamily="18" charset="0"/>
                                </a:rPr>
                                <m:t>𝑏</m:t>
                              </m:r>
                              <m:d>
                                <m:dPr>
                                  <m:ctrlPr>
                                    <a:rPr lang="de-DE" altLang="zh-CN" sz="2300" b="0" i="1" smtClean="0">
                                      <a:latin typeface="Cambria Math" panose="02040503050406030204" pitchFamily="18" charset="0"/>
                                    </a:rPr>
                                  </m:ctrlPr>
                                </m:dPr>
                                <m:e>
                                  <m:sSub>
                                    <m:sSubPr>
                                      <m:ctrlPr>
                                        <a:rPr lang="de-DE" altLang="zh-CN" sz="2300" b="0" i="1" smtClean="0">
                                          <a:latin typeface="Cambria Math" panose="02040503050406030204" pitchFamily="18" charset="0"/>
                                        </a:rPr>
                                      </m:ctrlPr>
                                    </m:sSubPr>
                                    <m:e>
                                      <m:r>
                                        <a:rPr lang="de-DE" altLang="zh-CN" sz="2300" b="0" i="1" smtClean="0">
                                          <a:latin typeface="Cambria Math" panose="02040503050406030204" pitchFamily="18" charset="0"/>
                                        </a:rPr>
                                        <m:t>𝑠</m:t>
                                      </m:r>
                                    </m:e>
                                    <m:sub>
                                      <m:r>
                                        <a:rPr lang="de-DE" altLang="zh-CN" sz="2300" b="0" i="1" smtClean="0">
                                          <a:latin typeface="Cambria Math" panose="02040503050406030204" pitchFamily="18" charset="0"/>
                                        </a:rPr>
                                        <m:t>𝑖</m:t>
                                      </m:r>
                                    </m:sub>
                                  </m:sSub>
                                </m:e>
                              </m:d>
                            </m:e>
                          </m:nary>
                        </m:num>
                        <m:den>
                          <m:nary>
                            <m:naryPr>
                              <m:chr m:val="∑"/>
                              <m:limLoc m:val="subSup"/>
                              <m:supHide m:val="on"/>
                              <m:ctrlPr>
                                <a:rPr lang="de-DE" altLang="zh-CN" sz="2300" i="1">
                                  <a:latin typeface="Cambria Math" panose="02040503050406030204" pitchFamily="18" charset="0"/>
                                </a:rPr>
                              </m:ctrlPr>
                            </m:naryPr>
                            <m:sub>
                              <m:sSub>
                                <m:sSubPr>
                                  <m:ctrlPr>
                                    <a:rPr lang="de-DE" altLang="zh-CN" sz="2300" i="1">
                                      <a:latin typeface="Cambria Math" panose="02040503050406030204" pitchFamily="18" charset="0"/>
                                    </a:rPr>
                                  </m:ctrlPr>
                                </m:sSubPr>
                                <m:e>
                                  <m:r>
                                    <m:rPr>
                                      <m:brk m:alnAt="9"/>
                                    </m:rPr>
                                    <a:rPr lang="de-DE" altLang="zh-CN" sz="2300" i="1">
                                      <a:latin typeface="Cambria Math" panose="02040503050406030204" pitchFamily="18" charset="0"/>
                                    </a:rPr>
                                    <m:t>𝑠</m:t>
                                  </m:r>
                                </m:e>
                                <m:sub>
                                  <m:r>
                                    <a:rPr lang="de-DE" altLang="zh-CN" sz="2300" b="0" i="1" smtClean="0">
                                      <a:latin typeface="Cambria Math" panose="02040503050406030204" pitchFamily="18" charset="0"/>
                                    </a:rPr>
                                    <m:t>𝑘</m:t>
                                  </m:r>
                                </m:sub>
                              </m:sSub>
                              <m:r>
                                <m:rPr>
                                  <m:brk m:alnAt="9"/>
                                </m:rPr>
                                <a:rPr lang="de-DE" altLang="zh-CN" sz="2300" i="1">
                                  <a:latin typeface="Cambria Math" panose="02040503050406030204" pitchFamily="18" charset="0"/>
                                  <a:ea typeface="Cambria Math" panose="02040503050406030204" pitchFamily="18" charset="0"/>
                                </a:rPr>
                                <m:t>∈</m:t>
                              </m:r>
                              <m:r>
                                <a:rPr lang="de-DE" altLang="zh-CN" sz="2300" i="1">
                                  <a:latin typeface="Cambria Math" panose="02040503050406030204" pitchFamily="18" charset="0"/>
                                  <a:ea typeface="Cambria Math" panose="02040503050406030204" pitchFamily="18" charset="0"/>
                                </a:rPr>
                                <m:t>𝑆</m:t>
                              </m:r>
                            </m:sub>
                            <m:sup/>
                            <m:e>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r>
                                    <a:rPr lang="de-DE" altLang="zh-CN" sz="2300" b="0" i="1" smtClean="0">
                                      <a:latin typeface="Cambria Math" panose="02040503050406030204" pitchFamily="18" charset="0"/>
                                    </a:rPr>
                                    <m:t>𝑜</m:t>
                                  </m:r>
                                  <m:r>
                                    <a:rPr lang="de-DE" altLang="zh-CN" sz="2300" i="1">
                                      <a:latin typeface="Cambria Math" panose="02040503050406030204" pitchFamily="18" charset="0"/>
                                    </a:rPr>
                                    <m:t>|</m:t>
                                  </m:r>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b="0" i="1" smtClean="0">
                                          <a:latin typeface="Cambria Math" panose="02040503050406030204" pitchFamily="18" charset="0"/>
                                        </a:rPr>
                                        <m:t>𝑘</m:t>
                                      </m:r>
                                    </m:sub>
                                  </m:sSub>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𝑎</m:t>
                                  </m:r>
                                </m:e>
                              </m:d>
                            </m:e>
                          </m:nary>
                          <m:nary>
                            <m:naryPr>
                              <m:chr m:val="∑"/>
                              <m:limLoc m:val="subSup"/>
                              <m:supHide m:val="on"/>
                              <m:ctrlPr>
                                <a:rPr lang="de-DE" altLang="zh-CN" sz="2300" i="1">
                                  <a:latin typeface="Cambria Math" panose="02040503050406030204" pitchFamily="18" charset="0"/>
                                </a:rPr>
                              </m:ctrlPr>
                            </m:naryPr>
                            <m:sub>
                              <m:sSub>
                                <m:sSubPr>
                                  <m:ctrlPr>
                                    <a:rPr lang="de-DE" altLang="zh-CN" sz="2300" i="1">
                                      <a:latin typeface="Cambria Math" panose="02040503050406030204" pitchFamily="18" charset="0"/>
                                    </a:rPr>
                                  </m:ctrlPr>
                                </m:sSubPr>
                                <m:e>
                                  <m:r>
                                    <m:rPr>
                                      <m:brk m:alnAt="9"/>
                                    </m:rPr>
                                    <a:rPr lang="de-DE" altLang="zh-CN" sz="2300" i="1">
                                      <a:latin typeface="Cambria Math" panose="02040503050406030204" pitchFamily="18" charset="0"/>
                                    </a:rPr>
                                    <m:t>𝑠</m:t>
                                  </m:r>
                                </m:e>
                                <m:sub>
                                  <m:r>
                                    <m:rPr>
                                      <m:brk m:alnAt="9"/>
                                    </m:rPr>
                                    <a:rPr lang="de-DE" altLang="zh-CN" sz="2300" i="1">
                                      <a:latin typeface="Cambria Math" panose="02040503050406030204" pitchFamily="18" charset="0"/>
                                    </a:rPr>
                                    <m:t>𝑖</m:t>
                                  </m:r>
                                </m:sub>
                              </m:sSub>
                              <m:r>
                                <m:rPr>
                                  <m:brk m:alnAt="9"/>
                                </m:rPr>
                                <a:rPr lang="de-DE" altLang="zh-CN" sz="2300" i="1">
                                  <a:latin typeface="Cambria Math" panose="02040503050406030204" pitchFamily="18" charset="0"/>
                                  <a:ea typeface="Cambria Math" panose="02040503050406030204" pitchFamily="18" charset="0"/>
                                </a:rPr>
                                <m:t>∈</m:t>
                              </m:r>
                              <m:r>
                                <a:rPr lang="de-DE" altLang="zh-CN" sz="2300" i="1">
                                  <a:latin typeface="Cambria Math" panose="02040503050406030204" pitchFamily="18" charset="0"/>
                                  <a:ea typeface="Cambria Math" panose="02040503050406030204" pitchFamily="18" charset="0"/>
                                </a:rPr>
                                <m:t>𝑆</m:t>
                              </m:r>
                            </m:sub>
                            <m:sup/>
                            <m:e>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b="0" i="1" smtClean="0">
                                          <a:latin typeface="Cambria Math" panose="02040503050406030204" pitchFamily="18" charset="0"/>
                                        </a:rPr>
                                        <m:t>𝑘</m:t>
                                      </m:r>
                                    </m:sub>
                                  </m:sSub>
                                  <m:r>
                                    <a:rPr lang="de-DE" altLang="zh-CN" sz="2300" i="1">
                                      <a:latin typeface="Cambria Math" panose="02040503050406030204" pitchFamily="18" charset="0"/>
                                    </a:rPr>
                                    <m:t>|</m:t>
                                  </m:r>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𝑖</m:t>
                                      </m:r>
                                    </m:sub>
                                  </m:sSub>
                                  <m:r>
                                    <a:rPr lang="de-DE" altLang="zh-CN" sz="2300" i="1">
                                      <a:latin typeface="Cambria Math" panose="02040503050406030204" pitchFamily="18" charset="0"/>
                                    </a:rPr>
                                    <m:t>, </m:t>
                                  </m:r>
                                  <m:r>
                                    <a:rPr lang="de-DE" altLang="zh-CN" sz="2300" i="1">
                                      <a:latin typeface="Cambria Math" panose="02040503050406030204" pitchFamily="18" charset="0"/>
                                    </a:rPr>
                                    <m:t>𝑎</m:t>
                                  </m:r>
                                </m:e>
                              </m:d>
                              <m:r>
                                <a:rPr lang="de-DE" altLang="zh-CN" sz="2300" i="1">
                                  <a:latin typeface="Cambria Math" panose="02040503050406030204" pitchFamily="18" charset="0"/>
                                </a:rPr>
                                <m:t>𝑏</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𝑖</m:t>
                                      </m:r>
                                    </m:sub>
                                  </m:sSub>
                                </m:e>
                              </m:d>
                            </m:e>
                          </m:nary>
                        </m:den>
                      </m:f>
                    </m:oMath>
                  </m:oMathPara>
                </a14:m>
                <a:endParaRPr lang="en-US" altLang="zh-CN" sz="2300" dirty="0"/>
              </a:p>
              <a:p>
                <a:pPr marL="4495800" lvl="3" indent="-214313"/>
                <a:endParaRPr lang="en-US" altLang="zh-CN" dirty="0"/>
              </a:p>
              <a:p>
                <a:pPr marL="3124200" indent="-214313"/>
                <a:r>
                  <a:rPr lang="en-US" altLang="zh-CN" dirty="0"/>
                  <a:t>Initial belief state</a:t>
                </a:r>
              </a:p>
              <a:p>
                <a:pPr marL="3581400" lvl="1" indent="-214313"/>
                <a:r>
                  <a:rPr lang="en-US" altLang="zh-CN" dirty="0"/>
                  <a:t>Probability of </a:t>
                </a:r>
                <a14:m>
                  <m:oMath xmlns:m="http://schemas.openxmlformats.org/officeDocument/2006/math">
                    <m:r>
                      <a:rPr lang="de-DE" altLang="zh-CN" i="1" dirty="0">
                        <a:latin typeface="Cambria Math" panose="02040503050406030204" pitchFamily="18" charset="0"/>
                      </a:rPr>
                      <m:t>0</m:t>
                    </m:r>
                  </m:oMath>
                </a14:m>
                <a:r>
                  <a:rPr lang="en-US" altLang="zh-CN" dirty="0"/>
                  <a:t> for terminal states</a:t>
                </a:r>
              </a:p>
              <a:p>
                <a:pPr marL="3581400" lvl="1" indent="-214313"/>
                <a:r>
                  <a:rPr lang="en-US" altLang="zh-CN" dirty="0"/>
                  <a:t>Uniform distribution for rest </a:t>
                </a:r>
                <a:endParaRPr lang="de-DE" altLang="zh-CN" i="1" dirty="0">
                  <a:latin typeface="Cambria Math" panose="02040503050406030204" pitchFamily="18" charset="0"/>
                </a:endParaRPr>
              </a:p>
              <a:p>
                <a:pPr marL="3581400" lvl="1" indent="-214313"/>
                <a14:m>
                  <m:oMath xmlns:m="http://schemas.openxmlformats.org/officeDocument/2006/math">
                    <m:r>
                      <a:rPr lang="en-US" altLang="zh-CN" i="1" dirty="0">
                        <a:latin typeface="Cambria Math" panose="02040503050406030204" pitchFamily="18" charset="0"/>
                      </a:rPr>
                      <m:t>𝑏</m:t>
                    </m:r>
                    <m:r>
                      <a:rPr lang="de-DE" altLang="zh-CN" i="1" dirty="0">
                        <a:latin typeface="Cambria Math" panose="02040503050406030204" pitchFamily="18" charset="0"/>
                      </a:rPr>
                      <m:t>=</m:t>
                    </m:r>
                    <m:d>
                      <m:dPr>
                        <m:ctrlPr>
                          <a:rPr lang="de-DE" altLang="zh-CN" i="1" dirty="0">
                            <a:latin typeface="Cambria Math" panose="02040503050406030204" pitchFamily="18" charset="0"/>
                          </a:rPr>
                        </m:ctrlPr>
                      </m:dPr>
                      <m:e>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m:t>
                        </m:r>
                        <m:f>
                          <m:fPr>
                            <m:ctrlPr>
                              <a:rPr lang="de-DE" altLang="zh-CN" i="1" dirty="0">
                                <a:latin typeface="Cambria Math" panose="02040503050406030204" pitchFamily="18" charset="0"/>
                              </a:rPr>
                            </m:ctrlPr>
                          </m:fPr>
                          <m:num>
                            <m:r>
                              <a:rPr lang="de-DE" altLang="zh-CN" i="1" dirty="0">
                                <a:latin typeface="Cambria Math" panose="02040503050406030204" pitchFamily="18" charset="0"/>
                              </a:rPr>
                              <m:t>1</m:t>
                            </m:r>
                          </m:num>
                          <m:den>
                            <m:r>
                              <a:rPr lang="de-DE" altLang="zh-CN" i="1" dirty="0">
                                <a:latin typeface="Cambria Math" panose="02040503050406030204" pitchFamily="18" charset="0"/>
                              </a:rPr>
                              <m:t>9</m:t>
                            </m:r>
                          </m:den>
                        </m:f>
                        <m:r>
                          <a:rPr lang="de-DE" altLang="zh-CN" i="1" dirty="0">
                            <a:latin typeface="Cambria Math" panose="02040503050406030204" pitchFamily="18" charset="0"/>
                          </a:rPr>
                          <m:t>,0,0</m:t>
                        </m:r>
                      </m:e>
                    </m:d>
                  </m:oMath>
                </a14:m>
                <a:endParaRPr lang="en-US" altLang="zh-CN" dirty="0"/>
              </a:p>
            </p:txBody>
          </p:sp>
        </mc:Choice>
        <mc:Fallback xmlns="">
          <p:sp>
            <p:nvSpPr>
              <p:cNvPr id="108546" name="Rectangle 3"/>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1185B0E-589D-4C40-B1D8-F6700A42E09A}"/>
              </a:ext>
            </a:extLst>
          </p:cNvPr>
          <p:cNvSpPr>
            <a:spLocks noGrp="1"/>
          </p:cNvSpPr>
          <p:nvPr>
            <p:ph type="sldNum" sz="quarter" idx="12"/>
          </p:nvPr>
        </p:nvSpPr>
        <p:spPr/>
        <p:txBody>
          <a:bodyPr/>
          <a:lstStyle/>
          <a:p>
            <a:fld id="{D775CDE1-6279-D04C-BBD3-C28256CBA5D4}" type="slidenum">
              <a:rPr lang="de-DE" smtClean="0"/>
              <a:pPr/>
              <a:t>25</a:t>
            </a:fld>
            <a:endParaRPr lang="de-DE"/>
          </a:p>
        </p:txBody>
      </p:sp>
      <p:grpSp>
        <p:nvGrpSpPr>
          <p:cNvPr id="20" name="Group 3">
            <a:extLst>
              <a:ext uri="{FF2B5EF4-FFF2-40B4-BE49-F238E27FC236}">
                <a16:creationId xmlns:a16="http://schemas.microsoft.com/office/drawing/2014/main" id="{EFFEF0AE-DCDE-D141-B859-F54E334709F2}"/>
              </a:ext>
            </a:extLst>
          </p:cNvPr>
          <p:cNvGrpSpPr>
            <a:grpSpLocks/>
          </p:cNvGrpSpPr>
          <p:nvPr/>
        </p:nvGrpSpPr>
        <p:grpSpPr bwMode="auto">
          <a:xfrm>
            <a:off x="910045" y="4165283"/>
            <a:ext cx="2438400" cy="1828800"/>
            <a:chOff x="960" y="1152"/>
            <a:chExt cx="1536" cy="1152"/>
          </a:xfrm>
        </p:grpSpPr>
        <p:sp>
          <p:nvSpPr>
            <p:cNvPr id="21" name="Rectangle 4">
              <a:extLst>
                <a:ext uri="{FF2B5EF4-FFF2-40B4-BE49-F238E27FC236}">
                  <a16:creationId xmlns:a16="http://schemas.microsoft.com/office/drawing/2014/main" id="{6A89ED8F-90D8-CC4F-92D7-3E0F7314B65E}"/>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 name="Line 5">
              <a:extLst>
                <a:ext uri="{FF2B5EF4-FFF2-40B4-BE49-F238E27FC236}">
                  <a16:creationId xmlns:a16="http://schemas.microsoft.com/office/drawing/2014/main" id="{4F1FF7FD-5E64-7245-AD47-3D25838DCE43}"/>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 name="Line 6">
              <a:extLst>
                <a:ext uri="{FF2B5EF4-FFF2-40B4-BE49-F238E27FC236}">
                  <a16:creationId xmlns:a16="http://schemas.microsoft.com/office/drawing/2014/main" id="{DBF48E33-0C6F-7F4E-BCB6-677D28EC91AC}"/>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4" name="Line 7">
              <a:extLst>
                <a:ext uri="{FF2B5EF4-FFF2-40B4-BE49-F238E27FC236}">
                  <a16:creationId xmlns:a16="http://schemas.microsoft.com/office/drawing/2014/main" id="{DE90E9AA-4013-2940-9C51-A906F1844002}"/>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5" name="Line 8">
              <a:extLst>
                <a:ext uri="{FF2B5EF4-FFF2-40B4-BE49-F238E27FC236}">
                  <a16:creationId xmlns:a16="http://schemas.microsoft.com/office/drawing/2014/main" id="{C281815C-B876-E947-AA45-C4C50820D8A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26" name="Line 9">
              <a:extLst>
                <a:ext uri="{FF2B5EF4-FFF2-40B4-BE49-F238E27FC236}">
                  <a16:creationId xmlns:a16="http://schemas.microsoft.com/office/drawing/2014/main" id="{8D920EA1-1508-EB42-8CDE-4E5EF32885F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7" name="Rectangle 10">
              <a:extLst>
                <a:ext uri="{FF2B5EF4-FFF2-40B4-BE49-F238E27FC236}">
                  <a16:creationId xmlns:a16="http://schemas.microsoft.com/office/drawing/2014/main" id="{33574E01-CA07-7745-AC49-667296AE58BC}"/>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B68309C9-B055-2F40-9023-13D1684F1C21}"/>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i="1" dirty="0" smtClean="0">
                          <a:solidFill>
                            <a:schemeClr val="accent4"/>
                          </a:solidFill>
                          <a:latin typeface="Cambria Math" panose="02040503050406030204" pitchFamily="18" charset="0"/>
                        </a:rPr>
                        <m:t>0.</m:t>
                      </m:r>
                      <m:r>
                        <a:rPr lang="de-DE" b="0" i="1" dirty="0" smtClean="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28" name="Rectangle 27">
                <a:extLst>
                  <a:ext uri="{FF2B5EF4-FFF2-40B4-BE49-F238E27FC236}">
                    <a16:creationId xmlns:a16="http://schemas.microsoft.com/office/drawing/2014/main" id="{B68309C9-B055-2F40-9023-13D1684F1C21}"/>
                  </a:ext>
                </a:extLst>
              </p:cNvPr>
              <p:cNvSpPr>
                <a:spLocks noRot="1" noChangeAspect="1" noMove="1" noResize="1" noEditPoints="1" noAdjustHandles="1" noChangeArrowheads="1" noChangeShapeType="1" noTextEdit="1"/>
              </p:cNvSpPr>
              <p:nvPr/>
            </p:nvSpPr>
            <p:spPr bwMode="auto">
              <a:xfrm>
                <a:off x="2738846" y="4165280"/>
                <a:ext cx="609600" cy="609600"/>
              </a:xfrm>
              <a:prstGeom prst="rect">
                <a:avLst/>
              </a:prstGeom>
              <a:blipFill>
                <a:blip r:embed="rId4"/>
                <a:stretch>
                  <a:fillRect/>
                </a:stretch>
              </a:blipFill>
              <a:ln w="9525">
                <a:solidFill>
                  <a:schemeClr val="tx1"/>
                </a:solidFill>
                <a:miter lim="800000"/>
                <a:headEnd/>
                <a:tailEnd/>
              </a:ln>
            </p:spPr>
            <p:txBody>
              <a:bodyPr/>
              <a:lstStyle/>
              <a:p>
                <a:r>
                  <a:rPr lang="en-GB">
                    <a:noFill/>
                  </a:rPr>
                  <a:t> </a:t>
                </a:r>
              </a:p>
            </p:txBody>
          </p:sp>
        </mc:Fallback>
      </mc:AlternateContent>
      <p:sp>
        <p:nvSpPr>
          <p:cNvPr id="29" name="Text Box 18">
            <a:extLst>
              <a:ext uri="{FF2B5EF4-FFF2-40B4-BE49-F238E27FC236}">
                <a16:creationId xmlns:a16="http://schemas.microsoft.com/office/drawing/2014/main" id="{C6D74DB5-88ED-C745-BB57-1CB0776E1198}"/>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0" name="Text Box 19">
            <a:extLst>
              <a:ext uri="{FF2B5EF4-FFF2-40B4-BE49-F238E27FC236}">
                <a16:creationId xmlns:a16="http://schemas.microsoft.com/office/drawing/2014/main" id="{44A0F440-9B54-544E-B029-F6F905CDBF71}"/>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1" name="Text Box 20">
            <a:extLst>
              <a:ext uri="{FF2B5EF4-FFF2-40B4-BE49-F238E27FC236}">
                <a16:creationId xmlns:a16="http://schemas.microsoft.com/office/drawing/2014/main" id="{460A3403-0210-8449-B87A-0AC72EBFEE71}"/>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32" name="Text Box 21">
            <a:extLst>
              <a:ext uri="{FF2B5EF4-FFF2-40B4-BE49-F238E27FC236}">
                <a16:creationId xmlns:a16="http://schemas.microsoft.com/office/drawing/2014/main" id="{8400BB5A-1A15-CD46-8267-78506476FFA1}"/>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33" name="Text Box 22">
            <a:extLst>
              <a:ext uri="{FF2B5EF4-FFF2-40B4-BE49-F238E27FC236}">
                <a16:creationId xmlns:a16="http://schemas.microsoft.com/office/drawing/2014/main" id="{15B456CF-541D-7B4D-A63E-29ECC9C713AE}"/>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4" name="Text Box 23">
            <a:extLst>
              <a:ext uri="{FF2B5EF4-FFF2-40B4-BE49-F238E27FC236}">
                <a16:creationId xmlns:a16="http://schemas.microsoft.com/office/drawing/2014/main" id="{C610D709-2DCE-B749-BCA8-D0558AEAE488}"/>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5" name="Text Box 24">
            <a:extLst>
              <a:ext uri="{FF2B5EF4-FFF2-40B4-BE49-F238E27FC236}">
                <a16:creationId xmlns:a16="http://schemas.microsoft.com/office/drawing/2014/main" id="{DA9B3ACD-7456-CE42-AEE2-EAED098C5DBB}"/>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8412C935-4A72-1545-8DEB-786085BFB821}"/>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0.0</m:t>
                      </m:r>
                    </m:oMath>
                  </m:oMathPara>
                </a14:m>
                <a:endParaRPr lang="en-US" sz="1400" i="1" dirty="0">
                  <a:solidFill>
                    <a:srgbClr val="C00000"/>
                  </a:solidFill>
                </a:endParaRPr>
              </a:p>
            </p:txBody>
          </p:sp>
        </mc:Choice>
        <mc:Fallback xmlns="">
          <p:sp>
            <p:nvSpPr>
              <p:cNvPr id="36" name="Rectangle 35">
                <a:extLst>
                  <a:ext uri="{FF2B5EF4-FFF2-40B4-BE49-F238E27FC236}">
                    <a16:creationId xmlns:a16="http://schemas.microsoft.com/office/drawing/2014/main" id="{8412C935-4A72-1545-8DEB-786085BFB821}"/>
                  </a:ext>
                </a:extLst>
              </p:cNvPr>
              <p:cNvSpPr>
                <a:spLocks noRot="1" noChangeAspect="1" noMove="1" noResize="1" noEditPoints="1" noAdjustHandles="1" noChangeArrowheads="1" noChangeShapeType="1" noTextEdit="1"/>
              </p:cNvSpPr>
              <p:nvPr/>
            </p:nvSpPr>
            <p:spPr bwMode="auto">
              <a:xfrm>
                <a:off x="2738842" y="4774880"/>
                <a:ext cx="609600" cy="609600"/>
              </a:xfrm>
              <a:prstGeom prst="rect">
                <a:avLst/>
              </a:prstGeom>
              <a:blipFill>
                <a:blip r:embed="rId5"/>
                <a:stretch>
                  <a:fillRect/>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7D07CEA-4A79-D240-97FD-7003A3B82AA0}"/>
                  </a:ext>
                </a:extLst>
              </p:cNvPr>
              <p:cNvSpPr txBox="1"/>
              <p:nvPr/>
            </p:nvSpPr>
            <p:spPr>
              <a:xfrm>
                <a:off x="950913" y="431146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smtClean="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37" name="TextBox 36">
                <a:extLst>
                  <a:ext uri="{FF2B5EF4-FFF2-40B4-BE49-F238E27FC236}">
                    <a16:creationId xmlns:a16="http://schemas.microsoft.com/office/drawing/2014/main" id="{67D07CEA-4A79-D240-97FD-7003A3B82AA0}"/>
                  </a:ext>
                </a:extLst>
              </p:cNvPr>
              <p:cNvSpPr txBox="1">
                <a:spLocks noRot="1" noChangeAspect="1" noMove="1" noResize="1" noEditPoints="1" noAdjustHandles="1" noChangeArrowheads="1" noChangeShapeType="1" noTextEdit="1"/>
              </p:cNvSpPr>
              <p:nvPr/>
            </p:nvSpPr>
            <p:spPr>
              <a:xfrm>
                <a:off x="950913" y="4311461"/>
                <a:ext cx="580608" cy="36990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D35BCDE-7039-FE4D-985A-549200AAC46C}"/>
                  </a:ext>
                </a:extLst>
              </p:cNvPr>
              <p:cNvSpPr txBox="1"/>
              <p:nvPr/>
            </p:nvSpPr>
            <p:spPr>
              <a:xfrm>
                <a:off x="1534640" y="4288918"/>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38" name="TextBox 37">
                <a:extLst>
                  <a:ext uri="{FF2B5EF4-FFF2-40B4-BE49-F238E27FC236}">
                    <a16:creationId xmlns:a16="http://schemas.microsoft.com/office/drawing/2014/main" id="{9D35BCDE-7039-FE4D-985A-549200AAC46C}"/>
                  </a:ext>
                </a:extLst>
              </p:cNvPr>
              <p:cNvSpPr txBox="1">
                <a:spLocks noRot="1" noChangeAspect="1" noMove="1" noResize="1" noEditPoints="1" noAdjustHandles="1" noChangeArrowheads="1" noChangeShapeType="1" noTextEdit="1"/>
              </p:cNvSpPr>
              <p:nvPr/>
            </p:nvSpPr>
            <p:spPr>
              <a:xfrm>
                <a:off x="1534640" y="4288918"/>
                <a:ext cx="580608" cy="36990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AAED2E4-C4F6-5D42-9DB7-635938FC7238}"/>
                  </a:ext>
                </a:extLst>
              </p:cNvPr>
              <p:cNvSpPr txBox="1"/>
              <p:nvPr/>
            </p:nvSpPr>
            <p:spPr>
              <a:xfrm>
                <a:off x="2170953" y="429086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39" name="TextBox 38">
                <a:extLst>
                  <a:ext uri="{FF2B5EF4-FFF2-40B4-BE49-F238E27FC236}">
                    <a16:creationId xmlns:a16="http://schemas.microsoft.com/office/drawing/2014/main" id="{AAAED2E4-C4F6-5D42-9DB7-635938FC7238}"/>
                  </a:ext>
                </a:extLst>
              </p:cNvPr>
              <p:cNvSpPr txBox="1">
                <a:spLocks noRot="1" noChangeAspect="1" noMove="1" noResize="1" noEditPoints="1" noAdjustHandles="1" noChangeArrowheads="1" noChangeShapeType="1" noTextEdit="1"/>
              </p:cNvSpPr>
              <p:nvPr/>
            </p:nvSpPr>
            <p:spPr>
              <a:xfrm>
                <a:off x="2170953" y="4290869"/>
                <a:ext cx="580608" cy="36990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D856530-0C4E-F646-A063-E3D84D529E86}"/>
                  </a:ext>
                </a:extLst>
              </p:cNvPr>
              <p:cNvSpPr txBox="1"/>
              <p:nvPr/>
            </p:nvSpPr>
            <p:spPr>
              <a:xfrm>
                <a:off x="950334" y="5477314"/>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0" name="TextBox 39">
                <a:extLst>
                  <a:ext uri="{FF2B5EF4-FFF2-40B4-BE49-F238E27FC236}">
                    <a16:creationId xmlns:a16="http://schemas.microsoft.com/office/drawing/2014/main" id="{DD856530-0C4E-F646-A063-E3D84D529E86}"/>
                  </a:ext>
                </a:extLst>
              </p:cNvPr>
              <p:cNvSpPr txBox="1">
                <a:spLocks noRot="1" noChangeAspect="1" noMove="1" noResize="1" noEditPoints="1" noAdjustHandles="1" noChangeArrowheads="1" noChangeShapeType="1" noTextEdit="1"/>
              </p:cNvSpPr>
              <p:nvPr/>
            </p:nvSpPr>
            <p:spPr>
              <a:xfrm>
                <a:off x="950334" y="5477314"/>
                <a:ext cx="580608" cy="36990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4632925-219F-854B-9A49-D6D7AFA3820B}"/>
                  </a:ext>
                </a:extLst>
              </p:cNvPr>
              <p:cNvSpPr txBox="1"/>
              <p:nvPr/>
            </p:nvSpPr>
            <p:spPr>
              <a:xfrm>
                <a:off x="1533416" y="547181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1" name="TextBox 40">
                <a:extLst>
                  <a:ext uri="{FF2B5EF4-FFF2-40B4-BE49-F238E27FC236}">
                    <a16:creationId xmlns:a16="http://schemas.microsoft.com/office/drawing/2014/main" id="{34632925-219F-854B-9A49-D6D7AFA3820B}"/>
                  </a:ext>
                </a:extLst>
              </p:cNvPr>
              <p:cNvSpPr txBox="1">
                <a:spLocks noRot="1" noChangeAspect="1" noMove="1" noResize="1" noEditPoints="1" noAdjustHandles="1" noChangeArrowheads="1" noChangeShapeType="1" noTextEdit="1"/>
              </p:cNvSpPr>
              <p:nvPr/>
            </p:nvSpPr>
            <p:spPr>
              <a:xfrm>
                <a:off x="1533416" y="5471819"/>
                <a:ext cx="580608" cy="36990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45BBE8D-5872-6941-BA97-03116E8B334A}"/>
                  </a:ext>
                </a:extLst>
              </p:cNvPr>
              <p:cNvSpPr txBox="1"/>
              <p:nvPr/>
            </p:nvSpPr>
            <p:spPr>
              <a:xfrm>
                <a:off x="2169729" y="5473770"/>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2" name="TextBox 41">
                <a:extLst>
                  <a:ext uri="{FF2B5EF4-FFF2-40B4-BE49-F238E27FC236}">
                    <a16:creationId xmlns:a16="http://schemas.microsoft.com/office/drawing/2014/main" id="{645BBE8D-5872-6941-BA97-03116E8B334A}"/>
                  </a:ext>
                </a:extLst>
              </p:cNvPr>
              <p:cNvSpPr txBox="1">
                <a:spLocks noRot="1" noChangeAspect="1" noMove="1" noResize="1" noEditPoints="1" noAdjustHandles="1" noChangeArrowheads="1" noChangeShapeType="1" noTextEdit="1"/>
              </p:cNvSpPr>
              <p:nvPr/>
            </p:nvSpPr>
            <p:spPr>
              <a:xfrm>
                <a:off x="2169729" y="5473770"/>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59FB29E-CF81-954F-9EE5-656BC4429CD0}"/>
                  </a:ext>
                </a:extLst>
              </p:cNvPr>
              <p:cNvSpPr txBox="1"/>
              <p:nvPr/>
            </p:nvSpPr>
            <p:spPr>
              <a:xfrm>
                <a:off x="950334" y="4890825"/>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3" name="TextBox 42">
                <a:extLst>
                  <a:ext uri="{FF2B5EF4-FFF2-40B4-BE49-F238E27FC236}">
                    <a16:creationId xmlns:a16="http://schemas.microsoft.com/office/drawing/2014/main" id="{259FB29E-CF81-954F-9EE5-656BC4429CD0}"/>
                  </a:ext>
                </a:extLst>
              </p:cNvPr>
              <p:cNvSpPr txBox="1">
                <a:spLocks noRot="1" noChangeAspect="1" noMove="1" noResize="1" noEditPoints="1" noAdjustHandles="1" noChangeArrowheads="1" noChangeShapeType="1" noTextEdit="1"/>
              </p:cNvSpPr>
              <p:nvPr/>
            </p:nvSpPr>
            <p:spPr>
              <a:xfrm>
                <a:off x="950334" y="4890825"/>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52018C4E-490C-C843-8507-2D748E2F9652}"/>
                  </a:ext>
                </a:extLst>
              </p:cNvPr>
              <p:cNvSpPr txBox="1"/>
              <p:nvPr/>
            </p:nvSpPr>
            <p:spPr>
              <a:xfrm>
                <a:off x="2761749" y="5471819"/>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p:sp>
            <p:nvSpPr>
              <p:cNvPr id="44" name="TextBox 43">
                <a:extLst>
                  <a:ext uri="{FF2B5EF4-FFF2-40B4-BE49-F238E27FC236}">
                    <a16:creationId xmlns:a16="http://schemas.microsoft.com/office/drawing/2014/main" id="{52018C4E-490C-C843-8507-2D748E2F9652}"/>
                  </a:ext>
                </a:extLst>
              </p:cNvPr>
              <p:cNvSpPr txBox="1">
                <a:spLocks noRot="1" noChangeAspect="1" noMove="1" noResize="1" noEditPoints="1" noAdjustHandles="1" noChangeArrowheads="1" noChangeShapeType="1" noTextEdit="1"/>
              </p:cNvSpPr>
              <p:nvPr/>
            </p:nvSpPr>
            <p:spPr>
              <a:xfrm>
                <a:off x="2761749" y="5471819"/>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442E659-818B-7442-8041-BAAEAD563A00}"/>
                  </a:ext>
                </a:extLst>
              </p:cNvPr>
              <p:cNvSpPr txBox="1"/>
              <p:nvPr/>
            </p:nvSpPr>
            <p:spPr>
              <a:xfrm>
                <a:off x="2169729" y="488728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45" name="TextBox 44">
                <a:extLst>
                  <a:ext uri="{FF2B5EF4-FFF2-40B4-BE49-F238E27FC236}">
                    <a16:creationId xmlns:a16="http://schemas.microsoft.com/office/drawing/2014/main" id="{C442E659-818B-7442-8041-BAAEAD563A00}"/>
                  </a:ext>
                </a:extLst>
              </p:cNvPr>
              <p:cNvSpPr txBox="1">
                <a:spLocks noRot="1" noChangeAspect="1" noMove="1" noResize="1" noEditPoints="1" noAdjustHandles="1" noChangeArrowheads="1" noChangeShapeType="1" noTextEdit="1"/>
              </p:cNvSpPr>
              <p:nvPr/>
            </p:nvSpPr>
            <p:spPr>
              <a:xfrm>
                <a:off x="2169729" y="4887281"/>
                <a:ext cx="580608" cy="369909"/>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77541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altLang="zh-CN" dirty="0"/>
              <a:t>Belief State &amp; Update</a:t>
            </a:r>
          </a:p>
        </p:txBody>
      </p:sp>
      <mc:AlternateContent xmlns:mc="http://schemas.openxmlformats.org/markup-compatibility/2006" xmlns:a14="http://schemas.microsoft.com/office/drawing/2010/main">
        <mc:Choice Requires="a14">
          <p:sp>
            <p:nvSpPr>
              <p:cNvPr id="110594" name="Rectangle 3"/>
              <p:cNvSpPr>
                <a:spLocks noGrp="1" noChangeArrowheads="1"/>
              </p:cNvSpPr>
              <p:nvPr>
                <p:ph idx="1"/>
              </p:nvPr>
            </p:nvSpPr>
            <p:spPr>
              <a:xfrm>
                <a:off x="628650" y="1158240"/>
                <a:ext cx="7886700" cy="5018723"/>
              </a:xfrm>
            </p:spPr>
            <p:txBody>
              <a:bodyPr>
                <a:normAutofit/>
              </a:bodyPr>
              <a:lstStyle/>
              <a:p>
                <a:r>
                  <a:rPr lang="en-US" altLang="zh-CN" dirty="0"/>
                  <a:t>Update </a:t>
                </a:r>
                <a14:m>
                  <m:oMath xmlns:m="http://schemas.openxmlformats.org/officeDocument/2006/math">
                    <m:sSup>
                      <m:sSupPr>
                        <m:ctrlPr>
                          <a:rPr lang="de-DE" altLang="zh-CN" i="1">
                            <a:latin typeface="Cambria Math" panose="02040503050406030204" pitchFamily="18" charset="0"/>
                          </a:rPr>
                        </m:ctrlPr>
                      </m:sSupPr>
                      <m:e>
                        <m:r>
                          <a:rPr lang="de-DE" altLang="zh-CN" i="1">
                            <a:latin typeface="Cambria Math" panose="02040503050406030204" pitchFamily="18" charset="0"/>
                          </a:rPr>
                          <m:t>𝑏</m:t>
                        </m:r>
                      </m:e>
                      <m:sup>
                        <m:r>
                          <a:rPr lang="de-DE" altLang="zh-CN" i="1">
                            <a:latin typeface="Cambria Math" panose="02040503050406030204" pitchFamily="18" charset="0"/>
                          </a:rPr>
                          <m:t>′</m:t>
                        </m:r>
                      </m:sup>
                    </m:sSup>
                    <m:r>
                      <a:rPr lang="de-DE" altLang="zh-CN" i="1">
                        <a:latin typeface="Cambria Math" panose="02040503050406030204" pitchFamily="18" charset="0"/>
                      </a:rPr>
                      <m:t>=</m:t>
                    </m:r>
                    <m:r>
                      <a:rPr lang="de-DE" altLang="zh-CN" i="1">
                        <a:latin typeface="Cambria Math" panose="02040503050406030204" pitchFamily="18" charset="0"/>
                      </a:rPr>
                      <m:t>𝑆𝐸</m:t>
                    </m:r>
                    <m:d>
                      <m:dPr>
                        <m:ctrlPr>
                          <a:rPr lang="de-DE" altLang="zh-CN" i="1">
                            <a:latin typeface="Cambria Math" panose="02040503050406030204" pitchFamily="18" charset="0"/>
                          </a:rPr>
                        </m:ctrlPr>
                      </m:dPr>
                      <m:e>
                        <m:r>
                          <a:rPr lang="de-DE" altLang="zh-CN" i="1">
                            <a:latin typeface="Cambria Math" panose="02040503050406030204" pitchFamily="18" charset="0"/>
                          </a:rPr>
                          <m:t>𝑏</m:t>
                        </m:r>
                        <m:r>
                          <a:rPr lang="de-DE" altLang="zh-CN" i="1">
                            <a:latin typeface="Cambria Math" panose="02040503050406030204" pitchFamily="18" charset="0"/>
                          </a:rPr>
                          <m:t>,</m:t>
                        </m:r>
                        <m:r>
                          <a:rPr lang="de-DE" altLang="zh-CN" i="1">
                            <a:latin typeface="Cambria Math" panose="02040503050406030204" pitchFamily="18" charset="0"/>
                          </a:rPr>
                          <m:t>𝑎</m:t>
                        </m:r>
                        <m:r>
                          <a:rPr lang="de-DE" altLang="zh-CN" i="1">
                            <a:latin typeface="Cambria Math" panose="02040503050406030204" pitchFamily="18" charset="0"/>
                          </a:rPr>
                          <m:t>,</m:t>
                        </m:r>
                        <m:r>
                          <a:rPr lang="de-DE" altLang="zh-CN" i="1">
                            <a:latin typeface="Cambria Math" panose="02040503050406030204" pitchFamily="18" charset="0"/>
                          </a:rPr>
                          <m:t>𝑜</m:t>
                        </m:r>
                      </m:e>
                    </m:d>
                  </m:oMath>
                </a14:m>
                <a:endParaRPr lang="de-DE" altLang="zh-CN" i="1" dirty="0">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p>
                        <m:sSupPr>
                          <m:ctrlPr>
                            <a:rPr lang="de-DE" altLang="zh-CN" sz="2300" i="1">
                              <a:latin typeface="Cambria Math" panose="02040503050406030204" pitchFamily="18" charset="0"/>
                            </a:rPr>
                          </m:ctrlPr>
                        </m:sSupPr>
                        <m:e>
                          <m:r>
                            <a:rPr lang="de-DE" altLang="zh-CN" sz="2300" i="1">
                              <a:latin typeface="Cambria Math" panose="02040503050406030204" pitchFamily="18" charset="0"/>
                            </a:rPr>
                            <m:t>𝑏</m:t>
                          </m:r>
                        </m:e>
                        <m:sup>
                          <m:r>
                            <a:rPr lang="de-DE" altLang="zh-CN" sz="2300" i="1">
                              <a:latin typeface="Cambria Math" panose="02040503050406030204" pitchFamily="18" charset="0"/>
                            </a:rPr>
                            <m:t>′</m:t>
                          </m:r>
                        </m:sup>
                      </m:sSup>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𝑗</m:t>
                              </m:r>
                            </m:sub>
                          </m:sSub>
                        </m:e>
                      </m:d>
                      <m:r>
                        <a:rPr lang="de-DE" altLang="zh-CN" sz="2300" i="1">
                          <a:latin typeface="Cambria Math" panose="02040503050406030204" pitchFamily="18" charset="0"/>
                        </a:rPr>
                        <m:t>=</m:t>
                      </m:r>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𝑗</m:t>
                              </m:r>
                            </m:sub>
                          </m:sSub>
                          <m:r>
                            <a:rPr lang="de-DE" altLang="zh-CN" sz="2300" i="1">
                              <a:latin typeface="Cambria Math" panose="02040503050406030204" pitchFamily="18" charset="0"/>
                            </a:rPr>
                            <m:t>|</m:t>
                          </m:r>
                          <m:r>
                            <a:rPr lang="de-DE" altLang="zh-CN" sz="2300" i="1">
                              <a:latin typeface="Cambria Math" panose="02040503050406030204" pitchFamily="18" charset="0"/>
                            </a:rPr>
                            <m:t>𝑜</m:t>
                          </m:r>
                          <m:r>
                            <a:rPr lang="de-DE" altLang="zh-CN" sz="2300" i="1">
                              <a:latin typeface="Cambria Math" panose="02040503050406030204" pitchFamily="18" charset="0"/>
                            </a:rPr>
                            <m:t>,</m:t>
                          </m:r>
                          <m:r>
                            <a:rPr lang="de-DE" altLang="zh-CN" sz="2300" i="1">
                              <a:latin typeface="Cambria Math" panose="02040503050406030204" pitchFamily="18" charset="0"/>
                            </a:rPr>
                            <m:t>𝑎</m:t>
                          </m:r>
                          <m:r>
                            <a:rPr lang="de-DE" altLang="zh-CN" sz="2300" i="1">
                              <a:latin typeface="Cambria Math" panose="02040503050406030204" pitchFamily="18" charset="0"/>
                            </a:rPr>
                            <m:t>,</m:t>
                          </m:r>
                          <m:r>
                            <a:rPr lang="de-DE" altLang="zh-CN" sz="2300" i="1">
                              <a:latin typeface="Cambria Math" panose="02040503050406030204" pitchFamily="18" charset="0"/>
                            </a:rPr>
                            <m:t>𝑏</m:t>
                          </m:r>
                        </m:e>
                      </m:d>
                      <m:r>
                        <a:rPr lang="de-DE" altLang="zh-CN" sz="2300" i="1">
                          <a:latin typeface="Cambria Math" panose="02040503050406030204" pitchFamily="18" charset="0"/>
                        </a:rPr>
                        <m:t>=</m:t>
                      </m:r>
                      <m:f>
                        <m:fPr>
                          <m:ctrlPr>
                            <a:rPr lang="de-DE" altLang="zh-CN" sz="2300" i="1">
                              <a:latin typeface="Cambria Math" panose="02040503050406030204" pitchFamily="18" charset="0"/>
                            </a:rPr>
                          </m:ctrlPr>
                        </m:fPr>
                        <m:num>
                          <m:r>
                            <a:rPr lang="de-DE" altLang="zh-CN" sz="2300" i="1" smtClean="0">
                              <a:solidFill>
                                <a:schemeClr val="accent1"/>
                              </a:solidFill>
                              <a:latin typeface="Cambria Math" panose="02040503050406030204" pitchFamily="18" charset="0"/>
                            </a:rPr>
                            <m:t>𝑃</m:t>
                          </m:r>
                          <m:d>
                            <m:dPr>
                              <m:ctrlPr>
                                <a:rPr lang="de-DE" altLang="zh-CN" sz="2300" i="1">
                                  <a:solidFill>
                                    <a:schemeClr val="accent1"/>
                                  </a:solidFill>
                                  <a:latin typeface="Cambria Math" panose="02040503050406030204" pitchFamily="18" charset="0"/>
                                </a:rPr>
                              </m:ctrlPr>
                            </m:dPr>
                            <m:e>
                              <m:r>
                                <a:rPr lang="de-DE" altLang="zh-CN" sz="2300" i="1">
                                  <a:solidFill>
                                    <a:schemeClr val="accent1"/>
                                  </a:solidFill>
                                  <a:latin typeface="Cambria Math" panose="02040503050406030204" pitchFamily="18" charset="0"/>
                                </a:rPr>
                                <m:t>𝑜</m:t>
                              </m:r>
                              <m:r>
                                <a:rPr lang="de-DE" altLang="zh-CN" sz="2300" i="1">
                                  <a:solidFill>
                                    <a:schemeClr val="accent1"/>
                                  </a:solidFill>
                                  <a:latin typeface="Cambria Math" panose="02040503050406030204" pitchFamily="18" charset="0"/>
                                </a:rPr>
                                <m:t>|</m:t>
                              </m:r>
                              <m:sSub>
                                <m:sSubPr>
                                  <m:ctrlPr>
                                    <a:rPr lang="de-DE" altLang="zh-CN" sz="2300" i="1">
                                      <a:solidFill>
                                        <a:schemeClr val="accent1"/>
                                      </a:solidFill>
                                      <a:latin typeface="Cambria Math" panose="02040503050406030204" pitchFamily="18" charset="0"/>
                                    </a:rPr>
                                  </m:ctrlPr>
                                </m:sSubPr>
                                <m:e>
                                  <m:r>
                                    <a:rPr lang="de-DE" altLang="zh-CN" sz="2300" i="1">
                                      <a:solidFill>
                                        <a:schemeClr val="accent1"/>
                                      </a:solidFill>
                                      <a:latin typeface="Cambria Math" panose="02040503050406030204" pitchFamily="18" charset="0"/>
                                    </a:rPr>
                                    <m:t>𝑠</m:t>
                                  </m:r>
                                </m:e>
                                <m:sub>
                                  <m:r>
                                    <a:rPr lang="de-DE" altLang="zh-CN" sz="2300" i="1">
                                      <a:solidFill>
                                        <a:schemeClr val="accent1"/>
                                      </a:solidFill>
                                      <a:latin typeface="Cambria Math" panose="02040503050406030204" pitchFamily="18" charset="0"/>
                                    </a:rPr>
                                    <m:t>𝑗</m:t>
                                  </m:r>
                                </m:sub>
                              </m:sSub>
                              <m:r>
                                <a:rPr lang="de-DE" altLang="zh-CN" sz="2300" b="0" i="1" smtClean="0">
                                  <a:solidFill>
                                    <a:schemeClr val="accent1"/>
                                  </a:solidFill>
                                  <a:latin typeface="Cambria Math" panose="02040503050406030204" pitchFamily="18" charset="0"/>
                                </a:rPr>
                                <m:t>,</m:t>
                              </m:r>
                              <m:r>
                                <a:rPr lang="de-DE" altLang="zh-CN" sz="2300" b="0" i="1" smtClean="0">
                                  <a:solidFill>
                                    <a:schemeClr val="accent1"/>
                                  </a:solidFill>
                                  <a:latin typeface="Cambria Math" panose="02040503050406030204" pitchFamily="18" charset="0"/>
                                </a:rPr>
                                <m:t>𝑎</m:t>
                              </m:r>
                            </m:e>
                          </m:d>
                          <m:nary>
                            <m:naryPr>
                              <m:chr m:val="∑"/>
                              <m:limLoc m:val="subSup"/>
                              <m:supHide m:val="on"/>
                              <m:ctrlPr>
                                <a:rPr lang="de-DE" altLang="zh-CN" sz="2300" i="1">
                                  <a:solidFill>
                                    <a:srgbClr val="C00000"/>
                                  </a:solidFill>
                                  <a:latin typeface="Cambria Math" panose="02040503050406030204" pitchFamily="18" charset="0"/>
                                </a:rPr>
                              </m:ctrlPr>
                            </m:naryPr>
                            <m:sub>
                              <m:sSub>
                                <m:sSubPr>
                                  <m:ctrlPr>
                                    <a:rPr lang="de-DE" altLang="zh-CN" sz="2300" i="1">
                                      <a:solidFill>
                                        <a:srgbClr val="C00000"/>
                                      </a:solidFill>
                                      <a:latin typeface="Cambria Math" panose="02040503050406030204" pitchFamily="18" charset="0"/>
                                    </a:rPr>
                                  </m:ctrlPr>
                                </m:sSubPr>
                                <m:e>
                                  <m:r>
                                    <m:rPr>
                                      <m:brk m:alnAt="9"/>
                                    </m:rPr>
                                    <a:rPr lang="de-DE" altLang="zh-CN" sz="2300" i="1">
                                      <a:solidFill>
                                        <a:srgbClr val="C00000"/>
                                      </a:solidFill>
                                      <a:latin typeface="Cambria Math" panose="02040503050406030204" pitchFamily="18" charset="0"/>
                                    </a:rPr>
                                    <m:t>𝑠</m:t>
                                  </m:r>
                                </m:e>
                                <m:sub>
                                  <m:r>
                                    <m:rPr>
                                      <m:brk m:alnAt="9"/>
                                    </m:rPr>
                                    <a:rPr lang="de-DE" altLang="zh-CN" sz="2300" i="1">
                                      <a:solidFill>
                                        <a:srgbClr val="C00000"/>
                                      </a:solidFill>
                                      <a:latin typeface="Cambria Math" panose="02040503050406030204" pitchFamily="18" charset="0"/>
                                    </a:rPr>
                                    <m:t>𝑖</m:t>
                                  </m:r>
                                </m:sub>
                              </m:sSub>
                              <m:r>
                                <m:rPr>
                                  <m:brk m:alnAt="9"/>
                                </m:rPr>
                                <a:rPr lang="de-DE" altLang="zh-CN" sz="2300" i="1">
                                  <a:solidFill>
                                    <a:srgbClr val="C00000"/>
                                  </a:solidFill>
                                  <a:latin typeface="Cambria Math" panose="02040503050406030204" pitchFamily="18" charset="0"/>
                                  <a:ea typeface="Cambria Math" panose="02040503050406030204" pitchFamily="18" charset="0"/>
                                </a:rPr>
                                <m:t>∈</m:t>
                              </m:r>
                              <m:r>
                                <a:rPr lang="de-DE" altLang="zh-CN" sz="2300" i="1">
                                  <a:solidFill>
                                    <a:srgbClr val="C00000"/>
                                  </a:solidFill>
                                  <a:latin typeface="Cambria Math" panose="02040503050406030204" pitchFamily="18" charset="0"/>
                                  <a:ea typeface="Cambria Math" panose="02040503050406030204" pitchFamily="18" charset="0"/>
                                </a:rPr>
                                <m:t>𝑆</m:t>
                              </m:r>
                            </m:sub>
                            <m:sup/>
                            <m:e>
                              <m:r>
                                <a:rPr lang="de-DE" altLang="zh-CN" sz="2300" i="1">
                                  <a:solidFill>
                                    <a:srgbClr val="C00000"/>
                                  </a:solidFill>
                                  <a:latin typeface="Cambria Math" panose="02040503050406030204" pitchFamily="18" charset="0"/>
                                </a:rPr>
                                <m:t>𝑃</m:t>
                              </m:r>
                              <m:d>
                                <m:dPr>
                                  <m:ctrlPr>
                                    <a:rPr lang="de-DE" altLang="zh-CN" sz="2300" i="1">
                                      <a:solidFill>
                                        <a:srgbClr val="C00000"/>
                                      </a:solidFill>
                                      <a:latin typeface="Cambria Math" panose="02040503050406030204" pitchFamily="18" charset="0"/>
                                    </a:rPr>
                                  </m:ctrlPr>
                                </m:dPr>
                                <m:e>
                                  <m:sSub>
                                    <m:sSubPr>
                                      <m:ctrlPr>
                                        <a:rPr lang="de-DE" altLang="zh-CN" sz="2300" i="1">
                                          <a:solidFill>
                                            <a:srgbClr val="C00000"/>
                                          </a:solidFill>
                                          <a:latin typeface="Cambria Math" panose="02040503050406030204" pitchFamily="18" charset="0"/>
                                        </a:rPr>
                                      </m:ctrlPr>
                                    </m:sSubPr>
                                    <m:e>
                                      <m:r>
                                        <a:rPr lang="de-DE" altLang="zh-CN" sz="2300" i="1">
                                          <a:solidFill>
                                            <a:srgbClr val="C00000"/>
                                          </a:solidFill>
                                          <a:latin typeface="Cambria Math" panose="02040503050406030204" pitchFamily="18" charset="0"/>
                                        </a:rPr>
                                        <m:t>𝑠</m:t>
                                      </m:r>
                                    </m:e>
                                    <m:sub>
                                      <m:r>
                                        <a:rPr lang="de-DE" altLang="zh-CN" sz="2300" i="1">
                                          <a:solidFill>
                                            <a:srgbClr val="C00000"/>
                                          </a:solidFill>
                                          <a:latin typeface="Cambria Math" panose="02040503050406030204" pitchFamily="18" charset="0"/>
                                        </a:rPr>
                                        <m:t>𝑗</m:t>
                                      </m:r>
                                    </m:sub>
                                  </m:sSub>
                                  <m:r>
                                    <a:rPr lang="de-DE" altLang="zh-CN" sz="2300" i="1">
                                      <a:solidFill>
                                        <a:srgbClr val="C00000"/>
                                      </a:solidFill>
                                      <a:latin typeface="Cambria Math" panose="02040503050406030204" pitchFamily="18" charset="0"/>
                                    </a:rPr>
                                    <m:t>|</m:t>
                                  </m:r>
                                  <m:sSub>
                                    <m:sSubPr>
                                      <m:ctrlPr>
                                        <a:rPr lang="de-DE" altLang="zh-CN" sz="2300" i="1">
                                          <a:solidFill>
                                            <a:srgbClr val="C00000"/>
                                          </a:solidFill>
                                          <a:latin typeface="Cambria Math" panose="02040503050406030204" pitchFamily="18" charset="0"/>
                                        </a:rPr>
                                      </m:ctrlPr>
                                    </m:sSubPr>
                                    <m:e>
                                      <m:r>
                                        <a:rPr lang="de-DE" altLang="zh-CN" sz="2300" i="1">
                                          <a:solidFill>
                                            <a:srgbClr val="C00000"/>
                                          </a:solidFill>
                                          <a:latin typeface="Cambria Math" panose="02040503050406030204" pitchFamily="18" charset="0"/>
                                        </a:rPr>
                                        <m:t>𝑠</m:t>
                                      </m:r>
                                    </m:e>
                                    <m:sub>
                                      <m:r>
                                        <a:rPr lang="de-DE" altLang="zh-CN" sz="2300" i="1">
                                          <a:solidFill>
                                            <a:srgbClr val="C00000"/>
                                          </a:solidFill>
                                          <a:latin typeface="Cambria Math" panose="02040503050406030204" pitchFamily="18" charset="0"/>
                                        </a:rPr>
                                        <m:t>𝑖</m:t>
                                      </m:r>
                                    </m:sub>
                                  </m:sSub>
                                  <m:r>
                                    <a:rPr lang="de-DE" altLang="zh-CN" sz="2300" i="1">
                                      <a:solidFill>
                                        <a:srgbClr val="C00000"/>
                                      </a:solidFill>
                                      <a:latin typeface="Cambria Math" panose="02040503050406030204" pitchFamily="18" charset="0"/>
                                    </a:rPr>
                                    <m:t>, </m:t>
                                  </m:r>
                                  <m:r>
                                    <a:rPr lang="de-DE" altLang="zh-CN" sz="2300" i="1">
                                      <a:solidFill>
                                        <a:srgbClr val="C00000"/>
                                      </a:solidFill>
                                      <a:latin typeface="Cambria Math" panose="02040503050406030204" pitchFamily="18" charset="0"/>
                                    </a:rPr>
                                    <m:t>𝑎</m:t>
                                  </m:r>
                                </m:e>
                              </m:d>
                              <m:r>
                                <a:rPr lang="de-DE" altLang="zh-CN" sz="2300" i="1">
                                  <a:solidFill>
                                    <a:srgbClr val="C00000"/>
                                  </a:solidFill>
                                  <a:latin typeface="Cambria Math" panose="02040503050406030204" pitchFamily="18" charset="0"/>
                                </a:rPr>
                                <m:t>𝑏</m:t>
                              </m:r>
                              <m:d>
                                <m:dPr>
                                  <m:ctrlPr>
                                    <a:rPr lang="de-DE" altLang="zh-CN" sz="2300" i="1">
                                      <a:solidFill>
                                        <a:srgbClr val="C00000"/>
                                      </a:solidFill>
                                      <a:latin typeface="Cambria Math" panose="02040503050406030204" pitchFamily="18" charset="0"/>
                                    </a:rPr>
                                  </m:ctrlPr>
                                </m:dPr>
                                <m:e>
                                  <m:sSub>
                                    <m:sSubPr>
                                      <m:ctrlPr>
                                        <a:rPr lang="de-DE" altLang="zh-CN" sz="2300" i="1">
                                          <a:solidFill>
                                            <a:srgbClr val="C00000"/>
                                          </a:solidFill>
                                          <a:latin typeface="Cambria Math" panose="02040503050406030204" pitchFamily="18" charset="0"/>
                                        </a:rPr>
                                      </m:ctrlPr>
                                    </m:sSubPr>
                                    <m:e>
                                      <m:r>
                                        <a:rPr lang="de-DE" altLang="zh-CN" sz="2300" i="1">
                                          <a:solidFill>
                                            <a:srgbClr val="C00000"/>
                                          </a:solidFill>
                                          <a:latin typeface="Cambria Math" panose="02040503050406030204" pitchFamily="18" charset="0"/>
                                        </a:rPr>
                                        <m:t>𝑠</m:t>
                                      </m:r>
                                    </m:e>
                                    <m:sub>
                                      <m:r>
                                        <a:rPr lang="de-DE" altLang="zh-CN" sz="2300" i="1">
                                          <a:solidFill>
                                            <a:srgbClr val="C00000"/>
                                          </a:solidFill>
                                          <a:latin typeface="Cambria Math" panose="02040503050406030204" pitchFamily="18" charset="0"/>
                                        </a:rPr>
                                        <m:t>𝑖</m:t>
                                      </m:r>
                                    </m:sub>
                                  </m:sSub>
                                </m:e>
                              </m:d>
                            </m:e>
                          </m:nary>
                        </m:num>
                        <m:den>
                          <m:nary>
                            <m:naryPr>
                              <m:chr m:val="∑"/>
                              <m:limLoc m:val="subSup"/>
                              <m:supHide m:val="on"/>
                              <m:ctrlPr>
                                <a:rPr lang="de-DE" altLang="zh-CN" sz="2300" i="1">
                                  <a:latin typeface="Cambria Math" panose="02040503050406030204" pitchFamily="18" charset="0"/>
                                </a:rPr>
                              </m:ctrlPr>
                            </m:naryPr>
                            <m:sub>
                              <m:sSub>
                                <m:sSubPr>
                                  <m:ctrlPr>
                                    <a:rPr lang="de-DE" altLang="zh-CN" sz="2300" i="1">
                                      <a:latin typeface="Cambria Math" panose="02040503050406030204" pitchFamily="18" charset="0"/>
                                    </a:rPr>
                                  </m:ctrlPr>
                                </m:sSubPr>
                                <m:e>
                                  <m:r>
                                    <m:rPr>
                                      <m:brk m:alnAt="9"/>
                                    </m:rPr>
                                    <a:rPr lang="de-DE" altLang="zh-CN" sz="2300" i="1">
                                      <a:latin typeface="Cambria Math" panose="02040503050406030204" pitchFamily="18" charset="0"/>
                                    </a:rPr>
                                    <m:t>𝑠</m:t>
                                  </m:r>
                                </m:e>
                                <m:sub>
                                  <m:r>
                                    <a:rPr lang="de-DE" altLang="zh-CN" sz="2300" i="1">
                                      <a:latin typeface="Cambria Math" panose="02040503050406030204" pitchFamily="18" charset="0"/>
                                    </a:rPr>
                                    <m:t>𝑘</m:t>
                                  </m:r>
                                </m:sub>
                              </m:sSub>
                              <m:r>
                                <m:rPr>
                                  <m:brk m:alnAt="9"/>
                                </m:rPr>
                                <a:rPr lang="de-DE" altLang="zh-CN" sz="2300" i="1">
                                  <a:latin typeface="Cambria Math" panose="02040503050406030204" pitchFamily="18" charset="0"/>
                                  <a:ea typeface="Cambria Math" panose="02040503050406030204" pitchFamily="18" charset="0"/>
                                </a:rPr>
                                <m:t>∈</m:t>
                              </m:r>
                              <m:r>
                                <a:rPr lang="de-DE" altLang="zh-CN" sz="2300" i="1">
                                  <a:latin typeface="Cambria Math" panose="02040503050406030204" pitchFamily="18" charset="0"/>
                                  <a:ea typeface="Cambria Math" panose="02040503050406030204" pitchFamily="18" charset="0"/>
                                </a:rPr>
                                <m:t>𝑆</m:t>
                              </m:r>
                            </m:sub>
                            <m:sup/>
                            <m:e>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r>
                                    <a:rPr lang="de-DE" altLang="zh-CN" sz="2300" i="1">
                                      <a:latin typeface="Cambria Math" panose="02040503050406030204" pitchFamily="18" charset="0"/>
                                    </a:rPr>
                                    <m:t>𝑜</m:t>
                                  </m:r>
                                  <m:r>
                                    <a:rPr lang="de-DE" altLang="zh-CN" sz="2300" i="1">
                                      <a:latin typeface="Cambria Math" panose="02040503050406030204" pitchFamily="18" charset="0"/>
                                    </a:rPr>
                                    <m:t>|</m:t>
                                  </m:r>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𝑘</m:t>
                                      </m:r>
                                    </m:sub>
                                  </m:sSub>
                                  <m:r>
                                    <a:rPr lang="de-DE" altLang="zh-CN" sz="2300" b="0" i="1" smtClean="0">
                                      <a:latin typeface="Cambria Math" panose="02040503050406030204" pitchFamily="18" charset="0"/>
                                    </a:rPr>
                                    <m:t>,</m:t>
                                  </m:r>
                                  <m:r>
                                    <a:rPr lang="de-DE" altLang="zh-CN" sz="2300" b="0" i="1" smtClean="0">
                                      <a:latin typeface="Cambria Math" panose="02040503050406030204" pitchFamily="18" charset="0"/>
                                    </a:rPr>
                                    <m:t>𝑎</m:t>
                                  </m:r>
                                </m:e>
                              </m:d>
                            </m:e>
                          </m:nary>
                          <m:nary>
                            <m:naryPr>
                              <m:chr m:val="∑"/>
                              <m:limLoc m:val="subSup"/>
                              <m:supHide m:val="on"/>
                              <m:ctrlPr>
                                <a:rPr lang="de-DE" altLang="zh-CN" sz="2300" i="1">
                                  <a:latin typeface="Cambria Math" panose="02040503050406030204" pitchFamily="18" charset="0"/>
                                </a:rPr>
                              </m:ctrlPr>
                            </m:naryPr>
                            <m:sub>
                              <m:sSub>
                                <m:sSubPr>
                                  <m:ctrlPr>
                                    <a:rPr lang="de-DE" altLang="zh-CN" sz="2300" i="1">
                                      <a:latin typeface="Cambria Math" panose="02040503050406030204" pitchFamily="18" charset="0"/>
                                    </a:rPr>
                                  </m:ctrlPr>
                                </m:sSubPr>
                                <m:e>
                                  <m:r>
                                    <m:rPr>
                                      <m:brk m:alnAt="9"/>
                                    </m:rPr>
                                    <a:rPr lang="de-DE" altLang="zh-CN" sz="2300" i="1">
                                      <a:latin typeface="Cambria Math" panose="02040503050406030204" pitchFamily="18" charset="0"/>
                                    </a:rPr>
                                    <m:t>𝑠</m:t>
                                  </m:r>
                                </m:e>
                                <m:sub>
                                  <m:r>
                                    <m:rPr>
                                      <m:brk m:alnAt="9"/>
                                    </m:rPr>
                                    <a:rPr lang="de-DE" altLang="zh-CN" sz="2300" i="1">
                                      <a:latin typeface="Cambria Math" panose="02040503050406030204" pitchFamily="18" charset="0"/>
                                    </a:rPr>
                                    <m:t>𝑖</m:t>
                                  </m:r>
                                </m:sub>
                              </m:sSub>
                              <m:r>
                                <m:rPr>
                                  <m:brk m:alnAt="9"/>
                                </m:rPr>
                                <a:rPr lang="de-DE" altLang="zh-CN" sz="2300" i="1">
                                  <a:latin typeface="Cambria Math" panose="02040503050406030204" pitchFamily="18" charset="0"/>
                                  <a:ea typeface="Cambria Math" panose="02040503050406030204" pitchFamily="18" charset="0"/>
                                </a:rPr>
                                <m:t>∈</m:t>
                              </m:r>
                              <m:r>
                                <a:rPr lang="de-DE" altLang="zh-CN" sz="2300" i="1">
                                  <a:latin typeface="Cambria Math" panose="02040503050406030204" pitchFamily="18" charset="0"/>
                                  <a:ea typeface="Cambria Math" panose="02040503050406030204" pitchFamily="18" charset="0"/>
                                </a:rPr>
                                <m:t>𝑆</m:t>
                              </m:r>
                            </m:sub>
                            <m:sup/>
                            <m:e>
                              <m:r>
                                <a:rPr lang="de-DE" altLang="zh-CN" sz="2300" i="1">
                                  <a:latin typeface="Cambria Math" panose="02040503050406030204" pitchFamily="18" charset="0"/>
                                </a:rPr>
                                <m:t>𝑃</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𝑘</m:t>
                                      </m:r>
                                    </m:sub>
                                  </m:sSub>
                                  <m:r>
                                    <a:rPr lang="de-DE" altLang="zh-CN" sz="2300" i="1">
                                      <a:latin typeface="Cambria Math" panose="02040503050406030204" pitchFamily="18" charset="0"/>
                                    </a:rPr>
                                    <m:t>|</m:t>
                                  </m:r>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𝑖</m:t>
                                      </m:r>
                                    </m:sub>
                                  </m:sSub>
                                  <m:r>
                                    <a:rPr lang="de-DE" altLang="zh-CN" sz="2300" i="1">
                                      <a:latin typeface="Cambria Math" panose="02040503050406030204" pitchFamily="18" charset="0"/>
                                    </a:rPr>
                                    <m:t>, </m:t>
                                  </m:r>
                                  <m:r>
                                    <a:rPr lang="de-DE" altLang="zh-CN" sz="2300" i="1">
                                      <a:latin typeface="Cambria Math" panose="02040503050406030204" pitchFamily="18" charset="0"/>
                                    </a:rPr>
                                    <m:t>𝑎</m:t>
                                  </m:r>
                                </m:e>
                              </m:d>
                              <m:r>
                                <a:rPr lang="de-DE" altLang="zh-CN" sz="2300" i="1">
                                  <a:latin typeface="Cambria Math" panose="02040503050406030204" pitchFamily="18" charset="0"/>
                                </a:rPr>
                                <m:t>𝑏</m:t>
                              </m:r>
                              <m:d>
                                <m:dPr>
                                  <m:ctrlPr>
                                    <a:rPr lang="de-DE" altLang="zh-CN" sz="2300" i="1">
                                      <a:latin typeface="Cambria Math" panose="02040503050406030204" pitchFamily="18" charset="0"/>
                                    </a:rPr>
                                  </m:ctrlPr>
                                </m:dPr>
                                <m:e>
                                  <m:sSub>
                                    <m:sSubPr>
                                      <m:ctrlPr>
                                        <a:rPr lang="de-DE" altLang="zh-CN" sz="2300" i="1">
                                          <a:latin typeface="Cambria Math" panose="02040503050406030204" pitchFamily="18" charset="0"/>
                                        </a:rPr>
                                      </m:ctrlPr>
                                    </m:sSubPr>
                                    <m:e>
                                      <m:r>
                                        <a:rPr lang="de-DE" altLang="zh-CN" sz="2300" i="1">
                                          <a:latin typeface="Cambria Math" panose="02040503050406030204" pitchFamily="18" charset="0"/>
                                        </a:rPr>
                                        <m:t>𝑠</m:t>
                                      </m:r>
                                    </m:e>
                                    <m:sub>
                                      <m:r>
                                        <a:rPr lang="de-DE" altLang="zh-CN" sz="2300" i="1">
                                          <a:latin typeface="Cambria Math" panose="02040503050406030204" pitchFamily="18" charset="0"/>
                                        </a:rPr>
                                        <m:t>𝑖</m:t>
                                      </m:r>
                                    </m:sub>
                                  </m:sSub>
                                </m:e>
                              </m:d>
                            </m:e>
                          </m:nary>
                        </m:den>
                      </m:f>
                    </m:oMath>
                  </m:oMathPara>
                </a14:m>
                <a:endParaRPr lang="en-GB" altLang="zh-CN" sz="2300" dirty="0">
                  <a:sym typeface="Symbol" charset="0"/>
                </a:endParaRPr>
              </a:p>
              <a:p>
                <a:pPr lvl="1"/>
                <a:r>
                  <a:rPr lang="en-US" altLang="zh-CN" dirty="0"/>
                  <a:t>Consider as two stage-update</a:t>
                </a:r>
              </a:p>
              <a:p>
                <a:pPr marL="1371600" lvl="2" indent="-457200">
                  <a:buFont typeface="+mj-lt"/>
                  <a:buAutoNum type="arabicPeriod"/>
                </a:pPr>
                <a:r>
                  <a:rPr lang="en-US" altLang="zh-CN" dirty="0"/>
                  <a:t>Update for the </a:t>
                </a:r>
                <a:r>
                  <a:rPr lang="en-US" altLang="zh-CN" dirty="0">
                    <a:solidFill>
                      <a:srgbClr val="C00000"/>
                    </a:solidFill>
                  </a:rPr>
                  <a:t>action</a:t>
                </a:r>
                <a:endParaRPr lang="en-US" altLang="zh-CN" dirty="0"/>
              </a:p>
              <a:p>
                <a:pPr marL="1371600" lvl="2" indent="-457200">
                  <a:buFont typeface="+mj-lt"/>
                  <a:buAutoNum type="arabicPeriod"/>
                </a:pPr>
                <a:r>
                  <a:rPr lang="en-US" altLang="zh-CN" dirty="0"/>
                  <a:t>Update for the </a:t>
                </a:r>
                <a:r>
                  <a:rPr lang="en-US" altLang="zh-CN" dirty="0">
                    <a:solidFill>
                      <a:schemeClr val="accent1"/>
                    </a:solidFill>
                  </a:rPr>
                  <a:t>observation</a:t>
                </a:r>
                <a:endParaRPr lang="de-DE" altLang="zh-CN" i="1" dirty="0">
                  <a:solidFill>
                    <a:schemeClr val="accent1"/>
                  </a:solidFill>
                  <a:latin typeface="Cambria Math" panose="02040503050406030204" pitchFamily="18" charset="0"/>
                </a:endParaRPr>
              </a:p>
            </p:txBody>
          </p:sp>
        </mc:Choice>
        <mc:Fallback xmlns="">
          <p:sp>
            <p:nvSpPr>
              <p:cNvPr id="110594" name="Rectangle 3"/>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447" t="-404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6DB847E-6B76-C04D-88C2-B763C26B65DC}"/>
              </a:ext>
            </a:extLst>
          </p:cNvPr>
          <p:cNvSpPr>
            <a:spLocks noGrp="1"/>
          </p:cNvSpPr>
          <p:nvPr>
            <p:ph type="sldNum" sz="quarter" idx="12"/>
          </p:nvPr>
        </p:nvSpPr>
        <p:spPr/>
        <p:txBody>
          <a:bodyPr/>
          <a:lstStyle/>
          <a:p>
            <a:fld id="{67C9959E-8E6B-B04C-9955-EA096F41CA7A}" type="slidenum">
              <a:rPr lang="en-GB" smtClean="0"/>
              <a:pPr/>
              <a:t>26</a:t>
            </a:fld>
            <a:endParaRPr lang="en-GB" dirty="0"/>
          </a:p>
        </p:txBody>
      </p:sp>
      <p:sp>
        <p:nvSpPr>
          <p:cNvPr id="110641" name="Text Box 51"/>
          <p:cNvSpPr txBox="1">
            <a:spLocks noChangeArrowheads="1"/>
          </p:cNvSpPr>
          <p:nvPr/>
        </p:nvSpPr>
        <p:spPr bwMode="auto">
          <a:xfrm>
            <a:off x="2511283" y="5996790"/>
            <a:ext cx="13804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dirty="0">
                <a:latin typeface="+mn-lt"/>
                <a:cs typeface="SimSun" charset="0"/>
              </a:rPr>
              <a:t>Move </a:t>
            </a:r>
            <a:r>
              <a:rPr lang="en-US" altLang="zh-CN" sz="1800" i="0" dirty="0">
                <a:solidFill>
                  <a:srgbClr val="C00000"/>
                </a:solidFill>
                <a:latin typeface="+mn-lt"/>
                <a:cs typeface="SimSun" charset="0"/>
              </a:rPr>
              <a:t>L</a:t>
            </a:r>
            <a:r>
              <a:rPr lang="en-US" altLang="zh-CN" sz="1800" i="0" dirty="0">
                <a:latin typeface="+mn-lt"/>
                <a:cs typeface="SimSun" charset="0"/>
              </a:rPr>
              <a:t> once</a:t>
            </a:r>
          </a:p>
        </p:txBody>
      </p:sp>
      <mc:AlternateContent xmlns:mc="http://schemas.openxmlformats.org/markup-compatibility/2006" xmlns:a14="http://schemas.microsoft.com/office/drawing/2010/main">
        <mc:Choice Requires="a14">
          <p:sp>
            <p:nvSpPr>
              <p:cNvPr id="110642" name="Text Box 52"/>
              <p:cNvSpPr txBox="1">
                <a:spLocks noChangeArrowheads="1"/>
              </p:cNvSpPr>
              <p:nvPr/>
            </p:nvSpPr>
            <p:spPr bwMode="auto">
              <a:xfrm>
                <a:off x="384688" y="3480653"/>
                <a:ext cx="378886"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Para xmlns:m="http://schemas.openxmlformats.org/officeDocument/2006/math">
                    <m:oMathParaPr>
                      <m:jc m:val="centerGroup"/>
                    </m:oMathParaPr>
                    <m:oMath xmlns:m="http://schemas.openxmlformats.org/officeDocument/2006/math">
                      <m:r>
                        <a:rPr lang="en-US" altLang="zh-CN" sz="1800" i="1" dirty="0" smtClean="0">
                          <a:latin typeface="Cambria Math" panose="02040503050406030204" pitchFamily="18" charset="0"/>
                          <a:cs typeface="SimSun" charset="0"/>
                        </a:rPr>
                        <m:t>𝑏</m:t>
                      </m:r>
                    </m:oMath>
                  </m:oMathPara>
                </a14:m>
                <a:endParaRPr lang="en-US" altLang="zh-CN" sz="1800" i="0" dirty="0">
                  <a:cs typeface="SimSun" charset="0"/>
                </a:endParaRPr>
              </a:p>
            </p:txBody>
          </p:sp>
        </mc:Choice>
        <mc:Fallback xmlns="">
          <p:sp>
            <p:nvSpPr>
              <p:cNvPr id="110642" name="Text Box 52"/>
              <p:cNvSpPr txBox="1">
                <a:spLocks noRot="1" noChangeAspect="1" noMove="1" noResize="1" noEditPoints="1" noAdjustHandles="1" noChangeArrowheads="1" noChangeShapeType="1" noTextEdit="1"/>
              </p:cNvSpPr>
              <p:nvPr/>
            </p:nvSpPr>
            <p:spPr bwMode="auto">
              <a:xfrm>
                <a:off x="384688" y="3480653"/>
                <a:ext cx="378886" cy="36933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1" name="Text Box 52">
                <a:extLst>
                  <a:ext uri="{FF2B5EF4-FFF2-40B4-BE49-F238E27FC236}">
                    <a16:creationId xmlns:a16="http://schemas.microsoft.com/office/drawing/2014/main" id="{97C7A877-514B-924B-AA35-D3ABD87E07DD}"/>
                  </a:ext>
                </a:extLst>
              </p:cNvPr>
              <p:cNvSpPr txBox="1">
                <a:spLocks noChangeArrowheads="1"/>
              </p:cNvSpPr>
              <p:nvPr/>
            </p:nvSpPr>
            <p:spPr bwMode="auto">
              <a:xfrm>
                <a:off x="3422616" y="3480650"/>
                <a:ext cx="628377" cy="38792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 xmlns:m="http://schemas.openxmlformats.org/officeDocument/2006/math">
                    <m:sSup>
                      <m:sSupPr>
                        <m:ctrlPr>
                          <a:rPr lang="de-DE" altLang="zh-CN" sz="1800" b="0" i="1" dirty="0" smtClean="0">
                            <a:latin typeface="Cambria Math" panose="02040503050406030204" pitchFamily="18" charset="0"/>
                            <a:cs typeface="SimSun" charset="0"/>
                          </a:rPr>
                        </m:ctrlPr>
                      </m:sSupPr>
                      <m:e>
                        <m:r>
                          <a:rPr lang="en-US" altLang="zh-CN" sz="1800" i="1" dirty="0" smtClean="0">
                            <a:latin typeface="Cambria Math" panose="02040503050406030204" pitchFamily="18" charset="0"/>
                            <a:cs typeface="SimSun" charset="0"/>
                          </a:rPr>
                          <m:t>𝑏</m:t>
                        </m:r>
                      </m:e>
                      <m:sup>
                        <m:d>
                          <m:dPr>
                            <m:ctrlPr>
                              <a:rPr lang="de-DE" altLang="zh-CN" sz="1800" b="0" i="1" dirty="0" smtClean="0">
                                <a:latin typeface="Cambria Math" panose="02040503050406030204" pitchFamily="18" charset="0"/>
                                <a:cs typeface="SimSun" charset="0"/>
                              </a:rPr>
                            </m:ctrlPr>
                          </m:dPr>
                          <m:e>
                            <m:r>
                              <a:rPr lang="de-DE" altLang="zh-CN" sz="1800" b="0" i="1" dirty="0" smtClean="0">
                                <a:latin typeface="Cambria Math" panose="02040503050406030204" pitchFamily="18" charset="0"/>
                                <a:cs typeface="SimSun" charset="0"/>
                              </a:rPr>
                              <m:t>1</m:t>
                            </m:r>
                          </m:e>
                        </m:d>
                      </m:sup>
                    </m:sSup>
                  </m:oMath>
                </a14:m>
                <a:r>
                  <a:rPr lang="en-US" altLang="zh-CN" sz="1800" i="0" dirty="0">
                    <a:cs typeface="SimSun" charset="0"/>
                  </a:rPr>
                  <a:t> </a:t>
                </a:r>
              </a:p>
            </p:txBody>
          </p:sp>
        </mc:Choice>
        <mc:Fallback>
          <p:sp>
            <p:nvSpPr>
              <p:cNvPr id="41" name="Text Box 52">
                <a:extLst>
                  <a:ext uri="{FF2B5EF4-FFF2-40B4-BE49-F238E27FC236}">
                    <a16:creationId xmlns:a16="http://schemas.microsoft.com/office/drawing/2014/main" id="{97C7A877-514B-924B-AA35-D3ABD87E07DD}"/>
                  </a:ext>
                </a:extLst>
              </p:cNvPr>
              <p:cNvSpPr txBox="1">
                <a:spLocks noRot="1" noChangeAspect="1" noMove="1" noResize="1" noEditPoints="1" noAdjustHandles="1" noChangeArrowheads="1" noChangeShapeType="1" noTextEdit="1"/>
              </p:cNvSpPr>
              <p:nvPr/>
            </p:nvSpPr>
            <p:spPr bwMode="auto">
              <a:xfrm>
                <a:off x="3422616" y="3480650"/>
                <a:ext cx="628377" cy="387927"/>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42" name="Group 3">
            <a:extLst>
              <a:ext uri="{FF2B5EF4-FFF2-40B4-BE49-F238E27FC236}">
                <a16:creationId xmlns:a16="http://schemas.microsoft.com/office/drawing/2014/main" id="{A1AF7200-5ED3-CF49-9216-85253EEA8917}"/>
              </a:ext>
            </a:extLst>
          </p:cNvPr>
          <p:cNvGrpSpPr>
            <a:grpSpLocks/>
          </p:cNvGrpSpPr>
          <p:nvPr/>
        </p:nvGrpSpPr>
        <p:grpSpPr bwMode="auto">
          <a:xfrm>
            <a:off x="3405935" y="3844719"/>
            <a:ext cx="2438400" cy="1828800"/>
            <a:chOff x="960" y="1152"/>
            <a:chExt cx="1536" cy="1152"/>
          </a:xfrm>
        </p:grpSpPr>
        <p:sp>
          <p:nvSpPr>
            <p:cNvPr id="43" name="Rectangle 4">
              <a:extLst>
                <a:ext uri="{FF2B5EF4-FFF2-40B4-BE49-F238E27FC236}">
                  <a16:creationId xmlns:a16="http://schemas.microsoft.com/office/drawing/2014/main" id="{CBBBC139-0EFB-CB4E-8D7A-0EBD38451B64}"/>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4" name="Line 5">
              <a:extLst>
                <a:ext uri="{FF2B5EF4-FFF2-40B4-BE49-F238E27FC236}">
                  <a16:creationId xmlns:a16="http://schemas.microsoft.com/office/drawing/2014/main" id="{20579FFD-400F-4647-A918-0CB14D118231}"/>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5" name="Line 6">
              <a:extLst>
                <a:ext uri="{FF2B5EF4-FFF2-40B4-BE49-F238E27FC236}">
                  <a16:creationId xmlns:a16="http://schemas.microsoft.com/office/drawing/2014/main" id="{0826A633-2030-D840-98BF-79267BEEB38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6" name="Line 7">
              <a:extLst>
                <a:ext uri="{FF2B5EF4-FFF2-40B4-BE49-F238E27FC236}">
                  <a16:creationId xmlns:a16="http://schemas.microsoft.com/office/drawing/2014/main" id="{FBF5285F-F30B-5A40-93BA-C47B08708757}"/>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7" name="Line 8">
              <a:extLst>
                <a:ext uri="{FF2B5EF4-FFF2-40B4-BE49-F238E27FC236}">
                  <a16:creationId xmlns:a16="http://schemas.microsoft.com/office/drawing/2014/main" id="{26072521-77D6-BD4F-8808-3158307EC07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48" name="Line 9">
              <a:extLst>
                <a:ext uri="{FF2B5EF4-FFF2-40B4-BE49-F238E27FC236}">
                  <a16:creationId xmlns:a16="http://schemas.microsoft.com/office/drawing/2014/main" id="{FB81DC20-E433-0A42-B9A6-821D29EA7AE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49" name="Rectangle 10">
              <a:extLst>
                <a:ext uri="{FF2B5EF4-FFF2-40B4-BE49-F238E27FC236}">
                  <a16:creationId xmlns:a16="http://schemas.microsoft.com/office/drawing/2014/main" id="{9373A251-FC92-0941-9AF5-F275B3144AE9}"/>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72AB157F-583E-3045-B709-D093365094F3}"/>
                  </a:ext>
                </a:extLst>
              </p:cNvPr>
              <p:cNvSpPr>
                <a:spLocks noChangeArrowheads="1"/>
              </p:cNvSpPr>
              <p:nvPr/>
            </p:nvSpPr>
            <p:spPr bwMode="auto">
              <a:xfrm>
                <a:off x="5234736" y="3844716"/>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left"/>
                    </m:oMathParaPr>
                    <m:oMath xmlns:m="http://schemas.openxmlformats.org/officeDocument/2006/math">
                      <m:r>
                        <a:rPr lang="en-GB" i="1" dirty="0">
                          <a:solidFill>
                            <a:schemeClr val="accent4"/>
                          </a:solidFill>
                          <a:latin typeface="Cambria Math" panose="02040503050406030204" pitchFamily="18" charset="0"/>
                        </a:rPr>
                        <m:t>0.</m:t>
                      </m:r>
                      <m:r>
                        <a:rPr lang="de-DE" i="1" dirty="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50" name="Rectangle 49">
                <a:extLst>
                  <a:ext uri="{FF2B5EF4-FFF2-40B4-BE49-F238E27FC236}">
                    <a16:creationId xmlns:a16="http://schemas.microsoft.com/office/drawing/2014/main" id="{72AB157F-583E-3045-B709-D093365094F3}"/>
                  </a:ext>
                </a:extLst>
              </p:cNvPr>
              <p:cNvSpPr>
                <a:spLocks noRot="1" noChangeAspect="1" noMove="1" noResize="1" noEditPoints="1" noAdjustHandles="1" noChangeArrowheads="1" noChangeShapeType="1" noTextEdit="1"/>
              </p:cNvSpPr>
              <p:nvPr/>
            </p:nvSpPr>
            <p:spPr bwMode="auto">
              <a:xfrm>
                <a:off x="5234736" y="3844716"/>
                <a:ext cx="609600" cy="609600"/>
              </a:xfrm>
              <a:prstGeom prst="rect">
                <a:avLst/>
              </a:prstGeom>
              <a:blipFill>
                <a:blip r:embed="rId6"/>
                <a:stretch>
                  <a:fillRect/>
                </a:stretch>
              </a:blipFill>
              <a:ln w="9525">
                <a:solidFill>
                  <a:schemeClr val="tx1"/>
                </a:solidFill>
                <a:miter lim="800000"/>
                <a:headEnd/>
                <a:tailEnd/>
              </a:ln>
            </p:spPr>
            <p:txBody>
              <a:bodyPr/>
              <a:lstStyle/>
              <a:p>
                <a:r>
                  <a:rPr lang="en-GB">
                    <a:noFill/>
                  </a:rPr>
                  <a:t> </a:t>
                </a:r>
              </a:p>
            </p:txBody>
          </p:sp>
        </mc:Fallback>
      </mc:AlternateContent>
      <p:sp>
        <p:nvSpPr>
          <p:cNvPr id="51" name="Text Box 18">
            <a:extLst>
              <a:ext uri="{FF2B5EF4-FFF2-40B4-BE49-F238E27FC236}">
                <a16:creationId xmlns:a16="http://schemas.microsoft.com/office/drawing/2014/main" id="{F1B81023-062D-D64A-883B-D22858739BF5}"/>
              </a:ext>
            </a:extLst>
          </p:cNvPr>
          <p:cNvSpPr txBox="1">
            <a:spLocks noChangeArrowheads="1"/>
          </p:cNvSpPr>
          <p:nvPr/>
        </p:nvSpPr>
        <p:spPr bwMode="auto">
          <a:xfrm>
            <a:off x="3037928" y="4593656"/>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52" name="Text Box 19">
            <a:extLst>
              <a:ext uri="{FF2B5EF4-FFF2-40B4-BE49-F238E27FC236}">
                <a16:creationId xmlns:a16="http://schemas.microsoft.com/office/drawing/2014/main" id="{9130CC18-0D91-7D49-9814-7B17770F2F91}"/>
              </a:ext>
            </a:extLst>
          </p:cNvPr>
          <p:cNvSpPr txBox="1">
            <a:spLocks noChangeArrowheads="1"/>
          </p:cNvSpPr>
          <p:nvPr/>
        </p:nvSpPr>
        <p:spPr bwMode="auto">
          <a:xfrm>
            <a:off x="3037928" y="3984056"/>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53" name="Text Box 20">
            <a:extLst>
              <a:ext uri="{FF2B5EF4-FFF2-40B4-BE49-F238E27FC236}">
                <a16:creationId xmlns:a16="http://schemas.microsoft.com/office/drawing/2014/main" id="{8DE527B1-0FFE-B54D-9414-A4D54A061147}"/>
              </a:ext>
            </a:extLst>
          </p:cNvPr>
          <p:cNvSpPr txBox="1">
            <a:spLocks noChangeArrowheads="1"/>
          </p:cNvSpPr>
          <p:nvPr/>
        </p:nvSpPr>
        <p:spPr bwMode="auto">
          <a:xfrm>
            <a:off x="3037928" y="5127056"/>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54" name="Text Box 21">
            <a:extLst>
              <a:ext uri="{FF2B5EF4-FFF2-40B4-BE49-F238E27FC236}">
                <a16:creationId xmlns:a16="http://schemas.microsoft.com/office/drawing/2014/main" id="{60754734-A003-0843-891E-83BC7CC1AF1A}"/>
              </a:ext>
            </a:extLst>
          </p:cNvPr>
          <p:cNvSpPr txBox="1">
            <a:spLocks noChangeArrowheads="1"/>
          </p:cNvSpPr>
          <p:nvPr/>
        </p:nvSpPr>
        <p:spPr bwMode="auto">
          <a:xfrm>
            <a:off x="5400128" y="5660456"/>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55" name="Text Box 22">
            <a:extLst>
              <a:ext uri="{FF2B5EF4-FFF2-40B4-BE49-F238E27FC236}">
                <a16:creationId xmlns:a16="http://schemas.microsoft.com/office/drawing/2014/main" id="{BDB65ABB-3626-AB43-AE68-1311D6B95305}"/>
              </a:ext>
            </a:extLst>
          </p:cNvPr>
          <p:cNvSpPr txBox="1">
            <a:spLocks noChangeArrowheads="1"/>
          </p:cNvSpPr>
          <p:nvPr/>
        </p:nvSpPr>
        <p:spPr bwMode="auto">
          <a:xfrm>
            <a:off x="4790528" y="5660456"/>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56" name="Text Box 23">
            <a:extLst>
              <a:ext uri="{FF2B5EF4-FFF2-40B4-BE49-F238E27FC236}">
                <a16:creationId xmlns:a16="http://schemas.microsoft.com/office/drawing/2014/main" id="{72137A2F-7FC4-A845-AB59-8F309EB36887}"/>
              </a:ext>
            </a:extLst>
          </p:cNvPr>
          <p:cNvSpPr txBox="1">
            <a:spLocks noChangeArrowheads="1"/>
          </p:cNvSpPr>
          <p:nvPr/>
        </p:nvSpPr>
        <p:spPr bwMode="auto">
          <a:xfrm>
            <a:off x="4180928" y="5660456"/>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57" name="Text Box 24">
            <a:extLst>
              <a:ext uri="{FF2B5EF4-FFF2-40B4-BE49-F238E27FC236}">
                <a16:creationId xmlns:a16="http://schemas.microsoft.com/office/drawing/2014/main" id="{16AF4EE9-F291-1A46-8EC0-FC2D3C196908}"/>
              </a:ext>
            </a:extLst>
          </p:cNvPr>
          <p:cNvSpPr txBox="1">
            <a:spLocks noChangeArrowheads="1"/>
          </p:cNvSpPr>
          <p:nvPr/>
        </p:nvSpPr>
        <p:spPr bwMode="auto">
          <a:xfrm>
            <a:off x="3571328" y="5660456"/>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39BBB75B-1A06-434B-B311-79CFBEAA9F17}"/>
                  </a:ext>
                </a:extLst>
              </p:cNvPr>
              <p:cNvSpPr>
                <a:spLocks noChangeArrowheads="1"/>
              </p:cNvSpPr>
              <p:nvPr/>
            </p:nvSpPr>
            <p:spPr bwMode="auto">
              <a:xfrm>
                <a:off x="5234732" y="4454316"/>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
                    </m:oMathParaPr>
                    <m:oMath xmlns:m="http://schemas.openxmlformats.org/officeDocument/2006/math">
                      <m:r>
                        <a:rPr lang="en-GB" i="1" dirty="0" smtClean="0">
                          <a:solidFill>
                            <a:srgbClr val="C00000"/>
                          </a:solidFill>
                          <a:latin typeface="Cambria Math" panose="02040503050406030204" pitchFamily="18" charset="0"/>
                        </a:rPr>
                        <m:t>0.</m:t>
                      </m:r>
                      <m:r>
                        <a:rPr lang="de-DE" b="0" i="1" dirty="0" smtClean="0">
                          <a:solidFill>
                            <a:srgbClr val="C00000"/>
                          </a:solidFill>
                          <a:latin typeface="Cambria Math" panose="02040503050406030204" pitchFamily="18" charset="0"/>
                        </a:rPr>
                        <m:t>0</m:t>
                      </m:r>
                      <m:acc>
                        <m:accPr>
                          <m:chr m:val="̅"/>
                          <m:ctrlPr>
                            <a:rPr lang="en-GB" i="1" dirty="0">
                              <a:solidFill>
                                <a:srgbClr val="C00000"/>
                              </a:solidFill>
                              <a:latin typeface="Cambria Math" panose="02040503050406030204" pitchFamily="18" charset="0"/>
                            </a:rPr>
                          </m:ctrlPr>
                        </m:accPr>
                        <m:e>
                          <m:r>
                            <a:rPr lang="de-DE" i="1" dirty="0">
                              <a:solidFill>
                                <a:srgbClr val="C00000"/>
                              </a:solidFill>
                              <a:latin typeface="Cambria Math" panose="02040503050406030204" pitchFamily="18" charset="0"/>
                            </a:rPr>
                            <m:t>1</m:t>
                          </m:r>
                        </m:e>
                      </m:acc>
                    </m:oMath>
                  </m:oMathPara>
                </a14:m>
                <a:endParaRPr lang="en-GB" dirty="0">
                  <a:solidFill>
                    <a:srgbClr val="C00000"/>
                  </a:solidFill>
                </a:endParaRPr>
              </a:p>
            </p:txBody>
          </p:sp>
        </mc:Choice>
        <mc:Fallback xmlns="">
          <p:sp>
            <p:nvSpPr>
              <p:cNvPr id="58" name="Rectangle 57">
                <a:extLst>
                  <a:ext uri="{FF2B5EF4-FFF2-40B4-BE49-F238E27FC236}">
                    <a16:creationId xmlns:a16="http://schemas.microsoft.com/office/drawing/2014/main" id="{39BBB75B-1A06-434B-B311-79CFBEAA9F17}"/>
                  </a:ext>
                </a:extLst>
              </p:cNvPr>
              <p:cNvSpPr>
                <a:spLocks noRot="1" noChangeAspect="1" noMove="1" noResize="1" noEditPoints="1" noAdjustHandles="1" noChangeArrowheads="1" noChangeShapeType="1" noTextEdit="1"/>
              </p:cNvSpPr>
              <p:nvPr/>
            </p:nvSpPr>
            <p:spPr bwMode="auto">
              <a:xfrm>
                <a:off x="5234732" y="4454316"/>
                <a:ext cx="609600" cy="609600"/>
              </a:xfrm>
              <a:prstGeom prst="rect">
                <a:avLst/>
              </a:prstGeom>
              <a:blipFill>
                <a:blip r:embed="rId7"/>
                <a:stretch>
                  <a:fillRect l="-2000"/>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8FCC745-DD9B-7147-9916-FDB571E5D7F9}"/>
                  </a:ext>
                </a:extLst>
              </p:cNvPr>
              <p:cNvSpPr txBox="1"/>
              <p:nvPr/>
            </p:nvSpPr>
            <p:spPr>
              <a:xfrm>
                <a:off x="3421321" y="3973849"/>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0.2</m:t>
                      </m:r>
                    </m:oMath>
                  </m:oMathPara>
                </a14:m>
                <a:endParaRPr lang="en-GB" dirty="0">
                  <a:solidFill>
                    <a:schemeClr val="accent1"/>
                  </a:solidFill>
                </a:endParaRPr>
              </a:p>
            </p:txBody>
          </p:sp>
        </mc:Choice>
        <mc:Fallback xmlns="">
          <p:sp>
            <p:nvSpPr>
              <p:cNvPr id="59" name="TextBox 58">
                <a:extLst>
                  <a:ext uri="{FF2B5EF4-FFF2-40B4-BE49-F238E27FC236}">
                    <a16:creationId xmlns:a16="http://schemas.microsoft.com/office/drawing/2014/main" id="{C8FCC745-DD9B-7147-9916-FDB571E5D7F9}"/>
                  </a:ext>
                </a:extLst>
              </p:cNvPr>
              <p:cNvSpPr txBox="1">
                <a:spLocks noRot="1" noChangeAspect="1" noMove="1" noResize="1" noEditPoints="1" noAdjustHandles="1" noChangeArrowheads="1" noChangeShapeType="1" noTextEdit="1"/>
              </p:cNvSpPr>
              <p:nvPr/>
            </p:nvSpPr>
            <p:spPr>
              <a:xfrm>
                <a:off x="3421321" y="3973849"/>
                <a:ext cx="542136"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FD15401-689C-7542-9641-E70524E43EF6}"/>
                  </a:ext>
                </a:extLst>
              </p:cNvPr>
              <p:cNvSpPr txBox="1"/>
              <p:nvPr/>
            </p:nvSpPr>
            <p:spPr>
              <a:xfrm>
                <a:off x="4004403" y="3968354"/>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0" name="TextBox 59">
                <a:extLst>
                  <a:ext uri="{FF2B5EF4-FFF2-40B4-BE49-F238E27FC236}">
                    <a16:creationId xmlns:a16="http://schemas.microsoft.com/office/drawing/2014/main" id="{6FD15401-689C-7542-9641-E70524E43EF6}"/>
                  </a:ext>
                </a:extLst>
              </p:cNvPr>
              <p:cNvSpPr txBox="1">
                <a:spLocks noRot="1" noChangeAspect="1" noMove="1" noResize="1" noEditPoints="1" noAdjustHandles="1" noChangeArrowheads="1" noChangeShapeType="1" noTextEdit="1"/>
              </p:cNvSpPr>
              <p:nvPr/>
            </p:nvSpPr>
            <p:spPr>
              <a:xfrm>
                <a:off x="4004403" y="3968354"/>
                <a:ext cx="580608" cy="36990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59C991A7-74DD-A540-A3D4-57716F81E7BA}"/>
                  </a:ext>
                </a:extLst>
              </p:cNvPr>
              <p:cNvSpPr txBox="1"/>
              <p:nvPr/>
            </p:nvSpPr>
            <p:spPr>
              <a:xfrm>
                <a:off x="4640716" y="3970305"/>
                <a:ext cx="670376"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r>
                        <a:rPr lang="de-DE" b="0" i="1" dirty="0" smtClean="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2</m:t>
                          </m:r>
                        </m:e>
                      </m:acc>
                    </m:oMath>
                  </m:oMathPara>
                </a14:m>
                <a:endParaRPr lang="en-GB" dirty="0">
                  <a:solidFill>
                    <a:schemeClr val="accent1"/>
                  </a:solidFill>
                </a:endParaRPr>
              </a:p>
            </p:txBody>
          </p:sp>
        </mc:Choice>
        <mc:Fallback xmlns="">
          <p:sp>
            <p:nvSpPr>
              <p:cNvPr id="61" name="TextBox 60">
                <a:extLst>
                  <a:ext uri="{FF2B5EF4-FFF2-40B4-BE49-F238E27FC236}">
                    <a16:creationId xmlns:a16="http://schemas.microsoft.com/office/drawing/2014/main" id="{59C991A7-74DD-A540-A3D4-57716F81E7BA}"/>
                  </a:ext>
                </a:extLst>
              </p:cNvPr>
              <p:cNvSpPr txBox="1">
                <a:spLocks noRot="1" noChangeAspect="1" noMove="1" noResize="1" noEditPoints="1" noAdjustHandles="1" noChangeArrowheads="1" noChangeShapeType="1" noTextEdit="1"/>
              </p:cNvSpPr>
              <p:nvPr/>
            </p:nvSpPr>
            <p:spPr>
              <a:xfrm>
                <a:off x="4640716" y="3970305"/>
                <a:ext cx="670376" cy="36990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3DBE7FEC-1AC7-294A-BE5F-D3A89B96A037}"/>
                  </a:ext>
                </a:extLst>
              </p:cNvPr>
              <p:cNvSpPr txBox="1"/>
              <p:nvPr/>
            </p:nvSpPr>
            <p:spPr>
              <a:xfrm>
                <a:off x="3420097" y="515675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0.2</m:t>
                      </m:r>
                    </m:oMath>
                  </m:oMathPara>
                </a14:m>
                <a:endParaRPr lang="en-GB" dirty="0">
                  <a:solidFill>
                    <a:schemeClr val="accent1"/>
                  </a:solidFill>
                </a:endParaRPr>
              </a:p>
            </p:txBody>
          </p:sp>
        </mc:Choice>
        <mc:Fallback xmlns="">
          <p:sp>
            <p:nvSpPr>
              <p:cNvPr id="62" name="TextBox 61">
                <a:extLst>
                  <a:ext uri="{FF2B5EF4-FFF2-40B4-BE49-F238E27FC236}">
                    <a16:creationId xmlns:a16="http://schemas.microsoft.com/office/drawing/2014/main" id="{3DBE7FEC-1AC7-294A-BE5F-D3A89B96A037}"/>
                  </a:ext>
                </a:extLst>
              </p:cNvPr>
              <p:cNvSpPr txBox="1">
                <a:spLocks noRot="1" noChangeAspect="1" noMove="1" noResize="1" noEditPoints="1" noAdjustHandles="1" noChangeArrowheads="1" noChangeShapeType="1" noTextEdit="1"/>
              </p:cNvSpPr>
              <p:nvPr/>
            </p:nvSpPr>
            <p:spPr>
              <a:xfrm>
                <a:off x="3420097" y="5156750"/>
                <a:ext cx="542136"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E26A87C8-9B90-2549-BDE7-691FB3B3724A}"/>
                  </a:ext>
                </a:extLst>
              </p:cNvPr>
              <p:cNvSpPr txBox="1"/>
              <p:nvPr/>
            </p:nvSpPr>
            <p:spPr>
              <a:xfrm>
                <a:off x="4003179" y="5151255"/>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3" name="TextBox 62">
                <a:extLst>
                  <a:ext uri="{FF2B5EF4-FFF2-40B4-BE49-F238E27FC236}">
                    <a16:creationId xmlns:a16="http://schemas.microsoft.com/office/drawing/2014/main" id="{E26A87C8-9B90-2549-BDE7-691FB3B3724A}"/>
                  </a:ext>
                </a:extLst>
              </p:cNvPr>
              <p:cNvSpPr txBox="1">
                <a:spLocks noRot="1" noChangeAspect="1" noMove="1" noResize="1" noEditPoints="1" noAdjustHandles="1" noChangeArrowheads="1" noChangeShapeType="1" noTextEdit="1"/>
              </p:cNvSpPr>
              <p:nvPr/>
            </p:nvSpPr>
            <p:spPr>
              <a:xfrm>
                <a:off x="4003179" y="5151255"/>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3E345DD-E25F-A644-A03D-6A29FD826257}"/>
                  </a:ext>
                </a:extLst>
              </p:cNvPr>
              <p:cNvSpPr txBox="1"/>
              <p:nvPr/>
            </p:nvSpPr>
            <p:spPr>
              <a:xfrm>
                <a:off x="4639492" y="5153206"/>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4" name="TextBox 63">
                <a:extLst>
                  <a:ext uri="{FF2B5EF4-FFF2-40B4-BE49-F238E27FC236}">
                    <a16:creationId xmlns:a16="http://schemas.microsoft.com/office/drawing/2014/main" id="{A3E345DD-E25F-A644-A03D-6A29FD826257}"/>
                  </a:ext>
                </a:extLst>
              </p:cNvPr>
              <p:cNvSpPr txBox="1">
                <a:spLocks noRot="1" noChangeAspect="1" noMove="1" noResize="1" noEditPoints="1" noAdjustHandles="1" noChangeArrowheads="1" noChangeShapeType="1" noTextEdit="1"/>
              </p:cNvSpPr>
              <p:nvPr/>
            </p:nvSpPr>
            <p:spPr>
              <a:xfrm>
                <a:off x="4639492" y="5153206"/>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C7CF54C-AD9D-1846-B450-CB0F087A3CCC}"/>
                  </a:ext>
                </a:extLst>
              </p:cNvPr>
              <p:cNvSpPr txBox="1"/>
              <p:nvPr/>
            </p:nvSpPr>
            <p:spPr>
              <a:xfrm>
                <a:off x="3420097" y="457026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5" name="TextBox 64">
                <a:extLst>
                  <a:ext uri="{FF2B5EF4-FFF2-40B4-BE49-F238E27FC236}">
                    <a16:creationId xmlns:a16="http://schemas.microsoft.com/office/drawing/2014/main" id="{4C7CF54C-AD9D-1846-B450-CB0F087A3CCC}"/>
                  </a:ext>
                </a:extLst>
              </p:cNvPr>
              <p:cNvSpPr txBox="1">
                <a:spLocks noRot="1" noChangeAspect="1" noMove="1" noResize="1" noEditPoints="1" noAdjustHandles="1" noChangeArrowheads="1" noChangeShapeType="1" noTextEdit="1"/>
              </p:cNvSpPr>
              <p:nvPr/>
            </p:nvSpPr>
            <p:spPr>
              <a:xfrm>
                <a:off x="3420097" y="4570261"/>
                <a:ext cx="580608" cy="36990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4C36523-679C-2F4F-BD7C-53391B756B42}"/>
                  </a:ext>
                </a:extLst>
              </p:cNvPr>
              <p:cNvSpPr txBox="1"/>
              <p:nvPr/>
            </p:nvSpPr>
            <p:spPr>
              <a:xfrm>
                <a:off x="5170126" y="5151252"/>
                <a:ext cx="670376"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r>
                        <a:rPr lang="de-DE" b="0" i="1" dirty="0" smtClean="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6" name="TextBox 65">
                <a:extLst>
                  <a:ext uri="{FF2B5EF4-FFF2-40B4-BE49-F238E27FC236}">
                    <a16:creationId xmlns:a16="http://schemas.microsoft.com/office/drawing/2014/main" id="{34C36523-679C-2F4F-BD7C-53391B756B42}"/>
                  </a:ext>
                </a:extLst>
              </p:cNvPr>
              <p:cNvSpPr txBox="1">
                <a:spLocks noRot="1" noChangeAspect="1" noMove="1" noResize="1" noEditPoints="1" noAdjustHandles="1" noChangeArrowheads="1" noChangeShapeType="1" noTextEdit="1"/>
              </p:cNvSpPr>
              <p:nvPr/>
            </p:nvSpPr>
            <p:spPr>
              <a:xfrm>
                <a:off x="5170126" y="5151252"/>
                <a:ext cx="670376" cy="36990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9FFAF8D-2F04-4F40-9069-BBA501237885}"/>
                  </a:ext>
                </a:extLst>
              </p:cNvPr>
              <p:cNvSpPr txBox="1"/>
              <p:nvPr/>
            </p:nvSpPr>
            <p:spPr>
              <a:xfrm>
                <a:off x="4639492" y="4566717"/>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67" name="TextBox 66">
                <a:extLst>
                  <a:ext uri="{FF2B5EF4-FFF2-40B4-BE49-F238E27FC236}">
                    <a16:creationId xmlns:a16="http://schemas.microsoft.com/office/drawing/2014/main" id="{B9FFAF8D-2F04-4F40-9069-BBA501237885}"/>
                  </a:ext>
                </a:extLst>
              </p:cNvPr>
              <p:cNvSpPr txBox="1">
                <a:spLocks noRot="1" noChangeAspect="1" noMove="1" noResize="1" noEditPoints="1" noAdjustHandles="1" noChangeArrowheads="1" noChangeShapeType="1" noTextEdit="1"/>
              </p:cNvSpPr>
              <p:nvPr/>
            </p:nvSpPr>
            <p:spPr>
              <a:xfrm>
                <a:off x="4639492" y="4566717"/>
                <a:ext cx="580608" cy="369909"/>
              </a:xfrm>
              <a:prstGeom prst="rect">
                <a:avLst/>
              </a:prstGeom>
              <a:blipFill>
                <a:blip r:embed="rId15"/>
                <a:stretch>
                  <a:fillRect/>
                </a:stretch>
              </a:blipFill>
            </p:spPr>
            <p:txBody>
              <a:bodyPr/>
              <a:lstStyle/>
              <a:p>
                <a:r>
                  <a:rPr lang="en-GB">
                    <a:noFill/>
                  </a:rPr>
                  <a:t> </a:t>
                </a:r>
              </a:p>
            </p:txBody>
          </p:sp>
        </mc:Fallback>
      </mc:AlternateContent>
      <p:sp>
        <p:nvSpPr>
          <p:cNvPr id="6" name="Down Arrow 5">
            <a:extLst>
              <a:ext uri="{FF2B5EF4-FFF2-40B4-BE49-F238E27FC236}">
                <a16:creationId xmlns:a16="http://schemas.microsoft.com/office/drawing/2014/main" id="{F2CAFD15-272E-3342-AA85-BA6849A55BCE}"/>
              </a:ext>
            </a:extLst>
          </p:cNvPr>
          <p:cNvSpPr/>
          <p:nvPr/>
        </p:nvSpPr>
        <p:spPr>
          <a:xfrm rot="16200000">
            <a:off x="3040371" y="6104443"/>
            <a:ext cx="317375" cy="729493"/>
          </a:xfrm>
          <a:prstGeom prst="downArrow">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68" name="Text Box 52">
                <a:extLst>
                  <a:ext uri="{FF2B5EF4-FFF2-40B4-BE49-F238E27FC236}">
                    <a16:creationId xmlns:a16="http://schemas.microsoft.com/office/drawing/2014/main" id="{FB8C195B-72F2-744B-B803-D1461692D40F}"/>
                  </a:ext>
                </a:extLst>
              </p:cNvPr>
              <p:cNvSpPr txBox="1">
                <a:spLocks noChangeArrowheads="1"/>
              </p:cNvSpPr>
              <p:nvPr/>
            </p:nvSpPr>
            <p:spPr bwMode="auto">
              <a:xfrm>
                <a:off x="6460543" y="3480650"/>
                <a:ext cx="1130951" cy="38792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 xmlns:m="http://schemas.openxmlformats.org/officeDocument/2006/math">
                    <m:sSup>
                      <m:sSupPr>
                        <m:ctrlPr>
                          <a:rPr lang="de-DE" altLang="zh-CN" sz="1800" b="0" i="1" dirty="0" smtClean="0">
                            <a:latin typeface="Cambria Math" panose="02040503050406030204" pitchFamily="18" charset="0"/>
                            <a:cs typeface="SimSun" charset="0"/>
                          </a:rPr>
                        </m:ctrlPr>
                      </m:sSupPr>
                      <m:e>
                        <m:sSup>
                          <m:sSupPr>
                            <m:ctrlPr>
                              <a:rPr lang="de-DE" altLang="zh-CN" sz="1800" b="0" i="1" dirty="0" smtClean="0">
                                <a:latin typeface="Cambria Math" panose="02040503050406030204" pitchFamily="18" charset="0"/>
                                <a:cs typeface="SimSun" charset="0"/>
                              </a:rPr>
                            </m:ctrlPr>
                          </m:sSupPr>
                          <m:e>
                            <m:r>
                              <a:rPr lang="de-DE" altLang="zh-CN" sz="1800" b="0" i="1" dirty="0" smtClean="0">
                                <a:latin typeface="Cambria Math" panose="02040503050406030204" pitchFamily="18" charset="0"/>
                                <a:cs typeface="SimSun" charset="0"/>
                              </a:rPr>
                              <m:t>𝑏</m:t>
                            </m:r>
                          </m:e>
                          <m:sup>
                            <m:d>
                              <m:dPr>
                                <m:ctrlPr>
                                  <a:rPr lang="de-DE" altLang="zh-CN" sz="1800" b="0" i="1" dirty="0" smtClean="0">
                                    <a:latin typeface="Cambria Math" panose="02040503050406030204" pitchFamily="18" charset="0"/>
                                    <a:cs typeface="SimSun" charset="0"/>
                                  </a:rPr>
                                </m:ctrlPr>
                              </m:dPr>
                              <m:e>
                                <m:r>
                                  <a:rPr lang="de-DE" altLang="zh-CN" sz="1800" b="0" i="1" dirty="0" smtClean="0">
                                    <a:latin typeface="Cambria Math" panose="02040503050406030204" pitchFamily="18" charset="0"/>
                                    <a:cs typeface="SimSun" charset="0"/>
                                  </a:rPr>
                                  <m:t>2</m:t>
                                </m:r>
                              </m:e>
                            </m:d>
                          </m:sup>
                        </m:sSup>
                        <m:r>
                          <a:rPr lang="de-DE" altLang="zh-CN" sz="1800" b="0" i="1" dirty="0" smtClean="0">
                            <a:latin typeface="Cambria Math" panose="02040503050406030204" pitchFamily="18" charset="0"/>
                            <a:cs typeface="SimSun" charset="0"/>
                          </a:rPr>
                          <m:t>=</m:t>
                        </m:r>
                        <m:r>
                          <a:rPr lang="en-US" altLang="zh-CN" sz="1800" i="1" dirty="0" smtClean="0">
                            <a:latin typeface="Cambria Math" panose="02040503050406030204" pitchFamily="18" charset="0"/>
                            <a:cs typeface="SimSun" charset="0"/>
                          </a:rPr>
                          <m:t>𝑏</m:t>
                        </m:r>
                      </m:e>
                      <m:sup>
                        <m:r>
                          <a:rPr lang="de-DE" altLang="zh-CN" sz="1800" b="0" i="1" dirty="0" smtClean="0">
                            <a:latin typeface="Cambria Math" panose="02040503050406030204" pitchFamily="18" charset="0"/>
                            <a:cs typeface="SimSun" charset="0"/>
                          </a:rPr>
                          <m:t>′</m:t>
                        </m:r>
                      </m:sup>
                    </m:sSup>
                  </m:oMath>
                </a14:m>
                <a:r>
                  <a:rPr lang="en-US" altLang="zh-CN" sz="1800" i="0" dirty="0">
                    <a:cs typeface="SimSun" charset="0"/>
                  </a:rPr>
                  <a:t> </a:t>
                </a:r>
              </a:p>
            </p:txBody>
          </p:sp>
        </mc:Choice>
        <mc:Fallback>
          <p:sp>
            <p:nvSpPr>
              <p:cNvPr id="68" name="Text Box 52">
                <a:extLst>
                  <a:ext uri="{FF2B5EF4-FFF2-40B4-BE49-F238E27FC236}">
                    <a16:creationId xmlns:a16="http://schemas.microsoft.com/office/drawing/2014/main" id="{FB8C195B-72F2-744B-B803-D1461692D40F}"/>
                  </a:ext>
                </a:extLst>
              </p:cNvPr>
              <p:cNvSpPr txBox="1">
                <a:spLocks noRot="1" noChangeAspect="1" noMove="1" noResize="1" noEditPoints="1" noAdjustHandles="1" noChangeArrowheads="1" noChangeShapeType="1" noTextEdit="1"/>
              </p:cNvSpPr>
              <p:nvPr/>
            </p:nvSpPr>
            <p:spPr bwMode="auto">
              <a:xfrm>
                <a:off x="6460543" y="3480650"/>
                <a:ext cx="1130951" cy="387927"/>
              </a:xfrm>
              <a:prstGeom prst="rect">
                <a:avLst/>
              </a:prstGeom>
              <a:blipFill>
                <a:blip r:embed="rId1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95" name="Text Box 51">
            <a:extLst>
              <a:ext uri="{FF2B5EF4-FFF2-40B4-BE49-F238E27FC236}">
                <a16:creationId xmlns:a16="http://schemas.microsoft.com/office/drawing/2014/main" id="{AD4AC33C-F5B8-F040-A954-D089E6709E26}"/>
              </a:ext>
            </a:extLst>
          </p:cNvPr>
          <p:cNvSpPr txBox="1">
            <a:spLocks noChangeArrowheads="1"/>
          </p:cNvSpPr>
          <p:nvPr/>
        </p:nvSpPr>
        <p:spPr bwMode="auto">
          <a:xfrm>
            <a:off x="5341004" y="5996790"/>
            <a:ext cx="157607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dirty="0">
                <a:latin typeface="+mn-lt"/>
                <a:cs typeface="SimSun" charset="0"/>
              </a:rPr>
              <a:t>Perceive </a:t>
            </a:r>
            <a:r>
              <a:rPr lang="en-US" altLang="zh-CN" sz="1800" i="0" dirty="0">
                <a:solidFill>
                  <a:schemeClr val="accent1"/>
                </a:solidFill>
                <a:latin typeface="+mn-lt"/>
                <a:cs typeface="SimSun" charset="0"/>
              </a:rPr>
              <a:t>1</a:t>
            </a:r>
            <a:r>
              <a:rPr lang="en-US" altLang="zh-CN" sz="1800" i="0" dirty="0">
                <a:latin typeface="+mn-lt"/>
                <a:cs typeface="SimSun" charset="0"/>
              </a:rPr>
              <a:t> wall</a:t>
            </a:r>
          </a:p>
        </p:txBody>
      </p:sp>
      <p:sp>
        <p:nvSpPr>
          <p:cNvPr id="96" name="Down Arrow 95">
            <a:extLst>
              <a:ext uri="{FF2B5EF4-FFF2-40B4-BE49-F238E27FC236}">
                <a16:creationId xmlns:a16="http://schemas.microsoft.com/office/drawing/2014/main" id="{6D8E5B24-F8D8-9142-8544-02AAD7544B7C}"/>
              </a:ext>
            </a:extLst>
          </p:cNvPr>
          <p:cNvSpPr/>
          <p:nvPr/>
        </p:nvSpPr>
        <p:spPr>
          <a:xfrm rot="16200000">
            <a:off x="5967235" y="6108247"/>
            <a:ext cx="317375" cy="729493"/>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123" name="Group 3">
            <a:extLst>
              <a:ext uri="{FF2B5EF4-FFF2-40B4-BE49-F238E27FC236}">
                <a16:creationId xmlns:a16="http://schemas.microsoft.com/office/drawing/2014/main" id="{1CD16044-AE85-9A46-B1FD-E59BF4F73EA7}"/>
              </a:ext>
            </a:extLst>
          </p:cNvPr>
          <p:cNvGrpSpPr>
            <a:grpSpLocks/>
          </p:cNvGrpSpPr>
          <p:nvPr/>
        </p:nvGrpSpPr>
        <p:grpSpPr bwMode="auto">
          <a:xfrm>
            <a:off x="429650" y="3844716"/>
            <a:ext cx="2438400" cy="1828800"/>
            <a:chOff x="960" y="1152"/>
            <a:chExt cx="1536" cy="1152"/>
          </a:xfrm>
        </p:grpSpPr>
        <p:sp>
          <p:nvSpPr>
            <p:cNvPr id="124" name="Rectangle 4">
              <a:extLst>
                <a:ext uri="{FF2B5EF4-FFF2-40B4-BE49-F238E27FC236}">
                  <a16:creationId xmlns:a16="http://schemas.microsoft.com/office/drawing/2014/main" id="{666D0518-D134-BB49-8526-31C903112FA1}"/>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5" name="Line 5">
              <a:extLst>
                <a:ext uri="{FF2B5EF4-FFF2-40B4-BE49-F238E27FC236}">
                  <a16:creationId xmlns:a16="http://schemas.microsoft.com/office/drawing/2014/main" id="{9FF286D4-A4DC-9240-A7EF-CE1B26240AD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26" name="Line 6">
              <a:extLst>
                <a:ext uri="{FF2B5EF4-FFF2-40B4-BE49-F238E27FC236}">
                  <a16:creationId xmlns:a16="http://schemas.microsoft.com/office/drawing/2014/main" id="{EAB46CF7-1417-0D47-AD90-6F2F0321508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27" name="Line 7">
              <a:extLst>
                <a:ext uri="{FF2B5EF4-FFF2-40B4-BE49-F238E27FC236}">
                  <a16:creationId xmlns:a16="http://schemas.microsoft.com/office/drawing/2014/main" id="{3935D5AB-407F-CB44-8347-5BD8E56AFBBB}"/>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28" name="Line 8">
              <a:extLst>
                <a:ext uri="{FF2B5EF4-FFF2-40B4-BE49-F238E27FC236}">
                  <a16:creationId xmlns:a16="http://schemas.microsoft.com/office/drawing/2014/main" id="{F8673EE5-33C4-E640-A8C9-6048DD66A8D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29" name="Line 9">
              <a:extLst>
                <a:ext uri="{FF2B5EF4-FFF2-40B4-BE49-F238E27FC236}">
                  <a16:creationId xmlns:a16="http://schemas.microsoft.com/office/drawing/2014/main" id="{9F28020B-77DC-7D41-AF76-2498517C5456}"/>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0" name="Rectangle 10">
              <a:extLst>
                <a:ext uri="{FF2B5EF4-FFF2-40B4-BE49-F238E27FC236}">
                  <a16:creationId xmlns:a16="http://schemas.microsoft.com/office/drawing/2014/main" id="{AE01914E-2BA9-084E-B25C-40F8ACB49CCA}"/>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AD8E8853-06E3-CB40-90D6-6E8572AB3C81}"/>
                  </a:ext>
                </a:extLst>
              </p:cNvPr>
              <p:cNvSpPr>
                <a:spLocks noChangeArrowheads="1"/>
              </p:cNvSpPr>
              <p:nvPr/>
            </p:nvSpPr>
            <p:spPr bwMode="auto">
              <a:xfrm>
                <a:off x="2258451" y="3844713"/>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i="1" dirty="0" smtClean="0">
                          <a:solidFill>
                            <a:schemeClr val="accent4"/>
                          </a:solidFill>
                          <a:latin typeface="Cambria Math" panose="02040503050406030204" pitchFamily="18" charset="0"/>
                        </a:rPr>
                        <m:t>0.</m:t>
                      </m:r>
                      <m:r>
                        <a:rPr lang="de-DE" b="0" i="1" dirty="0" smtClean="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131" name="Rectangle 130">
                <a:extLst>
                  <a:ext uri="{FF2B5EF4-FFF2-40B4-BE49-F238E27FC236}">
                    <a16:creationId xmlns:a16="http://schemas.microsoft.com/office/drawing/2014/main" id="{AD8E8853-06E3-CB40-90D6-6E8572AB3C81}"/>
                  </a:ext>
                </a:extLst>
              </p:cNvPr>
              <p:cNvSpPr>
                <a:spLocks noRot="1" noChangeAspect="1" noMove="1" noResize="1" noEditPoints="1" noAdjustHandles="1" noChangeArrowheads="1" noChangeShapeType="1" noTextEdit="1"/>
              </p:cNvSpPr>
              <p:nvPr/>
            </p:nvSpPr>
            <p:spPr bwMode="auto">
              <a:xfrm>
                <a:off x="2258451" y="3844713"/>
                <a:ext cx="609600" cy="609600"/>
              </a:xfrm>
              <a:prstGeom prst="rect">
                <a:avLst/>
              </a:prstGeom>
              <a:blipFill>
                <a:blip r:embed="rId17"/>
                <a:stretch>
                  <a:fillRect/>
                </a:stretch>
              </a:blipFill>
              <a:ln w="9525">
                <a:solidFill>
                  <a:schemeClr val="tx1"/>
                </a:solidFill>
                <a:miter lim="800000"/>
                <a:headEnd/>
                <a:tailEnd/>
              </a:ln>
            </p:spPr>
            <p:txBody>
              <a:bodyPr/>
              <a:lstStyle/>
              <a:p>
                <a:r>
                  <a:rPr lang="en-GB">
                    <a:noFill/>
                  </a:rPr>
                  <a:t> </a:t>
                </a:r>
              </a:p>
            </p:txBody>
          </p:sp>
        </mc:Fallback>
      </mc:AlternateContent>
      <p:sp>
        <p:nvSpPr>
          <p:cNvPr id="132" name="Text Box 18">
            <a:extLst>
              <a:ext uri="{FF2B5EF4-FFF2-40B4-BE49-F238E27FC236}">
                <a16:creationId xmlns:a16="http://schemas.microsoft.com/office/drawing/2014/main" id="{A2EB69EB-62F4-6C41-8C20-16BE72F5DCEF}"/>
              </a:ext>
            </a:extLst>
          </p:cNvPr>
          <p:cNvSpPr txBox="1">
            <a:spLocks noChangeArrowheads="1"/>
          </p:cNvSpPr>
          <p:nvPr/>
        </p:nvSpPr>
        <p:spPr bwMode="auto">
          <a:xfrm>
            <a:off x="61643" y="4593653"/>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33" name="Text Box 19">
            <a:extLst>
              <a:ext uri="{FF2B5EF4-FFF2-40B4-BE49-F238E27FC236}">
                <a16:creationId xmlns:a16="http://schemas.microsoft.com/office/drawing/2014/main" id="{60508516-D66B-AC42-AB58-0F6A29C675F1}"/>
              </a:ext>
            </a:extLst>
          </p:cNvPr>
          <p:cNvSpPr txBox="1">
            <a:spLocks noChangeArrowheads="1"/>
          </p:cNvSpPr>
          <p:nvPr/>
        </p:nvSpPr>
        <p:spPr bwMode="auto">
          <a:xfrm>
            <a:off x="61643" y="3984053"/>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34" name="Text Box 20">
            <a:extLst>
              <a:ext uri="{FF2B5EF4-FFF2-40B4-BE49-F238E27FC236}">
                <a16:creationId xmlns:a16="http://schemas.microsoft.com/office/drawing/2014/main" id="{1BC36424-4592-B643-A837-293AE7EEE8A7}"/>
              </a:ext>
            </a:extLst>
          </p:cNvPr>
          <p:cNvSpPr txBox="1">
            <a:spLocks noChangeArrowheads="1"/>
          </p:cNvSpPr>
          <p:nvPr/>
        </p:nvSpPr>
        <p:spPr bwMode="auto">
          <a:xfrm>
            <a:off x="61643" y="5127053"/>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35" name="Text Box 21">
            <a:extLst>
              <a:ext uri="{FF2B5EF4-FFF2-40B4-BE49-F238E27FC236}">
                <a16:creationId xmlns:a16="http://schemas.microsoft.com/office/drawing/2014/main" id="{251908D2-70EF-8349-9DB0-4487D83E48F4}"/>
              </a:ext>
            </a:extLst>
          </p:cNvPr>
          <p:cNvSpPr txBox="1">
            <a:spLocks noChangeArrowheads="1"/>
          </p:cNvSpPr>
          <p:nvPr/>
        </p:nvSpPr>
        <p:spPr bwMode="auto">
          <a:xfrm>
            <a:off x="2423843" y="5660453"/>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36" name="Text Box 22">
            <a:extLst>
              <a:ext uri="{FF2B5EF4-FFF2-40B4-BE49-F238E27FC236}">
                <a16:creationId xmlns:a16="http://schemas.microsoft.com/office/drawing/2014/main" id="{1A72F6AF-7EF1-1144-B9FB-ABF18FCE9F5F}"/>
              </a:ext>
            </a:extLst>
          </p:cNvPr>
          <p:cNvSpPr txBox="1">
            <a:spLocks noChangeArrowheads="1"/>
          </p:cNvSpPr>
          <p:nvPr/>
        </p:nvSpPr>
        <p:spPr bwMode="auto">
          <a:xfrm>
            <a:off x="1814243" y="5660453"/>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37" name="Text Box 23">
            <a:extLst>
              <a:ext uri="{FF2B5EF4-FFF2-40B4-BE49-F238E27FC236}">
                <a16:creationId xmlns:a16="http://schemas.microsoft.com/office/drawing/2014/main" id="{01E7757B-D5C1-0840-A5D9-13A69F5FF03A}"/>
              </a:ext>
            </a:extLst>
          </p:cNvPr>
          <p:cNvSpPr txBox="1">
            <a:spLocks noChangeArrowheads="1"/>
          </p:cNvSpPr>
          <p:nvPr/>
        </p:nvSpPr>
        <p:spPr bwMode="auto">
          <a:xfrm>
            <a:off x="1204643" y="5660453"/>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38" name="Text Box 24">
            <a:extLst>
              <a:ext uri="{FF2B5EF4-FFF2-40B4-BE49-F238E27FC236}">
                <a16:creationId xmlns:a16="http://schemas.microsoft.com/office/drawing/2014/main" id="{ED9CB168-2064-B040-8CFF-4D56F3FEA7E2}"/>
              </a:ext>
            </a:extLst>
          </p:cNvPr>
          <p:cNvSpPr txBox="1">
            <a:spLocks noChangeArrowheads="1"/>
          </p:cNvSpPr>
          <p:nvPr/>
        </p:nvSpPr>
        <p:spPr bwMode="auto">
          <a:xfrm>
            <a:off x="595043" y="5660453"/>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3AC81C7A-0BEC-4245-921A-A97C0033DEE8}"/>
                  </a:ext>
                </a:extLst>
              </p:cNvPr>
              <p:cNvSpPr>
                <a:spLocks noChangeArrowheads="1"/>
              </p:cNvSpPr>
              <p:nvPr/>
            </p:nvSpPr>
            <p:spPr bwMode="auto">
              <a:xfrm>
                <a:off x="2258447" y="4454313"/>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0.0</m:t>
                      </m:r>
                    </m:oMath>
                  </m:oMathPara>
                </a14:m>
                <a:endParaRPr lang="en-US" sz="1400" i="1" dirty="0">
                  <a:solidFill>
                    <a:srgbClr val="C00000"/>
                  </a:solidFill>
                </a:endParaRPr>
              </a:p>
            </p:txBody>
          </p:sp>
        </mc:Choice>
        <mc:Fallback xmlns="">
          <p:sp>
            <p:nvSpPr>
              <p:cNvPr id="139" name="Rectangle 138">
                <a:extLst>
                  <a:ext uri="{FF2B5EF4-FFF2-40B4-BE49-F238E27FC236}">
                    <a16:creationId xmlns:a16="http://schemas.microsoft.com/office/drawing/2014/main" id="{3AC81C7A-0BEC-4245-921A-A97C0033DEE8}"/>
                  </a:ext>
                </a:extLst>
              </p:cNvPr>
              <p:cNvSpPr>
                <a:spLocks noRot="1" noChangeAspect="1" noMove="1" noResize="1" noEditPoints="1" noAdjustHandles="1" noChangeArrowheads="1" noChangeShapeType="1" noTextEdit="1"/>
              </p:cNvSpPr>
              <p:nvPr/>
            </p:nvSpPr>
            <p:spPr bwMode="auto">
              <a:xfrm>
                <a:off x="2258447" y="4454313"/>
                <a:ext cx="609600" cy="609600"/>
              </a:xfrm>
              <a:prstGeom prst="rect">
                <a:avLst/>
              </a:prstGeom>
              <a:blipFill>
                <a:blip r:embed="rId18"/>
                <a:stretch>
                  <a:fillRect/>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9FAAB046-5AC1-E24A-9C90-4BF9F4653A0F}"/>
                  </a:ext>
                </a:extLst>
              </p:cNvPr>
              <p:cNvSpPr txBox="1"/>
              <p:nvPr/>
            </p:nvSpPr>
            <p:spPr>
              <a:xfrm>
                <a:off x="470518" y="3990894"/>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smtClean="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0" name="TextBox 139">
                <a:extLst>
                  <a:ext uri="{FF2B5EF4-FFF2-40B4-BE49-F238E27FC236}">
                    <a16:creationId xmlns:a16="http://schemas.microsoft.com/office/drawing/2014/main" id="{9FAAB046-5AC1-E24A-9C90-4BF9F4653A0F}"/>
                  </a:ext>
                </a:extLst>
              </p:cNvPr>
              <p:cNvSpPr txBox="1">
                <a:spLocks noRot="1" noChangeAspect="1" noMove="1" noResize="1" noEditPoints="1" noAdjustHandles="1" noChangeArrowheads="1" noChangeShapeType="1" noTextEdit="1"/>
              </p:cNvSpPr>
              <p:nvPr/>
            </p:nvSpPr>
            <p:spPr>
              <a:xfrm>
                <a:off x="470518" y="3990894"/>
                <a:ext cx="580608" cy="36990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C203BD2B-7D20-ED40-AA77-8688FF377049}"/>
                  </a:ext>
                </a:extLst>
              </p:cNvPr>
              <p:cNvSpPr txBox="1"/>
              <p:nvPr/>
            </p:nvSpPr>
            <p:spPr>
              <a:xfrm>
                <a:off x="1054245" y="396835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1" name="TextBox 140">
                <a:extLst>
                  <a:ext uri="{FF2B5EF4-FFF2-40B4-BE49-F238E27FC236}">
                    <a16:creationId xmlns:a16="http://schemas.microsoft.com/office/drawing/2014/main" id="{C203BD2B-7D20-ED40-AA77-8688FF377049}"/>
                  </a:ext>
                </a:extLst>
              </p:cNvPr>
              <p:cNvSpPr txBox="1">
                <a:spLocks noRot="1" noChangeAspect="1" noMove="1" noResize="1" noEditPoints="1" noAdjustHandles="1" noChangeArrowheads="1" noChangeShapeType="1" noTextEdit="1"/>
              </p:cNvSpPr>
              <p:nvPr/>
            </p:nvSpPr>
            <p:spPr>
              <a:xfrm>
                <a:off x="1054245" y="3968351"/>
                <a:ext cx="580608" cy="36990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D89C87B9-D6AF-5542-ACF0-6BB6A10D1674}"/>
                  </a:ext>
                </a:extLst>
              </p:cNvPr>
              <p:cNvSpPr txBox="1"/>
              <p:nvPr/>
            </p:nvSpPr>
            <p:spPr>
              <a:xfrm>
                <a:off x="1690558" y="3970302"/>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2" name="TextBox 141">
                <a:extLst>
                  <a:ext uri="{FF2B5EF4-FFF2-40B4-BE49-F238E27FC236}">
                    <a16:creationId xmlns:a16="http://schemas.microsoft.com/office/drawing/2014/main" id="{D89C87B9-D6AF-5542-ACF0-6BB6A10D1674}"/>
                  </a:ext>
                </a:extLst>
              </p:cNvPr>
              <p:cNvSpPr txBox="1">
                <a:spLocks noRot="1" noChangeAspect="1" noMove="1" noResize="1" noEditPoints="1" noAdjustHandles="1" noChangeArrowheads="1" noChangeShapeType="1" noTextEdit="1"/>
              </p:cNvSpPr>
              <p:nvPr/>
            </p:nvSpPr>
            <p:spPr>
              <a:xfrm>
                <a:off x="1690558" y="3970302"/>
                <a:ext cx="580608" cy="36990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1405710E-2091-7946-9A94-6A0F1A17F35F}"/>
                  </a:ext>
                </a:extLst>
              </p:cNvPr>
              <p:cNvSpPr txBox="1"/>
              <p:nvPr/>
            </p:nvSpPr>
            <p:spPr>
              <a:xfrm>
                <a:off x="469939" y="5156747"/>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3" name="TextBox 142">
                <a:extLst>
                  <a:ext uri="{FF2B5EF4-FFF2-40B4-BE49-F238E27FC236}">
                    <a16:creationId xmlns:a16="http://schemas.microsoft.com/office/drawing/2014/main" id="{1405710E-2091-7946-9A94-6A0F1A17F35F}"/>
                  </a:ext>
                </a:extLst>
              </p:cNvPr>
              <p:cNvSpPr txBox="1">
                <a:spLocks noRot="1" noChangeAspect="1" noMove="1" noResize="1" noEditPoints="1" noAdjustHandles="1" noChangeArrowheads="1" noChangeShapeType="1" noTextEdit="1"/>
              </p:cNvSpPr>
              <p:nvPr/>
            </p:nvSpPr>
            <p:spPr>
              <a:xfrm>
                <a:off x="469939" y="5156747"/>
                <a:ext cx="580608" cy="36990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443CF639-ACAA-3541-BE14-3221AC60AA9E}"/>
                  </a:ext>
                </a:extLst>
              </p:cNvPr>
              <p:cNvSpPr txBox="1"/>
              <p:nvPr/>
            </p:nvSpPr>
            <p:spPr>
              <a:xfrm>
                <a:off x="1053021" y="5151252"/>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4" name="TextBox 143">
                <a:extLst>
                  <a:ext uri="{FF2B5EF4-FFF2-40B4-BE49-F238E27FC236}">
                    <a16:creationId xmlns:a16="http://schemas.microsoft.com/office/drawing/2014/main" id="{443CF639-ACAA-3541-BE14-3221AC60AA9E}"/>
                  </a:ext>
                </a:extLst>
              </p:cNvPr>
              <p:cNvSpPr txBox="1">
                <a:spLocks noRot="1" noChangeAspect="1" noMove="1" noResize="1" noEditPoints="1" noAdjustHandles="1" noChangeArrowheads="1" noChangeShapeType="1" noTextEdit="1"/>
              </p:cNvSpPr>
              <p:nvPr/>
            </p:nvSpPr>
            <p:spPr>
              <a:xfrm>
                <a:off x="1053021" y="5151252"/>
                <a:ext cx="580608" cy="36990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E3709A8A-9C91-D14A-B037-A3FD025AA4D3}"/>
                  </a:ext>
                </a:extLst>
              </p:cNvPr>
              <p:cNvSpPr txBox="1"/>
              <p:nvPr/>
            </p:nvSpPr>
            <p:spPr>
              <a:xfrm>
                <a:off x="1689334" y="5153203"/>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5" name="TextBox 144">
                <a:extLst>
                  <a:ext uri="{FF2B5EF4-FFF2-40B4-BE49-F238E27FC236}">
                    <a16:creationId xmlns:a16="http://schemas.microsoft.com/office/drawing/2014/main" id="{E3709A8A-9C91-D14A-B037-A3FD025AA4D3}"/>
                  </a:ext>
                </a:extLst>
              </p:cNvPr>
              <p:cNvSpPr txBox="1">
                <a:spLocks noRot="1" noChangeAspect="1" noMove="1" noResize="1" noEditPoints="1" noAdjustHandles="1" noChangeArrowheads="1" noChangeShapeType="1" noTextEdit="1"/>
              </p:cNvSpPr>
              <p:nvPr/>
            </p:nvSpPr>
            <p:spPr>
              <a:xfrm>
                <a:off x="1689334" y="5153203"/>
                <a:ext cx="580608" cy="36990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90CE7DF2-4567-2248-9FCC-CAD93DCF9331}"/>
                  </a:ext>
                </a:extLst>
              </p:cNvPr>
              <p:cNvSpPr txBox="1"/>
              <p:nvPr/>
            </p:nvSpPr>
            <p:spPr>
              <a:xfrm>
                <a:off x="469939" y="4570258"/>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6" name="TextBox 145">
                <a:extLst>
                  <a:ext uri="{FF2B5EF4-FFF2-40B4-BE49-F238E27FC236}">
                    <a16:creationId xmlns:a16="http://schemas.microsoft.com/office/drawing/2014/main" id="{90CE7DF2-4567-2248-9FCC-CAD93DCF9331}"/>
                  </a:ext>
                </a:extLst>
              </p:cNvPr>
              <p:cNvSpPr txBox="1">
                <a:spLocks noRot="1" noChangeAspect="1" noMove="1" noResize="1" noEditPoints="1" noAdjustHandles="1" noChangeArrowheads="1" noChangeShapeType="1" noTextEdit="1"/>
              </p:cNvSpPr>
              <p:nvPr/>
            </p:nvSpPr>
            <p:spPr>
              <a:xfrm>
                <a:off x="469939" y="4570258"/>
                <a:ext cx="580608" cy="36990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43E38579-1970-2248-8368-485C149F36F6}"/>
                  </a:ext>
                </a:extLst>
              </p:cNvPr>
              <p:cNvSpPr txBox="1"/>
              <p:nvPr/>
            </p:nvSpPr>
            <p:spPr>
              <a:xfrm>
                <a:off x="2281354" y="5151252"/>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7" name="TextBox 146">
                <a:extLst>
                  <a:ext uri="{FF2B5EF4-FFF2-40B4-BE49-F238E27FC236}">
                    <a16:creationId xmlns:a16="http://schemas.microsoft.com/office/drawing/2014/main" id="{43E38579-1970-2248-8368-485C149F36F6}"/>
                  </a:ext>
                </a:extLst>
              </p:cNvPr>
              <p:cNvSpPr txBox="1">
                <a:spLocks noRot="1" noChangeAspect="1" noMove="1" noResize="1" noEditPoints="1" noAdjustHandles="1" noChangeArrowheads="1" noChangeShapeType="1" noTextEdit="1"/>
              </p:cNvSpPr>
              <p:nvPr/>
            </p:nvSpPr>
            <p:spPr>
              <a:xfrm>
                <a:off x="2281354" y="5151252"/>
                <a:ext cx="580608" cy="369909"/>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8D951DDE-204F-8942-86C6-470E209FBC66}"/>
                  </a:ext>
                </a:extLst>
              </p:cNvPr>
              <p:cNvSpPr txBox="1"/>
              <p:nvPr/>
            </p:nvSpPr>
            <p:spPr>
              <a:xfrm>
                <a:off x="1689334" y="4566714"/>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8" name="TextBox 147">
                <a:extLst>
                  <a:ext uri="{FF2B5EF4-FFF2-40B4-BE49-F238E27FC236}">
                    <a16:creationId xmlns:a16="http://schemas.microsoft.com/office/drawing/2014/main" id="{8D951DDE-204F-8942-86C6-470E209FBC66}"/>
                  </a:ext>
                </a:extLst>
              </p:cNvPr>
              <p:cNvSpPr txBox="1">
                <a:spLocks noRot="1" noChangeAspect="1" noMove="1" noResize="1" noEditPoints="1" noAdjustHandles="1" noChangeArrowheads="1" noChangeShapeType="1" noTextEdit="1"/>
              </p:cNvSpPr>
              <p:nvPr/>
            </p:nvSpPr>
            <p:spPr>
              <a:xfrm>
                <a:off x="1689334" y="4566714"/>
                <a:ext cx="580608" cy="369909"/>
              </a:xfrm>
              <a:prstGeom prst="rect">
                <a:avLst/>
              </a:prstGeom>
              <a:blipFill>
                <a:blip r:embed="rId27"/>
                <a:stretch>
                  <a:fillRect/>
                </a:stretch>
              </a:blipFill>
            </p:spPr>
            <p:txBody>
              <a:bodyPr/>
              <a:lstStyle/>
              <a:p>
                <a:r>
                  <a:rPr lang="en-GB">
                    <a:noFill/>
                  </a:rPr>
                  <a:t> </a:t>
                </a:r>
              </a:p>
            </p:txBody>
          </p:sp>
        </mc:Fallback>
      </mc:AlternateContent>
      <p:grpSp>
        <p:nvGrpSpPr>
          <p:cNvPr id="149" name="Group 3">
            <a:extLst>
              <a:ext uri="{FF2B5EF4-FFF2-40B4-BE49-F238E27FC236}">
                <a16:creationId xmlns:a16="http://schemas.microsoft.com/office/drawing/2014/main" id="{33B67923-2FA9-B04B-B3C1-E0AC33735269}"/>
              </a:ext>
            </a:extLst>
          </p:cNvPr>
          <p:cNvGrpSpPr>
            <a:grpSpLocks/>
          </p:cNvGrpSpPr>
          <p:nvPr/>
        </p:nvGrpSpPr>
        <p:grpSpPr bwMode="auto">
          <a:xfrm>
            <a:off x="6441579" y="3840843"/>
            <a:ext cx="2438400" cy="1828800"/>
            <a:chOff x="960" y="1152"/>
            <a:chExt cx="1536" cy="1152"/>
          </a:xfrm>
        </p:grpSpPr>
        <p:sp>
          <p:nvSpPr>
            <p:cNvPr id="150" name="Rectangle 4">
              <a:extLst>
                <a:ext uri="{FF2B5EF4-FFF2-40B4-BE49-F238E27FC236}">
                  <a16:creationId xmlns:a16="http://schemas.microsoft.com/office/drawing/2014/main" id="{4BEDBEA5-FDC7-6748-8122-908E3F236F9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1" name="Line 5">
              <a:extLst>
                <a:ext uri="{FF2B5EF4-FFF2-40B4-BE49-F238E27FC236}">
                  <a16:creationId xmlns:a16="http://schemas.microsoft.com/office/drawing/2014/main" id="{1AB8099C-6728-D546-8051-E3B0E4B5FE9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2" name="Line 6">
              <a:extLst>
                <a:ext uri="{FF2B5EF4-FFF2-40B4-BE49-F238E27FC236}">
                  <a16:creationId xmlns:a16="http://schemas.microsoft.com/office/drawing/2014/main" id="{0A38F1B3-B567-D24F-83CC-A5AC5D57653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3" name="Line 7">
              <a:extLst>
                <a:ext uri="{FF2B5EF4-FFF2-40B4-BE49-F238E27FC236}">
                  <a16:creationId xmlns:a16="http://schemas.microsoft.com/office/drawing/2014/main" id="{A14C33D9-F50C-0A4E-BFB2-B1697B49230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4" name="Line 8">
              <a:extLst>
                <a:ext uri="{FF2B5EF4-FFF2-40B4-BE49-F238E27FC236}">
                  <a16:creationId xmlns:a16="http://schemas.microsoft.com/office/drawing/2014/main" id="{CBE1C5E1-D4E8-3C44-94CE-816A639CE2C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55" name="Line 9">
              <a:extLst>
                <a:ext uri="{FF2B5EF4-FFF2-40B4-BE49-F238E27FC236}">
                  <a16:creationId xmlns:a16="http://schemas.microsoft.com/office/drawing/2014/main" id="{D2311548-74C4-0348-BDA1-F3394209E5F0}"/>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6" name="Rectangle 10">
              <a:extLst>
                <a:ext uri="{FF2B5EF4-FFF2-40B4-BE49-F238E27FC236}">
                  <a16:creationId xmlns:a16="http://schemas.microsoft.com/office/drawing/2014/main" id="{89ADDAB9-05AE-4E41-8838-0F00A5A6A4E3}"/>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9622A953-47F6-2542-AA3D-8DEE36CF00EC}"/>
                  </a:ext>
                </a:extLst>
              </p:cNvPr>
              <p:cNvSpPr>
                <a:spLocks noChangeArrowheads="1"/>
              </p:cNvSpPr>
              <p:nvPr/>
            </p:nvSpPr>
            <p:spPr bwMode="auto">
              <a:xfrm>
                <a:off x="8270380" y="3840840"/>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
                    </m:oMathParaPr>
                    <m:oMath xmlns:m="http://schemas.openxmlformats.org/officeDocument/2006/math">
                      <m:r>
                        <a:rPr lang="en-GB" sz="1200" i="1" dirty="0">
                          <a:solidFill>
                            <a:schemeClr val="accent4"/>
                          </a:solidFill>
                          <a:latin typeface="Cambria Math" panose="02040503050406030204" pitchFamily="18" charset="0"/>
                        </a:rPr>
                        <m:t>0.</m:t>
                      </m:r>
                      <m:r>
                        <a:rPr lang="de-DE" sz="1200" i="1" dirty="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157" name="Rectangle 156">
                <a:extLst>
                  <a:ext uri="{FF2B5EF4-FFF2-40B4-BE49-F238E27FC236}">
                    <a16:creationId xmlns:a16="http://schemas.microsoft.com/office/drawing/2014/main" id="{9622A953-47F6-2542-AA3D-8DEE36CF00EC}"/>
                  </a:ext>
                </a:extLst>
              </p:cNvPr>
              <p:cNvSpPr>
                <a:spLocks noRot="1" noChangeAspect="1" noMove="1" noResize="1" noEditPoints="1" noAdjustHandles="1" noChangeArrowheads="1" noChangeShapeType="1" noTextEdit="1"/>
              </p:cNvSpPr>
              <p:nvPr/>
            </p:nvSpPr>
            <p:spPr bwMode="auto">
              <a:xfrm>
                <a:off x="8270380" y="3840840"/>
                <a:ext cx="609600" cy="609600"/>
              </a:xfrm>
              <a:prstGeom prst="rect">
                <a:avLst/>
              </a:prstGeom>
              <a:blipFill>
                <a:blip r:embed="rId28"/>
                <a:stretch>
                  <a:fillRect/>
                </a:stretch>
              </a:blipFill>
              <a:ln w="9525">
                <a:solidFill>
                  <a:schemeClr val="tx1"/>
                </a:solidFill>
                <a:miter lim="800000"/>
                <a:headEnd/>
                <a:tailEnd/>
              </a:ln>
            </p:spPr>
            <p:txBody>
              <a:bodyPr/>
              <a:lstStyle/>
              <a:p>
                <a:r>
                  <a:rPr lang="en-GB">
                    <a:noFill/>
                  </a:rPr>
                  <a:t> </a:t>
                </a:r>
              </a:p>
            </p:txBody>
          </p:sp>
        </mc:Fallback>
      </mc:AlternateContent>
      <p:sp>
        <p:nvSpPr>
          <p:cNvPr id="158" name="Text Box 18">
            <a:extLst>
              <a:ext uri="{FF2B5EF4-FFF2-40B4-BE49-F238E27FC236}">
                <a16:creationId xmlns:a16="http://schemas.microsoft.com/office/drawing/2014/main" id="{0B1FB23A-93B7-F14B-8A91-CB537A715C12}"/>
              </a:ext>
            </a:extLst>
          </p:cNvPr>
          <p:cNvSpPr txBox="1">
            <a:spLocks noChangeArrowheads="1"/>
          </p:cNvSpPr>
          <p:nvPr/>
        </p:nvSpPr>
        <p:spPr bwMode="auto">
          <a:xfrm>
            <a:off x="6073572" y="458978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59" name="Text Box 19">
            <a:extLst>
              <a:ext uri="{FF2B5EF4-FFF2-40B4-BE49-F238E27FC236}">
                <a16:creationId xmlns:a16="http://schemas.microsoft.com/office/drawing/2014/main" id="{B767CBAE-202F-6A44-B22A-97B85B4C6FF4}"/>
              </a:ext>
            </a:extLst>
          </p:cNvPr>
          <p:cNvSpPr txBox="1">
            <a:spLocks noChangeArrowheads="1"/>
          </p:cNvSpPr>
          <p:nvPr/>
        </p:nvSpPr>
        <p:spPr bwMode="auto">
          <a:xfrm>
            <a:off x="6073572" y="398018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60" name="Text Box 20">
            <a:extLst>
              <a:ext uri="{FF2B5EF4-FFF2-40B4-BE49-F238E27FC236}">
                <a16:creationId xmlns:a16="http://schemas.microsoft.com/office/drawing/2014/main" id="{FA4268B0-70C7-8540-9AAB-B10D7009E8F4}"/>
              </a:ext>
            </a:extLst>
          </p:cNvPr>
          <p:cNvSpPr txBox="1">
            <a:spLocks noChangeArrowheads="1"/>
          </p:cNvSpPr>
          <p:nvPr/>
        </p:nvSpPr>
        <p:spPr bwMode="auto">
          <a:xfrm>
            <a:off x="6073572" y="512318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61" name="Text Box 21">
            <a:extLst>
              <a:ext uri="{FF2B5EF4-FFF2-40B4-BE49-F238E27FC236}">
                <a16:creationId xmlns:a16="http://schemas.microsoft.com/office/drawing/2014/main" id="{949190D7-B06F-6642-94F9-C4699BD02EAD}"/>
              </a:ext>
            </a:extLst>
          </p:cNvPr>
          <p:cNvSpPr txBox="1">
            <a:spLocks noChangeArrowheads="1"/>
          </p:cNvSpPr>
          <p:nvPr/>
        </p:nvSpPr>
        <p:spPr bwMode="auto">
          <a:xfrm>
            <a:off x="8435772" y="565658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62" name="Text Box 22">
            <a:extLst>
              <a:ext uri="{FF2B5EF4-FFF2-40B4-BE49-F238E27FC236}">
                <a16:creationId xmlns:a16="http://schemas.microsoft.com/office/drawing/2014/main" id="{E70B8C13-B7FF-DF4B-8A7D-ACD6CB13F1C1}"/>
              </a:ext>
            </a:extLst>
          </p:cNvPr>
          <p:cNvSpPr txBox="1">
            <a:spLocks noChangeArrowheads="1"/>
          </p:cNvSpPr>
          <p:nvPr/>
        </p:nvSpPr>
        <p:spPr bwMode="auto">
          <a:xfrm>
            <a:off x="7826172" y="565658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63" name="Text Box 23">
            <a:extLst>
              <a:ext uri="{FF2B5EF4-FFF2-40B4-BE49-F238E27FC236}">
                <a16:creationId xmlns:a16="http://schemas.microsoft.com/office/drawing/2014/main" id="{C936CF5B-CDA7-CE40-BF0B-D874D51F4884}"/>
              </a:ext>
            </a:extLst>
          </p:cNvPr>
          <p:cNvSpPr txBox="1">
            <a:spLocks noChangeArrowheads="1"/>
          </p:cNvSpPr>
          <p:nvPr/>
        </p:nvSpPr>
        <p:spPr bwMode="auto">
          <a:xfrm>
            <a:off x="7216572" y="565658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64" name="Text Box 24">
            <a:extLst>
              <a:ext uri="{FF2B5EF4-FFF2-40B4-BE49-F238E27FC236}">
                <a16:creationId xmlns:a16="http://schemas.microsoft.com/office/drawing/2014/main" id="{80B8A334-F3D8-3842-A24A-E636F5A42C5E}"/>
              </a:ext>
            </a:extLst>
          </p:cNvPr>
          <p:cNvSpPr txBox="1">
            <a:spLocks noChangeArrowheads="1"/>
          </p:cNvSpPr>
          <p:nvPr/>
        </p:nvSpPr>
        <p:spPr bwMode="auto">
          <a:xfrm>
            <a:off x="6606972" y="565658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mc:AlternateContent xmlns:mc="http://schemas.openxmlformats.org/markup-compatibility/2006" xmlns:a14="http://schemas.microsoft.com/office/drawing/2010/main">
        <mc:Choice Requires="a14">
          <p:sp>
            <p:nvSpPr>
              <p:cNvPr id="165" name="Rectangle 164">
                <a:extLst>
                  <a:ext uri="{FF2B5EF4-FFF2-40B4-BE49-F238E27FC236}">
                    <a16:creationId xmlns:a16="http://schemas.microsoft.com/office/drawing/2014/main" id="{882DA1CD-372C-6B43-B4D1-8496E1EDCB7D}"/>
                  </a:ext>
                </a:extLst>
              </p:cNvPr>
              <p:cNvSpPr>
                <a:spLocks noChangeArrowheads="1"/>
              </p:cNvSpPr>
              <p:nvPr/>
            </p:nvSpPr>
            <p:spPr bwMode="auto">
              <a:xfrm>
                <a:off x="8270376" y="4450440"/>
                <a:ext cx="609600" cy="609600"/>
              </a:xfrm>
              <a:prstGeom prst="rect">
                <a:avLst/>
              </a:prstGeom>
              <a:solidFill>
                <a:schemeClr val="bg1"/>
              </a:solidFill>
              <a:ln w="9525">
                <a:solidFill>
                  <a:schemeClr val="tx1"/>
                </a:solidFill>
                <a:miter lim="800000"/>
                <a:headEnd/>
                <a:tailEnd/>
              </a:ln>
            </p:spPr>
            <p:txBody>
              <a:bodyPr wrap="none" lIns="144000" anchor="ctr"/>
              <a:lstStyle/>
              <a:p>
                <a:pPr algn="ctr"/>
                <a14:m>
                  <m:oMathPara xmlns:m="http://schemas.openxmlformats.org/officeDocument/2006/math">
                    <m:oMathParaPr>
                      <m:jc m:val="center"/>
                    </m:oMathParaPr>
                    <m:oMath xmlns:m="http://schemas.openxmlformats.org/officeDocument/2006/math">
                      <m:r>
                        <a:rPr lang="de-DE" sz="1200" i="1" dirty="0" smtClean="0">
                          <a:solidFill>
                            <a:srgbClr val="C00000"/>
                          </a:solidFill>
                          <a:latin typeface="Cambria Math" panose="02040503050406030204" pitchFamily="18" charset="0"/>
                        </a:rPr>
                        <m:t>0</m:t>
                      </m:r>
                      <m:r>
                        <a:rPr lang="de-DE" sz="1200" b="0" i="1" dirty="0" smtClean="0">
                          <a:solidFill>
                            <a:srgbClr val="C00000"/>
                          </a:solidFill>
                          <a:latin typeface="Cambria Math" panose="02040503050406030204" pitchFamily="18" charset="0"/>
                        </a:rPr>
                        <m:t>.03285</m:t>
                      </m:r>
                    </m:oMath>
                  </m:oMathPara>
                </a14:m>
                <a:endParaRPr lang="en-GB" sz="1200" dirty="0">
                  <a:solidFill>
                    <a:srgbClr val="C00000"/>
                  </a:solidFill>
                </a:endParaRPr>
              </a:p>
            </p:txBody>
          </p:sp>
        </mc:Choice>
        <mc:Fallback xmlns="">
          <p:sp>
            <p:nvSpPr>
              <p:cNvPr id="165" name="Rectangle 164">
                <a:extLst>
                  <a:ext uri="{FF2B5EF4-FFF2-40B4-BE49-F238E27FC236}">
                    <a16:creationId xmlns:a16="http://schemas.microsoft.com/office/drawing/2014/main" id="{882DA1CD-372C-6B43-B4D1-8496E1EDCB7D}"/>
                  </a:ext>
                </a:extLst>
              </p:cNvPr>
              <p:cNvSpPr>
                <a:spLocks noRot="1" noChangeAspect="1" noMove="1" noResize="1" noEditPoints="1" noAdjustHandles="1" noChangeArrowheads="1" noChangeShapeType="1" noTextEdit="1"/>
              </p:cNvSpPr>
              <p:nvPr/>
            </p:nvSpPr>
            <p:spPr bwMode="auto">
              <a:xfrm>
                <a:off x="8270376" y="4450440"/>
                <a:ext cx="609600" cy="609600"/>
              </a:xfrm>
              <a:prstGeom prst="rect">
                <a:avLst/>
              </a:prstGeom>
              <a:blipFill>
                <a:blip r:embed="rId29"/>
                <a:stretch>
                  <a:fillRect r="-2000"/>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1A12DF35-EEC0-2441-9A00-A9235B4FECA4}"/>
                  </a:ext>
                </a:extLst>
              </p:cNvPr>
              <p:cNvSpPr txBox="1"/>
              <p:nvPr/>
            </p:nvSpPr>
            <p:spPr>
              <a:xfrm>
                <a:off x="6395835" y="4021632"/>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i="1" dirty="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66" name="TextBox 165">
                <a:extLst>
                  <a:ext uri="{FF2B5EF4-FFF2-40B4-BE49-F238E27FC236}">
                    <a16:creationId xmlns:a16="http://schemas.microsoft.com/office/drawing/2014/main" id="{1A12DF35-EEC0-2441-9A00-A9235B4FECA4}"/>
                  </a:ext>
                </a:extLst>
              </p:cNvPr>
              <p:cNvSpPr txBox="1">
                <a:spLocks noRot="1" noChangeAspect="1" noMove="1" noResize="1" noEditPoints="1" noAdjustHandles="1" noChangeArrowheads="1" noChangeShapeType="1" noTextEdit="1"/>
              </p:cNvSpPr>
              <p:nvPr/>
            </p:nvSpPr>
            <p:spPr>
              <a:xfrm>
                <a:off x="6395835" y="4021632"/>
                <a:ext cx="761747" cy="276999"/>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37459F1C-BE08-5443-856F-7FD3B471DD01}"/>
                  </a:ext>
                </a:extLst>
              </p:cNvPr>
              <p:cNvSpPr txBox="1"/>
              <p:nvPr/>
            </p:nvSpPr>
            <p:spPr>
              <a:xfrm>
                <a:off x="6981284" y="4007144"/>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67" name="TextBox 166">
                <a:extLst>
                  <a:ext uri="{FF2B5EF4-FFF2-40B4-BE49-F238E27FC236}">
                    <a16:creationId xmlns:a16="http://schemas.microsoft.com/office/drawing/2014/main" id="{37459F1C-BE08-5443-856F-7FD3B471DD01}"/>
                  </a:ext>
                </a:extLst>
              </p:cNvPr>
              <p:cNvSpPr txBox="1">
                <a:spLocks noRot="1" noChangeAspect="1" noMove="1" noResize="1" noEditPoints="1" noAdjustHandles="1" noChangeArrowheads="1" noChangeShapeType="1" noTextEdit="1"/>
              </p:cNvSpPr>
              <p:nvPr/>
            </p:nvSpPr>
            <p:spPr>
              <a:xfrm>
                <a:off x="6981284" y="4007144"/>
                <a:ext cx="761747" cy="276999"/>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375B43A2-A8DB-CE4F-99FC-F5547AE9C729}"/>
                  </a:ext>
                </a:extLst>
              </p:cNvPr>
              <p:cNvSpPr txBox="1"/>
              <p:nvPr/>
            </p:nvSpPr>
            <p:spPr>
              <a:xfrm>
                <a:off x="7606119" y="4018052"/>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06569</m:t>
                      </m:r>
                    </m:oMath>
                  </m:oMathPara>
                </a14:m>
                <a:endParaRPr lang="en-GB" sz="1200" dirty="0">
                  <a:solidFill>
                    <a:srgbClr val="4472C4"/>
                  </a:solidFill>
                </a:endParaRPr>
              </a:p>
            </p:txBody>
          </p:sp>
        </mc:Choice>
        <mc:Fallback xmlns="">
          <p:sp>
            <p:nvSpPr>
              <p:cNvPr id="168" name="TextBox 167">
                <a:extLst>
                  <a:ext uri="{FF2B5EF4-FFF2-40B4-BE49-F238E27FC236}">
                    <a16:creationId xmlns:a16="http://schemas.microsoft.com/office/drawing/2014/main" id="{375B43A2-A8DB-CE4F-99FC-F5547AE9C729}"/>
                  </a:ext>
                </a:extLst>
              </p:cNvPr>
              <p:cNvSpPr txBox="1">
                <a:spLocks noRot="1" noChangeAspect="1" noMove="1" noResize="1" noEditPoints="1" noAdjustHandles="1" noChangeArrowheads="1" noChangeShapeType="1" noTextEdit="1"/>
              </p:cNvSpPr>
              <p:nvPr/>
            </p:nvSpPr>
            <p:spPr>
              <a:xfrm>
                <a:off x="7606119" y="4018052"/>
                <a:ext cx="761747" cy="276999"/>
              </a:xfrm>
              <a:prstGeom prst="rect">
                <a:avLst/>
              </a:prstGeom>
              <a:blipFill>
                <a:blip r:embed="rId3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9B226749-B999-C44C-A229-81DD167F60D0}"/>
                  </a:ext>
                </a:extLst>
              </p:cNvPr>
              <p:cNvSpPr txBox="1"/>
              <p:nvPr/>
            </p:nvSpPr>
            <p:spPr>
              <a:xfrm>
                <a:off x="6395835" y="5202916"/>
                <a:ext cx="761747" cy="276999"/>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69" name="TextBox 168">
                <a:extLst>
                  <a:ext uri="{FF2B5EF4-FFF2-40B4-BE49-F238E27FC236}">
                    <a16:creationId xmlns:a16="http://schemas.microsoft.com/office/drawing/2014/main" id="{9B226749-B999-C44C-A229-81DD167F60D0}"/>
                  </a:ext>
                </a:extLst>
              </p:cNvPr>
              <p:cNvSpPr txBox="1">
                <a:spLocks noRot="1" noChangeAspect="1" noMove="1" noResize="1" noEditPoints="1" noAdjustHandles="1" noChangeArrowheads="1" noChangeShapeType="1" noTextEdit="1"/>
              </p:cNvSpPr>
              <p:nvPr/>
            </p:nvSpPr>
            <p:spPr>
              <a:xfrm>
                <a:off x="6395835" y="5202916"/>
                <a:ext cx="761747" cy="276999"/>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31B5A6AC-B2D3-8148-AA9C-3D1A19E90AAD}"/>
                  </a:ext>
                </a:extLst>
              </p:cNvPr>
              <p:cNvSpPr txBox="1"/>
              <p:nvPr/>
            </p:nvSpPr>
            <p:spPr>
              <a:xfrm>
                <a:off x="6988165" y="5207817"/>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70" name="TextBox 169">
                <a:extLst>
                  <a:ext uri="{FF2B5EF4-FFF2-40B4-BE49-F238E27FC236}">
                    <a16:creationId xmlns:a16="http://schemas.microsoft.com/office/drawing/2014/main" id="{31B5A6AC-B2D3-8148-AA9C-3D1A19E90AAD}"/>
                  </a:ext>
                </a:extLst>
              </p:cNvPr>
              <p:cNvSpPr txBox="1">
                <a:spLocks noRot="1" noChangeAspect="1" noMove="1" noResize="1" noEditPoints="1" noAdjustHandles="1" noChangeArrowheads="1" noChangeShapeType="1" noTextEdit="1"/>
              </p:cNvSpPr>
              <p:nvPr/>
            </p:nvSpPr>
            <p:spPr>
              <a:xfrm>
                <a:off x="6988165" y="5207817"/>
                <a:ext cx="761747" cy="276999"/>
              </a:xfrm>
              <a:prstGeom prst="rect">
                <a:avLst/>
              </a:prstGeom>
              <a:blipFill>
                <a:blip r:embed="rId3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CA2DD556-5537-5840-888F-3196182D3D2A}"/>
                  </a:ext>
                </a:extLst>
              </p:cNvPr>
              <p:cNvSpPr txBox="1"/>
              <p:nvPr/>
            </p:nvSpPr>
            <p:spPr>
              <a:xfrm>
                <a:off x="7596022" y="5202915"/>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32847</m:t>
                      </m:r>
                    </m:oMath>
                  </m:oMathPara>
                </a14:m>
                <a:endParaRPr lang="en-GB" sz="1200" dirty="0">
                  <a:solidFill>
                    <a:schemeClr val="accent1"/>
                  </a:solidFill>
                </a:endParaRPr>
              </a:p>
            </p:txBody>
          </p:sp>
        </mc:Choice>
        <mc:Fallback xmlns="">
          <p:sp>
            <p:nvSpPr>
              <p:cNvPr id="171" name="TextBox 170">
                <a:extLst>
                  <a:ext uri="{FF2B5EF4-FFF2-40B4-BE49-F238E27FC236}">
                    <a16:creationId xmlns:a16="http://schemas.microsoft.com/office/drawing/2014/main" id="{CA2DD556-5537-5840-888F-3196182D3D2A}"/>
                  </a:ext>
                </a:extLst>
              </p:cNvPr>
              <p:cNvSpPr txBox="1">
                <a:spLocks noRot="1" noChangeAspect="1" noMove="1" noResize="1" noEditPoints="1" noAdjustHandles="1" noChangeArrowheads="1" noChangeShapeType="1" noTextEdit="1"/>
              </p:cNvSpPr>
              <p:nvPr/>
            </p:nvSpPr>
            <p:spPr>
              <a:xfrm>
                <a:off x="7596022" y="5202915"/>
                <a:ext cx="761747" cy="276999"/>
              </a:xfrm>
              <a:prstGeom prst="rect">
                <a:avLst/>
              </a:prstGeom>
              <a:blipFill>
                <a:blip r:embed="rId3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0C8D0DE9-4560-A943-B704-BBCDCDAAEA8D}"/>
                  </a:ext>
                </a:extLst>
              </p:cNvPr>
              <p:cNvSpPr txBox="1"/>
              <p:nvPr/>
            </p:nvSpPr>
            <p:spPr>
              <a:xfrm>
                <a:off x="6387229" y="4602454"/>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03650</m:t>
                      </m:r>
                    </m:oMath>
                  </m:oMathPara>
                </a14:m>
                <a:endParaRPr lang="en-GB" sz="1200" dirty="0">
                  <a:solidFill>
                    <a:schemeClr val="accent1"/>
                  </a:solidFill>
                </a:endParaRPr>
              </a:p>
            </p:txBody>
          </p:sp>
        </mc:Choice>
        <mc:Fallback xmlns="">
          <p:sp>
            <p:nvSpPr>
              <p:cNvPr id="172" name="TextBox 171">
                <a:extLst>
                  <a:ext uri="{FF2B5EF4-FFF2-40B4-BE49-F238E27FC236}">
                    <a16:creationId xmlns:a16="http://schemas.microsoft.com/office/drawing/2014/main" id="{0C8D0DE9-4560-A943-B704-BBCDCDAAEA8D}"/>
                  </a:ext>
                </a:extLst>
              </p:cNvPr>
              <p:cNvSpPr txBox="1">
                <a:spLocks noRot="1" noChangeAspect="1" noMove="1" noResize="1" noEditPoints="1" noAdjustHandles="1" noChangeArrowheads="1" noChangeShapeType="1" noTextEdit="1"/>
              </p:cNvSpPr>
              <p:nvPr/>
            </p:nvSpPr>
            <p:spPr>
              <a:xfrm>
                <a:off x="6387229" y="4602454"/>
                <a:ext cx="761747" cy="276999"/>
              </a:xfrm>
              <a:prstGeom prst="rect">
                <a:avLst/>
              </a:prstGeom>
              <a:blipFill>
                <a:blip r:embed="rId3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CE09A5DE-F38C-0E4B-8F4D-9577DDDE5CA0}"/>
                  </a:ext>
                </a:extLst>
              </p:cNvPr>
              <p:cNvSpPr txBox="1"/>
              <p:nvPr/>
            </p:nvSpPr>
            <p:spPr>
              <a:xfrm>
                <a:off x="8196836" y="5207817"/>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.00365</m:t>
                      </m:r>
                    </m:oMath>
                  </m:oMathPara>
                </a14:m>
                <a:endParaRPr lang="en-GB" sz="1200" dirty="0">
                  <a:solidFill>
                    <a:schemeClr val="accent1"/>
                  </a:solidFill>
                </a:endParaRPr>
              </a:p>
            </p:txBody>
          </p:sp>
        </mc:Choice>
        <mc:Fallback xmlns="">
          <p:sp>
            <p:nvSpPr>
              <p:cNvPr id="173" name="TextBox 172">
                <a:extLst>
                  <a:ext uri="{FF2B5EF4-FFF2-40B4-BE49-F238E27FC236}">
                    <a16:creationId xmlns:a16="http://schemas.microsoft.com/office/drawing/2014/main" id="{CE09A5DE-F38C-0E4B-8F4D-9577DDDE5CA0}"/>
                  </a:ext>
                </a:extLst>
              </p:cNvPr>
              <p:cNvSpPr txBox="1">
                <a:spLocks noRot="1" noChangeAspect="1" noMove="1" noResize="1" noEditPoints="1" noAdjustHandles="1" noChangeArrowheads="1" noChangeShapeType="1" noTextEdit="1"/>
              </p:cNvSpPr>
              <p:nvPr/>
            </p:nvSpPr>
            <p:spPr>
              <a:xfrm>
                <a:off x="8196836" y="5207817"/>
                <a:ext cx="761747" cy="276999"/>
              </a:xfrm>
              <a:prstGeom prst="rect">
                <a:avLst/>
              </a:prstGeom>
              <a:blipFill>
                <a:blip r:embed="rId3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79F5A92A-08B8-DA43-8E74-DDEE64490C47}"/>
                  </a:ext>
                </a:extLst>
              </p:cNvPr>
              <p:cNvSpPr txBox="1"/>
              <p:nvPr/>
            </p:nvSpPr>
            <p:spPr>
              <a:xfrm>
                <a:off x="7596022" y="4624679"/>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32847</m:t>
                      </m:r>
                    </m:oMath>
                  </m:oMathPara>
                </a14:m>
                <a:endParaRPr lang="en-GB" sz="1200" dirty="0">
                  <a:solidFill>
                    <a:srgbClr val="4472C4"/>
                  </a:solidFill>
                </a:endParaRPr>
              </a:p>
            </p:txBody>
          </p:sp>
        </mc:Choice>
        <mc:Fallback xmlns="">
          <p:sp>
            <p:nvSpPr>
              <p:cNvPr id="174" name="TextBox 173">
                <a:extLst>
                  <a:ext uri="{FF2B5EF4-FFF2-40B4-BE49-F238E27FC236}">
                    <a16:creationId xmlns:a16="http://schemas.microsoft.com/office/drawing/2014/main" id="{79F5A92A-08B8-DA43-8E74-DDEE64490C47}"/>
                  </a:ext>
                </a:extLst>
              </p:cNvPr>
              <p:cNvSpPr txBox="1">
                <a:spLocks noRot="1" noChangeAspect="1" noMove="1" noResize="1" noEditPoints="1" noAdjustHandles="1" noChangeArrowheads="1" noChangeShapeType="1" noTextEdit="1"/>
              </p:cNvSpPr>
              <p:nvPr/>
            </p:nvSpPr>
            <p:spPr>
              <a:xfrm>
                <a:off x="7596022" y="4624679"/>
                <a:ext cx="761747" cy="276999"/>
              </a:xfrm>
              <a:prstGeom prst="rect">
                <a:avLst/>
              </a:prstGeom>
              <a:blipFill>
                <a:blip r:embed="rId3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83384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altLang="zh-CN"/>
              <a:t>Belief MDP</a:t>
            </a:r>
          </a:p>
        </p:txBody>
      </p:sp>
      <mc:AlternateContent xmlns:mc="http://schemas.openxmlformats.org/markup-compatibility/2006" xmlns:a14="http://schemas.microsoft.com/office/drawing/2010/main">
        <mc:Choice Requires="a14">
          <p:sp>
            <p:nvSpPr>
              <p:cNvPr id="110594" name="Rectangle 3"/>
              <p:cNvSpPr>
                <a:spLocks noGrp="1" noChangeArrowheads="1"/>
              </p:cNvSpPr>
              <p:nvPr>
                <p:ph idx="1"/>
              </p:nvPr>
            </p:nvSpPr>
            <p:spPr>
              <a:xfrm>
                <a:off x="628650" y="1158240"/>
                <a:ext cx="5457088" cy="5018723"/>
              </a:xfrm>
            </p:spPr>
            <p:txBody>
              <a:bodyPr>
                <a:normAutofit/>
              </a:bodyPr>
              <a:lstStyle/>
              <a:p>
                <a:r>
                  <a:rPr lang="en-US" altLang="zh-CN" dirty="0"/>
                  <a:t>A </a:t>
                </a:r>
                <a:r>
                  <a:rPr lang="en-US" altLang="zh-CN" dirty="0">
                    <a:solidFill>
                      <a:schemeClr val="accent1"/>
                    </a:solidFill>
                  </a:rPr>
                  <a:t>belief MDP </a:t>
                </a:r>
                <a:r>
                  <a:rPr lang="en-US" altLang="zh-CN" dirty="0"/>
                  <a:t>is a tuple </a:t>
                </a:r>
                <a14:m>
                  <m:oMath xmlns:m="http://schemas.openxmlformats.org/officeDocument/2006/math">
                    <m:d>
                      <m:dPr>
                        <m:ctrlPr>
                          <a:rPr lang="de-DE" altLang="zh-CN" b="0" i="1" smtClean="0">
                            <a:latin typeface="Cambria Math" panose="02040503050406030204" pitchFamily="18" charset="0"/>
                          </a:rPr>
                        </m:ctrlPr>
                      </m:dPr>
                      <m:e>
                        <m:r>
                          <a:rPr lang="en-US" altLang="zh-CN" i="1" dirty="0">
                            <a:latin typeface="Cambria Math" panose="02040503050406030204" pitchFamily="18" charset="0"/>
                          </a:rPr>
                          <m:t>𝐵</m:t>
                        </m:r>
                        <m:r>
                          <a:rPr lang="en-US" altLang="zh-CN" i="1" dirty="0">
                            <a:latin typeface="Cambria Math" panose="02040503050406030204" pitchFamily="18" charset="0"/>
                          </a:rPr>
                          <m:t>, </m:t>
                        </m:r>
                        <m:r>
                          <a:rPr lang="en-US" altLang="zh-CN" i="1" dirty="0">
                            <a:latin typeface="Cambria Math" panose="02040503050406030204" pitchFamily="18" charset="0"/>
                          </a:rPr>
                          <m:t>𝐴</m:t>
                        </m:r>
                        <m:r>
                          <a:rPr lang="en-US" altLang="zh-CN" i="1" dirty="0">
                            <a:latin typeface="Cambria Math" panose="02040503050406030204" pitchFamily="18" charset="0"/>
                          </a:rPr>
                          <m:t>, </m:t>
                        </m:r>
                        <m:r>
                          <a:rPr lang="en-US" altLang="zh-CN" i="1" dirty="0">
                            <a:latin typeface="Cambria Math" panose="02040503050406030204" pitchFamily="18" charset="0"/>
                            <a:ea typeface="Cambria Math" panose="02040503050406030204" pitchFamily="18" charset="0"/>
                          </a:rPr>
                          <m:t>𝜌</m:t>
                        </m:r>
                        <m:r>
                          <a:rPr lang="de-DE" altLang="zh-CN" i="1" dirty="0">
                            <a:latin typeface="Cambria Math" panose="02040503050406030204" pitchFamily="18" charset="0"/>
                          </a:rPr>
                          <m:t>,</m:t>
                        </m:r>
                        <m:r>
                          <a:rPr lang="en-US" altLang="zh-CN" i="1" dirty="0">
                            <a:latin typeface="Cambria Math" panose="02040503050406030204" pitchFamily="18" charset="0"/>
                            <a:sym typeface="Symbol" charset="0"/>
                          </a:rPr>
                          <m:t>𝑃</m:t>
                        </m:r>
                      </m:e>
                    </m:d>
                  </m:oMath>
                </a14:m>
                <a:endParaRPr lang="en-US" altLang="zh-CN" dirty="0">
                  <a:sym typeface="Symbol" charset="0"/>
                </a:endParaRPr>
              </a:p>
              <a:p>
                <a:pPr lvl="1"/>
                <a14:m>
                  <m:oMath xmlns:m="http://schemas.openxmlformats.org/officeDocument/2006/math">
                    <m:r>
                      <a:rPr lang="en-US" altLang="zh-CN" i="1" dirty="0">
                        <a:latin typeface="Cambria Math" panose="02040503050406030204" pitchFamily="18" charset="0"/>
                      </a:rPr>
                      <m:t>𝐵</m:t>
                    </m:r>
                  </m:oMath>
                </a14:m>
                <a:r>
                  <a:rPr lang="en-US" altLang="zh-CN" dirty="0">
                    <a:sym typeface="Symbol" charset="0"/>
                  </a:rPr>
                  <a:t> = </a:t>
                </a:r>
                <a:r>
                  <a:rPr lang="en-US" altLang="zh-CN" i="1" dirty="0">
                    <a:sym typeface="Symbol" charset="0"/>
                  </a:rPr>
                  <a:t>infinite</a:t>
                </a:r>
                <a:r>
                  <a:rPr lang="en-US" altLang="zh-CN" dirty="0">
                    <a:sym typeface="Symbol" charset="0"/>
                  </a:rPr>
                  <a:t> set of belief states</a:t>
                </a:r>
              </a:p>
              <a:p>
                <a:pPr lvl="2"/>
                <a:r>
                  <a:rPr lang="en-US" altLang="zh-CN" dirty="0">
                    <a:sym typeface="Symbol" charset="0"/>
                  </a:rPr>
                  <a:t>Continuous!</a:t>
                </a:r>
              </a:p>
              <a:p>
                <a:pPr lvl="1"/>
                <a14:m>
                  <m:oMath xmlns:m="http://schemas.openxmlformats.org/officeDocument/2006/math">
                    <m:r>
                      <a:rPr lang="en-US" altLang="zh-CN" i="1" dirty="0">
                        <a:latin typeface="Cambria Math" panose="02040503050406030204" pitchFamily="18" charset="0"/>
                      </a:rPr>
                      <m:t>𝐴</m:t>
                    </m:r>
                  </m:oMath>
                </a14:m>
                <a:r>
                  <a:rPr lang="en-US" altLang="zh-CN" dirty="0">
                    <a:sym typeface="Symbol" charset="0"/>
                  </a:rPr>
                  <a:t> = finite set of actions</a:t>
                </a:r>
              </a:p>
              <a:p>
                <a:pPr lvl="1"/>
                <a:r>
                  <a:rPr lang="en-US" altLang="zh-CN" dirty="0">
                    <a:sym typeface="Symbol" charset="0"/>
                  </a:rPr>
                  <a:t>Reward function </a:t>
                </a:r>
                <a14:m>
                  <m:oMath xmlns:m="http://schemas.openxmlformats.org/officeDocument/2006/math">
                    <m:r>
                      <a:rPr lang="en-US" altLang="zh-CN" i="1" dirty="0">
                        <a:latin typeface="Cambria Math" panose="02040503050406030204" pitchFamily="18" charset="0"/>
                        <a:ea typeface="Cambria Math" panose="02040503050406030204" pitchFamily="18" charset="0"/>
                      </a:rPr>
                      <m:t>𝜌</m:t>
                    </m:r>
                    <m:d>
                      <m:dPr>
                        <m:ctrlPr>
                          <a:rPr lang="en-US" altLang="zh-CN" i="1" dirty="0" smtClean="0">
                            <a:latin typeface="Cambria Math" panose="02040503050406030204" pitchFamily="18" charset="0"/>
                            <a:ea typeface="Cambria Math" panose="02040503050406030204" pitchFamily="18" charset="0"/>
                            <a:sym typeface="Symbol" charset="0"/>
                          </a:rPr>
                        </m:ctrlPr>
                      </m:dPr>
                      <m:e>
                        <m:r>
                          <a:rPr lang="en-US" altLang="zh-CN" i="1" dirty="0" smtClean="0">
                            <a:latin typeface="Cambria Math" panose="02040503050406030204" pitchFamily="18" charset="0"/>
                            <a:sym typeface="Symbol" charset="0"/>
                          </a:rPr>
                          <m:t>𝑏</m:t>
                        </m:r>
                      </m:e>
                    </m:d>
                  </m:oMath>
                </a14:m>
                <a:endParaRPr lang="en-US" altLang="zh-CN" dirty="0">
                  <a:sym typeface="Symbol" charset="0"/>
                </a:endParaRPr>
              </a:p>
              <a:p>
                <a:pPr lvl="1"/>
                <a:r>
                  <a:rPr lang="en-US" altLang="zh-CN" dirty="0">
                    <a:sym typeface="Symbol" charset="0"/>
                  </a:rPr>
                  <a:t>Transition function </a:t>
                </a:r>
                <a14:m>
                  <m:oMath xmlns:m="http://schemas.openxmlformats.org/officeDocument/2006/math">
                    <m:r>
                      <a:rPr lang="en-US" altLang="zh-CN" i="1" dirty="0" smtClean="0">
                        <a:latin typeface="Cambria Math" panose="02040503050406030204" pitchFamily="18" charset="0"/>
                        <a:sym typeface="Symbol" charset="0"/>
                      </a:rPr>
                      <m:t>𝑃</m:t>
                    </m:r>
                    <m:d>
                      <m:dPr>
                        <m:ctrlPr>
                          <a:rPr lang="en-US" altLang="zh-CN" i="1" dirty="0" smtClean="0">
                            <a:latin typeface="Cambria Math" panose="02040503050406030204" pitchFamily="18" charset="0"/>
                            <a:sym typeface="Symbol" charset="0"/>
                          </a:rPr>
                        </m:ctrlPr>
                      </m:dPr>
                      <m:e>
                        <m:sSup>
                          <m:sSupPr>
                            <m:ctrlPr>
                              <a:rPr lang="de-DE" altLang="zh-CN" b="0" i="1" dirty="0" smtClean="0">
                                <a:latin typeface="Cambria Math" panose="02040503050406030204" pitchFamily="18" charset="0"/>
                                <a:sym typeface="Symbol" charset="0"/>
                              </a:rPr>
                            </m:ctrlPr>
                          </m:sSupPr>
                          <m:e>
                            <m:r>
                              <a:rPr lang="en-US" altLang="zh-CN" i="1" dirty="0" smtClean="0">
                                <a:latin typeface="Cambria Math" panose="02040503050406030204" pitchFamily="18" charset="0"/>
                                <a:sym typeface="Symbol" charset="0"/>
                              </a:rPr>
                              <m:t>𝑏</m:t>
                            </m:r>
                          </m:e>
                          <m:sup>
                            <m:r>
                              <a:rPr lang="de-DE" altLang="zh-CN" b="0" i="1" dirty="0" smtClean="0">
                                <a:latin typeface="Cambria Math" panose="02040503050406030204" pitchFamily="18" charset="0"/>
                                <a:sym typeface="Symbol" charset="0"/>
                              </a:rPr>
                              <m:t>′</m:t>
                            </m:r>
                          </m:sup>
                        </m:sSup>
                      </m:e>
                      <m:e>
                        <m:r>
                          <a:rPr lang="en-US" altLang="zh-CN" i="1" dirty="0" err="1" smtClean="0">
                            <a:latin typeface="Cambria Math" panose="02040503050406030204" pitchFamily="18" charset="0"/>
                            <a:sym typeface="Symbol" charset="0"/>
                          </a:rPr>
                          <m:t>𝑏</m:t>
                        </m:r>
                        <m:r>
                          <a:rPr lang="en-US" altLang="zh-CN" i="1" dirty="0" smtClean="0">
                            <a:latin typeface="Cambria Math" panose="02040503050406030204" pitchFamily="18" charset="0"/>
                            <a:sym typeface="Symbol" charset="0"/>
                          </a:rPr>
                          <m:t>, </m:t>
                        </m:r>
                        <m:r>
                          <a:rPr lang="en-US" altLang="zh-CN" i="1" dirty="0" smtClean="0">
                            <a:latin typeface="Cambria Math" panose="02040503050406030204" pitchFamily="18" charset="0"/>
                            <a:sym typeface="Symbol" charset="0"/>
                          </a:rPr>
                          <m:t>𝑎</m:t>
                        </m:r>
                      </m:e>
                    </m:d>
                  </m:oMath>
                </a14:m>
                <a:endParaRPr lang="en-US" altLang="zh-CN" dirty="0">
                  <a:sym typeface="Symbol" charset="0"/>
                </a:endParaRPr>
              </a:p>
              <a:p>
                <a:pPr lvl="1"/>
                <a:r>
                  <a:rPr lang="en-US" altLang="zh-CN" dirty="0">
                    <a:sym typeface="Symbol" charset="0"/>
                  </a:rPr>
                  <a:t>Sensor model </a:t>
                </a:r>
                <a14:m>
                  <m:oMath xmlns:m="http://schemas.openxmlformats.org/officeDocument/2006/math">
                    <m:r>
                      <a:rPr lang="en-US" altLang="zh-CN" i="1" dirty="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r>
                          <a:rPr lang="de-DE" altLang="zh-CN" b="0" i="1" dirty="0" smtClean="0">
                            <a:latin typeface="Cambria Math" panose="02040503050406030204" pitchFamily="18" charset="0"/>
                            <a:sym typeface="Symbol" charset="0"/>
                          </a:rPr>
                          <m:t>𝑜</m:t>
                        </m:r>
                      </m:e>
                      <m:e>
                        <m:r>
                          <a:rPr lang="de-DE" altLang="zh-CN" b="0" i="1" dirty="0" smtClean="0">
                            <a:latin typeface="Cambria Math" panose="02040503050406030204" pitchFamily="18" charset="0"/>
                            <a:sym typeface="Symbol" charset="0"/>
                          </a:rPr>
                          <m:t>𝑎</m:t>
                        </m:r>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𝑏</m:t>
                        </m:r>
                      </m:e>
                    </m:d>
                  </m:oMath>
                </a14:m>
                <a:endParaRPr lang="en-US" altLang="zh-CN" dirty="0">
                  <a:sym typeface="Symbol" charset="0"/>
                </a:endParaRPr>
              </a:p>
            </p:txBody>
          </p:sp>
        </mc:Choice>
        <mc:Fallback xmlns="">
          <p:sp>
            <p:nvSpPr>
              <p:cNvPr id="110594" name="Rectangle 3"/>
              <p:cNvSpPr>
                <a:spLocks noGrp="1" noRot="1" noChangeAspect="1" noMove="1" noResize="1" noEditPoints="1" noAdjustHandles="1" noChangeArrowheads="1" noChangeShapeType="1" noTextEdit="1"/>
              </p:cNvSpPr>
              <p:nvPr>
                <p:ph idx="1"/>
              </p:nvPr>
            </p:nvSpPr>
            <p:spPr>
              <a:xfrm>
                <a:off x="628650" y="1158240"/>
                <a:ext cx="5457088" cy="5018723"/>
              </a:xfrm>
              <a:blipFill>
                <a:blip r:embed="rId3"/>
                <a:stretch>
                  <a:fillRect l="-2093" t="-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6DB847E-6B76-C04D-88C2-B763C26B65DC}"/>
              </a:ext>
            </a:extLst>
          </p:cNvPr>
          <p:cNvSpPr>
            <a:spLocks noGrp="1"/>
          </p:cNvSpPr>
          <p:nvPr>
            <p:ph type="sldNum" sz="quarter" idx="12"/>
          </p:nvPr>
        </p:nvSpPr>
        <p:spPr/>
        <p:txBody>
          <a:bodyPr/>
          <a:lstStyle/>
          <a:p>
            <a:fld id="{67C9959E-8E6B-B04C-9955-EA096F41CA7A}" type="slidenum">
              <a:rPr lang="en-GB" smtClean="0"/>
              <a:pPr/>
              <a:t>27</a:t>
            </a:fld>
            <a:endParaRPr lang="en-GB" dirty="0"/>
          </a:p>
        </p:txBody>
      </p:sp>
      <p:sp>
        <p:nvSpPr>
          <p:cNvPr id="110641" name="Text Box 51"/>
          <p:cNvSpPr txBox="1">
            <a:spLocks noChangeArrowheads="1"/>
          </p:cNvSpPr>
          <p:nvPr/>
        </p:nvSpPr>
        <p:spPr bwMode="auto">
          <a:xfrm>
            <a:off x="7606054" y="3527689"/>
            <a:ext cx="158389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dirty="0">
                <a:latin typeface="+mn-lt"/>
                <a:cs typeface="SimSun" charset="0"/>
              </a:rPr>
              <a:t>Move </a:t>
            </a:r>
            <a:r>
              <a:rPr lang="en-US" altLang="zh-CN" sz="1800" i="0" dirty="0">
                <a:solidFill>
                  <a:srgbClr val="C00000"/>
                </a:solidFill>
                <a:latin typeface="+mn-lt"/>
                <a:cs typeface="SimSun" charset="0"/>
              </a:rPr>
              <a:t>L</a:t>
            </a:r>
            <a:r>
              <a:rPr lang="en-US" altLang="zh-CN" sz="1800" i="0" dirty="0">
                <a:latin typeface="+mn-lt"/>
                <a:cs typeface="SimSun" charset="0"/>
              </a:rPr>
              <a:t> once,</a:t>
            </a:r>
          </a:p>
          <a:p>
            <a:pPr eaLnBrk="1" hangingPunct="1"/>
            <a:r>
              <a:rPr lang="en-US" altLang="zh-CN" sz="1800" i="0" dirty="0">
                <a:latin typeface="+mn-lt"/>
                <a:cs typeface="SimSun" charset="0"/>
              </a:rPr>
              <a:t>perceive </a:t>
            </a:r>
            <a:r>
              <a:rPr lang="en-US" altLang="zh-CN" sz="1800" i="0" dirty="0">
                <a:solidFill>
                  <a:schemeClr val="accent1"/>
                </a:solidFill>
                <a:latin typeface="+mn-lt"/>
                <a:cs typeface="SimSun" charset="0"/>
              </a:rPr>
              <a:t>1</a:t>
            </a:r>
            <a:r>
              <a:rPr lang="en-US" altLang="zh-CN" sz="1800" i="0" dirty="0">
                <a:latin typeface="+mn-lt"/>
                <a:cs typeface="SimSun" charset="0"/>
              </a:rPr>
              <a:t> wall</a:t>
            </a:r>
          </a:p>
        </p:txBody>
      </p:sp>
      <mc:AlternateContent xmlns:mc="http://schemas.openxmlformats.org/markup-compatibility/2006" xmlns:a14="http://schemas.microsoft.com/office/drawing/2010/main">
        <mc:Choice Requires="a14">
          <p:sp>
            <p:nvSpPr>
              <p:cNvPr id="41" name="Text Box 52">
                <a:extLst>
                  <a:ext uri="{FF2B5EF4-FFF2-40B4-BE49-F238E27FC236}">
                    <a16:creationId xmlns:a16="http://schemas.microsoft.com/office/drawing/2014/main" id="{97C7A877-514B-924B-AA35-D3ABD87E07DD}"/>
                  </a:ext>
                </a:extLst>
              </p:cNvPr>
              <p:cNvSpPr txBox="1">
                <a:spLocks noChangeArrowheads="1"/>
              </p:cNvSpPr>
              <p:nvPr/>
            </p:nvSpPr>
            <p:spPr bwMode="auto">
              <a:xfrm>
                <a:off x="6318377" y="3858679"/>
                <a:ext cx="449995"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 xmlns:m="http://schemas.openxmlformats.org/officeDocument/2006/math">
                    <m:sSup>
                      <m:sSupPr>
                        <m:ctrlPr>
                          <a:rPr lang="de-DE" altLang="zh-CN" sz="1800" b="0" i="1" dirty="0" smtClean="0">
                            <a:latin typeface="Cambria Math" panose="02040503050406030204" pitchFamily="18" charset="0"/>
                            <a:cs typeface="SimSun" charset="0"/>
                          </a:rPr>
                        </m:ctrlPr>
                      </m:sSupPr>
                      <m:e>
                        <m:r>
                          <a:rPr lang="en-US" altLang="zh-CN" sz="1800" i="1" dirty="0" smtClean="0">
                            <a:latin typeface="Cambria Math" panose="02040503050406030204" pitchFamily="18" charset="0"/>
                            <a:cs typeface="SimSun" charset="0"/>
                          </a:rPr>
                          <m:t>𝑏</m:t>
                        </m:r>
                      </m:e>
                      <m:sup>
                        <m:r>
                          <a:rPr lang="de-DE" altLang="zh-CN" sz="1800" b="0" i="1" dirty="0" smtClean="0">
                            <a:latin typeface="Cambria Math" panose="02040503050406030204" pitchFamily="18" charset="0"/>
                            <a:cs typeface="SimSun" charset="0"/>
                          </a:rPr>
                          <m:t>′</m:t>
                        </m:r>
                      </m:sup>
                    </m:sSup>
                  </m:oMath>
                </a14:m>
                <a:r>
                  <a:rPr lang="en-US" altLang="zh-CN" sz="1800" i="0" dirty="0">
                    <a:cs typeface="SimSun" charset="0"/>
                  </a:rPr>
                  <a:t> </a:t>
                </a:r>
              </a:p>
            </p:txBody>
          </p:sp>
        </mc:Choice>
        <mc:Fallback xmlns="">
          <p:sp>
            <p:nvSpPr>
              <p:cNvPr id="41" name="Text Box 52">
                <a:extLst>
                  <a:ext uri="{FF2B5EF4-FFF2-40B4-BE49-F238E27FC236}">
                    <a16:creationId xmlns:a16="http://schemas.microsoft.com/office/drawing/2014/main" id="{97C7A877-514B-924B-AA35-D3ABD87E07DD}"/>
                  </a:ext>
                </a:extLst>
              </p:cNvPr>
              <p:cNvSpPr txBox="1">
                <a:spLocks noRot="1" noChangeAspect="1" noMove="1" noResize="1" noEditPoints="1" noAdjustHandles="1" noChangeArrowheads="1" noChangeShapeType="1" noTextEdit="1"/>
              </p:cNvSpPr>
              <p:nvPr/>
            </p:nvSpPr>
            <p:spPr bwMode="auto">
              <a:xfrm>
                <a:off x="6318377" y="3858679"/>
                <a:ext cx="449995" cy="36933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 name="Down Arrow 5">
            <a:extLst>
              <a:ext uri="{FF2B5EF4-FFF2-40B4-BE49-F238E27FC236}">
                <a16:creationId xmlns:a16="http://schemas.microsoft.com/office/drawing/2014/main" id="{F2CAFD15-272E-3342-AA85-BA6849A55BCE}"/>
              </a:ext>
            </a:extLst>
          </p:cNvPr>
          <p:cNvSpPr/>
          <p:nvPr/>
        </p:nvSpPr>
        <p:spPr>
          <a:xfrm>
            <a:off x="7348569" y="3400424"/>
            <a:ext cx="317375" cy="729493"/>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8" name="Text Box 52">
                <a:extLst>
                  <a:ext uri="{FF2B5EF4-FFF2-40B4-BE49-F238E27FC236}">
                    <a16:creationId xmlns:a16="http://schemas.microsoft.com/office/drawing/2014/main" id="{1C5A7306-2CD8-FA45-B3EF-A4CACBC23A37}"/>
                  </a:ext>
                </a:extLst>
              </p:cNvPr>
              <p:cNvSpPr txBox="1">
                <a:spLocks noChangeArrowheads="1"/>
              </p:cNvSpPr>
              <p:nvPr/>
            </p:nvSpPr>
            <p:spPr bwMode="auto">
              <a:xfrm>
                <a:off x="6256734" y="1067692"/>
                <a:ext cx="378886"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Para xmlns:m="http://schemas.openxmlformats.org/officeDocument/2006/math">
                    <m:oMathParaPr>
                      <m:jc m:val="centerGroup"/>
                    </m:oMathParaPr>
                    <m:oMath xmlns:m="http://schemas.openxmlformats.org/officeDocument/2006/math">
                      <m:r>
                        <a:rPr lang="en-US" altLang="zh-CN" sz="1800" i="1" dirty="0" smtClean="0">
                          <a:latin typeface="Cambria Math" panose="02040503050406030204" pitchFamily="18" charset="0"/>
                          <a:cs typeface="SimSun" charset="0"/>
                        </a:rPr>
                        <m:t>𝑏</m:t>
                      </m:r>
                    </m:oMath>
                  </m:oMathPara>
                </a14:m>
                <a:endParaRPr lang="en-US" altLang="zh-CN" sz="1800" i="0" dirty="0">
                  <a:cs typeface="SimSun" charset="0"/>
                </a:endParaRPr>
              </a:p>
            </p:txBody>
          </p:sp>
        </mc:Choice>
        <mc:Fallback xmlns="">
          <p:sp>
            <p:nvSpPr>
              <p:cNvPr id="68" name="Text Box 52">
                <a:extLst>
                  <a:ext uri="{FF2B5EF4-FFF2-40B4-BE49-F238E27FC236}">
                    <a16:creationId xmlns:a16="http://schemas.microsoft.com/office/drawing/2014/main" id="{1C5A7306-2CD8-FA45-B3EF-A4CACBC23A37}"/>
                  </a:ext>
                </a:extLst>
              </p:cNvPr>
              <p:cNvSpPr txBox="1">
                <a:spLocks noRot="1" noChangeAspect="1" noMove="1" noResize="1" noEditPoints="1" noAdjustHandles="1" noChangeArrowheads="1" noChangeShapeType="1" noTextEdit="1"/>
              </p:cNvSpPr>
              <p:nvPr/>
            </p:nvSpPr>
            <p:spPr bwMode="auto">
              <a:xfrm>
                <a:off x="6256734" y="1067692"/>
                <a:ext cx="378886" cy="36933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69" name="Group 3">
            <a:extLst>
              <a:ext uri="{FF2B5EF4-FFF2-40B4-BE49-F238E27FC236}">
                <a16:creationId xmlns:a16="http://schemas.microsoft.com/office/drawing/2014/main" id="{66D547B5-8B6C-6342-9163-BB82ABFA5E45}"/>
              </a:ext>
            </a:extLst>
          </p:cNvPr>
          <p:cNvGrpSpPr>
            <a:grpSpLocks/>
          </p:cNvGrpSpPr>
          <p:nvPr/>
        </p:nvGrpSpPr>
        <p:grpSpPr bwMode="auto">
          <a:xfrm>
            <a:off x="6301696" y="1431755"/>
            <a:ext cx="2438400" cy="1828800"/>
            <a:chOff x="960" y="1152"/>
            <a:chExt cx="1536" cy="1152"/>
          </a:xfrm>
        </p:grpSpPr>
        <p:sp>
          <p:nvSpPr>
            <p:cNvPr id="70" name="Rectangle 4">
              <a:extLst>
                <a:ext uri="{FF2B5EF4-FFF2-40B4-BE49-F238E27FC236}">
                  <a16:creationId xmlns:a16="http://schemas.microsoft.com/office/drawing/2014/main" id="{B512879E-5588-1D4F-9C01-7022F40EC4C1}"/>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1" name="Line 5">
              <a:extLst>
                <a:ext uri="{FF2B5EF4-FFF2-40B4-BE49-F238E27FC236}">
                  <a16:creationId xmlns:a16="http://schemas.microsoft.com/office/drawing/2014/main" id="{F1D484E1-DB3B-F049-9465-2F1F5A7E208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72" name="Line 6">
              <a:extLst>
                <a:ext uri="{FF2B5EF4-FFF2-40B4-BE49-F238E27FC236}">
                  <a16:creationId xmlns:a16="http://schemas.microsoft.com/office/drawing/2014/main" id="{A222438B-50CF-AB48-BAB2-CE4648E41E0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73" name="Line 7">
              <a:extLst>
                <a:ext uri="{FF2B5EF4-FFF2-40B4-BE49-F238E27FC236}">
                  <a16:creationId xmlns:a16="http://schemas.microsoft.com/office/drawing/2014/main" id="{086E3AF5-3813-044E-82E7-D0CCA7B60C3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74" name="Line 8">
              <a:extLst>
                <a:ext uri="{FF2B5EF4-FFF2-40B4-BE49-F238E27FC236}">
                  <a16:creationId xmlns:a16="http://schemas.microsoft.com/office/drawing/2014/main" id="{FAA66EE4-6C51-0A40-AD9A-D579DAA0816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75" name="Line 9">
              <a:extLst>
                <a:ext uri="{FF2B5EF4-FFF2-40B4-BE49-F238E27FC236}">
                  <a16:creationId xmlns:a16="http://schemas.microsoft.com/office/drawing/2014/main" id="{D22BD598-EFD4-3841-844D-F8CC4FB0577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76" name="Rectangle 10">
              <a:extLst>
                <a:ext uri="{FF2B5EF4-FFF2-40B4-BE49-F238E27FC236}">
                  <a16:creationId xmlns:a16="http://schemas.microsoft.com/office/drawing/2014/main" id="{A6D2EE83-B66B-C141-8CA3-0373E3194B95}"/>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1906792D-9D41-F944-857F-173EEA27BD2F}"/>
                  </a:ext>
                </a:extLst>
              </p:cNvPr>
              <p:cNvSpPr>
                <a:spLocks noChangeArrowheads="1"/>
              </p:cNvSpPr>
              <p:nvPr/>
            </p:nvSpPr>
            <p:spPr bwMode="auto">
              <a:xfrm>
                <a:off x="8130497" y="1431752"/>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i="1" dirty="0" smtClean="0">
                          <a:solidFill>
                            <a:schemeClr val="accent4"/>
                          </a:solidFill>
                          <a:latin typeface="Cambria Math" panose="02040503050406030204" pitchFamily="18" charset="0"/>
                        </a:rPr>
                        <m:t>0.</m:t>
                      </m:r>
                      <m:r>
                        <a:rPr lang="de-DE" b="0" i="1" dirty="0" smtClean="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77" name="Rectangle 76">
                <a:extLst>
                  <a:ext uri="{FF2B5EF4-FFF2-40B4-BE49-F238E27FC236}">
                    <a16:creationId xmlns:a16="http://schemas.microsoft.com/office/drawing/2014/main" id="{1906792D-9D41-F944-857F-173EEA27BD2F}"/>
                  </a:ext>
                </a:extLst>
              </p:cNvPr>
              <p:cNvSpPr>
                <a:spLocks noRot="1" noChangeAspect="1" noMove="1" noResize="1" noEditPoints="1" noAdjustHandles="1" noChangeArrowheads="1" noChangeShapeType="1" noTextEdit="1"/>
              </p:cNvSpPr>
              <p:nvPr/>
            </p:nvSpPr>
            <p:spPr bwMode="auto">
              <a:xfrm>
                <a:off x="8130497" y="1431752"/>
                <a:ext cx="609600" cy="609600"/>
              </a:xfrm>
              <a:prstGeom prst="rect">
                <a:avLst/>
              </a:prstGeom>
              <a:blipFill>
                <a:blip r:embed="rId7"/>
                <a:stretch>
                  <a:fillRect/>
                </a:stretch>
              </a:blipFill>
              <a:ln w="9525">
                <a:solidFill>
                  <a:schemeClr val="tx1"/>
                </a:solidFill>
                <a:miter lim="800000"/>
                <a:headEnd/>
                <a:tailEnd/>
              </a:ln>
            </p:spPr>
            <p:txBody>
              <a:bodyPr/>
              <a:lstStyle/>
              <a:p>
                <a:r>
                  <a:rPr lang="en-GB">
                    <a:noFill/>
                  </a:rPr>
                  <a:t> </a:t>
                </a:r>
              </a:p>
            </p:txBody>
          </p:sp>
        </mc:Fallback>
      </mc:AlternateContent>
      <p:sp>
        <p:nvSpPr>
          <p:cNvPr id="78" name="Text Box 18">
            <a:extLst>
              <a:ext uri="{FF2B5EF4-FFF2-40B4-BE49-F238E27FC236}">
                <a16:creationId xmlns:a16="http://schemas.microsoft.com/office/drawing/2014/main" id="{9340BE73-60BB-2846-AF9D-12FF159B8248}"/>
              </a:ext>
            </a:extLst>
          </p:cNvPr>
          <p:cNvSpPr txBox="1">
            <a:spLocks noChangeArrowheads="1"/>
          </p:cNvSpPr>
          <p:nvPr/>
        </p:nvSpPr>
        <p:spPr bwMode="auto">
          <a:xfrm>
            <a:off x="5933689" y="21806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79" name="Text Box 19">
            <a:extLst>
              <a:ext uri="{FF2B5EF4-FFF2-40B4-BE49-F238E27FC236}">
                <a16:creationId xmlns:a16="http://schemas.microsoft.com/office/drawing/2014/main" id="{44B8FA27-A3EF-9D47-87E4-DED563C6B422}"/>
              </a:ext>
            </a:extLst>
          </p:cNvPr>
          <p:cNvSpPr txBox="1">
            <a:spLocks noChangeArrowheads="1"/>
          </p:cNvSpPr>
          <p:nvPr/>
        </p:nvSpPr>
        <p:spPr bwMode="auto">
          <a:xfrm>
            <a:off x="5933689" y="15710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80" name="Text Box 20">
            <a:extLst>
              <a:ext uri="{FF2B5EF4-FFF2-40B4-BE49-F238E27FC236}">
                <a16:creationId xmlns:a16="http://schemas.microsoft.com/office/drawing/2014/main" id="{05704153-6C36-FA41-9697-3194FC24DEAA}"/>
              </a:ext>
            </a:extLst>
          </p:cNvPr>
          <p:cNvSpPr txBox="1">
            <a:spLocks noChangeArrowheads="1"/>
          </p:cNvSpPr>
          <p:nvPr/>
        </p:nvSpPr>
        <p:spPr bwMode="auto">
          <a:xfrm>
            <a:off x="5933689" y="27140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81" name="Text Box 21">
            <a:extLst>
              <a:ext uri="{FF2B5EF4-FFF2-40B4-BE49-F238E27FC236}">
                <a16:creationId xmlns:a16="http://schemas.microsoft.com/office/drawing/2014/main" id="{8EED8E37-20A0-AA47-B2F2-2358EB7D9C57}"/>
              </a:ext>
            </a:extLst>
          </p:cNvPr>
          <p:cNvSpPr txBox="1">
            <a:spLocks noChangeArrowheads="1"/>
          </p:cNvSpPr>
          <p:nvPr/>
        </p:nvSpPr>
        <p:spPr bwMode="auto">
          <a:xfrm>
            <a:off x="8295889" y="32474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82" name="Text Box 22">
            <a:extLst>
              <a:ext uri="{FF2B5EF4-FFF2-40B4-BE49-F238E27FC236}">
                <a16:creationId xmlns:a16="http://schemas.microsoft.com/office/drawing/2014/main" id="{6260C3EB-4B34-E245-8584-8E8F9A608BB4}"/>
              </a:ext>
            </a:extLst>
          </p:cNvPr>
          <p:cNvSpPr txBox="1">
            <a:spLocks noChangeArrowheads="1"/>
          </p:cNvSpPr>
          <p:nvPr/>
        </p:nvSpPr>
        <p:spPr bwMode="auto">
          <a:xfrm>
            <a:off x="7686289" y="32474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83" name="Text Box 23">
            <a:extLst>
              <a:ext uri="{FF2B5EF4-FFF2-40B4-BE49-F238E27FC236}">
                <a16:creationId xmlns:a16="http://schemas.microsoft.com/office/drawing/2014/main" id="{A6A9A8A8-26DD-494F-B773-24F22E179A8A}"/>
              </a:ext>
            </a:extLst>
          </p:cNvPr>
          <p:cNvSpPr txBox="1">
            <a:spLocks noChangeArrowheads="1"/>
          </p:cNvSpPr>
          <p:nvPr/>
        </p:nvSpPr>
        <p:spPr bwMode="auto">
          <a:xfrm>
            <a:off x="7076689" y="32474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84" name="Text Box 24">
            <a:extLst>
              <a:ext uri="{FF2B5EF4-FFF2-40B4-BE49-F238E27FC236}">
                <a16:creationId xmlns:a16="http://schemas.microsoft.com/office/drawing/2014/main" id="{1F39F31A-DD84-0647-B802-019CF8E328ED}"/>
              </a:ext>
            </a:extLst>
          </p:cNvPr>
          <p:cNvSpPr txBox="1">
            <a:spLocks noChangeArrowheads="1"/>
          </p:cNvSpPr>
          <p:nvPr/>
        </p:nvSpPr>
        <p:spPr bwMode="auto">
          <a:xfrm>
            <a:off x="6467089" y="32474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2471E01B-0DDF-3C44-B236-97622335600D}"/>
                  </a:ext>
                </a:extLst>
              </p:cNvPr>
              <p:cNvSpPr>
                <a:spLocks noChangeArrowheads="1"/>
              </p:cNvSpPr>
              <p:nvPr/>
            </p:nvSpPr>
            <p:spPr bwMode="auto">
              <a:xfrm>
                <a:off x="8130493" y="2041352"/>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0.0</m:t>
                      </m:r>
                    </m:oMath>
                  </m:oMathPara>
                </a14:m>
                <a:endParaRPr lang="en-US" sz="1400" i="1" dirty="0">
                  <a:solidFill>
                    <a:srgbClr val="C00000"/>
                  </a:solidFill>
                </a:endParaRPr>
              </a:p>
            </p:txBody>
          </p:sp>
        </mc:Choice>
        <mc:Fallback xmlns="">
          <p:sp>
            <p:nvSpPr>
              <p:cNvPr id="85" name="Rectangle 84">
                <a:extLst>
                  <a:ext uri="{FF2B5EF4-FFF2-40B4-BE49-F238E27FC236}">
                    <a16:creationId xmlns:a16="http://schemas.microsoft.com/office/drawing/2014/main" id="{2471E01B-0DDF-3C44-B236-97622335600D}"/>
                  </a:ext>
                </a:extLst>
              </p:cNvPr>
              <p:cNvSpPr>
                <a:spLocks noRot="1" noChangeAspect="1" noMove="1" noResize="1" noEditPoints="1" noAdjustHandles="1" noChangeArrowheads="1" noChangeShapeType="1" noTextEdit="1"/>
              </p:cNvSpPr>
              <p:nvPr/>
            </p:nvSpPr>
            <p:spPr bwMode="auto">
              <a:xfrm>
                <a:off x="8130493" y="2041352"/>
                <a:ext cx="609600" cy="609600"/>
              </a:xfrm>
              <a:prstGeom prst="rect">
                <a:avLst/>
              </a:prstGeom>
              <a:blipFill>
                <a:blip r:embed="rId8"/>
                <a:stretch>
                  <a:fillRect/>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45143B92-41D2-8E4B-94DB-82A8E7EF9595}"/>
                  </a:ext>
                </a:extLst>
              </p:cNvPr>
              <p:cNvSpPr txBox="1"/>
              <p:nvPr/>
            </p:nvSpPr>
            <p:spPr>
              <a:xfrm>
                <a:off x="6342564" y="1577933"/>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smtClean="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6" name="TextBox 85">
                <a:extLst>
                  <a:ext uri="{FF2B5EF4-FFF2-40B4-BE49-F238E27FC236}">
                    <a16:creationId xmlns:a16="http://schemas.microsoft.com/office/drawing/2014/main" id="{45143B92-41D2-8E4B-94DB-82A8E7EF9595}"/>
                  </a:ext>
                </a:extLst>
              </p:cNvPr>
              <p:cNvSpPr txBox="1">
                <a:spLocks noRot="1" noChangeAspect="1" noMove="1" noResize="1" noEditPoints="1" noAdjustHandles="1" noChangeArrowheads="1" noChangeShapeType="1" noTextEdit="1"/>
              </p:cNvSpPr>
              <p:nvPr/>
            </p:nvSpPr>
            <p:spPr>
              <a:xfrm>
                <a:off x="6342564" y="1577933"/>
                <a:ext cx="580608" cy="36990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06929A28-C8CC-4E43-B4EA-6C6A10CE298D}"/>
                  </a:ext>
                </a:extLst>
              </p:cNvPr>
              <p:cNvSpPr txBox="1"/>
              <p:nvPr/>
            </p:nvSpPr>
            <p:spPr>
              <a:xfrm>
                <a:off x="6926291" y="1555390"/>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7" name="TextBox 86">
                <a:extLst>
                  <a:ext uri="{FF2B5EF4-FFF2-40B4-BE49-F238E27FC236}">
                    <a16:creationId xmlns:a16="http://schemas.microsoft.com/office/drawing/2014/main" id="{06929A28-C8CC-4E43-B4EA-6C6A10CE298D}"/>
                  </a:ext>
                </a:extLst>
              </p:cNvPr>
              <p:cNvSpPr txBox="1">
                <a:spLocks noRot="1" noChangeAspect="1" noMove="1" noResize="1" noEditPoints="1" noAdjustHandles="1" noChangeArrowheads="1" noChangeShapeType="1" noTextEdit="1"/>
              </p:cNvSpPr>
              <p:nvPr/>
            </p:nvSpPr>
            <p:spPr>
              <a:xfrm>
                <a:off x="6926291" y="1555390"/>
                <a:ext cx="580608" cy="36990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59AE99BC-6BDC-E34B-9399-57D1A469E503}"/>
                  </a:ext>
                </a:extLst>
              </p:cNvPr>
              <p:cNvSpPr txBox="1"/>
              <p:nvPr/>
            </p:nvSpPr>
            <p:spPr>
              <a:xfrm>
                <a:off x="7562604" y="155734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8" name="TextBox 87">
                <a:extLst>
                  <a:ext uri="{FF2B5EF4-FFF2-40B4-BE49-F238E27FC236}">
                    <a16:creationId xmlns:a16="http://schemas.microsoft.com/office/drawing/2014/main" id="{59AE99BC-6BDC-E34B-9399-57D1A469E503}"/>
                  </a:ext>
                </a:extLst>
              </p:cNvPr>
              <p:cNvSpPr txBox="1">
                <a:spLocks noRot="1" noChangeAspect="1" noMove="1" noResize="1" noEditPoints="1" noAdjustHandles="1" noChangeArrowheads="1" noChangeShapeType="1" noTextEdit="1"/>
              </p:cNvSpPr>
              <p:nvPr/>
            </p:nvSpPr>
            <p:spPr>
              <a:xfrm>
                <a:off x="7562604" y="1557341"/>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1F4F9282-5AD0-E145-AD17-12D721C5EC20}"/>
                  </a:ext>
                </a:extLst>
              </p:cNvPr>
              <p:cNvSpPr txBox="1"/>
              <p:nvPr/>
            </p:nvSpPr>
            <p:spPr>
              <a:xfrm>
                <a:off x="6341985" y="2743786"/>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89" name="TextBox 88">
                <a:extLst>
                  <a:ext uri="{FF2B5EF4-FFF2-40B4-BE49-F238E27FC236}">
                    <a16:creationId xmlns:a16="http://schemas.microsoft.com/office/drawing/2014/main" id="{1F4F9282-5AD0-E145-AD17-12D721C5EC20}"/>
                  </a:ext>
                </a:extLst>
              </p:cNvPr>
              <p:cNvSpPr txBox="1">
                <a:spLocks noRot="1" noChangeAspect="1" noMove="1" noResize="1" noEditPoints="1" noAdjustHandles="1" noChangeArrowheads="1" noChangeShapeType="1" noTextEdit="1"/>
              </p:cNvSpPr>
              <p:nvPr/>
            </p:nvSpPr>
            <p:spPr>
              <a:xfrm>
                <a:off x="6341985" y="2743786"/>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38E17F9E-CB09-0344-86FA-572E9DD52F29}"/>
                  </a:ext>
                </a:extLst>
              </p:cNvPr>
              <p:cNvSpPr txBox="1"/>
              <p:nvPr/>
            </p:nvSpPr>
            <p:spPr>
              <a:xfrm>
                <a:off x="6925067" y="273829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0" name="TextBox 89">
                <a:extLst>
                  <a:ext uri="{FF2B5EF4-FFF2-40B4-BE49-F238E27FC236}">
                    <a16:creationId xmlns:a16="http://schemas.microsoft.com/office/drawing/2014/main" id="{38E17F9E-CB09-0344-86FA-572E9DD52F29}"/>
                  </a:ext>
                </a:extLst>
              </p:cNvPr>
              <p:cNvSpPr txBox="1">
                <a:spLocks noRot="1" noChangeAspect="1" noMove="1" noResize="1" noEditPoints="1" noAdjustHandles="1" noChangeArrowheads="1" noChangeShapeType="1" noTextEdit="1"/>
              </p:cNvSpPr>
              <p:nvPr/>
            </p:nvSpPr>
            <p:spPr>
              <a:xfrm>
                <a:off x="6925067" y="2738291"/>
                <a:ext cx="580608" cy="36990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703BE9EF-3FC4-184D-A29C-8E6F8F0C506F}"/>
                  </a:ext>
                </a:extLst>
              </p:cNvPr>
              <p:cNvSpPr txBox="1"/>
              <p:nvPr/>
            </p:nvSpPr>
            <p:spPr>
              <a:xfrm>
                <a:off x="7561380" y="2740242"/>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1" name="TextBox 90">
                <a:extLst>
                  <a:ext uri="{FF2B5EF4-FFF2-40B4-BE49-F238E27FC236}">
                    <a16:creationId xmlns:a16="http://schemas.microsoft.com/office/drawing/2014/main" id="{703BE9EF-3FC4-184D-A29C-8E6F8F0C506F}"/>
                  </a:ext>
                </a:extLst>
              </p:cNvPr>
              <p:cNvSpPr txBox="1">
                <a:spLocks noRot="1" noChangeAspect="1" noMove="1" noResize="1" noEditPoints="1" noAdjustHandles="1" noChangeArrowheads="1" noChangeShapeType="1" noTextEdit="1"/>
              </p:cNvSpPr>
              <p:nvPr/>
            </p:nvSpPr>
            <p:spPr>
              <a:xfrm>
                <a:off x="7561380" y="2740242"/>
                <a:ext cx="580608" cy="36990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75BA6AC-6304-A74D-8A5B-4432DBAE1337}"/>
                  </a:ext>
                </a:extLst>
              </p:cNvPr>
              <p:cNvSpPr txBox="1"/>
              <p:nvPr/>
            </p:nvSpPr>
            <p:spPr>
              <a:xfrm>
                <a:off x="6341985" y="2157297"/>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2" name="TextBox 91">
                <a:extLst>
                  <a:ext uri="{FF2B5EF4-FFF2-40B4-BE49-F238E27FC236}">
                    <a16:creationId xmlns:a16="http://schemas.microsoft.com/office/drawing/2014/main" id="{B75BA6AC-6304-A74D-8A5B-4432DBAE1337}"/>
                  </a:ext>
                </a:extLst>
              </p:cNvPr>
              <p:cNvSpPr txBox="1">
                <a:spLocks noRot="1" noChangeAspect="1" noMove="1" noResize="1" noEditPoints="1" noAdjustHandles="1" noChangeArrowheads="1" noChangeShapeType="1" noTextEdit="1"/>
              </p:cNvSpPr>
              <p:nvPr/>
            </p:nvSpPr>
            <p:spPr>
              <a:xfrm>
                <a:off x="6341985" y="2157297"/>
                <a:ext cx="580608" cy="36990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959EF12A-F481-524C-8742-44F57100C28A}"/>
                  </a:ext>
                </a:extLst>
              </p:cNvPr>
              <p:cNvSpPr txBox="1"/>
              <p:nvPr/>
            </p:nvSpPr>
            <p:spPr>
              <a:xfrm>
                <a:off x="8153400" y="273829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3" name="TextBox 92">
                <a:extLst>
                  <a:ext uri="{FF2B5EF4-FFF2-40B4-BE49-F238E27FC236}">
                    <a16:creationId xmlns:a16="http://schemas.microsoft.com/office/drawing/2014/main" id="{959EF12A-F481-524C-8742-44F57100C28A}"/>
                  </a:ext>
                </a:extLst>
              </p:cNvPr>
              <p:cNvSpPr txBox="1">
                <a:spLocks noRot="1" noChangeAspect="1" noMove="1" noResize="1" noEditPoints="1" noAdjustHandles="1" noChangeArrowheads="1" noChangeShapeType="1" noTextEdit="1"/>
              </p:cNvSpPr>
              <p:nvPr/>
            </p:nvSpPr>
            <p:spPr>
              <a:xfrm>
                <a:off x="8153400" y="2738291"/>
                <a:ext cx="580608" cy="369909"/>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A89E8B4-26C3-364A-903E-25E58D51DC65}"/>
                  </a:ext>
                </a:extLst>
              </p:cNvPr>
              <p:cNvSpPr txBox="1"/>
              <p:nvPr/>
            </p:nvSpPr>
            <p:spPr>
              <a:xfrm>
                <a:off x="7561380" y="2153753"/>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94" name="TextBox 93">
                <a:extLst>
                  <a:ext uri="{FF2B5EF4-FFF2-40B4-BE49-F238E27FC236}">
                    <a16:creationId xmlns:a16="http://schemas.microsoft.com/office/drawing/2014/main" id="{7A89E8B4-26C3-364A-903E-25E58D51DC65}"/>
                  </a:ext>
                </a:extLst>
              </p:cNvPr>
              <p:cNvSpPr txBox="1">
                <a:spLocks noRot="1" noChangeAspect="1" noMove="1" noResize="1" noEditPoints="1" noAdjustHandles="1" noChangeArrowheads="1" noChangeShapeType="1" noTextEdit="1"/>
              </p:cNvSpPr>
              <p:nvPr/>
            </p:nvSpPr>
            <p:spPr>
              <a:xfrm>
                <a:off x="7561380" y="2153753"/>
                <a:ext cx="580608" cy="369909"/>
              </a:xfrm>
              <a:prstGeom prst="rect">
                <a:avLst/>
              </a:prstGeom>
              <a:blipFill>
                <a:blip r:embed="rId16"/>
                <a:stretch>
                  <a:fillRect/>
                </a:stretch>
              </a:blipFill>
            </p:spPr>
            <p:txBody>
              <a:bodyPr/>
              <a:lstStyle/>
              <a:p>
                <a:r>
                  <a:rPr lang="en-GB">
                    <a:noFill/>
                  </a:rPr>
                  <a:t> </a:t>
                </a:r>
              </a:p>
            </p:txBody>
          </p:sp>
        </mc:Fallback>
      </mc:AlternateContent>
      <p:grpSp>
        <p:nvGrpSpPr>
          <p:cNvPr id="95" name="Group 3">
            <a:extLst>
              <a:ext uri="{FF2B5EF4-FFF2-40B4-BE49-F238E27FC236}">
                <a16:creationId xmlns:a16="http://schemas.microsoft.com/office/drawing/2014/main" id="{43883118-81D1-7148-8367-FE8895AC057A}"/>
              </a:ext>
            </a:extLst>
          </p:cNvPr>
          <p:cNvGrpSpPr>
            <a:grpSpLocks/>
          </p:cNvGrpSpPr>
          <p:nvPr/>
        </p:nvGrpSpPr>
        <p:grpSpPr bwMode="auto">
          <a:xfrm>
            <a:off x="6301696" y="4218130"/>
            <a:ext cx="2438400" cy="1828800"/>
            <a:chOff x="960" y="1152"/>
            <a:chExt cx="1536" cy="1152"/>
          </a:xfrm>
        </p:grpSpPr>
        <p:sp>
          <p:nvSpPr>
            <p:cNvPr id="96" name="Rectangle 4">
              <a:extLst>
                <a:ext uri="{FF2B5EF4-FFF2-40B4-BE49-F238E27FC236}">
                  <a16:creationId xmlns:a16="http://schemas.microsoft.com/office/drawing/2014/main" id="{A04EEB42-06F4-9A4C-A201-3222945856D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7" name="Line 5">
              <a:extLst>
                <a:ext uri="{FF2B5EF4-FFF2-40B4-BE49-F238E27FC236}">
                  <a16:creationId xmlns:a16="http://schemas.microsoft.com/office/drawing/2014/main" id="{B6145E2B-A7B5-F148-A95B-B4133B247FA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8" name="Line 6">
              <a:extLst>
                <a:ext uri="{FF2B5EF4-FFF2-40B4-BE49-F238E27FC236}">
                  <a16:creationId xmlns:a16="http://schemas.microsoft.com/office/drawing/2014/main" id="{EF7D5B58-3E5A-484E-BA03-8F97153853B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99" name="Line 7">
              <a:extLst>
                <a:ext uri="{FF2B5EF4-FFF2-40B4-BE49-F238E27FC236}">
                  <a16:creationId xmlns:a16="http://schemas.microsoft.com/office/drawing/2014/main" id="{D5A83CC0-3E70-2943-8F2A-949B91F2B15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00" name="Line 8">
              <a:extLst>
                <a:ext uri="{FF2B5EF4-FFF2-40B4-BE49-F238E27FC236}">
                  <a16:creationId xmlns:a16="http://schemas.microsoft.com/office/drawing/2014/main" id="{5FDCE466-2A0A-7941-80C4-3B3176DF99C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01" name="Line 9">
              <a:extLst>
                <a:ext uri="{FF2B5EF4-FFF2-40B4-BE49-F238E27FC236}">
                  <a16:creationId xmlns:a16="http://schemas.microsoft.com/office/drawing/2014/main" id="{252E07F9-7F14-A94E-9C85-5F394CDD9C0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02" name="Rectangle 10">
              <a:extLst>
                <a:ext uri="{FF2B5EF4-FFF2-40B4-BE49-F238E27FC236}">
                  <a16:creationId xmlns:a16="http://schemas.microsoft.com/office/drawing/2014/main" id="{5D96A88C-CD93-8949-BE89-AECC3EFF6AFA}"/>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188F5ADA-86EC-A249-9709-68E20386F2B8}"/>
                  </a:ext>
                </a:extLst>
              </p:cNvPr>
              <p:cNvSpPr>
                <a:spLocks noChangeArrowheads="1"/>
              </p:cNvSpPr>
              <p:nvPr/>
            </p:nvSpPr>
            <p:spPr bwMode="auto">
              <a:xfrm>
                <a:off x="8130497" y="4218127"/>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
                    </m:oMathParaPr>
                    <m:oMath xmlns:m="http://schemas.openxmlformats.org/officeDocument/2006/math">
                      <m:r>
                        <a:rPr lang="en-GB" sz="1200" i="1" dirty="0">
                          <a:solidFill>
                            <a:schemeClr val="accent4"/>
                          </a:solidFill>
                          <a:latin typeface="Cambria Math" panose="02040503050406030204" pitchFamily="18" charset="0"/>
                        </a:rPr>
                        <m:t>0.</m:t>
                      </m:r>
                      <m:r>
                        <a:rPr lang="de-DE" sz="1200" i="1" dirty="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103" name="Rectangle 102">
                <a:extLst>
                  <a:ext uri="{FF2B5EF4-FFF2-40B4-BE49-F238E27FC236}">
                    <a16:creationId xmlns:a16="http://schemas.microsoft.com/office/drawing/2014/main" id="{188F5ADA-86EC-A249-9709-68E20386F2B8}"/>
                  </a:ext>
                </a:extLst>
              </p:cNvPr>
              <p:cNvSpPr>
                <a:spLocks noRot="1" noChangeAspect="1" noMove="1" noResize="1" noEditPoints="1" noAdjustHandles="1" noChangeArrowheads="1" noChangeShapeType="1" noTextEdit="1"/>
              </p:cNvSpPr>
              <p:nvPr/>
            </p:nvSpPr>
            <p:spPr bwMode="auto">
              <a:xfrm>
                <a:off x="8130497" y="4218127"/>
                <a:ext cx="609600" cy="609600"/>
              </a:xfrm>
              <a:prstGeom prst="rect">
                <a:avLst/>
              </a:prstGeom>
              <a:blipFill>
                <a:blip r:embed="rId17"/>
                <a:stretch>
                  <a:fillRect/>
                </a:stretch>
              </a:blipFill>
              <a:ln w="9525">
                <a:solidFill>
                  <a:schemeClr val="tx1"/>
                </a:solidFill>
                <a:miter lim="800000"/>
                <a:headEnd/>
                <a:tailEnd/>
              </a:ln>
            </p:spPr>
            <p:txBody>
              <a:bodyPr/>
              <a:lstStyle/>
              <a:p>
                <a:r>
                  <a:rPr lang="en-GB">
                    <a:noFill/>
                  </a:rPr>
                  <a:t> </a:t>
                </a:r>
              </a:p>
            </p:txBody>
          </p:sp>
        </mc:Fallback>
      </mc:AlternateContent>
      <p:sp>
        <p:nvSpPr>
          <p:cNvPr id="104" name="Text Box 18">
            <a:extLst>
              <a:ext uri="{FF2B5EF4-FFF2-40B4-BE49-F238E27FC236}">
                <a16:creationId xmlns:a16="http://schemas.microsoft.com/office/drawing/2014/main" id="{0E18BD3B-9114-1B44-9E94-A035A4A0E4D2}"/>
              </a:ext>
            </a:extLst>
          </p:cNvPr>
          <p:cNvSpPr txBox="1">
            <a:spLocks noChangeArrowheads="1"/>
          </p:cNvSpPr>
          <p:nvPr/>
        </p:nvSpPr>
        <p:spPr bwMode="auto">
          <a:xfrm>
            <a:off x="5933689" y="49670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05" name="Text Box 19">
            <a:extLst>
              <a:ext uri="{FF2B5EF4-FFF2-40B4-BE49-F238E27FC236}">
                <a16:creationId xmlns:a16="http://schemas.microsoft.com/office/drawing/2014/main" id="{DCE5CA0C-FCD7-A245-8074-9BE4ACA0669E}"/>
              </a:ext>
            </a:extLst>
          </p:cNvPr>
          <p:cNvSpPr txBox="1">
            <a:spLocks noChangeArrowheads="1"/>
          </p:cNvSpPr>
          <p:nvPr/>
        </p:nvSpPr>
        <p:spPr bwMode="auto">
          <a:xfrm>
            <a:off x="5933689" y="43574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06" name="Text Box 20">
            <a:extLst>
              <a:ext uri="{FF2B5EF4-FFF2-40B4-BE49-F238E27FC236}">
                <a16:creationId xmlns:a16="http://schemas.microsoft.com/office/drawing/2014/main" id="{E55A1A65-7B97-2342-ACCA-6717E9E7174F}"/>
              </a:ext>
            </a:extLst>
          </p:cNvPr>
          <p:cNvSpPr txBox="1">
            <a:spLocks noChangeArrowheads="1"/>
          </p:cNvSpPr>
          <p:nvPr/>
        </p:nvSpPr>
        <p:spPr bwMode="auto">
          <a:xfrm>
            <a:off x="5933689" y="55004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07" name="Text Box 21">
            <a:extLst>
              <a:ext uri="{FF2B5EF4-FFF2-40B4-BE49-F238E27FC236}">
                <a16:creationId xmlns:a16="http://schemas.microsoft.com/office/drawing/2014/main" id="{B81B6EF1-AAEE-3644-9A3E-5C14F5E08061}"/>
              </a:ext>
            </a:extLst>
          </p:cNvPr>
          <p:cNvSpPr txBox="1">
            <a:spLocks noChangeArrowheads="1"/>
          </p:cNvSpPr>
          <p:nvPr/>
        </p:nvSpPr>
        <p:spPr bwMode="auto">
          <a:xfrm>
            <a:off x="8295889" y="60338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08" name="Text Box 22">
            <a:extLst>
              <a:ext uri="{FF2B5EF4-FFF2-40B4-BE49-F238E27FC236}">
                <a16:creationId xmlns:a16="http://schemas.microsoft.com/office/drawing/2014/main" id="{282294B3-8ADA-7647-9A07-4F22DE5618C5}"/>
              </a:ext>
            </a:extLst>
          </p:cNvPr>
          <p:cNvSpPr txBox="1">
            <a:spLocks noChangeArrowheads="1"/>
          </p:cNvSpPr>
          <p:nvPr/>
        </p:nvSpPr>
        <p:spPr bwMode="auto">
          <a:xfrm>
            <a:off x="7686289" y="60338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09" name="Text Box 23">
            <a:extLst>
              <a:ext uri="{FF2B5EF4-FFF2-40B4-BE49-F238E27FC236}">
                <a16:creationId xmlns:a16="http://schemas.microsoft.com/office/drawing/2014/main" id="{8014D309-7B75-4D46-B3CC-AFFAE35B6B17}"/>
              </a:ext>
            </a:extLst>
          </p:cNvPr>
          <p:cNvSpPr txBox="1">
            <a:spLocks noChangeArrowheads="1"/>
          </p:cNvSpPr>
          <p:nvPr/>
        </p:nvSpPr>
        <p:spPr bwMode="auto">
          <a:xfrm>
            <a:off x="7076689" y="60338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10" name="Text Box 24">
            <a:extLst>
              <a:ext uri="{FF2B5EF4-FFF2-40B4-BE49-F238E27FC236}">
                <a16:creationId xmlns:a16="http://schemas.microsoft.com/office/drawing/2014/main" id="{4A19BFAF-0A27-FE43-A557-5E42ADB39BB5}"/>
              </a:ext>
            </a:extLst>
          </p:cNvPr>
          <p:cNvSpPr txBox="1">
            <a:spLocks noChangeArrowheads="1"/>
          </p:cNvSpPr>
          <p:nvPr/>
        </p:nvSpPr>
        <p:spPr bwMode="auto">
          <a:xfrm>
            <a:off x="6467089" y="60338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mc:AlternateContent xmlns:mc="http://schemas.openxmlformats.org/markup-compatibility/2006" xmlns:a14="http://schemas.microsoft.com/office/drawing/2010/main">
        <mc:Choice Requires="a14">
          <p:sp>
            <p:nvSpPr>
              <p:cNvPr id="111" name="Rectangle 110">
                <a:extLst>
                  <a:ext uri="{FF2B5EF4-FFF2-40B4-BE49-F238E27FC236}">
                    <a16:creationId xmlns:a16="http://schemas.microsoft.com/office/drawing/2014/main" id="{65874C6C-0FEC-A545-9288-9A54CBC8E5F5}"/>
                  </a:ext>
                </a:extLst>
              </p:cNvPr>
              <p:cNvSpPr>
                <a:spLocks noChangeArrowheads="1"/>
              </p:cNvSpPr>
              <p:nvPr/>
            </p:nvSpPr>
            <p:spPr bwMode="auto">
              <a:xfrm>
                <a:off x="8130493" y="4827727"/>
                <a:ext cx="609600" cy="609600"/>
              </a:xfrm>
              <a:prstGeom prst="rect">
                <a:avLst/>
              </a:prstGeom>
              <a:solidFill>
                <a:schemeClr val="bg1"/>
              </a:solidFill>
              <a:ln w="9525">
                <a:solidFill>
                  <a:schemeClr val="tx1"/>
                </a:solidFill>
                <a:miter lim="800000"/>
                <a:headEnd/>
                <a:tailEnd/>
              </a:ln>
            </p:spPr>
            <p:txBody>
              <a:bodyPr wrap="none" lIns="144000" anchor="ctr"/>
              <a:lstStyle/>
              <a:p>
                <a:pPr algn="ctr"/>
                <a14:m>
                  <m:oMathPara xmlns:m="http://schemas.openxmlformats.org/officeDocument/2006/math">
                    <m:oMathParaPr>
                      <m:jc m:val="center"/>
                    </m:oMathParaPr>
                    <m:oMath xmlns:m="http://schemas.openxmlformats.org/officeDocument/2006/math">
                      <m:r>
                        <a:rPr lang="de-DE" sz="1200" i="1" dirty="0" smtClean="0">
                          <a:solidFill>
                            <a:srgbClr val="C00000"/>
                          </a:solidFill>
                          <a:latin typeface="Cambria Math" panose="02040503050406030204" pitchFamily="18" charset="0"/>
                        </a:rPr>
                        <m:t>0</m:t>
                      </m:r>
                      <m:r>
                        <a:rPr lang="de-DE" sz="1200" b="0" i="1" dirty="0" smtClean="0">
                          <a:solidFill>
                            <a:srgbClr val="C00000"/>
                          </a:solidFill>
                          <a:latin typeface="Cambria Math" panose="02040503050406030204" pitchFamily="18" charset="0"/>
                        </a:rPr>
                        <m:t>.03285</m:t>
                      </m:r>
                    </m:oMath>
                  </m:oMathPara>
                </a14:m>
                <a:endParaRPr lang="en-GB" sz="1200" dirty="0">
                  <a:solidFill>
                    <a:srgbClr val="C00000"/>
                  </a:solidFill>
                </a:endParaRPr>
              </a:p>
            </p:txBody>
          </p:sp>
        </mc:Choice>
        <mc:Fallback xmlns="">
          <p:sp>
            <p:nvSpPr>
              <p:cNvPr id="111" name="Rectangle 110">
                <a:extLst>
                  <a:ext uri="{FF2B5EF4-FFF2-40B4-BE49-F238E27FC236}">
                    <a16:creationId xmlns:a16="http://schemas.microsoft.com/office/drawing/2014/main" id="{65874C6C-0FEC-A545-9288-9A54CBC8E5F5}"/>
                  </a:ext>
                </a:extLst>
              </p:cNvPr>
              <p:cNvSpPr>
                <a:spLocks noRot="1" noChangeAspect="1" noMove="1" noResize="1" noEditPoints="1" noAdjustHandles="1" noChangeArrowheads="1" noChangeShapeType="1" noTextEdit="1"/>
              </p:cNvSpPr>
              <p:nvPr/>
            </p:nvSpPr>
            <p:spPr bwMode="auto">
              <a:xfrm>
                <a:off x="8130493" y="4827727"/>
                <a:ext cx="609600" cy="609600"/>
              </a:xfrm>
              <a:prstGeom prst="rect">
                <a:avLst/>
              </a:prstGeom>
              <a:blipFill>
                <a:blip r:embed="rId18"/>
                <a:stretch>
                  <a:fillRect r="-2000"/>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FD965C19-261B-2543-BE01-B909B503E0D5}"/>
                  </a:ext>
                </a:extLst>
              </p:cNvPr>
              <p:cNvSpPr txBox="1"/>
              <p:nvPr/>
            </p:nvSpPr>
            <p:spPr>
              <a:xfrm>
                <a:off x="6255952" y="4398919"/>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i="1" dirty="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12" name="TextBox 111">
                <a:extLst>
                  <a:ext uri="{FF2B5EF4-FFF2-40B4-BE49-F238E27FC236}">
                    <a16:creationId xmlns:a16="http://schemas.microsoft.com/office/drawing/2014/main" id="{FD965C19-261B-2543-BE01-B909B503E0D5}"/>
                  </a:ext>
                </a:extLst>
              </p:cNvPr>
              <p:cNvSpPr txBox="1">
                <a:spLocks noRot="1" noChangeAspect="1" noMove="1" noResize="1" noEditPoints="1" noAdjustHandles="1" noChangeArrowheads="1" noChangeShapeType="1" noTextEdit="1"/>
              </p:cNvSpPr>
              <p:nvPr/>
            </p:nvSpPr>
            <p:spPr>
              <a:xfrm>
                <a:off x="6255952" y="4398919"/>
                <a:ext cx="761747"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520F482E-817A-D349-A442-F7BD6F68DA02}"/>
                  </a:ext>
                </a:extLst>
              </p:cNvPr>
              <p:cNvSpPr txBox="1"/>
              <p:nvPr/>
            </p:nvSpPr>
            <p:spPr>
              <a:xfrm>
                <a:off x="6841401" y="4384431"/>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13" name="TextBox 112">
                <a:extLst>
                  <a:ext uri="{FF2B5EF4-FFF2-40B4-BE49-F238E27FC236}">
                    <a16:creationId xmlns:a16="http://schemas.microsoft.com/office/drawing/2014/main" id="{520F482E-817A-D349-A442-F7BD6F68DA02}"/>
                  </a:ext>
                </a:extLst>
              </p:cNvPr>
              <p:cNvSpPr txBox="1">
                <a:spLocks noRot="1" noChangeAspect="1" noMove="1" noResize="1" noEditPoints="1" noAdjustHandles="1" noChangeArrowheads="1" noChangeShapeType="1" noTextEdit="1"/>
              </p:cNvSpPr>
              <p:nvPr/>
            </p:nvSpPr>
            <p:spPr>
              <a:xfrm>
                <a:off x="6841401" y="4384431"/>
                <a:ext cx="761747" cy="2769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165FEC5E-2176-EE4C-AADE-53E5D49A1C5F}"/>
                  </a:ext>
                </a:extLst>
              </p:cNvPr>
              <p:cNvSpPr txBox="1"/>
              <p:nvPr/>
            </p:nvSpPr>
            <p:spPr>
              <a:xfrm>
                <a:off x="7466236" y="4395339"/>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06569</m:t>
                      </m:r>
                    </m:oMath>
                  </m:oMathPara>
                </a14:m>
                <a:endParaRPr lang="en-GB" sz="1200" dirty="0">
                  <a:solidFill>
                    <a:srgbClr val="4472C4"/>
                  </a:solidFill>
                </a:endParaRPr>
              </a:p>
            </p:txBody>
          </p:sp>
        </mc:Choice>
        <mc:Fallback xmlns="">
          <p:sp>
            <p:nvSpPr>
              <p:cNvPr id="114" name="TextBox 113">
                <a:extLst>
                  <a:ext uri="{FF2B5EF4-FFF2-40B4-BE49-F238E27FC236}">
                    <a16:creationId xmlns:a16="http://schemas.microsoft.com/office/drawing/2014/main" id="{165FEC5E-2176-EE4C-AADE-53E5D49A1C5F}"/>
                  </a:ext>
                </a:extLst>
              </p:cNvPr>
              <p:cNvSpPr txBox="1">
                <a:spLocks noRot="1" noChangeAspect="1" noMove="1" noResize="1" noEditPoints="1" noAdjustHandles="1" noChangeArrowheads="1" noChangeShapeType="1" noTextEdit="1"/>
              </p:cNvSpPr>
              <p:nvPr/>
            </p:nvSpPr>
            <p:spPr>
              <a:xfrm>
                <a:off x="7466236" y="4395339"/>
                <a:ext cx="761747"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245610E0-FCEF-ED4A-A135-03FB6DAF8A4F}"/>
                  </a:ext>
                </a:extLst>
              </p:cNvPr>
              <p:cNvSpPr txBox="1"/>
              <p:nvPr/>
            </p:nvSpPr>
            <p:spPr>
              <a:xfrm>
                <a:off x="6255952" y="5580203"/>
                <a:ext cx="761747" cy="276999"/>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15" name="TextBox 114">
                <a:extLst>
                  <a:ext uri="{FF2B5EF4-FFF2-40B4-BE49-F238E27FC236}">
                    <a16:creationId xmlns:a16="http://schemas.microsoft.com/office/drawing/2014/main" id="{245610E0-FCEF-ED4A-A135-03FB6DAF8A4F}"/>
                  </a:ext>
                </a:extLst>
              </p:cNvPr>
              <p:cNvSpPr txBox="1">
                <a:spLocks noRot="1" noChangeAspect="1" noMove="1" noResize="1" noEditPoints="1" noAdjustHandles="1" noChangeArrowheads="1" noChangeShapeType="1" noTextEdit="1"/>
              </p:cNvSpPr>
              <p:nvPr/>
            </p:nvSpPr>
            <p:spPr>
              <a:xfrm>
                <a:off x="6255952" y="5580203"/>
                <a:ext cx="761747"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FCEBBF6C-D385-564A-9123-50474FD5FCC8}"/>
                  </a:ext>
                </a:extLst>
              </p:cNvPr>
              <p:cNvSpPr txBox="1"/>
              <p:nvPr/>
            </p:nvSpPr>
            <p:spPr>
              <a:xfrm>
                <a:off x="6848282" y="5585104"/>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16" name="TextBox 115">
                <a:extLst>
                  <a:ext uri="{FF2B5EF4-FFF2-40B4-BE49-F238E27FC236}">
                    <a16:creationId xmlns:a16="http://schemas.microsoft.com/office/drawing/2014/main" id="{FCEBBF6C-D385-564A-9123-50474FD5FCC8}"/>
                  </a:ext>
                </a:extLst>
              </p:cNvPr>
              <p:cNvSpPr txBox="1">
                <a:spLocks noRot="1" noChangeAspect="1" noMove="1" noResize="1" noEditPoints="1" noAdjustHandles="1" noChangeArrowheads="1" noChangeShapeType="1" noTextEdit="1"/>
              </p:cNvSpPr>
              <p:nvPr/>
            </p:nvSpPr>
            <p:spPr>
              <a:xfrm>
                <a:off x="6848282" y="5585104"/>
                <a:ext cx="761747"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2E949DC5-BD40-2B4C-9CDA-8F3EB3EFFC82}"/>
                  </a:ext>
                </a:extLst>
              </p:cNvPr>
              <p:cNvSpPr txBox="1"/>
              <p:nvPr/>
            </p:nvSpPr>
            <p:spPr>
              <a:xfrm>
                <a:off x="7456139" y="5580202"/>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32847</m:t>
                      </m:r>
                    </m:oMath>
                  </m:oMathPara>
                </a14:m>
                <a:endParaRPr lang="en-GB" sz="1200" dirty="0">
                  <a:solidFill>
                    <a:schemeClr val="accent1"/>
                  </a:solidFill>
                </a:endParaRPr>
              </a:p>
            </p:txBody>
          </p:sp>
        </mc:Choice>
        <mc:Fallback xmlns="">
          <p:sp>
            <p:nvSpPr>
              <p:cNvPr id="117" name="TextBox 116">
                <a:extLst>
                  <a:ext uri="{FF2B5EF4-FFF2-40B4-BE49-F238E27FC236}">
                    <a16:creationId xmlns:a16="http://schemas.microsoft.com/office/drawing/2014/main" id="{2E949DC5-BD40-2B4C-9CDA-8F3EB3EFFC82}"/>
                  </a:ext>
                </a:extLst>
              </p:cNvPr>
              <p:cNvSpPr txBox="1">
                <a:spLocks noRot="1" noChangeAspect="1" noMove="1" noResize="1" noEditPoints="1" noAdjustHandles="1" noChangeArrowheads="1" noChangeShapeType="1" noTextEdit="1"/>
              </p:cNvSpPr>
              <p:nvPr/>
            </p:nvSpPr>
            <p:spPr>
              <a:xfrm>
                <a:off x="7456139" y="5580202"/>
                <a:ext cx="761747"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3C3C8506-2D99-AC45-8906-451B54A3D31C}"/>
                  </a:ext>
                </a:extLst>
              </p:cNvPr>
              <p:cNvSpPr txBox="1"/>
              <p:nvPr/>
            </p:nvSpPr>
            <p:spPr>
              <a:xfrm>
                <a:off x="6247346" y="4979741"/>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03650</m:t>
                      </m:r>
                    </m:oMath>
                  </m:oMathPara>
                </a14:m>
                <a:endParaRPr lang="en-GB" sz="1200" dirty="0">
                  <a:solidFill>
                    <a:schemeClr val="accent1"/>
                  </a:solidFill>
                </a:endParaRPr>
              </a:p>
            </p:txBody>
          </p:sp>
        </mc:Choice>
        <mc:Fallback xmlns="">
          <p:sp>
            <p:nvSpPr>
              <p:cNvPr id="118" name="TextBox 117">
                <a:extLst>
                  <a:ext uri="{FF2B5EF4-FFF2-40B4-BE49-F238E27FC236}">
                    <a16:creationId xmlns:a16="http://schemas.microsoft.com/office/drawing/2014/main" id="{3C3C8506-2D99-AC45-8906-451B54A3D31C}"/>
                  </a:ext>
                </a:extLst>
              </p:cNvPr>
              <p:cNvSpPr txBox="1">
                <a:spLocks noRot="1" noChangeAspect="1" noMove="1" noResize="1" noEditPoints="1" noAdjustHandles="1" noChangeArrowheads="1" noChangeShapeType="1" noTextEdit="1"/>
              </p:cNvSpPr>
              <p:nvPr/>
            </p:nvSpPr>
            <p:spPr>
              <a:xfrm>
                <a:off x="6247346" y="4979741"/>
                <a:ext cx="761747"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A7E7E36B-70D3-4844-AE92-E8230DD20F48}"/>
                  </a:ext>
                </a:extLst>
              </p:cNvPr>
              <p:cNvSpPr txBox="1"/>
              <p:nvPr/>
            </p:nvSpPr>
            <p:spPr>
              <a:xfrm>
                <a:off x="8056953" y="5585104"/>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.00365</m:t>
                      </m:r>
                    </m:oMath>
                  </m:oMathPara>
                </a14:m>
                <a:endParaRPr lang="en-GB" sz="1200" dirty="0">
                  <a:solidFill>
                    <a:schemeClr val="accent1"/>
                  </a:solidFill>
                </a:endParaRPr>
              </a:p>
            </p:txBody>
          </p:sp>
        </mc:Choice>
        <mc:Fallback xmlns="">
          <p:sp>
            <p:nvSpPr>
              <p:cNvPr id="119" name="TextBox 118">
                <a:extLst>
                  <a:ext uri="{FF2B5EF4-FFF2-40B4-BE49-F238E27FC236}">
                    <a16:creationId xmlns:a16="http://schemas.microsoft.com/office/drawing/2014/main" id="{A7E7E36B-70D3-4844-AE92-E8230DD20F48}"/>
                  </a:ext>
                </a:extLst>
              </p:cNvPr>
              <p:cNvSpPr txBox="1">
                <a:spLocks noRot="1" noChangeAspect="1" noMove="1" noResize="1" noEditPoints="1" noAdjustHandles="1" noChangeArrowheads="1" noChangeShapeType="1" noTextEdit="1"/>
              </p:cNvSpPr>
              <p:nvPr/>
            </p:nvSpPr>
            <p:spPr>
              <a:xfrm>
                <a:off x="8056953" y="5585104"/>
                <a:ext cx="761747" cy="2769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796BCDE4-71B1-B746-820B-0BE22F03BFED}"/>
                  </a:ext>
                </a:extLst>
              </p:cNvPr>
              <p:cNvSpPr txBox="1"/>
              <p:nvPr/>
            </p:nvSpPr>
            <p:spPr>
              <a:xfrm>
                <a:off x="7456139" y="5001966"/>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32847</m:t>
                      </m:r>
                    </m:oMath>
                  </m:oMathPara>
                </a14:m>
                <a:endParaRPr lang="en-GB" sz="1200" dirty="0">
                  <a:solidFill>
                    <a:srgbClr val="4472C4"/>
                  </a:solidFill>
                </a:endParaRPr>
              </a:p>
            </p:txBody>
          </p:sp>
        </mc:Choice>
        <mc:Fallback xmlns="">
          <p:sp>
            <p:nvSpPr>
              <p:cNvPr id="120" name="TextBox 119">
                <a:extLst>
                  <a:ext uri="{FF2B5EF4-FFF2-40B4-BE49-F238E27FC236}">
                    <a16:creationId xmlns:a16="http://schemas.microsoft.com/office/drawing/2014/main" id="{796BCDE4-71B1-B746-820B-0BE22F03BFED}"/>
                  </a:ext>
                </a:extLst>
              </p:cNvPr>
              <p:cNvSpPr txBox="1">
                <a:spLocks noRot="1" noChangeAspect="1" noMove="1" noResize="1" noEditPoints="1" noAdjustHandles="1" noChangeArrowheads="1" noChangeShapeType="1" noTextEdit="1"/>
              </p:cNvSpPr>
              <p:nvPr/>
            </p:nvSpPr>
            <p:spPr>
              <a:xfrm>
                <a:off x="7456139" y="5001966"/>
                <a:ext cx="761747" cy="276999"/>
              </a:xfrm>
              <a:prstGeom prst="rect">
                <a:avLst/>
              </a:prstGeom>
              <a:blipFill>
                <a:blip r:embed="rId2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2794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altLang="zh-CN"/>
              <a:t>Belief MDP</a:t>
            </a:r>
          </a:p>
        </p:txBody>
      </p:sp>
      <mc:AlternateContent xmlns:mc="http://schemas.openxmlformats.org/markup-compatibility/2006" xmlns:a14="http://schemas.microsoft.com/office/drawing/2010/main">
        <mc:Choice Requires="a14">
          <p:sp>
            <p:nvSpPr>
              <p:cNvPr id="110594" name="Rectangle 3"/>
              <p:cNvSpPr>
                <a:spLocks noGrp="1" noChangeArrowheads="1"/>
              </p:cNvSpPr>
              <p:nvPr>
                <p:ph idx="1"/>
              </p:nvPr>
            </p:nvSpPr>
            <p:spPr>
              <a:xfrm>
                <a:off x="628650" y="1158240"/>
                <a:ext cx="8201842" cy="5563236"/>
              </a:xfrm>
            </p:spPr>
            <p:txBody>
              <a:bodyPr>
                <a:noAutofit/>
              </a:bodyPr>
              <a:lstStyle/>
              <a:p>
                <a:r>
                  <a:rPr lang="en-US" altLang="zh-CN" sz="2000" dirty="0">
                    <a:sym typeface="Symbol" charset="0"/>
                  </a:rPr>
                  <a:t>Reward function: Sum over all actual states that the agent can be in</a:t>
                </a:r>
              </a:p>
              <a:p>
                <a:pPr marL="1157288" lvl="1" indent="0">
                  <a:buNone/>
                </a:pPr>
                <a14:m>
                  <m:oMathPara xmlns:m="http://schemas.openxmlformats.org/officeDocument/2006/math">
                    <m:oMathParaPr>
                      <m:jc m:val="left"/>
                    </m:oMathParaPr>
                    <m:oMath xmlns:m="http://schemas.openxmlformats.org/officeDocument/2006/math">
                      <m:r>
                        <a:rPr lang="en-US" altLang="zh-CN" sz="1800" i="1" dirty="0" smtClean="0">
                          <a:latin typeface="Cambria Math" panose="02040503050406030204" pitchFamily="18" charset="0"/>
                          <a:sym typeface="Symbol" charset="0"/>
                        </a:rPr>
                        <m:t>=</m:t>
                      </m:r>
                      <m:nary>
                        <m:naryPr>
                          <m:chr m:val="∑"/>
                          <m:supHide m:val="on"/>
                          <m:ctrlPr>
                            <a:rPr lang="en-US" altLang="zh-CN" sz="1800" b="0" i="1" dirty="0" smtClean="0">
                              <a:latin typeface="Cambria Math" panose="02040503050406030204" pitchFamily="18" charset="0"/>
                              <a:sym typeface="Symbol" charset="0"/>
                            </a:rPr>
                          </m:ctrlPr>
                        </m:naryPr>
                        <m:sub>
                          <m:r>
                            <a:rPr lang="de-DE" altLang="zh-CN" sz="1800" b="0" i="1" dirty="0" smtClean="0">
                              <a:latin typeface="Cambria Math" panose="02040503050406030204" pitchFamily="18" charset="0"/>
                              <a:sym typeface="Symbol" charset="0"/>
                            </a:rPr>
                            <m:t>𝑠</m:t>
                          </m:r>
                        </m:sub>
                        <m:sup/>
                        <m:e>
                          <m:r>
                            <a:rPr lang="en-US" altLang="zh-CN" sz="1800" i="1" dirty="0">
                              <a:latin typeface="Cambria Math" panose="02040503050406030204" pitchFamily="18" charset="0"/>
                              <a:sym typeface="Symbol" charset="0"/>
                            </a:rPr>
                            <m:t>𝑏</m:t>
                          </m:r>
                          <m:d>
                            <m:dPr>
                              <m:ctrlPr>
                                <a:rPr lang="en-US" altLang="zh-CN" sz="1800" i="1" dirty="0">
                                  <a:latin typeface="Cambria Math" panose="02040503050406030204" pitchFamily="18" charset="0"/>
                                  <a:sym typeface="Symbol" charset="0"/>
                                </a:rPr>
                              </m:ctrlPr>
                            </m:dPr>
                            <m:e>
                              <m:r>
                                <a:rPr lang="en-US" altLang="zh-CN" sz="1800" i="1" dirty="0">
                                  <a:latin typeface="Cambria Math" panose="02040503050406030204" pitchFamily="18" charset="0"/>
                                  <a:sym typeface="Symbol" charset="0"/>
                                </a:rPr>
                                <m:t>𝑠</m:t>
                              </m:r>
                            </m:e>
                          </m:d>
                          <m:r>
                            <a:rPr lang="en-US" altLang="zh-CN" sz="1800" i="1" dirty="0">
                              <a:latin typeface="Cambria Math" panose="02040503050406030204" pitchFamily="18" charset="0"/>
                              <a:sym typeface="Symbol" charset="0"/>
                            </a:rPr>
                            <m:t>𝑅</m:t>
                          </m:r>
                          <m:d>
                            <m:dPr>
                              <m:ctrlPr>
                                <a:rPr lang="en-US" altLang="zh-CN" sz="1800" i="1" dirty="0">
                                  <a:latin typeface="Cambria Math" panose="02040503050406030204" pitchFamily="18" charset="0"/>
                                  <a:sym typeface="Symbol" charset="0"/>
                                </a:rPr>
                              </m:ctrlPr>
                            </m:dPr>
                            <m:e>
                              <m:r>
                                <a:rPr lang="en-US" altLang="zh-CN" sz="1800" i="1" dirty="0">
                                  <a:latin typeface="Cambria Math" panose="02040503050406030204" pitchFamily="18" charset="0"/>
                                  <a:sym typeface="Symbol" charset="0"/>
                                </a:rPr>
                                <m:t>𝑠</m:t>
                              </m:r>
                            </m:e>
                          </m:d>
                        </m:e>
                      </m:nary>
                    </m:oMath>
                  </m:oMathPara>
                </a14:m>
                <a:endParaRPr lang="en-US" altLang="zh-CN" sz="1800" dirty="0">
                  <a:sym typeface="Symbol" charset="0"/>
                </a:endParaRPr>
              </a:p>
              <a:p>
                <a:r>
                  <a:rPr lang="en-US" altLang="zh-CN" sz="2000" dirty="0">
                    <a:sym typeface="Symbol" charset="0"/>
                  </a:rPr>
                  <a:t>Transition function: Sum over all possible observations</a:t>
                </a:r>
                <a:endParaRPr lang="de-DE" altLang="zh-CN" sz="2000" i="1" dirty="0">
                  <a:latin typeface="Cambria Math" panose="02040503050406030204" pitchFamily="18" charset="0"/>
                  <a:sym typeface="Symbol" charset="0"/>
                </a:endParaRPr>
              </a:p>
              <a:p>
                <a:pPr marL="1157288" lvl="1" indent="0">
                  <a:buNone/>
                </a:pPr>
                <a14:m>
                  <m:oMathPara xmlns:m="http://schemas.openxmlformats.org/officeDocument/2006/math">
                    <m:oMathParaPr>
                      <m:jc m:val="centerGroup"/>
                    </m:oMathParaPr>
                    <m:oMath xmlns:m="http://schemas.openxmlformats.org/officeDocument/2006/math">
                      <m:r>
                        <a:rPr lang="de-DE" altLang="zh-CN" sz="1800" b="0" i="1" dirty="0" smtClean="0">
                          <a:latin typeface="Cambria Math" panose="02040503050406030204" pitchFamily="18" charset="0"/>
                          <a:sym typeface="Symbol" charset="0"/>
                        </a:rPr>
                        <m:t>=</m:t>
                      </m:r>
                      <m:nary>
                        <m:naryPr>
                          <m:chr m:val="∑"/>
                          <m:supHide m:val="on"/>
                          <m:ctrlPr>
                            <a:rPr lang="de-DE" altLang="zh-CN" sz="1800" b="0" i="1" dirty="0" smtClean="0">
                              <a:latin typeface="Cambria Math" panose="02040503050406030204" pitchFamily="18" charset="0"/>
                              <a:sym typeface="Symbol" charset="0"/>
                            </a:rPr>
                          </m:ctrlPr>
                        </m:naryPr>
                        <m:sub>
                          <m:r>
                            <m:rPr>
                              <m:brk m:alnAt="7"/>
                            </m:rPr>
                            <a:rPr lang="de-DE" altLang="zh-CN" sz="1800" b="0" i="1" dirty="0" smtClean="0">
                              <a:latin typeface="Cambria Math" panose="02040503050406030204" pitchFamily="18" charset="0"/>
                              <a:sym typeface="Symbol" charset="0"/>
                            </a:rPr>
                            <m:t>𝑜</m:t>
                          </m:r>
                        </m:sub>
                        <m:sup/>
                        <m:e>
                          <m:r>
                            <a:rPr lang="de-DE" altLang="zh-CN" sz="1800" b="0" i="1" dirty="0" smtClean="0">
                              <a:latin typeface="Cambria Math" panose="02040503050406030204" pitchFamily="18" charset="0"/>
                              <a:sym typeface="Symbol" charset="0"/>
                            </a:rPr>
                            <m:t>𝑃</m:t>
                          </m:r>
                          <m:d>
                            <m:dPr>
                              <m:ctrlPr>
                                <a:rPr lang="de-DE" altLang="zh-CN" sz="1800" b="0" i="1" dirty="0" smtClean="0">
                                  <a:latin typeface="Cambria Math" panose="02040503050406030204" pitchFamily="18" charset="0"/>
                                  <a:sym typeface="Symbol" charset="0"/>
                                </a:rPr>
                              </m:ctrlPr>
                            </m:dPr>
                            <m:e>
                              <m:sSup>
                                <m:sSupPr>
                                  <m:ctrlPr>
                                    <a:rPr lang="de-DE" altLang="zh-CN" sz="1800" b="0" i="1" dirty="0" smtClean="0">
                                      <a:latin typeface="Cambria Math" panose="02040503050406030204" pitchFamily="18" charset="0"/>
                                      <a:sym typeface="Symbol" charset="0"/>
                                    </a:rPr>
                                  </m:ctrlPr>
                                </m:sSupPr>
                                <m:e>
                                  <m:r>
                                    <a:rPr lang="de-DE" altLang="zh-CN" sz="1800" b="0" i="1" dirty="0" smtClean="0">
                                      <a:latin typeface="Cambria Math" panose="02040503050406030204" pitchFamily="18" charset="0"/>
                                      <a:sym typeface="Symbol" charset="0"/>
                                    </a:rPr>
                                    <m:t>𝑏</m:t>
                                  </m:r>
                                </m:e>
                                <m:sup>
                                  <m:r>
                                    <a:rPr lang="de-DE" altLang="zh-CN" sz="1800" b="0" i="1" dirty="0" smtClean="0">
                                      <a:latin typeface="Cambria Math" panose="02040503050406030204" pitchFamily="18" charset="0"/>
                                      <a:sym typeface="Symbol" charset="0"/>
                                    </a:rPr>
                                    <m:t>′</m:t>
                                  </m:r>
                                </m:sup>
                              </m:sSup>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𝑜</m:t>
                              </m:r>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𝑎</m:t>
                              </m:r>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𝑏</m:t>
                              </m:r>
                            </m:e>
                          </m:d>
                          <m:r>
                            <a:rPr lang="de-DE" altLang="zh-CN" sz="1800" b="0" i="1" dirty="0" smtClean="0">
                              <a:latin typeface="Cambria Math" panose="02040503050406030204" pitchFamily="18" charset="0"/>
                              <a:sym typeface="Symbol" charset="0"/>
                            </a:rPr>
                            <m:t>𝑃</m:t>
                          </m:r>
                          <m:d>
                            <m:dPr>
                              <m:ctrlPr>
                                <a:rPr lang="de-DE" altLang="zh-CN" sz="1800" b="0" i="1" dirty="0" smtClean="0">
                                  <a:latin typeface="Cambria Math" panose="02040503050406030204" pitchFamily="18" charset="0"/>
                                  <a:sym typeface="Symbol" charset="0"/>
                                </a:rPr>
                              </m:ctrlPr>
                            </m:dPr>
                            <m:e>
                              <m:r>
                                <a:rPr lang="de-DE" altLang="zh-CN" sz="1800" b="0" i="1" dirty="0" smtClean="0">
                                  <a:latin typeface="Cambria Math" panose="02040503050406030204" pitchFamily="18" charset="0"/>
                                  <a:sym typeface="Symbol" charset="0"/>
                                </a:rPr>
                                <m:t>𝑜</m:t>
                              </m:r>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𝑎</m:t>
                              </m:r>
                              <m:r>
                                <a:rPr lang="de-DE" altLang="zh-CN" sz="1800" b="0" i="1" dirty="0" smtClean="0">
                                  <a:latin typeface="Cambria Math" panose="02040503050406030204" pitchFamily="18" charset="0"/>
                                  <a:sym typeface="Symbol" charset="0"/>
                                </a:rPr>
                                <m:t>,</m:t>
                              </m:r>
                              <m:r>
                                <a:rPr lang="de-DE" altLang="zh-CN" sz="1800" b="0" i="1" dirty="0" smtClean="0">
                                  <a:latin typeface="Cambria Math" panose="02040503050406030204" pitchFamily="18" charset="0"/>
                                  <a:sym typeface="Symbol" charset="0"/>
                                </a:rPr>
                                <m:t>𝑏</m:t>
                              </m:r>
                            </m:e>
                          </m:d>
                        </m:e>
                      </m:nary>
                      <m:r>
                        <m:rPr>
                          <m:aln/>
                        </m:rPr>
                        <a:rPr lang="de-DE" altLang="zh-CN" sz="1800" i="1">
                          <a:latin typeface="Cambria Math" panose="02040503050406030204" pitchFamily="18" charset="0"/>
                          <a:sym typeface="Symbol" charset="0"/>
                        </a:rPr>
                        <m:t>=</m:t>
                      </m:r>
                      <m:nary>
                        <m:naryPr>
                          <m:chr m:val="∑"/>
                          <m:supHide m:val="on"/>
                          <m:ctrlPr>
                            <a:rPr lang="de-DE" altLang="zh-CN" sz="1800" i="1">
                              <a:latin typeface="Cambria Math" panose="02040503050406030204" pitchFamily="18" charset="0"/>
                              <a:sym typeface="Symbol" charset="0"/>
                            </a:rPr>
                          </m:ctrlPr>
                        </m:naryPr>
                        <m:sub>
                          <m:r>
                            <m:rPr>
                              <m:brk m:alnAt="7"/>
                            </m:rPr>
                            <a:rPr lang="de-DE" altLang="zh-CN" sz="1800" i="1">
                              <a:latin typeface="Cambria Math" panose="02040503050406030204" pitchFamily="18" charset="0"/>
                              <a:sym typeface="Symbol" charset="0"/>
                            </a:rPr>
                            <m:t>𝑜</m:t>
                          </m:r>
                        </m:sub>
                        <m:sup/>
                        <m:e>
                          <m:r>
                            <a:rPr lang="de-DE" altLang="zh-CN" sz="1800" i="1">
                              <a:latin typeface="Cambria Math" panose="02040503050406030204" pitchFamily="18" charset="0"/>
                              <a:sym typeface="Symbol" charset="0"/>
                            </a:rPr>
                            <m:t>𝑃</m:t>
                          </m:r>
                          <m:d>
                            <m:dPr>
                              <m:ctrlPr>
                                <a:rPr lang="de-DE" altLang="zh-CN" sz="1800" i="1">
                                  <a:latin typeface="Cambria Math" panose="02040503050406030204" pitchFamily="18" charset="0"/>
                                  <a:sym typeface="Symbol" charset="0"/>
                                </a:rPr>
                              </m:ctrlPr>
                            </m:dPr>
                            <m:e>
                              <m:sSup>
                                <m:sSupPr>
                                  <m:ctrlPr>
                                    <a:rPr lang="de-DE" altLang="zh-CN" sz="1800" i="1">
                                      <a:latin typeface="Cambria Math" panose="02040503050406030204" pitchFamily="18" charset="0"/>
                                      <a:sym typeface="Symbol" charset="0"/>
                                    </a:rPr>
                                  </m:ctrlPr>
                                </m:sSupPr>
                                <m:e>
                                  <m:r>
                                    <a:rPr lang="de-DE" altLang="zh-CN" sz="1800" i="1">
                                      <a:latin typeface="Cambria Math" panose="02040503050406030204" pitchFamily="18" charset="0"/>
                                      <a:sym typeface="Symbol" charset="0"/>
                                    </a:rPr>
                                    <m:t>𝑏</m:t>
                                  </m:r>
                                </m:e>
                                <m:sup>
                                  <m:r>
                                    <a:rPr lang="de-DE" altLang="zh-CN" sz="1800" i="1">
                                      <a:latin typeface="Cambria Math" panose="02040503050406030204" pitchFamily="18" charset="0"/>
                                      <a:sym typeface="Symbol" charset="0"/>
                                    </a:rPr>
                                    <m:t>′</m:t>
                                  </m:r>
                                </m:sup>
                              </m:sSup>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𝑜</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𝑎</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𝑏</m:t>
                              </m:r>
                            </m:e>
                          </m:d>
                          <m:nary>
                            <m:naryPr>
                              <m:chr m:val="∑"/>
                              <m:supHide m:val="on"/>
                              <m:ctrlPr>
                                <a:rPr lang="de-DE" altLang="zh-CN" sz="1800" i="1">
                                  <a:latin typeface="Cambria Math" panose="02040503050406030204" pitchFamily="18" charset="0"/>
                                  <a:sym typeface="Symbol" charset="0"/>
                                </a:rPr>
                              </m:ctrlPr>
                            </m:naryPr>
                            <m:sub>
                              <m:r>
                                <m:rPr>
                                  <m:brk m:alnAt="7"/>
                                </m:rPr>
                                <a:rPr lang="de-DE" altLang="zh-CN" sz="1800" i="1">
                                  <a:latin typeface="Cambria Math" panose="02040503050406030204" pitchFamily="18" charset="0"/>
                                  <a:sym typeface="Symbol" charset="0"/>
                                </a:rPr>
                                <m:t>𝑠</m:t>
                              </m:r>
                              <m:r>
                                <a:rPr lang="de-DE" altLang="zh-CN" sz="1800" i="1">
                                  <a:latin typeface="Cambria Math" panose="02040503050406030204" pitchFamily="18" charset="0"/>
                                  <a:sym typeface="Symbol" charset="0"/>
                                </a:rPr>
                                <m:t>′</m:t>
                              </m:r>
                            </m:sub>
                            <m:sup/>
                            <m:e>
                              <m:r>
                                <a:rPr lang="de-DE" altLang="zh-CN" sz="1800" i="1">
                                  <a:latin typeface="Cambria Math" panose="02040503050406030204" pitchFamily="18" charset="0"/>
                                  <a:sym typeface="Symbol" charset="0"/>
                                </a:rPr>
                                <m:t>𝑃</m:t>
                              </m:r>
                              <m:d>
                                <m:dPr>
                                  <m:ctrlPr>
                                    <a:rPr lang="de-DE" altLang="zh-CN" sz="1800" i="1">
                                      <a:latin typeface="Cambria Math" panose="02040503050406030204" pitchFamily="18" charset="0"/>
                                      <a:sym typeface="Symbol" charset="0"/>
                                    </a:rPr>
                                  </m:ctrlPr>
                                </m:dPr>
                                <m:e>
                                  <m:r>
                                    <a:rPr lang="de-DE" altLang="zh-CN" sz="1800" i="1">
                                      <a:latin typeface="Cambria Math" panose="02040503050406030204" pitchFamily="18" charset="0"/>
                                      <a:sym typeface="Symbol" charset="0"/>
                                    </a:rPr>
                                    <m:t>𝑜</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𝑠</m:t>
                                  </m:r>
                                  <m:r>
                                    <a:rPr lang="de-DE" altLang="zh-CN" sz="1800" i="1">
                                      <a:latin typeface="Cambria Math" panose="02040503050406030204" pitchFamily="18" charset="0"/>
                                      <a:sym typeface="Symbol" charset="0"/>
                                    </a:rPr>
                                    <m:t>′</m:t>
                                  </m:r>
                                </m:e>
                              </m:d>
                              <m:nary>
                                <m:naryPr>
                                  <m:chr m:val="∑"/>
                                  <m:supHide m:val="on"/>
                                  <m:ctrlPr>
                                    <a:rPr lang="de-DE" altLang="zh-CN" sz="1800" i="1">
                                      <a:latin typeface="Cambria Math" panose="02040503050406030204" pitchFamily="18" charset="0"/>
                                      <a:sym typeface="Symbol" charset="0"/>
                                    </a:rPr>
                                  </m:ctrlPr>
                                </m:naryPr>
                                <m:sub>
                                  <m:r>
                                    <m:rPr>
                                      <m:brk m:alnAt="7"/>
                                    </m:rPr>
                                    <a:rPr lang="de-DE" altLang="zh-CN" sz="1800" i="1">
                                      <a:latin typeface="Cambria Math" panose="02040503050406030204" pitchFamily="18" charset="0"/>
                                      <a:sym typeface="Symbol" charset="0"/>
                                    </a:rPr>
                                    <m:t>𝑠</m:t>
                                  </m:r>
                                </m:sub>
                                <m:sup/>
                                <m:e>
                                  <m:r>
                                    <a:rPr lang="de-DE" altLang="zh-CN" sz="1800" i="1">
                                      <a:latin typeface="Cambria Math" panose="02040503050406030204" pitchFamily="18" charset="0"/>
                                      <a:sym typeface="Symbol" charset="0"/>
                                    </a:rPr>
                                    <m:t>𝑃</m:t>
                                  </m:r>
                                  <m:d>
                                    <m:dPr>
                                      <m:ctrlPr>
                                        <a:rPr lang="de-DE" altLang="zh-CN" sz="1800" i="1">
                                          <a:latin typeface="Cambria Math" panose="02040503050406030204" pitchFamily="18" charset="0"/>
                                          <a:sym typeface="Symbol" charset="0"/>
                                        </a:rPr>
                                      </m:ctrlPr>
                                    </m:dPr>
                                    <m:e>
                                      <m:sSup>
                                        <m:sSupPr>
                                          <m:ctrlPr>
                                            <a:rPr lang="de-DE" altLang="zh-CN" sz="1800" i="1">
                                              <a:latin typeface="Cambria Math" panose="02040503050406030204" pitchFamily="18" charset="0"/>
                                              <a:sym typeface="Symbol" charset="0"/>
                                            </a:rPr>
                                          </m:ctrlPr>
                                        </m:sSupPr>
                                        <m:e>
                                          <m:r>
                                            <a:rPr lang="de-DE" altLang="zh-CN" sz="1800" i="1">
                                              <a:latin typeface="Cambria Math" panose="02040503050406030204" pitchFamily="18" charset="0"/>
                                              <a:sym typeface="Symbol" charset="0"/>
                                            </a:rPr>
                                            <m:t>𝑠</m:t>
                                          </m:r>
                                        </m:e>
                                        <m:sup>
                                          <m:r>
                                            <a:rPr lang="de-DE" altLang="zh-CN" sz="1800" i="1">
                                              <a:latin typeface="Cambria Math" panose="02040503050406030204" pitchFamily="18" charset="0"/>
                                              <a:sym typeface="Symbol" charset="0"/>
                                            </a:rPr>
                                            <m:t>′</m:t>
                                          </m:r>
                                        </m:sup>
                                      </m:sSup>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𝑠</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𝑎</m:t>
                                      </m:r>
                                    </m:e>
                                  </m:d>
                                  <m:r>
                                    <a:rPr lang="de-DE" altLang="zh-CN" sz="1800" i="1">
                                      <a:latin typeface="Cambria Math" panose="02040503050406030204" pitchFamily="18" charset="0"/>
                                      <a:sym typeface="Symbol" charset="0"/>
                                    </a:rPr>
                                    <m:t>𝑏</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𝑠</m:t>
                                  </m:r>
                                  <m:r>
                                    <a:rPr lang="de-DE" altLang="zh-CN" sz="1800" i="1">
                                      <a:latin typeface="Cambria Math" panose="02040503050406030204" pitchFamily="18" charset="0"/>
                                      <a:sym typeface="Symbol" charset="0"/>
                                    </a:rPr>
                                    <m:t>)</m:t>
                                  </m:r>
                                </m:e>
                              </m:nary>
                            </m:e>
                          </m:nary>
                        </m:e>
                      </m:nary>
                    </m:oMath>
                  </m:oMathPara>
                </a14:m>
                <a:endParaRPr lang="en-US" altLang="zh-CN" sz="1800" dirty="0">
                  <a:sym typeface="Symbol" charset="0"/>
                </a:endParaRPr>
              </a:p>
              <a:p>
                <a:pPr lvl="1"/>
                <a:r>
                  <a:rPr lang="en-US" altLang="zh-CN" sz="1800" dirty="0">
                    <a:sym typeface="Symbol" charset="0"/>
                  </a:rPr>
                  <a:t>where </a:t>
                </a:r>
                <a14:m>
                  <m:oMath xmlns:m="http://schemas.openxmlformats.org/officeDocument/2006/math">
                    <m:r>
                      <a:rPr lang="de-DE" altLang="zh-CN" sz="1800" i="1">
                        <a:latin typeface="Cambria Math" panose="02040503050406030204" pitchFamily="18" charset="0"/>
                        <a:sym typeface="Symbol" charset="0"/>
                      </a:rPr>
                      <m:t>𝑃</m:t>
                    </m:r>
                    <m:d>
                      <m:dPr>
                        <m:ctrlPr>
                          <a:rPr lang="de-DE" altLang="zh-CN" sz="1800" i="1">
                            <a:latin typeface="Cambria Math" panose="02040503050406030204" pitchFamily="18" charset="0"/>
                            <a:sym typeface="Symbol" charset="0"/>
                          </a:rPr>
                        </m:ctrlPr>
                      </m:dPr>
                      <m:e>
                        <m:sSup>
                          <m:sSupPr>
                            <m:ctrlPr>
                              <a:rPr lang="de-DE" altLang="zh-CN" sz="1800" i="1">
                                <a:latin typeface="Cambria Math" panose="02040503050406030204" pitchFamily="18" charset="0"/>
                                <a:sym typeface="Symbol" charset="0"/>
                              </a:rPr>
                            </m:ctrlPr>
                          </m:sSupPr>
                          <m:e>
                            <m:r>
                              <a:rPr lang="de-DE" altLang="zh-CN" sz="1800" i="1">
                                <a:latin typeface="Cambria Math" panose="02040503050406030204" pitchFamily="18" charset="0"/>
                                <a:sym typeface="Symbol" charset="0"/>
                              </a:rPr>
                              <m:t>𝑏</m:t>
                            </m:r>
                          </m:e>
                          <m:sup>
                            <m:r>
                              <a:rPr lang="de-DE" altLang="zh-CN" sz="1800" i="1">
                                <a:latin typeface="Cambria Math" panose="02040503050406030204" pitchFamily="18" charset="0"/>
                                <a:sym typeface="Symbol" charset="0"/>
                              </a:rPr>
                              <m:t>′</m:t>
                            </m:r>
                          </m:sup>
                        </m:sSup>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𝑜</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𝑎</m:t>
                        </m:r>
                        <m:r>
                          <a:rPr lang="de-DE" altLang="zh-CN" sz="1800" i="1">
                            <a:latin typeface="Cambria Math" panose="02040503050406030204" pitchFamily="18" charset="0"/>
                            <a:sym typeface="Symbol" charset="0"/>
                          </a:rPr>
                          <m:t>,</m:t>
                        </m:r>
                        <m:r>
                          <a:rPr lang="de-DE" altLang="zh-CN" sz="1800" i="1">
                            <a:latin typeface="Cambria Math" panose="02040503050406030204" pitchFamily="18" charset="0"/>
                            <a:sym typeface="Symbol" charset="0"/>
                          </a:rPr>
                          <m:t>𝑏</m:t>
                        </m:r>
                      </m:e>
                    </m:d>
                    <m:r>
                      <a:rPr lang="de-DE" altLang="zh-CN" sz="1800" b="0" i="1" smtClean="0">
                        <a:latin typeface="Cambria Math" panose="02040503050406030204" pitchFamily="18" charset="0"/>
                        <a:sym typeface="Symbol" charset="0"/>
                      </a:rPr>
                      <m:t>=1</m:t>
                    </m:r>
                  </m:oMath>
                </a14:m>
                <a:r>
                  <a:rPr lang="en-US" altLang="zh-CN" sz="1800" dirty="0">
                    <a:sym typeface="Symbol" charset="0"/>
                  </a:rPr>
                  <a:t> if </a:t>
                </a:r>
                <a14:m>
                  <m:oMath xmlns:m="http://schemas.openxmlformats.org/officeDocument/2006/math">
                    <m:sSup>
                      <m:sSupPr>
                        <m:ctrlPr>
                          <a:rPr lang="de-DE" altLang="zh-CN" sz="1800" i="1">
                            <a:latin typeface="Cambria Math" panose="02040503050406030204" pitchFamily="18" charset="0"/>
                            <a:sym typeface="Symbol" charset="0"/>
                          </a:rPr>
                        </m:ctrlPr>
                      </m:sSupPr>
                      <m:e>
                        <m:r>
                          <a:rPr lang="de-DE" altLang="zh-CN" sz="1800" i="1">
                            <a:latin typeface="Cambria Math" panose="02040503050406030204" pitchFamily="18" charset="0"/>
                            <a:sym typeface="Symbol" charset="0"/>
                          </a:rPr>
                          <m:t>𝑏</m:t>
                        </m:r>
                      </m:e>
                      <m:sup>
                        <m:r>
                          <a:rPr lang="de-DE" altLang="zh-CN" sz="1800" i="1">
                            <a:latin typeface="Cambria Math" panose="02040503050406030204" pitchFamily="18" charset="0"/>
                            <a:sym typeface="Symbol" charset="0"/>
                          </a:rPr>
                          <m:t>′</m:t>
                        </m:r>
                      </m:sup>
                    </m:sSup>
                    <m:r>
                      <a:rPr lang="de-DE" altLang="zh-CN" sz="1800" b="0" i="1" smtClean="0">
                        <a:latin typeface="Cambria Math" panose="02040503050406030204" pitchFamily="18" charset="0"/>
                        <a:sym typeface="Symbol" charset="0"/>
                      </a:rPr>
                      <m:t>=</m:t>
                    </m:r>
                    <m:r>
                      <a:rPr lang="de-DE" altLang="zh-CN" sz="1800" i="1">
                        <a:latin typeface="Cambria Math" panose="02040503050406030204" pitchFamily="18" charset="0"/>
                      </a:rPr>
                      <m:t>𝑆𝐸</m:t>
                    </m:r>
                    <m:d>
                      <m:dPr>
                        <m:ctrlPr>
                          <a:rPr lang="de-DE" altLang="zh-CN" sz="1800" i="1">
                            <a:latin typeface="Cambria Math" panose="02040503050406030204" pitchFamily="18" charset="0"/>
                          </a:rPr>
                        </m:ctrlPr>
                      </m:dPr>
                      <m:e>
                        <m:r>
                          <a:rPr lang="de-DE" altLang="zh-CN" sz="1800" i="1">
                            <a:latin typeface="Cambria Math" panose="02040503050406030204" pitchFamily="18" charset="0"/>
                          </a:rPr>
                          <m:t>𝑏</m:t>
                        </m:r>
                        <m:r>
                          <a:rPr lang="de-DE" altLang="zh-CN" sz="1800" i="1">
                            <a:latin typeface="Cambria Math" panose="02040503050406030204" pitchFamily="18" charset="0"/>
                          </a:rPr>
                          <m:t>,</m:t>
                        </m:r>
                        <m:r>
                          <a:rPr lang="de-DE" altLang="zh-CN" sz="1800" i="1">
                            <a:latin typeface="Cambria Math" panose="02040503050406030204" pitchFamily="18" charset="0"/>
                          </a:rPr>
                          <m:t>𝑎</m:t>
                        </m:r>
                        <m:r>
                          <a:rPr lang="de-DE" altLang="zh-CN" sz="1800" i="1">
                            <a:latin typeface="Cambria Math" panose="02040503050406030204" pitchFamily="18" charset="0"/>
                          </a:rPr>
                          <m:t>,</m:t>
                        </m:r>
                        <m:r>
                          <a:rPr lang="de-DE" altLang="zh-CN" sz="1800" i="1">
                            <a:latin typeface="Cambria Math" panose="02040503050406030204" pitchFamily="18" charset="0"/>
                          </a:rPr>
                          <m:t>𝑜</m:t>
                        </m:r>
                      </m:e>
                    </m:d>
                  </m:oMath>
                </a14:m>
                <a:r>
                  <a:rPr lang="en-US" altLang="zh-CN" sz="1800" dirty="0">
                    <a:sym typeface="Symbol" charset="0"/>
                  </a:rPr>
                  <a:t> and </a:t>
                </a:r>
                <a14:m>
                  <m:oMath xmlns:m="http://schemas.openxmlformats.org/officeDocument/2006/math">
                    <m:r>
                      <a:rPr lang="en-US" altLang="zh-CN" sz="1800" i="1" dirty="0" smtClean="0">
                        <a:latin typeface="Cambria Math" panose="02040503050406030204" pitchFamily="18" charset="0"/>
                        <a:sym typeface="Symbol" charset="0"/>
                      </a:rPr>
                      <m:t>0</m:t>
                    </m:r>
                  </m:oMath>
                </a14:m>
                <a:r>
                  <a:rPr lang="en-US" altLang="zh-CN" sz="1800" dirty="0">
                    <a:sym typeface="Symbol" charset="0"/>
                  </a:rPr>
                  <a:t> oth.</a:t>
                </a:r>
              </a:p>
              <a:p>
                <a:r>
                  <a:rPr lang="en-US" altLang="zh-CN" sz="2000" dirty="0">
                    <a:sym typeface="Symbol" charset="0"/>
                  </a:rPr>
                  <a:t>Sensor model: Sum over all actual states that the agent might reach</a:t>
                </a:r>
              </a:p>
              <a:p>
                <a:pPr marL="1157288" lvl="1" indent="0">
                  <a:buNone/>
                </a:pPr>
                <a14:m>
                  <m:oMathPara xmlns:m="http://schemas.openxmlformats.org/officeDocument/2006/math">
                    <m:oMathParaPr>
                      <m:jc m:val="left"/>
                    </m:oMathParaPr>
                    <m:oMath xmlns:m="http://schemas.openxmlformats.org/officeDocument/2006/math">
                      <m:r>
                        <a:rPr lang="de-DE" altLang="zh-CN" sz="1800" i="1" dirty="0">
                          <a:latin typeface="Cambria Math" panose="02040503050406030204" pitchFamily="18" charset="0"/>
                          <a:sym typeface="Symbol" charset="0"/>
                        </a:rPr>
                        <m:t>=</m:t>
                      </m:r>
                      <m:nary>
                        <m:naryPr>
                          <m:chr m:val="∑"/>
                          <m:supHide m:val="on"/>
                          <m:ctrlPr>
                            <a:rPr lang="de-DE" altLang="zh-CN" sz="1800" i="1" dirty="0">
                              <a:latin typeface="Cambria Math" panose="02040503050406030204" pitchFamily="18" charset="0"/>
                              <a:sym typeface="Symbol" charset="0"/>
                            </a:rPr>
                          </m:ctrlPr>
                        </m:naryPr>
                        <m:sub>
                          <m:sSup>
                            <m:sSupPr>
                              <m:ctrlPr>
                                <a:rPr lang="de-DE" altLang="zh-CN" sz="1800" i="1" dirty="0">
                                  <a:latin typeface="Cambria Math" panose="02040503050406030204" pitchFamily="18" charset="0"/>
                                  <a:sym typeface="Symbol" charset="0"/>
                                </a:rPr>
                              </m:ctrlPr>
                            </m:sSupPr>
                            <m:e>
                              <m:r>
                                <m:rPr>
                                  <m:brk m:alnAt="7"/>
                                </m:rP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sub>
                        <m:sup/>
                        <m:e>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r>
                                <a:rPr lang="de-DE" altLang="zh-CN" sz="1800" i="1" dirty="0">
                                  <a:latin typeface="Cambria Math" panose="02040503050406030204" pitchFamily="18" charset="0"/>
                                  <a:sym typeface="Symbol" charset="0"/>
                                </a:rPr>
                                <m:t>𝑜</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𝑎</m:t>
                              </m:r>
                              <m:r>
                                <a:rPr lang="de-DE" altLang="zh-CN" sz="1800" i="1" dirty="0">
                                  <a:latin typeface="Cambria Math" panose="02040503050406030204" pitchFamily="18" charset="0"/>
                                  <a:sym typeface="Symbol" charset="0"/>
                                </a:rPr>
                                <m:t>,</m:t>
                              </m:r>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𝑏</m:t>
                              </m:r>
                            </m:e>
                          </m:d>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𝑎</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𝑏</m:t>
                              </m:r>
                            </m:e>
                          </m:d>
                        </m:e>
                      </m:nary>
                      <m:r>
                        <a:rPr lang="de-DE" altLang="zh-CN" sz="1800" i="1" dirty="0">
                          <a:latin typeface="Cambria Math" panose="02040503050406030204" pitchFamily="18" charset="0"/>
                          <a:sym typeface="Symbol" charset="0"/>
                        </a:rPr>
                        <m:t>=</m:t>
                      </m:r>
                      <m:nary>
                        <m:naryPr>
                          <m:chr m:val="∑"/>
                          <m:supHide m:val="on"/>
                          <m:ctrlPr>
                            <a:rPr lang="de-DE" altLang="zh-CN" sz="1800" i="1" dirty="0">
                              <a:latin typeface="Cambria Math" panose="02040503050406030204" pitchFamily="18" charset="0"/>
                              <a:sym typeface="Symbol" charset="0"/>
                            </a:rPr>
                          </m:ctrlPr>
                        </m:naryPr>
                        <m:sub>
                          <m:sSup>
                            <m:sSupPr>
                              <m:ctrlPr>
                                <a:rPr lang="de-DE" altLang="zh-CN" sz="1800" i="1" dirty="0">
                                  <a:latin typeface="Cambria Math" panose="02040503050406030204" pitchFamily="18" charset="0"/>
                                  <a:sym typeface="Symbol" charset="0"/>
                                </a:rPr>
                              </m:ctrlPr>
                            </m:sSupPr>
                            <m:e>
                              <m:r>
                                <m:rPr>
                                  <m:brk m:alnAt="7"/>
                                </m:rP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sub>
                        <m:sup/>
                        <m:e>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r>
                                <a:rPr lang="de-DE" altLang="zh-CN" sz="1800" i="1" dirty="0">
                                  <a:latin typeface="Cambria Math" panose="02040503050406030204" pitchFamily="18" charset="0"/>
                                  <a:sym typeface="Symbol" charset="0"/>
                                </a:rPr>
                                <m:t>𝑜</m:t>
                              </m:r>
                              <m:r>
                                <a:rPr lang="de-DE" altLang="zh-CN" sz="1800" i="1" dirty="0">
                                  <a:latin typeface="Cambria Math" panose="02040503050406030204" pitchFamily="18" charset="0"/>
                                  <a:sym typeface="Symbol" charset="0"/>
                                </a:rPr>
                                <m:t>|</m:t>
                              </m:r>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e>
                          </m:d>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𝑎</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𝑏</m:t>
                              </m:r>
                            </m:e>
                          </m:d>
                        </m:e>
                      </m:nary>
                    </m:oMath>
                    <m:oMath xmlns:m="http://schemas.openxmlformats.org/officeDocument/2006/math">
                      <m:r>
                        <m:rPr>
                          <m:aln/>
                        </m:rPr>
                        <a:rPr lang="de-DE" altLang="zh-CN" sz="1800" i="1" dirty="0">
                          <a:latin typeface="Cambria Math" panose="02040503050406030204" pitchFamily="18" charset="0"/>
                          <a:sym typeface="Symbol" charset="0"/>
                        </a:rPr>
                        <m:t>=</m:t>
                      </m:r>
                      <m:nary>
                        <m:naryPr>
                          <m:chr m:val="∑"/>
                          <m:supHide m:val="on"/>
                          <m:ctrlPr>
                            <a:rPr lang="de-DE" altLang="zh-CN" sz="1800" i="1" dirty="0">
                              <a:latin typeface="Cambria Math" panose="02040503050406030204" pitchFamily="18" charset="0"/>
                              <a:sym typeface="Symbol" charset="0"/>
                            </a:rPr>
                          </m:ctrlPr>
                        </m:naryPr>
                        <m:sub>
                          <m:sSup>
                            <m:sSupPr>
                              <m:ctrlPr>
                                <a:rPr lang="de-DE" altLang="zh-CN" sz="1800" i="1" dirty="0">
                                  <a:latin typeface="Cambria Math" panose="02040503050406030204" pitchFamily="18" charset="0"/>
                                  <a:sym typeface="Symbol" charset="0"/>
                                </a:rPr>
                              </m:ctrlPr>
                            </m:sSupPr>
                            <m:e>
                              <m:r>
                                <m:rPr>
                                  <m:brk m:alnAt="7"/>
                                </m:rP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sub>
                        <m:sup/>
                        <m:e>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r>
                                <a:rPr lang="de-DE" altLang="zh-CN" sz="1800" i="1" dirty="0">
                                  <a:latin typeface="Cambria Math" panose="02040503050406030204" pitchFamily="18" charset="0"/>
                                  <a:sym typeface="Symbol" charset="0"/>
                                </a:rPr>
                                <m:t>𝑜</m:t>
                              </m:r>
                              <m:r>
                                <a:rPr lang="de-DE" altLang="zh-CN" sz="1800" i="1" dirty="0">
                                  <a:latin typeface="Cambria Math" panose="02040503050406030204" pitchFamily="18" charset="0"/>
                                  <a:sym typeface="Symbol" charset="0"/>
                                </a:rPr>
                                <m:t>|</m:t>
                              </m:r>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e>
                          </m:d>
                          <m:nary>
                            <m:naryPr>
                              <m:chr m:val="∑"/>
                              <m:supHide m:val="on"/>
                              <m:ctrlPr>
                                <a:rPr lang="de-DE" altLang="zh-CN" sz="1800" i="1" dirty="0">
                                  <a:latin typeface="Cambria Math" panose="02040503050406030204" pitchFamily="18" charset="0"/>
                                  <a:sym typeface="Symbol" charset="0"/>
                                </a:rPr>
                              </m:ctrlPr>
                            </m:naryPr>
                            <m:sub>
                              <m:r>
                                <m:rPr>
                                  <m:brk m:alnAt="7"/>
                                </m:rPr>
                                <a:rPr lang="de-DE" altLang="zh-CN" sz="1800" i="1" dirty="0">
                                  <a:latin typeface="Cambria Math" panose="02040503050406030204" pitchFamily="18" charset="0"/>
                                  <a:sym typeface="Symbol" charset="0"/>
                                </a:rPr>
                                <m:t>𝑠</m:t>
                              </m:r>
                            </m:sub>
                            <m:sup/>
                            <m:e>
                              <m:r>
                                <a:rPr lang="de-DE" altLang="zh-CN" sz="1800" i="1" dirty="0">
                                  <a:latin typeface="Cambria Math" panose="02040503050406030204" pitchFamily="18" charset="0"/>
                                  <a:sym typeface="Symbol" charset="0"/>
                                </a:rPr>
                                <m:t>𝑃</m:t>
                              </m:r>
                              <m:d>
                                <m:dPr>
                                  <m:ctrlPr>
                                    <a:rPr lang="de-DE" altLang="zh-CN" sz="1800" i="1" dirty="0">
                                      <a:latin typeface="Cambria Math" panose="02040503050406030204" pitchFamily="18" charset="0"/>
                                      <a:sym typeface="Symbol" charset="0"/>
                                    </a:rPr>
                                  </m:ctrlPr>
                                </m:dPr>
                                <m:e>
                                  <m:sSup>
                                    <m:sSupPr>
                                      <m:ctrlPr>
                                        <a:rPr lang="de-DE" altLang="zh-CN" sz="1800" i="1" dirty="0">
                                          <a:latin typeface="Cambria Math" panose="02040503050406030204" pitchFamily="18" charset="0"/>
                                          <a:sym typeface="Symbol" charset="0"/>
                                        </a:rPr>
                                      </m:ctrlPr>
                                    </m:sSupPr>
                                    <m:e>
                                      <m:r>
                                        <a:rPr lang="de-DE" altLang="zh-CN" sz="1800" i="1" dirty="0">
                                          <a:latin typeface="Cambria Math" panose="02040503050406030204" pitchFamily="18" charset="0"/>
                                          <a:sym typeface="Symbol" charset="0"/>
                                        </a:rPr>
                                        <m:t>𝑠</m:t>
                                      </m:r>
                                    </m:e>
                                    <m:sup>
                                      <m:r>
                                        <a:rPr lang="de-DE" altLang="zh-CN" sz="1800" i="1" dirty="0">
                                          <a:latin typeface="Cambria Math" panose="02040503050406030204" pitchFamily="18" charset="0"/>
                                          <a:sym typeface="Symbol" charset="0"/>
                                        </a:rPr>
                                        <m:t>′</m:t>
                                      </m:r>
                                    </m:sup>
                                  </m:sSup>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𝑠</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𝑎</m:t>
                                  </m:r>
                                </m:e>
                              </m:d>
                              <m:r>
                                <a:rPr lang="de-DE" altLang="zh-CN" sz="1800" i="1" dirty="0">
                                  <a:latin typeface="Cambria Math" panose="02040503050406030204" pitchFamily="18" charset="0"/>
                                  <a:sym typeface="Symbol" charset="0"/>
                                </a:rPr>
                                <m:t>𝑏</m:t>
                              </m:r>
                              <m:r>
                                <a:rPr lang="de-DE" altLang="zh-CN" sz="1800" i="1" dirty="0">
                                  <a:latin typeface="Cambria Math" panose="02040503050406030204" pitchFamily="18" charset="0"/>
                                  <a:sym typeface="Symbol" charset="0"/>
                                </a:rPr>
                                <m:t>(</m:t>
                              </m:r>
                              <m:r>
                                <a:rPr lang="de-DE" altLang="zh-CN" sz="1800" i="1" dirty="0">
                                  <a:latin typeface="Cambria Math" panose="02040503050406030204" pitchFamily="18" charset="0"/>
                                  <a:sym typeface="Symbol" charset="0"/>
                                </a:rPr>
                                <m:t>𝑠</m:t>
                              </m:r>
                              <m:r>
                                <a:rPr lang="de-DE" altLang="zh-CN" sz="1800" i="1" dirty="0">
                                  <a:latin typeface="Cambria Math" panose="02040503050406030204" pitchFamily="18" charset="0"/>
                                  <a:sym typeface="Symbol" charset="0"/>
                                </a:rPr>
                                <m:t>)</m:t>
                              </m:r>
                            </m:e>
                          </m:nary>
                        </m:e>
                      </m:nary>
                    </m:oMath>
                  </m:oMathPara>
                </a14:m>
                <a:endParaRPr lang="en-US" altLang="zh-CN" sz="1800" dirty="0">
                  <a:sym typeface="Symbol" charset="0"/>
                </a:endParaRPr>
              </a:p>
              <a:p>
                <a14:m>
                  <m:oMath xmlns:m="http://schemas.openxmlformats.org/officeDocument/2006/math">
                    <m:r>
                      <a:rPr lang="en-US" altLang="zh-CN" sz="2000" i="1" dirty="0">
                        <a:latin typeface="Cambria Math" panose="02040503050406030204" pitchFamily="18" charset="0"/>
                        <a:sym typeface="Symbol" charset="0"/>
                      </a:rPr>
                      <m:t>𝑃</m:t>
                    </m:r>
                    <m:d>
                      <m:dPr>
                        <m:ctrlPr>
                          <a:rPr lang="en-US" altLang="zh-CN" sz="2000" i="1" dirty="0">
                            <a:latin typeface="Cambria Math" panose="02040503050406030204" pitchFamily="18" charset="0"/>
                            <a:sym typeface="Symbol" charset="0"/>
                          </a:rPr>
                        </m:ctrlPr>
                      </m:dPr>
                      <m:e>
                        <m:sSup>
                          <m:sSupPr>
                            <m:ctrlPr>
                              <a:rPr lang="de-DE" altLang="zh-CN" sz="2000" i="1" dirty="0">
                                <a:latin typeface="Cambria Math" panose="02040503050406030204" pitchFamily="18" charset="0"/>
                                <a:sym typeface="Symbol" charset="0"/>
                              </a:rPr>
                            </m:ctrlPr>
                          </m:sSupPr>
                          <m:e>
                            <m:r>
                              <a:rPr lang="en-US" altLang="zh-CN" sz="2000" i="1" dirty="0" err="1">
                                <a:latin typeface="Cambria Math" panose="02040503050406030204" pitchFamily="18" charset="0"/>
                                <a:sym typeface="Symbol" charset="0"/>
                              </a:rPr>
                              <m:t>𝑏</m:t>
                            </m:r>
                          </m:e>
                          <m:sup>
                            <m:r>
                              <a:rPr lang="de-DE" altLang="zh-CN" sz="2000" i="1" dirty="0">
                                <a:latin typeface="Cambria Math" panose="02040503050406030204" pitchFamily="18" charset="0"/>
                                <a:sym typeface="Symbol" charset="0"/>
                              </a:rPr>
                              <m:t>′</m:t>
                            </m:r>
                          </m:sup>
                        </m:sSup>
                      </m:e>
                      <m:e>
                        <m:r>
                          <a:rPr lang="en-US" altLang="zh-CN" sz="2000" i="1" dirty="0" err="1">
                            <a:latin typeface="Cambria Math" panose="02040503050406030204" pitchFamily="18" charset="0"/>
                            <a:sym typeface="Symbol" charset="0"/>
                          </a:rPr>
                          <m:t>𝑏</m:t>
                        </m:r>
                        <m:r>
                          <a:rPr lang="en-US" altLang="zh-CN" sz="2000" i="1" dirty="0">
                            <a:latin typeface="Cambria Math" panose="02040503050406030204" pitchFamily="18" charset="0"/>
                            <a:sym typeface="Symbol" charset="0"/>
                          </a:rPr>
                          <m:t>, </m:t>
                        </m:r>
                        <m:r>
                          <a:rPr lang="en-US" altLang="zh-CN" sz="2000" i="1" dirty="0">
                            <a:latin typeface="Cambria Math" panose="02040503050406030204" pitchFamily="18" charset="0"/>
                            <a:sym typeface="Symbol" charset="0"/>
                          </a:rPr>
                          <m:t>𝑎</m:t>
                        </m:r>
                      </m:e>
                    </m:d>
                  </m:oMath>
                </a14:m>
                <a:r>
                  <a:rPr lang="en-GB" altLang="zh-CN" sz="2000" dirty="0">
                    <a:sym typeface="Symbol" charset="0"/>
                  </a:rPr>
                  <a:t> and </a:t>
                </a:r>
                <a14:m>
                  <m:oMath xmlns:m="http://schemas.openxmlformats.org/officeDocument/2006/math">
                    <m:r>
                      <a:rPr lang="en-US" altLang="zh-CN" sz="2000" i="1" dirty="0">
                        <a:latin typeface="Cambria Math" panose="02040503050406030204" pitchFamily="18" charset="0"/>
                        <a:ea typeface="Cambria Math" panose="02040503050406030204" pitchFamily="18" charset="0"/>
                      </a:rPr>
                      <m:t>𝜌</m:t>
                    </m:r>
                    <m:d>
                      <m:dPr>
                        <m:ctrlPr>
                          <a:rPr lang="en-US" altLang="zh-CN" sz="2000" i="1" dirty="0">
                            <a:latin typeface="Cambria Math" panose="02040503050406030204" pitchFamily="18" charset="0"/>
                            <a:ea typeface="Cambria Math" panose="02040503050406030204" pitchFamily="18" charset="0"/>
                            <a:sym typeface="Symbol" charset="0"/>
                          </a:rPr>
                        </m:ctrlPr>
                      </m:dPr>
                      <m:e>
                        <m:r>
                          <a:rPr lang="en-US" altLang="zh-CN" sz="2000" i="1" dirty="0">
                            <a:latin typeface="Cambria Math" panose="02040503050406030204" pitchFamily="18" charset="0"/>
                            <a:sym typeface="Symbol" charset="0"/>
                          </a:rPr>
                          <m:t>𝑏</m:t>
                        </m:r>
                      </m:e>
                    </m:d>
                  </m:oMath>
                </a14:m>
                <a:r>
                  <a:rPr lang="en-GB" altLang="zh-CN" sz="2000" dirty="0">
                    <a:sym typeface="Symbol" charset="0"/>
                  </a:rPr>
                  <a:t> define an </a:t>
                </a:r>
                <a:r>
                  <a:rPr lang="en-GB" altLang="zh-CN" sz="2000" dirty="0">
                    <a:solidFill>
                      <a:schemeClr val="accent1"/>
                    </a:solidFill>
                    <a:sym typeface="Symbol" charset="0"/>
                  </a:rPr>
                  <a:t>observable MDP </a:t>
                </a:r>
                <a:r>
                  <a:rPr lang="en-GB" altLang="zh-CN" sz="2000" dirty="0">
                    <a:sym typeface="Symbol" charset="0"/>
                  </a:rPr>
                  <a:t>on the </a:t>
                </a:r>
                <a:r>
                  <a:rPr lang="en-GB" altLang="zh-CN" sz="2000" dirty="0">
                    <a:solidFill>
                      <a:schemeClr val="accent1"/>
                    </a:solidFill>
                    <a:sym typeface="Symbol" charset="0"/>
                  </a:rPr>
                  <a:t>space of belief states</a:t>
                </a:r>
              </a:p>
            </p:txBody>
          </p:sp>
        </mc:Choice>
        <mc:Fallback xmlns="">
          <p:sp>
            <p:nvSpPr>
              <p:cNvPr id="110594" name="Rectangle 3"/>
              <p:cNvSpPr>
                <a:spLocks noGrp="1" noRot="1" noChangeAspect="1" noMove="1" noResize="1" noEditPoints="1" noAdjustHandles="1" noChangeArrowheads="1" noChangeShapeType="1" noTextEdit="1"/>
              </p:cNvSpPr>
              <p:nvPr>
                <p:ph idx="1"/>
              </p:nvPr>
            </p:nvSpPr>
            <p:spPr>
              <a:xfrm>
                <a:off x="628650" y="1158240"/>
                <a:ext cx="8201842" cy="5563236"/>
              </a:xfrm>
              <a:blipFill>
                <a:blip r:embed="rId3"/>
                <a:stretch>
                  <a:fillRect l="-619" t="-12756" b="-478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6DB847E-6B76-C04D-88C2-B763C26B65DC}"/>
              </a:ext>
            </a:extLst>
          </p:cNvPr>
          <p:cNvSpPr>
            <a:spLocks noGrp="1"/>
          </p:cNvSpPr>
          <p:nvPr>
            <p:ph type="sldNum" sz="quarter" idx="12"/>
          </p:nvPr>
        </p:nvSpPr>
        <p:spPr/>
        <p:txBody>
          <a:bodyPr/>
          <a:lstStyle/>
          <a:p>
            <a:fld id="{67C9959E-8E6B-B04C-9955-EA096F41CA7A}" type="slidenum">
              <a:rPr lang="en-GB" smtClean="0"/>
              <a:pPr/>
              <a:t>28</a:t>
            </a:fld>
            <a:endParaRPr lang="en-GB"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949EC16-31A9-7C4B-B3FB-99FDA7710606}"/>
                  </a:ext>
                </a:extLst>
              </p:cNvPr>
              <p:cNvSpPr/>
              <p:nvPr/>
            </p:nvSpPr>
            <p:spPr>
              <a:xfrm>
                <a:off x="753931" y="2545310"/>
                <a:ext cx="12022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sSup>
                            <m:sSupPr>
                              <m:ctrlPr>
                                <a:rPr lang="de-DE" altLang="zh-CN" i="1" dirty="0">
                                  <a:latin typeface="Cambria Math" panose="02040503050406030204" pitchFamily="18" charset="0"/>
                                  <a:sym typeface="Symbol" charset="0"/>
                                </a:rPr>
                              </m:ctrlPr>
                            </m:sSupPr>
                            <m:e>
                              <m:r>
                                <a:rPr lang="en-US" altLang="zh-CN" i="1" dirty="0">
                                  <a:latin typeface="Cambria Math" panose="02040503050406030204" pitchFamily="18" charset="0"/>
                                  <a:sym typeface="Symbol" charset="0"/>
                                </a:rPr>
                                <m:t>𝑏</m:t>
                              </m:r>
                            </m:e>
                            <m:sup>
                              <m:r>
                                <a:rPr lang="de-DE" altLang="zh-CN" i="1" dirty="0">
                                  <a:latin typeface="Cambria Math" panose="02040503050406030204" pitchFamily="18" charset="0"/>
                                  <a:sym typeface="Symbol" charset="0"/>
                                </a:rPr>
                                <m:t>′</m:t>
                              </m:r>
                            </m:sup>
                          </m:sSup>
                        </m:e>
                        <m:e>
                          <m:r>
                            <a:rPr lang="en-US" altLang="zh-CN" i="1" dirty="0" err="1">
                              <a:latin typeface="Cambria Math" panose="02040503050406030204" pitchFamily="18" charset="0"/>
                              <a:sym typeface="Symbol" charset="0"/>
                            </a:rPr>
                            <m:t>𝑏</m:t>
                          </m:r>
                          <m:r>
                            <a:rPr lang="en-US" altLang="zh-CN" i="1" dirty="0">
                              <a:latin typeface="Cambria Math" panose="02040503050406030204" pitchFamily="18" charset="0"/>
                              <a:sym typeface="Symbol" charset="0"/>
                            </a:rPr>
                            <m:t>, </m:t>
                          </m:r>
                          <m:r>
                            <a:rPr lang="en-US" altLang="zh-CN" i="1" dirty="0">
                              <a:latin typeface="Cambria Math" panose="02040503050406030204" pitchFamily="18" charset="0"/>
                              <a:sym typeface="Symbol" charset="0"/>
                            </a:rPr>
                            <m:t>𝑎</m:t>
                          </m:r>
                        </m:e>
                      </m:d>
                    </m:oMath>
                  </m:oMathPara>
                </a14:m>
                <a:endParaRPr lang="en-GB" dirty="0"/>
              </a:p>
            </p:txBody>
          </p:sp>
        </mc:Choice>
        <mc:Fallback xmlns="">
          <p:sp>
            <p:nvSpPr>
              <p:cNvPr id="3" name="Rectangle 2">
                <a:extLst>
                  <a:ext uri="{FF2B5EF4-FFF2-40B4-BE49-F238E27FC236}">
                    <a16:creationId xmlns:a16="http://schemas.microsoft.com/office/drawing/2014/main" id="{9949EC16-31A9-7C4B-B3FB-99FDA7710606}"/>
                  </a:ext>
                </a:extLst>
              </p:cNvPr>
              <p:cNvSpPr>
                <a:spLocks noRot="1" noChangeAspect="1" noMove="1" noResize="1" noEditPoints="1" noAdjustHandles="1" noChangeArrowheads="1" noChangeShapeType="1" noTextEdit="1"/>
              </p:cNvSpPr>
              <p:nvPr/>
            </p:nvSpPr>
            <p:spPr>
              <a:xfrm>
                <a:off x="753931" y="2545310"/>
                <a:ext cx="1202252"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DD30BE7-2362-2145-8795-6FE2ACE3A6CC}"/>
                  </a:ext>
                </a:extLst>
              </p:cNvPr>
              <p:cNvSpPr/>
              <p:nvPr/>
            </p:nvSpPr>
            <p:spPr>
              <a:xfrm>
                <a:off x="826643" y="4465677"/>
                <a:ext cx="11295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r>
                            <a:rPr lang="de-DE" altLang="zh-CN" i="1" dirty="0">
                              <a:latin typeface="Cambria Math" panose="02040503050406030204" pitchFamily="18" charset="0"/>
                              <a:sym typeface="Symbol" charset="0"/>
                            </a:rPr>
                            <m:t>𝑜</m:t>
                          </m:r>
                        </m:e>
                        <m:e>
                          <m:r>
                            <a:rPr lang="de-DE" altLang="zh-CN" i="1" dirty="0">
                              <a:latin typeface="Cambria Math" panose="02040503050406030204" pitchFamily="18" charset="0"/>
                              <a:sym typeface="Symbol" charset="0"/>
                            </a:rPr>
                            <m:t>𝑎</m:t>
                          </m:r>
                          <m:r>
                            <a:rPr lang="de-DE" altLang="zh-CN" i="1" dirty="0">
                              <a:latin typeface="Cambria Math" panose="02040503050406030204" pitchFamily="18" charset="0"/>
                              <a:sym typeface="Symbol" charset="0"/>
                            </a:rPr>
                            <m:t>,</m:t>
                          </m:r>
                          <m:r>
                            <a:rPr lang="de-DE" altLang="zh-CN" i="1" dirty="0">
                              <a:latin typeface="Cambria Math" panose="02040503050406030204" pitchFamily="18" charset="0"/>
                              <a:sym typeface="Symbol" charset="0"/>
                            </a:rPr>
                            <m:t>𝑏</m:t>
                          </m:r>
                        </m:e>
                      </m:d>
                    </m:oMath>
                  </m:oMathPara>
                </a14:m>
                <a:endParaRPr lang="en-GB" dirty="0"/>
              </a:p>
            </p:txBody>
          </p:sp>
        </mc:Choice>
        <mc:Fallback xmlns="">
          <p:sp>
            <p:nvSpPr>
              <p:cNvPr id="4" name="Rectangle 3">
                <a:extLst>
                  <a:ext uri="{FF2B5EF4-FFF2-40B4-BE49-F238E27FC236}">
                    <a16:creationId xmlns:a16="http://schemas.microsoft.com/office/drawing/2014/main" id="{EDD30BE7-2362-2145-8795-6FE2ACE3A6CC}"/>
                  </a:ext>
                </a:extLst>
              </p:cNvPr>
              <p:cNvSpPr>
                <a:spLocks noRot="1" noChangeAspect="1" noMove="1" noResize="1" noEditPoints="1" noAdjustHandles="1" noChangeArrowheads="1" noChangeShapeType="1" noTextEdit="1"/>
              </p:cNvSpPr>
              <p:nvPr/>
            </p:nvSpPr>
            <p:spPr>
              <a:xfrm>
                <a:off x="826643" y="4465677"/>
                <a:ext cx="1129540"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76FF903-EBD0-6F49-8AC2-1DD097512523}"/>
                  </a:ext>
                </a:extLst>
              </p:cNvPr>
              <p:cNvSpPr/>
              <p:nvPr/>
            </p:nvSpPr>
            <p:spPr>
              <a:xfrm>
                <a:off x="1264262" y="1540306"/>
                <a:ext cx="6919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ea typeface="Cambria Math" panose="02040503050406030204" pitchFamily="18" charset="0"/>
                        </a:rPr>
                        <m:t>𝜌</m:t>
                      </m:r>
                      <m:d>
                        <m:dPr>
                          <m:ctrlPr>
                            <a:rPr lang="en-US" altLang="zh-CN" i="1" dirty="0">
                              <a:latin typeface="Cambria Math" panose="02040503050406030204" pitchFamily="18" charset="0"/>
                              <a:ea typeface="Cambria Math" panose="02040503050406030204" pitchFamily="18" charset="0"/>
                              <a:sym typeface="Symbol" charset="0"/>
                            </a:rPr>
                          </m:ctrlPr>
                        </m:dPr>
                        <m:e>
                          <m:r>
                            <a:rPr lang="en-US" altLang="zh-CN" i="1" dirty="0">
                              <a:latin typeface="Cambria Math" panose="02040503050406030204" pitchFamily="18" charset="0"/>
                              <a:sym typeface="Symbol" charset="0"/>
                            </a:rPr>
                            <m:t>𝑏</m:t>
                          </m:r>
                        </m:e>
                      </m:d>
                    </m:oMath>
                  </m:oMathPara>
                </a14:m>
                <a:endParaRPr lang="en-GB" dirty="0"/>
              </a:p>
            </p:txBody>
          </p:sp>
        </mc:Choice>
        <mc:Fallback xmlns="">
          <p:sp>
            <p:nvSpPr>
              <p:cNvPr id="5" name="Rectangle 4">
                <a:extLst>
                  <a:ext uri="{FF2B5EF4-FFF2-40B4-BE49-F238E27FC236}">
                    <a16:creationId xmlns:a16="http://schemas.microsoft.com/office/drawing/2014/main" id="{376FF903-EBD0-6F49-8AC2-1DD097512523}"/>
                  </a:ext>
                </a:extLst>
              </p:cNvPr>
              <p:cNvSpPr>
                <a:spLocks noRot="1" noChangeAspect="1" noMove="1" noResize="1" noEditPoints="1" noAdjustHandles="1" noChangeArrowheads="1" noChangeShapeType="1" noTextEdit="1"/>
              </p:cNvSpPr>
              <p:nvPr/>
            </p:nvSpPr>
            <p:spPr>
              <a:xfrm>
                <a:off x="1264262" y="1540306"/>
                <a:ext cx="691921" cy="369332"/>
              </a:xfrm>
              <a:prstGeom prst="rect">
                <a:avLst/>
              </a:prstGeom>
              <a:blipFill>
                <a:blip r:embed="rId6"/>
                <a:stretch>
                  <a:fillRect b="-6667"/>
                </a:stretch>
              </a:blipFill>
            </p:spPr>
            <p:txBody>
              <a:bodyPr/>
              <a:lstStyle/>
              <a:p>
                <a:r>
                  <a:rPr lang="en-GB">
                    <a:noFill/>
                  </a:rPr>
                  <a:t> </a:t>
                </a:r>
              </a:p>
            </p:txBody>
          </p:sp>
        </mc:Fallback>
      </mc:AlternateContent>
    </p:spTree>
    <p:extLst>
      <p:ext uri="{BB962C8B-B14F-4D97-AF65-F5344CB8AC3E}">
        <p14:creationId xmlns:p14="http://schemas.microsoft.com/office/powerpoint/2010/main" val="2054729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altLang="zh-CN"/>
              <a:t>Belief MDP</a:t>
            </a:r>
          </a:p>
        </p:txBody>
      </p:sp>
      <mc:AlternateContent xmlns:mc="http://schemas.openxmlformats.org/markup-compatibility/2006" xmlns:a14="http://schemas.microsoft.com/office/drawing/2010/main">
        <mc:Choice Requires="a14">
          <p:sp>
            <p:nvSpPr>
              <p:cNvPr id="110594" name="Rectangle 3"/>
              <p:cNvSpPr>
                <a:spLocks noGrp="1" noChangeArrowheads="1"/>
              </p:cNvSpPr>
              <p:nvPr>
                <p:ph idx="1"/>
              </p:nvPr>
            </p:nvSpPr>
            <p:spPr>
              <a:xfrm>
                <a:off x="628650" y="1158240"/>
                <a:ext cx="5457088" cy="5018723"/>
              </a:xfrm>
            </p:spPr>
            <p:txBody>
              <a:bodyPr>
                <a:normAutofit/>
              </a:bodyPr>
              <a:lstStyle/>
              <a:p>
                <a:r>
                  <a:rPr lang="en-GB" altLang="zh-CN" dirty="0">
                    <a:sym typeface="Symbol" charset="0"/>
                  </a:rPr>
                  <a:t>Optimal action depends only on agent’s current belief state</a:t>
                </a:r>
              </a:p>
              <a:p>
                <a:pPr lvl="1"/>
                <a:r>
                  <a:rPr lang="en-US" altLang="zh-CN" dirty="0">
                    <a:sym typeface="Symbol" charset="0"/>
                  </a:rPr>
                  <a:t>Does not depend on actual state the agent is in</a:t>
                </a:r>
              </a:p>
              <a:p>
                <a:endParaRPr lang="en-GB" altLang="zh-CN" dirty="0">
                  <a:sym typeface="Symbol" charset="0"/>
                </a:endParaRPr>
              </a:p>
              <a:p>
                <a:pPr marL="447675" indent="-447675">
                  <a:buFont typeface="Symbol" pitchFamily="2" charset="2"/>
                  <a:buChar char="Þ"/>
                </a:pPr>
                <a:r>
                  <a:rPr lang="en-GB" altLang="zh-CN" dirty="0">
                    <a:sym typeface="Symbol" charset="0"/>
                  </a:rPr>
                  <a:t>Solving a POMDP on a physical state space is reduced to solving an MDP on the corresponding belief-state space</a:t>
                </a:r>
              </a:p>
              <a:p>
                <a:pPr lvl="1"/>
                <a:r>
                  <a:rPr lang="en-GB" altLang="zh-CN" dirty="0">
                    <a:sym typeface="Symbol" charset="0"/>
                  </a:rPr>
                  <a:t>Mapping </a:t>
                </a:r>
                <a14:m>
                  <m:oMath xmlns:m="http://schemas.openxmlformats.org/officeDocument/2006/math">
                    <m:sSup>
                      <m:sSupPr>
                        <m:ctrlPr>
                          <a:rPr lang="en-GB" altLang="zh-CN" i="1" smtClean="0">
                            <a:latin typeface="Cambria Math" panose="02040503050406030204" pitchFamily="18" charset="0"/>
                            <a:ea typeface="Cambria Math" panose="02040503050406030204" pitchFamily="18" charset="0"/>
                            <a:sym typeface="Symbol" charset="0"/>
                          </a:rPr>
                        </m:ctrlPr>
                      </m:sSupPr>
                      <m:e>
                        <m:r>
                          <a:rPr lang="en-GB" altLang="zh-CN" i="1" smtClean="0">
                            <a:latin typeface="Cambria Math" panose="02040503050406030204" pitchFamily="18" charset="0"/>
                            <a:ea typeface="Cambria Math" panose="02040503050406030204" pitchFamily="18" charset="0"/>
                            <a:sym typeface="Symbol" charset="0"/>
                          </a:rPr>
                          <m:t>𝜋</m:t>
                        </m:r>
                      </m:e>
                      <m:sup>
                        <m:r>
                          <a:rPr lang="de-DE" altLang="zh-CN" b="0" i="1" smtClean="0">
                            <a:latin typeface="Cambria Math" panose="02040503050406030204" pitchFamily="18" charset="0"/>
                            <a:ea typeface="Cambria Math" panose="02040503050406030204" pitchFamily="18" charset="0"/>
                            <a:sym typeface="Symbol" charset="0"/>
                          </a:rPr>
                          <m:t>∗</m:t>
                        </m:r>
                      </m:sup>
                    </m:sSup>
                    <m:d>
                      <m:dPr>
                        <m:ctrlPr>
                          <a:rPr lang="de-DE" altLang="zh-CN" b="0" i="1" smtClean="0">
                            <a:latin typeface="Cambria Math" panose="02040503050406030204" pitchFamily="18" charset="0"/>
                            <a:ea typeface="Cambria Math" panose="02040503050406030204" pitchFamily="18" charset="0"/>
                            <a:sym typeface="Symbol" charset="0"/>
                          </a:rPr>
                        </m:ctrlPr>
                      </m:dPr>
                      <m:e>
                        <m:r>
                          <a:rPr lang="de-DE" altLang="zh-CN" b="0" i="1" smtClean="0">
                            <a:latin typeface="Cambria Math" panose="02040503050406030204" pitchFamily="18" charset="0"/>
                            <a:ea typeface="Cambria Math" panose="02040503050406030204" pitchFamily="18" charset="0"/>
                            <a:sym typeface="Symbol" charset="0"/>
                          </a:rPr>
                          <m:t>𝑏</m:t>
                        </m:r>
                      </m:e>
                    </m:d>
                  </m:oMath>
                </a14:m>
                <a:r>
                  <a:rPr lang="en-US" altLang="zh-CN" dirty="0">
                    <a:sym typeface="Symbol" charset="0"/>
                  </a:rPr>
                  <a:t> from belief states to actions</a:t>
                </a:r>
              </a:p>
            </p:txBody>
          </p:sp>
        </mc:Choice>
        <mc:Fallback xmlns="">
          <p:sp>
            <p:nvSpPr>
              <p:cNvPr id="110594" name="Rectangle 3"/>
              <p:cNvSpPr>
                <a:spLocks noGrp="1" noRot="1" noChangeAspect="1" noMove="1" noResize="1" noEditPoints="1" noAdjustHandles="1" noChangeArrowheads="1" noChangeShapeType="1" noTextEdit="1"/>
              </p:cNvSpPr>
              <p:nvPr>
                <p:ph idx="1"/>
              </p:nvPr>
            </p:nvSpPr>
            <p:spPr>
              <a:xfrm>
                <a:off x="628650" y="1158240"/>
                <a:ext cx="5457088" cy="5018723"/>
              </a:xfrm>
              <a:blipFill>
                <a:blip r:embed="rId3"/>
                <a:stretch>
                  <a:fillRect l="-2326" t="-1768" r="-116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6DB847E-6B76-C04D-88C2-B763C26B65DC}"/>
              </a:ext>
            </a:extLst>
          </p:cNvPr>
          <p:cNvSpPr>
            <a:spLocks noGrp="1"/>
          </p:cNvSpPr>
          <p:nvPr>
            <p:ph type="sldNum" sz="quarter" idx="12"/>
          </p:nvPr>
        </p:nvSpPr>
        <p:spPr/>
        <p:txBody>
          <a:bodyPr/>
          <a:lstStyle/>
          <a:p>
            <a:fld id="{67C9959E-8E6B-B04C-9955-EA096F41CA7A}" type="slidenum">
              <a:rPr lang="en-GB" smtClean="0"/>
              <a:pPr/>
              <a:t>29</a:t>
            </a:fld>
            <a:endParaRPr lang="en-GB" dirty="0"/>
          </a:p>
        </p:txBody>
      </p:sp>
      <p:sp>
        <p:nvSpPr>
          <p:cNvPr id="124" name="Text Box 51">
            <a:extLst>
              <a:ext uri="{FF2B5EF4-FFF2-40B4-BE49-F238E27FC236}">
                <a16:creationId xmlns:a16="http://schemas.microsoft.com/office/drawing/2014/main" id="{5B210C79-8A08-1246-B41A-E00EC6AF534E}"/>
              </a:ext>
            </a:extLst>
          </p:cNvPr>
          <p:cNvSpPr txBox="1">
            <a:spLocks noChangeArrowheads="1"/>
          </p:cNvSpPr>
          <p:nvPr/>
        </p:nvSpPr>
        <p:spPr bwMode="auto">
          <a:xfrm>
            <a:off x="7606054" y="3527689"/>
            <a:ext cx="158389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dirty="0">
                <a:latin typeface="+mn-lt"/>
                <a:cs typeface="SimSun" charset="0"/>
              </a:rPr>
              <a:t>Move </a:t>
            </a:r>
            <a:r>
              <a:rPr lang="en-US" altLang="zh-CN" sz="1800" i="0" dirty="0">
                <a:solidFill>
                  <a:srgbClr val="C00000"/>
                </a:solidFill>
                <a:latin typeface="+mn-lt"/>
                <a:cs typeface="SimSun" charset="0"/>
              </a:rPr>
              <a:t>L</a:t>
            </a:r>
            <a:r>
              <a:rPr lang="en-US" altLang="zh-CN" sz="1800" i="0" dirty="0">
                <a:latin typeface="+mn-lt"/>
                <a:cs typeface="SimSun" charset="0"/>
              </a:rPr>
              <a:t> once,</a:t>
            </a:r>
          </a:p>
          <a:p>
            <a:pPr eaLnBrk="1" hangingPunct="1"/>
            <a:r>
              <a:rPr lang="en-US" altLang="zh-CN" sz="1800" i="0" dirty="0">
                <a:latin typeface="+mn-lt"/>
                <a:cs typeface="SimSun" charset="0"/>
              </a:rPr>
              <a:t>perceive </a:t>
            </a:r>
            <a:r>
              <a:rPr lang="en-US" altLang="zh-CN" sz="1800" i="0" dirty="0">
                <a:solidFill>
                  <a:schemeClr val="accent1"/>
                </a:solidFill>
                <a:latin typeface="+mn-lt"/>
                <a:cs typeface="SimSun" charset="0"/>
              </a:rPr>
              <a:t>1</a:t>
            </a:r>
            <a:r>
              <a:rPr lang="en-US" altLang="zh-CN" sz="1800" i="0" dirty="0">
                <a:latin typeface="+mn-lt"/>
                <a:cs typeface="SimSun" charset="0"/>
              </a:rPr>
              <a:t> wall</a:t>
            </a:r>
          </a:p>
        </p:txBody>
      </p:sp>
      <mc:AlternateContent xmlns:mc="http://schemas.openxmlformats.org/markup-compatibility/2006" xmlns:a14="http://schemas.microsoft.com/office/drawing/2010/main">
        <mc:Choice Requires="a14">
          <p:sp>
            <p:nvSpPr>
              <p:cNvPr id="125" name="Text Box 52">
                <a:extLst>
                  <a:ext uri="{FF2B5EF4-FFF2-40B4-BE49-F238E27FC236}">
                    <a16:creationId xmlns:a16="http://schemas.microsoft.com/office/drawing/2014/main" id="{C197238D-F65A-1A48-BDDA-1366ED452B56}"/>
                  </a:ext>
                </a:extLst>
              </p:cNvPr>
              <p:cNvSpPr txBox="1">
                <a:spLocks noChangeArrowheads="1"/>
              </p:cNvSpPr>
              <p:nvPr/>
            </p:nvSpPr>
            <p:spPr bwMode="auto">
              <a:xfrm>
                <a:off x="6318377" y="3858679"/>
                <a:ext cx="449995"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 xmlns:m="http://schemas.openxmlformats.org/officeDocument/2006/math">
                    <m:sSup>
                      <m:sSupPr>
                        <m:ctrlPr>
                          <a:rPr lang="de-DE" altLang="zh-CN" sz="1800" b="0" i="1" dirty="0" smtClean="0">
                            <a:latin typeface="Cambria Math" panose="02040503050406030204" pitchFamily="18" charset="0"/>
                            <a:cs typeface="SimSun" charset="0"/>
                          </a:rPr>
                        </m:ctrlPr>
                      </m:sSupPr>
                      <m:e>
                        <m:r>
                          <a:rPr lang="en-US" altLang="zh-CN" sz="1800" i="1" dirty="0" smtClean="0">
                            <a:latin typeface="Cambria Math" panose="02040503050406030204" pitchFamily="18" charset="0"/>
                            <a:cs typeface="SimSun" charset="0"/>
                          </a:rPr>
                          <m:t>𝑏</m:t>
                        </m:r>
                      </m:e>
                      <m:sup>
                        <m:r>
                          <a:rPr lang="de-DE" altLang="zh-CN" sz="1800" b="0" i="1" dirty="0" smtClean="0">
                            <a:latin typeface="Cambria Math" panose="02040503050406030204" pitchFamily="18" charset="0"/>
                            <a:cs typeface="SimSun" charset="0"/>
                          </a:rPr>
                          <m:t>′</m:t>
                        </m:r>
                      </m:sup>
                    </m:sSup>
                  </m:oMath>
                </a14:m>
                <a:r>
                  <a:rPr lang="en-US" altLang="zh-CN" sz="1800" i="0" dirty="0">
                    <a:cs typeface="SimSun" charset="0"/>
                  </a:rPr>
                  <a:t> </a:t>
                </a:r>
              </a:p>
            </p:txBody>
          </p:sp>
        </mc:Choice>
        <mc:Fallback xmlns="">
          <p:sp>
            <p:nvSpPr>
              <p:cNvPr id="125" name="Text Box 52">
                <a:extLst>
                  <a:ext uri="{FF2B5EF4-FFF2-40B4-BE49-F238E27FC236}">
                    <a16:creationId xmlns:a16="http://schemas.microsoft.com/office/drawing/2014/main" id="{C197238D-F65A-1A48-BDDA-1366ED452B56}"/>
                  </a:ext>
                </a:extLst>
              </p:cNvPr>
              <p:cNvSpPr txBox="1">
                <a:spLocks noRot="1" noChangeAspect="1" noMove="1" noResize="1" noEditPoints="1" noAdjustHandles="1" noChangeArrowheads="1" noChangeShapeType="1" noTextEdit="1"/>
              </p:cNvSpPr>
              <p:nvPr/>
            </p:nvSpPr>
            <p:spPr bwMode="auto">
              <a:xfrm>
                <a:off x="6318377" y="3858679"/>
                <a:ext cx="449995" cy="36933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26" name="Down Arrow 125">
            <a:extLst>
              <a:ext uri="{FF2B5EF4-FFF2-40B4-BE49-F238E27FC236}">
                <a16:creationId xmlns:a16="http://schemas.microsoft.com/office/drawing/2014/main" id="{DA0576EC-489F-CE43-A4D4-6E2C40EAE889}"/>
              </a:ext>
            </a:extLst>
          </p:cNvPr>
          <p:cNvSpPr/>
          <p:nvPr/>
        </p:nvSpPr>
        <p:spPr>
          <a:xfrm>
            <a:off x="7348569" y="3400424"/>
            <a:ext cx="317375" cy="729493"/>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7" name="Text Box 52">
                <a:extLst>
                  <a:ext uri="{FF2B5EF4-FFF2-40B4-BE49-F238E27FC236}">
                    <a16:creationId xmlns:a16="http://schemas.microsoft.com/office/drawing/2014/main" id="{D64D2CC5-9AF7-7942-82D9-A5E5F951A3F7}"/>
                  </a:ext>
                </a:extLst>
              </p:cNvPr>
              <p:cNvSpPr txBox="1">
                <a:spLocks noChangeArrowheads="1"/>
              </p:cNvSpPr>
              <p:nvPr/>
            </p:nvSpPr>
            <p:spPr bwMode="auto">
              <a:xfrm>
                <a:off x="6256734" y="1067692"/>
                <a:ext cx="378886" cy="3693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14:m>
                  <m:oMathPara xmlns:m="http://schemas.openxmlformats.org/officeDocument/2006/math">
                    <m:oMathParaPr>
                      <m:jc m:val="centerGroup"/>
                    </m:oMathParaPr>
                    <m:oMath xmlns:m="http://schemas.openxmlformats.org/officeDocument/2006/math">
                      <m:r>
                        <a:rPr lang="en-US" altLang="zh-CN" sz="1800" i="1" dirty="0" smtClean="0">
                          <a:latin typeface="Cambria Math" panose="02040503050406030204" pitchFamily="18" charset="0"/>
                          <a:cs typeface="SimSun" charset="0"/>
                        </a:rPr>
                        <m:t>𝑏</m:t>
                      </m:r>
                    </m:oMath>
                  </m:oMathPara>
                </a14:m>
                <a:endParaRPr lang="en-US" altLang="zh-CN" sz="1800" i="0" dirty="0">
                  <a:cs typeface="SimSun" charset="0"/>
                </a:endParaRPr>
              </a:p>
            </p:txBody>
          </p:sp>
        </mc:Choice>
        <mc:Fallback xmlns="">
          <p:sp>
            <p:nvSpPr>
              <p:cNvPr id="127" name="Text Box 52">
                <a:extLst>
                  <a:ext uri="{FF2B5EF4-FFF2-40B4-BE49-F238E27FC236}">
                    <a16:creationId xmlns:a16="http://schemas.microsoft.com/office/drawing/2014/main" id="{D64D2CC5-9AF7-7942-82D9-A5E5F951A3F7}"/>
                  </a:ext>
                </a:extLst>
              </p:cNvPr>
              <p:cNvSpPr txBox="1">
                <a:spLocks noRot="1" noChangeAspect="1" noMove="1" noResize="1" noEditPoints="1" noAdjustHandles="1" noChangeArrowheads="1" noChangeShapeType="1" noTextEdit="1"/>
              </p:cNvSpPr>
              <p:nvPr/>
            </p:nvSpPr>
            <p:spPr bwMode="auto">
              <a:xfrm>
                <a:off x="6256734" y="1067692"/>
                <a:ext cx="378886" cy="36933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28" name="Group 3">
            <a:extLst>
              <a:ext uri="{FF2B5EF4-FFF2-40B4-BE49-F238E27FC236}">
                <a16:creationId xmlns:a16="http://schemas.microsoft.com/office/drawing/2014/main" id="{4F32260F-8D4C-D849-A18D-64B05D5986D9}"/>
              </a:ext>
            </a:extLst>
          </p:cNvPr>
          <p:cNvGrpSpPr>
            <a:grpSpLocks/>
          </p:cNvGrpSpPr>
          <p:nvPr/>
        </p:nvGrpSpPr>
        <p:grpSpPr bwMode="auto">
          <a:xfrm>
            <a:off x="6301696" y="1431755"/>
            <a:ext cx="2438400" cy="1828800"/>
            <a:chOff x="960" y="1152"/>
            <a:chExt cx="1536" cy="1152"/>
          </a:xfrm>
        </p:grpSpPr>
        <p:sp>
          <p:nvSpPr>
            <p:cNvPr id="129" name="Rectangle 4">
              <a:extLst>
                <a:ext uri="{FF2B5EF4-FFF2-40B4-BE49-F238E27FC236}">
                  <a16:creationId xmlns:a16="http://schemas.microsoft.com/office/drawing/2014/main" id="{17E32B61-7FDF-6A4E-B8B4-6E4E4A36B04C}"/>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 name="Line 5">
              <a:extLst>
                <a:ext uri="{FF2B5EF4-FFF2-40B4-BE49-F238E27FC236}">
                  <a16:creationId xmlns:a16="http://schemas.microsoft.com/office/drawing/2014/main" id="{59EAECED-62E8-F44A-9992-3FD1AAA55D9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1" name="Line 6">
              <a:extLst>
                <a:ext uri="{FF2B5EF4-FFF2-40B4-BE49-F238E27FC236}">
                  <a16:creationId xmlns:a16="http://schemas.microsoft.com/office/drawing/2014/main" id="{467CDC26-8BC2-7F45-9FB0-5D19DF81324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2" name="Line 7">
              <a:extLst>
                <a:ext uri="{FF2B5EF4-FFF2-40B4-BE49-F238E27FC236}">
                  <a16:creationId xmlns:a16="http://schemas.microsoft.com/office/drawing/2014/main" id="{B2ADCF0A-0CC9-3943-91DC-DF140AF601C5}"/>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3" name="Line 8">
              <a:extLst>
                <a:ext uri="{FF2B5EF4-FFF2-40B4-BE49-F238E27FC236}">
                  <a16:creationId xmlns:a16="http://schemas.microsoft.com/office/drawing/2014/main" id="{3BD13073-BBAE-3D4B-9344-A68B8425B3A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34" name="Line 9">
              <a:extLst>
                <a:ext uri="{FF2B5EF4-FFF2-40B4-BE49-F238E27FC236}">
                  <a16:creationId xmlns:a16="http://schemas.microsoft.com/office/drawing/2014/main" id="{41173D0B-13CA-7F43-B228-831A2F2DDDE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5" name="Rectangle 10">
              <a:extLst>
                <a:ext uri="{FF2B5EF4-FFF2-40B4-BE49-F238E27FC236}">
                  <a16:creationId xmlns:a16="http://schemas.microsoft.com/office/drawing/2014/main" id="{E027A6D6-2488-CA4E-B2C8-BD967BF2B96F}"/>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136" name="Rectangle 135">
                <a:extLst>
                  <a:ext uri="{FF2B5EF4-FFF2-40B4-BE49-F238E27FC236}">
                    <a16:creationId xmlns:a16="http://schemas.microsoft.com/office/drawing/2014/main" id="{D518156F-4A67-5945-9E79-96E5C7458922}"/>
                  </a:ext>
                </a:extLst>
              </p:cNvPr>
              <p:cNvSpPr>
                <a:spLocks noChangeArrowheads="1"/>
              </p:cNvSpPr>
              <p:nvPr/>
            </p:nvSpPr>
            <p:spPr bwMode="auto">
              <a:xfrm>
                <a:off x="8130497" y="1431752"/>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i="1" dirty="0" smtClean="0">
                          <a:solidFill>
                            <a:schemeClr val="accent4"/>
                          </a:solidFill>
                          <a:latin typeface="Cambria Math" panose="02040503050406030204" pitchFamily="18" charset="0"/>
                        </a:rPr>
                        <m:t>0.</m:t>
                      </m:r>
                      <m:r>
                        <a:rPr lang="de-DE" b="0" i="1" dirty="0" smtClean="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136" name="Rectangle 135">
                <a:extLst>
                  <a:ext uri="{FF2B5EF4-FFF2-40B4-BE49-F238E27FC236}">
                    <a16:creationId xmlns:a16="http://schemas.microsoft.com/office/drawing/2014/main" id="{D518156F-4A67-5945-9E79-96E5C7458922}"/>
                  </a:ext>
                </a:extLst>
              </p:cNvPr>
              <p:cNvSpPr>
                <a:spLocks noRot="1" noChangeAspect="1" noMove="1" noResize="1" noEditPoints="1" noAdjustHandles="1" noChangeArrowheads="1" noChangeShapeType="1" noTextEdit="1"/>
              </p:cNvSpPr>
              <p:nvPr/>
            </p:nvSpPr>
            <p:spPr bwMode="auto">
              <a:xfrm>
                <a:off x="8130497" y="1431752"/>
                <a:ext cx="609600" cy="609600"/>
              </a:xfrm>
              <a:prstGeom prst="rect">
                <a:avLst/>
              </a:prstGeom>
              <a:blipFill>
                <a:blip r:embed="rId6"/>
                <a:stretch>
                  <a:fillRect/>
                </a:stretch>
              </a:blipFill>
              <a:ln w="9525">
                <a:solidFill>
                  <a:schemeClr val="tx1"/>
                </a:solidFill>
                <a:miter lim="800000"/>
                <a:headEnd/>
                <a:tailEnd/>
              </a:ln>
            </p:spPr>
            <p:txBody>
              <a:bodyPr/>
              <a:lstStyle/>
              <a:p>
                <a:r>
                  <a:rPr lang="en-GB">
                    <a:noFill/>
                  </a:rPr>
                  <a:t> </a:t>
                </a:r>
              </a:p>
            </p:txBody>
          </p:sp>
        </mc:Fallback>
      </mc:AlternateContent>
      <p:sp>
        <p:nvSpPr>
          <p:cNvPr id="137" name="Text Box 18">
            <a:extLst>
              <a:ext uri="{FF2B5EF4-FFF2-40B4-BE49-F238E27FC236}">
                <a16:creationId xmlns:a16="http://schemas.microsoft.com/office/drawing/2014/main" id="{A42F1DDA-C17A-A84E-8D7D-45C4216793B3}"/>
              </a:ext>
            </a:extLst>
          </p:cNvPr>
          <p:cNvSpPr txBox="1">
            <a:spLocks noChangeArrowheads="1"/>
          </p:cNvSpPr>
          <p:nvPr/>
        </p:nvSpPr>
        <p:spPr bwMode="auto">
          <a:xfrm>
            <a:off x="5933689" y="21806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38" name="Text Box 19">
            <a:extLst>
              <a:ext uri="{FF2B5EF4-FFF2-40B4-BE49-F238E27FC236}">
                <a16:creationId xmlns:a16="http://schemas.microsoft.com/office/drawing/2014/main" id="{5C764CD9-E546-9348-B5FB-B3E1974CDD0E}"/>
              </a:ext>
            </a:extLst>
          </p:cNvPr>
          <p:cNvSpPr txBox="1">
            <a:spLocks noChangeArrowheads="1"/>
          </p:cNvSpPr>
          <p:nvPr/>
        </p:nvSpPr>
        <p:spPr bwMode="auto">
          <a:xfrm>
            <a:off x="5933689" y="15710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39" name="Text Box 20">
            <a:extLst>
              <a:ext uri="{FF2B5EF4-FFF2-40B4-BE49-F238E27FC236}">
                <a16:creationId xmlns:a16="http://schemas.microsoft.com/office/drawing/2014/main" id="{01C4A642-6322-324F-8160-5B67AE22CAD1}"/>
              </a:ext>
            </a:extLst>
          </p:cNvPr>
          <p:cNvSpPr txBox="1">
            <a:spLocks noChangeArrowheads="1"/>
          </p:cNvSpPr>
          <p:nvPr/>
        </p:nvSpPr>
        <p:spPr bwMode="auto">
          <a:xfrm>
            <a:off x="5933689" y="27140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40" name="Text Box 21">
            <a:extLst>
              <a:ext uri="{FF2B5EF4-FFF2-40B4-BE49-F238E27FC236}">
                <a16:creationId xmlns:a16="http://schemas.microsoft.com/office/drawing/2014/main" id="{21F137E5-A4E5-2E41-A5D8-4DCD51AA5934}"/>
              </a:ext>
            </a:extLst>
          </p:cNvPr>
          <p:cNvSpPr txBox="1">
            <a:spLocks noChangeArrowheads="1"/>
          </p:cNvSpPr>
          <p:nvPr/>
        </p:nvSpPr>
        <p:spPr bwMode="auto">
          <a:xfrm>
            <a:off x="8295889" y="32474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41" name="Text Box 22">
            <a:extLst>
              <a:ext uri="{FF2B5EF4-FFF2-40B4-BE49-F238E27FC236}">
                <a16:creationId xmlns:a16="http://schemas.microsoft.com/office/drawing/2014/main" id="{9CBF802D-C2AD-9949-8CFA-F380CBD99DB5}"/>
              </a:ext>
            </a:extLst>
          </p:cNvPr>
          <p:cNvSpPr txBox="1">
            <a:spLocks noChangeArrowheads="1"/>
          </p:cNvSpPr>
          <p:nvPr/>
        </p:nvSpPr>
        <p:spPr bwMode="auto">
          <a:xfrm>
            <a:off x="7686289" y="32474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42" name="Text Box 23">
            <a:extLst>
              <a:ext uri="{FF2B5EF4-FFF2-40B4-BE49-F238E27FC236}">
                <a16:creationId xmlns:a16="http://schemas.microsoft.com/office/drawing/2014/main" id="{DC91F63E-DA19-8F46-A579-E2D399FC508F}"/>
              </a:ext>
            </a:extLst>
          </p:cNvPr>
          <p:cNvSpPr txBox="1">
            <a:spLocks noChangeArrowheads="1"/>
          </p:cNvSpPr>
          <p:nvPr/>
        </p:nvSpPr>
        <p:spPr bwMode="auto">
          <a:xfrm>
            <a:off x="7076689" y="32474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43" name="Text Box 24">
            <a:extLst>
              <a:ext uri="{FF2B5EF4-FFF2-40B4-BE49-F238E27FC236}">
                <a16:creationId xmlns:a16="http://schemas.microsoft.com/office/drawing/2014/main" id="{7BAE6D06-72BC-614C-A813-54C1B73BF630}"/>
              </a:ext>
            </a:extLst>
          </p:cNvPr>
          <p:cNvSpPr txBox="1">
            <a:spLocks noChangeArrowheads="1"/>
          </p:cNvSpPr>
          <p:nvPr/>
        </p:nvSpPr>
        <p:spPr bwMode="auto">
          <a:xfrm>
            <a:off x="6467089" y="3247492"/>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D0CBCB7B-2E41-CC4D-952A-23EDF0891B18}"/>
                  </a:ext>
                </a:extLst>
              </p:cNvPr>
              <p:cNvSpPr>
                <a:spLocks noChangeArrowheads="1"/>
              </p:cNvSpPr>
              <p:nvPr/>
            </p:nvSpPr>
            <p:spPr bwMode="auto">
              <a:xfrm>
                <a:off x="8130493" y="2041352"/>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0.0</m:t>
                      </m:r>
                    </m:oMath>
                  </m:oMathPara>
                </a14:m>
                <a:endParaRPr lang="en-US" sz="1400" i="1" dirty="0">
                  <a:solidFill>
                    <a:srgbClr val="C00000"/>
                  </a:solidFill>
                </a:endParaRPr>
              </a:p>
            </p:txBody>
          </p:sp>
        </mc:Choice>
        <mc:Fallback xmlns="">
          <p:sp>
            <p:nvSpPr>
              <p:cNvPr id="144" name="Rectangle 143">
                <a:extLst>
                  <a:ext uri="{FF2B5EF4-FFF2-40B4-BE49-F238E27FC236}">
                    <a16:creationId xmlns:a16="http://schemas.microsoft.com/office/drawing/2014/main" id="{D0CBCB7B-2E41-CC4D-952A-23EDF0891B18}"/>
                  </a:ext>
                </a:extLst>
              </p:cNvPr>
              <p:cNvSpPr>
                <a:spLocks noRot="1" noChangeAspect="1" noMove="1" noResize="1" noEditPoints="1" noAdjustHandles="1" noChangeArrowheads="1" noChangeShapeType="1" noTextEdit="1"/>
              </p:cNvSpPr>
              <p:nvPr/>
            </p:nvSpPr>
            <p:spPr bwMode="auto">
              <a:xfrm>
                <a:off x="8130493" y="2041352"/>
                <a:ext cx="609600" cy="609600"/>
              </a:xfrm>
              <a:prstGeom prst="rect">
                <a:avLst/>
              </a:prstGeom>
              <a:blipFill>
                <a:blip r:embed="rId7"/>
                <a:stretch>
                  <a:fillRect/>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5703541F-C3CD-104B-AADA-06FA4B2EECE8}"/>
                  </a:ext>
                </a:extLst>
              </p:cNvPr>
              <p:cNvSpPr txBox="1"/>
              <p:nvPr/>
            </p:nvSpPr>
            <p:spPr>
              <a:xfrm>
                <a:off x="6342564" y="1577933"/>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acc>
                        <m:accPr>
                          <m:chr m:val="̅"/>
                          <m:ctrlPr>
                            <a:rPr lang="en-GB" i="1" dirty="0" smtClean="0">
                              <a:solidFill>
                                <a:schemeClr val="accent1"/>
                              </a:solidFill>
                              <a:latin typeface="Cambria Math" panose="02040503050406030204" pitchFamily="18" charset="0"/>
                            </a:rPr>
                          </m:ctrlPr>
                        </m:accPr>
                        <m:e>
                          <m:r>
                            <a:rPr lang="de-DE" b="0" i="1" dirty="0" smtClean="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5" name="TextBox 144">
                <a:extLst>
                  <a:ext uri="{FF2B5EF4-FFF2-40B4-BE49-F238E27FC236}">
                    <a16:creationId xmlns:a16="http://schemas.microsoft.com/office/drawing/2014/main" id="{5703541F-C3CD-104B-AADA-06FA4B2EECE8}"/>
                  </a:ext>
                </a:extLst>
              </p:cNvPr>
              <p:cNvSpPr txBox="1">
                <a:spLocks noRot="1" noChangeAspect="1" noMove="1" noResize="1" noEditPoints="1" noAdjustHandles="1" noChangeArrowheads="1" noChangeShapeType="1" noTextEdit="1"/>
              </p:cNvSpPr>
              <p:nvPr/>
            </p:nvSpPr>
            <p:spPr>
              <a:xfrm>
                <a:off x="6342564" y="1577933"/>
                <a:ext cx="580608" cy="36990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63534B10-1289-1141-BAFC-B24382794D4F}"/>
                  </a:ext>
                </a:extLst>
              </p:cNvPr>
              <p:cNvSpPr txBox="1"/>
              <p:nvPr/>
            </p:nvSpPr>
            <p:spPr>
              <a:xfrm>
                <a:off x="6926291" y="1555390"/>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6" name="TextBox 145">
                <a:extLst>
                  <a:ext uri="{FF2B5EF4-FFF2-40B4-BE49-F238E27FC236}">
                    <a16:creationId xmlns:a16="http://schemas.microsoft.com/office/drawing/2014/main" id="{63534B10-1289-1141-BAFC-B24382794D4F}"/>
                  </a:ext>
                </a:extLst>
              </p:cNvPr>
              <p:cNvSpPr txBox="1">
                <a:spLocks noRot="1" noChangeAspect="1" noMove="1" noResize="1" noEditPoints="1" noAdjustHandles="1" noChangeArrowheads="1" noChangeShapeType="1" noTextEdit="1"/>
              </p:cNvSpPr>
              <p:nvPr/>
            </p:nvSpPr>
            <p:spPr>
              <a:xfrm>
                <a:off x="6926291" y="1555390"/>
                <a:ext cx="580608" cy="36990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A3A1245D-048A-E646-B45F-E501334B47C4}"/>
                  </a:ext>
                </a:extLst>
              </p:cNvPr>
              <p:cNvSpPr txBox="1"/>
              <p:nvPr/>
            </p:nvSpPr>
            <p:spPr>
              <a:xfrm>
                <a:off x="7562604" y="155734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7" name="TextBox 146">
                <a:extLst>
                  <a:ext uri="{FF2B5EF4-FFF2-40B4-BE49-F238E27FC236}">
                    <a16:creationId xmlns:a16="http://schemas.microsoft.com/office/drawing/2014/main" id="{A3A1245D-048A-E646-B45F-E501334B47C4}"/>
                  </a:ext>
                </a:extLst>
              </p:cNvPr>
              <p:cNvSpPr txBox="1">
                <a:spLocks noRot="1" noChangeAspect="1" noMove="1" noResize="1" noEditPoints="1" noAdjustHandles="1" noChangeArrowheads="1" noChangeShapeType="1" noTextEdit="1"/>
              </p:cNvSpPr>
              <p:nvPr/>
            </p:nvSpPr>
            <p:spPr>
              <a:xfrm>
                <a:off x="7562604" y="1557341"/>
                <a:ext cx="580608" cy="36990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B6C381A2-694C-4744-B699-EDFF5A62B0AD}"/>
                  </a:ext>
                </a:extLst>
              </p:cNvPr>
              <p:cNvSpPr txBox="1"/>
              <p:nvPr/>
            </p:nvSpPr>
            <p:spPr>
              <a:xfrm>
                <a:off x="6341985" y="2743786"/>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8" name="TextBox 147">
                <a:extLst>
                  <a:ext uri="{FF2B5EF4-FFF2-40B4-BE49-F238E27FC236}">
                    <a16:creationId xmlns:a16="http://schemas.microsoft.com/office/drawing/2014/main" id="{B6C381A2-694C-4744-B699-EDFF5A62B0AD}"/>
                  </a:ext>
                </a:extLst>
              </p:cNvPr>
              <p:cNvSpPr txBox="1">
                <a:spLocks noRot="1" noChangeAspect="1" noMove="1" noResize="1" noEditPoints="1" noAdjustHandles="1" noChangeArrowheads="1" noChangeShapeType="1" noTextEdit="1"/>
              </p:cNvSpPr>
              <p:nvPr/>
            </p:nvSpPr>
            <p:spPr>
              <a:xfrm>
                <a:off x="6341985" y="2743786"/>
                <a:ext cx="580608" cy="36990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55D7B494-A876-7541-9D2E-D5556C623D92}"/>
                  </a:ext>
                </a:extLst>
              </p:cNvPr>
              <p:cNvSpPr txBox="1"/>
              <p:nvPr/>
            </p:nvSpPr>
            <p:spPr>
              <a:xfrm>
                <a:off x="6925067" y="273829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49" name="TextBox 148">
                <a:extLst>
                  <a:ext uri="{FF2B5EF4-FFF2-40B4-BE49-F238E27FC236}">
                    <a16:creationId xmlns:a16="http://schemas.microsoft.com/office/drawing/2014/main" id="{55D7B494-A876-7541-9D2E-D5556C623D92}"/>
                  </a:ext>
                </a:extLst>
              </p:cNvPr>
              <p:cNvSpPr txBox="1">
                <a:spLocks noRot="1" noChangeAspect="1" noMove="1" noResize="1" noEditPoints="1" noAdjustHandles="1" noChangeArrowheads="1" noChangeShapeType="1" noTextEdit="1"/>
              </p:cNvSpPr>
              <p:nvPr/>
            </p:nvSpPr>
            <p:spPr>
              <a:xfrm>
                <a:off x="6925067" y="2738291"/>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0B679BCD-C758-D04F-974E-34B4658F57AD}"/>
                  </a:ext>
                </a:extLst>
              </p:cNvPr>
              <p:cNvSpPr txBox="1"/>
              <p:nvPr/>
            </p:nvSpPr>
            <p:spPr>
              <a:xfrm>
                <a:off x="7561380" y="2740242"/>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50" name="TextBox 149">
                <a:extLst>
                  <a:ext uri="{FF2B5EF4-FFF2-40B4-BE49-F238E27FC236}">
                    <a16:creationId xmlns:a16="http://schemas.microsoft.com/office/drawing/2014/main" id="{0B679BCD-C758-D04F-974E-34B4658F57AD}"/>
                  </a:ext>
                </a:extLst>
              </p:cNvPr>
              <p:cNvSpPr txBox="1">
                <a:spLocks noRot="1" noChangeAspect="1" noMove="1" noResize="1" noEditPoints="1" noAdjustHandles="1" noChangeArrowheads="1" noChangeShapeType="1" noTextEdit="1"/>
              </p:cNvSpPr>
              <p:nvPr/>
            </p:nvSpPr>
            <p:spPr>
              <a:xfrm>
                <a:off x="7561380" y="2740242"/>
                <a:ext cx="580608" cy="36990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9EE24F73-6F5C-204F-B18A-242A2557BACD}"/>
                  </a:ext>
                </a:extLst>
              </p:cNvPr>
              <p:cNvSpPr txBox="1"/>
              <p:nvPr/>
            </p:nvSpPr>
            <p:spPr>
              <a:xfrm>
                <a:off x="6341985" y="2157297"/>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51" name="TextBox 150">
                <a:extLst>
                  <a:ext uri="{FF2B5EF4-FFF2-40B4-BE49-F238E27FC236}">
                    <a16:creationId xmlns:a16="http://schemas.microsoft.com/office/drawing/2014/main" id="{9EE24F73-6F5C-204F-B18A-242A2557BACD}"/>
                  </a:ext>
                </a:extLst>
              </p:cNvPr>
              <p:cNvSpPr txBox="1">
                <a:spLocks noRot="1" noChangeAspect="1" noMove="1" noResize="1" noEditPoints="1" noAdjustHandles="1" noChangeArrowheads="1" noChangeShapeType="1" noTextEdit="1"/>
              </p:cNvSpPr>
              <p:nvPr/>
            </p:nvSpPr>
            <p:spPr>
              <a:xfrm>
                <a:off x="6341985" y="2157297"/>
                <a:ext cx="580608" cy="36990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A47E4425-89F4-1B41-879E-54137A6ADA77}"/>
                  </a:ext>
                </a:extLst>
              </p:cNvPr>
              <p:cNvSpPr txBox="1"/>
              <p:nvPr/>
            </p:nvSpPr>
            <p:spPr>
              <a:xfrm>
                <a:off x="8153400" y="2738291"/>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52" name="TextBox 151">
                <a:extLst>
                  <a:ext uri="{FF2B5EF4-FFF2-40B4-BE49-F238E27FC236}">
                    <a16:creationId xmlns:a16="http://schemas.microsoft.com/office/drawing/2014/main" id="{A47E4425-89F4-1B41-879E-54137A6ADA77}"/>
                  </a:ext>
                </a:extLst>
              </p:cNvPr>
              <p:cNvSpPr txBox="1">
                <a:spLocks noRot="1" noChangeAspect="1" noMove="1" noResize="1" noEditPoints="1" noAdjustHandles="1" noChangeArrowheads="1" noChangeShapeType="1" noTextEdit="1"/>
              </p:cNvSpPr>
              <p:nvPr/>
            </p:nvSpPr>
            <p:spPr>
              <a:xfrm>
                <a:off x="8153400" y="2738291"/>
                <a:ext cx="580608" cy="36990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55047679-C84A-4445-86AD-6F9A87983278}"/>
                  </a:ext>
                </a:extLst>
              </p:cNvPr>
              <p:cNvSpPr txBox="1"/>
              <p:nvPr/>
            </p:nvSpPr>
            <p:spPr>
              <a:xfrm>
                <a:off x="7561380" y="2153753"/>
                <a:ext cx="580608"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solidFill>
                            <a:schemeClr val="accent1"/>
                          </a:solidFill>
                          <a:latin typeface="Cambria Math" panose="02040503050406030204" pitchFamily="18" charset="0"/>
                        </a:rPr>
                        <m:t>0.</m:t>
                      </m:r>
                      <m:acc>
                        <m:accPr>
                          <m:chr m:val="̅"/>
                          <m:ctrlPr>
                            <a:rPr lang="en-GB" i="1" dirty="0">
                              <a:solidFill>
                                <a:schemeClr val="accent1"/>
                              </a:solidFill>
                              <a:latin typeface="Cambria Math" panose="02040503050406030204" pitchFamily="18" charset="0"/>
                            </a:rPr>
                          </m:ctrlPr>
                        </m:accPr>
                        <m:e>
                          <m:r>
                            <a:rPr lang="de-DE" i="1" dirty="0">
                              <a:solidFill>
                                <a:schemeClr val="accent1"/>
                              </a:solidFill>
                              <a:latin typeface="Cambria Math" panose="02040503050406030204" pitchFamily="18" charset="0"/>
                            </a:rPr>
                            <m:t>1</m:t>
                          </m:r>
                        </m:e>
                      </m:acc>
                    </m:oMath>
                  </m:oMathPara>
                </a14:m>
                <a:endParaRPr lang="en-GB" dirty="0">
                  <a:solidFill>
                    <a:schemeClr val="accent1"/>
                  </a:solidFill>
                </a:endParaRPr>
              </a:p>
            </p:txBody>
          </p:sp>
        </mc:Choice>
        <mc:Fallback xmlns="">
          <p:sp>
            <p:nvSpPr>
              <p:cNvPr id="153" name="TextBox 152">
                <a:extLst>
                  <a:ext uri="{FF2B5EF4-FFF2-40B4-BE49-F238E27FC236}">
                    <a16:creationId xmlns:a16="http://schemas.microsoft.com/office/drawing/2014/main" id="{55047679-C84A-4445-86AD-6F9A87983278}"/>
                  </a:ext>
                </a:extLst>
              </p:cNvPr>
              <p:cNvSpPr txBox="1">
                <a:spLocks noRot="1" noChangeAspect="1" noMove="1" noResize="1" noEditPoints="1" noAdjustHandles="1" noChangeArrowheads="1" noChangeShapeType="1" noTextEdit="1"/>
              </p:cNvSpPr>
              <p:nvPr/>
            </p:nvSpPr>
            <p:spPr>
              <a:xfrm>
                <a:off x="7561380" y="2153753"/>
                <a:ext cx="580608" cy="369909"/>
              </a:xfrm>
              <a:prstGeom prst="rect">
                <a:avLst/>
              </a:prstGeom>
              <a:blipFill>
                <a:blip r:embed="rId15"/>
                <a:stretch>
                  <a:fillRect/>
                </a:stretch>
              </a:blipFill>
            </p:spPr>
            <p:txBody>
              <a:bodyPr/>
              <a:lstStyle/>
              <a:p>
                <a:r>
                  <a:rPr lang="en-GB">
                    <a:noFill/>
                  </a:rPr>
                  <a:t> </a:t>
                </a:r>
              </a:p>
            </p:txBody>
          </p:sp>
        </mc:Fallback>
      </mc:AlternateContent>
      <p:grpSp>
        <p:nvGrpSpPr>
          <p:cNvPr id="154" name="Group 3">
            <a:extLst>
              <a:ext uri="{FF2B5EF4-FFF2-40B4-BE49-F238E27FC236}">
                <a16:creationId xmlns:a16="http://schemas.microsoft.com/office/drawing/2014/main" id="{02A16603-B617-434B-91AE-721E1EECDE4F}"/>
              </a:ext>
            </a:extLst>
          </p:cNvPr>
          <p:cNvGrpSpPr>
            <a:grpSpLocks/>
          </p:cNvGrpSpPr>
          <p:nvPr/>
        </p:nvGrpSpPr>
        <p:grpSpPr bwMode="auto">
          <a:xfrm>
            <a:off x="6301696" y="4218130"/>
            <a:ext cx="2438400" cy="1828800"/>
            <a:chOff x="960" y="1152"/>
            <a:chExt cx="1536" cy="1152"/>
          </a:xfrm>
        </p:grpSpPr>
        <p:sp>
          <p:nvSpPr>
            <p:cNvPr id="155" name="Rectangle 4">
              <a:extLst>
                <a:ext uri="{FF2B5EF4-FFF2-40B4-BE49-F238E27FC236}">
                  <a16:creationId xmlns:a16="http://schemas.microsoft.com/office/drawing/2014/main" id="{4B55C716-F0C1-D548-9319-9F6DC687930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6" name="Line 5">
              <a:extLst>
                <a:ext uri="{FF2B5EF4-FFF2-40B4-BE49-F238E27FC236}">
                  <a16:creationId xmlns:a16="http://schemas.microsoft.com/office/drawing/2014/main" id="{F3C57400-E9B1-8A40-8478-4FF79280D2B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7" name="Line 6">
              <a:extLst>
                <a:ext uri="{FF2B5EF4-FFF2-40B4-BE49-F238E27FC236}">
                  <a16:creationId xmlns:a16="http://schemas.microsoft.com/office/drawing/2014/main" id="{1EA9F66C-0809-B74E-851D-5CD5AD7CD65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8" name="Line 7">
              <a:extLst>
                <a:ext uri="{FF2B5EF4-FFF2-40B4-BE49-F238E27FC236}">
                  <a16:creationId xmlns:a16="http://schemas.microsoft.com/office/drawing/2014/main" id="{87E05E62-7D53-9745-8011-0C8901235F60}"/>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9" name="Line 8">
              <a:extLst>
                <a:ext uri="{FF2B5EF4-FFF2-40B4-BE49-F238E27FC236}">
                  <a16:creationId xmlns:a16="http://schemas.microsoft.com/office/drawing/2014/main" id="{1CD569C8-84E8-EA49-8AE4-49D2D9B6173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60" name="Line 9">
              <a:extLst>
                <a:ext uri="{FF2B5EF4-FFF2-40B4-BE49-F238E27FC236}">
                  <a16:creationId xmlns:a16="http://schemas.microsoft.com/office/drawing/2014/main" id="{DDCE9720-8286-904C-99B4-9343F6635180}"/>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61" name="Rectangle 10">
              <a:extLst>
                <a:ext uri="{FF2B5EF4-FFF2-40B4-BE49-F238E27FC236}">
                  <a16:creationId xmlns:a16="http://schemas.microsoft.com/office/drawing/2014/main" id="{FA42EEA6-1FA7-714E-A2D0-A2A7A74CF2E8}"/>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79F73DB7-CD72-9342-8EAC-0A4F9205389C}"/>
                  </a:ext>
                </a:extLst>
              </p:cNvPr>
              <p:cNvSpPr>
                <a:spLocks noChangeArrowheads="1"/>
              </p:cNvSpPr>
              <p:nvPr/>
            </p:nvSpPr>
            <p:spPr bwMode="auto">
              <a:xfrm>
                <a:off x="8130497" y="4218127"/>
                <a:ext cx="609600" cy="609600"/>
              </a:xfrm>
              <a:prstGeom prst="rect">
                <a:avLst/>
              </a:prstGeom>
              <a:solidFill>
                <a:schemeClr val="bg1"/>
              </a:solidFill>
              <a:ln w="9525">
                <a:solidFill>
                  <a:schemeClr val="tx1"/>
                </a:solidFill>
                <a:miter lim="800000"/>
                <a:headEnd/>
                <a:tailEnd/>
              </a:ln>
            </p:spPr>
            <p:txBody>
              <a:bodyPr wrap="none" anchor="ctr"/>
              <a:lstStyle/>
              <a:p>
                <a:pPr algn="ctr"/>
                <a14:m>
                  <m:oMathPara xmlns:m="http://schemas.openxmlformats.org/officeDocument/2006/math">
                    <m:oMathParaPr>
                      <m:jc m:val="center"/>
                    </m:oMathParaPr>
                    <m:oMath xmlns:m="http://schemas.openxmlformats.org/officeDocument/2006/math">
                      <m:r>
                        <a:rPr lang="en-GB" sz="1200" i="1" dirty="0">
                          <a:solidFill>
                            <a:schemeClr val="accent4"/>
                          </a:solidFill>
                          <a:latin typeface="Cambria Math" panose="02040503050406030204" pitchFamily="18" charset="0"/>
                        </a:rPr>
                        <m:t>0.</m:t>
                      </m:r>
                      <m:r>
                        <a:rPr lang="de-DE" sz="1200" i="1" dirty="0">
                          <a:solidFill>
                            <a:schemeClr val="accent4"/>
                          </a:solidFill>
                          <a:latin typeface="Cambria Math" panose="02040503050406030204" pitchFamily="18" charset="0"/>
                        </a:rPr>
                        <m:t>0</m:t>
                      </m:r>
                    </m:oMath>
                  </m:oMathPara>
                </a14:m>
                <a:endParaRPr lang="en-GB" dirty="0">
                  <a:solidFill>
                    <a:schemeClr val="accent1"/>
                  </a:solidFill>
                </a:endParaRPr>
              </a:p>
            </p:txBody>
          </p:sp>
        </mc:Choice>
        <mc:Fallback xmlns="">
          <p:sp>
            <p:nvSpPr>
              <p:cNvPr id="162" name="Rectangle 161">
                <a:extLst>
                  <a:ext uri="{FF2B5EF4-FFF2-40B4-BE49-F238E27FC236}">
                    <a16:creationId xmlns:a16="http://schemas.microsoft.com/office/drawing/2014/main" id="{79F73DB7-CD72-9342-8EAC-0A4F9205389C}"/>
                  </a:ext>
                </a:extLst>
              </p:cNvPr>
              <p:cNvSpPr>
                <a:spLocks noRot="1" noChangeAspect="1" noMove="1" noResize="1" noEditPoints="1" noAdjustHandles="1" noChangeArrowheads="1" noChangeShapeType="1" noTextEdit="1"/>
              </p:cNvSpPr>
              <p:nvPr/>
            </p:nvSpPr>
            <p:spPr bwMode="auto">
              <a:xfrm>
                <a:off x="8130497" y="4218127"/>
                <a:ext cx="609600" cy="609600"/>
              </a:xfrm>
              <a:prstGeom prst="rect">
                <a:avLst/>
              </a:prstGeom>
              <a:blipFill>
                <a:blip r:embed="rId16"/>
                <a:stretch>
                  <a:fillRect/>
                </a:stretch>
              </a:blipFill>
              <a:ln w="9525">
                <a:solidFill>
                  <a:schemeClr val="tx1"/>
                </a:solidFill>
                <a:miter lim="800000"/>
                <a:headEnd/>
                <a:tailEnd/>
              </a:ln>
            </p:spPr>
            <p:txBody>
              <a:bodyPr/>
              <a:lstStyle/>
              <a:p>
                <a:r>
                  <a:rPr lang="en-GB">
                    <a:noFill/>
                  </a:rPr>
                  <a:t> </a:t>
                </a:r>
              </a:p>
            </p:txBody>
          </p:sp>
        </mc:Fallback>
      </mc:AlternateContent>
      <p:sp>
        <p:nvSpPr>
          <p:cNvPr id="163" name="Text Box 18">
            <a:extLst>
              <a:ext uri="{FF2B5EF4-FFF2-40B4-BE49-F238E27FC236}">
                <a16:creationId xmlns:a16="http://schemas.microsoft.com/office/drawing/2014/main" id="{A22E5DA1-BF07-FD40-B944-688A82DDCA2F}"/>
              </a:ext>
            </a:extLst>
          </p:cNvPr>
          <p:cNvSpPr txBox="1">
            <a:spLocks noChangeArrowheads="1"/>
          </p:cNvSpPr>
          <p:nvPr/>
        </p:nvSpPr>
        <p:spPr bwMode="auto">
          <a:xfrm>
            <a:off x="5933689" y="49670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64" name="Text Box 19">
            <a:extLst>
              <a:ext uri="{FF2B5EF4-FFF2-40B4-BE49-F238E27FC236}">
                <a16:creationId xmlns:a16="http://schemas.microsoft.com/office/drawing/2014/main" id="{667A9289-44FB-5D4D-96A9-71964C716339}"/>
              </a:ext>
            </a:extLst>
          </p:cNvPr>
          <p:cNvSpPr txBox="1">
            <a:spLocks noChangeArrowheads="1"/>
          </p:cNvSpPr>
          <p:nvPr/>
        </p:nvSpPr>
        <p:spPr bwMode="auto">
          <a:xfrm>
            <a:off x="5933689" y="43574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65" name="Text Box 20">
            <a:extLst>
              <a:ext uri="{FF2B5EF4-FFF2-40B4-BE49-F238E27FC236}">
                <a16:creationId xmlns:a16="http://schemas.microsoft.com/office/drawing/2014/main" id="{4DD499CA-1C6B-1944-87EB-9F78D2C9D0E3}"/>
              </a:ext>
            </a:extLst>
          </p:cNvPr>
          <p:cNvSpPr txBox="1">
            <a:spLocks noChangeArrowheads="1"/>
          </p:cNvSpPr>
          <p:nvPr/>
        </p:nvSpPr>
        <p:spPr bwMode="auto">
          <a:xfrm>
            <a:off x="5933689" y="55004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66" name="Text Box 21">
            <a:extLst>
              <a:ext uri="{FF2B5EF4-FFF2-40B4-BE49-F238E27FC236}">
                <a16:creationId xmlns:a16="http://schemas.microsoft.com/office/drawing/2014/main" id="{1614A616-AA55-4A46-B9A9-144F99AED8CB}"/>
              </a:ext>
            </a:extLst>
          </p:cNvPr>
          <p:cNvSpPr txBox="1">
            <a:spLocks noChangeArrowheads="1"/>
          </p:cNvSpPr>
          <p:nvPr/>
        </p:nvSpPr>
        <p:spPr bwMode="auto">
          <a:xfrm>
            <a:off x="8295889" y="60338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67" name="Text Box 22">
            <a:extLst>
              <a:ext uri="{FF2B5EF4-FFF2-40B4-BE49-F238E27FC236}">
                <a16:creationId xmlns:a16="http://schemas.microsoft.com/office/drawing/2014/main" id="{6F15391A-F9EB-824F-A373-98747BB836F3}"/>
              </a:ext>
            </a:extLst>
          </p:cNvPr>
          <p:cNvSpPr txBox="1">
            <a:spLocks noChangeArrowheads="1"/>
          </p:cNvSpPr>
          <p:nvPr/>
        </p:nvSpPr>
        <p:spPr bwMode="auto">
          <a:xfrm>
            <a:off x="7686289" y="60338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68" name="Text Box 23">
            <a:extLst>
              <a:ext uri="{FF2B5EF4-FFF2-40B4-BE49-F238E27FC236}">
                <a16:creationId xmlns:a16="http://schemas.microsoft.com/office/drawing/2014/main" id="{3AACBC7E-63D4-8548-94D8-68A4D117CB4D}"/>
              </a:ext>
            </a:extLst>
          </p:cNvPr>
          <p:cNvSpPr txBox="1">
            <a:spLocks noChangeArrowheads="1"/>
          </p:cNvSpPr>
          <p:nvPr/>
        </p:nvSpPr>
        <p:spPr bwMode="auto">
          <a:xfrm>
            <a:off x="7076689" y="60338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69" name="Text Box 24">
            <a:extLst>
              <a:ext uri="{FF2B5EF4-FFF2-40B4-BE49-F238E27FC236}">
                <a16:creationId xmlns:a16="http://schemas.microsoft.com/office/drawing/2014/main" id="{9D2D53C6-EBD2-6E43-9427-74255F5BE225}"/>
              </a:ext>
            </a:extLst>
          </p:cNvPr>
          <p:cNvSpPr txBox="1">
            <a:spLocks noChangeArrowheads="1"/>
          </p:cNvSpPr>
          <p:nvPr/>
        </p:nvSpPr>
        <p:spPr bwMode="auto">
          <a:xfrm>
            <a:off x="6467089" y="6033867"/>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AF978877-3631-DC42-AE5D-3A3C0E64FA62}"/>
                  </a:ext>
                </a:extLst>
              </p:cNvPr>
              <p:cNvSpPr>
                <a:spLocks noChangeArrowheads="1"/>
              </p:cNvSpPr>
              <p:nvPr/>
            </p:nvSpPr>
            <p:spPr bwMode="auto">
              <a:xfrm>
                <a:off x="8130493" y="4827727"/>
                <a:ext cx="609600" cy="609600"/>
              </a:xfrm>
              <a:prstGeom prst="rect">
                <a:avLst/>
              </a:prstGeom>
              <a:solidFill>
                <a:schemeClr val="bg1"/>
              </a:solidFill>
              <a:ln w="9525">
                <a:solidFill>
                  <a:schemeClr val="tx1"/>
                </a:solidFill>
                <a:miter lim="800000"/>
                <a:headEnd/>
                <a:tailEnd/>
              </a:ln>
            </p:spPr>
            <p:txBody>
              <a:bodyPr wrap="none" lIns="144000" anchor="ctr"/>
              <a:lstStyle/>
              <a:p>
                <a:pPr algn="ctr"/>
                <a14:m>
                  <m:oMathPara xmlns:m="http://schemas.openxmlformats.org/officeDocument/2006/math">
                    <m:oMathParaPr>
                      <m:jc m:val="center"/>
                    </m:oMathParaPr>
                    <m:oMath xmlns:m="http://schemas.openxmlformats.org/officeDocument/2006/math">
                      <m:r>
                        <a:rPr lang="de-DE" sz="1200" i="1" dirty="0" smtClean="0">
                          <a:solidFill>
                            <a:srgbClr val="C00000"/>
                          </a:solidFill>
                          <a:latin typeface="Cambria Math" panose="02040503050406030204" pitchFamily="18" charset="0"/>
                        </a:rPr>
                        <m:t>0</m:t>
                      </m:r>
                      <m:r>
                        <a:rPr lang="de-DE" sz="1200" b="0" i="1" dirty="0" smtClean="0">
                          <a:solidFill>
                            <a:srgbClr val="C00000"/>
                          </a:solidFill>
                          <a:latin typeface="Cambria Math" panose="02040503050406030204" pitchFamily="18" charset="0"/>
                        </a:rPr>
                        <m:t>.03285</m:t>
                      </m:r>
                    </m:oMath>
                  </m:oMathPara>
                </a14:m>
                <a:endParaRPr lang="en-GB" sz="1200" dirty="0">
                  <a:solidFill>
                    <a:srgbClr val="C00000"/>
                  </a:solidFill>
                </a:endParaRPr>
              </a:p>
            </p:txBody>
          </p:sp>
        </mc:Choice>
        <mc:Fallback xmlns="">
          <p:sp>
            <p:nvSpPr>
              <p:cNvPr id="170" name="Rectangle 169">
                <a:extLst>
                  <a:ext uri="{FF2B5EF4-FFF2-40B4-BE49-F238E27FC236}">
                    <a16:creationId xmlns:a16="http://schemas.microsoft.com/office/drawing/2014/main" id="{AF978877-3631-DC42-AE5D-3A3C0E64FA62}"/>
                  </a:ext>
                </a:extLst>
              </p:cNvPr>
              <p:cNvSpPr>
                <a:spLocks noRot="1" noChangeAspect="1" noMove="1" noResize="1" noEditPoints="1" noAdjustHandles="1" noChangeArrowheads="1" noChangeShapeType="1" noTextEdit="1"/>
              </p:cNvSpPr>
              <p:nvPr/>
            </p:nvSpPr>
            <p:spPr bwMode="auto">
              <a:xfrm>
                <a:off x="8130493" y="4827727"/>
                <a:ext cx="609600" cy="609600"/>
              </a:xfrm>
              <a:prstGeom prst="rect">
                <a:avLst/>
              </a:prstGeom>
              <a:blipFill>
                <a:blip r:embed="rId17"/>
                <a:stretch>
                  <a:fillRect r="-2000"/>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FD252708-20FF-E045-AE63-8EEBFC50D6E6}"/>
                  </a:ext>
                </a:extLst>
              </p:cNvPr>
              <p:cNvSpPr txBox="1"/>
              <p:nvPr/>
            </p:nvSpPr>
            <p:spPr>
              <a:xfrm>
                <a:off x="6255952" y="4398919"/>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i="1" dirty="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71" name="TextBox 170">
                <a:extLst>
                  <a:ext uri="{FF2B5EF4-FFF2-40B4-BE49-F238E27FC236}">
                    <a16:creationId xmlns:a16="http://schemas.microsoft.com/office/drawing/2014/main" id="{FD252708-20FF-E045-AE63-8EEBFC50D6E6}"/>
                  </a:ext>
                </a:extLst>
              </p:cNvPr>
              <p:cNvSpPr txBox="1">
                <a:spLocks noRot="1" noChangeAspect="1" noMove="1" noResize="1" noEditPoints="1" noAdjustHandles="1" noChangeArrowheads="1" noChangeShapeType="1" noTextEdit="1"/>
              </p:cNvSpPr>
              <p:nvPr/>
            </p:nvSpPr>
            <p:spPr>
              <a:xfrm>
                <a:off x="6255952" y="4398919"/>
                <a:ext cx="761747"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E314FC59-6CAA-7546-A07B-D93A9258EFDC}"/>
                  </a:ext>
                </a:extLst>
              </p:cNvPr>
              <p:cNvSpPr txBox="1"/>
              <p:nvPr/>
            </p:nvSpPr>
            <p:spPr>
              <a:xfrm>
                <a:off x="6841401" y="4384431"/>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72" name="TextBox 171">
                <a:extLst>
                  <a:ext uri="{FF2B5EF4-FFF2-40B4-BE49-F238E27FC236}">
                    <a16:creationId xmlns:a16="http://schemas.microsoft.com/office/drawing/2014/main" id="{E314FC59-6CAA-7546-A07B-D93A9258EFDC}"/>
                  </a:ext>
                </a:extLst>
              </p:cNvPr>
              <p:cNvSpPr txBox="1">
                <a:spLocks noRot="1" noChangeAspect="1" noMove="1" noResize="1" noEditPoints="1" noAdjustHandles="1" noChangeArrowheads="1" noChangeShapeType="1" noTextEdit="1"/>
              </p:cNvSpPr>
              <p:nvPr/>
            </p:nvSpPr>
            <p:spPr>
              <a:xfrm>
                <a:off x="6841401" y="4384431"/>
                <a:ext cx="761747"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08602E64-02E2-0B4A-973E-44E7D1BD214F}"/>
                  </a:ext>
                </a:extLst>
              </p:cNvPr>
              <p:cNvSpPr txBox="1"/>
              <p:nvPr/>
            </p:nvSpPr>
            <p:spPr>
              <a:xfrm>
                <a:off x="7466236" y="4395339"/>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06569</m:t>
                      </m:r>
                    </m:oMath>
                  </m:oMathPara>
                </a14:m>
                <a:endParaRPr lang="en-GB" sz="1200" dirty="0">
                  <a:solidFill>
                    <a:srgbClr val="4472C4"/>
                  </a:solidFill>
                </a:endParaRPr>
              </a:p>
            </p:txBody>
          </p:sp>
        </mc:Choice>
        <mc:Fallback xmlns="">
          <p:sp>
            <p:nvSpPr>
              <p:cNvPr id="173" name="TextBox 172">
                <a:extLst>
                  <a:ext uri="{FF2B5EF4-FFF2-40B4-BE49-F238E27FC236}">
                    <a16:creationId xmlns:a16="http://schemas.microsoft.com/office/drawing/2014/main" id="{08602E64-02E2-0B4A-973E-44E7D1BD214F}"/>
                  </a:ext>
                </a:extLst>
              </p:cNvPr>
              <p:cNvSpPr txBox="1">
                <a:spLocks noRot="1" noChangeAspect="1" noMove="1" noResize="1" noEditPoints="1" noAdjustHandles="1" noChangeArrowheads="1" noChangeShapeType="1" noTextEdit="1"/>
              </p:cNvSpPr>
              <p:nvPr/>
            </p:nvSpPr>
            <p:spPr>
              <a:xfrm>
                <a:off x="7466236" y="4395339"/>
                <a:ext cx="761747" cy="2769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501E2C6-C838-6845-9A97-84B6EE07487F}"/>
                  </a:ext>
                </a:extLst>
              </p:cNvPr>
              <p:cNvSpPr txBox="1"/>
              <p:nvPr/>
            </p:nvSpPr>
            <p:spPr>
              <a:xfrm>
                <a:off x="6255952" y="5580203"/>
                <a:ext cx="761747" cy="276999"/>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06569</m:t>
                      </m:r>
                    </m:oMath>
                  </m:oMathPara>
                </a14:m>
                <a:endParaRPr lang="en-GB" sz="1200" dirty="0">
                  <a:solidFill>
                    <a:schemeClr val="accent1"/>
                  </a:solidFill>
                </a:endParaRPr>
              </a:p>
            </p:txBody>
          </p:sp>
        </mc:Choice>
        <mc:Fallback xmlns="">
          <p:sp>
            <p:nvSpPr>
              <p:cNvPr id="174" name="TextBox 173">
                <a:extLst>
                  <a:ext uri="{FF2B5EF4-FFF2-40B4-BE49-F238E27FC236}">
                    <a16:creationId xmlns:a16="http://schemas.microsoft.com/office/drawing/2014/main" id="{A501E2C6-C838-6845-9A97-84B6EE07487F}"/>
                  </a:ext>
                </a:extLst>
              </p:cNvPr>
              <p:cNvSpPr txBox="1">
                <a:spLocks noRot="1" noChangeAspect="1" noMove="1" noResize="1" noEditPoints="1" noAdjustHandles="1" noChangeArrowheads="1" noChangeShapeType="1" noTextEdit="1"/>
              </p:cNvSpPr>
              <p:nvPr/>
            </p:nvSpPr>
            <p:spPr>
              <a:xfrm>
                <a:off x="6255952" y="5580203"/>
                <a:ext cx="761747"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51EC09AB-5910-F246-93C2-F4757ECDD773}"/>
                  </a:ext>
                </a:extLst>
              </p:cNvPr>
              <p:cNvSpPr txBox="1"/>
              <p:nvPr/>
            </p:nvSpPr>
            <p:spPr>
              <a:xfrm>
                <a:off x="6848282" y="5585104"/>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03650</m:t>
                      </m:r>
                    </m:oMath>
                  </m:oMathPara>
                </a14:m>
                <a:endParaRPr lang="en-GB" sz="1200" dirty="0">
                  <a:solidFill>
                    <a:srgbClr val="4472C4"/>
                  </a:solidFill>
                </a:endParaRPr>
              </a:p>
            </p:txBody>
          </p:sp>
        </mc:Choice>
        <mc:Fallback xmlns="">
          <p:sp>
            <p:nvSpPr>
              <p:cNvPr id="175" name="TextBox 174">
                <a:extLst>
                  <a:ext uri="{FF2B5EF4-FFF2-40B4-BE49-F238E27FC236}">
                    <a16:creationId xmlns:a16="http://schemas.microsoft.com/office/drawing/2014/main" id="{51EC09AB-5910-F246-93C2-F4757ECDD773}"/>
                  </a:ext>
                </a:extLst>
              </p:cNvPr>
              <p:cNvSpPr txBox="1">
                <a:spLocks noRot="1" noChangeAspect="1" noMove="1" noResize="1" noEditPoints="1" noAdjustHandles="1" noChangeArrowheads="1" noChangeShapeType="1" noTextEdit="1"/>
              </p:cNvSpPr>
              <p:nvPr/>
            </p:nvSpPr>
            <p:spPr>
              <a:xfrm>
                <a:off x="6848282" y="5585104"/>
                <a:ext cx="761747"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7B0D2371-70F0-D449-87E4-8A99226E855E}"/>
                  </a:ext>
                </a:extLst>
              </p:cNvPr>
              <p:cNvSpPr txBox="1"/>
              <p:nvPr/>
            </p:nvSpPr>
            <p:spPr>
              <a:xfrm>
                <a:off x="7456139" y="5580202"/>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32847</m:t>
                      </m:r>
                    </m:oMath>
                  </m:oMathPara>
                </a14:m>
                <a:endParaRPr lang="en-GB" sz="1200" dirty="0">
                  <a:solidFill>
                    <a:schemeClr val="accent1"/>
                  </a:solidFill>
                </a:endParaRPr>
              </a:p>
            </p:txBody>
          </p:sp>
        </mc:Choice>
        <mc:Fallback xmlns="">
          <p:sp>
            <p:nvSpPr>
              <p:cNvPr id="176" name="TextBox 175">
                <a:extLst>
                  <a:ext uri="{FF2B5EF4-FFF2-40B4-BE49-F238E27FC236}">
                    <a16:creationId xmlns:a16="http://schemas.microsoft.com/office/drawing/2014/main" id="{7B0D2371-70F0-D449-87E4-8A99226E855E}"/>
                  </a:ext>
                </a:extLst>
              </p:cNvPr>
              <p:cNvSpPr txBox="1">
                <a:spLocks noRot="1" noChangeAspect="1" noMove="1" noResize="1" noEditPoints="1" noAdjustHandles="1" noChangeArrowheads="1" noChangeShapeType="1" noTextEdit="1"/>
              </p:cNvSpPr>
              <p:nvPr/>
            </p:nvSpPr>
            <p:spPr>
              <a:xfrm>
                <a:off x="7456139" y="5580202"/>
                <a:ext cx="761747"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0D5BE91A-C0C7-0448-9798-379B81E4A146}"/>
                  </a:ext>
                </a:extLst>
              </p:cNvPr>
              <p:cNvSpPr txBox="1"/>
              <p:nvPr/>
            </p:nvSpPr>
            <p:spPr>
              <a:xfrm>
                <a:off x="6247346" y="4979741"/>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03650</m:t>
                      </m:r>
                    </m:oMath>
                  </m:oMathPara>
                </a14:m>
                <a:endParaRPr lang="en-GB" sz="1200" dirty="0">
                  <a:solidFill>
                    <a:schemeClr val="accent1"/>
                  </a:solidFill>
                </a:endParaRPr>
              </a:p>
            </p:txBody>
          </p:sp>
        </mc:Choice>
        <mc:Fallback xmlns="">
          <p:sp>
            <p:nvSpPr>
              <p:cNvPr id="177" name="TextBox 176">
                <a:extLst>
                  <a:ext uri="{FF2B5EF4-FFF2-40B4-BE49-F238E27FC236}">
                    <a16:creationId xmlns:a16="http://schemas.microsoft.com/office/drawing/2014/main" id="{0D5BE91A-C0C7-0448-9798-379B81E4A146}"/>
                  </a:ext>
                </a:extLst>
              </p:cNvPr>
              <p:cNvSpPr txBox="1">
                <a:spLocks noRot="1" noChangeAspect="1" noMove="1" noResize="1" noEditPoints="1" noAdjustHandles="1" noChangeArrowheads="1" noChangeShapeType="1" noTextEdit="1"/>
              </p:cNvSpPr>
              <p:nvPr/>
            </p:nvSpPr>
            <p:spPr>
              <a:xfrm>
                <a:off x="6247346" y="4979741"/>
                <a:ext cx="761747"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0AA907D3-72A0-0347-BC08-5D62DE7165B5}"/>
                  </a:ext>
                </a:extLst>
              </p:cNvPr>
              <p:cNvSpPr txBox="1"/>
              <p:nvPr/>
            </p:nvSpPr>
            <p:spPr>
              <a:xfrm>
                <a:off x="8056953" y="5585104"/>
                <a:ext cx="76174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200" i="1" dirty="0" smtClean="0">
                          <a:solidFill>
                            <a:schemeClr val="accent1"/>
                          </a:solidFill>
                          <a:latin typeface="Cambria Math" panose="02040503050406030204" pitchFamily="18" charset="0"/>
                        </a:rPr>
                        <m:t>0</m:t>
                      </m:r>
                      <m:r>
                        <a:rPr lang="de-DE" sz="1200" b="0" i="1" dirty="0" smtClean="0">
                          <a:solidFill>
                            <a:schemeClr val="accent1"/>
                          </a:solidFill>
                          <a:latin typeface="Cambria Math" panose="02040503050406030204" pitchFamily="18" charset="0"/>
                        </a:rPr>
                        <m:t>.00365</m:t>
                      </m:r>
                    </m:oMath>
                  </m:oMathPara>
                </a14:m>
                <a:endParaRPr lang="en-GB" sz="1200" dirty="0">
                  <a:solidFill>
                    <a:schemeClr val="accent1"/>
                  </a:solidFill>
                </a:endParaRPr>
              </a:p>
            </p:txBody>
          </p:sp>
        </mc:Choice>
        <mc:Fallback xmlns="">
          <p:sp>
            <p:nvSpPr>
              <p:cNvPr id="178" name="TextBox 177">
                <a:extLst>
                  <a:ext uri="{FF2B5EF4-FFF2-40B4-BE49-F238E27FC236}">
                    <a16:creationId xmlns:a16="http://schemas.microsoft.com/office/drawing/2014/main" id="{0AA907D3-72A0-0347-BC08-5D62DE7165B5}"/>
                  </a:ext>
                </a:extLst>
              </p:cNvPr>
              <p:cNvSpPr txBox="1">
                <a:spLocks noRot="1" noChangeAspect="1" noMove="1" noResize="1" noEditPoints="1" noAdjustHandles="1" noChangeArrowheads="1" noChangeShapeType="1" noTextEdit="1"/>
              </p:cNvSpPr>
              <p:nvPr/>
            </p:nvSpPr>
            <p:spPr>
              <a:xfrm>
                <a:off x="8056953" y="5585104"/>
                <a:ext cx="761747"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5324949-DF38-B44E-A58D-0FA8B1B4A0C3}"/>
                  </a:ext>
                </a:extLst>
              </p:cNvPr>
              <p:cNvSpPr txBox="1"/>
              <p:nvPr/>
            </p:nvSpPr>
            <p:spPr>
              <a:xfrm>
                <a:off x="7456139" y="5001966"/>
                <a:ext cx="761747" cy="276999"/>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GB" sz="1200" i="1" dirty="0">
                          <a:solidFill>
                            <a:srgbClr val="4472C4"/>
                          </a:solidFill>
                          <a:latin typeface="Cambria Math" panose="02040503050406030204" pitchFamily="18" charset="0"/>
                        </a:rPr>
                        <m:t>0.</m:t>
                      </m:r>
                      <m:r>
                        <a:rPr lang="de-DE" sz="1200" i="1" dirty="0">
                          <a:solidFill>
                            <a:srgbClr val="4472C4"/>
                          </a:solidFill>
                          <a:latin typeface="Cambria Math" panose="02040503050406030204" pitchFamily="18" charset="0"/>
                        </a:rPr>
                        <m:t>32847</m:t>
                      </m:r>
                    </m:oMath>
                  </m:oMathPara>
                </a14:m>
                <a:endParaRPr lang="en-GB" sz="1200" dirty="0">
                  <a:solidFill>
                    <a:srgbClr val="4472C4"/>
                  </a:solidFill>
                </a:endParaRPr>
              </a:p>
            </p:txBody>
          </p:sp>
        </mc:Choice>
        <mc:Fallback xmlns="">
          <p:sp>
            <p:nvSpPr>
              <p:cNvPr id="179" name="TextBox 178">
                <a:extLst>
                  <a:ext uri="{FF2B5EF4-FFF2-40B4-BE49-F238E27FC236}">
                    <a16:creationId xmlns:a16="http://schemas.microsoft.com/office/drawing/2014/main" id="{F5324949-DF38-B44E-A58D-0FA8B1B4A0C3}"/>
                  </a:ext>
                </a:extLst>
              </p:cNvPr>
              <p:cNvSpPr txBox="1">
                <a:spLocks noRot="1" noChangeAspect="1" noMove="1" noResize="1" noEditPoints="1" noAdjustHandles="1" noChangeArrowheads="1" noChangeShapeType="1" noTextEdit="1"/>
              </p:cNvSpPr>
              <p:nvPr/>
            </p:nvSpPr>
            <p:spPr>
              <a:xfrm>
                <a:off x="7456139" y="5001966"/>
                <a:ext cx="761747" cy="276999"/>
              </a:xfrm>
              <a:prstGeom prst="rect">
                <a:avLst/>
              </a:prstGeom>
              <a:blipFill>
                <a:blip r:embed="rId2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513207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3390-FD24-6643-908E-D7F0B081898B}"/>
              </a:ext>
            </a:extLst>
          </p:cNvPr>
          <p:cNvSpPr>
            <a:spLocks noGrp="1"/>
          </p:cNvSpPr>
          <p:nvPr>
            <p:ph type="title"/>
          </p:nvPr>
        </p:nvSpPr>
        <p:spPr/>
        <p:txBody>
          <a:bodyPr/>
          <a:lstStyle/>
          <a:p>
            <a:r>
              <a:rPr lang="en-GB" dirty="0"/>
              <a:t>MDP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81CD62C-7D0F-1943-B672-1873041CCCFF}"/>
                  </a:ext>
                </a:extLst>
              </p:cNvPr>
              <p:cNvSpPr>
                <a:spLocks noGrp="1"/>
              </p:cNvSpPr>
              <p:nvPr>
                <p:ph idx="1"/>
              </p:nvPr>
            </p:nvSpPr>
            <p:spPr>
              <a:xfrm>
                <a:off x="628650" y="1158240"/>
                <a:ext cx="7886700" cy="2933655"/>
              </a:xfrm>
            </p:spPr>
            <p:txBody>
              <a:bodyPr>
                <a:normAutofit fontScale="92500" lnSpcReduction="10000"/>
              </a:bodyPr>
              <a:lstStyle/>
              <a:p>
                <a:r>
                  <a:rPr lang="en-GB" dirty="0"/>
                  <a:t>Sequential decision problem for a </a:t>
                </a:r>
                <a:r>
                  <a:rPr lang="en-GB" dirty="0">
                    <a:solidFill>
                      <a:schemeClr val="accent1"/>
                    </a:solidFill>
                  </a:rPr>
                  <a:t>fully observable</a:t>
                </a:r>
                <a:r>
                  <a:rPr lang="en-GB" dirty="0"/>
                  <a:t>, </a:t>
                </a:r>
                <a:r>
                  <a:rPr lang="en-GB" dirty="0">
                    <a:solidFill>
                      <a:schemeClr val="accent1"/>
                    </a:solidFill>
                  </a:rPr>
                  <a:t>stochastic</a:t>
                </a:r>
                <a:r>
                  <a:rPr lang="en-GB" dirty="0"/>
                  <a:t> environment with a </a:t>
                </a:r>
                <a:r>
                  <a:rPr lang="en-GB" dirty="0">
                    <a:solidFill>
                      <a:schemeClr val="accent1"/>
                    </a:solidFill>
                  </a:rPr>
                  <a:t>Markovian transition model </a:t>
                </a:r>
                <a:r>
                  <a:rPr lang="en-GB" dirty="0"/>
                  <a:t>and </a:t>
                </a:r>
                <a:r>
                  <a:rPr lang="en-GB" dirty="0">
                    <a:solidFill>
                      <a:schemeClr val="accent1"/>
                    </a:solidFill>
                  </a:rPr>
                  <a:t>additive rewards</a:t>
                </a:r>
                <a:endParaRPr lang="en-GB" dirty="0"/>
              </a:p>
              <a:p>
                <a:r>
                  <a:rPr lang="en-GB" dirty="0"/>
                  <a:t>Components</a:t>
                </a:r>
              </a:p>
              <a:p>
                <a:pPr lvl="1"/>
                <a:r>
                  <a:rPr lang="en-GB" dirty="0"/>
                  <a:t>a set of states </a:t>
                </a:r>
                <a14:m>
                  <m:oMath xmlns:m="http://schemas.openxmlformats.org/officeDocument/2006/math">
                    <m:r>
                      <a:rPr lang="en-GB" i="1" dirty="0" smtClean="0">
                        <a:latin typeface="Cambria Math" panose="02040503050406030204" pitchFamily="18" charset="0"/>
                      </a:rPr>
                      <m:t>𝑆</m:t>
                    </m:r>
                  </m:oMath>
                </a14:m>
                <a:r>
                  <a:rPr lang="en-GB" dirty="0"/>
                  <a:t> (with an initial state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a:t>
                </a:r>
              </a:p>
              <a:p>
                <a:pPr lvl="1"/>
                <a:r>
                  <a:rPr lang="en-GB" dirty="0"/>
                  <a:t>a 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actions in each state</a:t>
                </a:r>
              </a:p>
              <a:p>
                <a:pPr lvl="1"/>
                <a:r>
                  <a:rPr lang="en-GB" dirty="0"/>
                  <a:t>a transition model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1"/>
                <a:r>
                  <a:rPr lang="en-GB" dirty="0"/>
                  <a:t>a 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endParaRPr lang="en-GB" dirty="0"/>
              </a:p>
              <a:p>
                <a:endParaRPr lang="en-GB" dirty="0"/>
              </a:p>
            </p:txBody>
          </p:sp>
        </mc:Choice>
        <mc:Fallback>
          <p:sp>
            <p:nvSpPr>
              <p:cNvPr id="3" name="Content Placeholder 2">
                <a:extLst>
                  <a:ext uri="{FF2B5EF4-FFF2-40B4-BE49-F238E27FC236}">
                    <a16:creationId xmlns:a16="http://schemas.microsoft.com/office/drawing/2014/main" id="{181CD62C-7D0F-1943-B672-1873041CCCFF}"/>
                  </a:ext>
                </a:extLst>
              </p:cNvPr>
              <p:cNvSpPr>
                <a:spLocks noGrp="1" noRot="1" noChangeAspect="1" noMove="1" noResize="1" noEditPoints="1" noAdjustHandles="1" noChangeArrowheads="1" noChangeShapeType="1" noTextEdit="1"/>
              </p:cNvSpPr>
              <p:nvPr>
                <p:ph idx="1"/>
              </p:nvPr>
            </p:nvSpPr>
            <p:spPr>
              <a:xfrm>
                <a:off x="628650" y="1158240"/>
                <a:ext cx="7886700" cy="2933655"/>
              </a:xfrm>
              <a:blipFill>
                <a:blip r:embed="rId3"/>
                <a:stretch>
                  <a:fillRect l="-1286" t="-3879" b="-43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00E285A-5AB2-354A-9688-B461D919FCFB}"/>
              </a:ext>
            </a:extLst>
          </p:cNvPr>
          <p:cNvSpPr>
            <a:spLocks noGrp="1"/>
          </p:cNvSpPr>
          <p:nvPr>
            <p:ph type="sldNum" sz="quarter" idx="12"/>
          </p:nvPr>
        </p:nvSpPr>
        <p:spPr/>
        <p:txBody>
          <a:bodyPr/>
          <a:lstStyle/>
          <a:p>
            <a:fld id="{67C9959E-8E6B-B04C-9955-EA096F41CA7A}" type="slidenum">
              <a:rPr lang="en-GB" smtClean="0"/>
              <a:t>3</a:t>
            </a:fld>
            <a:endParaRPr lang="en-GB"/>
          </a:p>
        </p:txBody>
      </p:sp>
      <p:grpSp>
        <p:nvGrpSpPr>
          <p:cNvPr id="8" name="Group 3">
            <a:extLst>
              <a:ext uri="{FF2B5EF4-FFF2-40B4-BE49-F238E27FC236}">
                <a16:creationId xmlns:a16="http://schemas.microsoft.com/office/drawing/2014/main" id="{386A9099-EDE4-3B40-BE7C-F9096D9A7B9E}"/>
              </a:ext>
            </a:extLst>
          </p:cNvPr>
          <p:cNvGrpSpPr>
            <a:grpSpLocks/>
          </p:cNvGrpSpPr>
          <p:nvPr/>
        </p:nvGrpSpPr>
        <p:grpSpPr bwMode="auto">
          <a:xfrm>
            <a:off x="910045" y="4165283"/>
            <a:ext cx="2438400" cy="1828800"/>
            <a:chOff x="960" y="1152"/>
            <a:chExt cx="1536" cy="1152"/>
          </a:xfrm>
        </p:grpSpPr>
        <p:sp>
          <p:nvSpPr>
            <p:cNvPr id="9" name="Rectangle 4">
              <a:extLst>
                <a:ext uri="{FF2B5EF4-FFF2-40B4-BE49-F238E27FC236}">
                  <a16:creationId xmlns:a16="http://schemas.microsoft.com/office/drawing/2014/main" id="{7103BFE3-99A1-6047-BECB-5A49B5F373E7}"/>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Line 5">
              <a:extLst>
                <a:ext uri="{FF2B5EF4-FFF2-40B4-BE49-F238E27FC236}">
                  <a16:creationId xmlns:a16="http://schemas.microsoft.com/office/drawing/2014/main" id="{A0E74EAD-FFEE-FF45-A8F2-127AEC68B0E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1" name="Line 6">
              <a:extLst>
                <a:ext uri="{FF2B5EF4-FFF2-40B4-BE49-F238E27FC236}">
                  <a16:creationId xmlns:a16="http://schemas.microsoft.com/office/drawing/2014/main" id="{A557C0AA-C488-1444-88D4-45C682A558D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2" name="Line 7">
              <a:extLst>
                <a:ext uri="{FF2B5EF4-FFF2-40B4-BE49-F238E27FC236}">
                  <a16:creationId xmlns:a16="http://schemas.microsoft.com/office/drawing/2014/main" id="{D2FB8F4C-BDB8-ED49-8B61-36B1DECCF095}"/>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 name="Line 8">
              <a:extLst>
                <a:ext uri="{FF2B5EF4-FFF2-40B4-BE49-F238E27FC236}">
                  <a16:creationId xmlns:a16="http://schemas.microsoft.com/office/drawing/2014/main" id="{DA72763B-3054-2C46-8BBA-4FF585737D7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4" name="Line 9">
              <a:extLst>
                <a:ext uri="{FF2B5EF4-FFF2-40B4-BE49-F238E27FC236}">
                  <a16:creationId xmlns:a16="http://schemas.microsoft.com/office/drawing/2014/main" id="{AFF69B6F-9FD7-4F40-AFB8-3E29A41FB2E2}"/>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5" name="Rectangle 10">
              <a:extLst>
                <a:ext uri="{FF2B5EF4-FFF2-40B4-BE49-F238E27FC236}">
                  <a16:creationId xmlns:a16="http://schemas.microsoft.com/office/drawing/2014/main" id="{CEB7BFF4-73FE-1349-9AE4-06BED4A9FF01}"/>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6" name="Rectangle 15">
            <a:extLst>
              <a:ext uri="{FF2B5EF4-FFF2-40B4-BE49-F238E27FC236}">
                <a16:creationId xmlns:a16="http://schemas.microsoft.com/office/drawing/2014/main" id="{3E1EE416-81C0-A247-9A95-EE0F229171F8}"/>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7" name="Text Box 18">
            <a:extLst>
              <a:ext uri="{FF2B5EF4-FFF2-40B4-BE49-F238E27FC236}">
                <a16:creationId xmlns:a16="http://schemas.microsoft.com/office/drawing/2014/main" id="{F66B2C80-3869-6F4C-9824-EE26037B53FF}"/>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8" name="Text Box 19">
            <a:extLst>
              <a:ext uri="{FF2B5EF4-FFF2-40B4-BE49-F238E27FC236}">
                <a16:creationId xmlns:a16="http://schemas.microsoft.com/office/drawing/2014/main" id="{F0D56BF0-C479-6349-860B-1690672BC539}"/>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9" name="Text Box 20">
            <a:extLst>
              <a:ext uri="{FF2B5EF4-FFF2-40B4-BE49-F238E27FC236}">
                <a16:creationId xmlns:a16="http://schemas.microsoft.com/office/drawing/2014/main" id="{52D3ED85-E635-BE4F-B68D-C30C434B4C9C}"/>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20" name="Text Box 21">
            <a:extLst>
              <a:ext uri="{FF2B5EF4-FFF2-40B4-BE49-F238E27FC236}">
                <a16:creationId xmlns:a16="http://schemas.microsoft.com/office/drawing/2014/main" id="{00136D84-CC0E-8649-873A-CE583C239455}"/>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21" name="Text Box 22">
            <a:extLst>
              <a:ext uri="{FF2B5EF4-FFF2-40B4-BE49-F238E27FC236}">
                <a16:creationId xmlns:a16="http://schemas.microsoft.com/office/drawing/2014/main" id="{32DF7633-A422-A94D-8D78-6941F8D1158A}"/>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22" name="Text Box 23">
            <a:extLst>
              <a:ext uri="{FF2B5EF4-FFF2-40B4-BE49-F238E27FC236}">
                <a16:creationId xmlns:a16="http://schemas.microsoft.com/office/drawing/2014/main" id="{640BAF06-6725-AC46-99C9-921BC36E307D}"/>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3" name="Text Box 24">
            <a:extLst>
              <a:ext uri="{FF2B5EF4-FFF2-40B4-BE49-F238E27FC236}">
                <a16:creationId xmlns:a16="http://schemas.microsoft.com/office/drawing/2014/main" id="{19467F49-791C-324D-AB40-0FFC519A8592}"/>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24" name="Rectangle 23">
            <a:extLst>
              <a:ext uri="{FF2B5EF4-FFF2-40B4-BE49-F238E27FC236}">
                <a16:creationId xmlns:a16="http://schemas.microsoft.com/office/drawing/2014/main" id="{ADA697C6-8C22-3847-96F1-1F873DB59723}"/>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pic>
        <p:nvPicPr>
          <p:cNvPr id="25" name="Picture 24">
            <a:extLst>
              <a:ext uri="{FF2B5EF4-FFF2-40B4-BE49-F238E27FC236}">
                <a16:creationId xmlns:a16="http://schemas.microsoft.com/office/drawing/2014/main" id="{683554E3-3AC5-A948-AC9D-E131E2AE09C4}"/>
              </a:ext>
            </a:extLst>
          </p:cNvPr>
          <p:cNvPicPr>
            <a:picLocks noChangeAspect="1"/>
          </p:cNvPicPr>
          <p:nvPr/>
        </p:nvPicPr>
        <p:blipFill rotWithShape="1">
          <a:blip r:embed="rId4"/>
          <a:srcRect l="5545" t="4804" r="6416" b="13117"/>
          <a:stretch/>
        </p:blipFill>
        <p:spPr>
          <a:xfrm>
            <a:off x="6336218" y="4596674"/>
            <a:ext cx="1319349" cy="1031965"/>
          </a:xfrm>
          <a:prstGeom prst="rect">
            <a:avLst/>
          </a:prstGeom>
          <a:ln w="28575">
            <a:solidFill>
              <a:schemeClr val="tx1"/>
            </a:solidFill>
          </a:ln>
        </p:spPr>
      </p:pic>
      <p:sp>
        <p:nvSpPr>
          <p:cNvPr id="26" name="Freeform 11">
            <a:extLst>
              <a:ext uri="{FF2B5EF4-FFF2-40B4-BE49-F238E27FC236}">
                <a16:creationId xmlns:a16="http://schemas.microsoft.com/office/drawing/2014/main" id="{A289FB59-ADD6-9B4F-A88C-BDB8A76F662E}"/>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7" name="TextBox 26">
            <a:extLst>
              <a:ext uri="{FF2B5EF4-FFF2-40B4-BE49-F238E27FC236}">
                <a16:creationId xmlns:a16="http://schemas.microsoft.com/office/drawing/2014/main" id="{4888FACF-66DB-574B-9D44-747AAB798536}"/>
              </a:ext>
            </a:extLst>
          </p:cNvPr>
          <p:cNvSpPr txBox="1"/>
          <p:nvPr/>
        </p:nvSpPr>
        <p:spPr>
          <a:xfrm>
            <a:off x="4331326" y="4895014"/>
            <a:ext cx="1022011" cy="36933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2D6B3BC-A163-EA4C-A4F5-86560CCA89B0}"/>
                  </a:ext>
                </a:extLst>
              </p:cNvPr>
              <p:cNvSpPr/>
              <p:nvPr/>
            </p:nvSpPr>
            <p:spPr>
              <a:xfrm>
                <a:off x="3734367" y="5535099"/>
                <a:ext cx="2215928" cy="369332"/>
              </a:xfrm>
              <a:prstGeom prst="rect">
                <a:avLst/>
              </a:prstGeom>
            </p:spPr>
            <p:txBody>
              <a:bodyPr wrap="none">
                <a:spAutoFit/>
              </a:bodyPr>
              <a:lstStyle/>
              <a:p>
                <a:r>
                  <a:rPr lang="en-GB" dirty="0">
                    <a:solidFill>
                      <a:srgbClr val="C00000"/>
                    </a:solidFill>
                  </a:rPr>
                  <a:t>each move costs </a:t>
                </a:r>
                <a14:m>
                  <m:oMath xmlns:m="http://schemas.openxmlformats.org/officeDocument/2006/math">
                    <m:r>
                      <a:rPr lang="de-DE" dirty="0">
                        <a:solidFill>
                          <a:srgbClr val="C00000"/>
                        </a:solidFill>
                        <a:latin typeface="Cambria Math" panose="02040503050406030204" pitchFamily="18" charset="0"/>
                      </a:rPr>
                      <m:t>0.04</m:t>
                    </m:r>
                  </m:oMath>
                </a14:m>
                <a:endParaRPr lang="en-GB" dirty="0">
                  <a:solidFill>
                    <a:srgbClr val="C00000"/>
                  </a:solidFill>
                </a:endParaRPr>
              </a:p>
            </p:txBody>
          </p:sp>
        </mc:Choice>
        <mc:Fallback xmlns="">
          <p:sp>
            <p:nvSpPr>
              <p:cNvPr id="5" name="Rectangle 4">
                <a:extLst>
                  <a:ext uri="{FF2B5EF4-FFF2-40B4-BE49-F238E27FC236}">
                    <a16:creationId xmlns:a16="http://schemas.microsoft.com/office/drawing/2014/main" id="{22D6B3BC-A163-EA4C-A4F5-86560CCA89B0}"/>
                  </a:ext>
                </a:extLst>
              </p:cNvPr>
              <p:cNvSpPr>
                <a:spLocks noRot="1" noChangeAspect="1" noMove="1" noResize="1" noEditPoints="1" noAdjustHandles="1" noChangeArrowheads="1" noChangeShapeType="1" noTextEdit="1"/>
              </p:cNvSpPr>
              <p:nvPr/>
            </p:nvSpPr>
            <p:spPr>
              <a:xfrm>
                <a:off x="3734367" y="5535099"/>
                <a:ext cx="2215928" cy="369332"/>
              </a:xfrm>
              <a:prstGeom prst="rect">
                <a:avLst/>
              </a:prstGeom>
              <a:blipFill>
                <a:blip r:embed="rId5"/>
                <a:stretch>
                  <a:fillRect l="-2273" t="-6667" b="-23333"/>
                </a:stretch>
              </a:blipFill>
            </p:spPr>
            <p:txBody>
              <a:bodyPr/>
              <a:lstStyle/>
              <a:p>
                <a:r>
                  <a:rPr lang="en-GB">
                    <a:noFill/>
                  </a:rPr>
                  <a:t> </a:t>
                </a:r>
              </a:p>
            </p:txBody>
          </p:sp>
        </mc:Fallback>
      </mc:AlternateContent>
    </p:spTree>
    <p:extLst>
      <p:ext uri="{BB962C8B-B14F-4D97-AF65-F5344CB8AC3E}">
        <p14:creationId xmlns:p14="http://schemas.microsoft.com/office/powerpoint/2010/main" val="33756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el 1"/>
          <p:cNvSpPr>
            <a:spLocks noGrp="1"/>
          </p:cNvSpPr>
          <p:nvPr>
            <p:ph type="title"/>
          </p:nvPr>
        </p:nvSpPr>
        <p:spPr/>
        <p:txBody>
          <a:bodyPr/>
          <a:lstStyle/>
          <a:p>
            <a:r>
              <a:rPr lang="de-DE"/>
              <a:t>Example Scenario</a:t>
            </a:r>
          </a:p>
        </p:txBody>
      </p:sp>
      <p:sp>
        <p:nvSpPr>
          <p:cNvPr id="2" name="Slide Number Placeholder 1">
            <a:extLst>
              <a:ext uri="{FF2B5EF4-FFF2-40B4-BE49-F238E27FC236}">
                <a16:creationId xmlns:a16="http://schemas.microsoft.com/office/drawing/2014/main" id="{BD10834A-4D27-1A47-BD10-CB569D8D0283}"/>
              </a:ext>
            </a:extLst>
          </p:cNvPr>
          <p:cNvSpPr>
            <a:spLocks noGrp="1"/>
          </p:cNvSpPr>
          <p:nvPr>
            <p:ph type="sldNum" sz="quarter" idx="12"/>
          </p:nvPr>
        </p:nvSpPr>
        <p:spPr/>
        <p:txBody>
          <a:bodyPr/>
          <a:lstStyle/>
          <a:p>
            <a:fld id="{67C9959E-8E6B-B04C-9955-EA096F41CA7A}" type="slidenum">
              <a:rPr lang="en-GB" smtClean="0"/>
              <a:pPr/>
              <a:t>30</a:t>
            </a:fld>
            <a:endParaRPr lang="en-GB"/>
          </a:p>
        </p:txBody>
      </p:sp>
      <p:grpSp>
        <p:nvGrpSpPr>
          <p:cNvPr id="29" name="Group 28">
            <a:extLst>
              <a:ext uri="{FF2B5EF4-FFF2-40B4-BE49-F238E27FC236}">
                <a16:creationId xmlns:a16="http://schemas.microsoft.com/office/drawing/2014/main" id="{5AEC5BE7-1FBF-3E45-9F52-A8E14918AF5D}"/>
              </a:ext>
            </a:extLst>
          </p:cNvPr>
          <p:cNvGrpSpPr/>
          <p:nvPr/>
        </p:nvGrpSpPr>
        <p:grpSpPr>
          <a:xfrm>
            <a:off x="1236703" y="1262878"/>
            <a:ext cx="2864301" cy="2185072"/>
            <a:chOff x="628650" y="1264833"/>
            <a:chExt cx="2864301" cy="2185072"/>
          </a:xfrm>
        </p:grpSpPr>
        <p:grpSp>
          <p:nvGrpSpPr>
            <p:cNvPr id="57" name="Group 3">
              <a:extLst>
                <a:ext uri="{FF2B5EF4-FFF2-40B4-BE49-F238E27FC236}">
                  <a16:creationId xmlns:a16="http://schemas.microsoft.com/office/drawing/2014/main" id="{7336857B-9606-0F4C-A70D-F888E7A1D9DD}"/>
                </a:ext>
              </a:extLst>
            </p:cNvPr>
            <p:cNvGrpSpPr>
              <a:grpSpLocks/>
            </p:cNvGrpSpPr>
            <p:nvPr/>
          </p:nvGrpSpPr>
          <p:grpSpPr bwMode="auto">
            <a:xfrm>
              <a:off x="996657" y="1264836"/>
              <a:ext cx="2438400" cy="1828800"/>
              <a:chOff x="960" y="1152"/>
              <a:chExt cx="1536" cy="1152"/>
            </a:xfrm>
          </p:grpSpPr>
          <p:sp>
            <p:nvSpPr>
              <p:cNvPr id="58" name="Rectangle 4">
                <a:extLst>
                  <a:ext uri="{FF2B5EF4-FFF2-40B4-BE49-F238E27FC236}">
                    <a16:creationId xmlns:a16="http://schemas.microsoft.com/office/drawing/2014/main" id="{BA1455B2-077F-E04F-8C12-5347BB6878C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9" name="Line 5">
                <a:extLst>
                  <a:ext uri="{FF2B5EF4-FFF2-40B4-BE49-F238E27FC236}">
                    <a16:creationId xmlns:a16="http://schemas.microsoft.com/office/drawing/2014/main" id="{A4058E93-AA55-3C45-9972-897238F3438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0" name="Line 6">
                <a:extLst>
                  <a:ext uri="{FF2B5EF4-FFF2-40B4-BE49-F238E27FC236}">
                    <a16:creationId xmlns:a16="http://schemas.microsoft.com/office/drawing/2014/main" id="{C7DB2EC0-6DB9-7447-8FE8-E24E2D2B345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1" name="Line 7">
                <a:extLst>
                  <a:ext uri="{FF2B5EF4-FFF2-40B4-BE49-F238E27FC236}">
                    <a16:creationId xmlns:a16="http://schemas.microsoft.com/office/drawing/2014/main" id="{781B6CCE-94B7-5844-BF93-6403998D9932}"/>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2" name="Line 8">
                <a:extLst>
                  <a:ext uri="{FF2B5EF4-FFF2-40B4-BE49-F238E27FC236}">
                    <a16:creationId xmlns:a16="http://schemas.microsoft.com/office/drawing/2014/main" id="{3FFA19BC-D143-3342-B0FE-D587794D087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63" name="Line 9">
                <a:extLst>
                  <a:ext uri="{FF2B5EF4-FFF2-40B4-BE49-F238E27FC236}">
                    <a16:creationId xmlns:a16="http://schemas.microsoft.com/office/drawing/2014/main" id="{2F5BD17E-32DC-784C-99F5-7A4520A60002}"/>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64" name="Rectangle 10">
                <a:extLst>
                  <a:ext uri="{FF2B5EF4-FFF2-40B4-BE49-F238E27FC236}">
                    <a16:creationId xmlns:a16="http://schemas.microsoft.com/office/drawing/2014/main" id="{0A07CC4A-742E-0C49-BD09-F786B5CA99BC}"/>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65" name="Rectangle 64">
              <a:extLst>
                <a:ext uri="{FF2B5EF4-FFF2-40B4-BE49-F238E27FC236}">
                  <a16:creationId xmlns:a16="http://schemas.microsoft.com/office/drawing/2014/main" id="{7D567A04-E2E6-5543-81C6-4CFB8A44B870}"/>
                </a:ext>
              </a:extLst>
            </p:cNvPr>
            <p:cNvSpPr>
              <a:spLocks noChangeArrowheads="1"/>
            </p:cNvSpPr>
            <p:nvPr/>
          </p:nvSpPr>
          <p:spPr bwMode="auto">
            <a:xfrm>
              <a:off x="2825458" y="12648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0.000</a:t>
              </a:r>
              <a:endParaRPr lang="en-US" i="1" dirty="0">
                <a:solidFill>
                  <a:schemeClr val="accent4"/>
                </a:solidFill>
              </a:endParaRPr>
            </a:p>
          </p:txBody>
        </p:sp>
        <p:sp>
          <p:nvSpPr>
            <p:cNvPr id="66" name="Text Box 18">
              <a:extLst>
                <a:ext uri="{FF2B5EF4-FFF2-40B4-BE49-F238E27FC236}">
                  <a16:creationId xmlns:a16="http://schemas.microsoft.com/office/drawing/2014/main" id="{3BE4947C-2198-6941-ABF2-6CBBF88B3633}"/>
                </a:ext>
              </a:extLst>
            </p:cNvPr>
            <p:cNvSpPr txBox="1">
              <a:spLocks noChangeArrowheads="1"/>
            </p:cNvSpPr>
            <p:nvPr/>
          </p:nvSpPr>
          <p:spPr bwMode="auto">
            <a:xfrm>
              <a:off x="628650" y="20137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67" name="Text Box 19">
              <a:extLst>
                <a:ext uri="{FF2B5EF4-FFF2-40B4-BE49-F238E27FC236}">
                  <a16:creationId xmlns:a16="http://schemas.microsoft.com/office/drawing/2014/main" id="{C187FF44-9D2A-BF4F-BBF1-7DA423E57A09}"/>
                </a:ext>
              </a:extLst>
            </p:cNvPr>
            <p:cNvSpPr txBox="1">
              <a:spLocks noChangeArrowheads="1"/>
            </p:cNvSpPr>
            <p:nvPr/>
          </p:nvSpPr>
          <p:spPr bwMode="auto">
            <a:xfrm>
              <a:off x="628650" y="14041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3</a:t>
              </a:r>
            </a:p>
          </p:txBody>
        </p:sp>
        <p:sp>
          <p:nvSpPr>
            <p:cNvPr id="68" name="Text Box 20">
              <a:extLst>
                <a:ext uri="{FF2B5EF4-FFF2-40B4-BE49-F238E27FC236}">
                  <a16:creationId xmlns:a16="http://schemas.microsoft.com/office/drawing/2014/main" id="{F2D52D67-A12D-6F4A-ACB7-88C7BCB63EE1}"/>
                </a:ext>
              </a:extLst>
            </p:cNvPr>
            <p:cNvSpPr txBox="1">
              <a:spLocks noChangeArrowheads="1"/>
            </p:cNvSpPr>
            <p:nvPr/>
          </p:nvSpPr>
          <p:spPr bwMode="auto">
            <a:xfrm>
              <a:off x="628650" y="25471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69" name="Text Box 21">
              <a:extLst>
                <a:ext uri="{FF2B5EF4-FFF2-40B4-BE49-F238E27FC236}">
                  <a16:creationId xmlns:a16="http://schemas.microsoft.com/office/drawing/2014/main" id="{CB285240-A049-4548-9B1B-63D8B9FDA692}"/>
                </a:ext>
              </a:extLst>
            </p:cNvPr>
            <p:cNvSpPr txBox="1">
              <a:spLocks noChangeArrowheads="1"/>
            </p:cNvSpPr>
            <p:nvPr/>
          </p:nvSpPr>
          <p:spPr bwMode="auto">
            <a:xfrm>
              <a:off x="29908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70" name="Text Box 22">
              <a:extLst>
                <a:ext uri="{FF2B5EF4-FFF2-40B4-BE49-F238E27FC236}">
                  <a16:creationId xmlns:a16="http://schemas.microsoft.com/office/drawing/2014/main" id="{8945E148-B3BA-3D48-873C-2DBA0BC465F8}"/>
                </a:ext>
              </a:extLst>
            </p:cNvPr>
            <p:cNvSpPr txBox="1">
              <a:spLocks noChangeArrowheads="1"/>
            </p:cNvSpPr>
            <p:nvPr/>
          </p:nvSpPr>
          <p:spPr bwMode="auto">
            <a:xfrm>
              <a:off x="23812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71" name="Text Box 23">
              <a:extLst>
                <a:ext uri="{FF2B5EF4-FFF2-40B4-BE49-F238E27FC236}">
                  <a16:creationId xmlns:a16="http://schemas.microsoft.com/office/drawing/2014/main" id="{9602D7A8-2E18-5C40-8352-2D31111FE2A4}"/>
                </a:ext>
              </a:extLst>
            </p:cNvPr>
            <p:cNvSpPr txBox="1">
              <a:spLocks noChangeArrowheads="1"/>
            </p:cNvSpPr>
            <p:nvPr/>
          </p:nvSpPr>
          <p:spPr bwMode="auto">
            <a:xfrm>
              <a:off x="17716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72" name="Text Box 24">
              <a:extLst>
                <a:ext uri="{FF2B5EF4-FFF2-40B4-BE49-F238E27FC236}">
                  <a16:creationId xmlns:a16="http://schemas.microsoft.com/office/drawing/2014/main" id="{61DBBFF4-8CC3-2C47-AAB4-4E72472EA30C}"/>
                </a:ext>
              </a:extLst>
            </p:cNvPr>
            <p:cNvSpPr txBox="1">
              <a:spLocks noChangeArrowheads="1"/>
            </p:cNvSpPr>
            <p:nvPr/>
          </p:nvSpPr>
          <p:spPr bwMode="auto">
            <a:xfrm>
              <a:off x="11620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73" name="Rectangle 72">
              <a:extLst>
                <a:ext uri="{FF2B5EF4-FFF2-40B4-BE49-F238E27FC236}">
                  <a16:creationId xmlns:a16="http://schemas.microsoft.com/office/drawing/2014/main" id="{2A4FC120-7546-E744-A70F-F0DEAF0AF1FA}"/>
                </a:ext>
              </a:extLst>
            </p:cNvPr>
            <p:cNvSpPr>
              <a:spLocks noChangeArrowheads="1"/>
            </p:cNvSpPr>
            <p:nvPr/>
          </p:nvSpPr>
          <p:spPr bwMode="auto">
            <a:xfrm>
              <a:off x="2825454" y="18744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0.000</a:t>
              </a:r>
              <a:endParaRPr lang="en-US" i="1" dirty="0">
                <a:solidFill>
                  <a:srgbClr val="C00000"/>
                </a:solidFill>
              </a:endParaRPr>
            </a:p>
          </p:txBody>
        </p:sp>
        <p:sp>
          <p:nvSpPr>
            <p:cNvPr id="74" name="TextBox 73">
              <a:extLst>
                <a:ext uri="{FF2B5EF4-FFF2-40B4-BE49-F238E27FC236}">
                  <a16:creationId xmlns:a16="http://schemas.microsoft.com/office/drawing/2014/main" id="{D74CA54B-A114-5241-966D-C503A481DC39}"/>
                </a:ext>
              </a:extLst>
            </p:cNvPr>
            <p:cNvSpPr txBox="1"/>
            <p:nvPr/>
          </p:nvSpPr>
          <p:spPr>
            <a:xfrm>
              <a:off x="972309" y="1393966"/>
              <a:ext cx="710451" cy="369332"/>
            </a:xfrm>
            <a:prstGeom prst="rect">
              <a:avLst/>
            </a:prstGeom>
            <a:noFill/>
          </p:spPr>
          <p:txBody>
            <a:bodyPr wrap="none" rtlCol="0">
              <a:spAutoFit/>
            </a:bodyPr>
            <a:lstStyle/>
            <a:p>
              <a:r>
                <a:rPr lang="en-GB" dirty="0">
                  <a:solidFill>
                    <a:schemeClr val="accent1"/>
                  </a:solidFill>
                </a:rPr>
                <a:t>0.111</a:t>
              </a:r>
            </a:p>
          </p:txBody>
        </p:sp>
        <p:sp>
          <p:nvSpPr>
            <p:cNvPr id="75" name="TextBox 74">
              <a:extLst>
                <a:ext uri="{FF2B5EF4-FFF2-40B4-BE49-F238E27FC236}">
                  <a16:creationId xmlns:a16="http://schemas.microsoft.com/office/drawing/2014/main" id="{72BF3666-5AEE-9B4C-9B23-9F17D80B3ACF}"/>
                </a:ext>
              </a:extLst>
            </p:cNvPr>
            <p:cNvSpPr txBox="1"/>
            <p:nvPr/>
          </p:nvSpPr>
          <p:spPr>
            <a:xfrm>
              <a:off x="1555391" y="1388471"/>
              <a:ext cx="710451" cy="369332"/>
            </a:xfrm>
            <a:prstGeom prst="rect">
              <a:avLst/>
            </a:prstGeom>
            <a:noFill/>
          </p:spPr>
          <p:txBody>
            <a:bodyPr wrap="none" rtlCol="0">
              <a:spAutoFit/>
            </a:bodyPr>
            <a:lstStyle/>
            <a:p>
              <a:r>
                <a:rPr lang="en-GB" dirty="0">
                  <a:solidFill>
                    <a:schemeClr val="accent1"/>
                  </a:solidFill>
                </a:rPr>
                <a:t>0.111</a:t>
              </a:r>
            </a:p>
          </p:txBody>
        </p:sp>
        <p:sp>
          <p:nvSpPr>
            <p:cNvPr id="76" name="TextBox 75">
              <a:extLst>
                <a:ext uri="{FF2B5EF4-FFF2-40B4-BE49-F238E27FC236}">
                  <a16:creationId xmlns:a16="http://schemas.microsoft.com/office/drawing/2014/main" id="{A35FE785-5116-174D-9F00-B8C99253DA6D}"/>
                </a:ext>
              </a:extLst>
            </p:cNvPr>
            <p:cNvSpPr txBox="1"/>
            <p:nvPr/>
          </p:nvSpPr>
          <p:spPr>
            <a:xfrm>
              <a:off x="2191704" y="1390422"/>
              <a:ext cx="710451" cy="369332"/>
            </a:xfrm>
            <a:prstGeom prst="rect">
              <a:avLst/>
            </a:prstGeom>
            <a:noFill/>
          </p:spPr>
          <p:txBody>
            <a:bodyPr wrap="none" rtlCol="0">
              <a:spAutoFit/>
            </a:bodyPr>
            <a:lstStyle/>
            <a:p>
              <a:r>
                <a:rPr lang="en-GB" dirty="0">
                  <a:solidFill>
                    <a:schemeClr val="accent1"/>
                  </a:solidFill>
                </a:rPr>
                <a:t>0.111</a:t>
              </a:r>
            </a:p>
          </p:txBody>
        </p:sp>
        <p:sp>
          <p:nvSpPr>
            <p:cNvPr id="77" name="TextBox 76">
              <a:extLst>
                <a:ext uri="{FF2B5EF4-FFF2-40B4-BE49-F238E27FC236}">
                  <a16:creationId xmlns:a16="http://schemas.microsoft.com/office/drawing/2014/main" id="{FBCD5C4E-56EF-C640-93CD-79FA8C77E985}"/>
                </a:ext>
              </a:extLst>
            </p:cNvPr>
            <p:cNvSpPr txBox="1"/>
            <p:nvPr/>
          </p:nvSpPr>
          <p:spPr>
            <a:xfrm>
              <a:off x="971085" y="2576867"/>
              <a:ext cx="710451" cy="369332"/>
            </a:xfrm>
            <a:prstGeom prst="rect">
              <a:avLst/>
            </a:prstGeom>
            <a:noFill/>
          </p:spPr>
          <p:txBody>
            <a:bodyPr wrap="none" rtlCol="0">
              <a:spAutoFit/>
            </a:bodyPr>
            <a:lstStyle/>
            <a:p>
              <a:r>
                <a:rPr lang="en-GB" dirty="0">
                  <a:solidFill>
                    <a:schemeClr val="accent1"/>
                  </a:solidFill>
                </a:rPr>
                <a:t>0.111</a:t>
              </a:r>
            </a:p>
          </p:txBody>
        </p:sp>
        <p:sp>
          <p:nvSpPr>
            <p:cNvPr id="78" name="TextBox 77">
              <a:extLst>
                <a:ext uri="{FF2B5EF4-FFF2-40B4-BE49-F238E27FC236}">
                  <a16:creationId xmlns:a16="http://schemas.microsoft.com/office/drawing/2014/main" id="{FEF4FB95-46F5-D545-883C-C6177E992116}"/>
                </a:ext>
              </a:extLst>
            </p:cNvPr>
            <p:cNvSpPr txBox="1"/>
            <p:nvPr/>
          </p:nvSpPr>
          <p:spPr>
            <a:xfrm>
              <a:off x="1554167" y="2571372"/>
              <a:ext cx="710451" cy="369332"/>
            </a:xfrm>
            <a:prstGeom prst="rect">
              <a:avLst/>
            </a:prstGeom>
            <a:noFill/>
          </p:spPr>
          <p:txBody>
            <a:bodyPr wrap="none" rtlCol="0">
              <a:spAutoFit/>
            </a:bodyPr>
            <a:lstStyle/>
            <a:p>
              <a:r>
                <a:rPr lang="en-GB" dirty="0">
                  <a:solidFill>
                    <a:schemeClr val="accent1"/>
                  </a:solidFill>
                </a:rPr>
                <a:t>0.111</a:t>
              </a:r>
            </a:p>
          </p:txBody>
        </p:sp>
        <p:sp>
          <p:nvSpPr>
            <p:cNvPr id="79" name="TextBox 78">
              <a:extLst>
                <a:ext uri="{FF2B5EF4-FFF2-40B4-BE49-F238E27FC236}">
                  <a16:creationId xmlns:a16="http://schemas.microsoft.com/office/drawing/2014/main" id="{B533F449-41B5-1548-95DD-ABAE46CA4D36}"/>
                </a:ext>
              </a:extLst>
            </p:cNvPr>
            <p:cNvSpPr txBox="1"/>
            <p:nvPr/>
          </p:nvSpPr>
          <p:spPr>
            <a:xfrm>
              <a:off x="2190480" y="2573323"/>
              <a:ext cx="710451" cy="369332"/>
            </a:xfrm>
            <a:prstGeom prst="rect">
              <a:avLst/>
            </a:prstGeom>
            <a:noFill/>
          </p:spPr>
          <p:txBody>
            <a:bodyPr wrap="none" rtlCol="0">
              <a:spAutoFit/>
            </a:bodyPr>
            <a:lstStyle/>
            <a:p>
              <a:r>
                <a:rPr lang="en-GB" dirty="0">
                  <a:solidFill>
                    <a:schemeClr val="accent1"/>
                  </a:solidFill>
                </a:rPr>
                <a:t>0.111</a:t>
              </a:r>
            </a:p>
          </p:txBody>
        </p:sp>
        <p:sp>
          <p:nvSpPr>
            <p:cNvPr id="80" name="TextBox 79">
              <a:extLst>
                <a:ext uri="{FF2B5EF4-FFF2-40B4-BE49-F238E27FC236}">
                  <a16:creationId xmlns:a16="http://schemas.microsoft.com/office/drawing/2014/main" id="{659A8A07-7E64-B84A-9EAE-9993D34ED839}"/>
                </a:ext>
              </a:extLst>
            </p:cNvPr>
            <p:cNvSpPr txBox="1"/>
            <p:nvPr/>
          </p:nvSpPr>
          <p:spPr>
            <a:xfrm>
              <a:off x="971085" y="1990378"/>
              <a:ext cx="710451" cy="369332"/>
            </a:xfrm>
            <a:prstGeom prst="rect">
              <a:avLst/>
            </a:prstGeom>
            <a:noFill/>
          </p:spPr>
          <p:txBody>
            <a:bodyPr wrap="none" rtlCol="0">
              <a:spAutoFit/>
            </a:bodyPr>
            <a:lstStyle/>
            <a:p>
              <a:r>
                <a:rPr lang="en-GB" dirty="0">
                  <a:solidFill>
                    <a:schemeClr val="accent1"/>
                  </a:solidFill>
                </a:rPr>
                <a:t>0.111</a:t>
              </a:r>
            </a:p>
          </p:txBody>
        </p:sp>
        <p:sp>
          <p:nvSpPr>
            <p:cNvPr id="81" name="TextBox 80">
              <a:extLst>
                <a:ext uri="{FF2B5EF4-FFF2-40B4-BE49-F238E27FC236}">
                  <a16:creationId xmlns:a16="http://schemas.microsoft.com/office/drawing/2014/main" id="{B66B9BA7-E13D-924B-98F3-B6D845A1E9D3}"/>
                </a:ext>
              </a:extLst>
            </p:cNvPr>
            <p:cNvSpPr txBox="1"/>
            <p:nvPr/>
          </p:nvSpPr>
          <p:spPr>
            <a:xfrm>
              <a:off x="2782500" y="2571372"/>
              <a:ext cx="710451" cy="369332"/>
            </a:xfrm>
            <a:prstGeom prst="rect">
              <a:avLst/>
            </a:prstGeom>
            <a:noFill/>
          </p:spPr>
          <p:txBody>
            <a:bodyPr wrap="none" rtlCol="0">
              <a:spAutoFit/>
            </a:bodyPr>
            <a:lstStyle/>
            <a:p>
              <a:r>
                <a:rPr lang="en-GB" dirty="0">
                  <a:solidFill>
                    <a:schemeClr val="accent1"/>
                  </a:solidFill>
                </a:rPr>
                <a:t>0.111</a:t>
              </a:r>
            </a:p>
          </p:txBody>
        </p:sp>
        <p:sp>
          <p:nvSpPr>
            <p:cNvPr id="82" name="TextBox 81">
              <a:extLst>
                <a:ext uri="{FF2B5EF4-FFF2-40B4-BE49-F238E27FC236}">
                  <a16:creationId xmlns:a16="http://schemas.microsoft.com/office/drawing/2014/main" id="{3C322A6A-5E6C-FD46-9508-3463303C1433}"/>
                </a:ext>
              </a:extLst>
            </p:cNvPr>
            <p:cNvSpPr txBox="1"/>
            <p:nvPr/>
          </p:nvSpPr>
          <p:spPr>
            <a:xfrm>
              <a:off x="2190480" y="1986834"/>
              <a:ext cx="710451" cy="369332"/>
            </a:xfrm>
            <a:prstGeom prst="rect">
              <a:avLst/>
            </a:prstGeom>
            <a:noFill/>
          </p:spPr>
          <p:txBody>
            <a:bodyPr wrap="none" rtlCol="0">
              <a:spAutoFit/>
            </a:bodyPr>
            <a:lstStyle/>
            <a:p>
              <a:r>
                <a:rPr lang="en-GB" dirty="0">
                  <a:solidFill>
                    <a:schemeClr val="accent1"/>
                  </a:solidFill>
                </a:rPr>
                <a:t>0.111</a:t>
              </a:r>
            </a:p>
          </p:txBody>
        </p:sp>
      </p:grpSp>
      <p:sp>
        <p:nvSpPr>
          <p:cNvPr id="28" name="TextBox 27">
            <a:extLst>
              <a:ext uri="{FF2B5EF4-FFF2-40B4-BE49-F238E27FC236}">
                <a16:creationId xmlns:a16="http://schemas.microsoft.com/office/drawing/2014/main" id="{1721AB6D-4C7A-2D4E-86D5-D0C7BCF507F9}"/>
              </a:ext>
            </a:extLst>
          </p:cNvPr>
          <p:cNvSpPr txBox="1"/>
          <p:nvPr/>
        </p:nvSpPr>
        <p:spPr>
          <a:xfrm>
            <a:off x="1897695" y="3381264"/>
            <a:ext cx="1852430" cy="369332"/>
          </a:xfrm>
          <a:prstGeom prst="rect">
            <a:avLst/>
          </a:prstGeom>
          <a:noFill/>
        </p:spPr>
        <p:txBody>
          <a:bodyPr wrap="none" rtlCol="0">
            <a:spAutoFit/>
          </a:bodyPr>
          <a:lstStyle/>
          <a:p>
            <a:r>
              <a:rPr lang="en-GB" dirty="0"/>
              <a:t>Initial distribution</a:t>
            </a:r>
          </a:p>
        </p:txBody>
      </p:sp>
      <p:grpSp>
        <p:nvGrpSpPr>
          <p:cNvPr id="83" name="Group 82">
            <a:extLst>
              <a:ext uri="{FF2B5EF4-FFF2-40B4-BE49-F238E27FC236}">
                <a16:creationId xmlns:a16="http://schemas.microsoft.com/office/drawing/2014/main" id="{201C0216-124D-664C-8A02-6783C9014763}"/>
              </a:ext>
            </a:extLst>
          </p:cNvPr>
          <p:cNvGrpSpPr/>
          <p:nvPr/>
        </p:nvGrpSpPr>
        <p:grpSpPr>
          <a:xfrm>
            <a:off x="5025799" y="1262878"/>
            <a:ext cx="2864301" cy="2483743"/>
            <a:chOff x="5025799" y="1262878"/>
            <a:chExt cx="2864301" cy="2483743"/>
          </a:xfrm>
        </p:grpSpPr>
        <p:sp>
          <p:nvSpPr>
            <p:cNvPr id="84" name="TextBox 83">
              <a:extLst>
                <a:ext uri="{FF2B5EF4-FFF2-40B4-BE49-F238E27FC236}">
                  <a16:creationId xmlns:a16="http://schemas.microsoft.com/office/drawing/2014/main" id="{31065A7F-3D7E-5A4C-910A-A47C33EC4E26}"/>
                </a:ext>
              </a:extLst>
            </p:cNvPr>
            <p:cNvSpPr txBox="1"/>
            <p:nvPr/>
          </p:nvSpPr>
          <p:spPr>
            <a:xfrm>
              <a:off x="5369217" y="3377289"/>
              <a:ext cx="2520883" cy="369332"/>
            </a:xfrm>
            <a:prstGeom prst="rect">
              <a:avLst/>
            </a:prstGeom>
            <a:noFill/>
          </p:spPr>
          <p:txBody>
            <a:bodyPr wrap="none" rtlCol="0">
              <a:spAutoFit/>
            </a:bodyPr>
            <a:lstStyle/>
            <a:p>
              <a:r>
                <a:rPr lang="en-GB" dirty="0"/>
                <a:t>After moving </a:t>
              </a:r>
              <a:r>
                <a:rPr lang="en-GB" dirty="0">
                  <a:solidFill>
                    <a:srgbClr val="C00000"/>
                  </a:solidFill>
                </a:rPr>
                <a:t>L</a:t>
              </a:r>
              <a:r>
                <a:rPr lang="en-GB" dirty="0"/>
                <a:t> five times</a:t>
              </a:r>
            </a:p>
          </p:txBody>
        </p:sp>
        <p:grpSp>
          <p:nvGrpSpPr>
            <p:cNvPr id="108" name="Group 107">
              <a:extLst>
                <a:ext uri="{FF2B5EF4-FFF2-40B4-BE49-F238E27FC236}">
                  <a16:creationId xmlns:a16="http://schemas.microsoft.com/office/drawing/2014/main" id="{CFBF3302-C597-6040-953E-49FAFC492FD5}"/>
                </a:ext>
              </a:extLst>
            </p:cNvPr>
            <p:cNvGrpSpPr/>
            <p:nvPr/>
          </p:nvGrpSpPr>
          <p:grpSpPr>
            <a:xfrm>
              <a:off x="5025799" y="1262878"/>
              <a:ext cx="2864301" cy="2185072"/>
              <a:chOff x="628650" y="1264833"/>
              <a:chExt cx="2864301" cy="2185072"/>
            </a:xfrm>
          </p:grpSpPr>
          <p:grpSp>
            <p:nvGrpSpPr>
              <p:cNvPr id="109" name="Group 3">
                <a:extLst>
                  <a:ext uri="{FF2B5EF4-FFF2-40B4-BE49-F238E27FC236}">
                    <a16:creationId xmlns:a16="http://schemas.microsoft.com/office/drawing/2014/main" id="{BCBD674C-2F9B-2141-8E45-71BFBF66891F}"/>
                  </a:ext>
                </a:extLst>
              </p:cNvPr>
              <p:cNvGrpSpPr>
                <a:grpSpLocks/>
              </p:cNvGrpSpPr>
              <p:nvPr/>
            </p:nvGrpSpPr>
            <p:grpSpPr bwMode="auto">
              <a:xfrm>
                <a:off x="996657" y="1264836"/>
                <a:ext cx="2438400" cy="1828800"/>
                <a:chOff x="960" y="1152"/>
                <a:chExt cx="1536" cy="1152"/>
              </a:xfrm>
            </p:grpSpPr>
            <p:sp>
              <p:nvSpPr>
                <p:cNvPr id="128" name="Rectangle 4">
                  <a:extLst>
                    <a:ext uri="{FF2B5EF4-FFF2-40B4-BE49-F238E27FC236}">
                      <a16:creationId xmlns:a16="http://schemas.microsoft.com/office/drawing/2014/main" id="{48604552-B10F-974D-B948-5C8394BD913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9" name="Line 5">
                  <a:extLst>
                    <a:ext uri="{FF2B5EF4-FFF2-40B4-BE49-F238E27FC236}">
                      <a16:creationId xmlns:a16="http://schemas.microsoft.com/office/drawing/2014/main" id="{77EE07C8-8764-634D-8A9A-97C0E4741BA4}"/>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0" name="Line 6">
                  <a:extLst>
                    <a:ext uri="{FF2B5EF4-FFF2-40B4-BE49-F238E27FC236}">
                      <a16:creationId xmlns:a16="http://schemas.microsoft.com/office/drawing/2014/main" id="{286153BB-EDC4-3848-9E88-9F793ACB535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1" name="Line 7">
                  <a:extLst>
                    <a:ext uri="{FF2B5EF4-FFF2-40B4-BE49-F238E27FC236}">
                      <a16:creationId xmlns:a16="http://schemas.microsoft.com/office/drawing/2014/main" id="{CFC39017-484D-A948-BA6E-D25D476EAF5A}"/>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2" name="Line 8">
                  <a:extLst>
                    <a:ext uri="{FF2B5EF4-FFF2-40B4-BE49-F238E27FC236}">
                      <a16:creationId xmlns:a16="http://schemas.microsoft.com/office/drawing/2014/main" id="{D680D41C-3659-8E42-8FCA-1663D73FB19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133" name="Line 9">
                  <a:extLst>
                    <a:ext uri="{FF2B5EF4-FFF2-40B4-BE49-F238E27FC236}">
                      <a16:creationId xmlns:a16="http://schemas.microsoft.com/office/drawing/2014/main" id="{9C9D087B-C902-FD46-9EA0-BD077241027C}"/>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134" name="Rectangle 10">
                  <a:extLst>
                    <a:ext uri="{FF2B5EF4-FFF2-40B4-BE49-F238E27FC236}">
                      <a16:creationId xmlns:a16="http://schemas.microsoft.com/office/drawing/2014/main" id="{2047BF53-6E12-E045-88A0-2B82CB730B33}"/>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10" name="Rectangle 109">
                <a:extLst>
                  <a:ext uri="{FF2B5EF4-FFF2-40B4-BE49-F238E27FC236}">
                    <a16:creationId xmlns:a16="http://schemas.microsoft.com/office/drawing/2014/main" id="{DA5BDCA3-C9DB-AC41-848E-7BE8022253A9}"/>
                  </a:ext>
                </a:extLst>
              </p:cNvPr>
              <p:cNvSpPr>
                <a:spLocks noChangeArrowheads="1"/>
              </p:cNvSpPr>
              <p:nvPr/>
            </p:nvSpPr>
            <p:spPr bwMode="auto">
              <a:xfrm>
                <a:off x="2825458" y="12648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0.000</a:t>
                </a:r>
                <a:endParaRPr lang="en-US" i="1" dirty="0">
                  <a:solidFill>
                    <a:schemeClr val="accent4"/>
                  </a:solidFill>
                </a:endParaRPr>
              </a:p>
            </p:txBody>
          </p:sp>
          <p:sp>
            <p:nvSpPr>
              <p:cNvPr id="111" name="Text Box 18">
                <a:extLst>
                  <a:ext uri="{FF2B5EF4-FFF2-40B4-BE49-F238E27FC236}">
                    <a16:creationId xmlns:a16="http://schemas.microsoft.com/office/drawing/2014/main" id="{4ED53F8E-0EA2-3D4E-A73F-3A29519A2E46}"/>
                  </a:ext>
                </a:extLst>
              </p:cNvPr>
              <p:cNvSpPr txBox="1">
                <a:spLocks noChangeArrowheads="1"/>
              </p:cNvSpPr>
              <p:nvPr/>
            </p:nvSpPr>
            <p:spPr bwMode="auto">
              <a:xfrm>
                <a:off x="628650" y="20137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12" name="Text Box 19">
                <a:extLst>
                  <a:ext uri="{FF2B5EF4-FFF2-40B4-BE49-F238E27FC236}">
                    <a16:creationId xmlns:a16="http://schemas.microsoft.com/office/drawing/2014/main" id="{CE89F3AD-B773-964D-A55F-87B96D9CDDE5}"/>
                  </a:ext>
                </a:extLst>
              </p:cNvPr>
              <p:cNvSpPr txBox="1">
                <a:spLocks noChangeArrowheads="1"/>
              </p:cNvSpPr>
              <p:nvPr/>
            </p:nvSpPr>
            <p:spPr bwMode="auto">
              <a:xfrm>
                <a:off x="628650" y="14041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13" name="Text Box 20">
                <a:extLst>
                  <a:ext uri="{FF2B5EF4-FFF2-40B4-BE49-F238E27FC236}">
                    <a16:creationId xmlns:a16="http://schemas.microsoft.com/office/drawing/2014/main" id="{232E754B-CE62-9E46-805E-1A7421AD68C7}"/>
                  </a:ext>
                </a:extLst>
              </p:cNvPr>
              <p:cNvSpPr txBox="1">
                <a:spLocks noChangeArrowheads="1"/>
              </p:cNvSpPr>
              <p:nvPr/>
            </p:nvSpPr>
            <p:spPr bwMode="auto">
              <a:xfrm>
                <a:off x="628650" y="25471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14" name="Text Box 21">
                <a:extLst>
                  <a:ext uri="{FF2B5EF4-FFF2-40B4-BE49-F238E27FC236}">
                    <a16:creationId xmlns:a16="http://schemas.microsoft.com/office/drawing/2014/main" id="{B23363DA-998C-D642-8EB0-05F744640F8E}"/>
                  </a:ext>
                </a:extLst>
              </p:cNvPr>
              <p:cNvSpPr txBox="1">
                <a:spLocks noChangeArrowheads="1"/>
              </p:cNvSpPr>
              <p:nvPr/>
            </p:nvSpPr>
            <p:spPr bwMode="auto">
              <a:xfrm>
                <a:off x="29908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115" name="Text Box 22">
                <a:extLst>
                  <a:ext uri="{FF2B5EF4-FFF2-40B4-BE49-F238E27FC236}">
                    <a16:creationId xmlns:a16="http://schemas.microsoft.com/office/drawing/2014/main" id="{39E5CCC1-20E0-A945-9AC5-78D095CFF04C}"/>
                  </a:ext>
                </a:extLst>
              </p:cNvPr>
              <p:cNvSpPr txBox="1">
                <a:spLocks noChangeArrowheads="1"/>
              </p:cNvSpPr>
              <p:nvPr/>
            </p:nvSpPr>
            <p:spPr bwMode="auto">
              <a:xfrm>
                <a:off x="23812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16" name="Text Box 23">
                <a:extLst>
                  <a:ext uri="{FF2B5EF4-FFF2-40B4-BE49-F238E27FC236}">
                    <a16:creationId xmlns:a16="http://schemas.microsoft.com/office/drawing/2014/main" id="{3FCB414D-CF5A-1249-BE5E-6F51EE69B753}"/>
                  </a:ext>
                </a:extLst>
              </p:cNvPr>
              <p:cNvSpPr txBox="1">
                <a:spLocks noChangeArrowheads="1"/>
              </p:cNvSpPr>
              <p:nvPr/>
            </p:nvSpPr>
            <p:spPr bwMode="auto">
              <a:xfrm>
                <a:off x="17716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17" name="Text Box 24">
                <a:extLst>
                  <a:ext uri="{FF2B5EF4-FFF2-40B4-BE49-F238E27FC236}">
                    <a16:creationId xmlns:a16="http://schemas.microsoft.com/office/drawing/2014/main" id="{48EBA392-17D6-3B46-B541-1D5737AE6A80}"/>
                  </a:ext>
                </a:extLst>
              </p:cNvPr>
              <p:cNvSpPr txBox="1">
                <a:spLocks noChangeArrowheads="1"/>
              </p:cNvSpPr>
              <p:nvPr/>
            </p:nvSpPr>
            <p:spPr bwMode="auto">
              <a:xfrm>
                <a:off x="11620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118" name="Rectangle 117">
                <a:extLst>
                  <a:ext uri="{FF2B5EF4-FFF2-40B4-BE49-F238E27FC236}">
                    <a16:creationId xmlns:a16="http://schemas.microsoft.com/office/drawing/2014/main" id="{396E8758-4AF9-FA4B-B532-E4427CCE9E11}"/>
                  </a:ext>
                </a:extLst>
              </p:cNvPr>
              <p:cNvSpPr>
                <a:spLocks noChangeArrowheads="1"/>
              </p:cNvSpPr>
              <p:nvPr/>
            </p:nvSpPr>
            <p:spPr bwMode="auto">
              <a:xfrm>
                <a:off x="2825454" y="18744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0.012</a:t>
                </a:r>
                <a:endParaRPr lang="en-US" i="1" dirty="0">
                  <a:solidFill>
                    <a:srgbClr val="C00000"/>
                  </a:solidFill>
                </a:endParaRPr>
              </a:p>
            </p:txBody>
          </p:sp>
          <p:sp>
            <p:nvSpPr>
              <p:cNvPr id="119" name="TextBox 118">
                <a:extLst>
                  <a:ext uri="{FF2B5EF4-FFF2-40B4-BE49-F238E27FC236}">
                    <a16:creationId xmlns:a16="http://schemas.microsoft.com/office/drawing/2014/main" id="{4DD07E1C-B206-ED4D-83D6-EB87C4FC76B2}"/>
                  </a:ext>
                </a:extLst>
              </p:cNvPr>
              <p:cNvSpPr txBox="1"/>
              <p:nvPr/>
            </p:nvSpPr>
            <p:spPr>
              <a:xfrm>
                <a:off x="972309" y="1393966"/>
                <a:ext cx="710451" cy="369332"/>
              </a:xfrm>
              <a:prstGeom prst="rect">
                <a:avLst/>
              </a:prstGeom>
              <a:noFill/>
            </p:spPr>
            <p:txBody>
              <a:bodyPr wrap="none" rtlCol="0">
                <a:spAutoFit/>
              </a:bodyPr>
              <a:lstStyle/>
              <a:p>
                <a:r>
                  <a:rPr lang="en-GB" dirty="0">
                    <a:solidFill>
                      <a:schemeClr val="accent1"/>
                    </a:solidFill>
                  </a:rPr>
                  <a:t>0.300</a:t>
                </a:r>
              </a:p>
            </p:txBody>
          </p:sp>
          <p:sp>
            <p:nvSpPr>
              <p:cNvPr id="120" name="TextBox 119">
                <a:extLst>
                  <a:ext uri="{FF2B5EF4-FFF2-40B4-BE49-F238E27FC236}">
                    <a16:creationId xmlns:a16="http://schemas.microsoft.com/office/drawing/2014/main" id="{8D5C3B7D-7CB6-354F-8ED1-5E12B2D874EC}"/>
                  </a:ext>
                </a:extLst>
              </p:cNvPr>
              <p:cNvSpPr txBox="1"/>
              <p:nvPr/>
            </p:nvSpPr>
            <p:spPr>
              <a:xfrm>
                <a:off x="1555391" y="1388471"/>
                <a:ext cx="710451" cy="369332"/>
              </a:xfrm>
              <a:prstGeom prst="rect">
                <a:avLst/>
              </a:prstGeom>
              <a:noFill/>
            </p:spPr>
            <p:txBody>
              <a:bodyPr wrap="none" rtlCol="0">
                <a:spAutoFit/>
              </a:bodyPr>
              <a:lstStyle/>
              <a:p>
                <a:r>
                  <a:rPr lang="en-GB" dirty="0">
                    <a:solidFill>
                      <a:schemeClr val="accent1"/>
                    </a:solidFill>
                  </a:rPr>
                  <a:t>0.010</a:t>
                </a:r>
              </a:p>
            </p:txBody>
          </p:sp>
          <p:sp>
            <p:nvSpPr>
              <p:cNvPr id="121" name="TextBox 120">
                <a:extLst>
                  <a:ext uri="{FF2B5EF4-FFF2-40B4-BE49-F238E27FC236}">
                    <a16:creationId xmlns:a16="http://schemas.microsoft.com/office/drawing/2014/main" id="{AF93695B-08E5-9F4A-BA90-977E4A946263}"/>
                  </a:ext>
                </a:extLst>
              </p:cNvPr>
              <p:cNvSpPr txBox="1"/>
              <p:nvPr/>
            </p:nvSpPr>
            <p:spPr>
              <a:xfrm>
                <a:off x="2191704" y="1390422"/>
                <a:ext cx="710451" cy="369332"/>
              </a:xfrm>
              <a:prstGeom prst="rect">
                <a:avLst/>
              </a:prstGeom>
              <a:noFill/>
            </p:spPr>
            <p:txBody>
              <a:bodyPr wrap="none" rtlCol="0">
                <a:spAutoFit/>
              </a:bodyPr>
              <a:lstStyle/>
              <a:p>
                <a:r>
                  <a:rPr lang="en-GB" dirty="0">
                    <a:solidFill>
                      <a:schemeClr val="accent1"/>
                    </a:solidFill>
                  </a:rPr>
                  <a:t>0.008</a:t>
                </a:r>
              </a:p>
            </p:txBody>
          </p:sp>
          <p:sp>
            <p:nvSpPr>
              <p:cNvPr id="122" name="TextBox 121">
                <a:extLst>
                  <a:ext uri="{FF2B5EF4-FFF2-40B4-BE49-F238E27FC236}">
                    <a16:creationId xmlns:a16="http://schemas.microsoft.com/office/drawing/2014/main" id="{3768D231-7276-B046-92DC-5554E2CC49C6}"/>
                  </a:ext>
                </a:extLst>
              </p:cNvPr>
              <p:cNvSpPr txBox="1"/>
              <p:nvPr/>
            </p:nvSpPr>
            <p:spPr>
              <a:xfrm>
                <a:off x="971085" y="2576867"/>
                <a:ext cx="710451" cy="369332"/>
              </a:xfrm>
              <a:prstGeom prst="rect">
                <a:avLst/>
              </a:prstGeom>
              <a:noFill/>
            </p:spPr>
            <p:txBody>
              <a:bodyPr wrap="none" rtlCol="0">
                <a:spAutoFit/>
              </a:bodyPr>
              <a:lstStyle/>
              <a:p>
                <a:r>
                  <a:rPr lang="en-GB" dirty="0">
                    <a:solidFill>
                      <a:schemeClr val="accent1"/>
                    </a:solidFill>
                  </a:rPr>
                  <a:t>0.371</a:t>
                </a:r>
              </a:p>
            </p:txBody>
          </p:sp>
          <p:sp>
            <p:nvSpPr>
              <p:cNvPr id="123" name="TextBox 122">
                <a:extLst>
                  <a:ext uri="{FF2B5EF4-FFF2-40B4-BE49-F238E27FC236}">
                    <a16:creationId xmlns:a16="http://schemas.microsoft.com/office/drawing/2014/main" id="{54CFB15E-1E22-B443-8784-F905B630E760}"/>
                  </a:ext>
                </a:extLst>
              </p:cNvPr>
              <p:cNvSpPr txBox="1"/>
              <p:nvPr/>
            </p:nvSpPr>
            <p:spPr>
              <a:xfrm>
                <a:off x="1554167" y="2571372"/>
                <a:ext cx="710451" cy="369332"/>
              </a:xfrm>
              <a:prstGeom prst="rect">
                <a:avLst/>
              </a:prstGeom>
              <a:noFill/>
            </p:spPr>
            <p:txBody>
              <a:bodyPr wrap="none" rtlCol="0">
                <a:spAutoFit/>
              </a:bodyPr>
              <a:lstStyle/>
              <a:p>
                <a:r>
                  <a:rPr lang="en-GB" dirty="0">
                    <a:solidFill>
                      <a:schemeClr val="accent1"/>
                    </a:solidFill>
                  </a:rPr>
                  <a:t>0.012</a:t>
                </a:r>
              </a:p>
            </p:txBody>
          </p:sp>
          <p:sp>
            <p:nvSpPr>
              <p:cNvPr id="124" name="TextBox 123">
                <a:extLst>
                  <a:ext uri="{FF2B5EF4-FFF2-40B4-BE49-F238E27FC236}">
                    <a16:creationId xmlns:a16="http://schemas.microsoft.com/office/drawing/2014/main" id="{54001143-DE40-284E-BABE-C367BA0F5404}"/>
                  </a:ext>
                </a:extLst>
              </p:cNvPr>
              <p:cNvSpPr txBox="1"/>
              <p:nvPr/>
            </p:nvSpPr>
            <p:spPr>
              <a:xfrm>
                <a:off x="2190480" y="2573323"/>
                <a:ext cx="710451" cy="369332"/>
              </a:xfrm>
              <a:prstGeom prst="rect">
                <a:avLst/>
              </a:prstGeom>
              <a:noFill/>
            </p:spPr>
            <p:txBody>
              <a:bodyPr wrap="none" rtlCol="0">
                <a:spAutoFit/>
              </a:bodyPr>
              <a:lstStyle/>
              <a:p>
                <a:r>
                  <a:rPr lang="en-GB" dirty="0">
                    <a:solidFill>
                      <a:schemeClr val="accent1"/>
                    </a:solidFill>
                  </a:rPr>
                  <a:t>0.008</a:t>
                </a:r>
              </a:p>
            </p:txBody>
          </p:sp>
          <p:sp>
            <p:nvSpPr>
              <p:cNvPr id="125" name="TextBox 124">
                <a:extLst>
                  <a:ext uri="{FF2B5EF4-FFF2-40B4-BE49-F238E27FC236}">
                    <a16:creationId xmlns:a16="http://schemas.microsoft.com/office/drawing/2014/main" id="{1F3DE6FC-B962-1549-BC5B-AEF82A4E9C6F}"/>
                  </a:ext>
                </a:extLst>
              </p:cNvPr>
              <p:cNvSpPr txBox="1"/>
              <p:nvPr/>
            </p:nvSpPr>
            <p:spPr>
              <a:xfrm>
                <a:off x="971085" y="1990378"/>
                <a:ext cx="710451" cy="369332"/>
              </a:xfrm>
              <a:prstGeom prst="rect">
                <a:avLst/>
              </a:prstGeom>
              <a:noFill/>
            </p:spPr>
            <p:txBody>
              <a:bodyPr wrap="none" rtlCol="0">
                <a:spAutoFit/>
              </a:bodyPr>
              <a:lstStyle/>
              <a:p>
                <a:r>
                  <a:rPr lang="en-GB" dirty="0">
                    <a:solidFill>
                      <a:schemeClr val="accent1"/>
                    </a:solidFill>
                  </a:rPr>
                  <a:t>0.221</a:t>
                </a:r>
              </a:p>
            </p:txBody>
          </p:sp>
          <p:sp>
            <p:nvSpPr>
              <p:cNvPr id="126" name="TextBox 125">
                <a:extLst>
                  <a:ext uri="{FF2B5EF4-FFF2-40B4-BE49-F238E27FC236}">
                    <a16:creationId xmlns:a16="http://schemas.microsoft.com/office/drawing/2014/main" id="{18B5ABD4-0887-3B42-9B0E-3DC1A4915B2C}"/>
                  </a:ext>
                </a:extLst>
              </p:cNvPr>
              <p:cNvSpPr txBox="1"/>
              <p:nvPr/>
            </p:nvSpPr>
            <p:spPr>
              <a:xfrm>
                <a:off x="2782500" y="2571372"/>
                <a:ext cx="710451" cy="369332"/>
              </a:xfrm>
              <a:prstGeom prst="rect">
                <a:avLst/>
              </a:prstGeom>
              <a:noFill/>
            </p:spPr>
            <p:txBody>
              <a:bodyPr wrap="none" rtlCol="0">
                <a:spAutoFit/>
              </a:bodyPr>
              <a:lstStyle/>
              <a:p>
                <a:r>
                  <a:rPr lang="en-GB" dirty="0">
                    <a:solidFill>
                      <a:schemeClr val="accent1"/>
                    </a:solidFill>
                  </a:rPr>
                  <a:t>0.000</a:t>
                </a:r>
              </a:p>
            </p:txBody>
          </p:sp>
          <p:sp>
            <p:nvSpPr>
              <p:cNvPr id="127" name="TextBox 126">
                <a:extLst>
                  <a:ext uri="{FF2B5EF4-FFF2-40B4-BE49-F238E27FC236}">
                    <a16:creationId xmlns:a16="http://schemas.microsoft.com/office/drawing/2014/main" id="{A81A9F06-2855-D045-9C34-A0CFE6A2A66E}"/>
                  </a:ext>
                </a:extLst>
              </p:cNvPr>
              <p:cNvSpPr txBox="1"/>
              <p:nvPr/>
            </p:nvSpPr>
            <p:spPr>
              <a:xfrm>
                <a:off x="2190480" y="1986834"/>
                <a:ext cx="710451" cy="369332"/>
              </a:xfrm>
              <a:prstGeom prst="rect">
                <a:avLst/>
              </a:prstGeom>
              <a:noFill/>
            </p:spPr>
            <p:txBody>
              <a:bodyPr wrap="none" rtlCol="0">
                <a:spAutoFit/>
              </a:bodyPr>
              <a:lstStyle/>
              <a:p>
                <a:r>
                  <a:rPr lang="en-GB" dirty="0">
                    <a:solidFill>
                      <a:schemeClr val="accent1"/>
                    </a:solidFill>
                  </a:rPr>
                  <a:t>0.059</a:t>
                </a:r>
              </a:p>
            </p:txBody>
          </p:sp>
        </p:grpSp>
      </p:grpSp>
      <p:grpSp>
        <p:nvGrpSpPr>
          <p:cNvPr id="191" name="Group 190">
            <a:extLst>
              <a:ext uri="{FF2B5EF4-FFF2-40B4-BE49-F238E27FC236}">
                <a16:creationId xmlns:a16="http://schemas.microsoft.com/office/drawing/2014/main" id="{23748E6C-8919-CD49-84B8-A5CBE711E982}"/>
              </a:ext>
            </a:extLst>
          </p:cNvPr>
          <p:cNvGrpSpPr/>
          <p:nvPr/>
        </p:nvGrpSpPr>
        <p:grpSpPr>
          <a:xfrm>
            <a:off x="5025799" y="3982661"/>
            <a:ext cx="2891551" cy="2483743"/>
            <a:chOff x="5025799" y="1262878"/>
            <a:chExt cx="2891551" cy="2483743"/>
          </a:xfrm>
        </p:grpSpPr>
        <p:sp>
          <p:nvSpPr>
            <p:cNvPr id="192" name="TextBox 191">
              <a:extLst>
                <a:ext uri="{FF2B5EF4-FFF2-40B4-BE49-F238E27FC236}">
                  <a16:creationId xmlns:a16="http://schemas.microsoft.com/office/drawing/2014/main" id="{272A45D0-F41A-BC48-AE31-FBC65025D3B2}"/>
                </a:ext>
              </a:extLst>
            </p:cNvPr>
            <p:cNvSpPr txBox="1"/>
            <p:nvPr/>
          </p:nvSpPr>
          <p:spPr>
            <a:xfrm>
              <a:off x="5369217" y="3377289"/>
              <a:ext cx="2548133" cy="369332"/>
            </a:xfrm>
            <a:prstGeom prst="rect">
              <a:avLst/>
            </a:prstGeom>
            <a:noFill/>
          </p:spPr>
          <p:txBody>
            <a:bodyPr wrap="none" rtlCol="0">
              <a:spAutoFit/>
            </a:bodyPr>
            <a:lstStyle/>
            <a:p>
              <a:r>
                <a:rPr lang="en-GB" dirty="0"/>
                <a:t>After moving </a:t>
              </a:r>
              <a:r>
                <a:rPr lang="en-GB" dirty="0">
                  <a:solidFill>
                    <a:srgbClr val="C00000"/>
                  </a:solidFill>
                </a:rPr>
                <a:t>R</a:t>
              </a:r>
              <a:r>
                <a:rPr lang="en-GB" dirty="0"/>
                <a:t> five times</a:t>
              </a:r>
            </a:p>
          </p:txBody>
        </p:sp>
        <p:grpSp>
          <p:nvGrpSpPr>
            <p:cNvPr id="193" name="Group 192">
              <a:extLst>
                <a:ext uri="{FF2B5EF4-FFF2-40B4-BE49-F238E27FC236}">
                  <a16:creationId xmlns:a16="http://schemas.microsoft.com/office/drawing/2014/main" id="{056C988C-0C01-594B-827C-EB39C77B08A0}"/>
                </a:ext>
              </a:extLst>
            </p:cNvPr>
            <p:cNvGrpSpPr/>
            <p:nvPr/>
          </p:nvGrpSpPr>
          <p:grpSpPr>
            <a:xfrm>
              <a:off x="5025799" y="1262878"/>
              <a:ext cx="2864301" cy="2185072"/>
              <a:chOff x="628650" y="1264833"/>
              <a:chExt cx="2864301" cy="2185072"/>
            </a:xfrm>
          </p:grpSpPr>
          <p:grpSp>
            <p:nvGrpSpPr>
              <p:cNvPr id="194" name="Group 3">
                <a:extLst>
                  <a:ext uri="{FF2B5EF4-FFF2-40B4-BE49-F238E27FC236}">
                    <a16:creationId xmlns:a16="http://schemas.microsoft.com/office/drawing/2014/main" id="{AD898525-638C-AC46-80BD-4B3530F93C43}"/>
                  </a:ext>
                </a:extLst>
              </p:cNvPr>
              <p:cNvGrpSpPr>
                <a:grpSpLocks/>
              </p:cNvGrpSpPr>
              <p:nvPr/>
            </p:nvGrpSpPr>
            <p:grpSpPr bwMode="auto">
              <a:xfrm>
                <a:off x="996657" y="1264836"/>
                <a:ext cx="2438400" cy="1828800"/>
                <a:chOff x="960" y="1152"/>
                <a:chExt cx="1536" cy="1152"/>
              </a:xfrm>
            </p:grpSpPr>
            <p:sp>
              <p:nvSpPr>
                <p:cNvPr id="213" name="Rectangle 4">
                  <a:extLst>
                    <a:ext uri="{FF2B5EF4-FFF2-40B4-BE49-F238E27FC236}">
                      <a16:creationId xmlns:a16="http://schemas.microsoft.com/office/drawing/2014/main" id="{CED0AE14-2F95-934A-9F8F-8506235A0F8C}"/>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4" name="Line 5">
                  <a:extLst>
                    <a:ext uri="{FF2B5EF4-FFF2-40B4-BE49-F238E27FC236}">
                      <a16:creationId xmlns:a16="http://schemas.microsoft.com/office/drawing/2014/main" id="{391D2C3D-F697-7C46-8F72-2A2605595A5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15" name="Line 6">
                  <a:extLst>
                    <a:ext uri="{FF2B5EF4-FFF2-40B4-BE49-F238E27FC236}">
                      <a16:creationId xmlns:a16="http://schemas.microsoft.com/office/drawing/2014/main" id="{2E94B45D-7048-184E-8588-9E83B0EDFBB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16" name="Line 7">
                  <a:extLst>
                    <a:ext uri="{FF2B5EF4-FFF2-40B4-BE49-F238E27FC236}">
                      <a16:creationId xmlns:a16="http://schemas.microsoft.com/office/drawing/2014/main" id="{D7218197-8B38-EE47-97E3-5098A72FA75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17" name="Line 8">
                  <a:extLst>
                    <a:ext uri="{FF2B5EF4-FFF2-40B4-BE49-F238E27FC236}">
                      <a16:creationId xmlns:a16="http://schemas.microsoft.com/office/drawing/2014/main" id="{AC3B3435-53A2-6140-9FB9-79725D71E806}"/>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218" name="Line 9">
                  <a:extLst>
                    <a:ext uri="{FF2B5EF4-FFF2-40B4-BE49-F238E27FC236}">
                      <a16:creationId xmlns:a16="http://schemas.microsoft.com/office/drawing/2014/main" id="{EBC204A6-9A7E-6546-B4AD-4564530FEE4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19" name="Rectangle 10">
                  <a:extLst>
                    <a:ext uri="{FF2B5EF4-FFF2-40B4-BE49-F238E27FC236}">
                      <a16:creationId xmlns:a16="http://schemas.microsoft.com/office/drawing/2014/main" id="{6FC9DFFE-B929-2244-AEA0-9A5EE3C3C08B}"/>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95" name="Rectangle 194">
                <a:extLst>
                  <a:ext uri="{FF2B5EF4-FFF2-40B4-BE49-F238E27FC236}">
                    <a16:creationId xmlns:a16="http://schemas.microsoft.com/office/drawing/2014/main" id="{B30AB02E-1DF7-9347-9AA8-AB02BC2513A0}"/>
                  </a:ext>
                </a:extLst>
              </p:cNvPr>
              <p:cNvSpPr>
                <a:spLocks noChangeArrowheads="1"/>
              </p:cNvSpPr>
              <p:nvPr/>
            </p:nvSpPr>
            <p:spPr bwMode="auto">
              <a:xfrm>
                <a:off x="2825458" y="12648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0.775</a:t>
                </a:r>
                <a:endParaRPr lang="en-US" i="1" dirty="0">
                  <a:solidFill>
                    <a:schemeClr val="accent4"/>
                  </a:solidFill>
                </a:endParaRPr>
              </a:p>
            </p:txBody>
          </p:sp>
          <p:sp>
            <p:nvSpPr>
              <p:cNvPr id="196" name="Text Box 18">
                <a:extLst>
                  <a:ext uri="{FF2B5EF4-FFF2-40B4-BE49-F238E27FC236}">
                    <a16:creationId xmlns:a16="http://schemas.microsoft.com/office/drawing/2014/main" id="{EADEAB10-9FF0-614A-AA04-25B258911BC9}"/>
                  </a:ext>
                </a:extLst>
              </p:cNvPr>
              <p:cNvSpPr txBox="1">
                <a:spLocks noChangeArrowheads="1"/>
              </p:cNvSpPr>
              <p:nvPr/>
            </p:nvSpPr>
            <p:spPr bwMode="auto">
              <a:xfrm>
                <a:off x="628650" y="20137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197" name="Text Box 19">
                <a:extLst>
                  <a:ext uri="{FF2B5EF4-FFF2-40B4-BE49-F238E27FC236}">
                    <a16:creationId xmlns:a16="http://schemas.microsoft.com/office/drawing/2014/main" id="{ED44CA06-0F87-F744-8852-B34891B98657}"/>
                  </a:ext>
                </a:extLst>
              </p:cNvPr>
              <p:cNvSpPr txBox="1">
                <a:spLocks noChangeArrowheads="1"/>
              </p:cNvSpPr>
              <p:nvPr/>
            </p:nvSpPr>
            <p:spPr bwMode="auto">
              <a:xfrm>
                <a:off x="628650" y="14041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198" name="Text Box 20">
                <a:extLst>
                  <a:ext uri="{FF2B5EF4-FFF2-40B4-BE49-F238E27FC236}">
                    <a16:creationId xmlns:a16="http://schemas.microsoft.com/office/drawing/2014/main" id="{02416C07-88C9-0A49-9E87-875280AE6D68}"/>
                  </a:ext>
                </a:extLst>
              </p:cNvPr>
              <p:cNvSpPr txBox="1">
                <a:spLocks noChangeArrowheads="1"/>
              </p:cNvSpPr>
              <p:nvPr/>
            </p:nvSpPr>
            <p:spPr bwMode="auto">
              <a:xfrm>
                <a:off x="628650" y="25471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199" name="Text Box 21">
                <a:extLst>
                  <a:ext uri="{FF2B5EF4-FFF2-40B4-BE49-F238E27FC236}">
                    <a16:creationId xmlns:a16="http://schemas.microsoft.com/office/drawing/2014/main" id="{51C3390A-06C6-DE44-9878-583BE9FE4F0C}"/>
                  </a:ext>
                </a:extLst>
              </p:cNvPr>
              <p:cNvSpPr txBox="1">
                <a:spLocks noChangeArrowheads="1"/>
              </p:cNvSpPr>
              <p:nvPr/>
            </p:nvSpPr>
            <p:spPr bwMode="auto">
              <a:xfrm>
                <a:off x="29908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200" name="Text Box 22">
                <a:extLst>
                  <a:ext uri="{FF2B5EF4-FFF2-40B4-BE49-F238E27FC236}">
                    <a16:creationId xmlns:a16="http://schemas.microsoft.com/office/drawing/2014/main" id="{9A22454E-FEAC-F44B-BD57-A2016E180F7B}"/>
                  </a:ext>
                </a:extLst>
              </p:cNvPr>
              <p:cNvSpPr txBox="1">
                <a:spLocks noChangeArrowheads="1"/>
              </p:cNvSpPr>
              <p:nvPr/>
            </p:nvSpPr>
            <p:spPr bwMode="auto">
              <a:xfrm>
                <a:off x="23812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201" name="Text Box 23">
                <a:extLst>
                  <a:ext uri="{FF2B5EF4-FFF2-40B4-BE49-F238E27FC236}">
                    <a16:creationId xmlns:a16="http://schemas.microsoft.com/office/drawing/2014/main" id="{DF40D70E-1067-1849-9607-F2F84FEC8F1B}"/>
                  </a:ext>
                </a:extLst>
              </p:cNvPr>
              <p:cNvSpPr txBox="1">
                <a:spLocks noChangeArrowheads="1"/>
              </p:cNvSpPr>
              <p:nvPr/>
            </p:nvSpPr>
            <p:spPr bwMode="auto">
              <a:xfrm>
                <a:off x="17716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02" name="Text Box 24">
                <a:extLst>
                  <a:ext uri="{FF2B5EF4-FFF2-40B4-BE49-F238E27FC236}">
                    <a16:creationId xmlns:a16="http://schemas.microsoft.com/office/drawing/2014/main" id="{91B7AEDA-E863-2D47-9DDE-3F2CEF1D108C}"/>
                  </a:ext>
                </a:extLst>
              </p:cNvPr>
              <p:cNvSpPr txBox="1">
                <a:spLocks noChangeArrowheads="1"/>
              </p:cNvSpPr>
              <p:nvPr/>
            </p:nvSpPr>
            <p:spPr bwMode="auto">
              <a:xfrm>
                <a:off x="11620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03" name="Rectangle 202">
                <a:extLst>
                  <a:ext uri="{FF2B5EF4-FFF2-40B4-BE49-F238E27FC236}">
                    <a16:creationId xmlns:a16="http://schemas.microsoft.com/office/drawing/2014/main" id="{BB3F1426-979E-7F44-BA78-C278ED612637}"/>
                  </a:ext>
                </a:extLst>
              </p:cNvPr>
              <p:cNvSpPr>
                <a:spLocks noChangeArrowheads="1"/>
              </p:cNvSpPr>
              <p:nvPr/>
            </p:nvSpPr>
            <p:spPr bwMode="auto">
              <a:xfrm>
                <a:off x="2825454" y="18744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0.105</a:t>
                </a:r>
                <a:endParaRPr lang="en-US" i="1" dirty="0">
                  <a:solidFill>
                    <a:srgbClr val="C00000"/>
                  </a:solidFill>
                </a:endParaRPr>
              </a:p>
            </p:txBody>
          </p:sp>
          <p:sp>
            <p:nvSpPr>
              <p:cNvPr id="204" name="TextBox 203">
                <a:extLst>
                  <a:ext uri="{FF2B5EF4-FFF2-40B4-BE49-F238E27FC236}">
                    <a16:creationId xmlns:a16="http://schemas.microsoft.com/office/drawing/2014/main" id="{73AF0565-26A0-554F-9E9D-D53F4A601D93}"/>
                  </a:ext>
                </a:extLst>
              </p:cNvPr>
              <p:cNvSpPr txBox="1"/>
              <p:nvPr/>
            </p:nvSpPr>
            <p:spPr>
              <a:xfrm>
                <a:off x="972309" y="1393966"/>
                <a:ext cx="710451" cy="369332"/>
              </a:xfrm>
              <a:prstGeom prst="rect">
                <a:avLst/>
              </a:prstGeom>
              <a:noFill/>
            </p:spPr>
            <p:txBody>
              <a:bodyPr wrap="none" rtlCol="0">
                <a:spAutoFit/>
              </a:bodyPr>
              <a:lstStyle/>
              <a:p>
                <a:r>
                  <a:rPr lang="en-GB" dirty="0">
                    <a:solidFill>
                      <a:schemeClr val="accent1"/>
                    </a:solidFill>
                  </a:rPr>
                  <a:t>0.005</a:t>
                </a:r>
              </a:p>
            </p:txBody>
          </p:sp>
          <p:sp>
            <p:nvSpPr>
              <p:cNvPr id="205" name="TextBox 204">
                <a:extLst>
                  <a:ext uri="{FF2B5EF4-FFF2-40B4-BE49-F238E27FC236}">
                    <a16:creationId xmlns:a16="http://schemas.microsoft.com/office/drawing/2014/main" id="{7663AD83-D5BF-934F-A9D5-FF91CF762636}"/>
                  </a:ext>
                </a:extLst>
              </p:cNvPr>
              <p:cNvSpPr txBox="1"/>
              <p:nvPr/>
            </p:nvSpPr>
            <p:spPr>
              <a:xfrm>
                <a:off x="1555391" y="1388471"/>
                <a:ext cx="710451" cy="369332"/>
              </a:xfrm>
              <a:prstGeom prst="rect">
                <a:avLst/>
              </a:prstGeom>
              <a:noFill/>
            </p:spPr>
            <p:txBody>
              <a:bodyPr wrap="none" rtlCol="0">
                <a:spAutoFit/>
              </a:bodyPr>
              <a:lstStyle/>
              <a:p>
                <a:r>
                  <a:rPr lang="en-GB" dirty="0">
                    <a:solidFill>
                      <a:schemeClr val="accent1"/>
                    </a:solidFill>
                  </a:rPr>
                  <a:t>0.007</a:t>
                </a:r>
              </a:p>
            </p:txBody>
          </p:sp>
          <p:sp>
            <p:nvSpPr>
              <p:cNvPr id="206" name="TextBox 205">
                <a:extLst>
                  <a:ext uri="{FF2B5EF4-FFF2-40B4-BE49-F238E27FC236}">
                    <a16:creationId xmlns:a16="http://schemas.microsoft.com/office/drawing/2014/main" id="{4BC1AB36-96B1-6B43-8855-C341D7E4EFDF}"/>
                  </a:ext>
                </a:extLst>
              </p:cNvPr>
              <p:cNvSpPr txBox="1"/>
              <p:nvPr/>
            </p:nvSpPr>
            <p:spPr>
              <a:xfrm>
                <a:off x="2191704" y="1390422"/>
                <a:ext cx="710451" cy="369332"/>
              </a:xfrm>
              <a:prstGeom prst="rect">
                <a:avLst/>
              </a:prstGeom>
              <a:noFill/>
            </p:spPr>
            <p:txBody>
              <a:bodyPr wrap="none" rtlCol="0">
                <a:spAutoFit/>
              </a:bodyPr>
              <a:lstStyle/>
              <a:p>
                <a:r>
                  <a:rPr lang="en-GB" dirty="0">
                    <a:solidFill>
                      <a:schemeClr val="accent1"/>
                    </a:solidFill>
                  </a:rPr>
                  <a:t>0.019</a:t>
                </a:r>
              </a:p>
            </p:txBody>
          </p:sp>
          <p:sp>
            <p:nvSpPr>
              <p:cNvPr id="207" name="TextBox 206">
                <a:extLst>
                  <a:ext uri="{FF2B5EF4-FFF2-40B4-BE49-F238E27FC236}">
                    <a16:creationId xmlns:a16="http://schemas.microsoft.com/office/drawing/2014/main" id="{FB635850-28A0-374D-8E81-15F00D18F885}"/>
                  </a:ext>
                </a:extLst>
              </p:cNvPr>
              <p:cNvSpPr txBox="1"/>
              <p:nvPr/>
            </p:nvSpPr>
            <p:spPr>
              <a:xfrm>
                <a:off x="971085" y="2576867"/>
                <a:ext cx="710451" cy="369332"/>
              </a:xfrm>
              <a:prstGeom prst="rect">
                <a:avLst/>
              </a:prstGeom>
              <a:noFill/>
            </p:spPr>
            <p:txBody>
              <a:bodyPr wrap="none" rtlCol="0">
                <a:spAutoFit/>
              </a:bodyPr>
              <a:lstStyle/>
              <a:p>
                <a:r>
                  <a:rPr lang="en-GB" dirty="0">
                    <a:solidFill>
                      <a:schemeClr val="accent1"/>
                    </a:solidFill>
                  </a:rPr>
                  <a:t>0.005</a:t>
                </a:r>
              </a:p>
            </p:txBody>
          </p:sp>
          <p:sp>
            <p:nvSpPr>
              <p:cNvPr id="208" name="TextBox 207">
                <a:extLst>
                  <a:ext uri="{FF2B5EF4-FFF2-40B4-BE49-F238E27FC236}">
                    <a16:creationId xmlns:a16="http://schemas.microsoft.com/office/drawing/2014/main" id="{BCBE40A4-C15B-E24E-A259-9968499E3533}"/>
                  </a:ext>
                </a:extLst>
              </p:cNvPr>
              <p:cNvSpPr txBox="1"/>
              <p:nvPr/>
            </p:nvSpPr>
            <p:spPr>
              <a:xfrm>
                <a:off x="1554167" y="2571372"/>
                <a:ext cx="710451" cy="369332"/>
              </a:xfrm>
              <a:prstGeom prst="rect">
                <a:avLst/>
              </a:prstGeom>
              <a:noFill/>
            </p:spPr>
            <p:txBody>
              <a:bodyPr wrap="none" rtlCol="0">
                <a:spAutoFit/>
              </a:bodyPr>
              <a:lstStyle/>
              <a:p>
                <a:r>
                  <a:rPr lang="en-GB" dirty="0">
                    <a:solidFill>
                      <a:schemeClr val="accent1"/>
                    </a:solidFill>
                  </a:rPr>
                  <a:t>0.006</a:t>
                </a:r>
              </a:p>
            </p:txBody>
          </p:sp>
          <p:sp>
            <p:nvSpPr>
              <p:cNvPr id="209" name="TextBox 208">
                <a:extLst>
                  <a:ext uri="{FF2B5EF4-FFF2-40B4-BE49-F238E27FC236}">
                    <a16:creationId xmlns:a16="http://schemas.microsoft.com/office/drawing/2014/main" id="{6BA9E79F-2346-4D40-A1C2-4122AD87D027}"/>
                  </a:ext>
                </a:extLst>
              </p:cNvPr>
              <p:cNvSpPr txBox="1"/>
              <p:nvPr/>
            </p:nvSpPr>
            <p:spPr>
              <a:xfrm>
                <a:off x="2190480" y="2573323"/>
                <a:ext cx="710451" cy="369332"/>
              </a:xfrm>
              <a:prstGeom prst="rect">
                <a:avLst/>
              </a:prstGeom>
              <a:noFill/>
            </p:spPr>
            <p:txBody>
              <a:bodyPr wrap="none" rtlCol="0">
                <a:spAutoFit/>
              </a:bodyPr>
              <a:lstStyle/>
              <a:p>
                <a:r>
                  <a:rPr lang="en-GB" dirty="0">
                    <a:solidFill>
                      <a:schemeClr val="accent1"/>
                    </a:solidFill>
                  </a:rPr>
                  <a:t>0.008</a:t>
                </a:r>
              </a:p>
            </p:txBody>
          </p:sp>
          <p:sp>
            <p:nvSpPr>
              <p:cNvPr id="210" name="TextBox 209">
                <a:extLst>
                  <a:ext uri="{FF2B5EF4-FFF2-40B4-BE49-F238E27FC236}">
                    <a16:creationId xmlns:a16="http://schemas.microsoft.com/office/drawing/2014/main" id="{01637D18-A73D-464A-8018-2830E62CCF63}"/>
                  </a:ext>
                </a:extLst>
              </p:cNvPr>
              <p:cNvSpPr txBox="1"/>
              <p:nvPr/>
            </p:nvSpPr>
            <p:spPr>
              <a:xfrm>
                <a:off x="971085" y="1990378"/>
                <a:ext cx="710451" cy="369332"/>
              </a:xfrm>
              <a:prstGeom prst="rect">
                <a:avLst/>
              </a:prstGeom>
              <a:noFill/>
            </p:spPr>
            <p:txBody>
              <a:bodyPr wrap="none" rtlCol="0">
                <a:spAutoFit/>
              </a:bodyPr>
              <a:lstStyle/>
              <a:p>
                <a:r>
                  <a:rPr lang="en-GB" dirty="0">
                    <a:solidFill>
                      <a:schemeClr val="accent1"/>
                    </a:solidFill>
                  </a:rPr>
                  <a:t>0.034</a:t>
                </a:r>
              </a:p>
            </p:txBody>
          </p:sp>
          <p:sp>
            <p:nvSpPr>
              <p:cNvPr id="211" name="TextBox 210">
                <a:extLst>
                  <a:ext uri="{FF2B5EF4-FFF2-40B4-BE49-F238E27FC236}">
                    <a16:creationId xmlns:a16="http://schemas.microsoft.com/office/drawing/2014/main" id="{AB28B288-DED1-F648-A471-951228F71CE3}"/>
                  </a:ext>
                </a:extLst>
              </p:cNvPr>
              <p:cNvSpPr txBox="1"/>
              <p:nvPr/>
            </p:nvSpPr>
            <p:spPr>
              <a:xfrm>
                <a:off x="2782500" y="2571372"/>
                <a:ext cx="710451" cy="369332"/>
              </a:xfrm>
              <a:prstGeom prst="rect">
                <a:avLst/>
              </a:prstGeom>
              <a:noFill/>
            </p:spPr>
            <p:txBody>
              <a:bodyPr wrap="none" rtlCol="0">
                <a:spAutoFit/>
              </a:bodyPr>
              <a:lstStyle/>
              <a:p>
                <a:r>
                  <a:rPr lang="en-GB" dirty="0">
                    <a:solidFill>
                      <a:schemeClr val="accent1"/>
                    </a:solidFill>
                  </a:rPr>
                  <a:t>0.030</a:t>
                </a:r>
              </a:p>
            </p:txBody>
          </p:sp>
          <p:sp>
            <p:nvSpPr>
              <p:cNvPr id="212" name="TextBox 211">
                <a:extLst>
                  <a:ext uri="{FF2B5EF4-FFF2-40B4-BE49-F238E27FC236}">
                    <a16:creationId xmlns:a16="http://schemas.microsoft.com/office/drawing/2014/main" id="{57006AD5-1843-5642-B635-608A89C10177}"/>
                  </a:ext>
                </a:extLst>
              </p:cNvPr>
              <p:cNvSpPr txBox="1"/>
              <p:nvPr/>
            </p:nvSpPr>
            <p:spPr>
              <a:xfrm>
                <a:off x="2190480" y="1986834"/>
                <a:ext cx="710451" cy="369332"/>
              </a:xfrm>
              <a:prstGeom prst="rect">
                <a:avLst/>
              </a:prstGeom>
              <a:noFill/>
            </p:spPr>
            <p:txBody>
              <a:bodyPr wrap="none" rtlCol="0">
                <a:spAutoFit/>
              </a:bodyPr>
              <a:lstStyle/>
              <a:p>
                <a:r>
                  <a:rPr lang="en-GB" dirty="0">
                    <a:solidFill>
                      <a:schemeClr val="accent1"/>
                    </a:solidFill>
                  </a:rPr>
                  <a:t>0.007</a:t>
                </a:r>
              </a:p>
            </p:txBody>
          </p:sp>
        </p:grpSp>
      </p:grpSp>
      <p:grpSp>
        <p:nvGrpSpPr>
          <p:cNvPr id="220" name="Group 219">
            <a:extLst>
              <a:ext uri="{FF2B5EF4-FFF2-40B4-BE49-F238E27FC236}">
                <a16:creationId xmlns:a16="http://schemas.microsoft.com/office/drawing/2014/main" id="{D6FBB764-CF3F-2E45-BE1A-809A6651696D}"/>
              </a:ext>
            </a:extLst>
          </p:cNvPr>
          <p:cNvGrpSpPr/>
          <p:nvPr/>
        </p:nvGrpSpPr>
        <p:grpSpPr>
          <a:xfrm>
            <a:off x="1236703" y="3985706"/>
            <a:ext cx="2913993" cy="2483743"/>
            <a:chOff x="5025799" y="1262878"/>
            <a:chExt cx="2913993" cy="2483743"/>
          </a:xfrm>
        </p:grpSpPr>
        <p:sp>
          <p:nvSpPr>
            <p:cNvPr id="221" name="TextBox 220">
              <a:extLst>
                <a:ext uri="{FF2B5EF4-FFF2-40B4-BE49-F238E27FC236}">
                  <a16:creationId xmlns:a16="http://schemas.microsoft.com/office/drawing/2014/main" id="{AACA96E1-545F-094A-9EF4-CFD333843FF2}"/>
                </a:ext>
              </a:extLst>
            </p:cNvPr>
            <p:cNvSpPr txBox="1"/>
            <p:nvPr/>
          </p:nvSpPr>
          <p:spPr>
            <a:xfrm>
              <a:off x="5369217" y="3377289"/>
              <a:ext cx="2570575" cy="369332"/>
            </a:xfrm>
            <a:prstGeom prst="rect">
              <a:avLst/>
            </a:prstGeom>
            <a:noFill/>
          </p:spPr>
          <p:txBody>
            <a:bodyPr wrap="none" rtlCol="0">
              <a:spAutoFit/>
            </a:bodyPr>
            <a:lstStyle/>
            <a:p>
              <a:r>
                <a:rPr lang="en-GB" dirty="0"/>
                <a:t>After moving </a:t>
              </a:r>
              <a:r>
                <a:rPr lang="en-GB" dirty="0">
                  <a:solidFill>
                    <a:srgbClr val="C00000"/>
                  </a:solidFill>
                </a:rPr>
                <a:t>U</a:t>
              </a:r>
              <a:r>
                <a:rPr lang="en-GB" dirty="0"/>
                <a:t> five times</a:t>
              </a:r>
            </a:p>
          </p:txBody>
        </p:sp>
        <p:grpSp>
          <p:nvGrpSpPr>
            <p:cNvPr id="222" name="Group 221">
              <a:extLst>
                <a:ext uri="{FF2B5EF4-FFF2-40B4-BE49-F238E27FC236}">
                  <a16:creationId xmlns:a16="http://schemas.microsoft.com/office/drawing/2014/main" id="{8F686843-13E4-D441-99A1-9C490005FAAB}"/>
                </a:ext>
              </a:extLst>
            </p:cNvPr>
            <p:cNvGrpSpPr/>
            <p:nvPr/>
          </p:nvGrpSpPr>
          <p:grpSpPr>
            <a:xfrm>
              <a:off x="5025799" y="1262878"/>
              <a:ext cx="2864301" cy="2185072"/>
              <a:chOff x="628650" y="1264833"/>
              <a:chExt cx="2864301" cy="2185072"/>
            </a:xfrm>
          </p:grpSpPr>
          <p:grpSp>
            <p:nvGrpSpPr>
              <p:cNvPr id="223" name="Group 3">
                <a:extLst>
                  <a:ext uri="{FF2B5EF4-FFF2-40B4-BE49-F238E27FC236}">
                    <a16:creationId xmlns:a16="http://schemas.microsoft.com/office/drawing/2014/main" id="{62824D64-CE86-0746-A0D1-5F9765585400}"/>
                  </a:ext>
                </a:extLst>
              </p:cNvPr>
              <p:cNvGrpSpPr>
                <a:grpSpLocks/>
              </p:cNvGrpSpPr>
              <p:nvPr/>
            </p:nvGrpSpPr>
            <p:grpSpPr bwMode="auto">
              <a:xfrm>
                <a:off x="996657" y="1264836"/>
                <a:ext cx="2438400" cy="1828800"/>
                <a:chOff x="960" y="1152"/>
                <a:chExt cx="1536" cy="1152"/>
              </a:xfrm>
            </p:grpSpPr>
            <p:sp>
              <p:nvSpPr>
                <p:cNvPr id="242" name="Rectangle 4">
                  <a:extLst>
                    <a:ext uri="{FF2B5EF4-FFF2-40B4-BE49-F238E27FC236}">
                      <a16:creationId xmlns:a16="http://schemas.microsoft.com/office/drawing/2014/main" id="{00EFFEEA-CFCF-0947-9DB3-75D0B7A0FDB1}"/>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43" name="Line 5">
                  <a:extLst>
                    <a:ext uri="{FF2B5EF4-FFF2-40B4-BE49-F238E27FC236}">
                      <a16:creationId xmlns:a16="http://schemas.microsoft.com/office/drawing/2014/main" id="{3918B3EB-9C70-A04A-AC7A-98DA43D0F18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44" name="Line 6">
                  <a:extLst>
                    <a:ext uri="{FF2B5EF4-FFF2-40B4-BE49-F238E27FC236}">
                      <a16:creationId xmlns:a16="http://schemas.microsoft.com/office/drawing/2014/main" id="{5B537F0F-1065-CB43-8638-8EE8425878DD}"/>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45" name="Line 7">
                  <a:extLst>
                    <a:ext uri="{FF2B5EF4-FFF2-40B4-BE49-F238E27FC236}">
                      <a16:creationId xmlns:a16="http://schemas.microsoft.com/office/drawing/2014/main" id="{AF3A001B-67A7-A144-97DF-E3B0A7763D0C}"/>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46" name="Line 8">
                  <a:extLst>
                    <a:ext uri="{FF2B5EF4-FFF2-40B4-BE49-F238E27FC236}">
                      <a16:creationId xmlns:a16="http://schemas.microsoft.com/office/drawing/2014/main" id="{0F288F72-8A2F-2D42-92A6-1AAA092D1DA0}"/>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247" name="Line 9">
                  <a:extLst>
                    <a:ext uri="{FF2B5EF4-FFF2-40B4-BE49-F238E27FC236}">
                      <a16:creationId xmlns:a16="http://schemas.microsoft.com/office/drawing/2014/main" id="{2262B02C-D006-F940-9B1D-4C7DACC66C2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48" name="Rectangle 10">
                  <a:extLst>
                    <a:ext uri="{FF2B5EF4-FFF2-40B4-BE49-F238E27FC236}">
                      <a16:creationId xmlns:a16="http://schemas.microsoft.com/office/drawing/2014/main" id="{7B1444F1-9CE6-3443-9CA0-13845E3C8BDB}"/>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224" name="Rectangle 223">
                <a:extLst>
                  <a:ext uri="{FF2B5EF4-FFF2-40B4-BE49-F238E27FC236}">
                    <a16:creationId xmlns:a16="http://schemas.microsoft.com/office/drawing/2014/main" id="{CBA2F94D-7B75-1D44-A673-F673E1BB7C69}"/>
                  </a:ext>
                </a:extLst>
              </p:cNvPr>
              <p:cNvSpPr>
                <a:spLocks noChangeArrowheads="1"/>
              </p:cNvSpPr>
              <p:nvPr/>
            </p:nvSpPr>
            <p:spPr bwMode="auto">
              <a:xfrm>
                <a:off x="2825458" y="12648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0.024</a:t>
                </a:r>
                <a:endParaRPr lang="en-US" i="1" dirty="0">
                  <a:solidFill>
                    <a:schemeClr val="accent4"/>
                  </a:solidFill>
                </a:endParaRPr>
              </a:p>
            </p:txBody>
          </p:sp>
          <p:sp>
            <p:nvSpPr>
              <p:cNvPr id="225" name="Text Box 18">
                <a:extLst>
                  <a:ext uri="{FF2B5EF4-FFF2-40B4-BE49-F238E27FC236}">
                    <a16:creationId xmlns:a16="http://schemas.microsoft.com/office/drawing/2014/main" id="{322C8681-B20A-DF45-BFB7-E0A2C95489A4}"/>
                  </a:ext>
                </a:extLst>
              </p:cNvPr>
              <p:cNvSpPr txBox="1">
                <a:spLocks noChangeArrowheads="1"/>
              </p:cNvSpPr>
              <p:nvPr/>
            </p:nvSpPr>
            <p:spPr bwMode="auto">
              <a:xfrm>
                <a:off x="628650" y="20137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26" name="Text Box 19">
                <a:extLst>
                  <a:ext uri="{FF2B5EF4-FFF2-40B4-BE49-F238E27FC236}">
                    <a16:creationId xmlns:a16="http://schemas.microsoft.com/office/drawing/2014/main" id="{BC83DAEE-C8A2-274B-A2F3-F3148E3631F1}"/>
                  </a:ext>
                </a:extLst>
              </p:cNvPr>
              <p:cNvSpPr txBox="1">
                <a:spLocks noChangeArrowheads="1"/>
              </p:cNvSpPr>
              <p:nvPr/>
            </p:nvSpPr>
            <p:spPr bwMode="auto">
              <a:xfrm>
                <a:off x="628650" y="14041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227" name="Text Box 20">
                <a:extLst>
                  <a:ext uri="{FF2B5EF4-FFF2-40B4-BE49-F238E27FC236}">
                    <a16:creationId xmlns:a16="http://schemas.microsoft.com/office/drawing/2014/main" id="{88E52C39-5C16-7B45-80D2-0CD7BCA1DFAF}"/>
                  </a:ext>
                </a:extLst>
              </p:cNvPr>
              <p:cNvSpPr txBox="1">
                <a:spLocks noChangeArrowheads="1"/>
              </p:cNvSpPr>
              <p:nvPr/>
            </p:nvSpPr>
            <p:spPr bwMode="auto">
              <a:xfrm>
                <a:off x="628650" y="25471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228" name="Text Box 21">
                <a:extLst>
                  <a:ext uri="{FF2B5EF4-FFF2-40B4-BE49-F238E27FC236}">
                    <a16:creationId xmlns:a16="http://schemas.microsoft.com/office/drawing/2014/main" id="{6576D794-2B97-E44C-B27C-5B7FD5565FDB}"/>
                  </a:ext>
                </a:extLst>
              </p:cNvPr>
              <p:cNvSpPr txBox="1">
                <a:spLocks noChangeArrowheads="1"/>
              </p:cNvSpPr>
              <p:nvPr/>
            </p:nvSpPr>
            <p:spPr bwMode="auto">
              <a:xfrm>
                <a:off x="29908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229" name="Text Box 22">
                <a:extLst>
                  <a:ext uri="{FF2B5EF4-FFF2-40B4-BE49-F238E27FC236}">
                    <a16:creationId xmlns:a16="http://schemas.microsoft.com/office/drawing/2014/main" id="{A6DC0520-675E-9049-9EEC-97E35EF8AF46}"/>
                  </a:ext>
                </a:extLst>
              </p:cNvPr>
              <p:cNvSpPr txBox="1">
                <a:spLocks noChangeArrowheads="1"/>
              </p:cNvSpPr>
              <p:nvPr/>
            </p:nvSpPr>
            <p:spPr bwMode="auto">
              <a:xfrm>
                <a:off x="23812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230" name="Text Box 23">
                <a:extLst>
                  <a:ext uri="{FF2B5EF4-FFF2-40B4-BE49-F238E27FC236}">
                    <a16:creationId xmlns:a16="http://schemas.microsoft.com/office/drawing/2014/main" id="{4BF02BCE-BEBB-7A4F-9535-9DE01EF1C5D6}"/>
                  </a:ext>
                </a:extLst>
              </p:cNvPr>
              <p:cNvSpPr txBox="1">
                <a:spLocks noChangeArrowheads="1"/>
              </p:cNvSpPr>
              <p:nvPr/>
            </p:nvSpPr>
            <p:spPr bwMode="auto">
              <a:xfrm>
                <a:off x="17716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231" name="Text Box 24">
                <a:extLst>
                  <a:ext uri="{FF2B5EF4-FFF2-40B4-BE49-F238E27FC236}">
                    <a16:creationId xmlns:a16="http://schemas.microsoft.com/office/drawing/2014/main" id="{63C9F608-4747-924E-A2E6-30070D513AA3}"/>
                  </a:ext>
                </a:extLst>
              </p:cNvPr>
              <p:cNvSpPr txBox="1">
                <a:spLocks noChangeArrowheads="1"/>
              </p:cNvSpPr>
              <p:nvPr/>
            </p:nvSpPr>
            <p:spPr bwMode="auto">
              <a:xfrm>
                <a:off x="1162050" y="3080573"/>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sp>
            <p:nvSpPr>
              <p:cNvPr id="232" name="Rectangle 231">
                <a:extLst>
                  <a:ext uri="{FF2B5EF4-FFF2-40B4-BE49-F238E27FC236}">
                    <a16:creationId xmlns:a16="http://schemas.microsoft.com/office/drawing/2014/main" id="{03FF23B5-C03F-A14D-B1DE-851219DF87C8}"/>
                  </a:ext>
                </a:extLst>
              </p:cNvPr>
              <p:cNvSpPr>
                <a:spLocks noChangeArrowheads="1"/>
              </p:cNvSpPr>
              <p:nvPr/>
            </p:nvSpPr>
            <p:spPr bwMode="auto">
              <a:xfrm>
                <a:off x="2825454" y="187443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0.022</a:t>
                </a:r>
                <a:endParaRPr lang="en-US" i="1" dirty="0">
                  <a:solidFill>
                    <a:srgbClr val="C00000"/>
                  </a:solidFill>
                </a:endParaRPr>
              </a:p>
            </p:txBody>
          </p:sp>
          <p:sp>
            <p:nvSpPr>
              <p:cNvPr id="233" name="TextBox 232">
                <a:extLst>
                  <a:ext uri="{FF2B5EF4-FFF2-40B4-BE49-F238E27FC236}">
                    <a16:creationId xmlns:a16="http://schemas.microsoft.com/office/drawing/2014/main" id="{6E76BD23-0F38-8D4B-AB19-936354F01F4F}"/>
                  </a:ext>
                </a:extLst>
              </p:cNvPr>
              <p:cNvSpPr txBox="1"/>
              <p:nvPr/>
            </p:nvSpPr>
            <p:spPr>
              <a:xfrm>
                <a:off x="972309" y="1393966"/>
                <a:ext cx="710451" cy="369332"/>
              </a:xfrm>
              <a:prstGeom prst="rect">
                <a:avLst/>
              </a:prstGeom>
              <a:noFill/>
            </p:spPr>
            <p:txBody>
              <a:bodyPr wrap="none" rtlCol="0">
                <a:spAutoFit/>
              </a:bodyPr>
              <a:lstStyle/>
              <a:p>
                <a:r>
                  <a:rPr lang="en-GB" dirty="0">
                    <a:solidFill>
                      <a:schemeClr val="accent1"/>
                    </a:solidFill>
                  </a:rPr>
                  <a:t>0.622</a:t>
                </a:r>
              </a:p>
            </p:txBody>
          </p:sp>
          <p:sp>
            <p:nvSpPr>
              <p:cNvPr id="234" name="TextBox 233">
                <a:extLst>
                  <a:ext uri="{FF2B5EF4-FFF2-40B4-BE49-F238E27FC236}">
                    <a16:creationId xmlns:a16="http://schemas.microsoft.com/office/drawing/2014/main" id="{194BE2A6-2469-954B-A972-91D2A607BEF9}"/>
                  </a:ext>
                </a:extLst>
              </p:cNvPr>
              <p:cNvSpPr txBox="1"/>
              <p:nvPr/>
            </p:nvSpPr>
            <p:spPr>
              <a:xfrm>
                <a:off x="1555391" y="1388471"/>
                <a:ext cx="710451" cy="369332"/>
              </a:xfrm>
              <a:prstGeom prst="rect">
                <a:avLst/>
              </a:prstGeom>
              <a:noFill/>
            </p:spPr>
            <p:txBody>
              <a:bodyPr wrap="none" rtlCol="0">
                <a:spAutoFit/>
              </a:bodyPr>
              <a:lstStyle/>
              <a:p>
                <a:r>
                  <a:rPr lang="en-GB" dirty="0">
                    <a:solidFill>
                      <a:schemeClr val="accent1"/>
                    </a:solidFill>
                  </a:rPr>
                  <a:t>0.221</a:t>
                </a:r>
              </a:p>
            </p:txBody>
          </p:sp>
          <p:sp>
            <p:nvSpPr>
              <p:cNvPr id="235" name="TextBox 234">
                <a:extLst>
                  <a:ext uri="{FF2B5EF4-FFF2-40B4-BE49-F238E27FC236}">
                    <a16:creationId xmlns:a16="http://schemas.microsoft.com/office/drawing/2014/main" id="{2BE040AE-87D1-3D47-A2AA-DA52CE54B4B1}"/>
                  </a:ext>
                </a:extLst>
              </p:cNvPr>
              <p:cNvSpPr txBox="1"/>
              <p:nvPr/>
            </p:nvSpPr>
            <p:spPr>
              <a:xfrm>
                <a:off x="2191704" y="1390422"/>
                <a:ext cx="710451" cy="369332"/>
              </a:xfrm>
              <a:prstGeom prst="rect">
                <a:avLst/>
              </a:prstGeom>
              <a:noFill/>
            </p:spPr>
            <p:txBody>
              <a:bodyPr wrap="none" rtlCol="0">
                <a:spAutoFit/>
              </a:bodyPr>
              <a:lstStyle/>
              <a:p>
                <a:r>
                  <a:rPr lang="en-GB" dirty="0">
                    <a:solidFill>
                      <a:schemeClr val="accent1"/>
                    </a:solidFill>
                  </a:rPr>
                  <a:t>0.071</a:t>
                </a:r>
              </a:p>
            </p:txBody>
          </p:sp>
          <p:sp>
            <p:nvSpPr>
              <p:cNvPr id="236" name="TextBox 235">
                <a:extLst>
                  <a:ext uri="{FF2B5EF4-FFF2-40B4-BE49-F238E27FC236}">
                    <a16:creationId xmlns:a16="http://schemas.microsoft.com/office/drawing/2014/main" id="{86F281BA-F89D-4E43-B19D-B0549F528196}"/>
                  </a:ext>
                </a:extLst>
              </p:cNvPr>
              <p:cNvSpPr txBox="1"/>
              <p:nvPr/>
            </p:nvSpPr>
            <p:spPr>
              <a:xfrm>
                <a:off x="971085" y="2576867"/>
                <a:ext cx="710451" cy="369332"/>
              </a:xfrm>
              <a:prstGeom prst="rect">
                <a:avLst/>
              </a:prstGeom>
              <a:noFill/>
            </p:spPr>
            <p:txBody>
              <a:bodyPr wrap="none" rtlCol="0">
                <a:spAutoFit/>
              </a:bodyPr>
              <a:lstStyle/>
              <a:p>
                <a:r>
                  <a:rPr lang="en-GB" dirty="0">
                    <a:solidFill>
                      <a:schemeClr val="accent1"/>
                    </a:solidFill>
                  </a:rPr>
                  <a:t>0.003</a:t>
                </a:r>
              </a:p>
            </p:txBody>
          </p:sp>
          <p:sp>
            <p:nvSpPr>
              <p:cNvPr id="237" name="TextBox 236">
                <a:extLst>
                  <a:ext uri="{FF2B5EF4-FFF2-40B4-BE49-F238E27FC236}">
                    <a16:creationId xmlns:a16="http://schemas.microsoft.com/office/drawing/2014/main" id="{E37B15CB-D333-6F46-8C3B-C29AF4A56A6C}"/>
                  </a:ext>
                </a:extLst>
              </p:cNvPr>
              <p:cNvSpPr txBox="1"/>
              <p:nvPr/>
            </p:nvSpPr>
            <p:spPr>
              <a:xfrm>
                <a:off x="1554167" y="2571372"/>
                <a:ext cx="710451" cy="369332"/>
              </a:xfrm>
              <a:prstGeom prst="rect">
                <a:avLst/>
              </a:prstGeom>
              <a:noFill/>
            </p:spPr>
            <p:txBody>
              <a:bodyPr wrap="none" rtlCol="0">
                <a:spAutoFit/>
              </a:bodyPr>
              <a:lstStyle/>
              <a:p>
                <a:r>
                  <a:rPr lang="en-GB" dirty="0">
                    <a:solidFill>
                      <a:schemeClr val="accent1"/>
                    </a:solidFill>
                  </a:rPr>
                  <a:t>0.024</a:t>
                </a:r>
              </a:p>
            </p:txBody>
          </p:sp>
          <p:sp>
            <p:nvSpPr>
              <p:cNvPr id="238" name="TextBox 237">
                <a:extLst>
                  <a:ext uri="{FF2B5EF4-FFF2-40B4-BE49-F238E27FC236}">
                    <a16:creationId xmlns:a16="http://schemas.microsoft.com/office/drawing/2014/main" id="{4379114A-1B81-324E-AB13-C34B0051E404}"/>
                  </a:ext>
                </a:extLst>
              </p:cNvPr>
              <p:cNvSpPr txBox="1"/>
              <p:nvPr/>
            </p:nvSpPr>
            <p:spPr>
              <a:xfrm>
                <a:off x="2190480" y="2573323"/>
                <a:ext cx="710451" cy="369332"/>
              </a:xfrm>
              <a:prstGeom prst="rect">
                <a:avLst/>
              </a:prstGeom>
              <a:noFill/>
            </p:spPr>
            <p:txBody>
              <a:bodyPr wrap="none" rtlCol="0">
                <a:spAutoFit/>
              </a:bodyPr>
              <a:lstStyle/>
              <a:p>
                <a:r>
                  <a:rPr lang="en-GB" dirty="0">
                    <a:solidFill>
                      <a:schemeClr val="accent1"/>
                    </a:solidFill>
                  </a:rPr>
                  <a:t>0.003</a:t>
                </a:r>
              </a:p>
            </p:txBody>
          </p:sp>
          <p:sp>
            <p:nvSpPr>
              <p:cNvPr id="239" name="TextBox 238">
                <a:extLst>
                  <a:ext uri="{FF2B5EF4-FFF2-40B4-BE49-F238E27FC236}">
                    <a16:creationId xmlns:a16="http://schemas.microsoft.com/office/drawing/2014/main" id="{79403C75-BAF0-244B-90F7-4DB8B5212F8C}"/>
                  </a:ext>
                </a:extLst>
              </p:cNvPr>
              <p:cNvSpPr txBox="1"/>
              <p:nvPr/>
            </p:nvSpPr>
            <p:spPr>
              <a:xfrm>
                <a:off x="971085" y="1990378"/>
                <a:ext cx="710451" cy="369332"/>
              </a:xfrm>
              <a:prstGeom prst="rect">
                <a:avLst/>
              </a:prstGeom>
              <a:noFill/>
            </p:spPr>
            <p:txBody>
              <a:bodyPr wrap="none" rtlCol="0">
                <a:spAutoFit/>
              </a:bodyPr>
              <a:lstStyle/>
              <a:p>
                <a:r>
                  <a:rPr lang="en-GB" dirty="0">
                    <a:solidFill>
                      <a:schemeClr val="accent1"/>
                    </a:solidFill>
                  </a:rPr>
                  <a:t>0.005</a:t>
                </a:r>
              </a:p>
            </p:txBody>
          </p:sp>
          <p:sp>
            <p:nvSpPr>
              <p:cNvPr id="240" name="TextBox 239">
                <a:extLst>
                  <a:ext uri="{FF2B5EF4-FFF2-40B4-BE49-F238E27FC236}">
                    <a16:creationId xmlns:a16="http://schemas.microsoft.com/office/drawing/2014/main" id="{77B13FBD-CABF-9343-B8EC-0D6443816762}"/>
                  </a:ext>
                </a:extLst>
              </p:cNvPr>
              <p:cNvSpPr txBox="1"/>
              <p:nvPr/>
            </p:nvSpPr>
            <p:spPr>
              <a:xfrm>
                <a:off x="2782500" y="2571372"/>
                <a:ext cx="710451" cy="369332"/>
              </a:xfrm>
              <a:prstGeom prst="rect">
                <a:avLst/>
              </a:prstGeom>
              <a:noFill/>
            </p:spPr>
            <p:txBody>
              <a:bodyPr wrap="none" rtlCol="0">
                <a:spAutoFit/>
              </a:bodyPr>
              <a:lstStyle/>
              <a:p>
                <a:r>
                  <a:rPr lang="en-GB" dirty="0">
                    <a:solidFill>
                      <a:schemeClr val="accent1"/>
                    </a:solidFill>
                  </a:rPr>
                  <a:t>0.000</a:t>
                </a:r>
              </a:p>
            </p:txBody>
          </p:sp>
          <p:sp>
            <p:nvSpPr>
              <p:cNvPr id="241" name="TextBox 240">
                <a:extLst>
                  <a:ext uri="{FF2B5EF4-FFF2-40B4-BE49-F238E27FC236}">
                    <a16:creationId xmlns:a16="http://schemas.microsoft.com/office/drawing/2014/main" id="{B0C73202-E88D-8944-AF7D-7CF81D6DC33C}"/>
                  </a:ext>
                </a:extLst>
              </p:cNvPr>
              <p:cNvSpPr txBox="1"/>
              <p:nvPr/>
            </p:nvSpPr>
            <p:spPr>
              <a:xfrm>
                <a:off x="2190480" y="1986834"/>
                <a:ext cx="710451" cy="369332"/>
              </a:xfrm>
              <a:prstGeom prst="rect">
                <a:avLst/>
              </a:prstGeom>
              <a:noFill/>
            </p:spPr>
            <p:txBody>
              <a:bodyPr wrap="none" rtlCol="0">
                <a:spAutoFit/>
              </a:bodyPr>
              <a:lstStyle/>
              <a:p>
                <a:r>
                  <a:rPr lang="en-GB" dirty="0">
                    <a:solidFill>
                      <a:schemeClr val="accent1"/>
                    </a:solidFill>
                  </a:rPr>
                  <a:t>0.003</a:t>
                </a:r>
              </a:p>
            </p:txBody>
          </p:sp>
        </p:grpSp>
      </p:grpSp>
      <p:sp>
        <p:nvSpPr>
          <p:cNvPr id="135" name="Down Arrow 134">
            <a:extLst>
              <a:ext uri="{FF2B5EF4-FFF2-40B4-BE49-F238E27FC236}">
                <a16:creationId xmlns:a16="http://schemas.microsoft.com/office/drawing/2014/main" id="{94DC3DAC-97EE-E646-8382-92C249F0EFBC}"/>
              </a:ext>
            </a:extLst>
          </p:cNvPr>
          <p:cNvSpPr/>
          <p:nvPr/>
        </p:nvSpPr>
        <p:spPr>
          <a:xfrm>
            <a:off x="3781419" y="3174189"/>
            <a:ext cx="317375" cy="729493"/>
          </a:xfrm>
          <a:prstGeom prst="downArrow">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36" name="Down Arrow 135">
            <a:extLst>
              <a:ext uri="{FF2B5EF4-FFF2-40B4-BE49-F238E27FC236}">
                <a16:creationId xmlns:a16="http://schemas.microsoft.com/office/drawing/2014/main" id="{1A346126-D536-EE49-B71E-CDB37943C51A}"/>
              </a:ext>
            </a:extLst>
          </p:cNvPr>
          <p:cNvSpPr/>
          <p:nvPr/>
        </p:nvSpPr>
        <p:spPr>
          <a:xfrm rot="16200000">
            <a:off x="4315490" y="2610591"/>
            <a:ext cx="317375" cy="729493"/>
          </a:xfrm>
          <a:prstGeom prst="downArrow">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37" name="Down Arrow 136">
            <a:extLst>
              <a:ext uri="{FF2B5EF4-FFF2-40B4-BE49-F238E27FC236}">
                <a16:creationId xmlns:a16="http://schemas.microsoft.com/office/drawing/2014/main" id="{2762177C-69F1-2D41-B7CF-1C953B393B4F}"/>
              </a:ext>
            </a:extLst>
          </p:cNvPr>
          <p:cNvSpPr/>
          <p:nvPr/>
        </p:nvSpPr>
        <p:spPr>
          <a:xfrm rot="18332906">
            <a:off x="4423073" y="3150614"/>
            <a:ext cx="317375" cy="729493"/>
          </a:xfrm>
          <a:prstGeom prst="downArrow">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5564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p:txBody>
          <a:bodyPr/>
          <a:lstStyle/>
          <a:p>
            <a:r>
              <a:rPr lang="en-US"/>
              <a:t>Conditional Plans</a:t>
            </a:r>
          </a:p>
        </p:txBody>
      </p:sp>
      <mc:AlternateContent xmlns:mc="http://schemas.openxmlformats.org/markup-compatibility/2006" xmlns:a14="http://schemas.microsoft.com/office/drawing/2010/main">
        <mc:Choice Requires="a14">
          <p:sp>
            <p:nvSpPr>
              <p:cNvPr id="114690" name="Inhaltsplatzhalter 2"/>
              <p:cNvSpPr>
                <a:spLocks noGrp="1"/>
              </p:cNvSpPr>
              <p:nvPr>
                <p:ph idx="1"/>
              </p:nvPr>
            </p:nvSpPr>
            <p:spPr/>
            <p:txBody>
              <a:bodyPr>
                <a:normAutofit/>
              </a:bodyPr>
              <a:lstStyle/>
              <a:p>
                <a:r>
                  <a:rPr lang="en-US" dirty="0"/>
                  <a:t>Example: </a:t>
                </a:r>
              </a:p>
              <a:p>
                <a:pPr lvl="1"/>
                <a:r>
                  <a:rPr lang="en-US" dirty="0"/>
                  <a:t>Two state world </a:t>
                </a:r>
                <a14:m>
                  <m:oMath xmlns:m="http://schemas.openxmlformats.org/officeDocument/2006/math">
                    <m:r>
                      <a:rPr lang="en-US" i="1" dirty="0" smtClean="0">
                        <a:latin typeface="Cambria Math" panose="02040503050406030204" pitchFamily="18" charset="0"/>
                      </a:rPr>
                      <m:t>0,1</m:t>
                    </m:r>
                  </m:oMath>
                </a14:m>
                <a:endParaRPr lang="en-US" dirty="0"/>
              </a:p>
              <a:p>
                <a:pPr lvl="1"/>
                <a:r>
                  <a:rPr lang="en-US" dirty="0"/>
                  <a:t>Two actions: </a:t>
                </a:r>
                <a14:m>
                  <m:oMath xmlns:m="http://schemas.openxmlformats.org/officeDocument/2006/math">
                    <m:r>
                      <a:rPr lang="en-US" i="1" dirty="0" smtClean="0">
                        <a:latin typeface="Cambria Math" panose="02040503050406030204" pitchFamily="18" charset="0"/>
                      </a:rPr>
                      <m:t>𝑠𝑡𝑎𝑦</m:t>
                    </m:r>
                    <m:d>
                      <m:dPr>
                        <m:ctrlPr>
                          <a:rPr lang="en-US" i="1" dirty="0" smtClean="0">
                            <a:latin typeface="Cambria Math" panose="02040503050406030204" pitchFamily="18" charset="0"/>
                          </a:rPr>
                        </m:ctrlPr>
                      </m:dPr>
                      <m:e>
                        <m:r>
                          <a:rPr lang="de-DE" b="0" i="1" dirty="0" smtClean="0">
                            <a:latin typeface="Cambria Math" panose="02040503050406030204" pitchFamily="18" charset="0"/>
                          </a:rPr>
                          <m:t>𝑃</m:t>
                        </m:r>
                      </m:e>
                    </m:d>
                    <m:r>
                      <a:rPr lang="en-US" i="1" dirty="0" smtClean="0">
                        <a:latin typeface="Cambria Math" panose="02040503050406030204" pitchFamily="18" charset="0"/>
                      </a:rPr>
                      <m:t>, </m:t>
                    </m:r>
                    <m:r>
                      <a:rPr lang="en-US" i="1" dirty="0" smtClean="0">
                        <a:latin typeface="Cambria Math" panose="02040503050406030204" pitchFamily="18" charset="0"/>
                      </a:rPr>
                      <m:t>𝑔𝑜</m:t>
                    </m:r>
                    <m:d>
                      <m:dPr>
                        <m:ctrlPr>
                          <a:rPr lang="en-US" i="1" dirty="0" smtClean="0">
                            <a:latin typeface="Cambria Math" panose="02040503050406030204" pitchFamily="18" charset="0"/>
                          </a:rPr>
                        </m:ctrlPr>
                      </m:dPr>
                      <m:e>
                        <m:r>
                          <a:rPr lang="de-DE" b="0" i="1" dirty="0" smtClean="0">
                            <a:latin typeface="Cambria Math" panose="02040503050406030204" pitchFamily="18" charset="0"/>
                          </a:rPr>
                          <m:t>𝑃</m:t>
                        </m:r>
                      </m:e>
                    </m:d>
                  </m:oMath>
                </a14:m>
                <a:endParaRPr lang="en-US" dirty="0"/>
              </a:p>
              <a:p>
                <a:pPr lvl="2"/>
                <a:r>
                  <a:rPr lang="en-US" dirty="0"/>
                  <a:t>Actions achieve intended effect with some probability </a:t>
                </a:r>
                <a14:m>
                  <m:oMath xmlns:m="http://schemas.openxmlformats.org/officeDocument/2006/math">
                    <m:r>
                      <a:rPr lang="de-DE" b="0" i="1" dirty="0" smtClean="0">
                        <a:latin typeface="Cambria Math" panose="02040503050406030204" pitchFamily="18" charset="0"/>
                      </a:rPr>
                      <m:t>𝑃</m:t>
                    </m:r>
                  </m:oMath>
                </a14:m>
                <a:endParaRPr lang="en-US" dirty="0"/>
              </a:p>
              <a:p>
                <a:pPr lvl="1"/>
                <a:r>
                  <a:rPr lang="en-US" dirty="0"/>
                  <a:t>One-step plan </a:t>
                </a:r>
                <a14:m>
                  <m:oMath xmlns:m="http://schemas.openxmlformats.org/officeDocument/2006/math">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𝑔𝑜</m:t>
                        </m:r>
                      </m:e>
                    </m:d>
                    <m:r>
                      <a:rPr lang="en-US" i="1" dirty="0" smtClean="0">
                        <a:latin typeface="Cambria Math" panose="02040503050406030204" pitchFamily="18" charset="0"/>
                      </a:rPr>
                      <m:t>, </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𝑠𝑡𝑎𝑦</m:t>
                        </m:r>
                      </m:e>
                    </m:d>
                  </m:oMath>
                </a14:m>
                <a:endParaRPr lang="en-US" dirty="0"/>
              </a:p>
              <a:p>
                <a:r>
                  <a:rPr lang="en-US" dirty="0"/>
                  <a:t>Two-step plans are </a:t>
                </a:r>
                <a:r>
                  <a:rPr lang="en-US" dirty="0">
                    <a:solidFill>
                      <a:schemeClr val="accent1"/>
                    </a:solidFill>
                  </a:rPr>
                  <a:t>conditional</a:t>
                </a:r>
              </a:p>
              <a:p>
                <a:pPr lvl="1"/>
                <a:r>
                  <a:rPr lang="en-US" dirty="0"/>
                  <a:t>[</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1</m:t>
                    </m:r>
                  </m:oMath>
                </a14:m>
                <a:r>
                  <a:rPr lang="en-US" dirty="0"/>
                  <a:t>, IF </a:t>
                </a:r>
                <a14:m>
                  <m:oMath xmlns:m="http://schemas.openxmlformats.org/officeDocument/2006/math">
                    <m:r>
                      <a:rPr lang="en-US" i="1" dirty="0" smtClean="0">
                        <a:latin typeface="Cambria Math" panose="02040503050406030204" pitchFamily="18" charset="0"/>
                      </a:rPr>
                      <m:t>𝑝𝑒𝑟𝑐𝑒𝑝𝑡</m:t>
                    </m:r>
                    <m:r>
                      <a:rPr lang="en-US" i="1" dirty="0" smtClean="0">
                        <a:latin typeface="Cambria Math" panose="02040503050406030204" pitchFamily="18" charset="0"/>
                      </a:rPr>
                      <m:t> = 0</m:t>
                    </m:r>
                  </m:oMath>
                </a14:m>
                <a:r>
                  <a:rPr lang="en-US" dirty="0"/>
                  <a:t> THEN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2</m:t>
                    </m:r>
                  </m:oMath>
                </a14:m>
                <a:r>
                  <a:rPr lang="en-US" dirty="0"/>
                  <a:t> ELSE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3</m:t>
                    </m:r>
                  </m:oMath>
                </a14:m>
                <a:r>
                  <a:rPr lang="en-US" dirty="0"/>
                  <a:t>]</a:t>
                </a:r>
              </a:p>
              <a:p>
                <a:pPr lvl="1"/>
                <a:r>
                  <a:rPr lang="en-US" dirty="0"/>
                  <a:t>Shorthand notation: </a:t>
                </a:r>
                <a14:m>
                  <m:oMath xmlns:m="http://schemas.openxmlformats.org/officeDocument/2006/math">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𝑎</m:t>
                        </m:r>
                        <m:r>
                          <a:rPr lang="en-US" i="1" dirty="0" smtClean="0">
                            <a:latin typeface="Cambria Math" panose="02040503050406030204" pitchFamily="18" charset="0"/>
                          </a:rPr>
                          <m:t>1, </m:t>
                        </m:r>
                        <m:r>
                          <a:rPr lang="en-US" i="1" dirty="0" smtClean="0">
                            <a:latin typeface="Cambria Math" panose="02040503050406030204" pitchFamily="18" charset="0"/>
                          </a:rPr>
                          <m:t>𝑎</m:t>
                        </m:r>
                        <m:r>
                          <a:rPr lang="en-US" i="1" dirty="0" smtClean="0">
                            <a:latin typeface="Cambria Math" panose="02040503050406030204" pitchFamily="18" charset="0"/>
                          </a:rPr>
                          <m:t>2</m:t>
                        </m:r>
                        <m:r>
                          <m:rPr>
                            <m:nor/>
                          </m:rPr>
                          <a:rPr lang="en-US" i="0"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3</m:t>
                        </m:r>
                      </m:e>
                    </m:d>
                  </m:oMath>
                </a14:m>
                <a:endParaRPr lang="en-US" dirty="0"/>
              </a:p>
              <a:p>
                <a14:m>
                  <m:oMath xmlns:m="http://schemas.openxmlformats.org/officeDocument/2006/math">
                    <m:r>
                      <a:rPr lang="en-US" i="1" dirty="0" smtClean="0">
                        <a:latin typeface="Cambria Math" panose="02040503050406030204" pitchFamily="18" charset="0"/>
                      </a:rPr>
                      <m:t>𝑛</m:t>
                    </m:r>
                  </m:oMath>
                </a14:m>
                <a:r>
                  <a:rPr lang="en-US" dirty="0"/>
                  <a:t>-step plans are trees with </a:t>
                </a:r>
              </a:p>
              <a:p>
                <a:pPr lvl="1"/>
                <a:r>
                  <a:rPr lang="en-US" dirty="0"/>
                  <a:t>Nodes attached with actions and </a:t>
                </a:r>
              </a:p>
              <a:p>
                <a:pPr lvl="1"/>
                <a:r>
                  <a:rPr lang="en-US" dirty="0"/>
                  <a:t>Edges attached with percepts</a:t>
                </a:r>
              </a:p>
            </p:txBody>
          </p:sp>
        </mc:Choice>
        <mc:Fallback xmlns="">
          <p:sp>
            <p:nvSpPr>
              <p:cNvPr id="114690" name="Inhaltsplatzhalter 2"/>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E1296FB-E524-CA42-9272-DC02338CB24B}"/>
              </a:ext>
            </a:extLst>
          </p:cNvPr>
          <p:cNvSpPr>
            <a:spLocks noGrp="1"/>
          </p:cNvSpPr>
          <p:nvPr>
            <p:ph type="sldNum" sz="quarter" idx="12"/>
          </p:nvPr>
        </p:nvSpPr>
        <p:spPr/>
        <p:txBody>
          <a:bodyPr/>
          <a:lstStyle/>
          <a:p>
            <a:fld id="{67C9959E-8E6B-B04C-9955-EA096F41CA7A}" type="slidenum">
              <a:rPr lang="en-GB" smtClean="0"/>
              <a:pPr/>
              <a:t>31</a:t>
            </a:fld>
            <a:endParaRPr lang="en-GB"/>
          </a:p>
        </p:txBody>
      </p:sp>
    </p:spTree>
    <p:extLst>
      <p:ext uri="{BB962C8B-B14F-4D97-AF65-F5344CB8AC3E}">
        <p14:creationId xmlns:p14="http://schemas.microsoft.com/office/powerpoint/2010/main" val="1982318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el 1"/>
          <p:cNvSpPr>
            <a:spLocks noGrp="1"/>
          </p:cNvSpPr>
          <p:nvPr>
            <p:ph type="title"/>
          </p:nvPr>
        </p:nvSpPr>
        <p:spPr/>
        <p:txBody>
          <a:bodyPr/>
          <a:lstStyle/>
          <a:p>
            <a:r>
              <a:rPr lang="en-GB">
                <a:ea typeface="ＭＳ Ｐゴシック" charset="0"/>
                <a:cs typeface="ＭＳ Ｐゴシック" charset="0"/>
              </a:rPr>
              <a:t>Value Iteration for POMDPs</a:t>
            </a:r>
          </a:p>
        </p:txBody>
      </p:sp>
      <mc:AlternateContent xmlns:mc="http://schemas.openxmlformats.org/markup-compatibility/2006" xmlns:a14="http://schemas.microsoft.com/office/drawing/2010/main">
        <mc:Choice Requires="a14">
          <p:sp>
            <p:nvSpPr>
              <p:cNvPr id="115714" name="Inhaltsplatzhalter 2"/>
              <p:cNvSpPr>
                <a:spLocks noGrp="1"/>
              </p:cNvSpPr>
              <p:nvPr>
                <p:ph idx="1"/>
              </p:nvPr>
            </p:nvSpPr>
            <p:spPr>
              <a:xfrm>
                <a:off x="628650" y="1158240"/>
                <a:ext cx="7886700" cy="5277394"/>
              </a:xfrm>
            </p:spPr>
            <p:txBody>
              <a:bodyPr>
                <a:normAutofit/>
              </a:bodyPr>
              <a:lstStyle/>
              <a:p>
                <a:r>
                  <a:rPr lang="en-GB" sz="2400" dirty="0">
                    <a:ea typeface="ＭＳ Ｐゴシック" charset="0"/>
                    <a:cs typeface="ＭＳ Ｐゴシック" charset="0"/>
                  </a:rPr>
                  <a:t>Cannot compute a single utility value for each state of all belief states</a:t>
                </a:r>
              </a:p>
              <a:p>
                <a:r>
                  <a:rPr lang="en-GB" sz="2400" dirty="0">
                    <a:ea typeface="ＭＳ Ｐゴシック" charset="0"/>
                    <a:cs typeface="ＭＳ Ｐゴシック" charset="0"/>
                  </a:rPr>
                  <a:t>Consider an optimal policy </a:t>
                </a:r>
                <a14:m>
                  <m:oMath xmlns:m="http://schemas.openxmlformats.org/officeDocument/2006/math">
                    <m:sSup>
                      <m:sSupPr>
                        <m:ctrlPr>
                          <a:rPr lang="en-GB" sz="2400" i="1" smtClean="0">
                            <a:latin typeface="Cambria Math" panose="02040503050406030204" pitchFamily="18" charset="0"/>
                            <a:ea typeface="ＭＳ Ｐゴシック" charset="0"/>
                            <a:cs typeface="ＭＳ Ｐゴシック" charset="0"/>
                          </a:rPr>
                        </m:ctrlPr>
                      </m:sSupPr>
                      <m:e>
                        <m:r>
                          <a:rPr lang="en-GB" sz="2400" i="1" smtClean="0">
                            <a:latin typeface="Cambria Math" panose="02040503050406030204" pitchFamily="18" charset="0"/>
                            <a:ea typeface="ＭＳ Ｐゴシック" charset="0"/>
                            <a:cs typeface="ＭＳ Ｐゴシック" charset="0"/>
                          </a:rPr>
                          <m:t>𝜋</m:t>
                        </m:r>
                      </m:e>
                      <m:sup>
                        <m:r>
                          <a:rPr lang="en-GB" sz="2400" i="1" smtClean="0">
                            <a:latin typeface="Cambria Math" panose="02040503050406030204" pitchFamily="18" charset="0"/>
                            <a:ea typeface="ＭＳ Ｐゴシック" charset="0"/>
                            <a:cs typeface="ＭＳ Ｐゴシック" charset="0"/>
                          </a:rPr>
                          <m:t>∗</m:t>
                        </m:r>
                      </m:sup>
                    </m:sSup>
                  </m:oMath>
                </a14:m>
                <a:r>
                  <a:rPr lang="en-GB" sz="2400" dirty="0">
                    <a:ea typeface="ＭＳ Ｐゴシック" charset="0"/>
                    <a:cs typeface="ＭＳ Ｐゴシック" charset="0"/>
                  </a:rPr>
                  <a:t> and its application in belief state </a:t>
                </a:r>
                <a14:m>
                  <m:oMath xmlns:m="http://schemas.openxmlformats.org/officeDocument/2006/math">
                    <m:r>
                      <a:rPr lang="en-GB" sz="2400" i="1" smtClean="0">
                        <a:latin typeface="Cambria Math" panose="02040503050406030204" pitchFamily="18" charset="0"/>
                        <a:ea typeface="ＭＳ Ｐゴシック" charset="0"/>
                        <a:cs typeface="ＭＳ Ｐゴシック" charset="0"/>
                      </a:rPr>
                      <m:t>𝑏</m:t>
                    </m:r>
                  </m:oMath>
                </a14:m>
                <a:endParaRPr lang="en-GB" sz="2400" dirty="0">
                  <a:ea typeface="ＭＳ Ｐゴシック" charset="0"/>
                  <a:cs typeface="ＭＳ Ｐゴシック" charset="0"/>
                </a:endParaRPr>
              </a:p>
              <a:p>
                <a:r>
                  <a:rPr lang="en-GB" sz="2400" dirty="0">
                    <a:ea typeface="ＭＳ Ｐゴシック" charset="0"/>
                    <a:cs typeface="ＭＳ Ｐゴシック" charset="0"/>
                  </a:rPr>
                  <a:t>For this </a:t>
                </a:r>
                <a14:m>
                  <m:oMath xmlns:m="http://schemas.openxmlformats.org/officeDocument/2006/math">
                    <m:r>
                      <a:rPr lang="en-GB" sz="2400" i="1" smtClean="0">
                        <a:latin typeface="Cambria Math" panose="02040503050406030204" pitchFamily="18" charset="0"/>
                        <a:ea typeface="ＭＳ Ｐゴシック" charset="0"/>
                        <a:cs typeface="ＭＳ Ｐゴシック" charset="0"/>
                      </a:rPr>
                      <m:t>𝑏</m:t>
                    </m:r>
                  </m:oMath>
                </a14:m>
                <a:r>
                  <a:rPr lang="en-GB" sz="2400" dirty="0">
                    <a:ea typeface="ＭＳ Ｐゴシック" charset="0"/>
                    <a:cs typeface="ＭＳ Ｐゴシック" charset="0"/>
                  </a:rPr>
                  <a:t>, the policy is a </a:t>
                </a:r>
                <a:r>
                  <a:rPr lang="en-GB" sz="2400" dirty="0">
                    <a:solidFill>
                      <a:schemeClr val="accent1"/>
                    </a:solidFill>
                    <a:ea typeface="ＭＳ Ｐゴシック" charset="0"/>
                    <a:cs typeface="ＭＳ Ｐゴシック" charset="0"/>
                  </a:rPr>
                  <a:t>conditional plan </a:t>
                </a:r>
                <a14:m>
                  <m:oMath xmlns:m="http://schemas.openxmlformats.org/officeDocument/2006/math">
                    <m:r>
                      <a:rPr lang="en-GB" sz="2400" i="1" smtClean="0">
                        <a:latin typeface="Cambria Math" panose="02040503050406030204" pitchFamily="18" charset="0"/>
                        <a:ea typeface="ＭＳ Ｐゴシック" charset="0"/>
                      </a:rPr>
                      <m:t>𝑝</m:t>
                    </m:r>
                  </m:oMath>
                </a14:m>
                <a:endParaRPr lang="en-GB" sz="2400" dirty="0">
                  <a:solidFill>
                    <a:schemeClr val="accent1"/>
                  </a:solidFill>
                  <a:ea typeface="ＭＳ Ｐゴシック" charset="0"/>
                  <a:cs typeface="ＭＳ Ｐゴシック" charset="0"/>
                </a:endParaRPr>
              </a:p>
              <a:p>
                <a:pPr lvl="1"/>
                <a:r>
                  <a:rPr lang="en-GB" sz="2000" dirty="0">
                    <a:ea typeface="ＭＳ Ｐゴシック" charset="0"/>
                  </a:rPr>
                  <a:t>Let the utility of executing a fixed conditional plan </a:t>
                </a:r>
                <a14:m>
                  <m:oMath xmlns:m="http://schemas.openxmlformats.org/officeDocument/2006/math">
                    <m:r>
                      <a:rPr lang="en-GB" sz="2000" i="1" smtClean="0">
                        <a:latin typeface="Cambria Math" panose="02040503050406030204" pitchFamily="18" charset="0"/>
                        <a:ea typeface="ＭＳ Ｐゴシック" charset="0"/>
                      </a:rPr>
                      <m:t>𝑝</m:t>
                    </m:r>
                  </m:oMath>
                </a14:m>
                <a:r>
                  <a:rPr lang="en-GB" sz="2000" dirty="0">
                    <a:ea typeface="ＭＳ Ｐゴシック" charset="0"/>
                  </a:rPr>
                  <a:t> in </a:t>
                </a:r>
                <a14:m>
                  <m:oMath xmlns:m="http://schemas.openxmlformats.org/officeDocument/2006/math">
                    <m:r>
                      <a:rPr lang="en-GB" sz="2000" i="1" smtClean="0">
                        <a:latin typeface="Cambria Math" panose="02040503050406030204" pitchFamily="18" charset="0"/>
                        <a:ea typeface="ＭＳ Ｐゴシック" charset="0"/>
                      </a:rPr>
                      <m:t>𝑠</m:t>
                    </m:r>
                  </m:oMath>
                </a14:m>
                <a:r>
                  <a:rPr lang="en-GB" sz="2000" dirty="0">
                    <a:ea typeface="ＭＳ Ｐゴシック" charset="0"/>
                  </a:rPr>
                  <a:t> be </a:t>
                </a:r>
                <a14:m>
                  <m:oMath xmlns:m="http://schemas.openxmlformats.org/officeDocument/2006/math">
                    <m:sSub>
                      <m:sSubPr>
                        <m:ctrlPr>
                          <a:rPr lang="en-GB" sz="2000" b="0" i="1" smtClean="0">
                            <a:latin typeface="Cambria Math" panose="02040503050406030204" pitchFamily="18" charset="0"/>
                            <a:ea typeface="ＭＳ Ｐゴシック" charset="0"/>
                          </a:rPr>
                        </m:ctrlPr>
                      </m:sSubPr>
                      <m:e>
                        <m:r>
                          <a:rPr lang="en-GB" sz="2000" i="1" smtClean="0">
                            <a:latin typeface="Cambria Math" panose="02040503050406030204" pitchFamily="18" charset="0"/>
                            <a:ea typeface="ＭＳ Ｐゴシック" charset="0"/>
                          </a:rPr>
                          <m:t>𝑢</m:t>
                        </m:r>
                      </m:e>
                      <m:sub>
                        <m:r>
                          <a:rPr lang="en-GB" sz="2000" b="0" i="1" smtClean="0">
                            <a:latin typeface="Cambria Math" panose="02040503050406030204" pitchFamily="18" charset="0"/>
                            <a:ea typeface="ＭＳ Ｐゴシック" charset="0"/>
                          </a:rPr>
                          <m:t>𝑝</m:t>
                        </m:r>
                      </m:sub>
                    </m:sSub>
                    <m:d>
                      <m:dPr>
                        <m:ctrlPr>
                          <a:rPr lang="en-GB" sz="2000" b="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oMath>
                </a14:m>
                <a:endParaRPr lang="en-GB" sz="2000" dirty="0">
                  <a:ea typeface="ＭＳ Ｐゴシック" charset="0"/>
                </a:endParaRPr>
              </a:p>
              <a:p>
                <a:pPr lvl="1"/>
                <a:r>
                  <a:rPr lang="en-GB" sz="2000" dirty="0">
                    <a:ea typeface="ＭＳ Ｐゴシック" charset="0"/>
                  </a:rPr>
                  <a:t>Expected utility </a:t>
                </a:r>
                <a14:m>
                  <m:oMath xmlns:m="http://schemas.openxmlformats.org/officeDocument/2006/math">
                    <m:sSub>
                      <m:sSubPr>
                        <m:ctrlPr>
                          <a:rPr lang="en-GB" sz="2000" b="0" i="1" smtClean="0">
                            <a:latin typeface="Cambria Math" panose="02040503050406030204" pitchFamily="18" charset="0"/>
                            <a:ea typeface="ＭＳ Ｐゴシック" charset="0"/>
                          </a:rPr>
                        </m:ctrlPr>
                      </m:sSubPr>
                      <m:e>
                        <m:r>
                          <a:rPr lang="en-GB" sz="2000" i="1" smtClean="0">
                            <a:latin typeface="Cambria Math" panose="02040503050406030204" pitchFamily="18" charset="0"/>
                            <a:ea typeface="ＭＳ Ｐゴシック" charset="0"/>
                          </a:rPr>
                          <m:t>𝑈</m:t>
                        </m:r>
                      </m:e>
                      <m:sub>
                        <m:r>
                          <a:rPr lang="en-GB" sz="2000" b="0" i="1" smtClean="0">
                            <a:latin typeface="Cambria Math" panose="02040503050406030204" pitchFamily="18" charset="0"/>
                            <a:ea typeface="ＭＳ Ｐゴシック" charset="0"/>
                          </a:rPr>
                          <m:t>𝑝</m:t>
                        </m:r>
                      </m:sub>
                    </m:sSub>
                    <m:d>
                      <m:dPr>
                        <m:ctrlPr>
                          <a:rPr lang="en-GB" sz="2000" b="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𝑏</m:t>
                        </m:r>
                      </m:e>
                    </m:d>
                    <m:r>
                      <a:rPr lang="en-GB" sz="2000" i="1" smtClean="0">
                        <a:latin typeface="Cambria Math" panose="02040503050406030204" pitchFamily="18" charset="0"/>
                        <a:ea typeface="ＭＳ Ｐゴシック" charset="0"/>
                      </a:rPr>
                      <m:t>=</m:t>
                    </m:r>
                    <m:nary>
                      <m:naryPr>
                        <m:chr m:val="∑"/>
                        <m:supHide m:val="on"/>
                        <m:ctrlPr>
                          <a:rPr lang="en-GB" sz="2000" b="0" i="1" smtClean="0">
                            <a:latin typeface="Cambria Math" panose="02040503050406030204" pitchFamily="18" charset="0"/>
                            <a:ea typeface="ＭＳ Ｐゴシック" charset="0"/>
                          </a:rPr>
                        </m:ctrlPr>
                      </m:naryPr>
                      <m:sub>
                        <m:r>
                          <a:rPr lang="en-GB" sz="2000" b="0" i="1" smtClean="0">
                            <a:latin typeface="Cambria Math" panose="02040503050406030204" pitchFamily="18" charset="0"/>
                            <a:ea typeface="ＭＳ Ｐゴシック" charset="0"/>
                          </a:rPr>
                          <m:t>𝑠</m:t>
                        </m:r>
                      </m:sub>
                      <m:sup/>
                      <m:e>
                        <m:r>
                          <a:rPr lang="en-GB" sz="2000" b="0" i="1" smtClean="0">
                            <a:latin typeface="Cambria Math" panose="02040503050406030204" pitchFamily="18" charset="0"/>
                            <a:ea typeface="ＭＳ Ｐゴシック" charset="0"/>
                          </a:rPr>
                          <m:t>𝑏</m:t>
                        </m:r>
                        <m:d>
                          <m:dPr>
                            <m:ctrlPr>
                              <a:rPr lang="en-GB" sz="2000" b="0" i="1" smtClean="0">
                                <a:latin typeface="Cambria Math" panose="02040503050406030204" pitchFamily="18" charset="0"/>
                                <a:ea typeface="ＭＳ Ｐゴシック" charset="0"/>
                              </a:rPr>
                            </m:ctrlPr>
                          </m:dPr>
                          <m:e>
                            <m:r>
                              <a:rPr lang="en-GB" sz="2000" b="0" i="1" smtClean="0">
                                <a:latin typeface="Cambria Math" panose="02040503050406030204" pitchFamily="18" charset="0"/>
                                <a:ea typeface="ＭＳ Ｐゴシック" charset="0"/>
                              </a:rPr>
                              <m:t>𝑠</m:t>
                            </m:r>
                          </m:e>
                        </m:d>
                        <m:sSub>
                          <m:sSubPr>
                            <m:ctrlPr>
                              <a:rPr lang="en-GB" sz="2000" b="0" i="1" smtClean="0">
                                <a:latin typeface="Cambria Math" panose="02040503050406030204" pitchFamily="18" charset="0"/>
                                <a:ea typeface="ＭＳ Ｐゴシック" charset="0"/>
                              </a:rPr>
                            </m:ctrlPr>
                          </m:sSubPr>
                          <m:e>
                            <m:r>
                              <a:rPr lang="en-GB" sz="2000" b="0" i="1" smtClean="0">
                                <a:latin typeface="Cambria Math" panose="02040503050406030204" pitchFamily="18" charset="0"/>
                                <a:ea typeface="ＭＳ Ｐゴシック" charset="0"/>
                              </a:rPr>
                              <m:t>𝑢</m:t>
                            </m:r>
                          </m:e>
                          <m:sub>
                            <m:r>
                              <a:rPr lang="en-GB" sz="2000" b="0" i="1" smtClean="0">
                                <a:latin typeface="Cambria Math" panose="02040503050406030204" pitchFamily="18" charset="0"/>
                                <a:ea typeface="ＭＳ Ｐゴシック" charset="0"/>
                              </a:rPr>
                              <m:t>𝑝</m:t>
                            </m:r>
                          </m:sub>
                        </m:sSub>
                        <m:d>
                          <m:dPr>
                            <m:ctrlPr>
                              <a:rPr lang="en-GB" sz="2000" b="0" i="1" smtClean="0">
                                <a:latin typeface="Cambria Math" panose="02040503050406030204" pitchFamily="18" charset="0"/>
                                <a:ea typeface="ＭＳ Ｐゴシック" charset="0"/>
                              </a:rPr>
                            </m:ctrlPr>
                          </m:dPr>
                          <m:e>
                            <m:r>
                              <a:rPr lang="en-GB" sz="2000" b="0" i="1" smtClean="0">
                                <a:latin typeface="Cambria Math" panose="02040503050406030204" pitchFamily="18" charset="0"/>
                                <a:ea typeface="ＭＳ Ｐゴシック" charset="0"/>
                              </a:rPr>
                              <m:t>𝑠</m:t>
                            </m:r>
                          </m:e>
                        </m:d>
                      </m:e>
                    </m:nary>
                  </m:oMath>
                </a14:m>
                <a:endParaRPr lang="en-GB" sz="2000" dirty="0">
                  <a:ea typeface="ＭＳ Ｐゴシック" charset="0"/>
                </a:endParaRPr>
              </a:p>
              <a:p>
                <a:pPr lvl="2"/>
                <a:r>
                  <a:rPr lang="en-GB" sz="1600" dirty="0">
                    <a:ea typeface="ＭＳ Ｐゴシック" charset="0"/>
                  </a:rPr>
                  <a:t>It varies linearly with </a:t>
                </a:r>
                <a14:m>
                  <m:oMath xmlns:m="http://schemas.openxmlformats.org/officeDocument/2006/math">
                    <m:r>
                      <a:rPr lang="en-GB" sz="1600" i="1" smtClean="0">
                        <a:latin typeface="Cambria Math" panose="02040503050406030204" pitchFamily="18" charset="0"/>
                        <a:ea typeface="ＭＳ Ｐゴシック" charset="0"/>
                      </a:rPr>
                      <m:t>𝑏</m:t>
                    </m:r>
                  </m:oMath>
                </a14:m>
                <a:r>
                  <a:rPr lang="en-GB" sz="1600" dirty="0">
                    <a:ea typeface="ＭＳ Ｐゴシック" charset="0"/>
                  </a:rPr>
                  <a:t>, a hyperplane in a belief space</a:t>
                </a:r>
              </a:p>
              <a:p>
                <a:pPr lvl="1"/>
                <a:r>
                  <a:rPr lang="en-GB" sz="2000" dirty="0">
                    <a:ea typeface="ＭＳ Ｐゴシック" charset="0"/>
                  </a:rPr>
                  <a:t>At any </a:t>
                </a:r>
                <a14:m>
                  <m:oMath xmlns:m="http://schemas.openxmlformats.org/officeDocument/2006/math">
                    <m:r>
                      <a:rPr lang="en-GB" sz="2000" i="1" smtClean="0">
                        <a:latin typeface="Cambria Math" panose="02040503050406030204" pitchFamily="18" charset="0"/>
                        <a:ea typeface="ＭＳ Ｐゴシック" charset="0"/>
                      </a:rPr>
                      <m:t>𝑏</m:t>
                    </m:r>
                  </m:oMath>
                </a14:m>
                <a:r>
                  <a:rPr lang="en-GB" sz="2000" dirty="0">
                    <a:ea typeface="ＭＳ Ｐゴシック" charset="0"/>
                  </a:rPr>
                  <a:t>, the optimal policy will choose the conditional plan with the highest expected utility</a:t>
                </a:r>
              </a:p>
              <a:p>
                <a:pPr marL="457200" lvl="1" indent="0">
                  <a:buNone/>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ＭＳ Ｐゴシック" charset="0"/>
                        </a:rPr>
                        <m:t>𝑈</m:t>
                      </m:r>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𝑏</m:t>
                          </m:r>
                        </m:e>
                      </m:d>
                      <m:r>
                        <a:rPr lang="en-GB" sz="2000" i="1" smtClean="0">
                          <a:latin typeface="Cambria Math" panose="02040503050406030204" pitchFamily="18" charset="0"/>
                          <a:ea typeface="ＭＳ Ｐゴシック" charset="0"/>
                        </a:rPr>
                        <m:t>=</m:t>
                      </m:r>
                      <m:sSup>
                        <m:sSupPr>
                          <m:ctrlPr>
                            <a:rPr lang="en-GB" sz="2000" b="0" i="1" smtClean="0">
                              <a:latin typeface="Cambria Math" panose="02040503050406030204" pitchFamily="18" charset="0"/>
                              <a:ea typeface="ＭＳ Ｐゴシック" charset="0"/>
                            </a:rPr>
                          </m:ctrlPr>
                        </m:sSupPr>
                        <m:e>
                          <m:r>
                            <a:rPr lang="en-GB" sz="2000" b="0" i="1" smtClean="0">
                              <a:latin typeface="Cambria Math" panose="02040503050406030204" pitchFamily="18" charset="0"/>
                              <a:ea typeface="ＭＳ Ｐゴシック" charset="0"/>
                            </a:rPr>
                            <m:t>𝑈</m:t>
                          </m:r>
                        </m:e>
                        <m:sup>
                          <m:sSup>
                            <m:sSupPr>
                              <m:ctrlPr>
                                <a:rPr lang="en-GB" sz="2000" i="1" smtClean="0">
                                  <a:latin typeface="Cambria Math" panose="02040503050406030204" pitchFamily="18" charset="0"/>
                                  <a:ea typeface="ＭＳ Ｐゴシック" charset="0"/>
                                </a:rPr>
                              </m:ctrlPr>
                            </m:sSupPr>
                            <m:e>
                              <m:r>
                                <a:rPr lang="en-GB" sz="2000" i="1" smtClean="0">
                                  <a:latin typeface="Cambria Math" panose="02040503050406030204" pitchFamily="18" charset="0"/>
                                  <a:ea typeface="ＭＳ Ｐゴシック" charset="0"/>
                                </a:rPr>
                                <m:t>𝜋</m:t>
                              </m:r>
                            </m:e>
                            <m:sup>
                              <m:r>
                                <a:rPr lang="en-GB" sz="2000" i="1" smtClean="0">
                                  <a:latin typeface="Cambria Math" panose="02040503050406030204" pitchFamily="18" charset="0"/>
                                  <a:ea typeface="ＭＳ Ｐゴシック" charset="0"/>
                                </a:rPr>
                                <m:t>∗</m:t>
                              </m:r>
                            </m:sup>
                          </m:sSup>
                        </m:sup>
                      </m:sSup>
                      <m:d>
                        <m:dPr>
                          <m:ctrlPr>
                            <a:rPr lang="en-GB" sz="2000" b="0" i="1" smtClean="0">
                              <a:latin typeface="Cambria Math" panose="02040503050406030204" pitchFamily="18" charset="0"/>
                              <a:ea typeface="ＭＳ Ｐゴシック" charset="0"/>
                            </a:rPr>
                          </m:ctrlPr>
                        </m:dPr>
                        <m:e>
                          <m:r>
                            <a:rPr lang="en-GB" sz="2000" b="0" i="1" smtClean="0">
                              <a:latin typeface="Cambria Math" panose="02040503050406030204" pitchFamily="18" charset="0"/>
                              <a:ea typeface="ＭＳ Ｐゴシック" charset="0"/>
                            </a:rPr>
                            <m:t>𝑏</m:t>
                          </m:r>
                        </m:e>
                      </m:d>
                      <m:r>
                        <a:rPr lang="en-GB" sz="2000" b="0" i="1" smtClean="0">
                          <a:latin typeface="Cambria Math" panose="02040503050406030204" pitchFamily="18" charset="0"/>
                          <a:ea typeface="ＭＳ Ｐゴシック" charset="0"/>
                        </a:rPr>
                        <m:t>=</m:t>
                      </m:r>
                      <m:func>
                        <m:funcPr>
                          <m:ctrlPr>
                            <a:rPr lang="en-GB" sz="2000" b="0" i="1" smtClean="0">
                              <a:latin typeface="Cambria Math" panose="02040503050406030204" pitchFamily="18" charset="0"/>
                              <a:ea typeface="ＭＳ Ｐゴシック" charset="0"/>
                            </a:rPr>
                          </m:ctrlPr>
                        </m:funcPr>
                        <m:fName>
                          <m:limLow>
                            <m:limLowPr>
                              <m:ctrlPr>
                                <a:rPr lang="en-GB" sz="2000" b="0" i="1" smtClean="0">
                                  <a:latin typeface="Cambria Math" panose="02040503050406030204" pitchFamily="18" charset="0"/>
                                  <a:ea typeface="ＭＳ Ｐゴシック" charset="0"/>
                                </a:rPr>
                              </m:ctrlPr>
                            </m:limLowPr>
                            <m:e>
                              <m:r>
                                <m:rPr>
                                  <m:sty m:val="p"/>
                                </m:rPr>
                                <a:rPr lang="en-GB" sz="2000" b="0" i="0" smtClean="0">
                                  <a:latin typeface="Cambria Math" panose="02040503050406030204" pitchFamily="18" charset="0"/>
                                  <a:ea typeface="ＭＳ Ｐゴシック" charset="0"/>
                                </a:rPr>
                                <m:t>max</m:t>
                              </m:r>
                            </m:e>
                            <m:lim>
                              <m:r>
                                <a:rPr lang="en-GB" sz="2000" b="0" i="1" smtClean="0">
                                  <a:latin typeface="Cambria Math" panose="02040503050406030204" pitchFamily="18" charset="0"/>
                                  <a:ea typeface="ＭＳ Ｐゴシック" charset="0"/>
                                </a:rPr>
                                <m:t>𝑝</m:t>
                              </m:r>
                            </m:lim>
                          </m:limLow>
                        </m:fName>
                        <m:e>
                          <m:nary>
                            <m:naryPr>
                              <m:chr m:val="∑"/>
                              <m:limLoc m:val="subSup"/>
                              <m:supHide m:val="on"/>
                              <m:ctrlPr>
                                <a:rPr lang="en-GB" sz="2000" i="1" smtClean="0">
                                  <a:latin typeface="Cambria Math" panose="02040503050406030204" pitchFamily="18" charset="0"/>
                                  <a:ea typeface="ＭＳ Ｐゴシック" charset="0"/>
                                </a:rPr>
                              </m:ctrlPr>
                            </m:naryPr>
                            <m:sub>
                              <m:r>
                                <m:rPr>
                                  <m:brk m:alnAt="9"/>
                                </m:rPr>
                                <a:rPr lang="en-GB" sz="2000" i="1" smtClean="0">
                                  <a:latin typeface="Cambria Math" panose="02040503050406030204" pitchFamily="18" charset="0"/>
                                  <a:ea typeface="ＭＳ Ｐゴシック" charset="0"/>
                                </a:rPr>
                                <m:t>𝑠</m:t>
                              </m:r>
                            </m:sub>
                            <m:sup/>
                            <m:e>
                              <m:r>
                                <a:rPr lang="en-GB" sz="2000" i="1" smtClean="0">
                                  <a:latin typeface="Cambria Math" panose="02040503050406030204" pitchFamily="18" charset="0"/>
                                  <a:ea typeface="ＭＳ Ｐゴシック" charset="0"/>
                                </a:rPr>
                                <m:t>𝑏</m:t>
                              </m:r>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sSub>
                                <m:sSubPr>
                                  <m:ctrlPr>
                                    <a:rPr lang="en-GB" sz="2000" i="1" smtClean="0">
                                      <a:latin typeface="Cambria Math" panose="02040503050406030204" pitchFamily="18" charset="0"/>
                                      <a:ea typeface="ＭＳ Ｐゴシック" charset="0"/>
                                    </a:rPr>
                                  </m:ctrlPr>
                                </m:sSubPr>
                                <m:e>
                                  <m:r>
                                    <a:rPr lang="en-GB" sz="2000" i="1" smtClean="0">
                                      <a:latin typeface="Cambria Math" panose="02040503050406030204" pitchFamily="18" charset="0"/>
                                      <a:ea typeface="ＭＳ Ｐゴシック" charset="0"/>
                                    </a:rPr>
                                    <m:t>𝑢</m:t>
                                  </m:r>
                                </m:e>
                                <m:sub>
                                  <m:r>
                                    <a:rPr lang="en-GB" sz="2000" i="1" smtClean="0">
                                      <a:latin typeface="Cambria Math" panose="02040503050406030204" pitchFamily="18" charset="0"/>
                                      <a:ea typeface="ＭＳ Ｐゴシック" charset="0"/>
                                    </a:rPr>
                                    <m:t>𝑝</m:t>
                                  </m:r>
                                </m:sub>
                              </m:sSub>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e>
                          </m:nary>
                        </m:e>
                      </m:func>
                    </m:oMath>
                  </m:oMathPara>
                </a14:m>
                <a:endParaRPr lang="en-GB" sz="2000" i="1" dirty="0">
                  <a:latin typeface="Cambria Math" panose="02040503050406030204" pitchFamily="18" charset="0"/>
                  <a:ea typeface="ＭＳ Ｐゴシック"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en-GB" sz="2000" i="1" smtClean="0">
                              <a:latin typeface="Cambria Math" panose="02040503050406030204" pitchFamily="18" charset="0"/>
                              <a:ea typeface="ＭＳ Ｐゴシック" charset="0"/>
                            </a:rPr>
                          </m:ctrlPr>
                        </m:sSupPr>
                        <m:e>
                          <m:r>
                            <a:rPr lang="en-GB" sz="2000" i="1" smtClean="0">
                              <a:latin typeface="Cambria Math" panose="02040503050406030204" pitchFamily="18" charset="0"/>
                              <a:ea typeface="ＭＳ Ｐゴシック" charset="0"/>
                            </a:rPr>
                            <m:t>𝜋</m:t>
                          </m:r>
                        </m:e>
                        <m:sup>
                          <m:r>
                            <a:rPr lang="en-GB" sz="2000" i="1" smtClean="0">
                              <a:latin typeface="Cambria Math" panose="02040503050406030204" pitchFamily="18" charset="0"/>
                              <a:ea typeface="ＭＳ Ｐゴシック" charset="0"/>
                            </a:rPr>
                            <m:t>∗</m:t>
                          </m:r>
                        </m:sup>
                      </m:sSup>
                      <m:r>
                        <a:rPr lang="en-GB" sz="2000" i="1" smtClean="0">
                          <a:latin typeface="Cambria Math" panose="02040503050406030204" pitchFamily="18" charset="0"/>
                          <a:ea typeface="ＭＳ Ｐゴシック" charset="0"/>
                        </a:rPr>
                        <m:t>=</m:t>
                      </m:r>
                      <m:func>
                        <m:funcPr>
                          <m:ctrlPr>
                            <a:rPr lang="en-GB" sz="2000" b="0" i="1" smtClean="0">
                              <a:latin typeface="Cambria Math" panose="02040503050406030204" pitchFamily="18" charset="0"/>
                              <a:ea typeface="ＭＳ Ｐゴシック" charset="0"/>
                            </a:rPr>
                          </m:ctrlPr>
                        </m:funcPr>
                        <m:fName>
                          <m:limLow>
                            <m:limLowPr>
                              <m:ctrlPr>
                                <a:rPr lang="en-GB" sz="2000" b="0" i="1" smtClean="0">
                                  <a:latin typeface="Cambria Math" panose="02040503050406030204" pitchFamily="18" charset="0"/>
                                  <a:ea typeface="ＭＳ Ｐゴシック" charset="0"/>
                                </a:rPr>
                              </m:ctrlPr>
                            </m:limLowPr>
                            <m:e>
                              <m:func>
                                <m:funcPr>
                                  <m:ctrlPr>
                                    <a:rPr lang="en-GB" sz="2000" b="0" i="1" smtClean="0">
                                      <a:latin typeface="Cambria Math" panose="02040503050406030204" pitchFamily="18" charset="0"/>
                                      <a:ea typeface="ＭＳ Ｐゴシック" charset="0"/>
                                    </a:rPr>
                                  </m:ctrlPr>
                                </m:funcPr>
                                <m:fName>
                                  <m:r>
                                    <m:rPr>
                                      <m:sty m:val="p"/>
                                    </m:rPr>
                                    <a:rPr lang="en-GB" sz="2000" b="0" i="0" smtClean="0">
                                      <a:latin typeface="Cambria Math" panose="02040503050406030204" pitchFamily="18" charset="0"/>
                                      <a:ea typeface="ＭＳ Ｐゴシック" charset="0"/>
                                    </a:rPr>
                                    <m:t>arg</m:t>
                                  </m:r>
                                </m:fName>
                                <m:e>
                                  <m:r>
                                    <m:rPr>
                                      <m:sty m:val="p"/>
                                    </m:rPr>
                                    <a:rPr lang="en-GB" sz="2000" smtClean="0">
                                      <a:latin typeface="Cambria Math" panose="02040503050406030204" pitchFamily="18" charset="0"/>
                                      <a:ea typeface="ＭＳ Ｐゴシック" charset="0"/>
                                    </a:rPr>
                                    <m:t>max</m:t>
                                  </m:r>
                                </m:e>
                              </m:func>
                            </m:e>
                            <m:lim>
                              <m:r>
                                <a:rPr lang="en-GB" sz="2000" b="0" i="1" smtClean="0">
                                  <a:latin typeface="Cambria Math" panose="02040503050406030204" pitchFamily="18" charset="0"/>
                                  <a:ea typeface="ＭＳ Ｐゴシック" charset="0"/>
                                </a:rPr>
                                <m:t>𝑝</m:t>
                              </m:r>
                            </m:lim>
                          </m:limLow>
                        </m:fName>
                        <m:e>
                          <m:nary>
                            <m:naryPr>
                              <m:chr m:val="∑"/>
                              <m:limLoc m:val="subSup"/>
                              <m:supHide m:val="on"/>
                              <m:ctrlPr>
                                <a:rPr lang="en-GB" sz="2000" i="1" smtClean="0">
                                  <a:latin typeface="Cambria Math" panose="02040503050406030204" pitchFamily="18" charset="0"/>
                                  <a:ea typeface="ＭＳ Ｐゴシック" charset="0"/>
                                </a:rPr>
                              </m:ctrlPr>
                            </m:naryPr>
                            <m:sub>
                              <m:r>
                                <m:rPr>
                                  <m:brk m:alnAt="9"/>
                                </m:rPr>
                                <a:rPr lang="en-GB" sz="2000" i="1" smtClean="0">
                                  <a:latin typeface="Cambria Math" panose="02040503050406030204" pitchFamily="18" charset="0"/>
                                  <a:ea typeface="ＭＳ Ｐゴシック" charset="0"/>
                                </a:rPr>
                                <m:t>𝑠</m:t>
                              </m:r>
                            </m:sub>
                            <m:sup/>
                            <m:e>
                              <m:r>
                                <a:rPr lang="en-GB" sz="2000" i="1" smtClean="0">
                                  <a:latin typeface="Cambria Math" panose="02040503050406030204" pitchFamily="18" charset="0"/>
                                  <a:ea typeface="ＭＳ Ｐゴシック" charset="0"/>
                                </a:rPr>
                                <m:t>𝑏</m:t>
                              </m:r>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sSub>
                                <m:sSubPr>
                                  <m:ctrlPr>
                                    <a:rPr lang="en-GB" sz="2000" i="1" smtClean="0">
                                      <a:latin typeface="Cambria Math" panose="02040503050406030204" pitchFamily="18" charset="0"/>
                                      <a:ea typeface="ＭＳ Ｐゴシック" charset="0"/>
                                    </a:rPr>
                                  </m:ctrlPr>
                                </m:sSubPr>
                                <m:e>
                                  <m:r>
                                    <a:rPr lang="en-GB" sz="2000" i="1" smtClean="0">
                                      <a:latin typeface="Cambria Math" panose="02040503050406030204" pitchFamily="18" charset="0"/>
                                      <a:ea typeface="ＭＳ Ｐゴシック" charset="0"/>
                                    </a:rPr>
                                    <m:t>𝑢</m:t>
                                  </m:r>
                                </m:e>
                                <m:sub>
                                  <m:r>
                                    <a:rPr lang="en-GB" sz="2000" i="1" smtClean="0">
                                      <a:latin typeface="Cambria Math" panose="02040503050406030204" pitchFamily="18" charset="0"/>
                                      <a:ea typeface="ＭＳ Ｐゴシック" charset="0"/>
                                    </a:rPr>
                                    <m:t>𝑝</m:t>
                                  </m:r>
                                </m:sub>
                              </m:sSub>
                              <m:d>
                                <m:dPr>
                                  <m:ctrlPr>
                                    <a:rPr lang="en-GB" sz="2000" i="1" smtClean="0">
                                      <a:latin typeface="Cambria Math" panose="02040503050406030204" pitchFamily="18" charset="0"/>
                                      <a:ea typeface="ＭＳ Ｐゴシック" charset="0"/>
                                    </a:rPr>
                                  </m:ctrlPr>
                                </m:dPr>
                                <m:e>
                                  <m:r>
                                    <a:rPr lang="en-GB" sz="2000" i="1" smtClean="0">
                                      <a:latin typeface="Cambria Math" panose="02040503050406030204" pitchFamily="18" charset="0"/>
                                      <a:ea typeface="ＭＳ Ｐゴシック" charset="0"/>
                                    </a:rPr>
                                    <m:t>𝑠</m:t>
                                  </m:r>
                                </m:e>
                              </m:d>
                            </m:e>
                          </m:nary>
                        </m:e>
                      </m:func>
                    </m:oMath>
                  </m:oMathPara>
                </a14:m>
                <a:endParaRPr lang="en-GB" sz="2000" baseline="-25000" dirty="0">
                  <a:ea typeface="ＭＳ Ｐゴシック" charset="0"/>
                </a:endParaRPr>
              </a:p>
              <a:p>
                <a:pPr lvl="2"/>
                <a14:m>
                  <m:oMath xmlns:m="http://schemas.openxmlformats.org/officeDocument/2006/math">
                    <m:r>
                      <a:rPr lang="en-GB" sz="1600" i="1" smtClean="0">
                        <a:latin typeface="Cambria Math" panose="02040503050406030204" pitchFamily="18" charset="0"/>
                        <a:ea typeface="ＭＳ Ｐゴシック" charset="0"/>
                        <a:cs typeface="ＭＳ Ｐゴシック" charset="0"/>
                      </a:rPr>
                      <m:t>𝑈</m:t>
                    </m:r>
                    <m:r>
                      <a:rPr lang="en-GB" sz="1600" i="1" smtClean="0">
                        <a:latin typeface="Cambria Math" panose="02040503050406030204" pitchFamily="18" charset="0"/>
                        <a:ea typeface="ＭＳ Ｐゴシック" charset="0"/>
                        <a:cs typeface="ＭＳ Ｐゴシック" charset="0"/>
                      </a:rPr>
                      <m:t>(</m:t>
                    </m:r>
                    <m:r>
                      <a:rPr lang="en-GB" sz="1600" i="1" smtClean="0">
                        <a:latin typeface="Cambria Math" panose="02040503050406030204" pitchFamily="18" charset="0"/>
                        <a:ea typeface="ＭＳ Ｐゴシック" charset="0"/>
                        <a:cs typeface="ＭＳ Ｐゴシック" charset="0"/>
                      </a:rPr>
                      <m:t>𝑏</m:t>
                    </m:r>
                    <m:r>
                      <a:rPr lang="en-GB" sz="1600" i="1" smtClean="0">
                        <a:latin typeface="Cambria Math" panose="02040503050406030204" pitchFamily="18" charset="0"/>
                        <a:ea typeface="ＭＳ Ｐゴシック" charset="0"/>
                        <a:cs typeface="ＭＳ Ｐゴシック" charset="0"/>
                      </a:rPr>
                      <m:t>)</m:t>
                    </m:r>
                  </m:oMath>
                </a14:m>
                <a:r>
                  <a:rPr lang="en-GB" sz="1600" dirty="0">
                    <a:ea typeface="ＭＳ Ｐゴシック" charset="0"/>
                    <a:cs typeface="ＭＳ Ｐゴシック" charset="0"/>
                  </a:rPr>
                  <a:t> is the maximum of a collection of hyperplanes and will be piecewise linear and convex</a:t>
                </a:r>
              </a:p>
            </p:txBody>
          </p:sp>
        </mc:Choice>
        <mc:Fallback xmlns="">
          <p:sp>
            <p:nvSpPr>
              <p:cNvPr id="115714" name="Inhaltsplatzhalter 2"/>
              <p:cNvSpPr>
                <a:spLocks noGrp="1" noRot="1" noChangeAspect="1" noMove="1" noResize="1" noEditPoints="1" noAdjustHandles="1" noChangeArrowheads="1" noChangeShapeType="1" noTextEdit="1"/>
              </p:cNvSpPr>
              <p:nvPr>
                <p:ph idx="1"/>
              </p:nvPr>
            </p:nvSpPr>
            <p:spPr>
              <a:xfrm>
                <a:off x="628650" y="1158240"/>
                <a:ext cx="7886700" cy="5277394"/>
              </a:xfrm>
              <a:blipFill>
                <a:blip r:embed="rId2"/>
                <a:stretch>
                  <a:fillRect l="-965" t="-1199" b="-179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E9BA239A-84EC-0C4D-9F49-F7D401D80959}"/>
              </a:ext>
            </a:extLst>
          </p:cNvPr>
          <p:cNvSpPr>
            <a:spLocks noGrp="1"/>
          </p:cNvSpPr>
          <p:nvPr>
            <p:ph type="sldNum" sz="quarter" idx="12"/>
          </p:nvPr>
        </p:nvSpPr>
        <p:spPr/>
        <p:txBody>
          <a:bodyPr/>
          <a:lstStyle/>
          <a:p>
            <a:fld id="{67C9959E-8E6B-B04C-9955-EA096F41CA7A}" type="slidenum">
              <a:rPr lang="en-GB" smtClean="0"/>
              <a:t>32</a:t>
            </a:fld>
            <a:endParaRPr lang="en-GB"/>
          </a:p>
        </p:txBody>
      </p:sp>
    </p:spTree>
    <p:extLst>
      <p:ext uri="{BB962C8B-B14F-4D97-AF65-F5344CB8AC3E}">
        <p14:creationId xmlns:p14="http://schemas.microsoft.com/office/powerpoint/2010/main" val="2934148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el 1"/>
          <p:cNvSpPr>
            <a:spLocks noGrp="1"/>
          </p:cNvSpPr>
          <p:nvPr>
            <p:ph type="title"/>
          </p:nvPr>
        </p:nvSpPr>
        <p:spPr/>
        <p:txBody>
          <a:bodyPr/>
          <a:lstStyle/>
          <a:p>
            <a:r>
              <a:rPr lang="en-US" dirty="0"/>
              <a:t>Example</a:t>
            </a:r>
          </a:p>
        </p:txBody>
      </p:sp>
      <p:sp>
        <p:nvSpPr>
          <p:cNvPr id="7" name="Content Placeholder 6">
            <a:extLst>
              <a:ext uri="{FF2B5EF4-FFF2-40B4-BE49-F238E27FC236}">
                <a16:creationId xmlns:a16="http://schemas.microsoft.com/office/drawing/2014/main" id="{D117CC77-3530-CA43-9FBC-A318CE47B25A}"/>
              </a:ext>
            </a:extLst>
          </p:cNvPr>
          <p:cNvSpPr>
            <a:spLocks noGrp="1"/>
          </p:cNvSpPr>
          <p:nvPr>
            <p:ph idx="1"/>
          </p:nvPr>
        </p:nvSpPr>
        <p:spPr/>
        <p:txBody>
          <a:bodyPr>
            <a:normAutofit/>
          </a:bodyPr>
          <a:lstStyle/>
          <a:p>
            <a:r>
              <a:rPr lang="en-US" dirty="0"/>
              <a:t>Compute the utilities for conditional plans of depth 2 by </a:t>
            </a:r>
          </a:p>
          <a:p>
            <a:pPr lvl="1"/>
            <a:r>
              <a:rPr lang="en-US" dirty="0"/>
              <a:t>considering each possible first action</a:t>
            </a:r>
          </a:p>
          <a:p>
            <a:pPr lvl="1"/>
            <a:r>
              <a:rPr lang="en-US" dirty="0"/>
              <a:t>each possible subsequent percept</a:t>
            </a:r>
          </a:p>
          <a:p>
            <a:pPr lvl="1"/>
            <a:r>
              <a:rPr lang="en-US" dirty="0"/>
              <a:t>each way of choosing a depth-1 plan to execute for each percept</a:t>
            </a:r>
          </a:p>
          <a:p>
            <a:endParaRPr lang="en-GB" dirty="0"/>
          </a:p>
        </p:txBody>
      </p:sp>
      <p:sp>
        <p:nvSpPr>
          <p:cNvPr id="2" name="Slide Number Placeholder 1">
            <a:extLst>
              <a:ext uri="{FF2B5EF4-FFF2-40B4-BE49-F238E27FC236}">
                <a16:creationId xmlns:a16="http://schemas.microsoft.com/office/drawing/2014/main" id="{9C7B5D0E-B19A-3D41-848B-834A68788D89}"/>
              </a:ext>
            </a:extLst>
          </p:cNvPr>
          <p:cNvSpPr>
            <a:spLocks noGrp="1"/>
          </p:cNvSpPr>
          <p:nvPr>
            <p:ph type="sldNum" sz="quarter" idx="12"/>
          </p:nvPr>
        </p:nvSpPr>
        <p:spPr/>
        <p:txBody>
          <a:bodyPr/>
          <a:lstStyle/>
          <a:p>
            <a:fld id="{67C9959E-8E6B-B04C-9955-EA096F41CA7A}" type="slidenum">
              <a:rPr lang="en-GB" smtClean="0"/>
              <a:pPr/>
              <a:t>33</a:t>
            </a:fld>
            <a:endParaRPr lang="en-GB"/>
          </a:p>
        </p:txBody>
      </p:sp>
      <mc:AlternateContent xmlns:mc="http://schemas.openxmlformats.org/markup-compatibility/2006" xmlns:a14="http://schemas.microsoft.com/office/drawing/2010/main">
        <mc:Choice Requires="a14">
          <p:sp>
            <p:nvSpPr>
              <p:cNvPr id="116739" name="Textfeld 5"/>
              <p:cNvSpPr txBox="1">
                <a:spLocks noChangeArrowheads="1"/>
              </p:cNvSpPr>
              <p:nvPr/>
            </p:nvSpPr>
            <p:spPr bwMode="auto">
              <a:xfrm>
                <a:off x="457200" y="4087485"/>
                <a:ext cx="1904621" cy="92333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Utility of two one-step plans as a function of </a:t>
                </a:r>
                <a14:m>
                  <m:oMath xmlns:m="http://schemas.openxmlformats.org/officeDocument/2006/math">
                    <m:r>
                      <a:rPr lang="en-US" sz="1800" i="1" dirty="0" smtClean="0">
                        <a:latin typeface="Cambria Math" panose="02040503050406030204" pitchFamily="18" charset="0"/>
                      </a:rPr>
                      <m:t>𝑏</m:t>
                    </m:r>
                    <m:d>
                      <m:dPr>
                        <m:ctrlPr>
                          <a:rPr lang="en-US" sz="1800" i="1" dirty="0" smtClean="0">
                            <a:latin typeface="Cambria Math" panose="02040503050406030204" pitchFamily="18" charset="0"/>
                          </a:rPr>
                        </m:ctrlPr>
                      </m:dPr>
                      <m:e>
                        <m:r>
                          <a:rPr lang="en-US" sz="1800" i="1" dirty="0" smtClean="0">
                            <a:latin typeface="Cambria Math" panose="02040503050406030204" pitchFamily="18" charset="0"/>
                          </a:rPr>
                          <m:t>1</m:t>
                        </m:r>
                      </m:e>
                    </m:d>
                  </m:oMath>
                </a14:m>
                <a:endParaRPr lang="en-US" sz="1800" i="0" dirty="0">
                  <a:latin typeface="+mn-lt"/>
                </a:endParaRPr>
              </a:p>
            </p:txBody>
          </p:sp>
        </mc:Choice>
        <mc:Fallback xmlns="">
          <p:sp>
            <p:nvSpPr>
              <p:cNvPr id="116739" name="Textfeld 5"/>
              <p:cNvSpPr txBox="1">
                <a:spLocks noRot="1" noChangeAspect="1" noMove="1" noResize="1" noEditPoints="1" noAdjustHandles="1" noChangeArrowheads="1" noChangeShapeType="1" noTextEdit="1"/>
              </p:cNvSpPr>
              <p:nvPr/>
            </p:nvSpPr>
            <p:spPr bwMode="auto">
              <a:xfrm>
                <a:off x="457200" y="4087485"/>
                <a:ext cx="1904621" cy="923330"/>
              </a:xfrm>
              <a:prstGeom prst="rect">
                <a:avLst/>
              </a:prstGeom>
              <a:blipFill>
                <a:blip r:embed="rId2"/>
                <a:stretch>
                  <a:fillRect l="-2667" t="-2703" r="-667" b="-810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13" name="Picture 2">
            <a:extLst>
              <a:ext uri="{FF2B5EF4-FFF2-40B4-BE49-F238E27FC236}">
                <a16:creationId xmlns:a16="http://schemas.microsoft.com/office/drawing/2014/main" id="{005985F1-A8D4-6242-B045-D963BDFEA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491581" y="3587751"/>
            <a:ext cx="4160838" cy="2951162"/>
          </a:xfrm>
          <a:prstGeom prst="rect">
            <a:avLst/>
          </a:prstGeom>
          <a:noFill/>
        </p:spPr>
      </p:pic>
    </p:spTree>
    <p:extLst>
      <p:ext uri="{BB962C8B-B14F-4D97-AF65-F5344CB8AC3E}">
        <p14:creationId xmlns:p14="http://schemas.microsoft.com/office/powerpoint/2010/main" val="2692348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p:txBody>
          <a:bodyPr/>
          <a:lstStyle/>
          <a:p>
            <a:r>
              <a:rPr lang="en-US" dirty="0"/>
              <a:t>Example</a:t>
            </a:r>
          </a:p>
        </p:txBody>
      </p:sp>
      <mc:AlternateContent xmlns:mc="http://schemas.openxmlformats.org/markup-compatibility/2006">
        <mc:Choice xmlns:a14="http://schemas.microsoft.com/office/drawing/2010/main" Requires="a14">
          <p:sp>
            <p:nvSpPr>
              <p:cNvPr id="114690" name="Inhaltsplatzhalter 2"/>
              <p:cNvSpPr>
                <a:spLocks noGrp="1"/>
              </p:cNvSpPr>
              <p:nvPr>
                <p:ph idx="1"/>
              </p:nvPr>
            </p:nvSpPr>
            <p:spPr/>
            <p:txBody>
              <a:bodyPr>
                <a:normAutofit fontScale="92500" lnSpcReduction="10000"/>
              </a:bodyPr>
              <a:lstStyle/>
              <a:p>
                <a:r>
                  <a:rPr lang="en-US" dirty="0"/>
                  <a:t>Two state world </a:t>
                </a:r>
                <a14:m>
                  <m:oMath xmlns:m="http://schemas.openxmlformats.org/officeDocument/2006/math">
                    <m:r>
                      <a:rPr lang="en-US" dirty="0" smtClean="0">
                        <a:latin typeface="Cambria Math" panose="02040503050406030204" pitchFamily="18" charset="0"/>
                      </a:rPr>
                      <m:t>0,1</m:t>
                    </m:r>
                  </m:oMath>
                </a14:m>
                <a:endParaRPr lang="de-DE" dirty="0"/>
              </a:p>
              <a:p>
                <a:r>
                  <a:rPr lang="en-US" dirty="0"/>
                  <a:t>Rewards </a:t>
                </a:r>
                <a14:m>
                  <m:oMath xmlns:m="http://schemas.openxmlformats.org/officeDocument/2006/math">
                    <m:r>
                      <a:rPr lang="en-US" dirty="0" smtClean="0">
                        <a:latin typeface="Cambria Math" panose="02040503050406030204" pitchFamily="18" charset="0"/>
                      </a:rPr>
                      <m:t>𝑅</m:t>
                    </m:r>
                    <m:d>
                      <m:dPr>
                        <m:ctrlPr>
                          <a:rPr lang="en-US" i="1" dirty="0" smtClean="0">
                            <a:latin typeface="Cambria Math" panose="02040503050406030204" pitchFamily="18" charset="0"/>
                          </a:rPr>
                        </m:ctrlPr>
                      </m:dPr>
                      <m:e>
                        <m:r>
                          <a:rPr lang="en-US" dirty="0" smtClean="0">
                            <a:latin typeface="Cambria Math" panose="02040503050406030204" pitchFamily="18" charset="0"/>
                          </a:rPr>
                          <m:t>0</m:t>
                        </m:r>
                      </m:e>
                    </m:d>
                    <m:r>
                      <a:rPr lang="en-US" dirty="0" smtClean="0">
                        <a:latin typeface="Cambria Math" panose="02040503050406030204" pitchFamily="18" charset="0"/>
                      </a:rPr>
                      <m:t>=0, </m:t>
                    </m:r>
                    <m:r>
                      <a:rPr lang="en-US" dirty="0" smtClean="0">
                        <a:latin typeface="Cambria Math" panose="02040503050406030204" pitchFamily="18" charset="0"/>
                      </a:rPr>
                      <m:t>𝑅</m:t>
                    </m:r>
                    <m:d>
                      <m:dPr>
                        <m:ctrlPr>
                          <a:rPr lang="en-US" i="1" dirty="0" smtClean="0">
                            <a:latin typeface="Cambria Math" panose="02040503050406030204" pitchFamily="18" charset="0"/>
                          </a:rPr>
                        </m:ctrlPr>
                      </m:dPr>
                      <m:e>
                        <m:r>
                          <a:rPr lang="en-US" dirty="0" smtClean="0">
                            <a:latin typeface="Cambria Math" panose="02040503050406030204" pitchFamily="18" charset="0"/>
                          </a:rPr>
                          <m:t>1</m:t>
                        </m:r>
                      </m:e>
                    </m:d>
                    <m:r>
                      <a:rPr lang="en-US" dirty="0" smtClean="0">
                        <a:latin typeface="Cambria Math" panose="02040503050406030204" pitchFamily="18" charset="0"/>
                      </a:rPr>
                      <m:t>=1</m:t>
                    </m:r>
                  </m:oMath>
                </a14:m>
                <a:endParaRPr lang="en-US" dirty="0"/>
              </a:p>
              <a:p>
                <a:r>
                  <a:rPr lang="en-US" dirty="0"/>
                  <a:t>Two actions:</a:t>
                </a:r>
                <a:br>
                  <a:rPr lang="en-US" dirty="0"/>
                </a:br>
                <a:r>
                  <a:rPr lang="en-US" dirty="0"/>
                  <a:t> </a:t>
                </a:r>
                <a14:m>
                  <m:oMath xmlns:m="http://schemas.openxmlformats.org/officeDocument/2006/math">
                    <m:r>
                      <a:rPr lang="en-US" dirty="0" smtClean="0">
                        <a:latin typeface="Cambria Math" panose="02040503050406030204" pitchFamily="18" charset="0"/>
                      </a:rPr>
                      <m:t>𝑠𝑡𝑎𝑦</m:t>
                    </m:r>
                    <m:d>
                      <m:dPr>
                        <m:ctrlPr>
                          <a:rPr lang="en-US" i="1" dirty="0" smtClean="0">
                            <a:latin typeface="Cambria Math" panose="02040503050406030204" pitchFamily="18" charset="0"/>
                          </a:rPr>
                        </m:ctrlPr>
                      </m:dPr>
                      <m:e>
                        <m:r>
                          <a:rPr lang="de-DE" dirty="0" smtClean="0">
                            <a:latin typeface="Cambria Math" panose="02040503050406030204" pitchFamily="18" charset="0"/>
                          </a:rPr>
                          <m:t>0.9</m:t>
                        </m:r>
                      </m:e>
                    </m:d>
                    <m:r>
                      <a:rPr lang="en-US" dirty="0" smtClean="0">
                        <a:latin typeface="Cambria Math" panose="02040503050406030204" pitchFamily="18" charset="0"/>
                      </a:rPr>
                      <m:t>, </m:t>
                    </m:r>
                    <m:r>
                      <a:rPr lang="en-US" dirty="0" smtClean="0">
                        <a:latin typeface="Cambria Math" panose="02040503050406030204" pitchFamily="18" charset="0"/>
                      </a:rPr>
                      <m:t>𝑔𝑜</m:t>
                    </m:r>
                    <m:d>
                      <m:dPr>
                        <m:ctrlPr>
                          <a:rPr lang="en-US" i="1" dirty="0" smtClean="0">
                            <a:latin typeface="Cambria Math" panose="02040503050406030204" pitchFamily="18" charset="0"/>
                          </a:rPr>
                        </m:ctrlPr>
                      </m:dPr>
                      <m:e>
                        <m:r>
                          <a:rPr lang="de-DE" dirty="0" smtClean="0">
                            <a:latin typeface="Cambria Math" panose="02040503050406030204" pitchFamily="18" charset="0"/>
                          </a:rPr>
                          <m:t>0.9</m:t>
                        </m:r>
                      </m:e>
                    </m:d>
                  </m:oMath>
                </a14:m>
                <a:endParaRPr lang="en-US" dirty="0"/>
              </a:p>
              <a:p>
                <a:r>
                  <a:rPr lang="en-US" dirty="0"/>
                  <a:t>Sensor reports correct state </a:t>
                </a:r>
                <a:br>
                  <a:rPr lang="en-US" dirty="0"/>
                </a:br>
                <a:r>
                  <a:rPr lang="en-US" dirty="0"/>
                  <a:t>with probability of </a:t>
                </a:r>
                <a14:m>
                  <m:oMath xmlns:m="http://schemas.openxmlformats.org/officeDocument/2006/math">
                    <m:r>
                      <a:rPr lang="de-DE" dirty="0">
                        <a:latin typeface="Cambria Math" panose="02040503050406030204" pitchFamily="18" charset="0"/>
                      </a:rPr>
                      <m:t>0.</m:t>
                    </m:r>
                    <m:r>
                      <a:rPr lang="de-DE" dirty="0" smtClean="0">
                        <a:latin typeface="Cambria Math" panose="02040503050406030204" pitchFamily="18" charset="0"/>
                      </a:rPr>
                      <m:t>6</m:t>
                    </m:r>
                  </m:oMath>
                </a14:m>
                <a:endParaRPr lang="de-DE" dirty="0"/>
              </a:p>
              <a:p>
                <a:r>
                  <a:rPr lang="en-US" dirty="0"/>
                  <a:t>Consider the one-step plans </a:t>
                </a:r>
                <a14:m>
                  <m:oMath xmlns:m="http://schemas.openxmlformats.org/officeDocument/2006/math">
                    <m:d>
                      <m:dPr>
                        <m:begChr m:val="["/>
                        <m:endChr m:val="]"/>
                        <m:ctrlPr>
                          <a:rPr lang="en-US" i="1" dirty="0" smtClean="0">
                            <a:solidFill>
                              <a:srgbClr val="C00000"/>
                            </a:solidFill>
                            <a:latin typeface="Cambria Math" panose="02040503050406030204" pitchFamily="18" charset="0"/>
                          </a:rPr>
                        </m:ctrlPr>
                      </m:dPr>
                      <m:e>
                        <m:r>
                          <a:rPr lang="en-US" dirty="0" smtClean="0">
                            <a:solidFill>
                              <a:srgbClr val="C00000"/>
                            </a:solidFill>
                            <a:latin typeface="Cambria Math" panose="02040503050406030204" pitchFamily="18" charset="0"/>
                          </a:rPr>
                          <m:t>𝑠𝑡𝑎𝑦</m:t>
                        </m:r>
                      </m:e>
                    </m:d>
                  </m:oMath>
                </a14:m>
                <a:r>
                  <a:rPr lang="en-US" dirty="0"/>
                  <a:t> and </a:t>
                </a:r>
                <a14:m>
                  <m:oMath xmlns:m="http://schemas.openxmlformats.org/officeDocument/2006/math">
                    <m:d>
                      <m:dPr>
                        <m:begChr m:val="["/>
                        <m:endChr m:val="]"/>
                        <m:ctrlPr>
                          <a:rPr lang="en-US" i="1" dirty="0" smtClean="0">
                            <a:solidFill>
                              <a:schemeClr val="accent1"/>
                            </a:solidFill>
                            <a:latin typeface="Cambria Math" panose="02040503050406030204" pitchFamily="18" charset="0"/>
                          </a:rPr>
                        </m:ctrlPr>
                      </m:dPr>
                      <m:e>
                        <m:r>
                          <a:rPr lang="en-US" dirty="0" smtClean="0">
                            <a:solidFill>
                              <a:schemeClr val="accent1"/>
                            </a:solidFill>
                            <a:latin typeface="Cambria Math" panose="02040503050406030204" pitchFamily="18" charset="0"/>
                          </a:rPr>
                          <m:t>𝑔𝑜</m:t>
                        </m:r>
                      </m:e>
                    </m:d>
                  </m:oMath>
                </a14:m>
                <a:endParaRPr lang="en-US" dirty="0"/>
              </a:p>
              <a:p>
                <a:pPr lvl="1"/>
                <a14:m>
                  <m:oMath xmlns:m="http://schemas.openxmlformats.org/officeDocument/2006/math">
                    <m:sSub>
                      <m:sSubPr>
                        <m:ctrlPr>
                          <a:rPr lang="de-DE" i="1" dirty="0" smtClean="0">
                            <a:solidFill>
                              <a:srgbClr val="C00000"/>
                            </a:solidFill>
                            <a:latin typeface="Cambria Math" panose="02040503050406030204" pitchFamily="18" charset="0"/>
                          </a:rPr>
                        </m:ctrlPr>
                      </m:sSubPr>
                      <m:e>
                        <m:r>
                          <a:rPr lang="en-US" dirty="0" smtClean="0">
                            <a:solidFill>
                              <a:srgbClr val="C00000"/>
                            </a:solidFill>
                            <a:latin typeface="Cambria Math" panose="02040503050406030204" pitchFamily="18" charset="0"/>
                          </a:rPr>
                          <m:t>𝑢</m:t>
                        </m:r>
                      </m:e>
                      <m:sub>
                        <m:d>
                          <m:dPr>
                            <m:begChr m:val="["/>
                            <m:endChr m:val="]"/>
                            <m:ctrlPr>
                              <a:rPr lang="de-DE" i="1" dirty="0" smtClean="0">
                                <a:solidFill>
                                  <a:srgbClr val="C00000"/>
                                </a:solidFill>
                                <a:latin typeface="Cambria Math" panose="02040503050406030204" pitchFamily="18" charset="0"/>
                              </a:rPr>
                            </m:ctrlPr>
                          </m:dPr>
                          <m:e>
                            <m:r>
                              <a:rPr lang="de-DE" dirty="0" smtClean="0">
                                <a:solidFill>
                                  <a:srgbClr val="C00000"/>
                                </a:solidFill>
                                <a:latin typeface="Cambria Math" panose="02040503050406030204" pitchFamily="18" charset="0"/>
                              </a:rPr>
                              <m:t>𝑠𝑡𝑎𝑦</m:t>
                            </m:r>
                          </m:e>
                        </m:d>
                      </m:sub>
                    </m:sSub>
                    <m:d>
                      <m:dPr>
                        <m:ctrlPr>
                          <a:rPr lang="en-US" i="1" dirty="0" smtClean="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0</m:t>
                        </m:r>
                      </m:e>
                    </m:d>
                    <m:r>
                      <a:rPr lang="en-US" dirty="0">
                        <a:solidFill>
                          <a:srgbClr val="C00000"/>
                        </a:solidFill>
                        <a:latin typeface="Cambria Math" panose="02040503050406030204" pitchFamily="18" charset="0"/>
                      </a:rPr>
                      <m:t>=</m:t>
                    </m:r>
                    <m:r>
                      <a:rPr lang="en-US" dirty="0">
                        <a:solidFill>
                          <a:srgbClr val="C00000"/>
                        </a:solidFill>
                        <a:latin typeface="Cambria Math" panose="02040503050406030204" pitchFamily="18" charset="0"/>
                      </a:rPr>
                      <m:t>𝑅</m:t>
                    </m:r>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0</m:t>
                        </m:r>
                      </m:e>
                    </m:d>
                    <m:r>
                      <a:rPr lang="en-US" dirty="0">
                        <a:solidFill>
                          <a:srgbClr val="C00000"/>
                        </a:solidFill>
                        <a:latin typeface="Cambria Math" panose="02040503050406030204" pitchFamily="18" charset="0"/>
                      </a:rPr>
                      <m:t>+0.9</m:t>
                    </m:r>
                    <m:r>
                      <a:rPr lang="en-US" dirty="0">
                        <a:solidFill>
                          <a:srgbClr val="C00000"/>
                        </a:solidFill>
                        <a:latin typeface="Cambria Math" panose="02040503050406030204" pitchFamily="18" charset="0"/>
                      </a:rPr>
                      <m:t>𝑅</m:t>
                    </m:r>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0</m:t>
                        </m:r>
                      </m:e>
                    </m:d>
                    <m:r>
                      <a:rPr lang="en-US" dirty="0">
                        <a:solidFill>
                          <a:srgbClr val="C00000"/>
                        </a:solidFill>
                        <a:latin typeface="Cambria Math" panose="02040503050406030204" pitchFamily="18" charset="0"/>
                      </a:rPr>
                      <m:t>+0.1</m:t>
                    </m:r>
                    <m:r>
                      <a:rPr lang="en-US" dirty="0">
                        <a:solidFill>
                          <a:srgbClr val="C00000"/>
                        </a:solidFill>
                        <a:latin typeface="Cambria Math" panose="02040503050406030204" pitchFamily="18" charset="0"/>
                      </a:rPr>
                      <m:t>𝑅</m:t>
                    </m:r>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1</m:t>
                        </m:r>
                      </m:e>
                    </m:d>
                    <m:r>
                      <a:rPr lang="en-US" dirty="0">
                        <a:solidFill>
                          <a:srgbClr val="C00000"/>
                        </a:solidFill>
                        <a:latin typeface="Cambria Math" panose="02040503050406030204" pitchFamily="18" charset="0"/>
                      </a:rPr>
                      <m:t>=0.1</m:t>
                    </m:r>
                  </m:oMath>
                </a14:m>
                <a:endParaRPr lang="en-US" dirty="0">
                  <a:solidFill>
                    <a:srgbClr val="C00000"/>
                  </a:solidFill>
                </a:endParaRPr>
              </a:p>
              <a:p>
                <a:pPr lvl="1"/>
                <a14:m>
                  <m:oMath xmlns:m="http://schemas.openxmlformats.org/officeDocument/2006/math">
                    <m:sSub>
                      <m:sSubPr>
                        <m:ctrlPr>
                          <a:rPr lang="de-DE" i="1" dirty="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𝑢</m:t>
                        </m:r>
                      </m:e>
                      <m:sub>
                        <m:d>
                          <m:dPr>
                            <m:begChr m:val="["/>
                            <m:endChr m:val="]"/>
                            <m:ctrlPr>
                              <a:rPr lang="de-DE" i="1" dirty="0">
                                <a:solidFill>
                                  <a:srgbClr val="C00000"/>
                                </a:solidFill>
                                <a:latin typeface="Cambria Math" panose="02040503050406030204" pitchFamily="18" charset="0"/>
                              </a:rPr>
                            </m:ctrlPr>
                          </m:dPr>
                          <m:e>
                            <m:r>
                              <a:rPr lang="de-DE" dirty="0">
                                <a:solidFill>
                                  <a:srgbClr val="C00000"/>
                                </a:solidFill>
                                <a:latin typeface="Cambria Math" panose="02040503050406030204" pitchFamily="18" charset="0"/>
                              </a:rPr>
                              <m:t>𝑠𝑡𝑎𝑦</m:t>
                            </m:r>
                          </m:e>
                        </m:d>
                      </m:sub>
                    </m:sSub>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1</m:t>
                        </m:r>
                      </m:e>
                    </m:d>
                    <m:r>
                      <a:rPr lang="en-US" dirty="0">
                        <a:solidFill>
                          <a:srgbClr val="C00000"/>
                        </a:solidFill>
                        <a:latin typeface="Cambria Math" panose="02040503050406030204" pitchFamily="18" charset="0"/>
                      </a:rPr>
                      <m:t>=</m:t>
                    </m:r>
                    <m:r>
                      <a:rPr lang="en-US" dirty="0">
                        <a:solidFill>
                          <a:srgbClr val="C00000"/>
                        </a:solidFill>
                        <a:latin typeface="Cambria Math" panose="02040503050406030204" pitchFamily="18" charset="0"/>
                      </a:rPr>
                      <m:t>𝑅</m:t>
                    </m:r>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1</m:t>
                        </m:r>
                      </m:e>
                    </m:d>
                    <m:r>
                      <a:rPr lang="de-DE" dirty="0" smtClean="0">
                        <a:solidFill>
                          <a:srgbClr val="C00000"/>
                        </a:solidFill>
                        <a:latin typeface="Cambria Math" panose="02040503050406030204" pitchFamily="18" charset="0"/>
                      </a:rPr>
                      <m:t>+</m:t>
                    </m:r>
                    <m:r>
                      <a:rPr lang="en-US" dirty="0">
                        <a:solidFill>
                          <a:srgbClr val="C00000"/>
                        </a:solidFill>
                        <a:latin typeface="Cambria Math" panose="02040503050406030204" pitchFamily="18" charset="0"/>
                      </a:rPr>
                      <m:t>0.9</m:t>
                    </m:r>
                    <m:r>
                      <a:rPr lang="en-US" dirty="0">
                        <a:solidFill>
                          <a:srgbClr val="C00000"/>
                        </a:solidFill>
                        <a:latin typeface="Cambria Math" panose="02040503050406030204" pitchFamily="18" charset="0"/>
                      </a:rPr>
                      <m:t>𝑅</m:t>
                    </m:r>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1</m:t>
                        </m:r>
                      </m:e>
                    </m:d>
                    <m:r>
                      <a:rPr lang="en-US" dirty="0">
                        <a:solidFill>
                          <a:srgbClr val="C00000"/>
                        </a:solidFill>
                        <a:latin typeface="Cambria Math" panose="02040503050406030204" pitchFamily="18" charset="0"/>
                      </a:rPr>
                      <m:t>+0.1</m:t>
                    </m:r>
                    <m:r>
                      <a:rPr lang="en-US" dirty="0">
                        <a:solidFill>
                          <a:srgbClr val="C00000"/>
                        </a:solidFill>
                        <a:latin typeface="Cambria Math" panose="02040503050406030204" pitchFamily="18" charset="0"/>
                      </a:rPr>
                      <m:t>𝑅</m:t>
                    </m:r>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0</m:t>
                        </m:r>
                      </m:e>
                    </m:d>
                    <m:r>
                      <a:rPr lang="en-US" dirty="0">
                        <a:solidFill>
                          <a:srgbClr val="C00000"/>
                        </a:solidFill>
                        <a:latin typeface="Cambria Math" panose="02040503050406030204" pitchFamily="18" charset="0"/>
                      </a:rPr>
                      <m:t>=1.9</m:t>
                    </m:r>
                  </m:oMath>
                </a14:m>
                <a:endParaRPr lang="en-US" dirty="0">
                  <a:solidFill>
                    <a:srgbClr val="C00000"/>
                  </a:solidFill>
                </a:endParaRPr>
              </a:p>
              <a:p>
                <a:pPr lvl="1"/>
                <a14:m>
                  <m:oMath xmlns:m="http://schemas.openxmlformats.org/officeDocument/2006/math">
                    <m:sSub>
                      <m:sSubPr>
                        <m:ctrlPr>
                          <a:rPr lang="de-DE" i="1" dirty="0" smtClean="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dirty="0" smtClean="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en-US" dirty="0">
                        <a:solidFill>
                          <a:schemeClr val="accent1"/>
                        </a:solidFill>
                        <a:latin typeface="Cambria Math" panose="02040503050406030204" pitchFamily="18" charset="0"/>
                      </a:rPr>
                      <m:t>=</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en-US" dirty="0">
                        <a:solidFill>
                          <a:schemeClr val="accent1"/>
                        </a:solidFill>
                        <a:latin typeface="Cambria Math" panose="02040503050406030204" pitchFamily="18" charset="0"/>
                      </a:rPr>
                      <m:t>+0.9</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1</m:t>
                        </m:r>
                      </m:e>
                    </m:d>
                    <m:r>
                      <a:rPr lang="en-US" dirty="0">
                        <a:solidFill>
                          <a:schemeClr val="accent1"/>
                        </a:solidFill>
                        <a:latin typeface="Cambria Math" panose="02040503050406030204" pitchFamily="18" charset="0"/>
                      </a:rPr>
                      <m:t>+0.1</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en-US" dirty="0">
                        <a:solidFill>
                          <a:schemeClr val="accent1"/>
                        </a:solidFill>
                        <a:latin typeface="Cambria Math" panose="02040503050406030204" pitchFamily="18" charset="0"/>
                      </a:rPr>
                      <m:t>=0.9</m:t>
                    </m:r>
                  </m:oMath>
                </a14:m>
                <a:endParaRPr lang="en-US" dirty="0">
                  <a:solidFill>
                    <a:schemeClr val="accent1"/>
                  </a:solidFill>
                </a:endParaRPr>
              </a:p>
              <a:p>
                <a:pPr lvl="1"/>
                <a14:m>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dirty="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1</m:t>
                        </m:r>
                      </m:e>
                    </m:d>
                    <m:r>
                      <a:rPr lang="en-US" dirty="0">
                        <a:solidFill>
                          <a:schemeClr val="accent1"/>
                        </a:solidFill>
                        <a:latin typeface="Cambria Math" panose="02040503050406030204" pitchFamily="18" charset="0"/>
                      </a:rPr>
                      <m:t>=</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1</m:t>
                        </m:r>
                      </m:e>
                    </m:d>
                    <m:r>
                      <a:rPr lang="en-US" dirty="0">
                        <a:solidFill>
                          <a:schemeClr val="accent1"/>
                        </a:solidFill>
                        <a:latin typeface="Cambria Math" panose="02040503050406030204" pitchFamily="18" charset="0"/>
                      </a:rPr>
                      <m:t>+0.9</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en-US" dirty="0">
                        <a:solidFill>
                          <a:schemeClr val="accent1"/>
                        </a:solidFill>
                        <a:latin typeface="Cambria Math" panose="02040503050406030204" pitchFamily="18" charset="0"/>
                      </a:rPr>
                      <m:t>+0.1</m:t>
                    </m:r>
                    <m:r>
                      <a:rPr lang="en-US" dirty="0">
                        <a:solidFill>
                          <a:schemeClr val="accent1"/>
                        </a:solidFill>
                        <a:latin typeface="Cambria Math" panose="02040503050406030204" pitchFamily="18" charset="0"/>
                      </a:rPr>
                      <m:t>𝑅</m:t>
                    </m:r>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1</m:t>
                        </m:r>
                      </m:e>
                    </m:d>
                    <m:r>
                      <a:rPr lang="de-DE" dirty="0" smtClean="0">
                        <a:solidFill>
                          <a:schemeClr val="accent1"/>
                        </a:solidFill>
                        <a:latin typeface="Cambria Math" panose="02040503050406030204" pitchFamily="18" charset="0"/>
                      </a:rPr>
                      <m:t>=</m:t>
                    </m:r>
                    <m:r>
                      <a:rPr lang="en-US" dirty="0">
                        <a:solidFill>
                          <a:schemeClr val="accent1"/>
                        </a:solidFill>
                        <a:latin typeface="Cambria Math" panose="02040503050406030204" pitchFamily="18" charset="0"/>
                      </a:rPr>
                      <m:t>1.1</m:t>
                    </m:r>
                  </m:oMath>
                </a14:m>
                <a:endParaRPr lang="en-US" dirty="0">
                  <a:solidFill>
                    <a:schemeClr val="accent1"/>
                  </a:solidFill>
                </a:endParaRPr>
              </a:p>
              <a:p>
                <a:pPr lvl="1"/>
                <a:r>
                  <a:rPr lang="en-US" dirty="0"/>
                  <a:t>This is just the direct reward function (taking into account the probabilistic transitions)</a:t>
                </a:r>
              </a:p>
            </p:txBody>
          </p:sp>
        </mc:Choice>
        <mc:Fallback>
          <p:sp>
            <p:nvSpPr>
              <p:cNvPr id="114690" name="Inhaltsplatzhalter 2"/>
              <p:cNvSpPr>
                <a:spLocks noGrp="1" noRot="1" noChangeAspect="1" noMove="1" noResize="1" noEditPoints="1" noAdjustHandles="1" noChangeArrowheads="1" noChangeShapeType="1" noTextEdit="1"/>
              </p:cNvSpPr>
              <p:nvPr>
                <p:ph idx="1"/>
              </p:nvPr>
            </p:nvSpPr>
            <p:spPr>
              <a:blipFill>
                <a:blip r:embed="rId3"/>
                <a:stretch>
                  <a:fillRect l="-1286" t="-2273" r="-804" b="-151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E1296FB-E524-CA42-9272-DC02338CB24B}"/>
              </a:ext>
            </a:extLst>
          </p:cNvPr>
          <p:cNvSpPr>
            <a:spLocks noGrp="1"/>
          </p:cNvSpPr>
          <p:nvPr>
            <p:ph type="sldNum" sz="quarter" idx="12"/>
          </p:nvPr>
        </p:nvSpPr>
        <p:spPr/>
        <p:txBody>
          <a:bodyPr/>
          <a:lstStyle/>
          <a:p>
            <a:fld id="{67C9959E-8E6B-B04C-9955-EA096F41CA7A}" type="slidenum">
              <a:rPr lang="en-GB" smtClean="0"/>
              <a:pPr/>
              <a:t>34</a:t>
            </a:fld>
            <a:endParaRPr lang="en-GB"/>
          </a:p>
        </p:txBody>
      </p:sp>
      <p:pic>
        <p:nvPicPr>
          <p:cNvPr id="5" name="Picture 2">
            <a:extLst>
              <a:ext uri="{FF2B5EF4-FFF2-40B4-BE49-F238E27FC236}">
                <a16:creationId xmlns:a16="http://schemas.microsoft.com/office/drawing/2014/main" id="{8644655C-836F-3C43-BB8E-190EF1576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468982" y="1158240"/>
            <a:ext cx="3263855" cy="2314958"/>
          </a:xfrm>
          <a:prstGeom prst="rect">
            <a:avLst/>
          </a:prstGeom>
          <a:noFill/>
        </p:spPr>
      </p:pic>
      <p:sp>
        <p:nvSpPr>
          <p:cNvPr id="3" name="Oval 2">
            <a:extLst>
              <a:ext uri="{FF2B5EF4-FFF2-40B4-BE49-F238E27FC236}">
                <a16:creationId xmlns:a16="http://schemas.microsoft.com/office/drawing/2014/main" id="{E4B27E47-8B9E-F040-8AEA-3D5FD06C0663}"/>
              </a:ext>
            </a:extLst>
          </p:cNvPr>
          <p:cNvSpPr/>
          <p:nvPr/>
        </p:nvSpPr>
        <p:spPr>
          <a:xfrm>
            <a:off x="6688183" y="5280642"/>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64E4B8AC-5F5C-D042-B382-AEAA571D260C}"/>
              </a:ext>
            </a:extLst>
          </p:cNvPr>
          <p:cNvSpPr/>
          <p:nvPr/>
        </p:nvSpPr>
        <p:spPr>
          <a:xfrm>
            <a:off x="8433720" y="2345996"/>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AE42A7E-F468-4F4F-A09F-F90745DE016C}"/>
              </a:ext>
            </a:extLst>
          </p:cNvPr>
          <p:cNvSpPr/>
          <p:nvPr/>
        </p:nvSpPr>
        <p:spPr>
          <a:xfrm>
            <a:off x="6886908" y="4492811"/>
            <a:ext cx="72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051FD43-750C-224B-860E-04A4814C498B}"/>
              </a:ext>
            </a:extLst>
          </p:cNvPr>
          <p:cNvSpPr/>
          <p:nvPr/>
        </p:nvSpPr>
        <p:spPr>
          <a:xfrm>
            <a:off x="8433720" y="1895934"/>
            <a:ext cx="72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F4B7002-5885-BC4E-95B2-A3A425F859C7}"/>
              </a:ext>
            </a:extLst>
          </p:cNvPr>
          <p:cNvSpPr/>
          <p:nvPr/>
        </p:nvSpPr>
        <p:spPr>
          <a:xfrm>
            <a:off x="6686512" y="4887644"/>
            <a:ext cx="54000" cy="5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E4388C5-77BF-8F45-ABA9-650EDB68AA48}"/>
              </a:ext>
            </a:extLst>
          </p:cNvPr>
          <p:cNvSpPr/>
          <p:nvPr/>
        </p:nvSpPr>
        <p:spPr>
          <a:xfrm>
            <a:off x="6886407" y="4108421"/>
            <a:ext cx="54000" cy="54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AD73DEA-DC1B-3A46-850D-8B3FBB2E7CA8}"/>
              </a:ext>
            </a:extLst>
          </p:cNvPr>
          <p:cNvSpPr/>
          <p:nvPr/>
        </p:nvSpPr>
        <p:spPr>
          <a:xfrm>
            <a:off x="6067962" y="2475693"/>
            <a:ext cx="54000" cy="5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AAAF18A-ED9A-5843-9326-B763D8F46B35}"/>
              </a:ext>
            </a:extLst>
          </p:cNvPr>
          <p:cNvSpPr/>
          <p:nvPr/>
        </p:nvSpPr>
        <p:spPr>
          <a:xfrm>
            <a:off x="6067962" y="2924499"/>
            <a:ext cx="54000" cy="54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826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0">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690">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690">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690">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469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793AA7-16E3-5F48-9CC1-6CA3F440CB48}"/>
              </a:ext>
            </a:extLst>
          </p:cNvPr>
          <p:cNvSpPr>
            <a:spLocks noGrp="1"/>
          </p:cNvSpPr>
          <p:nvPr>
            <p:ph type="sldNum" sz="quarter" idx="12"/>
          </p:nvPr>
        </p:nvSpPr>
        <p:spPr/>
        <p:txBody>
          <a:bodyPr/>
          <a:lstStyle/>
          <a:p>
            <a:fld id="{67C9959E-8E6B-B04C-9955-EA096F41CA7A}" type="slidenum">
              <a:rPr lang="en-GB" smtClean="0"/>
              <a:t>35</a:t>
            </a:fld>
            <a:endParaRPr lang="en-GB"/>
          </a:p>
        </p:txBody>
      </p:sp>
      <p:sp>
        <p:nvSpPr>
          <p:cNvPr id="3" name="Content Placeholder 2">
            <a:extLst>
              <a:ext uri="{FF2B5EF4-FFF2-40B4-BE49-F238E27FC236}">
                <a16:creationId xmlns:a16="http://schemas.microsoft.com/office/drawing/2014/main" id="{E90DB90E-7996-174B-83A8-BE99094C226C}"/>
              </a:ext>
            </a:extLst>
          </p:cNvPr>
          <p:cNvSpPr>
            <a:spLocks noGrp="1"/>
          </p:cNvSpPr>
          <p:nvPr>
            <p:ph idx="4294967295"/>
          </p:nvPr>
        </p:nvSpPr>
        <p:spPr>
          <a:xfrm>
            <a:off x="0" y="11402"/>
            <a:ext cx="7886700" cy="5018088"/>
          </a:xfrm>
        </p:spPr>
        <p:txBody>
          <a:bodyPr/>
          <a:lstStyle/>
          <a:p>
            <a:r>
              <a:rPr lang="en-GB" dirty="0"/>
              <a:t>8 distinct depth-2 plans for each state</a:t>
            </a:r>
          </a:p>
          <a:p>
            <a:pPr lvl="1"/>
            <a:endParaRPr lang="en-GB" dirty="0"/>
          </a:p>
        </p:txBody>
      </p:sp>
      <p:sp>
        <p:nvSpPr>
          <p:cNvPr id="36" name="Rectangle 35">
            <a:extLst>
              <a:ext uri="{FF2B5EF4-FFF2-40B4-BE49-F238E27FC236}">
                <a16:creationId xmlns:a16="http://schemas.microsoft.com/office/drawing/2014/main" id="{8A9DDF9C-9280-E440-8180-1A1C91BD992C}"/>
              </a:ext>
            </a:extLst>
          </p:cNvPr>
          <p:cNvSpPr/>
          <p:nvPr/>
        </p:nvSpPr>
        <p:spPr>
          <a:xfrm>
            <a:off x="5762077" y="2547633"/>
            <a:ext cx="299988" cy="774402"/>
          </a:xfrm>
          <a:prstGeom prst="rect">
            <a:avLst/>
          </a:prstGeom>
          <a:solidFill>
            <a:schemeClr val="accent4">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A729126-9521-AB43-AE36-492208AA2D26}"/>
              </a:ext>
            </a:extLst>
          </p:cNvPr>
          <p:cNvSpPr/>
          <p:nvPr/>
        </p:nvSpPr>
        <p:spPr>
          <a:xfrm>
            <a:off x="3008804" y="2547634"/>
            <a:ext cx="299988" cy="774402"/>
          </a:xfrm>
          <a:prstGeom prst="rect">
            <a:avLst/>
          </a:prstGeom>
          <a:solidFill>
            <a:schemeClr val="accent4">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3BC35435-23B2-DC4C-8DFF-73F6B7CF6F40}"/>
                  </a:ext>
                </a:extLst>
              </p:cNvPr>
              <p:cNvSpPr/>
              <p:nvPr/>
            </p:nvSpPr>
            <p:spPr>
              <a:xfrm>
                <a:off x="-73527" y="2566084"/>
                <a:ext cx="9334500" cy="3971344"/>
              </a:xfrm>
              <a:prstGeom prst="rect">
                <a:avLst/>
              </a:prstGeom>
            </p:spPr>
            <p:txBody>
              <a:bodyPr wrap="square">
                <a:spAutoFit/>
              </a:bodyPr>
              <a:lstStyle/>
              <a:p>
                <a:pPr marL="0" lvl="1"/>
                <a:r>
                  <a:rPr lang="de-DE" dirty="0"/>
                  <a:t> </a:t>
                </a:r>
                <a14:m>
                  <m:oMath xmlns:m="http://schemas.openxmlformats.org/officeDocument/2006/math">
                    <m:sSub>
                      <m:sSubPr>
                        <m:ctrlPr>
                          <a:rPr lang="de-DE" i="1" dirty="0" smtClean="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𝑢</m:t>
                        </m:r>
                      </m:e>
                      <m:sub>
                        <m:d>
                          <m:dPr>
                            <m:begChr m:val="["/>
                            <m:endChr m:val="]"/>
                            <m:ctrlPr>
                              <a:rPr lang="de-DE" i="1" dirty="0">
                                <a:solidFill>
                                  <a:srgbClr val="C00000"/>
                                </a:solidFill>
                                <a:latin typeface="Cambria Math" panose="02040503050406030204" pitchFamily="18" charset="0"/>
                              </a:rPr>
                            </m:ctrlPr>
                          </m:dPr>
                          <m:e>
                            <m:r>
                              <a:rPr lang="de-DE"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𝑠𝑡𝑎𝑦</m:t>
                            </m:r>
                          </m:e>
                        </m:d>
                      </m:sub>
                    </m:sSub>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0</m:t>
                        </m:r>
                      </m:e>
                    </m:d>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𝑅</m:t>
                    </m:r>
                    <m:d>
                      <m:dPr>
                        <m:ctrlPr>
                          <a:rPr lang="de-DE" i="1" dirty="0">
                            <a:solidFill>
                              <a:srgbClr val="C00000"/>
                            </a:solidFill>
                            <a:latin typeface="Cambria Math" panose="02040503050406030204" pitchFamily="18" charset="0"/>
                          </a:rPr>
                        </m:ctrlPr>
                      </m:dPr>
                      <m:e>
                        <m:r>
                          <a:rPr lang="de-DE" i="1" dirty="0">
                            <a:solidFill>
                              <a:srgbClr val="C00000"/>
                            </a:solidFill>
                            <a:latin typeface="Cambria Math" panose="02040503050406030204" pitchFamily="18" charset="0"/>
                          </a:rPr>
                          <m:t>0</m:t>
                        </m:r>
                      </m:e>
                    </m:d>
                    <m:r>
                      <a:rPr lang="de-DE" i="1" dirty="0">
                        <a:solidFill>
                          <a:srgbClr val="C00000"/>
                        </a:solidFill>
                        <a:latin typeface="Cambria Math" panose="02040503050406030204" pitchFamily="18" charset="0"/>
                      </a:rPr>
                      <m:t>+</m:t>
                    </m:r>
                    <m:d>
                      <m:dPr>
                        <m:ctrlPr>
                          <a:rPr lang="en-US" i="1" dirty="0">
                            <a:solidFill>
                              <a:srgbClr val="C00000"/>
                            </a:solidFill>
                            <a:latin typeface="Cambria Math" panose="02040503050406030204" pitchFamily="18" charset="0"/>
                            <a:ea typeface="ＭＳ Ｐゴシック" charset="0"/>
                            <a:cs typeface="ＭＳ Ｐゴシック" charset="0"/>
                          </a:rPr>
                        </m:ctrlPr>
                      </m:dPr>
                      <m:e>
                        <m:r>
                          <a:rPr lang="en-US" i="1" dirty="0">
                            <a:solidFill>
                              <a:srgbClr val="C00000"/>
                            </a:solidFill>
                            <a:latin typeface="Cambria Math" panose="02040503050406030204" pitchFamily="18" charset="0"/>
                            <a:ea typeface="ＭＳ Ｐゴシック" charset="0"/>
                            <a:cs typeface="ＭＳ Ｐゴシック" charset="0"/>
                          </a:rPr>
                          <m:t>0.9</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d>
                          <m:dPr>
                            <m:ctrlPr>
                              <a:rPr lang="en-US" i="1" dirty="0">
                                <a:solidFill>
                                  <a:srgbClr val="C00000"/>
                                </a:solidFill>
                                <a:latin typeface="Cambria Math" panose="02040503050406030204" pitchFamily="18" charset="0"/>
                                <a:ea typeface="ＭＳ Ｐゴシック" charset="0"/>
                                <a:cs typeface="ＭＳ Ｐゴシック" charset="0"/>
                              </a:rPr>
                            </m:ctrlPr>
                          </m:dPr>
                          <m:e>
                            <m:r>
                              <a:rPr lang="en-US" i="1" dirty="0">
                                <a:solidFill>
                                  <a:srgbClr val="C00000"/>
                                </a:solidFill>
                                <a:latin typeface="Cambria Math" panose="02040503050406030204" pitchFamily="18" charset="0"/>
                                <a:ea typeface="ＭＳ Ｐゴシック" charset="0"/>
                                <a:cs typeface="ＭＳ Ｐゴシック" charset="0"/>
                              </a:rPr>
                              <m:t>0.6</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r>
                              <a:rPr lang="en-US" i="1" dirty="0" smtClean="0">
                                <a:solidFill>
                                  <a:schemeClr val="tx1"/>
                                </a:solidFill>
                                <a:latin typeface="Cambria Math" panose="02040503050406030204" pitchFamily="18" charset="0"/>
                                <a:ea typeface="ＭＳ Ｐゴシック" charset="0"/>
                                <a:cs typeface="ＭＳ Ｐゴシック" charset="0"/>
                              </a:rPr>
                              <m:t>0.1</m:t>
                            </m:r>
                            <m:r>
                              <a:rPr lang="en-US" i="1" dirty="0">
                                <a:solidFill>
                                  <a:srgbClr val="C00000"/>
                                </a:solidFill>
                                <a:latin typeface="Cambria Math" panose="02040503050406030204" pitchFamily="18" charset="0"/>
                                <a:ea typeface="ＭＳ Ｐゴシック" charset="0"/>
                                <a:cs typeface="ＭＳ Ｐゴシック" charset="0"/>
                              </a:rPr>
                              <m:t>+0.4</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r>
                              <a:rPr lang="en-US" i="1" dirty="0" smtClean="0">
                                <a:solidFill>
                                  <a:schemeClr val="tx1"/>
                                </a:solidFill>
                                <a:latin typeface="Cambria Math" panose="02040503050406030204" pitchFamily="18" charset="0"/>
                                <a:ea typeface="ＭＳ Ｐゴシック" charset="0"/>
                                <a:cs typeface="ＭＳ Ｐゴシック" charset="0"/>
                              </a:rPr>
                              <m:t>0.1</m:t>
                            </m:r>
                          </m:e>
                        </m:d>
                        <m:r>
                          <a:rPr lang="en-US" i="1" dirty="0">
                            <a:solidFill>
                              <a:srgbClr val="C00000"/>
                            </a:solidFill>
                            <a:latin typeface="Cambria Math" panose="02040503050406030204" pitchFamily="18" charset="0"/>
                            <a:ea typeface="ＭＳ Ｐゴシック" charset="0"/>
                            <a:cs typeface="ＭＳ Ｐゴシック" charset="0"/>
                          </a:rPr>
                          <m:t>+0.1</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d>
                          <m:dPr>
                            <m:ctrlPr>
                              <a:rPr lang="en-US" i="1" dirty="0">
                                <a:solidFill>
                                  <a:srgbClr val="C00000"/>
                                </a:solidFill>
                                <a:latin typeface="Cambria Math" panose="02040503050406030204" pitchFamily="18" charset="0"/>
                                <a:ea typeface="ＭＳ Ｐゴシック" charset="0"/>
                                <a:cs typeface="ＭＳ Ｐゴシック" charset="0"/>
                              </a:rPr>
                            </m:ctrlPr>
                          </m:dPr>
                          <m:e>
                            <m:r>
                              <a:rPr lang="en-US" i="1" dirty="0">
                                <a:solidFill>
                                  <a:srgbClr val="C00000"/>
                                </a:solidFill>
                                <a:latin typeface="Cambria Math" panose="02040503050406030204" pitchFamily="18" charset="0"/>
                                <a:ea typeface="ＭＳ Ｐゴシック" charset="0"/>
                                <a:cs typeface="ＭＳ Ｐゴシック" charset="0"/>
                              </a:rPr>
                              <m:t>0.6</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r>
                              <a:rPr lang="en-US" i="1" dirty="0" smtClean="0">
                                <a:solidFill>
                                  <a:schemeClr val="tx1"/>
                                </a:solidFill>
                                <a:latin typeface="Cambria Math" panose="02040503050406030204" pitchFamily="18" charset="0"/>
                                <a:ea typeface="ＭＳ Ｐゴシック" charset="0"/>
                                <a:cs typeface="ＭＳ Ｐゴシック" charset="0"/>
                              </a:rPr>
                              <m:t>1.9</m:t>
                            </m:r>
                            <m:r>
                              <a:rPr lang="en-US" i="1" dirty="0">
                                <a:solidFill>
                                  <a:srgbClr val="C00000"/>
                                </a:solidFill>
                                <a:latin typeface="Cambria Math" panose="02040503050406030204" pitchFamily="18" charset="0"/>
                                <a:ea typeface="ＭＳ Ｐゴシック" charset="0"/>
                                <a:cs typeface="ＭＳ Ｐゴシック" charset="0"/>
                              </a:rPr>
                              <m:t>+0.4</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r>
                              <a:rPr lang="en-US" i="1" dirty="0" smtClean="0">
                                <a:solidFill>
                                  <a:schemeClr val="tx1"/>
                                </a:solidFill>
                                <a:latin typeface="Cambria Math" panose="02040503050406030204" pitchFamily="18" charset="0"/>
                                <a:ea typeface="ＭＳ Ｐゴシック" charset="0"/>
                                <a:cs typeface="ＭＳ Ｐゴシック" charset="0"/>
                              </a:rPr>
                              <m:t>1.9</m:t>
                            </m:r>
                          </m:e>
                        </m:d>
                      </m:e>
                    </m:d>
                    <m:r>
                      <a:rPr lang="en-US" i="1" dirty="0">
                        <a:solidFill>
                          <a:srgbClr val="C00000"/>
                        </a:solidFill>
                        <a:latin typeface="Cambria Math" panose="02040503050406030204" pitchFamily="18" charset="0"/>
                        <a:ea typeface="ＭＳ Ｐゴシック" charset="0"/>
                        <a:cs typeface="ＭＳ Ｐゴシック" charset="0"/>
                      </a:rPr>
                      <m:t>=0.28</m:t>
                    </m:r>
                  </m:oMath>
                </a14:m>
                <a:endParaRPr lang="en-GB" dirty="0">
                  <a:solidFill>
                    <a:srgbClr val="C00000"/>
                  </a:solidFill>
                </a:endParaRPr>
              </a:p>
              <a:p>
                <a:pPr marL="0" lvl="1"/>
                <a:r>
                  <a:rPr lang="de-DE" dirty="0">
                    <a:solidFill>
                      <a:srgbClr val="C00000"/>
                    </a:solidFill>
                  </a:rPr>
                  <a:t> </a:t>
                </a:r>
                <a14:m>
                  <m:oMath xmlns:m="http://schemas.openxmlformats.org/officeDocument/2006/math">
                    <m:sSub>
                      <m:sSubPr>
                        <m:ctrlPr>
                          <a:rPr lang="de-DE" i="1" dirty="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𝑢</m:t>
                        </m:r>
                      </m:e>
                      <m:sub>
                        <m:d>
                          <m:dPr>
                            <m:begChr m:val="["/>
                            <m:endChr m:val="]"/>
                            <m:ctrlPr>
                              <a:rPr lang="de-DE" i="1" dirty="0">
                                <a:solidFill>
                                  <a:srgbClr val="C00000"/>
                                </a:solidFill>
                                <a:latin typeface="Cambria Math" panose="02040503050406030204" pitchFamily="18" charset="0"/>
                              </a:rPr>
                            </m:ctrlPr>
                          </m:dPr>
                          <m:e>
                            <m:r>
                              <a:rPr lang="de-DE"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𝑠𝑡𝑎𝑦</m:t>
                            </m:r>
                          </m:e>
                        </m:d>
                      </m:sub>
                    </m:sSub>
                    <m:d>
                      <m:dPr>
                        <m:ctrlPr>
                          <a:rPr lang="en-US" i="1" dirty="0">
                            <a:solidFill>
                              <a:srgbClr val="C00000"/>
                            </a:solidFill>
                            <a:latin typeface="Cambria Math" panose="02040503050406030204" pitchFamily="18" charset="0"/>
                          </a:rPr>
                        </m:ctrlPr>
                      </m:dPr>
                      <m:e>
                        <m:r>
                          <a:rPr lang="de-DE" dirty="0">
                            <a:solidFill>
                              <a:srgbClr val="C00000"/>
                            </a:solidFill>
                            <a:latin typeface="Cambria Math" panose="02040503050406030204" pitchFamily="18" charset="0"/>
                          </a:rPr>
                          <m:t>1</m:t>
                        </m:r>
                      </m:e>
                    </m:d>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𝑅</m:t>
                    </m:r>
                    <m:d>
                      <m:dPr>
                        <m:ctrlPr>
                          <a:rPr lang="de-DE" i="1" dirty="0">
                            <a:solidFill>
                              <a:srgbClr val="C00000"/>
                            </a:solidFill>
                            <a:latin typeface="Cambria Math" panose="02040503050406030204" pitchFamily="18" charset="0"/>
                          </a:rPr>
                        </m:ctrlPr>
                      </m:dPr>
                      <m:e>
                        <m:r>
                          <a:rPr lang="de-DE" i="1" dirty="0">
                            <a:solidFill>
                              <a:srgbClr val="C00000"/>
                            </a:solidFill>
                            <a:latin typeface="Cambria Math" panose="02040503050406030204" pitchFamily="18" charset="0"/>
                          </a:rPr>
                          <m:t>1</m:t>
                        </m:r>
                      </m:e>
                    </m:d>
                    <m:r>
                      <a:rPr lang="de-DE" i="1" dirty="0">
                        <a:solidFill>
                          <a:srgbClr val="C00000"/>
                        </a:solidFill>
                        <a:latin typeface="Cambria Math" panose="02040503050406030204" pitchFamily="18" charset="0"/>
                      </a:rPr>
                      <m:t>+</m:t>
                    </m:r>
                    <m:d>
                      <m:dPr>
                        <m:ctrlPr>
                          <a:rPr lang="en-US" i="1" dirty="0">
                            <a:solidFill>
                              <a:srgbClr val="C00000"/>
                            </a:solidFill>
                            <a:latin typeface="Cambria Math" panose="02040503050406030204" pitchFamily="18" charset="0"/>
                            <a:ea typeface="ＭＳ Ｐゴシック" charset="0"/>
                            <a:cs typeface="ＭＳ Ｐゴシック" charset="0"/>
                          </a:rPr>
                        </m:ctrlPr>
                      </m:dPr>
                      <m:e>
                        <m:r>
                          <a:rPr lang="en-US" i="1" dirty="0">
                            <a:solidFill>
                              <a:srgbClr val="C00000"/>
                            </a:solidFill>
                            <a:latin typeface="Cambria Math" panose="02040503050406030204" pitchFamily="18" charset="0"/>
                            <a:ea typeface="ＭＳ Ｐゴシック" charset="0"/>
                            <a:cs typeface="ＭＳ Ｐゴシック" charset="0"/>
                          </a:rPr>
                          <m:t>0.9</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d>
                          <m:dPr>
                            <m:ctrlPr>
                              <a:rPr lang="en-US" i="1" dirty="0">
                                <a:solidFill>
                                  <a:srgbClr val="C00000"/>
                                </a:solidFill>
                                <a:latin typeface="Cambria Math" panose="02040503050406030204" pitchFamily="18" charset="0"/>
                                <a:ea typeface="ＭＳ Ｐゴシック" charset="0"/>
                                <a:cs typeface="ＭＳ Ｐゴシック" charset="0"/>
                              </a:rPr>
                            </m:ctrlPr>
                          </m:dPr>
                          <m:e>
                            <m:r>
                              <a:rPr lang="en-US" i="1" dirty="0">
                                <a:solidFill>
                                  <a:srgbClr val="C00000"/>
                                </a:solidFill>
                                <a:latin typeface="Cambria Math" panose="02040503050406030204" pitchFamily="18" charset="0"/>
                                <a:ea typeface="ＭＳ Ｐゴシック" charset="0"/>
                                <a:cs typeface="ＭＳ Ｐゴシック" charset="0"/>
                              </a:rPr>
                              <m:t>0.6</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r>
                              <a:rPr lang="de-DE" i="1" dirty="0" smtClean="0">
                                <a:solidFill>
                                  <a:schemeClr val="tx1"/>
                                </a:solidFill>
                                <a:latin typeface="Cambria Math" panose="02040503050406030204" pitchFamily="18" charset="0"/>
                                <a:ea typeface="ＭＳ Ｐゴシック" charset="0"/>
                                <a:cs typeface="ＭＳ Ｐゴシック" charset="0"/>
                              </a:rPr>
                              <m:t>1</m:t>
                            </m:r>
                            <m:r>
                              <a:rPr lang="en-US" i="1" dirty="0">
                                <a:solidFill>
                                  <a:schemeClr val="tx1"/>
                                </a:solidFill>
                                <a:latin typeface="Cambria Math" panose="02040503050406030204" pitchFamily="18" charset="0"/>
                                <a:ea typeface="ＭＳ Ｐゴシック" charset="0"/>
                                <a:cs typeface="ＭＳ Ｐゴシック" charset="0"/>
                              </a:rPr>
                              <m:t>.</m:t>
                            </m:r>
                            <m:r>
                              <a:rPr lang="de-DE" i="1" dirty="0">
                                <a:solidFill>
                                  <a:schemeClr val="tx1"/>
                                </a:solidFill>
                                <a:latin typeface="Cambria Math" panose="02040503050406030204" pitchFamily="18" charset="0"/>
                                <a:ea typeface="ＭＳ Ｐゴシック" charset="0"/>
                                <a:cs typeface="ＭＳ Ｐゴシック" charset="0"/>
                              </a:rPr>
                              <m:t>9</m:t>
                            </m:r>
                            <m:r>
                              <a:rPr lang="en-US" i="1" dirty="0">
                                <a:solidFill>
                                  <a:srgbClr val="C00000"/>
                                </a:solidFill>
                                <a:latin typeface="Cambria Math" panose="02040503050406030204" pitchFamily="18" charset="0"/>
                                <a:ea typeface="ＭＳ Ｐゴシック" charset="0"/>
                                <a:cs typeface="ＭＳ Ｐゴシック" charset="0"/>
                              </a:rPr>
                              <m:t>+0.4</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r>
                              <a:rPr lang="de-DE" i="1" dirty="0" smtClean="0">
                                <a:solidFill>
                                  <a:schemeClr val="tx1"/>
                                </a:solidFill>
                                <a:latin typeface="Cambria Math" panose="02040503050406030204" pitchFamily="18" charset="0"/>
                                <a:ea typeface="ＭＳ Ｐゴシック" charset="0"/>
                                <a:cs typeface="ＭＳ Ｐゴシック" charset="0"/>
                              </a:rPr>
                              <m:t>1</m:t>
                            </m:r>
                            <m:r>
                              <a:rPr lang="en-US" i="1" dirty="0">
                                <a:solidFill>
                                  <a:schemeClr val="tx1"/>
                                </a:solidFill>
                                <a:latin typeface="Cambria Math" panose="02040503050406030204" pitchFamily="18" charset="0"/>
                                <a:ea typeface="ＭＳ Ｐゴシック" charset="0"/>
                                <a:cs typeface="ＭＳ Ｐゴシック" charset="0"/>
                              </a:rPr>
                              <m:t>.</m:t>
                            </m:r>
                            <m:r>
                              <a:rPr lang="de-DE" i="1" dirty="0">
                                <a:solidFill>
                                  <a:schemeClr val="tx1"/>
                                </a:solidFill>
                                <a:latin typeface="Cambria Math" panose="02040503050406030204" pitchFamily="18" charset="0"/>
                                <a:ea typeface="ＭＳ Ｐゴシック" charset="0"/>
                                <a:cs typeface="ＭＳ Ｐゴシック" charset="0"/>
                              </a:rPr>
                              <m:t>9</m:t>
                            </m:r>
                          </m:e>
                        </m:d>
                        <m:r>
                          <a:rPr lang="en-US" i="1" dirty="0">
                            <a:solidFill>
                              <a:srgbClr val="C00000"/>
                            </a:solidFill>
                            <a:latin typeface="Cambria Math" panose="02040503050406030204" pitchFamily="18" charset="0"/>
                            <a:ea typeface="ＭＳ Ｐゴシック" charset="0"/>
                            <a:cs typeface="ＭＳ Ｐゴシック" charset="0"/>
                          </a:rPr>
                          <m:t>+0.1</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d>
                          <m:dPr>
                            <m:ctrlPr>
                              <a:rPr lang="en-US" i="1" dirty="0">
                                <a:solidFill>
                                  <a:srgbClr val="C00000"/>
                                </a:solidFill>
                                <a:latin typeface="Cambria Math" panose="02040503050406030204" pitchFamily="18" charset="0"/>
                                <a:ea typeface="ＭＳ Ｐゴシック" charset="0"/>
                                <a:cs typeface="ＭＳ Ｐゴシック" charset="0"/>
                              </a:rPr>
                            </m:ctrlPr>
                          </m:dPr>
                          <m:e>
                            <m:r>
                              <a:rPr lang="en-US" i="1" dirty="0">
                                <a:solidFill>
                                  <a:srgbClr val="C00000"/>
                                </a:solidFill>
                                <a:latin typeface="Cambria Math" panose="02040503050406030204" pitchFamily="18" charset="0"/>
                                <a:ea typeface="ＭＳ Ｐゴシック" charset="0"/>
                                <a:cs typeface="ＭＳ Ｐゴシック" charset="0"/>
                              </a:rPr>
                              <m:t>0.6</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r>
                              <a:rPr lang="de-DE" i="1" dirty="0" smtClean="0">
                                <a:solidFill>
                                  <a:schemeClr val="tx1"/>
                                </a:solidFill>
                                <a:latin typeface="Cambria Math" panose="02040503050406030204" pitchFamily="18" charset="0"/>
                                <a:ea typeface="Cambria Math" panose="02040503050406030204" pitchFamily="18" charset="0"/>
                                <a:cs typeface="ＭＳ Ｐゴシック" charset="0"/>
                              </a:rPr>
                              <m:t>0</m:t>
                            </m:r>
                            <m:r>
                              <a:rPr lang="en-US" i="1" dirty="0">
                                <a:solidFill>
                                  <a:schemeClr val="tx1"/>
                                </a:solidFill>
                                <a:latin typeface="Cambria Math" panose="02040503050406030204" pitchFamily="18" charset="0"/>
                                <a:ea typeface="ＭＳ Ｐゴシック" charset="0"/>
                                <a:cs typeface="ＭＳ Ｐゴシック" charset="0"/>
                              </a:rPr>
                              <m:t>.</m:t>
                            </m:r>
                            <m:r>
                              <a:rPr lang="de-DE" i="1" dirty="0">
                                <a:solidFill>
                                  <a:schemeClr val="tx1"/>
                                </a:solidFill>
                                <a:latin typeface="Cambria Math" panose="02040503050406030204" pitchFamily="18" charset="0"/>
                                <a:ea typeface="ＭＳ Ｐゴシック" charset="0"/>
                                <a:cs typeface="ＭＳ Ｐゴシック" charset="0"/>
                              </a:rPr>
                              <m:t>1</m:t>
                            </m:r>
                            <m:r>
                              <a:rPr lang="en-US" i="1" dirty="0">
                                <a:solidFill>
                                  <a:srgbClr val="C00000"/>
                                </a:solidFill>
                                <a:latin typeface="Cambria Math" panose="02040503050406030204" pitchFamily="18" charset="0"/>
                                <a:ea typeface="ＭＳ Ｐゴシック" charset="0"/>
                                <a:cs typeface="ＭＳ Ｐゴシック" charset="0"/>
                              </a:rPr>
                              <m:t>+0.4</m:t>
                            </m:r>
                            <m:r>
                              <a:rPr lang="en-US" i="1" dirty="0">
                                <a:solidFill>
                                  <a:srgbClr val="C00000"/>
                                </a:solidFill>
                                <a:latin typeface="Cambria Math" panose="02040503050406030204" pitchFamily="18" charset="0"/>
                                <a:ea typeface="Cambria Math" panose="02040503050406030204" pitchFamily="18" charset="0"/>
                                <a:cs typeface="ＭＳ Ｐゴシック" charset="0"/>
                              </a:rPr>
                              <m:t>∙</m:t>
                            </m:r>
                            <m:r>
                              <a:rPr lang="de-DE" i="1" dirty="0" smtClean="0">
                                <a:solidFill>
                                  <a:schemeClr val="tx1"/>
                                </a:solidFill>
                                <a:latin typeface="Cambria Math" panose="02040503050406030204" pitchFamily="18" charset="0"/>
                                <a:ea typeface="ＭＳ Ｐゴシック" charset="0"/>
                                <a:cs typeface="ＭＳ Ｐゴシック" charset="0"/>
                              </a:rPr>
                              <m:t>0</m:t>
                            </m:r>
                            <m:r>
                              <a:rPr lang="en-US" i="1" dirty="0">
                                <a:solidFill>
                                  <a:schemeClr val="tx1"/>
                                </a:solidFill>
                                <a:latin typeface="Cambria Math" panose="02040503050406030204" pitchFamily="18" charset="0"/>
                                <a:ea typeface="ＭＳ Ｐゴシック" charset="0"/>
                                <a:cs typeface="ＭＳ Ｐゴシック" charset="0"/>
                              </a:rPr>
                              <m:t>.</m:t>
                            </m:r>
                            <m:r>
                              <a:rPr lang="de-DE" i="1" dirty="0">
                                <a:solidFill>
                                  <a:schemeClr val="tx1"/>
                                </a:solidFill>
                                <a:latin typeface="Cambria Math" panose="02040503050406030204" pitchFamily="18" charset="0"/>
                                <a:ea typeface="ＭＳ Ｐゴシック" charset="0"/>
                                <a:cs typeface="ＭＳ Ｐゴシック" charset="0"/>
                              </a:rPr>
                              <m:t>1</m:t>
                            </m:r>
                          </m:e>
                        </m:d>
                      </m:e>
                    </m:d>
                    <m:r>
                      <a:rPr lang="en-US" i="1" dirty="0">
                        <a:solidFill>
                          <a:srgbClr val="C00000"/>
                        </a:solidFill>
                        <a:latin typeface="Cambria Math" panose="02040503050406030204" pitchFamily="18" charset="0"/>
                        <a:ea typeface="ＭＳ Ｐゴシック" charset="0"/>
                        <a:cs typeface="ＭＳ Ｐゴシック" charset="0"/>
                      </a:rPr>
                      <m:t>=</m:t>
                    </m:r>
                    <m:r>
                      <a:rPr lang="de-DE" i="1" dirty="0">
                        <a:solidFill>
                          <a:srgbClr val="C00000"/>
                        </a:solidFill>
                        <a:latin typeface="Cambria Math" panose="02040503050406030204" pitchFamily="18" charset="0"/>
                        <a:ea typeface="ＭＳ Ｐゴシック" charset="0"/>
                        <a:cs typeface="ＭＳ Ｐゴシック" charset="0"/>
                      </a:rPr>
                      <m:t>2</m:t>
                    </m:r>
                    <m:r>
                      <a:rPr lang="en-US" i="1" dirty="0">
                        <a:solidFill>
                          <a:srgbClr val="C00000"/>
                        </a:solidFill>
                        <a:latin typeface="Cambria Math" panose="02040503050406030204" pitchFamily="18" charset="0"/>
                        <a:ea typeface="ＭＳ Ｐゴシック" charset="0"/>
                        <a:cs typeface="ＭＳ Ｐゴシック" charset="0"/>
                      </a:rPr>
                      <m:t>.</m:t>
                    </m:r>
                    <m:r>
                      <a:rPr lang="de-DE" i="1" dirty="0">
                        <a:solidFill>
                          <a:srgbClr val="C00000"/>
                        </a:solidFill>
                        <a:latin typeface="Cambria Math" panose="02040503050406030204" pitchFamily="18" charset="0"/>
                        <a:ea typeface="ＭＳ Ｐゴシック" charset="0"/>
                        <a:cs typeface="ＭＳ Ｐゴシック" charset="0"/>
                      </a:rPr>
                      <m:t>7</m:t>
                    </m:r>
                    <m:r>
                      <a:rPr lang="en-US" i="1" dirty="0">
                        <a:solidFill>
                          <a:srgbClr val="C00000"/>
                        </a:solidFill>
                        <a:latin typeface="Cambria Math" panose="02040503050406030204" pitchFamily="18" charset="0"/>
                        <a:ea typeface="ＭＳ Ｐゴシック" charset="0"/>
                        <a:cs typeface="ＭＳ Ｐゴシック" charset="0"/>
                      </a:rPr>
                      <m:t>2</m:t>
                    </m:r>
                  </m:oMath>
                </a14:m>
                <a:endParaRPr lang="en-GB" dirty="0">
                  <a:solidFill>
                    <a:srgbClr val="C00000"/>
                  </a:solidFill>
                </a:endParaRPr>
              </a:p>
              <a:p>
                <a:pPr marL="0" lvl="1"/>
                <a:endParaRPr lang="en-GB" dirty="0">
                  <a:solidFill>
                    <a:srgbClr val="C00000"/>
                  </a:solidFill>
                </a:endParaRPr>
              </a:p>
              <a:p>
                <a:pPr marL="0" lvl="1"/>
                <a:endParaRPr lang="en-GB" dirty="0">
                  <a:solidFill>
                    <a:srgbClr val="C00000"/>
                  </a:solidFill>
                </a:endParaRPr>
              </a:p>
              <a:p>
                <a:pPr marL="0" lvl="1"/>
                <a:endParaRPr lang="en-GB" dirty="0">
                  <a:solidFill>
                    <a:srgbClr val="C00000"/>
                  </a:solidFill>
                </a:endParaRPr>
              </a:p>
              <a:p>
                <a:pPr marL="0" lvl="1" algn="ctr"/>
                <a14:m>
                  <m:oMathPara xmlns:m="http://schemas.openxmlformats.org/officeDocument/2006/math">
                    <m:oMathParaPr>
                      <m:jc m:val="centerGroup"/>
                    </m:oMathParaPr>
                    <m:oMath xmlns:m="http://schemas.openxmlformats.org/officeDocument/2006/math">
                      <m:sSub>
                        <m:sSubPr>
                          <m:ctrlPr>
                            <a:rPr lang="de-DE" i="1" dirty="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𝑢</m:t>
                          </m:r>
                        </m:e>
                        <m:sub>
                          <m:d>
                            <m:dPr>
                              <m:begChr m:val="["/>
                              <m:endChr m:val="]"/>
                              <m:ctrlPr>
                                <a:rPr lang="de-DE" i="1" dirty="0">
                                  <a:solidFill>
                                    <a:srgbClr val="C00000"/>
                                  </a:solidFill>
                                  <a:latin typeface="Cambria Math" panose="02040503050406030204" pitchFamily="18" charset="0"/>
                                </a:rPr>
                              </m:ctrlPr>
                            </m:dPr>
                            <m:e>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𝑔𝑜</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𝑠𝑡𝑎𝑦</m:t>
                              </m:r>
                            </m:e>
                          </m:d>
                        </m:sub>
                      </m:sSub>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0</m:t>
                          </m:r>
                        </m:e>
                      </m:d>
                      <m:r>
                        <a:rPr lang="de-DE" i="1" dirty="0">
                          <a:solidFill>
                            <a:srgbClr val="C00000"/>
                          </a:solidFill>
                          <a:latin typeface="Cambria Math" panose="02040503050406030204" pitchFamily="18" charset="0"/>
                        </a:rPr>
                        <m:t>, </m:t>
                      </m:r>
                      <m:sSub>
                        <m:sSubPr>
                          <m:ctrlPr>
                            <a:rPr lang="de-DE" i="1" dirty="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𝑢</m:t>
                          </m:r>
                        </m:e>
                        <m:sub>
                          <m:d>
                            <m:dPr>
                              <m:begChr m:val="["/>
                              <m:endChr m:val="]"/>
                              <m:ctrlPr>
                                <a:rPr lang="de-DE" i="1" dirty="0">
                                  <a:solidFill>
                                    <a:srgbClr val="C00000"/>
                                  </a:solidFill>
                                  <a:latin typeface="Cambria Math" panose="02040503050406030204" pitchFamily="18" charset="0"/>
                                </a:rPr>
                              </m:ctrlPr>
                            </m:dPr>
                            <m:e>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𝑔𝑜</m:t>
                              </m:r>
                            </m:e>
                          </m:d>
                        </m:sub>
                      </m:sSub>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0</m:t>
                          </m:r>
                        </m:e>
                      </m:d>
                      <m:r>
                        <a:rPr lang="de-DE" i="1" dirty="0">
                          <a:solidFill>
                            <a:srgbClr val="C00000"/>
                          </a:solidFill>
                          <a:latin typeface="Cambria Math" panose="02040503050406030204" pitchFamily="18" charset="0"/>
                        </a:rPr>
                        <m:t>,</m:t>
                      </m:r>
                      <m:sSub>
                        <m:sSubPr>
                          <m:ctrlPr>
                            <a:rPr lang="de-DE" i="1" dirty="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𝑢</m:t>
                          </m:r>
                        </m:e>
                        <m:sub>
                          <m:d>
                            <m:dPr>
                              <m:begChr m:val="["/>
                              <m:endChr m:val="]"/>
                              <m:ctrlPr>
                                <a:rPr lang="de-DE" i="1" dirty="0">
                                  <a:solidFill>
                                    <a:srgbClr val="C00000"/>
                                  </a:solidFill>
                                  <a:latin typeface="Cambria Math" panose="02040503050406030204" pitchFamily="18" charset="0"/>
                                </a:rPr>
                              </m:ctrlPr>
                            </m:dPr>
                            <m:e>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𝑔𝑜</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𝑔𝑜</m:t>
                              </m:r>
                            </m:e>
                          </m:d>
                        </m:sub>
                      </m:sSub>
                      <m:d>
                        <m:dPr>
                          <m:ctrlPr>
                            <a:rPr lang="en-US" i="1" dirty="0">
                              <a:solidFill>
                                <a:srgbClr val="C00000"/>
                              </a:solidFill>
                              <a:latin typeface="Cambria Math" panose="02040503050406030204" pitchFamily="18" charset="0"/>
                            </a:rPr>
                          </m:ctrlPr>
                        </m:dPr>
                        <m:e>
                          <m:r>
                            <a:rPr lang="en-US" dirty="0">
                              <a:solidFill>
                                <a:srgbClr val="C00000"/>
                              </a:solidFill>
                              <a:latin typeface="Cambria Math" panose="02040503050406030204" pitchFamily="18" charset="0"/>
                            </a:rPr>
                            <m:t>0</m:t>
                          </m:r>
                        </m:e>
                      </m:d>
                    </m:oMath>
                  </m:oMathPara>
                </a14:m>
                <a:endParaRPr lang="de-DE" i="1" dirty="0">
                  <a:solidFill>
                    <a:srgbClr val="C00000"/>
                  </a:solidFill>
                  <a:latin typeface="Cambria Math" panose="02040503050406030204" pitchFamily="18" charset="0"/>
                </a:endParaRPr>
              </a:p>
              <a:p>
                <a:pPr marL="0" lvl="1" algn="ctr"/>
                <a14:m>
                  <m:oMathPara xmlns:m="http://schemas.openxmlformats.org/officeDocument/2006/math">
                    <m:oMathParaPr>
                      <m:jc m:val="centerGroup"/>
                    </m:oMathParaPr>
                    <m:oMath xmlns:m="http://schemas.openxmlformats.org/officeDocument/2006/math">
                      <m:sSub>
                        <m:sSubPr>
                          <m:ctrlPr>
                            <a:rPr lang="de-DE" i="1" dirty="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𝑢</m:t>
                          </m:r>
                        </m:e>
                        <m:sub>
                          <m:d>
                            <m:dPr>
                              <m:begChr m:val="["/>
                              <m:endChr m:val="]"/>
                              <m:ctrlPr>
                                <a:rPr lang="de-DE" i="1" dirty="0">
                                  <a:solidFill>
                                    <a:srgbClr val="C00000"/>
                                  </a:solidFill>
                                  <a:latin typeface="Cambria Math" panose="02040503050406030204" pitchFamily="18" charset="0"/>
                                </a:rPr>
                              </m:ctrlPr>
                            </m:dPr>
                            <m:e>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𝑔𝑜</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𝑠𝑡𝑎𝑦</m:t>
                              </m:r>
                            </m:e>
                          </m:d>
                        </m:sub>
                      </m:sSub>
                      <m:d>
                        <m:dPr>
                          <m:ctrlPr>
                            <a:rPr lang="en-US" i="1" dirty="0">
                              <a:solidFill>
                                <a:srgbClr val="C00000"/>
                              </a:solidFill>
                              <a:latin typeface="Cambria Math" panose="02040503050406030204" pitchFamily="18" charset="0"/>
                            </a:rPr>
                          </m:ctrlPr>
                        </m:dPr>
                        <m:e>
                          <m:r>
                            <a:rPr lang="de-DE" dirty="0">
                              <a:solidFill>
                                <a:srgbClr val="C00000"/>
                              </a:solidFill>
                              <a:latin typeface="Cambria Math" panose="02040503050406030204" pitchFamily="18" charset="0"/>
                            </a:rPr>
                            <m:t>1</m:t>
                          </m:r>
                        </m:e>
                      </m:d>
                      <m:r>
                        <a:rPr lang="de-DE" i="1" dirty="0">
                          <a:solidFill>
                            <a:srgbClr val="C00000"/>
                          </a:solidFill>
                          <a:latin typeface="Cambria Math" panose="02040503050406030204" pitchFamily="18" charset="0"/>
                        </a:rPr>
                        <m:t>, </m:t>
                      </m:r>
                      <m:sSub>
                        <m:sSubPr>
                          <m:ctrlPr>
                            <a:rPr lang="de-DE" i="1" dirty="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𝑢</m:t>
                          </m:r>
                        </m:e>
                        <m:sub>
                          <m:d>
                            <m:dPr>
                              <m:begChr m:val="["/>
                              <m:endChr m:val="]"/>
                              <m:ctrlPr>
                                <a:rPr lang="de-DE" i="1" dirty="0">
                                  <a:solidFill>
                                    <a:srgbClr val="C00000"/>
                                  </a:solidFill>
                                  <a:latin typeface="Cambria Math" panose="02040503050406030204" pitchFamily="18" charset="0"/>
                                </a:rPr>
                              </m:ctrlPr>
                            </m:dPr>
                            <m:e>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𝑔𝑜</m:t>
                              </m:r>
                            </m:e>
                          </m:d>
                        </m:sub>
                      </m:sSub>
                      <m:d>
                        <m:dPr>
                          <m:ctrlPr>
                            <a:rPr lang="en-US" i="1" dirty="0">
                              <a:solidFill>
                                <a:srgbClr val="C00000"/>
                              </a:solidFill>
                              <a:latin typeface="Cambria Math" panose="02040503050406030204" pitchFamily="18" charset="0"/>
                            </a:rPr>
                          </m:ctrlPr>
                        </m:dPr>
                        <m:e>
                          <m:r>
                            <a:rPr lang="de-DE" dirty="0">
                              <a:solidFill>
                                <a:srgbClr val="C00000"/>
                              </a:solidFill>
                              <a:latin typeface="Cambria Math" panose="02040503050406030204" pitchFamily="18" charset="0"/>
                            </a:rPr>
                            <m:t>1</m:t>
                          </m:r>
                        </m:e>
                      </m:d>
                      <m:r>
                        <a:rPr lang="de-DE" i="1" dirty="0">
                          <a:solidFill>
                            <a:srgbClr val="C00000"/>
                          </a:solidFill>
                          <a:latin typeface="Cambria Math" panose="02040503050406030204" pitchFamily="18" charset="0"/>
                        </a:rPr>
                        <m:t>,</m:t>
                      </m:r>
                      <m:sSub>
                        <m:sSubPr>
                          <m:ctrlPr>
                            <a:rPr lang="de-DE" i="1" dirty="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𝑢</m:t>
                          </m:r>
                        </m:e>
                        <m:sub>
                          <m:d>
                            <m:dPr>
                              <m:begChr m:val="["/>
                              <m:endChr m:val="]"/>
                              <m:ctrlPr>
                                <a:rPr lang="de-DE" i="1" dirty="0">
                                  <a:solidFill>
                                    <a:srgbClr val="C00000"/>
                                  </a:solidFill>
                                  <a:latin typeface="Cambria Math" panose="02040503050406030204" pitchFamily="18" charset="0"/>
                                </a:rPr>
                              </m:ctrlPr>
                            </m:dPr>
                            <m:e>
                              <m:r>
                                <a:rPr lang="de-DE" i="1" dirty="0">
                                  <a:solidFill>
                                    <a:srgbClr val="C00000"/>
                                  </a:solidFill>
                                  <a:latin typeface="Cambria Math" panose="02040503050406030204" pitchFamily="18" charset="0"/>
                                </a:rPr>
                                <m:t>𝑠𝑡𝑎𝑦</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𝑔𝑜</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𝑔𝑜</m:t>
                              </m:r>
                            </m:e>
                          </m:d>
                        </m:sub>
                      </m:sSub>
                      <m:d>
                        <m:dPr>
                          <m:ctrlPr>
                            <a:rPr lang="en-US" i="1" dirty="0">
                              <a:solidFill>
                                <a:srgbClr val="C00000"/>
                              </a:solidFill>
                              <a:latin typeface="Cambria Math" panose="02040503050406030204" pitchFamily="18" charset="0"/>
                            </a:rPr>
                          </m:ctrlPr>
                        </m:dPr>
                        <m:e>
                          <m:r>
                            <a:rPr lang="de-DE" dirty="0">
                              <a:solidFill>
                                <a:srgbClr val="C00000"/>
                              </a:solidFill>
                              <a:latin typeface="Cambria Math" panose="02040503050406030204" pitchFamily="18" charset="0"/>
                            </a:rPr>
                            <m:t>1</m:t>
                          </m:r>
                        </m:e>
                      </m:d>
                    </m:oMath>
                  </m:oMathPara>
                </a14:m>
                <a:endParaRPr lang="de-DE" i="1" dirty="0">
                  <a:solidFill>
                    <a:srgbClr val="C00000"/>
                  </a:solidFill>
                  <a:latin typeface="Cambria Math" panose="02040503050406030204" pitchFamily="18" charset="0"/>
                </a:endParaRPr>
              </a:p>
              <a:p>
                <a:pPr marL="0" lvl="1" algn="ctr"/>
                <a:endParaRPr lang="de-DE" i="1" dirty="0">
                  <a:solidFill>
                    <a:srgbClr val="C00000"/>
                  </a:solidFill>
                  <a:latin typeface="Cambria Math" panose="02040503050406030204" pitchFamily="18" charset="0"/>
                </a:endParaRPr>
              </a:p>
              <a:p>
                <a:pPr marL="0" lvl="1"/>
                <a:r>
                  <a:rPr lang="de-DE" dirty="0"/>
                  <a:t> </a:t>
                </a:r>
                <a14:m>
                  <m:oMath xmlns:m="http://schemas.openxmlformats.org/officeDocument/2006/math">
                    <m:sSub>
                      <m:sSubPr>
                        <m:ctrlPr>
                          <a:rPr lang="de-DE" i="1" dirty="0" smtClean="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de-DE"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𝑅</m:t>
                    </m:r>
                    <m:d>
                      <m:dPr>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0</m:t>
                        </m:r>
                      </m:e>
                    </m:d>
                    <m:r>
                      <a:rPr lang="de-DE" i="1" dirty="0">
                        <a:solidFill>
                          <a:schemeClr val="accent1"/>
                        </a:solidFill>
                        <a:latin typeface="Cambria Math" panose="02040503050406030204" pitchFamily="18"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0.9</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0.6</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9</m:t>
                            </m:r>
                            <m:r>
                              <a:rPr lang="en-US" i="1" dirty="0">
                                <a:solidFill>
                                  <a:schemeClr val="accent1"/>
                                </a:solidFill>
                                <a:latin typeface="Cambria Math" panose="02040503050406030204" pitchFamily="18" charset="0"/>
                                <a:ea typeface="ＭＳ Ｐゴシック" charset="0"/>
                                <a:cs typeface="ＭＳ Ｐゴシック" charset="0"/>
                              </a:rPr>
                              <m:t>+0.4</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de-DE" i="1" dirty="0">
                                <a:solidFill>
                                  <a:schemeClr val="accent1"/>
                                </a:solidFill>
                                <a:latin typeface="Cambria Math" panose="02040503050406030204" pitchFamily="18" charset="0"/>
                                <a:ea typeface="Cambria Math" panose="02040503050406030204" pitchFamily="18"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9</m:t>
                            </m:r>
                          </m:e>
                        </m:d>
                        <m:r>
                          <a:rPr lang="en-US" i="1" dirty="0">
                            <a:solidFill>
                              <a:schemeClr val="accent1"/>
                            </a:solidFill>
                            <a:latin typeface="Cambria Math" panose="02040503050406030204" pitchFamily="18" charset="0"/>
                            <a:ea typeface="ＭＳ Ｐゴシック" charset="0"/>
                            <a:cs typeface="ＭＳ Ｐゴシック" charset="0"/>
                          </a:rPr>
                          <m:t>+0.1</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0.6</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de-DE" i="1" dirty="0">
                                <a:solidFill>
                                  <a:schemeClr val="accent1"/>
                                </a:solidFill>
                                <a:latin typeface="Cambria Math" panose="02040503050406030204" pitchFamily="18" charset="0"/>
                                <a:ea typeface="Cambria Math" panose="02040503050406030204" pitchFamily="18" charset="0"/>
                                <a:cs typeface="ＭＳ Ｐゴシック" charset="0"/>
                              </a:rPr>
                              <m:t>0</m:t>
                            </m:r>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+0.4</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de-DE" i="1" dirty="0">
                                <a:solidFill>
                                  <a:schemeClr val="accent1"/>
                                </a:solidFill>
                                <a:latin typeface="Cambria Math" panose="02040503050406030204" pitchFamily="18" charset="0"/>
                                <a:ea typeface="Cambria Math" panose="02040503050406030204" pitchFamily="18" charset="0"/>
                                <a:cs typeface="ＭＳ Ｐゴシック" charset="0"/>
                              </a:rPr>
                              <m:t>0</m:t>
                            </m:r>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1</m:t>
                            </m:r>
                          </m:e>
                        </m:d>
                      </m:e>
                    </m:d>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7</m:t>
                    </m:r>
                    <m:r>
                      <a:rPr lang="en-US" i="1" dirty="0">
                        <a:solidFill>
                          <a:schemeClr val="accent1"/>
                        </a:solidFill>
                        <a:latin typeface="Cambria Math" panose="02040503050406030204" pitchFamily="18" charset="0"/>
                        <a:ea typeface="ＭＳ Ｐゴシック" charset="0"/>
                        <a:cs typeface="ＭＳ Ｐゴシック" charset="0"/>
                      </a:rPr>
                      <m:t>2</m:t>
                    </m:r>
                  </m:oMath>
                </a14:m>
                <a:endParaRPr lang="en-GB" dirty="0">
                  <a:solidFill>
                    <a:schemeClr val="accent1"/>
                  </a:solidFill>
                </a:endParaRPr>
              </a:p>
              <a:p>
                <a:pPr marL="0" lvl="1"/>
                <a:r>
                  <a:rPr lang="de-DE" dirty="0">
                    <a:solidFill>
                      <a:schemeClr val="accent1"/>
                    </a:solidFill>
                  </a:rPr>
                  <a:t>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de-DE" dirty="0">
                            <a:solidFill>
                              <a:schemeClr val="accent1"/>
                            </a:solidFill>
                            <a:latin typeface="Cambria Math" panose="02040503050406030204" pitchFamily="18" charset="0"/>
                          </a:rPr>
                          <m:t>1</m:t>
                        </m:r>
                      </m:e>
                    </m:d>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𝑅</m:t>
                    </m:r>
                    <m:d>
                      <m:dPr>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1</m:t>
                        </m:r>
                      </m:e>
                    </m:d>
                    <m:r>
                      <a:rPr lang="de-DE" i="1" dirty="0">
                        <a:solidFill>
                          <a:schemeClr val="accent1"/>
                        </a:solidFill>
                        <a:latin typeface="Cambria Math" panose="02040503050406030204" pitchFamily="18"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0.9</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0.6</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en-US" i="1" dirty="0">
                                <a:solidFill>
                                  <a:schemeClr val="accent1"/>
                                </a:solidFill>
                                <a:latin typeface="Cambria Math" panose="02040503050406030204" pitchFamily="18" charset="0"/>
                                <a:ea typeface="ＭＳ Ｐゴシック" charset="0"/>
                                <a:cs typeface="ＭＳ Ｐゴシック" charset="0"/>
                              </a:rPr>
                              <m:t>0.1+0.4</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en-US" i="1" dirty="0">
                                <a:solidFill>
                                  <a:schemeClr val="accent1"/>
                                </a:solidFill>
                                <a:latin typeface="Cambria Math" panose="02040503050406030204" pitchFamily="18" charset="0"/>
                                <a:ea typeface="ＭＳ Ｐゴシック" charset="0"/>
                                <a:cs typeface="ＭＳ Ｐゴシック" charset="0"/>
                              </a:rPr>
                              <m:t>0.1</m:t>
                            </m:r>
                          </m:e>
                        </m:d>
                        <m:r>
                          <a:rPr lang="en-US" i="1" dirty="0">
                            <a:solidFill>
                              <a:schemeClr val="accent1"/>
                            </a:solidFill>
                            <a:latin typeface="Cambria Math" panose="02040503050406030204" pitchFamily="18" charset="0"/>
                            <a:ea typeface="ＭＳ Ｐゴシック" charset="0"/>
                            <a:cs typeface="ＭＳ Ｐゴシック" charset="0"/>
                          </a:rPr>
                          <m:t>+0.1</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d>
                          <m:dPr>
                            <m:ctrlPr>
                              <a:rPr lang="en-US" i="1" dirty="0">
                                <a:solidFill>
                                  <a:schemeClr val="accent1"/>
                                </a:solidFill>
                                <a:latin typeface="Cambria Math" panose="02040503050406030204" pitchFamily="18" charset="0"/>
                                <a:ea typeface="ＭＳ Ｐゴシック" charset="0"/>
                                <a:cs typeface="ＭＳ Ｐゴシック" charset="0"/>
                              </a:rPr>
                            </m:ctrlPr>
                          </m:dPr>
                          <m:e>
                            <m:r>
                              <a:rPr lang="en-US" i="1" dirty="0">
                                <a:solidFill>
                                  <a:schemeClr val="accent1"/>
                                </a:solidFill>
                                <a:latin typeface="Cambria Math" panose="02040503050406030204" pitchFamily="18" charset="0"/>
                                <a:ea typeface="ＭＳ Ｐゴシック" charset="0"/>
                                <a:cs typeface="ＭＳ Ｐゴシック" charset="0"/>
                              </a:rPr>
                              <m:t>0.6</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en-US" i="1" dirty="0">
                                <a:solidFill>
                                  <a:schemeClr val="accent1"/>
                                </a:solidFill>
                                <a:latin typeface="Cambria Math" panose="02040503050406030204" pitchFamily="18" charset="0"/>
                                <a:ea typeface="ＭＳ Ｐゴシック" charset="0"/>
                                <a:cs typeface="ＭＳ Ｐゴシック" charset="0"/>
                              </a:rPr>
                              <m:t>1.9+0.4</m:t>
                            </m:r>
                            <m:r>
                              <a:rPr lang="en-US" i="1" dirty="0">
                                <a:solidFill>
                                  <a:schemeClr val="accent1"/>
                                </a:solidFill>
                                <a:latin typeface="Cambria Math" panose="02040503050406030204" pitchFamily="18" charset="0"/>
                                <a:ea typeface="Cambria Math" panose="02040503050406030204" pitchFamily="18" charset="0"/>
                                <a:cs typeface="ＭＳ Ｐゴシック" charset="0"/>
                              </a:rPr>
                              <m:t>∙</m:t>
                            </m:r>
                            <m:r>
                              <a:rPr lang="en-US" i="1" dirty="0">
                                <a:solidFill>
                                  <a:schemeClr val="accent1"/>
                                </a:solidFill>
                                <a:latin typeface="Cambria Math" panose="02040503050406030204" pitchFamily="18" charset="0"/>
                                <a:ea typeface="ＭＳ Ｐゴシック" charset="0"/>
                                <a:cs typeface="ＭＳ Ｐゴシック" charset="0"/>
                              </a:rPr>
                              <m:t>1.9</m:t>
                            </m:r>
                          </m:e>
                        </m:d>
                      </m:e>
                    </m:d>
                    <m:r>
                      <a:rPr lang="en-US" i="1" dirty="0">
                        <a:solidFill>
                          <a:schemeClr val="accent1"/>
                        </a:solidFill>
                        <a:latin typeface="Cambria Math" panose="02040503050406030204" pitchFamily="18" charset="0"/>
                        <a:ea typeface="ＭＳ Ｐゴシック" charset="0"/>
                        <a:cs typeface="ＭＳ Ｐゴシック" charset="0"/>
                      </a:rPr>
                      <m:t>=</m:t>
                    </m:r>
                    <m:r>
                      <a:rPr lang="de-DE" i="1" dirty="0">
                        <a:solidFill>
                          <a:schemeClr val="accent1"/>
                        </a:solidFill>
                        <a:latin typeface="Cambria Math" panose="02040503050406030204" pitchFamily="18" charset="0"/>
                        <a:ea typeface="ＭＳ Ｐゴシック" charset="0"/>
                        <a:cs typeface="ＭＳ Ｐゴシック" charset="0"/>
                      </a:rPr>
                      <m:t>1</m:t>
                    </m:r>
                    <m:r>
                      <a:rPr lang="en-US" i="1" dirty="0">
                        <a:solidFill>
                          <a:schemeClr val="accent1"/>
                        </a:solidFill>
                        <a:latin typeface="Cambria Math" panose="02040503050406030204" pitchFamily="18" charset="0"/>
                        <a:ea typeface="ＭＳ Ｐゴシック" charset="0"/>
                        <a:cs typeface="ＭＳ Ｐゴシック" charset="0"/>
                      </a:rPr>
                      <m:t>.28</m:t>
                    </m:r>
                  </m:oMath>
                </a14:m>
                <a:endParaRPr lang="en-GB" dirty="0">
                  <a:solidFill>
                    <a:schemeClr val="accent1"/>
                  </a:solidFill>
                </a:endParaRPr>
              </a:p>
              <a:p>
                <a:pPr marL="0" lvl="1"/>
                <a:endParaRPr lang="en-GB" dirty="0">
                  <a:solidFill>
                    <a:schemeClr val="accent1"/>
                  </a:solidFill>
                </a:endParaRPr>
              </a:p>
              <a:p>
                <a:pPr marL="0" lvl="1" algn="ctr"/>
                <a14:m>
                  <m:oMathPara xmlns:m="http://schemas.openxmlformats.org/officeDocument/2006/math">
                    <m:oMathParaPr>
                      <m:jc m:val="centerGroup"/>
                    </m:oMathParaPr>
                    <m:oMath xmlns:m="http://schemas.openxmlformats.org/officeDocument/2006/math">
                      <m:sSub>
                        <m:sSubPr>
                          <m:ctrlPr>
                            <a:rPr lang="de-DE" i="1" dirty="0" smtClean="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de-DE" b="0" i="1" dirty="0" smtClean="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de-DE" b="0" i="1" dirty="0" smtClean="0">
                          <a:solidFill>
                            <a:schemeClr val="accent1"/>
                          </a:solidFill>
                          <a:latin typeface="Cambria Math" panose="02040503050406030204" pitchFamily="18" charset="0"/>
                        </a:rPr>
                        <m:t>,</m:t>
                      </m:r>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oMath>
                  </m:oMathPara>
                </a14:m>
                <a:endParaRPr lang="de-DE" dirty="0">
                  <a:solidFill>
                    <a:schemeClr val="accent1"/>
                  </a:solidFill>
                </a:endParaRPr>
              </a:p>
              <a:p>
                <a:pPr marL="0" lvl="1" algn="ct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de-DE" b="0" i="0" dirty="0" smtClean="0">
                              <a:solidFill>
                                <a:schemeClr val="accent1"/>
                              </a:solidFill>
                              <a:latin typeface="Cambria Math" panose="02040503050406030204" pitchFamily="18" charset="0"/>
                            </a:rPr>
                            <m:t>1</m:t>
                          </m:r>
                        </m:e>
                      </m:d>
                      <m:r>
                        <a:rPr lang="de-DE" i="1"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de-DE" b="0" i="0" dirty="0" smtClean="0">
                              <a:solidFill>
                                <a:schemeClr val="accent1"/>
                              </a:solidFill>
                              <a:latin typeface="Cambria Math" panose="02040503050406030204" pitchFamily="18" charset="0"/>
                            </a:rPr>
                            <m:t>1</m:t>
                          </m:r>
                        </m:e>
                      </m:d>
                      <m:r>
                        <a:rPr lang="de-DE" i="1" dirty="0">
                          <a:solidFill>
                            <a:schemeClr val="accent1"/>
                          </a:solidFill>
                          <a:latin typeface="Cambria Math" panose="02040503050406030204" pitchFamily="18" charset="0"/>
                        </a:rPr>
                        <m:t>,</m:t>
                      </m:r>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𝑔𝑜</m:t>
                              </m:r>
                            </m:e>
                          </m:d>
                        </m:sub>
                      </m:sSub>
                      <m:d>
                        <m:dPr>
                          <m:ctrlPr>
                            <a:rPr lang="en-US" i="1" dirty="0">
                              <a:solidFill>
                                <a:schemeClr val="accent1"/>
                              </a:solidFill>
                              <a:latin typeface="Cambria Math" panose="02040503050406030204" pitchFamily="18" charset="0"/>
                            </a:rPr>
                          </m:ctrlPr>
                        </m:dPr>
                        <m:e>
                          <m:r>
                            <a:rPr lang="de-DE" b="0" i="0" dirty="0" smtClean="0">
                              <a:solidFill>
                                <a:schemeClr val="accent1"/>
                              </a:solidFill>
                              <a:latin typeface="Cambria Math" panose="02040503050406030204" pitchFamily="18" charset="0"/>
                            </a:rPr>
                            <m:t>1</m:t>
                          </m:r>
                        </m:e>
                      </m:d>
                    </m:oMath>
                  </m:oMathPara>
                </a14:m>
                <a:endParaRPr lang="en-GB" dirty="0">
                  <a:solidFill>
                    <a:schemeClr val="accent1"/>
                  </a:solidFill>
                </a:endParaRPr>
              </a:p>
            </p:txBody>
          </p:sp>
        </mc:Choice>
        <mc:Fallback xmlns="">
          <p:sp>
            <p:nvSpPr>
              <p:cNvPr id="22" name="Rectangle 21">
                <a:extLst>
                  <a:ext uri="{FF2B5EF4-FFF2-40B4-BE49-F238E27FC236}">
                    <a16:creationId xmlns:a16="http://schemas.microsoft.com/office/drawing/2014/main" id="{3BC35435-23B2-DC4C-8DFF-73F6B7CF6F40}"/>
                  </a:ext>
                </a:extLst>
              </p:cNvPr>
              <p:cNvSpPr>
                <a:spLocks noRot="1" noChangeAspect="1" noMove="1" noResize="1" noEditPoints="1" noAdjustHandles="1" noChangeArrowheads="1" noChangeShapeType="1" noTextEdit="1"/>
              </p:cNvSpPr>
              <p:nvPr/>
            </p:nvSpPr>
            <p:spPr>
              <a:xfrm>
                <a:off x="-73527" y="2566084"/>
                <a:ext cx="9334500" cy="3971344"/>
              </a:xfrm>
              <a:prstGeom prst="rect">
                <a:avLst/>
              </a:prstGeom>
              <a:blipFill>
                <a:blip r:embed="rId3"/>
                <a:stretch>
                  <a:fillRect/>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17BC17CC-A4A0-8B45-A39B-8E40E6640AA9}"/>
              </a:ext>
            </a:extLst>
          </p:cNvPr>
          <p:cNvSpPr txBox="1"/>
          <p:nvPr/>
        </p:nvSpPr>
        <p:spPr>
          <a:xfrm>
            <a:off x="578147" y="1727934"/>
            <a:ext cx="2627053" cy="646331"/>
          </a:xfrm>
          <a:prstGeom prst="rect">
            <a:avLst/>
          </a:prstGeom>
          <a:noFill/>
        </p:spPr>
        <p:txBody>
          <a:bodyPr wrap="square" rtlCol="0">
            <a:spAutoFit/>
          </a:bodyPr>
          <a:lstStyle/>
          <a:p>
            <a:pPr algn="ctr"/>
            <a:r>
              <a:rPr lang="en-GB" dirty="0">
                <a:solidFill>
                  <a:schemeClr val="accent1"/>
                </a:solidFill>
              </a:rPr>
              <a:t>Sum over states reachable with first action</a:t>
            </a:r>
          </a:p>
        </p:txBody>
      </p:sp>
      <p:cxnSp>
        <p:nvCxnSpPr>
          <p:cNvPr id="7" name="Straight Arrow Connector 6">
            <a:extLst>
              <a:ext uri="{FF2B5EF4-FFF2-40B4-BE49-F238E27FC236}">
                <a16:creationId xmlns:a16="http://schemas.microsoft.com/office/drawing/2014/main" id="{27BEA6D1-FCF6-1F4A-8D8B-6BDCD8E81544}"/>
              </a:ext>
            </a:extLst>
          </p:cNvPr>
          <p:cNvCxnSpPr>
            <a:cxnSpLocks/>
            <a:stCxn id="5" idx="2"/>
            <a:endCxn id="4" idx="1"/>
          </p:cNvCxnSpPr>
          <p:nvPr/>
        </p:nvCxnSpPr>
        <p:spPr>
          <a:xfrm>
            <a:off x="1891674" y="2374265"/>
            <a:ext cx="1005530" cy="561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E646279-F820-F746-8BCF-055429E88050}"/>
              </a:ext>
            </a:extLst>
          </p:cNvPr>
          <p:cNvSpPr/>
          <p:nvPr/>
        </p:nvSpPr>
        <p:spPr>
          <a:xfrm>
            <a:off x="2897204" y="2606721"/>
            <a:ext cx="5428648" cy="65756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8D909356-0D56-E542-9A76-C9ED5865CE10}"/>
              </a:ext>
            </a:extLst>
          </p:cNvPr>
          <p:cNvSpPr txBox="1"/>
          <p:nvPr/>
        </p:nvSpPr>
        <p:spPr>
          <a:xfrm>
            <a:off x="3736319" y="1659504"/>
            <a:ext cx="1714807" cy="646331"/>
          </a:xfrm>
          <a:prstGeom prst="rect">
            <a:avLst/>
          </a:prstGeom>
          <a:noFill/>
        </p:spPr>
        <p:txBody>
          <a:bodyPr wrap="square" rtlCol="0">
            <a:spAutoFit/>
          </a:bodyPr>
          <a:lstStyle/>
          <a:p>
            <a:pPr algn="ctr"/>
            <a:r>
              <a:rPr lang="en-GB" dirty="0">
                <a:solidFill>
                  <a:schemeClr val="accent4"/>
                </a:solidFill>
              </a:rPr>
              <a:t>Probability of next state</a:t>
            </a:r>
          </a:p>
        </p:txBody>
      </p:sp>
      <p:cxnSp>
        <p:nvCxnSpPr>
          <p:cNvPr id="27" name="Straight Arrow Connector 26">
            <a:extLst>
              <a:ext uri="{FF2B5EF4-FFF2-40B4-BE49-F238E27FC236}">
                <a16:creationId xmlns:a16="http://schemas.microsoft.com/office/drawing/2014/main" id="{E83F2E19-598F-074F-913C-11752745D8F2}"/>
              </a:ext>
            </a:extLst>
          </p:cNvPr>
          <p:cNvCxnSpPr>
            <a:cxnSpLocks/>
            <a:stCxn id="26" idx="2"/>
            <a:endCxn id="36" idx="0"/>
          </p:cNvCxnSpPr>
          <p:nvPr/>
        </p:nvCxnSpPr>
        <p:spPr>
          <a:xfrm>
            <a:off x="4593723" y="2305835"/>
            <a:ext cx="1318348" cy="24179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C83BD8F-83AC-8344-A659-D4AF0270D666}"/>
              </a:ext>
            </a:extLst>
          </p:cNvPr>
          <p:cNvCxnSpPr>
            <a:cxnSpLocks/>
            <a:stCxn id="26" idx="2"/>
            <a:endCxn id="34" idx="0"/>
          </p:cNvCxnSpPr>
          <p:nvPr/>
        </p:nvCxnSpPr>
        <p:spPr>
          <a:xfrm flipH="1">
            <a:off x="3158798" y="2305835"/>
            <a:ext cx="1434925" cy="241799"/>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EDBA0FE-B6B7-9241-96C3-3F96BBF79E0C}"/>
              </a:ext>
            </a:extLst>
          </p:cNvPr>
          <p:cNvSpPr/>
          <p:nvPr/>
        </p:nvSpPr>
        <p:spPr>
          <a:xfrm>
            <a:off x="6214262" y="2520446"/>
            <a:ext cx="2008564" cy="840089"/>
          </a:xfrm>
          <a:prstGeom prst="rect">
            <a:avLst/>
          </a:prstGeom>
          <a:noFill/>
          <a:ln w="28575">
            <a:solidFill>
              <a:srgbClr val="7030A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27B50915-5816-4240-8325-C9B8D2E660E8}"/>
              </a:ext>
            </a:extLst>
          </p:cNvPr>
          <p:cNvSpPr/>
          <p:nvPr/>
        </p:nvSpPr>
        <p:spPr>
          <a:xfrm>
            <a:off x="3472720" y="2528383"/>
            <a:ext cx="2008564" cy="840089"/>
          </a:xfrm>
          <a:prstGeom prst="rect">
            <a:avLst/>
          </a:prstGeom>
          <a:noFill/>
          <a:ln w="28575">
            <a:solidFill>
              <a:srgbClr val="7030A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4E029D5C-E17F-AF49-B716-62209AC539F1}"/>
              </a:ext>
            </a:extLst>
          </p:cNvPr>
          <p:cNvSpPr txBox="1"/>
          <p:nvPr/>
        </p:nvSpPr>
        <p:spPr>
          <a:xfrm>
            <a:off x="4524771" y="3652253"/>
            <a:ext cx="2774600" cy="369332"/>
          </a:xfrm>
          <a:prstGeom prst="rect">
            <a:avLst/>
          </a:prstGeom>
          <a:noFill/>
        </p:spPr>
        <p:txBody>
          <a:bodyPr wrap="square" rtlCol="0">
            <a:spAutoFit/>
          </a:bodyPr>
          <a:lstStyle/>
          <a:p>
            <a:pPr algn="ctr"/>
            <a:r>
              <a:rPr lang="en-GB" dirty="0">
                <a:solidFill>
                  <a:srgbClr val="7030A0"/>
                </a:solidFill>
              </a:rPr>
              <a:t>Sum over possible </a:t>
            </a:r>
            <a:r>
              <a:rPr lang="en-GB" dirty="0" err="1">
                <a:solidFill>
                  <a:srgbClr val="7030A0"/>
                </a:solidFill>
              </a:rPr>
              <a:t>percepts</a:t>
            </a:r>
            <a:endParaRPr lang="en-GB" dirty="0">
              <a:solidFill>
                <a:srgbClr val="7030A0"/>
              </a:solidFill>
            </a:endParaRPr>
          </a:p>
        </p:txBody>
      </p:sp>
      <p:cxnSp>
        <p:nvCxnSpPr>
          <p:cNvPr id="42" name="Straight Arrow Connector 41">
            <a:extLst>
              <a:ext uri="{FF2B5EF4-FFF2-40B4-BE49-F238E27FC236}">
                <a16:creationId xmlns:a16="http://schemas.microsoft.com/office/drawing/2014/main" id="{1ED487AB-B8FE-B749-B12B-48F6F497A7AA}"/>
              </a:ext>
            </a:extLst>
          </p:cNvPr>
          <p:cNvCxnSpPr>
            <a:cxnSpLocks/>
            <a:stCxn id="41" idx="0"/>
            <a:endCxn id="39" idx="2"/>
          </p:cNvCxnSpPr>
          <p:nvPr/>
        </p:nvCxnSpPr>
        <p:spPr>
          <a:xfrm flipV="1">
            <a:off x="5912071" y="3360535"/>
            <a:ext cx="1306473" cy="29171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86E7E95-5EE3-574A-9036-BC0FB110C87A}"/>
              </a:ext>
            </a:extLst>
          </p:cNvPr>
          <p:cNvCxnSpPr>
            <a:cxnSpLocks/>
            <a:stCxn id="41" idx="0"/>
            <a:endCxn id="40" idx="2"/>
          </p:cNvCxnSpPr>
          <p:nvPr/>
        </p:nvCxnSpPr>
        <p:spPr>
          <a:xfrm flipH="1" flipV="1">
            <a:off x="4477002" y="3368472"/>
            <a:ext cx="1435069" cy="28378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7803A92A-339B-884F-8313-4F79DD584948}"/>
              </a:ext>
            </a:extLst>
          </p:cNvPr>
          <p:cNvSpPr/>
          <p:nvPr/>
        </p:nvSpPr>
        <p:spPr>
          <a:xfrm>
            <a:off x="7370185" y="2678654"/>
            <a:ext cx="299988" cy="510988"/>
          </a:xfrm>
          <a:prstGeom prst="rect">
            <a:avLst/>
          </a:prstGeom>
          <a:solidFill>
            <a:schemeClr val="accent3">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0308D1D2-86F8-6044-B7F7-7F87E3D54DB7}"/>
              </a:ext>
            </a:extLst>
          </p:cNvPr>
          <p:cNvSpPr/>
          <p:nvPr/>
        </p:nvSpPr>
        <p:spPr>
          <a:xfrm>
            <a:off x="6313335" y="2678654"/>
            <a:ext cx="299988" cy="510988"/>
          </a:xfrm>
          <a:prstGeom prst="rect">
            <a:avLst/>
          </a:prstGeom>
          <a:solidFill>
            <a:schemeClr val="accent3">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75" name="TextBox 74">
            <a:extLst>
              <a:ext uri="{FF2B5EF4-FFF2-40B4-BE49-F238E27FC236}">
                <a16:creationId xmlns:a16="http://schemas.microsoft.com/office/drawing/2014/main" id="{DE6DFF37-DEF6-834A-9FA7-12672A397FBF}"/>
              </a:ext>
            </a:extLst>
          </p:cNvPr>
          <p:cNvSpPr txBox="1"/>
          <p:nvPr/>
        </p:nvSpPr>
        <p:spPr>
          <a:xfrm>
            <a:off x="5762077" y="1660179"/>
            <a:ext cx="1714807" cy="646331"/>
          </a:xfrm>
          <a:prstGeom prst="rect">
            <a:avLst/>
          </a:prstGeom>
          <a:noFill/>
        </p:spPr>
        <p:txBody>
          <a:bodyPr wrap="square" rtlCol="0">
            <a:spAutoFit/>
          </a:bodyPr>
          <a:lstStyle/>
          <a:p>
            <a:pPr algn="ctr"/>
            <a:r>
              <a:rPr lang="en-GB" dirty="0">
                <a:solidFill>
                  <a:schemeClr val="accent3"/>
                </a:solidFill>
              </a:rPr>
              <a:t>Probability of percept</a:t>
            </a:r>
          </a:p>
        </p:txBody>
      </p:sp>
      <p:cxnSp>
        <p:nvCxnSpPr>
          <p:cNvPr id="76" name="Straight Arrow Connector 75">
            <a:extLst>
              <a:ext uri="{FF2B5EF4-FFF2-40B4-BE49-F238E27FC236}">
                <a16:creationId xmlns:a16="http://schemas.microsoft.com/office/drawing/2014/main" id="{7BA1680A-7221-9242-BDEA-3E09F5B06A39}"/>
              </a:ext>
            </a:extLst>
          </p:cNvPr>
          <p:cNvCxnSpPr>
            <a:cxnSpLocks/>
            <a:stCxn id="75" idx="2"/>
            <a:endCxn id="73" idx="0"/>
          </p:cNvCxnSpPr>
          <p:nvPr/>
        </p:nvCxnSpPr>
        <p:spPr>
          <a:xfrm>
            <a:off x="6619481" y="2306510"/>
            <a:ext cx="900698" cy="3721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7CD53DF-EEEF-374A-991D-E81846E34EC8}"/>
              </a:ext>
            </a:extLst>
          </p:cNvPr>
          <p:cNvCxnSpPr>
            <a:cxnSpLocks/>
            <a:stCxn id="75" idx="2"/>
            <a:endCxn id="74" idx="0"/>
          </p:cNvCxnSpPr>
          <p:nvPr/>
        </p:nvCxnSpPr>
        <p:spPr>
          <a:xfrm flipH="1">
            <a:off x="6463329" y="2306510"/>
            <a:ext cx="156152" cy="3721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95A778AE-6586-DE43-877C-895D17845C64}"/>
              </a:ext>
            </a:extLst>
          </p:cNvPr>
          <p:cNvSpPr/>
          <p:nvPr/>
        </p:nvSpPr>
        <p:spPr>
          <a:xfrm>
            <a:off x="4627773" y="2678654"/>
            <a:ext cx="299988" cy="510988"/>
          </a:xfrm>
          <a:prstGeom prst="rect">
            <a:avLst/>
          </a:prstGeom>
          <a:solidFill>
            <a:schemeClr val="accent3">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47B1A04B-435C-2445-B514-B9DC997F9EC8}"/>
              </a:ext>
            </a:extLst>
          </p:cNvPr>
          <p:cNvSpPr/>
          <p:nvPr/>
        </p:nvSpPr>
        <p:spPr>
          <a:xfrm>
            <a:off x="3570923" y="2678654"/>
            <a:ext cx="299988" cy="510988"/>
          </a:xfrm>
          <a:prstGeom prst="rect">
            <a:avLst/>
          </a:prstGeom>
          <a:solidFill>
            <a:schemeClr val="accent3">
              <a:alpha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cxnSp>
        <p:nvCxnSpPr>
          <p:cNvPr id="83" name="Straight Arrow Connector 82">
            <a:extLst>
              <a:ext uri="{FF2B5EF4-FFF2-40B4-BE49-F238E27FC236}">
                <a16:creationId xmlns:a16="http://schemas.microsoft.com/office/drawing/2014/main" id="{B8F4F8F2-9734-4347-AB72-99F1A6938FB6}"/>
              </a:ext>
            </a:extLst>
          </p:cNvPr>
          <p:cNvCxnSpPr>
            <a:cxnSpLocks/>
            <a:stCxn id="75" idx="2"/>
            <a:endCxn id="81" idx="0"/>
          </p:cNvCxnSpPr>
          <p:nvPr/>
        </p:nvCxnSpPr>
        <p:spPr>
          <a:xfrm flipH="1">
            <a:off x="4777767" y="2306510"/>
            <a:ext cx="1841714" cy="3721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A8AD4B8-74CF-D64A-B7C6-8AA11BE2473F}"/>
              </a:ext>
            </a:extLst>
          </p:cNvPr>
          <p:cNvCxnSpPr>
            <a:cxnSpLocks/>
            <a:stCxn id="75" idx="2"/>
            <a:endCxn id="82" idx="0"/>
          </p:cNvCxnSpPr>
          <p:nvPr/>
        </p:nvCxnSpPr>
        <p:spPr>
          <a:xfrm flipH="1">
            <a:off x="3720917" y="2306510"/>
            <a:ext cx="2898564" cy="3721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814" name="TextBox 118813">
                <a:extLst>
                  <a:ext uri="{FF2B5EF4-FFF2-40B4-BE49-F238E27FC236}">
                    <a16:creationId xmlns:a16="http://schemas.microsoft.com/office/drawing/2014/main" id="{71EE9106-BA30-A348-BAD5-201170D9138B}"/>
                  </a:ext>
                </a:extLst>
              </p:cNvPr>
              <p:cNvSpPr txBox="1"/>
              <p:nvPr/>
            </p:nvSpPr>
            <p:spPr>
              <a:xfrm>
                <a:off x="7230419" y="404498"/>
                <a:ext cx="1918156" cy="1776255"/>
              </a:xfrm>
              <a:prstGeom prst="rect">
                <a:avLst/>
              </a:prstGeom>
              <a:noFill/>
            </p:spPr>
            <p:txBody>
              <a:bodyPr wrap="square" rtlCol="0">
                <a:spAutoFit/>
              </a:bodyPr>
              <a:lstStyle/>
              <a:p>
                <a:pPr algn="ctr"/>
                <a:r>
                  <a:rPr lang="en-GB" b="0" dirty="0">
                    <a:solidFill>
                      <a:schemeClr val="tx1"/>
                    </a:solidFill>
                  </a:rPr>
                  <a:t>After moving from </a:t>
                </a:r>
                <a14:m>
                  <m:oMath xmlns:m="http://schemas.openxmlformats.org/officeDocument/2006/math">
                    <m:r>
                      <a:rPr lang="en-GB" b="0" i="1" smtClean="0">
                        <a:solidFill>
                          <a:schemeClr val="tx1"/>
                        </a:solidFill>
                        <a:latin typeface="Cambria Math" panose="02040503050406030204" pitchFamily="18" charset="0"/>
                      </a:rPr>
                      <m:t>0</m:t>
                    </m:r>
                  </m:oMath>
                </a14:m>
                <a:r>
                  <a:rPr lang="en-GB" b="0" dirty="0">
                    <a:solidFill>
                      <a:schemeClr val="tx1"/>
                    </a:solidFill>
                  </a:rPr>
                  <a:t> to </a:t>
                </a:r>
                <a14:m>
                  <m:oMath xmlns:m="http://schemas.openxmlformats.org/officeDocument/2006/math">
                    <m:r>
                      <a:rPr lang="en-GB" b="0" i="1" smtClean="0">
                        <a:solidFill>
                          <a:schemeClr val="tx1"/>
                        </a:solidFill>
                        <a:latin typeface="Cambria Math" panose="02040503050406030204" pitchFamily="18" charset="0"/>
                      </a:rPr>
                      <m:t>1</m:t>
                    </m:r>
                  </m:oMath>
                </a14:m>
                <a:r>
                  <a:rPr lang="en-GB" b="0" dirty="0">
                    <a:solidFill>
                      <a:schemeClr val="tx1"/>
                    </a:solidFill>
                  </a:rPr>
                  <a:t>, perceive false state (</a:t>
                </a:r>
                <a14:m>
                  <m:oMath xmlns:m="http://schemas.openxmlformats.org/officeDocument/2006/math">
                    <m:r>
                      <a:rPr lang="en-GB" b="0" i="1" smtClean="0">
                        <a:solidFill>
                          <a:schemeClr val="tx1"/>
                        </a:solidFill>
                        <a:latin typeface="Cambria Math" panose="02040503050406030204" pitchFamily="18" charset="0"/>
                      </a:rPr>
                      <m:t>0</m:t>
                    </m:r>
                  </m:oMath>
                </a14:m>
                <a:r>
                  <a:rPr lang="en-GB" b="0" dirty="0">
                    <a:solidFill>
                      <a:schemeClr val="tx1"/>
                    </a:solidFill>
                  </a:rPr>
                  <a:t>); </a:t>
                </a:r>
                <a:r>
                  <a:rPr lang="en-GB" dirty="0">
                    <a:solidFill>
                      <a:schemeClr val="tx1"/>
                    </a:solidFill>
                  </a:rPr>
                  <a:t>plan says </a:t>
                </a:r>
                <a14:m>
                  <m:oMath xmlns:m="http://schemas.openxmlformats.org/officeDocument/2006/math">
                    <m:r>
                      <a:rPr lang="en-GB" i="1" smtClean="0">
                        <a:solidFill>
                          <a:schemeClr val="tx1"/>
                        </a:solidFill>
                        <a:latin typeface="Cambria Math" panose="02040503050406030204" pitchFamily="18" charset="0"/>
                      </a:rPr>
                      <m:t>𝑠𝑡𝑎𝑦</m:t>
                    </m:r>
                  </m:oMath>
                </a14:m>
                <a:r>
                  <a:rPr lang="en-GB" dirty="0">
                    <a:solidFill>
                      <a:schemeClr val="tx1"/>
                    </a:solidFill>
                  </a:rPr>
                  <a:t> for </a:t>
                </a:r>
                <a14:m>
                  <m:oMath xmlns:m="http://schemas.openxmlformats.org/officeDocument/2006/math">
                    <m:r>
                      <a:rPr lang="en-GB" i="1" dirty="0" smtClean="0">
                        <a:solidFill>
                          <a:schemeClr val="tx1"/>
                        </a:solidFill>
                        <a:latin typeface="Cambria Math" panose="02040503050406030204" pitchFamily="18" charset="0"/>
                      </a:rPr>
                      <m:t>0</m:t>
                    </m:r>
                  </m:oMath>
                </a14:m>
                <a:r>
                  <a:rPr lang="en-GB" dirty="0">
                    <a:solidFill>
                      <a:schemeClr val="tx1"/>
                    </a:solidFill>
                  </a:rPr>
                  <a:t>, so receive</a:t>
                </a:r>
                <a:endParaRPr lang="en-GB" b="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rPr>
                          </m:ctrlPr>
                        </m:sSubPr>
                        <m:e>
                          <m:r>
                            <a:rPr lang="en-GB" i="1" smtClean="0">
                              <a:solidFill>
                                <a:schemeClr val="tx1"/>
                              </a:solidFill>
                              <a:latin typeface="Cambria Math" panose="02040503050406030204" pitchFamily="18" charset="0"/>
                            </a:rPr>
                            <m:t>𝑢</m:t>
                          </m:r>
                        </m:e>
                        <m:sub>
                          <m:d>
                            <m:dPr>
                              <m:begChr m:val="["/>
                              <m:endChr m:val="]"/>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𝑠𝑡𝑎𝑦</m:t>
                              </m:r>
                            </m:e>
                          </m:d>
                        </m:sub>
                      </m:sSub>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1</m:t>
                          </m:r>
                        </m:e>
                      </m:d>
                      <m:r>
                        <a:rPr lang="en-GB" b="0" i="1" smtClean="0">
                          <a:solidFill>
                            <a:schemeClr val="tx1"/>
                          </a:solidFill>
                          <a:latin typeface="Cambria Math" panose="02040503050406030204" pitchFamily="18" charset="0"/>
                        </a:rPr>
                        <m:t>=1.9</m:t>
                      </m:r>
                    </m:oMath>
                  </m:oMathPara>
                </a14:m>
                <a:endParaRPr lang="en-GB" dirty="0">
                  <a:solidFill>
                    <a:schemeClr val="tx1"/>
                  </a:solidFill>
                </a:endParaRPr>
              </a:p>
            </p:txBody>
          </p:sp>
        </mc:Choice>
        <mc:Fallback xmlns="">
          <p:sp>
            <p:nvSpPr>
              <p:cNvPr id="118814" name="TextBox 118813">
                <a:extLst>
                  <a:ext uri="{FF2B5EF4-FFF2-40B4-BE49-F238E27FC236}">
                    <a16:creationId xmlns:a16="http://schemas.microsoft.com/office/drawing/2014/main" id="{71EE9106-BA30-A348-BAD5-201170D9138B}"/>
                  </a:ext>
                </a:extLst>
              </p:cNvPr>
              <p:cNvSpPr txBox="1">
                <a:spLocks noRot="1" noChangeAspect="1" noMove="1" noResize="1" noEditPoints="1" noAdjustHandles="1" noChangeArrowheads="1" noChangeShapeType="1" noTextEdit="1"/>
              </p:cNvSpPr>
              <p:nvPr/>
            </p:nvSpPr>
            <p:spPr>
              <a:xfrm>
                <a:off x="7230419" y="404498"/>
                <a:ext cx="1918156" cy="1776255"/>
              </a:xfrm>
              <a:prstGeom prst="rect">
                <a:avLst/>
              </a:prstGeom>
              <a:blipFill>
                <a:blip r:embed="rId4"/>
                <a:stretch>
                  <a:fillRect l="-1316" t="-1418" r="-4605"/>
                </a:stretch>
              </a:blipFill>
            </p:spPr>
            <p:txBody>
              <a:bodyPr/>
              <a:lstStyle/>
              <a:p>
                <a:r>
                  <a:rPr lang="en-GB">
                    <a:noFill/>
                  </a:rPr>
                  <a:t> </a:t>
                </a:r>
              </a:p>
            </p:txBody>
          </p:sp>
        </mc:Fallback>
      </mc:AlternateContent>
      <p:cxnSp>
        <p:nvCxnSpPr>
          <p:cNvPr id="118816" name="Straight Arrow Connector 118815">
            <a:extLst>
              <a:ext uri="{FF2B5EF4-FFF2-40B4-BE49-F238E27FC236}">
                <a16:creationId xmlns:a16="http://schemas.microsoft.com/office/drawing/2014/main" id="{051E879A-A342-C646-838D-E5323F0F8AFD}"/>
              </a:ext>
            </a:extLst>
          </p:cNvPr>
          <p:cNvCxnSpPr>
            <a:cxnSpLocks/>
            <a:stCxn id="118814" idx="2"/>
          </p:cNvCxnSpPr>
          <p:nvPr/>
        </p:nvCxnSpPr>
        <p:spPr>
          <a:xfrm flipH="1">
            <a:off x="7977051" y="2180753"/>
            <a:ext cx="212446" cy="4979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D397435-A603-A44A-9A18-F66BF3C8E3A2}"/>
              </a:ext>
            </a:extLst>
          </p:cNvPr>
          <p:cNvSpPr/>
          <p:nvPr/>
        </p:nvSpPr>
        <p:spPr>
          <a:xfrm>
            <a:off x="4330350" y="472021"/>
            <a:ext cx="2471795" cy="923330"/>
          </a:xfrm>
          <a:prstGeom prst="rect">
            <a:avLst/>
          </a:prstGeom>
        </p:spPr>
        <p:txBody>
          <a:bodyPr wrap="square">
            <a:spAutoFit/>
          </a:bodyPr>
          <a:lstStyle/>
          <a:p>
            <a:pPr algn="ctr"/>
            <a:r>
              <a:rPr lang="en-GB" dirty="0"/>
              <a:t>Utility of depth-1 plan given state, outcome of first action, and percept</a:t>
            </a:r>
          </a:p>
        </p:txBody>
      </p:sp>
      <p:cxnSp>
        <p:nvCxnSpPr>
          <p:cNvPr id="32" name="Straight Arrow Connector 31">
            <a:extLst>
              <a:ext uri="{FF2B5EF4-FFF2-40B4-BE49-F238E27FC236}">
                <a16:creationId xmlns:a16="http://schemas.microsoft.com/office/drawing/2014/main" id="{449706BD-789D-644F-9E24-6115E16B935B}"/>
              </a:ext>
            </a:extLst>
          </p:cNvPr>
          <p:cNvCxnSpPr>
            <a:cxnSpLocks/>
            <a:stCxn id="8" idx="3"/>
            <a:endCxn id="118814" idx="1"/>
          </p:cNvCxnSpPr>
          <p:nvPr/>
        </p:nvCxnSpPr>
        <p:spPr>
          <a:xfrm>
            <a:off x="6802145" y="933686"/>
            <a:ext cx="428274" cy="358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B70C5CD-A35C-4848-93E2-154006879E91}"/>
              </a:ext>
            </a:extLst>
          </p:cNvPr>
          <p:cNvSpPr txBox="1"/>
          <p:nvPr/>
        </p:nvSpPr>
        <p:spPr>
          <a:xfrm>
            <a:off x="1537112" y="3659187"/>
            <a:ext cx="1724112" cy="369332"/>
          </a:xfrm>
          <a:prstGeom prst="rect">
            <a:avLst/>
          </a:prstGeom>
          <a:noFill/>
        </p:spPr>
        <p:txBody>
          <a:bodyPr wrap="square" rtlCol="0">
            <a:spAutoFit/>
          </a:bodyPr>
          <a:lstStyle/>
          <a:p>
            <a:pPr algn="ctr"/>
            <a:r>
              <a:rPr lang="en-GB" dirty="0">
                <a:solidFill>
                  <a:schemeClr val="accent2"/>
                </a:solidFill>
              </a:rPr>
              <a:t>Reward of state</a:t>
            </a:r>
          </a:p>
        </p:txBody>
      </p:sp>
      <p:cxnSp>
        <p:nvCxnSpPr>
          <p:cNvPr id="45" name="Straight Arrow Connector 44">
            <a:extLst>
              <a:ext uri="{FF2B5EF4-FFF2-40B4-BE49-F238E27FC236}">
                <a16:creationId xmlns:a16="http://schemas.microsoft.com/office/drawing/2014/main" id="{60D2C1F6-19C7-854C-A756-7B3AC72306B9}"/>
              </a:ext>
            </a:extLst>
          </p:cNvPr>
          <p:cNvCxnSpPr>
            <a:cxnSpLocks/>
            <a:stCxn id="44" idx="0"/>
            <a:endCxn id="46" idx="2"/>
          </p:cNvCxnSpPr>
          <p:nvPr/>
        </p:nvCxnSpPr>
        <p:spPr>
          <a:xfrm flipV="1">
            <a:off x="2399168" y="3269271"/>
            <a:ext cx="0" cy="38991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309983B0-AE65-F94E-A8DA-6807E25F9692}"/>
              </a:ext>
            </a:extLst>
          </p:cNvPr>
          <p:cNvSpPr/>
          <p:nvPr/>
        </p:nvSpPr>
        <p:spPr>
          <a:xfrm>
            <a:off x="2128110" y="2611708"/>
            <a:ext cx="542116" cy="6575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88D9B675-54F5-3B42-BFF7-B9668D5B7652}"/>
                  </a:ext>
                </a:extLst>
              </p:cNvPr>
              <p:cNvSpPr/>
              <p:nvPr/>
            </p:nvSpPr>
            <p:spPr>
              <a:xfrm>
                <a:off x="334663" y="540629"/>
                <a:ext cx="3425031" cy="968470"/>
              </a:xfrm>
              <a:prstGeom prst="rect">
                <a:avLst/>
              </a:prstGeom>
            </p:spPr>
            <p:style>
              <a:lnRef idx="0">
                <a:schemeClr val="dk1"/>
              </a:lnRef>
              <a:fillRef idx="3">
                <a:schemeClr val="dk1"/>
              </a:fillRef>
              <a:effectRef idx="3">
                <a:schemeClr val="dk1"/>
              </a:effectRef>
              <a:fontRef idx="minor">
                <a:schemeClr val="lt1"/>
              </a:fontRef>
            </p:style>
            <p:txBody>
              <a:bodyPr wrap="square" numCol="1" spcCol="36000">
                <a:spAutoFit/>
              </a:bodyPr>
              <a:lstStyle/>
              <a:p>
                <a:pPr marL="12700" lvl="1"/>
                <a:r>
                  <a:rPr lang="en-GB" dirty="0">
                    <a:solidFill>
                      <a:schemeClr val="bg1"/>
                    </a:solidFill>
                  </a:rPr>
                  <a:t>Utilities of depth-1 plans</a:t>
                </a:r>
              </a:p>
              <a:p>
                <a:pPr marL="12700" lvl="1"/>
                <a14:m>
                  <m:oMath xmlns:m="http://schemas.openxmlformats.org/officeDocument/2006/math">
                    <m:sSub>
                      <m:sSubPr>
                        <m:ctrlPr>
                          <a:rPr lang="en-GB" i="1" smtClean="0">
                            <a:solidFill>
                              <a:schemeClr val="bg1"/>
                            </a:solidFill>
                            <a:latin typeface="Cambria Math" panose="02040503050406030204" pitchFamily="18" charset="0"/>
                          </a:rPr>
                        </m:ctrlPr>
                      </m:sSubPr>
                      <m:e>
                        <m:r>
                          <a:rPr lang="en-GB" smtClean="0">
                            <a:solidFill>
                              <a:schemeClr val="bg1"/>
                            </a:solidFill>
                            <a:latin typeface="Cambria Math" panose="02040503050406030204" pitchFamily="18" charset="0"/>
                          </a:rPr>
                          <m:t>𝑢</m:t>
                        </m:r>
                      </m:e>
                      <m:sub>
                        <m:d>
                          <m:dPr>
                            <m:begChr m:val="["/>
                            <m:endChr m:val="]"/>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𝑠𝑡𝑎𝑦</m:t>
                            </m:r>
                          </m:e>
                        </m:d>
                      </m:sub>
                    </m:sSub>
                    <m:d>
                      <m:dPr>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0</m:t>
                        </m:r>
                      </m:e>
                    </m:d>
                    <m:r>
                      <a:rPr lang="en-GB" smtClean="0">
                        <a:solidFill>
                          <a:schemeClr val="bg1"/>
                        </a:solidFill>
                        <a:latin typeface="Cambria Math" panose="02040503050406030204" pitchFamily="18" charset="0"/>
                      </a:rPr>
                      <m:t>=0.1</m:t>
                    </m:r>
                  </m:oMath>
                </a14:m>
                <a:r>
                  <a:rPr lang="en-GB" dirty="0">
                    <a:solidFill>
                      <a:schemeClr val="bg1"/>
                    </a:solidFill>
                  </a:rPr>
                  <a:t> 	</a:t>
                </a:r>
                <a14:m>
                  <m:oMath xmlns:m="http://schemas.openxmlformats.org/officeDocument/2006/math">
                    <m:sSub>
                      <m:sSubPr>
                        <m:ctrlPr>
                          <a:rPr lang="en-GB" i="1">
                            <a:solidFill>
                              <a:schemeClr val="bg1"/>
                            </a:solidFill>
                            <a:latin typeface="Cambria Math" panose="02040503050406030204" pitchFamily="18" charset="0"/>
                          </a:rPr>
                        </m:ctrlPr>
                      </m:sSubPr>
                      <m:e>
                        <m:r>
                          <a:rPr lang="en-GB">
                            <a:solidFill>
                              <a:schemeClr val="bg1"/>
                            </a:solidFill>
                            <a:latin typeface="Cambria Math" panose="02040503050406030204" pitchFamily="18" charset="0"/>
                          </a:rPr>
                          <m:t>𝑢</m:t>
                        </m:r>
                      </m:e>
                      <m:sub>
                        <m:d>
                          <m:dPr>
                            <m:begChr m:val="["/>
                            <m:endChr m:val="]"/>
                            <m:ctrlPr>
                              <a:rPr lang="en-GB" i="1">
                                <a:solidFill>
                                  <a:schemeClr val="bg1"/>
                                </a:solidFill>
                                <a:latin typeface="Cambria Math" panose="02040503050406030204" pitchFamily="18" charset="0"/>
                              </a:rPr>
                            </m:ctrlPr>
                          </m:dPr>
                          <m:e>
                            <m:r>
                              <a:rPr lang="en-GB">
                                <a:solidFill>
                                  <a:schemeClr val="bg1"/>
                                </a:solidFill>
                                <a:latin typeface="Cambria Math" panose="02040503050406030204" pitchFamily="18" charset="0"/>
                              </a:rPr>
                              <m:t>𝑔𝑜</m:t>
                            </m:r>
                          </m:e>
                        </m:d>
                      </m:sub>
                    </m:sSub>
                    <m:d>
                      <m:dPr>
                        <m:ctrlPr>
                          <a:rPr lang="en-GB" i="1">
                            <a:solidFill>
                              <a:schemeClr val="bg1"/>
                            </a:solidFill>
                            <a:latin typeface="Cambria Math" panose="02040503050406030204" pitchFamily="18" charset="0"/>
                          </a:rPr>
                        </m:ctrlPr>
                      </m:dPr>
                      <m:e>
                        <m:r>
                          <a:rPr lang="en-GB">
                            <a:solidFill>
                              <a:schemeClr val="bg1"/>
                            </a:solidFill>
                            <a:latin typeface="Cambria Math" panose="02040503050406030204" pitchFamily="18" charset="0"/>
                          </a:rPr>
                          <m:t>0</m:t>
                        </m:r>
                      </m:e>
                    </m:d>
                    <m:r>
                      <a:rPr lang="en-GB">
                        <a:solidFill>
                          <a:schemeClr val="bg1"/>
                        </a:solidFill>
                        <a:latin typeface="Cambria Math" panose="02040503050406030204" pitchFamily="18" charset="0"/>
                      </a:rPr>
                      <m:t>=0.9</m:t>
                    </m:r>
                  </m:oMath>
                </a14:m>
                <a:endParaRPr lang="en-GB" dirty="0">
                  <a:solidFill>
                    <a:schemeClr val="bg1"/>
                  </a:solidFill>
                </a:endParaRPr>
              </a:p>
              <a:p>
                <a:pPr marL="12700" lvl="1"/>
                <a14:m>
                  <m:oMath xmlns:m="http://schemas.openxmlformats.org/officeDocument/2006/math">
                    <m:sSub>
                      <m:sSubPr>
                        <m:ctrlPr>
                          <a:rPr lang="en-GB" i="1" smtClean="0">
                            <a:solidFill>
                              <a:schemeClr val="bg1"/>
                            </a:solidFill>
                            <a:latin typeface="Cambria Math" panose="02040503050406030204" pitchFamily="18" charset="0"/>
                          </a:rPr>
                        </m:ctrlPr>
                      </m:sSubPr>
                      <m:e>
                        <m:r>
                          <a:rPr lang="en-GB" smtClean="0">
                            <a:solidFill>
                              <a:schemeClr val="bg1"/>
                            </a:solidFill>
                            <a:latin typeface="Cambria Math" panose="02040503050406030204" pitchFamily="18" charset="0"/>
                          </a:rPr>
                          <m:t>𝑢</m:t>
                        </m:r>
                      </m:e>
                      <m:sub>
                        <m:d>
                          <m:dPr>
                            <m:begChr m:val="["/>
                            <m:endChr m:val="]"/>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𝑠𝑡𝑎𝑦</m:t>
                            </m:r>
                          </m:e>
                        </m:d>
                      </m:sub>
                    </m:sSub>
                    <m:d>
                      <m:dPr>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1</m:t>
                        </m:r>
                      </m:e>
                    </m:d>
                    <m:r>
                      <a:rPr lang="en-GB" smtClean="0">
                        <a:solidFill>
                          <a:schemeClr val="bg1"/>
                        </a:solidFill>
                        <a:latin typeface="Cambria Math" panose="02040503050406030204" pitchFamily="18" charset="0"/>
                      </a:rPr>
                      <m:t>=1.9</m:t>
                    </m:r>
                  </m:oMath>
                </a14:m>
                <a:r>
                  <a:rPr lang="en-GB" dirty="0">
                    <a:solidFill>
                      <a:schemeClr val="bg1"/>
                    </a:solidFill>
                  </a:rPr>
                  <a:t> 	</a:t>
                </a:r>
                <a14:m>
                  <m:oMath xmlns:m="http://schemas.openxmlformats.org/officeDocument/2006/math">
                    <m:sSub>
                      <m:sSubPr>
                        <m:ctrlPr>
                          <a:rPr lang="en-GB" i="1" smtClean="0">
                            <a:solidFill>
                              <a:schemeClr val="bg1"/>
                            </a:solidFill>
                            <a:latin typeface="Cambria Math" panose="02040503050406030204" pitchFamily="18" charset="0"/>
                          </a:rPr>
                        </m:ctrlPr>
                      </m:sSubPr>
                      <m:e>
                        <m:r>
                          <a:rPr lang="en-GB" smtClean="0">
                            <a:solidFill>
                              <a:schemeClr val="bg1"/>
                            </a:solidFill>
                            <a:latin typeface="Cambria Math" panose="02040503050406030204" pitchFamily="18" charset="0"/>
                          </a:rPr>
                          <m:t>𝑢</m:t>
                        </m:r>
                      </m:e>
                      <m:sub>
                        <m:d>
                          <m:dPr>
                            <m:begChr m:val="["/>
                            <m:endChr m:val="]"/>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𝑔𝑜</m:t>
                            </m:r>
                          </m:e>
                        </m:d>
                      </m:sub>
                    </m:sSub>
                    <m:d>
                      <m:dPr>
                        <m:ctrlPr>
                          <a:rPr lang="en-GB" i="1" smtClean="0">
                            <a:solidFill>
                              <a:schemeClr val="bg1"/>
                            </a:solidFill>
                            <a:latin typeface="Cambria Math" panose="02040503050406030204" pitchFamily="18" charset="0"/>
                          </a:rPr>
                        </m:ctrlPr>
                      </m:dPr>
                      <m:e>
                        <m:r>
                          <a:rPr lang="en-GB" smtClean="0">
                            <a:solidFill>
                              <a:schemeClr val="bg1"/>
                            </a:solidFill>
                            <a:latin typeface="Cambria Math" panose="02040503050406030204" pitchFamily="18" charset="0"/>
                          </a:rPr>
                          <m:t>1</m:t>
                        </m:r>
                      </m:e>
                    </m:d>
                    <m:r>
                      <a:rPr lang="en-GB" smtClean="0">
                        <a:solidFill>
                          <a:schemeClr val="bg1"/>
                        </a:solidFill>
                        <a:latin typeface="Cambria Math" panose="02040503050406030204" pitchFamily="18" charset="0"/>
                      </a:rPr>
                      <m:t>=1.1</m:t>
                    </m:r>
                  </m:oMath>
                </a14:m>
                <a:r>
                  <a:rPr lang="en-GB" dirty="0">
                    <a:solidFill>
                      <a:schemeClr val="bg1"/>
                    </a:solidFill>
                  </a:rPr>
                  <a:t> </a:t>
                </a:r>
              </a:p>
            </p:txBody>
          </p:sp>
        </mc:Choice>
        <mc:Fallback>
          <p:sp>
            <p:nvSpPr>
              <p:cNvPr id="6" name="Rectangle 5">
                <a:extLst>
                  <a:ext uri="{FF2B5EF4-FFF2-40B4-BE49-F238E27FC236}">
                    <a16:creationId xmlns:a16="http://schemas.microsoft.com/office/drawing/2014/main" id="{88D9B675-54F5-3B42-BFF7-B9668D5B7652}"/>
                  </a:ext>
                </a:extLst>
              </p:cNvPr>
              <p:cNvSpPr>
                <a:spLocks noRot="1" noChangeAspect="1" noMove="1" noResize="1" noEditPoints="1" noAdjustHandles="1" noChangeArrowheads="1" noChangeShapeType="1" noTextEdit="1"/>
              </p:cNvSpPr>
              <p:nvPr/>
            </p:nvSpPr>
            <p:spPr>
              <a:xfrm>
                <a:off x="334663" y="540629"/>
                <a:ext cx="3425031" cy="968470"/>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5679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881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88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2">
                                            <p:txEl>
                                              <p:pRg st="5" end="5"/>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xEl>
                                              <p:pRg st="11" end="11"/>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5" grpId="0"/>
      <p:bldP spid="4" grpId="0" animBg="1"/>
      <p:bldP spid="26" grpId="0"/>
      <p:bldP spid="39" grpId="0" animBg="1"/>
      <p:bldP spid="40" grpId="0" animBg="1"/>
      <p:bldP spid="41" grpId="0"/>
      <p:bldP spid="73" grpId="0" animBg="1"/>
      <p:bldP spid="74" grpId="0" animBg="1"/>
      <p:bldP spid="75" grpId="0"/>
      <p:bldP spid="81" grpId="0" animBg="1"/>
      <p:bldP spid="82" grpId="0" animBg="1"/>
      <p:bldP spid="118814" grpId="0"/>
      <p:bldP spid="8" grpId="0"/>
      <p:bldP spid="44" grpId="0"/>
      <p:bldP spid="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p:txBody>
          <a:bodyPr/>
          <a:lstStyle/>
          <a:p>
            <a:r>
              <a:rPr lang="en-US" dirty="0"/>
              <a:t>Example</a:t>
            </a:r>
          </a:p>
        </p:txBody>
      </p:sp>
      <mc:AlternateContent xmlns:mc="http://schemas.openxmlformats.org/markup-compatibility/2006">
        <mc:Choice xmlns:a14="http://schemas.microsoft.com/office/drawing/2010/main" Requires="a14">
          <p:sp>
            <p:nvSpPr>
              <p:cNvPr id="114690" name="Inhaltsplatzhalter 2"/>
              <p:cNvSpPr>
                <a:spLocks noGrp="1"/>
              </p:cNvSpPr>
              <p:nvPr>
                <p:ph idx="1"/>
              </p:nvPr>
            </p:nvSpPr>
            <p:spPr>
              <a:xfrm>
                <a:off x="628650" y="1158241"/>
                <a:ext cx="7886700" cy="1986597"/>
              </a:xfrm>
            </p:spPr>
            <p:txBody>
              <a:bodyPr>
                <a:normAutofit fontScale="92500"/>
              </a:bodyPr>
              <a:lstStyle/>
              <a:p>
                <a:r>
                  <a:rPr lang="en-GB" dirty="0"/>
                  <a:t>8 distinct depth-2 plans for state </a:t>
                </a:r>
                <a14:m>
                  <m:oMath xmlns:m="http://schemas.openxmlformats.org/officeDocument/2006/math">
                    <m:r>
                      <a:rPr lang="en-GB" i="1" dirty="0" smtClean="0">
                        <a:latin typeface="Cambria Math" panose="02040503050406030204" pitchFamily="18" charset="0"/>
                      </a:rPr>
                      <m:t>1</m:t>
                    </m:r>
                  </m:oMath>
                </a14:m>
                <a:endParaRPr lang="en-GB" dirty="0"/>
              </a:p>
              <a:p>
                <a:pPr lvl="1"/>
                <a:r>
                  <a:rPr lang="en-GB" dirty="0"/>
                  <a:t>4 are suboptimal across the entire belief space (dashed lines)</a:t>
                </a:r>
              </a:p>
              <a:p>
                <a:pPr lvl="1">
                  <a:tabLst>
                    <a:tab pos="4262438" algn="l"/>
                  </a:tabLst>
                </a:pPr>
                <a:r>
                  <a:rPr lang="en-GB" dirty="0"/>
                  <a:t>With probability </a:t>
                </a:r>
                <a14:m>
                  <m:oMath xmlns:m="http://schemas.openxmlformats.org/officeDocument/2006/math">
                    <m:r>
                      <a:rPr lang="de-DE" b="0" i="1" smtClean="0">
                        <a:latin typeface="Cambria Math" panose="02040503050406030204" pitchFamily="18" charset="0"/>
                      </a:rPr>
                      <m:t>𝑏</m:t>
                    </m:r>
                    <m:r>
                      <a:rPr lang="de-DE" b="0" i="1" smtClean="0">
                        <a:latin typeface="Cambria Math" panose="02040503050406030204" pitchFamily="18" charset="0"/>
                      </a:rPr>
                      <m:t>(1)=0</m:t>
                    </m:r>
                  </m:oMath>
                </a14:m>
                <a:r>
                  <a:rPr lang="en-GB" dirty="0"/>
                  <a:t>:	With probability </a:t>
                </a:r>
                <a14:m>
                  <m:oMath xmlns:m="http://schemas.openxmlformats.org/officeDocument/2006/math">
                    <m:r>
                      <a:rPr lang="de-DE" i="1">
                        <a:latin typeface="Cambria Math" panose="02040503050406030204" pitchFamily="18" charset="0"/>
                      </a:rPr>
                      <m:t>𝑏</m:t>
                    </m:r>
                    <m:r>
                      <a:rPr lang="de-DE" i="1">
                        <a:latin typeface="Cambria Math" panose="02040503050406030204" pitchFamily="18" charset="0"/>
                      </a:rPr>
                      <m:t>(1)=1</m:t>
                    </m:r>
                  </m:oMath>
                </a14:m>
                <a:r>
                  <a:rPr lang="en-GB" dirty="0"/>
                  <a:t>:</a:t>
                </a:r>
              </a:p>
              <a:p>
                <a:pPr lvl="2">
                  <a:tabLst>
                    <a:tab pos="4664075" algn="l"/>
                  </a:tabLst>
                </a:pPr>
                <a14:m>
                  <m:oMath xmlns:m="http://schemas.openxmlformats.org/officeDocument/2006/math">
                    <m:sSub>
                      <m:sSubPr>
                        <m:ctrlPr>
                          <a:rPr lang="en-GB" i="1">
                            <a:solidFill>
                              <a:srgbClr val="C00000"/>
                            </a:solidFill>
                            <a:latin typeface="Cambria Math" panose="02040503050406030204" pitchFamily="18" charset="0"/>
                          </a:rPr>
                        </m:ctrlPr>
                      </m:sSubPr>
                      <m:e>
                        <m:r>
                          <a:rPr lang="en-GB">
                            <a:solidFill>
                              <a:srgbClr val="C00000"/>
                            </a:solidFill>
                            <a:latin typeface="Cambria Math" panose="02040503050406030204" pitchFamily="18" charset="0"/>
                          </a:rPr>
                          <m:t>𝑢</m:t>
                        </m:r>
                      </m:e>
                      <m:sub>
                        <m:d>
                          <m:dPr>
                            <m:begChr m:val="["/>
                            <m:endChr m:val="]"/>
                            <m:ctrlPr>
                              <a:rPr lang="en-GB" i="1">
                                <a:solidFill>
                                  <a:srgbClr val="C00000"/>
                                </a:solidFill>
                                <a:latin typeface="Cambria Math" panose="02040503050406030204" pitchFamily="18" charset="0"/>
                              </a:rPr>
                            </m:ctrlPr>
                          </m:dPr>
                          <m:e>
                            <m:r>
                              <a:rPr lang="en-GB">
                                <a:solidFill>
                                  <a:srgbClr val="C00000"/>
                                </a:solidFill>
                                <a:latin typeface="Cambria Math" panose="02040503050406030204" pitchFamily="18" charset="0"/>
                              </a:rPr>
                              <m:t>𝑠𝑡𝑎𝑦</m:t>
                            </m:r>
                            <m:r>
                              <a:rPr lang="en-GB" i="1">
                                <a:solidFill>
                                  <a:srgbClr val="C00000"/>
                                </a:solidFill>
                                <a:latin typeface="Cambria Math" panose="02040503050406030204" pitchFamily="18" charset="0"/>
                              </a:rPr>
                              <m:t>,</m:t>
                            </m:r>
                            <m:r>
                              <a:rPr lang="en-GB" i="1">
                                <a:solidFill>
                                  <a:srgbClr val="C00000"/>
                                </a:solidFill>
                                <a:latin typeface="Cambria Math" panose="02040503050406030204" pitchFamily="18" charset="0"/>
                              </a:rPr>
                              <m:t>𝑠𝑡𝑎𝑦</m:t>
                            </m:r>
                            <m:r>
                              <a:rPr lang="en-GB" i="1">
                                <a:solidFill>
                                  <a:srgbClr val="C00000"/>
                                </a:solidFill>
                                <a:latin typeface="Cambria Math" panose="02040503050406030204" pitchFamily="18" charset="0"/>
                              </a:rPr>
                              <m:t>/</m:t>
                            </m:r>
                            <m:r>
                              <a:rPr lang="en-GB" i="1">
                                <a:solidFill>
                                  <a:srgbClr val="C00000"/>
                                </a:solidFill>
                                <a:latin typeface="Cambria Math" panose="02040503050406030204" pitchFamily="18" charset="0"/>
                              </a:rPr>
                              <m:t>𝑠𝑡𝑎𝑦</m:t>
                            </m:r>
                          </m:e>
                        </m:d>
                      </m:sub>
                    </m:sSub>
                    <m:d>
                      <m:dPr>
                        <m:ctrlPr>
                          <a:rPr lang="en-GB" i="1">
                            <a:solidFill>
                              <a:srgbClr val="C00000"/>
                            </a:solidFill>
                            <a:latin typeface="Cambria Math" panose="02040503050406030204" pitchFamily="18" charset="0"/>
                          </a:rPr>
                        </m:ctrlPr>
                      </m:dPr>
                      <m:e>
                        <m:r>
                          <a:rPr lang="de-DE" b="0" i="0" smtClean="0">
                            <a:solidFill>
                              <a:srgbClr val="C00000"/>
                            </a:solidFill>
                            <a:latin typeface="Cambria Math" panose="02040503050406030204" pitchFamily="18" charset="0"/>
                          </a:rPr>
                          <m:t>0</m:t>
                        </m:r>
                      </m:e>
                    </m:d>
                    <m:r>
                      <a:rPr lang="en-GB" i="1">
                        <a:solidFill>
                          <a:srgbClr val="C00000"/>
                        </a:solidFill>
                        <a:latin typeface="Cambria Math" panose="02040503050406030204" pitchFamily="18" charset="0"/>
                      </a:rPr>
                      <m:t>=</m:t>
                    </m:r>
                    <m:r>
                      <a:rPr lang="de-DE" b="0" i="1" smtClean="0">
                        <a:solidFill>
                          <a:srgbClr val="C00000"/>
                        </a:solidFill>
                        <a:latin typeface="Cambria Math" panose="02040503050406030204" pitchFamily="18" charset="0"/>
                      </a:rPr>
                      <m:t>0</m:t>
                    </m:r>
                    <m:r>
                      <a:rPr lang="en-GB" i="1">
                        <a:solidFill>
                          <a:srgbClr val="C00000"/>
                        </a:solidFill>
                        <a:latin typeface="Cambria Math" panose="02040503050406030204" pitchFamily="18" charset="0"/>
                        <a:ea typeface="ＭＳ Ｐゴシック" charset="0"/>
                        <a:cs typeface="ＭＳ Ｐゴシック" charset="0"/>
                      </a:rPr>
                      <m:t>.2</m:t>
                    </m:r>
                    <m:r>
                      <a:rPr lang="de-DE" b="0" i="1" smtClean="0">
                        <a:solidFill>
                          <a:srgbClr val="C00000"/>
                        </a:solidFill>
                        <a:latin typeface="Cambria Math" panose="02040503050406030204" pitchFamily="18" charset="0"/>
                        <a:ea typeface="ＭＳ Ｐゴシック" charset="0"/>
                        <a:cs typeface="ＭＳ Ｐゴシック" charset="0"/>
                      </a:rPr>
                      <m:t>8</m:t>
                    </m:r>
                  </m:oMath>
                </a14:m>
                <a:r>
                  <a:rPr lang="en-GB" dirty="0">
                    <a:solidFill>
                      <a:srgbClr val="C00000"/>
                    </a:solidFill>
                  </a:rPr>
                  <a:t>	</a:t>
                </a:r>
                <a14:m>
                  <m:oMath xmlns:m="http://schemas.openxmlformats.org/officeDocument/2006/math">
                    <m:sSub>
                      <m:sSubPr>
                        <m:ctrlPr>
                          <a:rPr lang="en-GB" i="1">
                            <a:solidFill>
                              <a:srgbClr val="C00000"/>
                            </a:solidFill>
                            <a:latin typeface="Cambria Math" panose="02040503050406030204" pitchFamily="18" charset="0"/>
                          </a:rPr>
                        </m:ctrlPr>
                      </m:sSubPr>
                      <m:e>
                        <m:r>
                          <a:rPr lang="en-GB">
                            <a:solidFill>
                              <a:srgbClr val="C00000"/>
                            </a:solidFill>
                            <a:latin typeface="Cambria Math" panose="02040503050406030204" pitchFamily="18" charset="0"/>
                          </a:rPr>
                          <m:t>𝑢</m:t>
                        </m:r>
                      </m:e>
                      <m:sub>
                        <m:d>
                          <m:dPr>
                            <m:begChr m:val="["/>
                            <m:endChr m:val="]"/>
                            <m:ctrlPr>
                              <a:rPr lang="en-GB" i="1">
                                <a:solidFill>
                                  <a:srgbClr val="C00000"/>
                                </a:solidFill>
                                <a:latin typeface="Cambria Math" panose="02040503050406030204" pitchFamily="18" charset="0"/>
                              </a:rPr>
                            </m:ctrlPr>
                          </m:dPr>
                          <m:e>
                            <m:r>
                              <a:rPr lang="en-GB">
                                <a:solidFill>
                                  <a:srgbClr val="C00000"/>
                                </a:solidFill>
                                <a:latin typeface="Cambria Math" panose="02040503050406030204" pitchFamily="18" charset="0"/>
                              </a:rPr>
                              <m:t>𝑠𝑡𝑎𝑦</m:t>
                            </m:r>
                            <m:r>
                              <a:rPr lang="en-GB" i="1">
                                <a:solidFill>
                                  <a:srgbClr val="C00000"/>
                                </a:solidFill>
                                <a:latin typeface="Cambria Math" panose="02040503050406030204" pitchFamily="18" charset="0"/>
                              </a:rPr>
                              <m:t>,</m:t>
                            </m:r>
                            <m:r>
                              <a:rPr lang="en-GB" i="1">
                                <a:solidFill>
                                  <a:srgbClr val="C00000"/>
                                </a:solidFill>
                                <a:latin typeface="Cambria Math" panose="02040503050406030204" pitchFamily="18" charset="0"/>
                              </a:rPr>
                              <m:t>𝑠𝑡𝑎𝑦</m:t>
                            </m:r>
                            <m:r>
                              <a:rPr lang="en-GB" i="1">
                                <a:solidFill>
                                  <a:srgbClr val="C00000"/>
                                </a:solidFill>
                                <a:latin typeface="Cambria Math" panose="02040503050406030204" pitchFamily="18" charset="0"/>
                              </a:rPr>
                              <m:t>/</m:t>
                            </m:r>
                            <m:r>
                              <a:rPr lang="en-GB" i="1">
                                <a:solidFill>
                                  <a:srgbClr val="C00000"/>
                                </a:solidFill>
                                <a:latin typeface="Cambria Math" panose="02040503050406030204" pitchFamily="18" charset="0"/>
                              </a:rPr>
                              <m:t>𝑠𝑡𝑎𝑦</m:t>
                            </m:r>
                          </m:e>
                        </m:d>
                      </m:sub>
                    </m:sSub>
                    <m:d>
                      <m:dPr>
                        <m:ctrlPr>
                          <a:rPr lang="en-GB" i="1">
                            <a:solidFill>
                              <a:srgbClr val="C00000"/>
                            </a:solidFill>
                            <a:latin typeface="Cambria Math" panose="02040503050406030204" pitchFamily="18" charset="0"/>
                          </a:rPr>
                        </m:ctrlPr>
                      </m:dPr>
                      <m:e>
                        <m:r>
                          <a:rPr lang="en-GB">
                            <a:solidFill>
                              <a:srgbClr val="C00000"/>
                            </a:solidFill>
                            <a:latin typeface="Cambria Math" panose="02040503050406030204" pitchFamily="18" charset="0"/>
                          </a:rPr>
                          <m:t>1</m:t>
                        </m:r>
                      </m:e>
                    </m:d>
                    <m:r>
                      <a:rPr lang="en-GB" i="1">
                        <a:solidFill>
                          <a:srgbClr val="C00000"/>
                        </a:solidFill>
                        <a:latin typeface="Cambria Math" panose="02040503050406030204" pitchFamily="18" charset="0"/>
                      </a:rPr>
                      <m:t>=</m:t>
                    </m:r>
                    <m:r>
                      <a:rPr lang="en-GB" i="1">
                        <a:solidFill>
                          <a:srgbClr val="C00000"/>
                        </a:solidFill>
                        <a:latin typeface="Cambria Math" panose="02040503050406030204" pitchFamily="18" charset="0"/>
                        <a:ea typeface="ＭＳ Ｐゴシック" charset="0"/>
                        <a:cs typeface="ＭＳ Ｐゴシック" charset="0"/>
                      </a:rPr>
                      <m:t>2.72</m:t>
                    </m:r>
                  </m:oMath>
                </a14:m>
                <a:endParaRPr lang="de-DE" i="1" dirty="0">
                  <a:solidFill>
                    <a:srgbClr val="C00000"/>
                  </a:solidFill>
                  <a:latin typeface="Cambria Math" panose="02040503050406030204" pitchFamily="18" charset="0"/>
                  <a:ea typeface="ＭＳ Ｐゴシック" charset="0"/>
                  <a:cs typeface="ＭＳ Ｐゴシック" charset="0"/>
                </a:endParaRPr>
              </a:p>
              <a:p>
                <a:pPr lvl="2">
                  <a:tabLst>
                    <a:tab pos="4664075" algn="l"/>
                  </a:tabLst>
                </a:pPr>
                <a14:m>
                  <m:oMath xmlns:m="http://schemas.openxmlformats.org/officeDocument/2006/math">
                    <m:sSub>
                      <m:sSubPr>
                        <m:ctrlPr>
                          <a:rPr lang="de-DE" i="1" dirty="0">
                            <a:solidFill>
                              <a:schemeClr val="accent1"/>
                            </a:solidFill>
                            <a:latin typeface="Cambria Math" panose="02040503050406030204" pitchFamily="18" charset="0"/>
                          </a:rPr>
                        </m:ctrlPr>
                      </m:sSubPr>
                      <m:e>
                        <m:r>
                          <a:rPr lang="en-US" dirty="0">
                            <a:solidFill>
                              <a:schemeClr val="accent1"/>
                            </a:solidFill>
                            <a:latin typeface="Cambria Math" panose="02040503050406030204" pitchFamily="18" charset="0"/>
                          </a:rPr>
                          <m:t>𝑢</m:t>
                        </m:r>
                      </m:e>
                      <m:sub>
                        <m:d>
                          <m:dPr>
                            <m:begChr m:val="["/>
                            <m:endChr m:val="]"/>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𝑔𝑜</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𝑠𝑡𝑎𝑦</m:t>
                            </m:r>
                          </m:e>
                        </m:d>
                      </m:sub>
                    </m:sSub>
                    <m:d>
                      <m:dPr>
                        <m:ctrlPr>
                          <a:rPr lang="en-US" i="1" dirty="0">
                            <a:solidFill>
                              <a:schemeClr val="accent1"/>
                            </a:solidFill>
                            <a:latin typeface="Cambria Math" panose="02040503050406030204" pitchFamily="18" charset="0"/>
                          </a:rPr>
                        </m:ctrlPr>
                      </m:dPr>
                      <m:e>
                        <m:r>
                          <a:rPr lang="en-US" dirty="0">
                            <a:solidFill>
                              <a:schemeClr val="accent1"/>
                            </a:solidFill>
                            <a:latin typeface="Cambria Math" panose="02040503050406030204" pitchFamily="18" charset="0"/>
                          </a:rPr>
                          <m:t>0</m:t>
                        </m:r>
                      </m:e>
                    </m:d>
                    <m:r>
                      <a:rPr lang="de-DE" b="0" i="1" dirty="0" smtClean="0">
                        <a:solidFill>
                          <a:schemeClr val="accent1"/>
                        </a:solidFill>
                        <a:latin typeface="Cambria Math" panose="02040503050406030204" pitchFamily="18" charset="0"/>
                      </a:rPr>
                      <m:t>=1.72</m:t>
                    </m:r>
                  </m:oMath>
                </a14:m>
                <a:r>
                  <a:rPr lang="en-GB" dirty="0">
                    <a:solidFill>
                      <a:schemeClr val="accent1"/>
                    </a:solidFill>
                  </a:rPr>
                  <a:t>	</a:t>
                </a:r>
                <a14:m>
                  <m:oMath xmlns:m="http://schemas.openxmlformats.org/officeDocument/2006/math">
                    <m:sSub>
                      <m:sSubPr>
                        <m:ctrlPr>
                          <a:rPr lang="en-GB" i="1">
                            <a:solidFill>
                              <a:schemeClr val="accent1"/>
                            </a:solidFill>
                            <a:latin typeface="Cambria Math" panose="02040503050406030204" pitchFamily="18" charset="0"/>
                          </a:rPr>
                        </m:ctrlPr>
                      </m:sSubPr>
                      <m:e>
                        <m:r>
                          <a:rPr lang="en-GB">
                            <a:solidFill>
                              <a:schemeClr val="accent1"/>
                            </a:solidFill>
                            <a:latin typeface="Cambria Math" panose="02040503050406030204" pitchFamily="18" charset="0"/>
                          </a:rPr>
                          <m:t>𝑢</m:t>
                        </m:r>
                      </m:e>
                      <m:sub>
                        <m:d>
                          <m:dPr>
                            <m:begChr m:val="["/>
                            <m:endChr m:val="]"/>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𝑔𝑜</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𝑠𝑡𝑎𝑦</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𝑠𝑡𝑎𝑦</m:t>
                            </m:r>
                          </m:e>
                        </m:d>
                      </m:sub>
                    </m:sSub>
                    <m:d>
                      <m:dPr>
                        <m:ctrlPr>
                          <a:rPr lang="en-GB" i="1">
                            <a:solidFill>
                              <a:schemeClr val="accent1"/>
                            </a:solidFill>
                            <a:latin typeface="Cambria Math" panose="02040503050406030204" pitchFamily="18" charset="0"/>
                          </a:rPr>
                        </m:ctrlPr>
                      </m:dPr>
                      <m:e>
                        <m:r>
                          <a:rPr lang="en-GB">
                            <a:solidFill>
                              <a:schemeClr val="accent1"/>
                            </a:solidFill>
                            <a:latin typeface="Cambria Math" panose="02040503050406030204" pitchFamily="18" charset="0"/>
                          </a:rPr>
                          <m:t>1</m:t>
                        </m:r>
                      </m:e>
                    </m:d>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ea typeface="ＭＳ Ｐゴシック" charset="0"/>
                        <a:cs typeface="ＭＳ Ｐゴシック" charset="0"/>
                      </a:rPr>
                      <m:t>1.28</m:t>
                    </m:r>
                  </m:oMath>
                </a14:m>
                <a:endParaRPr lang="en-GB" dirty="0">
                  <a:solidFill>
                    <a:schemeClr val="accent1"/>
                  </a:solidFill>
                </a:endParaRPr>
              </a:p>
              <a:p>
                <a:pPr lvl="1"/>
                <a:endParaRPr lang="en-GB" dirty="0"/>
              </a:p>
              <a:p>
                <a:pPr lvl="1"/>
                <a:endParaRPr lang="en-GB" dirty="0"/>
              </a:p>
            </p:txBody>
          </p:sp>
        </mc:Choice>
        <mc:Fallback>
          <p:sp>
            <p:nvSpPr>
              <p:cNvPr id="114690" name="Inhaltsplatzhalter 2"/>
              <p:cNvSpPr>
                <a:spLocks noGrp="1" noRot="1" noChangeAspect="1" noMove="1" noResize="1" noEditPoints="1" noAdjustHandles="1" noChangeArrowheads="1" noChangeShapeType="1" noTextEdit="1"/>
              </p:cNvSpPr>
              <p:nvPr>
                <p:ph idx="1"/>
              </p:nvPr>
            </p:nvSpPr>
            <p:spPr>
              <a:xfrm>
                <a:off x="628650" y="1158241"/>
                <a:ext cx="7886700" cy="1986597"/>
              </a:xfrm>
              <a:blipFill>
                <a:blip r:embed="rId2"/>
                <a:stretch>
                  <a:fillRect l="-1286" t="-379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E1296FB-E524-CA42-9272-DC02338CB24B}"/>
              </a:ext>
            </a:extLst>
          </p:cNvPr>
          <p:cNvSpPr>
            <a:spLocks noGrp="1"/>
          </p:cNvSpPr>
          <p:nvPr>
            <p:ph type="sldNum" sz="quarter" idx="12"/>
          </p:nvPr>
        </p:nvSpPr>
        <p:spPr/>
        <p:txBody>
          <a:bodyPr/>
          <a:lstStyle/>
          <a:p>
            <a:fld id="{67C9959E-8E6B-B04C-9955-EA096F41CA7A}" type="slidenum">
              <a:rPr lang="en-GB" smtClean="0"/>
              <a:pPr/>
              <a:t>36</a:t>
            </a:fld>
            <a:endParaRPr lang="en-GB"/>
          </a:p>
        </p:txBody>
      </p:sp>
      <p:pic>
        <p:nvPicPr>
          <p:cNvPr id="6" name="Picture 4">
            <a:extLst>
              <a:ext uri="{FF2B5EF4-FFF2-40B4-BE49-F238E27FC236}">
                <a16:creationId xmlns:a16="http://schemas.microsoft.com/office/drawing/2014/main" id="{A7512125-297E-DE43-9AC6-8C1A8B21D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725" y="3144838"/>
            <a:ext cx="4306888" cy="339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Gerade Verbindung 8">
            <a:extLst>
              <a:ext uri="{FF2B5EF4-FFF2-40B4-BE49-F238E27FC236}">
                <a16:creationId xmlns:a16="http://schemas.microsoft.com/office/drawing/2014/main" id="{9201B617-80E1-CB40-B167-0EED0470D227}"/>
              </a:ext>
            </a:extLst>
          </p:cNvPr>
          <p:cNvCxnSpPr>
            <a:cxnSpLocks noChangeShapeType="1"/>
          </p:cNvCxnSpPr>
          <p:nvPr/>
        </p:nvCxnSpPr>
        <p:spPr bwMode="auto">
          <a:xfrm flipV="1">
            <a:off x="3113177" y="3581851"/>
            <a:ext cx="3344773" cy="1960390"/>
          </a:xfrm>
          <a:prstGeom prst="line">
            <a:avLst/>
          </a:prstGeom>
          <a:noFill/>
          <a:ln w="25400">
            <a:solidFill>
              <a:srgbClr val="C00000"/>
            </a:solidFill>
            <a:round/>
            <a:headEnd/>
            <a:tailEnd/>
          </a:ln>
          <a:effectLst>
            <a:outerShdw blurRad="63500" dist="20000" dir="5400000" rotWithShape="0">
              <a:srgbClr val="000000">
                <a:alpha val="37999"/>
              </a:srgbClr>
            </a:outerShdw>
          </a:effectLst>
        </p:spPr>
      </p:cxnSp>
      <p:cxnSp>
        <p:nvCxnSpPr>
          <p:cNvPr id="8" name="Gerade Verbindung 12">
            <a:extLst>
              <a:ext uri="{FF2B5EF4-FFF2-40B4-BE49-F238E27FC236}">
                <a16:creationId xmlns:a16="http://schemas.microsoft.com/office/drawing/2014/main" id="{4E51E29D-FCA5-2F4C-B742-BA650795F889}"/>
              </a:ext>
            </a:extLst>
          </p:cNvPr>
          <p:cNvCxnSpPr>
            <a:cxnSpLocks noChangeShapeType="1"/>
          </p:cNvCxnSpPr>
          <p:nvPr/>
        </p:nvCxnSpPr>
        <p:spPr bwMode="auto">
          <a:xfrm>
            <a:off x="3094082" y="4391782"/>
            <a:ext cx="3382962" cy="341312"/>
          </a:xfrm>
          <a:prstGeom prst="line">
            <a:avLst/>
          </a:prstGeom>
          <a:noFill/>
          <a:ln w="25400">
            <a:solidFill>
              <a:schemeClr val="accent1"/>
            </a:solidFill>
            <a:round/>
            <a:headEnd/>
            <a:tailEnd/>
          </a:ln>
          <a:effectLst>
            <a:outerShdw blurRad="63500" dist="23000" dir="5400000" rotWithShape="0">
              <a:srgbClr val="000000">
                <a:alpha val="34999"/>
              </a:srgbClr>
            </a:outerShdw>
          </a:effectLst>
        </p:spPr>
      </p:cxnSp>
      <p:sp>
        <p:nvSpPr>
          <p:cNvPr id="3" name="TextBox 2">
            <a:extLst>
              <a:ext uri="{FF2B5EF4-FFF2-40B4-BE49-F238E27FC236}">
                <a16:creationId xmlns:a16="http://schemas.microsoft.com/office/drawing/2014/main" id="{F83ABE1E-7688-EA43-9452-818A8056A601}"/>
              </a:ext>
            </a:extLst>
          </p:cNvPr>
          <p:cNvSpPr txBox="1"/>
          <p:nvPr/>
        </p:nvSpPr>
        <p:spPr>
          <a:xfrm>
            <a:off x="5124367" y="2305178"/>
            <a:ext cx="280846" cy="323165"/>
          </a:xfrm>
          <a:prstGeom prst="rect">
            <a:avLst/>
          </a:prstGeom>
          <a:noFill/>
        </p:spPr>
        <p:txBody>
          <a:bodyPr wrap="none" rtlCol="0">
            <a:spAutoFit/>
          </a:bodyPr>
          <a:lstStyle/>
          <a:p>
            <a:r>
              <a:rPr lang="en-GB" sz="1500" dirty="0">
                <a:solidFill>
                  <a:srgbClr val="C00000"/>
                </a:solidFill>
              </a:rPr>
              <a:t>•</a:t>
            </a:r>
          </a:p>
        </p:txBody>
      </p:sp>
      <p:sp>
        <p:nvSpPr>
          <p:cNvPr id="9" name="TextBox 8">
            <a:extLst>
              <a:ext uri="{FF2B5EF4-FFF2-40B4-BE49-F238E27FC236}">
                <a16:creationId xmlns:a16="http://schemas.microsoft.com/office/drawing/2014/main" id="{60E545BF-4BA2-6544-A5F0-5D140AAFD2A5}"/>
              </a:ext>
            </a:extLst>
          </p:cNvPr>
          <p:cNvSpPr txBox="1"/>
          <p:nvPr/>
        </p:nvSpPr>
        <p:spPr>
          <a:xfrm>
            <a:off x="5124367" y="2646149"/>
            <a:ext cx="280846" cy="323165"/>
          </a:xfrm>
          <a:prstGeom prst="rect">
            <a:avLst/>
          </a:prstGeom>
          <a:noFill/>
        </p:spPr>
        <p:txBody>
          <a:bodyPr wrap="none" rtlCol="0">
            <a:spAutoFit/>
          </a:bodyPr>
          <a:lstStyle/>
          <a:p>
            <a:r>
              <a:rPr lang="en-GB" sz="1500" dirty="0">
                <a:solidFill>
                  <a:schemeClr val="accent1"/>
                </a:solidFill>
              </a:rPr>
              <a:t>•</a:t>
            </a:r>
          </a:p>
        </p:txBody>
      </p:sp>
    </p:spTree>
    <p:extLst>
      <p:ext uri="{BB962C8B-B14F-4D97-AF65-F5344CB8AC3E}">
        <p14:creationId xmlns:p14="http://schemas.microsoft.com/office/powerpoint/2010/main" val="446043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el 1"/>
          <p:cNvSpPr>
            <a:spLocks noGrp="1"/>
          </p:cNvSpPr>
          <p:nvPr>
            <p:ph type="title"/>
          </p:nvPr>
        </p:nvSpPr>
        <p:spPr/>
        <p:txBody>
          <a:bodyPr/>
          <a:lstStyle/>
          <a:p>
            <a:r>
              <a:rPr lang="en-US">
                <a:ea typeface="ＭＳ Ｐゴシック" charset="0"/>
                <a:cs typeface="ＭＳ Ｐゴシック" charset="0"/>
              </a:rPr>
              <a:t>Example</a:t>
            </a:r>
            <a:endParaRPr lang="en-US" dirty="0">
              <a:ea typeface="ＭＳ Ｐゴシック" charset="0"/>
              <a:cs typeface="ＭＳ Ｐゴシック" charset="0"/>
            </a:endParaRPr>
          </a:p>
        </p:txBody>
      </p:sp>
      <p:sp>
        <p:nvSpPr>
          <p:cNvPr id="2" name="Slide Number Placeholder 1">
            <a:extLst>
              <a:ext uri="{FF2B5EF4-FFF2-40B4-BE49-F238E27FC236}">
                <a16:creationId xmlns:a16="http://schemas.microsoft.com/office/drawing/2014/main" id="{57D23AF7-3914-5C4F-8245-FF650DAC0775}"/>
              </a:ext>
            </a:extLst>
          </p:cNvPr>
          <p:cNvSpPr>
            <a:spLocks noGrp="1"/>
          </p:cNvSpPr>
          <p:nvPr>
            <p:ph type="sldNum" sz="quarter" idx="12"/>
          </p:nvPr>
        </p:nvSpPr>
        <p:spPr/>
        <p:txBody>
          <a:bodyPr/>
          <a:lstStyle/>
          <a:p>
            <a:fld id="{67C9959E-8E6B-B04C-9955-EA096F41CA7A}" type="slidenum">
              <a:rPr lang="en-GB" smtClean="0"/>
              <a:t>37</a:t>
            </a:fld>
            <a:endParaRPr lang="en-GB"/>
          </a:p>
        </p:txBody>
      </p:sp>
      <p:pic>
        <p:nvPicPr>
          <p:cNvPr id="12083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28650" y="2119313"/>
            <a:ext cx="3600450" cy="2533650"/>
          </a:xfrm>
          <a:noFill/>
        </p:spPr>
      </p:pic>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75" y="2119313"/>
            <a:ext cx="3495675" cy="251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6" name="Textfeld 5"/>
          <p:cNvSpPr txBox="1">
            <a:spLocks noChangeArrowheads="1"/>
          </p:cNvSpPr>
          <p:nvPr/>
        </p:nvSpPr>
        <p:spPr bwMode="auto">
          <a:xfrm>
            <a:off x="1024420" y="4945063"/>
            <a:ext cx="280891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1800" i="0" dirty="0">
                <a:latin typeface="+mn-lt"/>
              </a:rPr>
              <a:t>Utility of four undominated </a:t>
            </a:r>
            <a:br>
              <a:rPr lang="en-US" sz="1800" i="0" dirty="0">
                <a:latin typeface="+mn-lt"/>
              </a:rPr>
            </a:br>
            <a:r>
              <a:rPr lang="en-US" sz="1800" i="0" dirty="0">
                <a:latin typeface="+mn-lt"/>
              </a:rPr>
              <a:t>two-step plans</a:t>
            </a:r>
          </a:p>
        </p:txBody>
      </p:sp>
      <p:sp>
        <p:nvSpPr>
          <p:cNvPr id="120837" name="Textfeld 6"/>
          <p:cNvSpPr txBox="1">
            <a:spLocks noChangeArrowheads="1"/>
          </p:cNvSpPr>
          <p:nvPr/>
        </p:nvSpPr>
        <p:spPr bwMode="auto">
          <a:xfrm>
            <a:off x="5354637" y="4945063"/>
            <a:ext cx="28257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1800" i="0" dirty="0">
                <a:latin typeface="+mn-lt"/>
              </a:rPr>
              <a:t>Utility function for optimal </a:t>
            </a:r>
            <a:br>
              <a:rPr lang="en-US" sz="1800" i="0" dirty="0">
                <a:latin typeface="+mn-lt"/>
              </a:rPr>
            </a:br>
            <a:r>
              <a:rPr lang="en-US" sz="1800" i="0" dirty="0">
                <a:latin typeface="+mn-lt"/>
              </a:rPr>
              <a:t>eight step plans</a:t>
            </a:r>
          </a:p>
        </p:txBody>
      </p:sp>
      <p:cxnSp>
        <p:nvCxnSpPr>
          <p:cNvPr id="8" name="Gerade Verbindung 8">
            <a:extLst>
              <a:ext uri="{FF2B5EF4-FFF2-40B4-BE49-F238E27FC236}">
                <a16:creationId xmlns:a16="http://schemas.microsoft.com/office/drawing/2014/main" id="{A2CFB968-B818-0C43-ACBB-5250F9B78813}"/>
              </a:ext>
            </a:extLst>
          </p:cNvPr>
          <p:cNvCxnSpPr>
            <a:cxnSpLocks noChangeShapeType="1"/>
          </p:cNvCxnSpPr>
          <p:nvPr/>
        </p:nvCxnSpPr>
        <p:spPr bwMode="auto">
          <a:xfrm flipV="1">
            <a:off x="2842591" y="2531165"/>
            <a:ext cx="934279" cy="543340"/>
          </a:xfrm>
          <a:prstGeom prst="line">
            <a:avLst/>
          </a:prstGeom>
          <a:noFill/>
          <a:ln w="25400">
            <a:solidFill>
              <a:srgbClr val="C00000"/>
            </a:solidFill>
            <a:round/>
            <a:headEnd/>
            <a:tailEnd/>
          </a:ln>
          <a:effectLst>
            <a:outerShdw blurRad="63500" dist="20000" dir="5400000" rotWithShape="0">
              <a:srgbClr val="000000">
                <a:alpha val="37999"/>
              </a:srgbClr>
            </a:outerShdw>
          </a:effectLst>
        </p:spPr>
      </p:cxnSp>
      <p:cxnSp>
        <p:nvCxnSpPr>
          <p:cNvPr id="9" name="Gerade Verbindung 12">
            <a:extLst>
              <a:ext uri="{FF2B5EF4-FFF2-40B4-BE49-F238E27FC236}">
                <a16:creationId xmlns:a16="http://schemas.microsoft.com/office/drawing/2014/main" id="{3730549B-C841-D543-8F66-23A0395FA1A2}"/>
              </a:ext>
            </a:extLst>
          </p:cNvPr>
          <p:cNvCxnSpPr>
            <a:cxnSpLocks noChangeShapeType="1"/>
          </p:cNvCxnSpPr>
          <p:nvPr/>
        </p:nvCxnSpPr>
        <p:spPr bwMode="auto">
          <a:xfrm>
            <a:off x="1291881" y="3129130"/>
            <a:ext cx="934484" cy="94284"/>
          </a:xfrm>
          <a:prstGeom prst="line">
            <a:avLst/>
          </a:prstGeom>
          <a:noFill/>
          <a:ln w="25400">
            <a:solidFill>
              <a:schemeClr val="accent1"/>
            </a:solidFill>
            <a:round/>
            <a:headEnd/>
            <a:tailEnd/>
          </a:ln>
          <a:effectLst>
            <a:outerShdw blurRad="63500" dist="23000" dir="5400000" rotWithShape="0">
              <a:srgbClr val="000000">
                <a:alpha val="34999"/>
              </a:srgbClr>
            </a:outerShdw>
          </a:effectLst>
        </p:spPr>
      </p:cxnSp>
      <p:cxnSp>
        <p:nvCxnSpPr>
          <p:cNvPr id="14" name="Gerade Verbindung 12">
            <a:extLst>
              <a:ext uri="{FF2B5EF4-FFF2-40B4-BE49-F238E27FC236}">
                <a16:creationId xmlns:a16="http://schemas.microsoft.com/office/drawing/2014/main" id="{6E8A1519-AFD4-284B-8A33-55F9E31DD9FE}"/>
              </a:ext>
            </a:extLst>
          </p:cNvPr>
          <p:cNvCxnSpPr>
            <a:cxnSpLocks noChangeShapeType="1"/>
          </p:cNvCxnSpPr>
          <p:nvPr/>
        </p:nvCxnSpPr>
        <p:spPr bwMode="auto">
          <a:xfrm flipV="1">
            <a:off x="2226365" y="3196910"/>
            <a:ext cx="310920" cy="26505"/>
          </a:xfrm>
          <a:prstGeom prst="line">
            <a:avLst/>
          </a:prstGeom>
          <a:noFill/>
          <a:ln w="25400">
            <a:solidFill>
              <a:schemeClr val="accent2"/>
            </a:solidFill>
            <a:round/>
            <a:headEnd/>
            <a:tailEnd/>
          </a:ln>
          <a:effectLst>
            <a:outerShdw blurRad="63500" dist="23000" dir="5400000" rotWithShape="0">
              <a:srgbClr val="000000">
                <a:alpha val="34999"/>
              </a:srgbClr>
            </a:outerShdw>
          </a:effectLst>
        </p:spPr>
      </p:cxnSp>
      <p:cxnSp>
        <p:nvCxnSpPr>
          <p:cNvPr id="18" name="Gerade Verbindung 12">
            <a:extLst>
              <a:ext uri="{FF2B5EF4-FFF2-40B4-BE49-F238E27FC236}">
                <a16:creationId xmlns:a16="http://schemas.microsoft.com/office/drawing/2014/main" id="{4571F807-73C5-B14F-8422-FA08E2CB9BE9}"/>
              </a:ext>
            </a:extLst>
          </p:cNvPr>
          <p:cNvCxnSpPr>
            <a:cxnSpLocks noChangeShapeType="1"/>
          </p:cNvCxnSpPr>
          <p:nvPr/>
        </p:nvCxnSpPr>
        <p:spPr bwMode="auto">
          <a:xfrm flipV="1">
            <a:off x="2537285" y="3074505"/>
            <a:ext cx="305306" cy="122406"/>
          </a:xfrm>
          <a:prstGeom prst="line">
            <a:avLst/>
          </a:prstGeom>
          <a:noFill/>
          <a:ln w="25400">
            <a:solidFill>
              <a:schemeClr val="accent4"/>
            </a:solidFill>
            <a:round/>
            <a:headEnd/>
            <a:tailEnd/>
          </a:ln>
          <a:effectLst>
            <a:outerShdw blurRad="63500" dist="23000" dir="5400000" rotWithShape="0">
              <a:srgbClr val="000000">
                <a:alpha val="34999"/>
              </a:srgbClr>
            </a:outerShdw>
          </a:effectLst>
        </p:spPr>
      </p:cxnSp>
    </p:spTree>
    <p:extLst>
      <p:ext uri="{BB962C8B-B14F-4D97-AF65-F5344CB8AC3E}">
        <p14:creationId xmlns:p14="http://schemas.microsoft.com/office/powerpoint/2010/main" val="1132875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el 1"/>
          <p:cNvSpPr>
            <a:spLocks noGrp="1"/>
          </p:cNvSpPr>
          <p:nvPr>
            <p:ph type="title"/>
          </p:nvPr>
        </p:nvSpPr>
        <p:spPr/>
        <p:txBody>
          <a:bodyPr/>
          <a:lstStyle/>
          <a:p>
            <a:r>
              <a:rPr lang="en-US" dirty="0"/>
              <a:t>General Formula</a:t>
            </a:r>
          </a:p>
        </p:txBody>
      </p:sp>
      <mc:AlternateContent xmlns:mc="http://schemas.openxmlformats.org/markup-compatibility/2006" xmlns:a14="http://schemas.microsoft.com/office/drawing/2010/main">
        <mc:Choice Requires="a14">
          <p:sp>
            <p:nvSpPr>
              <p:cNvPr id="121858" name="Inhaltsplatzhalter 2"/>
              <p:cNvSpPr>
                <a:spLocks noGrp="1"/>
              </p:cNvSpPr>
              <p:nvPr>
                <p:ph idx="1"/>
              </p:nvPr>
            </p:nvSpPr>
            <p:spPr/>
            <p:txBody>
              <a:bodyPr/>
              <a:lstStyle/>
              <a:p>
                <a:r>
                  <a:rPr lang="en-US" dirty="0"/>
                  <a:t>Let </a:t>
                </a:r>
                <a14:m>
                  <m:oMath xmlns:m="http://schemas.openxmlformats.org/officeDocument/2006/math">
                    <m:r>
                      <a:rPr lang="en-US" dirty="0" smtClean="0">
                        <a:latin typeface="Cambria Math" panose="02040503050406030204" pitchFamily="18" charset="0"/>
                      </a:rPr>
                      <m:t>𝑝</m:t>
                    </m:r>
                  </m:oMath>
                </a14:m>
                <a:r>
                  <a:rPr lang="en-US" dirty="0"/>
                  <a:t> be a depth-</a:t>
                </a:r>
                <a14:m>
                  <m:oMath xmlns:m="http://schemas.openxmlformats.org/officeDocument/2006/math">
                    <m:r>
                      <a:rPr lang="en-US" dirty="0" smtClean="0">
                        <a:latin typeface="Cambria Math" panose="02040503050406030204" pitchFamily="18" charset="0"/>
                      </a:rPr>
                      <m:t>𝑑</m:t>
                    </m:r>
                  </m:oMath>
                </a14:m>
                <a:r>
                  <a:rPr lang="en-US" dirty="0"/>
                  <a:t> conditional plan whose initial action is </a:t>
                </a:r>
                <a14:m>
                  <m:oMath xmlns:m="http://schemas.openxmlformats.org/officeDocument/2006/math">
                    <m:r>
                      <a:rPr lang="en-US" dirty="0" smtClean="0">
                        <a:latin typeface="Cambria Math" panose="02040503050406030204" pitchFamily="18" charset="0"/>
                      </a:rPr>
                      <m:t>𝑎</m:t>
                    </m:r>
                  </m:oMath>
                </a14:m>
                <a:r>
                  <a:rPr lang="en-US" dirty="0"/>
                  <a:t> and whose depth-</a:t>
                </a:r>
                <a14:m>
                  <m:oMath xmlns:m="http://schemas.openxmlformats.org/officeDocument/2006/math">
                    <m:r>
                      <a:rPr lang="en-US" dirty="0" smtClean="0">
                        <a:latin typeface="Cambria Math" panose="02040503050406030204" pitchFamily="18" charset="0"/>
                      </a:rPr>
                      <m:t>𝑑</m:t>
                    </m:r>
                    <m:r>
                      <a:rPr lang="en-US" dirty="0" smtClean="0">
                        <a:latin typeface="Cambria Math" panose="02040503050406030204" pitchFamily="18" charset="0"/>
                      </a:rPr>
                      <m:t>−1</m:t>
                    </m:r>
                  </m:oMath>
                </a14:m>
                <a:r>
                  <a:rPr lang="en-US" dirty="0"/>
                  <a:t> </a:t>
                </a:r>
                <a:r>
                  <a:rPr lang="en-US" dirty="0" err="1"/>
                  <a:t>subplan</a:t>
                </a:r>
                <a:r>
                  <a:rPr lang="en-US" dirty="0"/>
                  <a:t> for percept </a:t>
                </a:r>
                <a14:m>
                  <m:oMath xmlns:m="http://schemas.openxmlformats.org/officeDocument/2006/math">
                    <m:r>
                      <a:rPr lang="en-US" dirty="0" smtClean="0">
                        <a:latin typeface="Cambria Math" panose="02040503050406030204" pitchFamily="18" charset="0"/>
                      </a:rPr>
                      <m:t>𝑒</m:t>
                    </m:r>
                  </m:oMath>
                </a14:m>
                <a:r>
                  <a:rPr lang="en-US" dirty="0"/>
                  <a:t> is </a:t>
                </a:r>
                <a14:m>
                  <m:oMath xmlns:m="http://schemas.openxmlformats.org/officeDocument/2006/math">
                    <m:r>
                      <a:rPr lang="en-US" dirty="0" smtClean="0">
                        <a:latin typeface="Cambria Math" panose="02040503050406030204" pitchFamily="18" charset="0"/>
                      </a:rPr>
                      <m:t>𝑝</m:t>
                    </m:r>
                    <m:r>
                      <a:rPr lang="en-US" dirty="0" smtClean="0">
                        <a:latin typeface="Cambria Math" panose="02040503050406030204" pitchFamily="18" charset="0"/>
                      </a:rPr>
                      <m:t>.</m:t>
                    </m:r>
                    <m:r>
                      <a:rPr lang="en-US" dirty="0" smtClean="0">
                        <a:latin typeface="Cambria Math" panose="02040503050406030204" pitchFamily="18" charset="0"/>
                      </a:rPr>
                      <m:t>𝑒</m:t>
                    </m:r>
                  </m:oMath>
                </a14:m>
                <a:r>
                  <a:rPr lang="en-US" dirty="0"/>
                  <a:t>, then</a:t>
                </a:r>
              </a:p>
              <a:p>
                <a:pPr marL="457200" lvl="1" indent="0">
                  <a:buNone/>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en-US" dirty="0" smtClean="0">
                              <a:latin typeface="Cambria Math" panose="02040503050406030204" pitchFamily="18" charset="0"/>
                            </a:rPr>
                            <m:t>𝑢</m:t>
                          </m:r>
                        </m:e>
                        <m:sub>
                          <m:r>
                            <a:rPr lang="de-DE" dirty="0" smtClean="0">
                              <a:latin typeface="Cambria Math" panose="02040503050406030204" pitchFamily="18" charset="0"/>
                            </a:rPr>
                            <m:t>𝑝</m:t>
                          </m:r>
                        </m:sub>
                      </m:sSub>
                      <m:d>
                        <m:dPr>
                          <m:ctrlPr>
                            <a:rPr lang="en-US" i="1" dirty="0">
                              <a:latin typeface="Cambria Math" panose="02040503050406030204" pitchFamily="18" charset="0"/>
                            </a:rPr>
                          </m:ctrlPr>
                        </m:dPr>
                        <m:e>
                          <m:r>
                            <a:rPr lang="en-US" dirty="0">
                              <a:latin typeface="Cambria Math" panose="02040503050406030204" pitchFamily="18" charset="0"/>
                            </a:rPr>
                            <m:t>𝑠</m:t>
                          </m:r>
                        </m:e>
                      </m:d>
                      <m:r>
                        <a:rPr lang="en-US" dirty="0">
                          <a:latin typeface="Cambria Math" panose="02040503050406030204" pitchFamily="18" charset="0"/>
                        </a:rPr>
                        <m:t>=</m:t>
                      </m:r>
                      <m:r>
                        <a:rPr lang="en-US" dirty="0">
                          <a:latin typeface="Cambria Math" panose="02040503050406030204" pitchFamily="18" charset="0"/>
                        </a:rPr>
                        <m:t>𝑅</m:t>
                      </m:r>
                      <m:d>
                        <m:dPr>
                          <m:ctrlPr>
                            <a:rPr lang="en-US" i="1" dirty="0">
                              <a:latin typeface="Cambria Math" panose="02040503050406030204" pitchFamily="18" charset="0"/>
                            </a:rPr>
                          </m:ctrlPr>
                        </m:dPr>
                        <m:e>
                          <m:r>
                            <a:rPr lang="en-US" dirty="0">
                              <a:latin typeface="Cambria Math" panose="02040503050406030204" pitchFamily="18" charset="0"/>
                            </a:rPr>
                            <m:t>𝑠</m:t>
                          </m:r>
                        </m:e>
                      </m:d>
                      <m:r>
                        <a:rPr lang="en-US" dirty="0">
                          <a:latin typeface="Cambria Math" panose="02040503050406030204" pitchFamily="18" charset="0"/>
                        </a:rPr>
                        <m:t>+</m:t>
                      </m:r>
                      <m:nary>
                        <m:naryPr>
                          <m:chr m:val="∑"/>
                          <m:supHide m:val="on"/>
                          <m:ctrlPr>
                            <a:rPr lang="en-US" i="1" dirty="0">
                              <a:latin typeface="Cambria Math" panose="02040503050406030204" pitchFamily="18" charset="0"/>
                            </a:rPr>
                          </m:ctrlPr>
                        </m:naryPr>
                        <m:sub>
                          <m:sSup>
                            <m:sSupPr>
                              <m:ctrlPr>
                                <a:rPr lang="de-DE" i="1" dirty="0" smtClean="0">
                                  <a:latin typeface="Cambria Math" panose="02040503050406030204" pitchFamily="18" charset="0"/>
                                </a:rPr>
                              </m:ctrlPr>
                            </m:sSupPr>
                            <m:e>
                              <m:r>
                                <a:rPr lang="de-DE" dirty="0" smtClean="0">
                                  <a:latin typeface="Cambria Math" panose="02040503050406030204" pitchFamily="18" charset="0"/>
                                </a:rPr>
                                <m:t>𝑠</m:t>
                              </m:r>
                            </m:e>
                            <m:sup>
                              <m:r>
                                <a:rPr lang="de-DE" dirty="0" smtClean="0">
                                  <a:latin typeface="Cambria Math" panose="02040503050406030204" pitchFamily="18" charset="0"/>
                                </a:rPr>
                                <m:t>′</m:t>
                              </m:r>
                            </m:sup>
                          </m:sSup>
                        </m:sub>
                        <m:sup/>
                        <m:e>
                          <m:r>
                            <a:rPr lang="en-US" altLang="ja-JP" dirty="0">
                              <a:latin typeface="Cambria Math" panose="02040503050406030204" pitchFamily="18" charset="0"/>
                            </a:rPr>
                            <m:t>𝑃</m:t>
                          </m:r>
                          <m:r>
                            <a:rPr lang="en-US" altLang="ja-JP" dirty="0">
                              <a:latin typeface="Cambria Math" panose="02040503050406030204" pitchFamily="18" charset="0"/>
                            </a:rPr>
                            <m:t>(</m:t>
                          </m:r>
                          <m:sSup>
                            <m:sSupPr>
                              <m:ctrlPr>
                                <a:rPr lang="de-DE" altLang="ja-JP" i="1" dirty="0" smtClean="0">
                                  <a:latin typeface="Cambria Math" panose="02040503050406030204" pitchFamily="18" charset="0"/>
                                </a:rPr>
                              </m:ctrlPr>
                            </m:sSupPr>
                            <m:e>
                              <m:r>
                                <a:rPr lang="en-US" altLang="ja-JP" dirty="0">
                                  <a:latin typeface="Cambria Math" panose="02040503050406030204" pitchFamily="18" charset="0"/>
                                </a:rPr>
                                <m:t>𝑠</m:t>
                              </m:r>
                            </m:e>
                            <m:sup>
                              <m:r>
                                <a:rPr lang="de-DE" altLang="ja-JP" dirty="0" smtClean="0">
                                  <a:latin typeface="Cambria Math" panose="02040503050406030204" pitchFamily="18" charset="0"/>
                                </a:rPr>
                                <m:t>′</m:t>
                              </m:r>
                            </m:sup>
                          </m:sSup>
                          <m:r>
                            <a:rPr lang="en-US" altLang="ja-JP" dirty="0">
                              <a:latin typeface="Cambria Math" panose="02040503050406030204" pitchFamily="18" charset="0"/>
                            </a:rPr>
                            <m:t>| </m:t>
                          </m:r>
                          <m:r>
                            <a:rPr lang="en-US" altLang="ja-JP" dirty="0" err="1">
                              <a:latin typeface="Cambria Math" panose="02040503050406030204" pitchFamily="18" charset="0"/>
                            </a:rPr>
                            <m:t>𝑠</m:t>
                          </m:r>
                          <m:r>
                            <a:rPr lang="en-US" altLang="ja-JP" dirty="0" err="1">
                              <a:latin typeface="Cambria Math" panose="02040503050406030204" pitchFamily="18" charset="0"/>
                            </a:rPr>
                            <m:t>,</m:t>
                          </m:r>
                          <m:r>
                            <a:rPr lang="en-US" altLang="ja-JP" dirty="0" err="1">
                              <a:latin typeface="Cambria Math" panose="02040503050406030204" pitchFamily="18" charset="0"/>
                            </a:rPr>
                            <m:t>𝑎</m:t>
                          </m:r>
                          <m:r>
                            <a:rPr lang="en-US" altLang="ja-JP" dirty="0">
                              <a:latin typeface="Cambria Math" panose="02040503050406030204" pitchFamily="18" charset="0"/>
                            </a:rPr>
                            <m:t>)</m:t>
                          </m:r>
                          <m:r>
                            <a:rPr lang="de-DE" altLang="ja-JP" dirty="0" smtClean="0">
                              <a:latin typeface="Cambria Math" panose="02040503050406030204" pitchFamily="18" charset="0"/>
                            </a:rPr>
                            <m:t> </m:t>
                          </m:r>
                        </m:e>
                      </m:nary>
                      <m:nary>
                        <m:naryPr>
                          <m:chr m:val="∑"/>
                          <m:supHide m:val="on"/>
                          <m:ctrlPr>
                            <a:rPr lang="en-US" altLang="ja-JP" i="1" dirty="0">
                              <a:latin typeface="Cambria Math" panose="02040503050406030204" pitchFamily="18" charset="0"/>
                            </a:rPr>
                          </m:ctrlPr>
                        </m:naryPr>
                        <m:sub>
                          <m:r>
                            <a:rPr lang="de-DE" altLang="ja-JP" dirty="0" smtClean="0">
                              <a:latin typeface="Cambria Math" panose="02040503050406030204" pitchFamily="18" charset="0"/>
                            </a:rPr>
                            <m:t>𝑒</m:t>
                          </m:r>
                        </m:sub>
                        <m:sup/>
                        <m:e>
                          <m:r>
                            <a:rPr lang="en-US" altLang="ja-JP" dirty="0">
                              <a:latin typeface="Cambria Math" panose="02040503050406030204" pitchFamily="18" charset="0"/>
                            </a:rPr>
                            <m:t>𝑃</m:t>
                          </m:r>
                          <m:d>
                            <m:dPr>
                              <m:ctrlPr>
                                <a:rPr lang="en-US" altLang="ja-JP" i="1" dirty="0">
                                  <a:latin typeface="Cambria Math" panose="02040503050406030204" pitchFamily="18" charset="0"/>
                                </a:rPr>
                              </m:ctrlPr>
                            </m:dPr>
                            <m:e>
                              <m:r>
                                <a:rPr lang="en-US" altLang="ja-JP" dirty="0" err="1">
                                  <a:latin typeface="Cambria Math" panose="02040503050406030204" pitchFamily="18" charset="0"/>
                                </a:rPr>
                                <m:t>𝑒</m:t>
                              </m:r>
                            </m:e>
                            <m:e>
                              <m:sSup>
                                <m:sSupPr>
                                  <m:ctrlPr>
                                    <a:rPr lang="de-DE" altLang="ja-JP" i="1" dirty="0" smtClean="0">
                                      <a:latin typeface="Cambria Math" panose="02040503050406030204" pitchFamily="18" charset="0"/>
                                    </a:rPr>
                                  </m:ctrlPr>
                                </m:sSupPr>
                                <m:e>
                                  <m:r>
                                    <a:rPr lang="en-US" altLang="ja-JP" dirty="0" err="1">
                                      <a:latin typeface="Cambria Math" panose="02040503050406030204" pitchFamily="18" charset="0"/>
                                    </a:rPr>
                                    <m:t>𝑠</m:t>
                                  </m:r>
                                </m:e>
                                <m:sup>
                                  <m:r>
                                    <a:rPr lang="de-DE" altLang="ja-JP" dirty="0" smtClean="0">
                                      <a:latin typeface="Cambria Math" panose="02040503050406030204" pitchFamily="18" charset="0"/>
                                    </a:rPr>
                                    <m:t>′</m:t>
                                  </m:r>
                                </m:sup>
                              </m:sSup>
                            </m:e>
                          </m:d>
                          <m:r>
                            <a:rPr lang="en-US" altLang="ja-JP" dirty="0">
                              <a:latin typeface="Cambria Math" panose="02040503050406030204" pitchFamily="18" charset="0"/>
                            </a:rPr>
                            <m:t> </m:t>
                          </m:r>
                          <m:sSub>
                            <m:sSubPr>
                              <m:ctrlPr>
                                <a:rPr lang="de-DE" altLang="ja-JP" i="1" dirty="0" smtClean="0">
                                  <a:latin typeface="Cambria Math" panose="02040503050406030204" pitchFamily="18" charset="0"/>
                                </a:rPr>
                              </m:ctrlPr>
                            </m:sSubPr>
                            <m:e>
                              <m:r>
                                <a:rPr lang="en-US" altLang="ja-JP" dirty="0" err="1">
                                  <a:latin typeface="Cambria Math" panose="02040503050406030204" pitchFamily="18" charset="0"/>
                                </a:rPr>
                                <m:t>𝑢</m:t>
                              </m:r>
                            </m:e>
                            <m:sub>
                              <m:r>
                                <a:rPr lang="de-DE" altLang="ja-JP" dirty="0" smtClean="0">
                                  <a:latin typeface="Cambria Math" panose="02040503050406030204" pitchFamily="18" charset="0"/>
                                </a:rPr>
                                <m:t>𝑝</m:t>
                              </m:r>
                              <m:r>
                                <a:rPr lang="de-DE" altLang="ja-JP" dirty="0" smtClean="0">
                                  <a:latin typeface="Cambria Math" panose="02040503050406030204" pitchFamily="18" charset="0"/>
                                </a:rPr>
                                <m:t>.</m:t>
                              </m:r>
                              <m:r>
                                <a:rPr lang="de-DE" altLang="ja-JP" dirty="0" smtClean="0">
                                  <a:latin typeface="Cambria Math" panose="02040503050406030204" pitchFamily="18" charset="0"/>
                                </a:rPr>
                                <m:t>𝑒</m:t>
                              </m:r>
                            </m:sub>
                          </m:sSub>
                          <m:d>
                            <m:dPr>
                              <m:ctrlPr>
                                <a:rPr lang="en-US" altLang="ja-JP" i="1" dirty="0">
                                  <a:latin typeface="Cambria Math" panose="02040503050406030204" pitchFamily="18" charset="0"/>
                                </a:rPr>
                              </m:ctrlPr>
                            </m:dPr>
                            <m:e>
                              <m:sSup>
                                <m:sSupPr>
                                  <m:ctrlPr>
                                    <a:rPr lang="de-DE" altLang="ja-JP" i="1" dirty="0" smtClean="0">
                                      <a:latin typeface="Cambria Math" panose="02040503050406030204" pitchFamily="18" charset="0"/>
                                    </a:rPr>
                                  </m:ctrlPr>
                                </m:sSupPr>
                                <m:e>
                                  <m:r>
                                    <a:rPr lang="en-US" altLang="ja-JP" dirty="0">
                                      <a:latin typeface="Cambria Math" panose="02040503050406030204" pitchFamily="18" charset="0"/>
                                    </a:rPr>
                                    <m:t>𝑠</m:t>
                                  </m:r>
                                </m:e>
                                <m:sup>
                                  <m:r>
                                    <a:rPr lang="de-DE" altLang="ja-JP" dirty="0" smtClean="0">
                                      <a:latin typeface="Cambria Math" panose="02040503050406030204" pitchFamily="18" charset="0"/>
                                    </a:rPr>
                                    <m:t>′</m:t>
                                  </m:r>
                                </m:sup>
                              </m:sSup>
                            </m:e>
                          </m:d>
                        </m:e>
                      </m:nary>
                    </m:oMath>
                  </m:oMathPara>
                </a14:m>
                <a:br>
                  <a:rPr lang="en-US" altLang="ja-JP" dirty="0"/>
                </a:br>
                <a:endParaRPr lang="en-US" altLang="ja-JP" dirty="0"/>
              </a:p>
              <a:p>
                <a:r>
                  <a:rPr lang="en-US" dirty="0"/>
                  <a:t>This gives us a </a:t>
                </a:r>
                <a:r>
                  <a:rPr lang="en-US" i="1" dirty="0"/>
                  <a:t>value iteration </a:t>
                </a:r>
                <a:r>
                  <a:rPr lang="en-US" dirty="0"/>
                  <a:t>algorithm</a:t>
                </a:r>
              </a:p>
              <a:p>
                <a:r>
                  <a:rPr lang="en-US" dirty="0"/>
                  <a:t>The elimination of dominated plans is essential for reducing doubly exponential growth: </a:t>
                </a:r>
              </a:p>
              <a:p>
                <a:pPr lvl="1"/>
                <a:r>
                  <a:rPr lang="en-US" dirty="0"/>
                  <a:t>Number of undominated plans with </a:t>
                </a:r>
                <a14:m>
                  <m:oMath xmlns:m="http://schemas.openxmlformats.org/officeDocument/2006/math">
                    <m:r>
                      <a:rPr lang="en-US" dirty="0" smtClean="0">
                        <a:latin typeface="Cambria Math" panose="02040503050406030204" pitchFamily="18" charset="0"/>
                      </a:rPr>
                      <m:t>𝑑</m:t>
                    </m:r>
                    <m:r>
                      <a:rPr lang="en-US" dirty="0" smtClean="0">
                        <a:latin typeface="Cambria Math" panose="02040503050406030204" pitchFamily="18" charset="0"/>
                      </a:rPr>
                      <m:t>=8</m:t>
                    </m:r>
                  </m:oMath>
                </a14:m>
                <a:r>
                  <a:rPr lang="en-US" dirty="0"/>
                  <a:t> is just </a:t>
                </a:r>
                <a14:m>
                  <m:oMath xmlns:m="http://schemas.openxmlformats.org/officeDocument/2006/math">
                    <m:r>
                      <a:rPr lang="en-US" dirty="0" smtClean="0">
                        <a:latin typeface="Cambria Math" panose="02040503050406030204" pitchFamily="18" charset="0"/>
                      </a:rPr>
                      <m:t>144</m:t>
                    </m:r>
                  </m:oMath>
                </a14:m>
                <a:endParaRPr lang="de-DE" dirty="0"/>
              </a:p>
              <a:p>
                <a:pPr lvl="1"/>
                <a:r>
                  <a:rPr lang="en-US" dirty="0"/>
                  <a:t>Otherwise </a:t>
                </a:r>
                <a14:m>
                  <m:oMath xmlns:m="http://schemas.openxmlformats.org/officeDocument/2006/math">
                    <m:sSup>
                      <m:sSupPr>
                        <m:ctrlPr>
                          <a:rPr lang="en-US" i="1" dirty="0" smtClean="0">
                            <a:latin typeface="Cambria Math" panose="02040503050406030204" pitchFamily="18" charset="0"/>
                          </a:rPr>
                        </m:ctrlPr>
                      </m:sSupPr>
                      <m:e>
                        <m:r>
                          <a:rPr lang="en-US" dirty="0" smtClean="0">
                            <a:latin typeface="Cambria Math" panose="02040503050406030204" pitchFamily="18" charset="0"/>
                          </a:rPr>
                          <m:t>2</m:t>
                        </m:r>
                      </m:e>
                      <m:sup>
                        <m:r>
                          <a:rPr lang="de-DE" dirty="0" smtClean="0">
                            <a:latin typeface="Cambria Math" panose="02040503050406030204" pitchFamily="18" charset="0"/>
                          </a:rPr>
                          <m:t>255</m:t>
                        </m:r>
                      </m:sup>
                    </m:sSup>
                  </m:oMath>
                </a14:m>
                <a:r>
                  <a:rPr lang="en-US" dirty="0"/>
                  <a:t> (</a:t>
                </a:r>
                <a14:m>
                  <m:oMath xmlns:m="http://schemas.openxmlformats.org/officeDocument/2006/math">
                    <m:sSup>
                      <m:sSupPr>
                        <m:ctrlPr>
                          <a:rPr lang="en-US" i="1" dirty="0" smtClean="0">
                            <a:latin typeface="Cambria Math" panose="02040503050406030204" pitchFamily="18" charset="0"/>
                          </a:rPr>
                        </m:ctrlPr>
                      </m:sSupPr>
                      <m:e>
                        <m:d>
                          <m:dPr>
                            <m:begChr m:val="|"/>
                            <m:endChr m:val="|"/>
                            <m:ctrlPr>
                              <a:rPr lang="en-US" i="1" dirty="0" smtClean="0">
                                <a:latin typeface="Cambria Math" panose="02040503050406030204" pitchFamily="18" charset="0"/>
                              </a:rPr>
                            </m:ctrlPr>
                          </m:dPr>
                          <m:e>
                            <m:r>
                              <a:rPr lang="en-US" dirty="0" smtClean="0">
                                <a:latin typeface="Cambria Math" panose="02040503050406030204" pitchFamily="18" charset="0"/>
                              </a:rPr>
                              <m:t>𝐴</m:t>
                            </m:r>
                          </m:e>
                        </m:d>
                      </m:e>
                      <m:sup>
                        <m:r>
                          <a:rPr lang="de-DE" dirty="0" smtClean="0">
                            <a:latin typeface="Cambria Math" panose="02040503050406030204" pitchFamily="18" charset="0"/>
                          </a:rPr>
                          <m:t>𝑂</m:t>
                        </m:r>
                        <m:d>
                          <m:dPr>
                            <m:ctrlPr>
                              <a:rPr lang="de-DE" i="1" dirty="0" smtClean="0">
                                <a:latin typeface="Cambria Math" panose="02040503050406030204" pitchFamily="18" charset="0"/>
                              </a:rPr>
                            </m:ctrlPr>
                          </m:dPr>
                          <m:e>
                            <m:sSup>
                              <m:sSupPr>
                                <m:ctrlPr>
                                  <a:rPr lang="de-DE" i="1" dirty="0" smtClean="0">
                                    <a:latin typeface="Cambria Math" panose="02040503050406030204" pitchFamily="18" charset="0"/>
                                  </a:rPr>
                                </m:ctrlPr>
                              </m:sSupPr>
                              <m:e>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𝐸</m:t>
                                    </m:r>
                                  </m:e>
                                </m:d>
                              </m:e>
                              <m:sup>
                                <m:r>
                                  <a:rPr lang="de-DE" dirty="0" smtClean="0">
                                    <a:latin typeface="Cambria Math" panose="02040503050406030204" pitchFamily="18" charset="0"/>
                                  </a:rPr>
                                  <m:t>𝑑</m:t>
                                </m:r>
                                <m:r>
                                  <a:rPr lang="de-DE" dirty="0" smtClean="0">
                                    <a:latin typeface="Cambria Math" panose="02040503050406030204" pitchFamily="18" charset="0"/>
                                  </a:rPr>
                                  <m:t>−1</m:t>
                                </m:r>
                              </m:sup>
                            </m:sSup>
                          </m:e>
                        </m:d>
                      </m:sup>
                    </m:sSup>
                  </m:oMath>
                </a14:m>
                <a:r>
                  <a:rPr lang="en-US" dirty="0"/>
                  <a:t>)</a:t>
                </a:r>
              </a:p>
              <a:p>
                <a:pPr lvl="2"/>
                <a:r>
                  <a:rPr lang="en-US" dirty="0"/>
                  <a:t>For large POMDPs this approach is highly inefficient</a:t>
                </a:r>
              </a:p>
            </p:txBody>
          </p:sp>
        </mc:Choice>
        <mc:Fallback xmlns="">
          <p:sp>
            <p:nvSpPr>
              <p:cNvPr id="121858" name="Inhaltsplatzhalter 2"/>
              <p:cNvSpPr>
                <a:spLocks noGrp="1" noRot="1" noChangeAspect="1" noMove="1" noResize="1" noEditPoints="1" noAdjustHandles="1" noChangeArrowheads="1" noChangeShapeType="1" noTextEdit="1"/>
              </p:cNvSpPr>
              <p:nvPr>
                <p:ph idx="1"/>
              </p:nvPr>
            </p:nvSpPr>
            <p:spPr>
              <a:blipFill>
                <a:blip r:embed="rId2"/>
                <a:stretch>
                  <a:fillRect l="-1447" t="-404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0D00C8C-4C2F-4040-BAC7-8B6E4FE2F812}"/>
              </a:ext>
            </a:extLst>
          </p:cNvPr>
          <p:cNvSpPr>
            <a:spLocks noGrp="1"/>
          </p:cNvSpPr>
          <p:nvPr>
            <p:ph type="sldNum" sz="quarter" idx="12"/>
          </p:nvPr>
        </p:nvSpPr>
        <p:spPr/>
        <p:txBody>
          <a:bodyPr/>
          <a:lstStyle/>
          <a:p>
            <a:fld id="{67C9959E-8E6B-B04C-9955-EA096F41CA7A}" type="slidenum">
              <a:rPr lang="en-GB" smtClean="0"/>
              <a:pPr/>
              <a:t>38</a:t>
            </a:fld>
            <a:endParaRPr lang="en-GB"/>
          </a:p>
        </p:txBody>
      </p:sp>
    </p:spTree>
    <p:extLst>
      <p:ext uri="{BB962C8B-B14F-4D97-AF65-F5344CB8AC3E}">
        <p14:creationId xmlns:p14="http://schemas.microsoft.com/office/powerpoint/2010/main" val="2309791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Value Iteration: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3B9DE-33C7-8A48-8408-962BF3FC6AA5}"/>
                  </a:ext>
                </a:extLst>
              </p:cNvPr>
              <p:cNvSpPr>
                <a:spLocks noGrp="1"/>
              </p:cNvSpPr>
              <p:nvPr>
                <p:ph idx="1"/>
              </p:nvPr>
            </p:nvSpPr>
            <p:spPr>
              <a:xfrm>
                <a:off x="628649" y="4146690"/>
                <a:ext cx="8036379" cy="2335788"/>
              </a:xfrm>
            </p:spPr>
            <p:txBody>
              <a:bodyPr>
                <a:normAutofit fontScale="70000" lnSpcReduction="20000"/>
              </a:bodyPr>
              <a:lstStyle/>
              <a:p>
                <a:r>
                  <a:rPr lang="en-GB" dirty="0"/>
                  <a:t>Inputs</a:t>
                </a:r>
              </a:p>
              <a:p>
                <a:pPr lvl="1"/>
                <a:r>
                  <a:rPr lang="en-GB" dirty="0"/>
                  <a:t>a POMDP, which includes</a:t>
                </a:r>
              </a:p>
              <a:p>
                <a:pPr lvl="2"/>
                <a:r>
                  <a:rPr lang="en-GB" dirty="0"/>
                  <a:t>States </a:t>
                </a:r>
                <a14:m>
                  <m:oMath xmlns:m="http://schemas.openxmlformats.org/officeDocument/2006/math">
                    <m:r>
                      <a:rPr lang="en-GB" i="1" smtClean="0">
                        <a:latin typeface="Cambria Math" panose="02040503050406030204" pitchFamily="18" charset="0"/>
                      </a:rPr>
                      <m:t>𝑆</m:t>
                    </m:r>
                  </m:oMath>
                </a14:m>
                <a:endParaRPr lang="en-GB" dirty="0"/>
              </a:p>
              <a:p>
                <a:pPr lvl="2"/>
                <a:r>
                  <a:rPr lang="en-GB" dirty="0"/>
                  <a:t>For all </a:t>
                </a:r>
                <a14:m>
                  <m:oMath xmlns:m="http://schemas.openxmlformats.org/officeDocument/2006/math">
                    <m:r>
                      <a:rPr lang="en-GB" b="0" i="1" smtClean="0">
                        <a:latin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𝑆</m:t>
                    </m:r>
                  </m:oMath>
                </a14:m>
                <a:r>
                  <a:rPr lang="en-GB" dirty="0"/>
                  <a:t>, actions </a:t>
                </a:r>
                <a14:m>
                  <m:oMath xmlns:m="http://schemas.openxmlformats.org/officeDocument/2006/math">
                    <m:r>
                      <a:rPr lang="en-GB" i="1" smtClean="0">
                        <a:latin typeface="Cambria Math" panose="02040503050406030204" pitchFamily="18" charset="0"/>
                      </a:rPr>
                      <m:t>𝐴</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r>
                  <a:rPr lang="en-GB" dirty="0"/>
                  <a:t>, transition model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𝑠</m:t>
                            </m:r>
                          </m:e>
                          <m:sup>
                            <m:r>
                              <a:rPr lang="en-GB" b="0" i="1" smtClean="0">
                                <a:latin typeface="Cambria Math" panose="02040503050406030204" pitchFamily="18" charset="0"/>
                              </a:rPr>
                              <m:t>′</m:t>
                            </m:r>
                          </m:sup>
                        </m:sSup>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r>
                          <a:rPr lang="en-GB" b="0" i="1" smtClean="0">
                            <a:latin typeface="Cambria Math" panose="02040503050406030204" pitchFamily="18" charset="0"/>
                          </a:rPr>
                          <m:t>𝑠</m:t>
                        </m:r>
                      </m:e>
                    </m:d>
                  </m:oMath>
                </a14:m>
                <a:r>
                  <a:rPr lang="en-GB" dirty="0"/>
                  <a:t>, sensor model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𝑜</m:t>
                        </m:r>
                        <m:r>
                          <a:rPr lang="en-GB" i="1">
                            <a:latin typeface="Cambria Math" panose="02040503050406030204" pitchFamily="18" charset="0"/>
                          </a:rPr>
                          <m:t>| </m:t>
                        </m:r>
                        <m:r>
                          <a:rPr lang="en-GB" i="1">
                            <a:latin typeface="Cambria Math" panose="02040503050406030204" pitchFamily="18" charset="0"/>
                          </a:rPr>
                          <m:t>𝑠</m:t>
                        </m:r>
                      </m:e>
                    </m:d>
                  </m:oMath>
                </a14:m>
                <a:r>
                  <a:rPr lang="en-GB" dirty="0"/>
                  <a:t>, rewards </a:t>
                </a:r>
                <a14:m>
                  <m:oMath xmlns:m="http://schemas.openxmlformats.org/officeDocument/2006/math">
                    <m:r>
                      <a:rPr lang="en-GB" i="1" smtClean="0">
                        <a:latin typeface="Cambria Math" panose="02040503050406030204" pitchFamily="18" charset="0"/>
                        <a:ea typeface="Cambria Math" panose="02040503050406030204" pitchFamily="18" charset="0"/>
                      </a:rPr>
                      <m:t>𝜌</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pPr lvl="2"/>
                <a:r>
                  <a:rPr lang="en-GB" dirty="0"/>
                  <a:t>Discount </a:t>
                </a:r>
                <a14:m>
                  <m:oMath xmlns:m="http://schemas.openxmlformats.org/officeDocument/2006/math">
                    <m:r>
                      <a:rPr lang="en-GB" i="1">
                        <a:latin typeface="Cambria Math" panose="02040503050406030204" pitchFamily="18" charset="0"/>
                      </a:rPr>
                      <m:t>𝛾</m:t>
                    </m:r>
                  </m:oMath>
                </a14:m>
                <a:endParaRPr lang="en-GB" dirty="0"/>
              </a:p>
              <a:p>
                <a:pPr lvl="1"/>
                <a:r>
                  <a:rPr lang="en-GB" dirty="0"/>
                  <a:t>Maximum error allowed </a:t>
                </a:r>
                <a14:m>
                  <m:oMath xmlns:m="http://schemas.openxmlformats.org/officeDocument/2006/math">
                    <m:r>
                      <a:rPr lang="en-GB" i="1">
                        <a:latin typeface="Cambria Math" panose="02040503050406030204" pitchFamily="18" charset="0"/>
                        <a:cs typeface="Courier New" panose="02070309020205020404" pitchFamily="49" charset="0"/>
                      </a:rPr>
                      <m:t>𝜖</m:t>
                    </m:r>
                  </m:oMath>
                </a14:m>
                <a:endParaRPr lang="en-GB" dirty="0"/>
              </a:p>
              <a:p>
                <a:r>
                  <a:rPr lang="en-GB" dirty="0"/>
                  <a:t>Local variables</a:t>
                </a:r>
              </a:p>
              <a:p>
                <a:pPr lvl="1"/>
                <a14:m>
                  <m:oMath xmlns:m="http://schemas.openxmlformats.org/officeDocument/2006/math">
                    <m:r>
                      <a:rPr lang="en-GB" i="1">
                        <a:latin typeface="Cambria Math" panose="02040503050406030204" pitchFamily="18" charset="0"/>
                      </a:rPr>
                      <m:t>𝑈</m:t>
                    </m:r>
                    <m:r>
                      <a:rPr lang="en-GB" i="1">
                        <a:latin typeface="Cambria Math" panose="02040503050406030204" pitchFamily="18" charset="0"/>
                      </a:rPr>
                      <m:t>, </m:t>
                    </m:r>
                    <m:sSup>
                      <m:sSupPr>
                        <m:ctrlPr>
                          <a:rPr lang="en-GB" i="1" smtClean="0">
                            <a:latin typeface="Cambria Math" panose="02040503050406030204" pitchFamily="18" charset="0"/>
                          </a:rPr>
                        </m:ctrlPr>
                      </m:sSupPr>
                      <m:e>
                        <m:r>
                          <a:rPr lang="en-GB" i="1">
                            <a:latin typeface="Cambria Math" panose="02040503050406030204" pitchFamily="18" charset="0"/>
                          </a:rPr>
                          <m:t>𝑈</m:t>
                        </m:r>
                      </m:e>
                      <m:sup>
                        <m:r>
                          <a:rPr lang="en-GB" i="1" smtClean="0">
                            <a:latin typeface="Cambria Math" panose="02040503050406030204" pitchFamily="18" charset="0"/>
                          </a:rPr>
                          <m:t>′</m:t>
                        </m:r>
                      </m:sup>
                    </m:sSup>
                  </m:oMath>
                </a14:m>
                <a:r>
                  <a:rPr lang="en-GB" dirty="0"/>
                  <a:t> sets of plans with associated utility vectors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𝑝</m:t>
                        </m:r>
                      </m:sub>
                    </m:sSub>
                  </m:oMath>
                </a14:m>
                <a:endParaRPr lang="en-GB" dirty="0"/>
              </a:p>
            </p:txBody>
          </p:sp>
        </mc:Choice>
        <mc:Fallback xmlns="">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idx="1"/>
              </p:nvPr>
            </p:nvSpPr>
            <p:spPr>
              <a:xfrm>
                <a:off x="628649" y="4146690"/>
                <a:ext cx="8036379" cy="2335788"/>
              </a:xfrm>
              <a:blipFill>
                <a:blip r:embed="rId2"/>
                <a:stretch>
                  <a:fillRect l="-473" t="-489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12"/>
          </p:nvPr>
        </p:nvSpPr>
        <p:spPr/>
        <p:txBody>
          <a:bodyPr/>
          <a:lstStyle/>
          <a:p>
            <a:fld id="{67C9959E-8E6B-B04C-9955-EA096F41CA7A}" type="slidenum">
              <a:rPr lang="en-GB" smtClean="0"/>
              <a:t>39</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314325" y="1158240"/>
            <a:ext cx="8626475"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b="1" dirty="0">
                <a:latin typeface="Courier New" panose="02070309020205020404" pitchFamily="49" charset="0"/>
                <a:cs typeface="Courier New" panose="02070309020205020404" pitchFamily="49" charset="0"/>
              </a:rPr>
              <a:t>function value-iteration(</a:t>
            </a:r>
            <a:r>
              <a:rPr lang="en-GB" b="1" i="1" dirty="0" err="1">
                <a:latin typeface="Courier New" panose="02070309020205020404" pitchFamily="49" charset="0"/>
                <a:cs typeface="Courier New" panose="02070309020205020404" pitchFamily="49" charset="0"/>
              </a:rPr>
              <a:t>pomdp</a:t>
            </a:r>
            <a:r>
              <a:rPr lang="en-GB" b="1" dirty="0">
                <a:latin typeface="Courier New" panose="02070309020205020404" pitchFamily="49" charset="0"/>
                <a:cs typeface="Courier New" panose="02070309020205020404" pitchFamily="49" charset="0"/>
              </a:rPr>
              <a:t>,𝜖)</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U</a:t>
            </a:r>
            <a:r>
              <a:rPr lang="en-GB" dirty="0">
                <a:latin typeface="Courier New" panose="02070309020205020404" pitchFamily="49" charset="0"/>
                <a:cs typeface="Courier New" panose="02070309020205020404" pitchFamily="49" charset="0"/>
              </a:rPr>
              <a:t>’ ← a set containing the empty plan [] with </a:t>
            </a:r>
            <a:r>
              <a:rPr lang="en-GB" i="1" dirty="0">
                <a:latin typeface="Courier New" panose="02070309020205020404" pitchFamily="49" charset="0"/>
                <a:cs typeface="Courier New" panose="02070309020205020404" pitchFamily="49" charset="0"/>
              </a:rPr>
              <a:t>u</a:t>
            </a:r>
            <a:r>
              <a:rPr lang="en-GB" baseline="-25000" dirty="0">
                <a:latin typeface="Courier New" panose="02070309020205020404" pitchFamily="49" charset="0"/>
                <a:cs typeface="Courier New" panose="02070309020205020404" pitchFamily="49" charset="0"/>
              </a:rPr>
              <a:t>[]</a:t>
            </a:r>
            <a:r>
              <a:rPr lang="en-GB" dirty="0">
                <a:latin typeface="Courier New" panose="02070309020205020404" pitchFamily="49" charset="0"/>
                <a:cs typeface="Courier New" panose="02070309020205020404" pitchFamily="49" charset="0"/>
              </a:rPr>
              <a:t>(</a:t>
            </a:r>
            <a:r>
              <a:rPr lang="en-GB" i="1" dirty="0">
                <a:latin typeface="Courier New" panose="02070309020205020404" pitchFamily="49" charset="0"/>
                <a:cs typeface="Courier New" panose="02070309020205020404" pitchFamily="49" charset="0"/>
              </a:rPr>
              <a:t>s</a:t>
            </a:r>
            <a:r>
              <a:rPr lang="en-GB" dirty="0">
                <a:latin typeface="Courier New" panose="02070309020205020404" pitchFamily="49" charset="0"/>
                <a:cs typeface="Courier New" panose="02070309020205020404" pitchFamily="49" charset="0"/>
              </a:rPr>
              <a:t>)=</a:t>
            </a:r>
            <a:r>
              <a:rPr lang="en-GB" i="1" dirty="0">
                <a:latin typeface="Courier New" panose="02070309020205020404" pitchFamily="49" charset="0"/>
                <a:cs typeface="Courier New" panose="02070309020205020404" pitchFamily="49" charset="0"/>
              </a:rPr>
              <a:t>R</a:t>
            </a:r>
            <a:r>
              <a:rPr lang="en-GB" dirty="0">
                <a:latin typeface="Courier New" panose="02070309020205020404" pitchFamily="49" charset="0"/>
                <a:cs typeface="Courier New" panose="02070309020205020404" pitchFamily="49" charset="0"/>
              </a:rPr>
              <a:t>(</a:t>
            </a:r>
            <a:r>
              <a:rPr lang="en-GB" i="1" dirty="0">
                <a:latin typeface="Courier New" panose="02070309020205020404" pitchFamily="49" charset="0"/>
                <a:cs typeface="Courier New" panose="02070309020205020404" pitchFamily="49" charset="0"/>
              </a:rPr>
              <a:t>s</a:t>
            </a:r>
            <a:r>
              <a:rPr lang="en-GB"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U</a:t>
            </a:r>
            <a:r>
              <a:rPr lang="en-GB" dirty="0">
                <a:latin typeface="Courier New" panose="02070309020205020404" pitchFamily="49" charset="0"/>
                <a:cs typeface="Courier New" panose="02070309020205020404" pitchFamily="49" charset="0"/>
              </a:rPr>
              <a:t> ← </a:t>
            </a:r>
            <a:r>
              <a:rPr lang="en-GB" i="1" dirty="0">
                <a:latin typeface="Courier New" panose="02070309020205020404" pitchFamily="49" charset="0"/>
                <a:cs typeface="Courier New" panose="02070309020205020404" pitchFamily="49" charset="0"/>
              </a:rPr>
              <a:t>U</a:t>
            </a:r>
            <a:r>
              <a:rPr lang="en-GB"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i="1" dirty="0">
                <a:latin typeface="Courier New" panose="02070309020205020404" pitchFamily="49" charset="0"/>
                <a:cs typeface="Courier New" panose="02070309020205020404" pitchFamily="49" charset="0"/>
              </a:rPr>
              <a:t>		U’</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 the set of all plans consisting of an action and, </a:t>
            </a:r>
          </a:p>
          <a:p>
            <a:pPr>
              <a:tabLst>
                <a:tab pos="355600" algn="l"/>
                <a:tab pos="711200" algn="l"/>
                <a:tab pos="1066800" algn="l"/>
                <a:tab pos="1422400" algn="l"/>
              </a:tabLst>
            </a:pPr>
            <a:r>
              <a:rPr lang="en-GB" i="1" dirty="0">
                <a:latin typeface="Courier New" panose="02070309020205020404" pitchFamily="49" charset="0"/>
                <a:cs typeface="Courier New" panose="02070309020205020404" pitchFamily="49" charset="0"/>
              </a:rPr>
              <a:t>				for each possible next percept, a plan in U with </a:t>
            </a:r>
          </a:p>
          <a:p>
            <a:pPr>
              <a:tabLst>
                <a:tab pos="355600" algn="l"/>
                <a:tab pos="711200" algn="l"/>
                <a:tab pos="1066800" algn="l"/>
                <a:tab pos="1422400" algn="l"/>
              </a:tabLst>
            </a:pPr>
            <a:r>
              <a:rPr lang="en-GB" i="1" dirty="0">
                <a:latin typeface="Courier New" panose="02070309020205020404" pitchFamily="49" charset="0"/>
                <a:cs typeface="Courier New" panose="02070309020205020404" pitchFamily="49" charset="0"/>
              </a:rPr>
              <a:t>				utility vectors computed as on previous slide</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U</a:t>
            </a:r>
            <a:r>
              <a:rPr lang="en-GB" dirty="0">
                <a:latin typeface="Courier New" panose="02070309020205020404" pitchFamily="49" charset="0"/>
                <a:cs typeface="Courier New" panose="02070309020205020404" pitchFamily="49" charset="0"/>
              </a:rPr>
              <a:t>’ ← </a:t>
            </a:r>
            <a:r>
              <a:rPr lang="en-GB" i="1" dirty="0">
                <a:latin typeface="Courier New" panose="02070309020205020404" pitchFamily="49" charset="0"/>
                <a:cs typeface="Courier New" panose="02070309020205020404" pitchFamily="49" charset="0"/>
              </a:rPr>
              <a:t>Remove-dominated-plans</a:t>
            </a:r>
            <a:r>
              <a:rPr lang="en-GB" dirty="0">
                <a:latin typeface="Courier New" panose="02070309020205020404" pitchFamily="49" charset="0"/>
                <a:cs typeface="Courier New" panose="02070309020205020404" pitchFamily="49" charset="0"/>
              </a:rPr>
              <a:t>(</a:t>
            </a:r>
            <a:r>
              <a:rPr lang="en-GB" i="1" dirty="0">
                <a:latin typeface="Courier New" panose="02070309020205020404" pitchFamily="49" charset="0"/>
                <a:cs typeface="Courier New" panose="02070309020205020404" pitchFamily="49" charset="0"/>
              </a:rPr>
              <a:t>U</a:t>
            </a:r>
            <a:r>
              <a:rPr lang="en-GB"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b="1" dirty="0">
                <a:latin typeface="Courier New" panose="02070309020205020404" pitchFamily="49" charset="0"/>
                <a:cs typeface="Courier New" panose="02070309020205020404" pitchFamily="49" charset="0"/>
              </a:rPr>
              <a:t>	until</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Max-difference</a:t>
            </a:r>
            <a:r>
              <a:rPr lang="en-GB" dirty="0">
                <a:latin typeface="Courier New" panose="02070309020205020404" pitchFamily="49" charset="0"/>
                <a:cs typeface="Courier New" panose="02070309020205020404" pitchFamily="49" charset="0"/>
              </a:rPr>
              <a:t>(</a:t>
            </a:r>
            <a:r>
              <a:rPr lang="en-GB" i="1" dirty="0">
                <a:latin typeface="Courier New" panose="02070309020205020404" pitchFamily="49" charset="0"/>
                <a:cs typeface="Courier New" panose="02070309020205020404" pitchFamily="49" charset="0"/>
              </a:rPr>
              <a:t>U</a:t>
            </a:r>
            <a:r>
              <a:rPr lang="en-GB" dirty="0">
                <a:latin typeface="Courier New" panose="02070309020205020404" pitchFamily="49" charset="0"/>
                <a:cs typeface="Courier New" panose="02070309020205020404" pitchFamily="49" charset="0"/>
              </a:rPr>
              <a:t>,</a:t>
            </a:r>
            <a:r>
              <a:rPr lang="en-GB" i="1" dirty="0">
                <a:latin typeface="Courier New" panose="02070309020205020404" pitchFamily="49" charset="0"/>
                <a:cs typeface="Courier New" panose="02070309020205020404" pitchFamily="49" charset="0"/>
              </a:rPr>
              <a:t>U</a:t>
            </a:r>
            <a:r>
              <a:rPr lang="en-GB" dirty="0">
                <a:latin typeface="Courier New" panose="02070309020205020404" pitchFamily="49" charset="0"/>
                <a:cs typeface="Courier New" panose="02070309020205020404" pitchFamily="49" charset="0"/>
              </a:rPr>
              <a:t>’) &lt; 𝜖(1-𝛾)/𝛾</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return</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U</a:t>
            </a:r>
          </a:p>
        </p:txBody>
      </p:sp>
    </p:spTree>
    <p:extLst>
      <p:ext uri="{BB962C8B-B14F-4D97-AF65-F5344CB8AC3E}">
        <p14:creationId xmlns:p14="http://schemas.microsoft.com/office/powerpoint/2010/main" val="301259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r>
              <a:rPr lang="en-US" altLang="zh-CN" dirty="0"/>
              <a:t>Further Problems</a:t>
            </a:r>
          </a:p>
        </p:txBody>
      </p:sp>
      <p:sp>
        <p:nvSpPr>
          <p:cNvPr id="100354" name="Rectangle 3"/>
          <p:cNvSpPr>
            <a:spLocks noGrp="1" noChangeArrowheads="1"/>
          </p:cNvSpPr>
          <p:nvPr>
            <p:ph type="body" idx="1"/>
          </p:nvPr>
        </p:nvSpPr>
        <p:spPr/>
        <p:txBody>
          <a:bodyPr/>
          <a:lstStyle/>
          <a:p>
            <a:r>
              <a:rPr lang="en-US" altLang="zh-CN" dirty="0"/>
              <a:t>Wrong goal formulation</a:t>
            </a:r>
          </a:p>
          <a:p>
            <a:pPr lvl="1"/>
            <a:r>
              <a:rPr lang="en-US" altLang="zh-CN" dirty="0"/>
              <a:t>Hard to specify goal or reward/cost function correctly</a:t>
            </a:r>
          </a:p>
          <a:p>
            <a:r>
              <a:rPr lang="en-US" altLang="zh-CN" dirty="0"/>
              <a:t>Uncertainty about the world state due to imperfect (partial) information</a:t>
            </a:r>
          </a:p>
          <a:p>
            <a:pPr lvl="1"/>
            <a:r>
              <a:rPr lang="en-US" altLang="zh-CN" dirty="0"/>
              <a:t>Noise</a:t>
            </a:r>
          </a:p>
          <a:p>
            <a:pPr lvl="2"/>
            <a:r>
              <a:rPr lang="en-US" altLang="zh-CN" dirty="0"/>
              <a:t>e.g., in sensors</a:t>
            </a:r>
          </a:p>
          <a:p>
            <a:pPr lvl="1"/>
            <a:r>
              <a:rPr lang="en-US" altLang="zh-CN" dirty="0"/>
              <a:t>Limited accuracy </a:t>
            </a:r>
          </a:p>
          <a:p>
            <a:pPr lvl="2"/>
            <a:r>
              <a:rPr lang="en-US" altLang="zh-CN" dirty="0"/>
              <a:t>e.g., image resolution, geo-location</a:t>
            </a:r>
          </a:p>
          <a:p>
            <a:r>
              <a:rPr lang="en-US" altLang="zh-CN" dirty="0"/>
              <a:t>Multiple agents controlling an environment jointly</a:t>
            </a:r>
          </a:p>
          <a:p>
            <a:pPr lvl="1"/>
            <a:r>
              <a:rPr lang="en-US" altLang="zh-CN" dirty="0"/>
              <a:t>Each agent is their own entity</a:t>
            </a:r>
          </a:p>
          <a:p>
            <a:pPr lvl="2"/>
            <a:r>
              <a:rPr lang="en-US" altLang="zh-CN" dirty="0"/>
              <a:t>Own observations, own actions</a:t>
            </a:r>
          </a:p>
          <a:p>
            <a:pPr lvl="1"/>
            <a:r>
              <a:rPr lang="en-US" altLang="zh-CN" dirty="0"/>
              <a:t>Joint reward from the environment</a:t>
            </a:r>
          </a:p>
          <a:p>
            <a:endParaRPr lang="en-US" altLang="zh-CN" dirty="0"/>
          </a:p>
        </p:txBody>
      </p:sp>
      <p:sp>
        <p:nvSpPr>
          <p:cNvPr id="2" name="Slide Number Placeholder 1">
            <a:extLst>
              <a:ext uri="{FF2B5EF4-FFF2-40B4-BE49-F238E27FC236}">
                <a16:creationId xmlns:a16="http://schemas.microsoft.com/office/drawing/2014/main" id="{F1188815-D08D-7642-9D76-80D880210410}"/>
              </a:ext>
            </a:extLst>
          </p:cNvPr>
          <p:cNvSpPr>
            <a:spLocks noGrp="1"/>
          </p:cNvSpPr>
          <p:nvPr>
            <p:ph type="sldNum" sz="quarter" idx="12"/>
          </p:nvPr>
        </p:nvSpPr>
        <p:spPr/>
        <p:txBody>
          <a:bodyPr/>
          <a:lstStyle/>
          <a:p>
            <a:fld id="{67C9959E-8E6B-B04C-9955-EA096F41CA7A}" type="slidenum">
              <a:rPr lang="en-GB" smtClean="0"/>
              <a:pPr/>
              <a:t>4</a:t>
            </a:fld>
            <a:endParaRPr lang="en-GB"/>
          </a:p>
        </p:txBody>
      </p:sp>
      <p:sp>
        <p:nvSpPr>
          <p:cNvPr id="100355" name="Rectangle 4"/>
          <p:cNvSpPr>
            <a:spLocks noChangeArrowheads="1"/>
          </p:cNvSpPr>
          <p:nvPr/>
        </p:nvSpPr>
        <p:spPr bwMode="auto">
          <a:xfrm>
            <a:off x="5057775" y="64770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spTree>
    <p:extLst>
      <p:ext uri="{BB962C8B-B14F-4D97-AF65-F5344CB8AC3E}">
        <p14:creationId xmlns:p14="http://schemas.microsoft.com/office/powerpoint/2010/main" val="201254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r>
              <a:rPr lang="en-US" altLang="zh-CN"/>
              <a:t>Solutions for POMDP</a:t>
            </a:r>
          </a:p>
        </p:txBody>
      </p:sp>
      <mc:AlternateContent xmlns:mc="http://schemas.openxmlformats.org/markup-compatibility/2006" xmlns:a14="http://schemas.microsoft.com/office/drawing/2010/main">
        <mc:Choice Requires="a14">
          <p:sp>
            <p:nvSpPr>
              <p:cNvPr id="122882" name="Rectangle 3"/>
              <p:cNvSpPr>
                <a:spLocks noGrp="1" noChangeArrowheads="1"/>
              </p:cNvSpPr>
              <p:nvPr>
                <p:ph idx="1"/>
              </p:nvPr>
            </p:nvSpPr>
            <p:spPr/>
            <p:txBody>
              <a:bodyPr>
                <a:normAutofit/>
              </a:bodyPr>
              <a:lstStyle/>
              <a:p>
                <a:r>
                  <a:rPr lang="en-US" altLang="zh-CN" dirty="0"/>
                  <a:t>Belief MDP has reduced POMDP to MDP</a:t>
                </a:r>
              </a:p>
              <a:p>
                <a:pPr lvl="1"/>
                <a:r>
                  <a:rPr lang="en-US" altLang="zh-CN" dirty="0"/>
                  <a:t>MDP obtained has a multidimensional continuous state space</a:t>
                </a:r>
              </a:p>
              <a:p>
                <a:r>
                  <a:rPr lang="en-US" altLang="zh-CN" dirty="0"/>
                  <a:t>Extract a policy from utility function returned by value-iteration algorithm</a:t>
                </a:r>
              </a:p>
              <a:p>
                <a:pPr lvl="1"/>
                <a:r>
                  <a:rPr lang="en-US" altLang="zh-CN" dirty="0"/>
                  <a:t>Policy </a:t>
                </a:r>
                <a14:m>
                  <m:oMath xmlns:m="http://schemas.openxmlformats.org/officeDocument/2006/math">
                    <m:r>
                      <a:rPr lang="en-US" i="1" dirty="0">
                        <a:latin typeface="Cambria Math" panose="02040503050406030204" pitchFamily="18" charset="0"/>
                        <a:ea typeface="ＭＳ Ｐゴシック" charset="0"/>
                        <a:cs typeface="ＭＳ Ｐゴシック" charset="0"/>
                      </a:rPr>
                      <m:t>𝜋</m:t>
                    </m:r>
                    <m:d>
                      <m:dPr>
                        <m:ctrlPr>
                          <a:rPr lang="de-DE" b="0" i="1" dirty="0" smtClean="0">
                            <a:latin typeface="Cambria Math" panose="02040503050406030204" pitchFamily="18" charset="0"/>
                            <a:ea typeface="ＭＳ Ｐゴシック" charset="0"/>
                            <a:cs typeface="ＭＳ Ｐゴシック" charset="0"/>
                          </a:rPr>
                        </m:ctrlPr>
                      </m:dPr>
                      <m:e>
                        <m:r>
                          <a:rPr lang="de-DE" b="0" i="1" dirty="0" smtClean="0">
                            <a:latin typeface="Cambria Math" panose="02040503050406030204" pitchFamily="18" charset="0"/>
                            <a:ea typeface="ＭＳ Ｐゴシック" charset="0"/>
                            <a:cs typeface="ＭＳ Ｐゴシック" charset="0"/>
                          </a:rPr>
                          <m:t>𝑏</m:t>
                        </m:r>
                      </m:e>
                    </m:d>
                  </m:oMath>
                </a14:m>
                <a:r>
                  <a:rPr lang="en-US" altLang="zh-CN" dirty="0"/>
                  <a:t> can be represented as a set of </a:t>
                </a:r>
                <a:r>
                  <a:rPr lang="en-US" altLang="zh-CN" dirty="0">
                    <a:solidFill>
                      <a:schemeClr val="accent1"/>
                    </a:solidFill>
                  </a:rPr>
                  <a:t>regions</a:t>
                </a:r>
                <a:r>
                  <a:rPr lang="en-US" altLang="zh-CN" dirty="0"/>
                  <a:t> of belief state space</a:t>
                </a:r>
              </a:p>
              <a:p>
                <a:pPr lvl="1"/>
                <a:r>
                  <a:rPr lang="en-US" altLang="zh-CN" dirty="0"/>
                  <a:t>Each region associated with a particular optimal action</a:t>
                </a:r>
              </a:p>
              <a:p>
                <a:pPr lvl="1"/>
                <a:r>
                  <a:rPr lang="en-US" altLang="zh-CN" dirty="0"/>
                  <a:t>Value function associates distinct </a:t>
                </a:r>
                <a:br>
                  <a:rPr lang="en-US" altLang="zh-CN" dirty="0"/>
                </a:br>
                <a:r>
                  <a:rPr lang="en-US" altLang="zh-CN" dirty="0"/>
                  <a:t>linear function of </a:t>
                </a:r>
                <a14:m>
                  <m:oMath xmlns:m="http://schemas.openxmlformats.org/officeDocument/2006/math">
                    <m:r>
                      <a:rPr lang="en-US" altLang="zh-CN" i="1" dirty="0" smtClean="0">
                        <a:latin typeface="Cambria Math" panose="02040503050406030204" pitchFamily="18" charset="0"/>
                      </a:rPr>
                      <m:t>𝑏</m:t>
                    </m:r>
                  </m:oMath>
                </a14:m>
                <a:r>
                  <a:rPr lang="en-US" altLang="zh-CN" dirty="0"/>
                  <a:t> with each region</a:t>
                </a:r>
              </a:p>
              <a:p>
                <a:pPr lvl="1"/>
                <a:r>
                  <a:rPr lang="en-US" altLang="zh-CN" dirty="0"/>
                  <a:t>Each value or policy iteration step </a:t>
                </a:r>
                <a:br>
                  <a:rPr lang="en-US" altLang="zh-CN" dirty="0"/>
                </a:br>
                <a:r>
                  <a:rPr lang="en-US" altLang="zh-CN" dirty="0"/>
                  <a:t>refines the boundaries of the regions </a:t>
                </a:r>
                <a:br>
                  <a:rPr lang="en-US" altLang="zh-CN" dirty="0"/>
                </a:br>
                <a:r>
                  <a:rPr lang="en-US" altLang="zh-CN" dirty="0"/>
                  <a:t>and may introduce new regions.</a:t>
                </a:r>
              </a:p>
            </p:txBody>
          </p:sp>
        </mc:Choice>
        <mc:Fallback xmlns="">
          <p:sp>
            <p:nvSpPr>
              <p:cNvPr id="122882" name="Rectangle 3"/>
              <p:cNvSpPr>
                <a:spLocks noGrp="1" noRot="1" noChangeAspect="1" noMove="1" noResize="1" noEditPoints="1" noAdjustHandles="1" noChangeArrowheads="1" noChangeShapeType="1" noTextEdit="1"/>
              </p:cNvSpPr>
              <p:nvPr>
                <p:ph idx="1"/>
              </p:nvPr>
            </p:nvSpPr>
            <p:spPr>
              <a:blipFill>
                <a:blip r:embed="rId3"/>
                <a:stretch>
                  <a:fillRect l="-1447" t="-1768" b="-202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FD0BF2E6-D442-A642-BAFC-01B781EE23FC}"/>
              </a:ext>
            </a:extLst>
          </p:cNvPr>
          <p:cNvSpPr>
            <a:spLocks noGrp="1"/>
          </p:cNvSpPr>
          <p:nvPr>
            <p:ph type="sldNum" sz="quarter" idx="12"/>
          </p:nvPr>
        </p:nvSpPr>
        <p:spPr/>
        <p:txBody>
          <a:bodyPr/>
          <a:lstStyle/>
          <a:p>
            <a:fld id="{67C9959E-8E6B-B04C-9955-EA096F41CA7A}" type="slidenum">
              <a:rPr lang="en-GB" smtClean="0"/>
              <a:pPr/>
              <a:t>40</a:t>
            </a:fld>
            <a:endParaRPr lang="en-GB"/>
          </a:p>
        </p:txBody>
      </p:sp>
      <p:pic>
        <p:nvPicPr>
          <p:cNvPr id="122884" name="Picture 5" descr="pwlc-part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4389439"/>
            <a:ext cx="2667000" cy="196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58453CDA-1A24-7440-BFCB-E14385969A87}"/>
              </a:ext>
            </a:extLst>
          </p:cNvPr>
          <p:cNvSpPr/>
          <p:nvPr/>
        </p:nvSpPr>
        <p:spPr>
          <a:xfrm>
            <a:off x="7747757" y="5738758"/>
            <a:ext cx="720000" cy="27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E6AB8A94-4F79-AC4E-A8DD-D6518329B9CE}"/>
              </a:ext>
            </a:extLst>
          </p:cNvPr>
          <p:cNvCxnSpPr/>
          <p:nvPr/>
        </p:nvCxnSpPr>
        <p:spPr>
          <a:xfrm flipV="1">
            <a:off x="7568339" y="4566834"/>
            <a:ext cx="1251811" cy="78524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682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382BF-64F9-C645-8379-695C5BA33D6B}"/>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CDBB8FF6-BDC3-FA42-B821-5D1B1317343B}"/>
              </a:ext>
            </a:extLst>
          </p:cNvPr>
          <p:cNvSpPr>
            <a:spLocks noGrp="1"/>
          </p:cNvSpPr>
          <p:nvPr>
            <p:ph idx="1"/>
          </p:nvPr>
        </p:nvSpPr>
        <p:spPr/>
        <p:txBody>
          <a:bodyPr/>
          <a:lstStyle/>
          <a:p>
            <a:r>
              <a:rPr lang="en-GB" dirty="0"/>
              <a:t>POMDP</a:t>
            </a:r>
          </a:p>
          <a:p>
            <a:pPr lvl="1"/>
            <a:r>
              <a:rPr lang="en-GB" dirty="0"/>
              <a:t>Uncertainty about state ➝ belief state</a:t>
            </a:r>
          </a:p>
          <a:p>
            <a:pPr lvl="1"/>
            <a:r>
              <a:rPr lang="en-GB" dirty="0"/>
              <a:t>Solving a POMDP = Solving an MDP on space of belief states</a:t>
            </a:r>
          </a:p>
          <a:p>
            <a:pPr lvl="1"/>
            <a:r>
              <a:rPr lang="en-GB" dirty="0"/>
              <a:t>Policy = conditional plans</a:t>
            </a:r>
          </a:p>
          <a:p>
            <a:pPr lvl="1"/>
            <a:r>
              <a:rPr lang="en-GB" dirty="0"/>
              <a:t>Value iteration to find optimal policy</a:t>
            </a:r>
          </a:p>
          <a:p>
            <a:pPr lvl="2"/>
            <a:r>
              <a:rPr lang="en-GB" dirty="0"/>
              <a:t>Very expensive, even with deletion of dominated plans</a:t>
            </a:r>
            <a:endParaRPr lang="en-GB" dirty="0">
              <a:solidFill>
                <a:srgbClr val="C00000"/>
              </a:solidFill>
            </a:endParaRPr>
          </a:p>
          <a:p>
            <a:endParaRPr lang="en-GB" dirty="0"/>
          </a:p>
          <a:p>
            <a:endParaRPr lang="en-GB" dirty="0">
              <a:solidFill>
                <a:schemeClr val="accent1"/>
              </a:solidFill>
            </a:endParaRPr>
          </a:p>
        </p:txBody>
      </p:sp>
      <p:sp>
        <p:nvSpPr>
          <p:cNvPr id="4" name="Slide Number Placeholder 3">
            <a:extLst>
              <a:ext uri="{FF2B5EF4-FFF2-40B4-BE49-F238E27FC236}">
                <a16:creationId xmlns:a16="http://schemas.microsoft.com/office/drawing/2014/main" id="{31DB5758-5B01-6C49-A8B4-B29C686373DD}"/>
              </a:ext>
            </a:extLst>
          </p:cNvPr>
          <p:cNvSpPr>
            <a:spLocks noGrp="1"/>
          </p:cNvSpPr>
          <p:nvPr>
            <p:ph type="sldNum" sz="quarter" idx="12"/>
          </p:nvPr>
        </p:nvSpPr>
        <p:spPr/>
        <p:txBody>
          <a:bodyPr/>
          <a:lstStyle/>
          <a:p>
            <a:fld id="{67C9959E-8E6B-B04C-9955-EA096F41CA7A}" type="slidenum">
              <a:rPr lang="en-GB" smtClean="0"/>
              <a:t>41</a:t>
            </a:fld>
            <a:endParaRPr lang="en-GB"/>
          </a:p>
        </p:txBody>
      </p:sp>
      <p:sp>
        <p:nvSpPr>
          <p:cNvPr id="5" name="TextBox 4">
            <a:extLst>
              <a:ext uri="{FF2B5EF4-FFF2-40B4-BE49-F238E27FC236}">
                <a16:creationId xmlns:a16="http://schemas.microsoft.com/office/drawing/2014/main" id="{1035804B-5001-774A-BDFA-E8D28C9B3C22}"/>
              </a:ext>
            </a:extLst>
          </p:cNvPr>
          <p:cNvSpPr txBox="1"/>
          <p:nvPr/>
        </p:nvSpPr>
        <p:spPr>
          <a:xfrm>
            <a:off x="3630707" y="4101353"/>
            <a:ext cx="4753802" cy="923330"/>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What to do alternatively? Find sub-optimal plans</a:t>
            </a:r>
          </a:p>
          <a:p>
            <a:pPr marL="285750" indent="-285750">
              <a:buFont typeface="Arial" panose="020B0604020202020204" pitchFamily="34" charset="0"/>
              <a:buChar char="•"/>
            </a:pPr>
            <a:r>
              <a:rPr lang="en-GB" dirty="0"/>
              <a:t>Sampling approaches</a:t>
            </a:r>
          </a:p>
          <a:p>
            <a:pPr marL="285750" indent="-285750">
              <a:buFont typeface="Arial" panose="020B0604020202020204" pitchFamily="34" charset="0"/>
              <a:buChar char="•"/>
            </a:pPr>
            <a:r>
              <a:rPr lang="en-GB" dirty="0"/>
              <a:t>In combination with deep learning methods</a:t>
            </a:r>
          </a:p>
        </p:txBody>
      </p:sp>
    </p:spTree>
    <p:extLst>
      <p:ext uri="{BB962C8B-B14F-4D97-AF65-F5344CB8AC3E}">
        <p14:creationId xmlns:p14="http://schemas.microsoft.com/office/powerpoint/2010/main" val="1556517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Provably Beneficial AI</a:t>
            </a:r>
          </a:p>
          <a:p>
            <a:pPr lvl="1"/>
            <a:r>
              <a:rPr lang="en-GB" dirty="0"/>
              <a:t>Hidden goals</a:t>
            </a:r>
            <a:endParaRPr lang="en-GB" i="1" dirty="0"/>
          </a:p>
          <a:p>
            <a:pPr marL="0" indent="0">
              <a:buNone/>
            </a:pPr>
            <a:r>
              <a:rPr lang="en-GB" i="1" dirty="0"/>
              <a:t>Partially Observable Markov Decision Process (POMDP)</a:t>
            </a:r>
          </a:p>
          <a:p>
            <a:pPr lvl="1"/>
            <a:r>
              <a:rPr lang="en-GB" dirty="0"/>
              <a:t>POMDP agent, belief state, belief MDP</a:t>
            </a:r>
          </a:p>
          <a:p>
            <a:pPr lvl="1"/>
            <a:r>
              <a:rPr lang="en-GB" dirty="0"/>
              <a:t>Conditional plans, value iteration</a:t>
            </a:r>
          </a:p>
          <a:p>
            <a:pPr marL="0" indent="0">
              <a:buNone/>
            </a:pPr>
            <a:r>
              <a:rPr lang="en-GB" b="1" i="1" dirty="0">
                <a:solidFill>
                  <a:srgbClr val="C00000"/>
                </a:solidFill>
              </a:rPr>
              <a:t>Decentralised POMDP (Dec-POMDP)</a:t>
            </a:r>
          </a:p>
          <a:p>
            <a:pPr lvl="1"/>
            <a:r>
              <a:rPr lang="en-GB" dirty="0">
                <a:solidFill>
                  <a:srgbClr val="C00000"/>
                </a:solidFill>
              </a:rPr>
              <a:t>Dec-POMDP, local policy, joint policy, value function</a:t>
            </a:r>
          </a:p>
          <a:p>
            <a:pPr lvl="1"/>
            <a:r>
              <a:rPr lang="en-GB" dirty="0">
                <a:solidFill>
                  <a:srgbClr val="C00000"/>
                </a:solidFill>
              </a:rPr>
              <a:t>Communication, full observability, Dec-MDP</a:t>
            </a:r>
          </a:p>
          <a:p>
            <a:pPr lvl="1"/>
            <a:r>
              <a:rPr lang="en-GB" dirty="0">
                <a:solidFill>
                  <a:srgbClr val="C00000"/>
                </a:solidFill>
              </a:rPr>
              <a:t>Solutions for finite, infinite, indefinite horizon</a:t>
            </a:r>
          </a:p>
          <a:p>
            <a:pPr marL="0" indent="0">
              <a:buNone/>
            </a:pPr>
            <a:endParaRPr lang="en-GB" dirty="0">
              <a:solidFill>
                <a:srgbClr val="C00000"/>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42</a:t>
            </a:fld>
            <a:endParaRPr lang="en-GB"/>
          </a:p>
        </p:txBody>
      </p:sp>
    </p:spTree>
    <p:extLst>
      <p:ext uri="{BB962C8B-B14F-4D97-AF65-F5344CB8AC3E}">
        <p14:creationId xmlns:p14="http://schemas.microsoft.com/office/powerpoint/2010/main" val="3571824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6EA5-B4A3-614C-91BB-A2C45CEB9E2B}"/>
              </a:ext>
            </a:extLst>
          </p:cNvPr>
          <p:cNvSpPr>
            <a:spLocks noGrp="1"/>
          </p:cNvSpPr>
          <p:nvPr>
            <p:ph type="title"/>
          </p:nvPr>
        </p:nvSpPr>
        <p:spPr/>
        <p:txBody>
          <a:bodyPr/>
          <a:lstStyle/>
          <a:p>
            <a:r>
              <a:rPr lang="en-GB" dirty="0"/>
              <a:t>Multi-agent Scenarios</a:t>
            </a:r>
          </a:p>
        </p:txBody>
      </p:sp>
      <p:sp>
        <p:nvSpPr>
          <p:cNvPr id="3" name="Content Placeholder 2">
            <a:extLst>
              <a:ext uri="{FF2B5EF4-FFF2-40B4-BE49-F238E27FC236}">
                <a16:creationId xmlns:a16="http://schemas.microsoft.com/office/drawing/2014/main" id="{BF311A2D-3854-DD40-B3ED-2FCD58E54AE7}"/>
              </a:ext>
            </a:extLst>
          </p:cNvPr>
          <p:cNvSpPr>
            <a:spLocks noGrp="1"/>
          </p:cNvSpPr>
          <p:nvPr>
            <p:ph idx="1"/>
          </p:nvPr>
        </p:nvSpPr>
        <p:spPr/>
        <p:txBody>
          <a:bodyPr>
            <a:normAutofit fontScale="92500" lnSpcReduction="20000"/>
          </a:bodyPr>
          <a:lstStyle/>
          <a:p>
            <a:r>
              <a:rPr lang="en-GB" dirty="0"/>
              <a:t>Ambulance allocation</a:t>
            </a:r>
          </a:p>
          <a:p>
            <a:pPr lvl="1"/>
            <a:r>
              <a:rPr lang="en-GB" dirty="0"/>
              <a:t>Multiple ambulance services </a:t>
            </a:r>
          </a:p>
          <a:p>
            <a:pPr lvl="2"/>
            <a:r>
              <a:rPr lang="en-GB" dirty="0"/>
              <a:t>Business oriented operation </a:t>
            </a:r>
          </a:p>
          <a:p>
            <a:pPr lvl="2"/>
            <a:r>
              <a:rPr lang="en-GB" dirty="0"/>
              <a:t>Competition for government funds and public opinion </a:t>
            </a:r>
          </a:p>
          <a:p>
            <a:pPr lvl="1"/>
            <a:r>
              <a:rPr lang="en-GB" dirty="0"/>
              <a:t>Given several locations that require medical assistance, how many ambulances from which firm will go to which location? </a:t>
            </a:r>
          </a:p>
          <a:p>
            <a:endParaRPr lang="en-GB" dirty="0"/>
          </a:p>
          <a:p>
            <a:r>
              <a:rPr lang="en-GB" dirty="0"/>
              <a:t>Firefighters</a:t>
            </a:r>
          </a:p>
          <a:p>
            <a:pPr lvl="1"/>
            <a:r>
              <a:rPr lang="en-GB" dirty="0"/>
              <a:t>Maintain effort toward saving the building or draw back and minimise the spread of fire? </a:t>
            </a:r>
          </a:p>
          <a:p>
            <a:pPr lvl="1"/>
            <a:r>
              <a:rPr lang="en-GB" dirty="0"/>
              <a:t>Concentrate on a multitude of smaller fires or allow controlled unification and deal with only one location? </a:t>
            </a:r>
          </a:p>
          <a:p>
            <a:pPr lvl="2"/>
            <a:r>
              <a:rPr lang="en-GB" dirty="0"/>
              <a:t>Will transportation routes be endangered? </a:t>
            </a:r>
          </a:p>
          <a:p>
            <a:pPr lvl="2"/>
            <a:r>
              <a:rPr lang="en-GB" dirty="0"/>
              <a:t>Are there still civilians evacuating from the area/building? </a:t>
            </a:r>
          </a:p>
          <a:p>
            <a:pPr lvl="1"/>
            <a:r>
              <a:rPr lang="en-GB" dirty="0"/>
              <a:t>Push through the fire to victims or save the fire crew and pull out? </a:t>
            </a:r>
          </a:p>
          <a:p>
            <a:pPr lvl="2"/>
            <a:r>
              <a:rPr lang="en-GB" dirty="0"/>
              <a:t>If multiple crews are on site, which one goes? When? </a:t>
            </a:r>
          </a:p>
          <a:p>
            <a:pPr lvl="1"/>
            <a:endParaRPr lang="en-GB" dirty="0"/>
          </a:p>
        </p:txBody>
      </p:sp>
      <p:sp>
        <p:nvSpPr>
          <p:cNvPr id="4" name="Slide Number Placeholder 3">
            <a:extLst>
              <a:ext uri="{FF2B5EF4-FFF2-40B4-BE49-F238E27FC236}">
                <a16:creationId xmlns:a16="http://schemas.microsoft.com/office/drawing/2014/main" id="{A7DC6186-126F-E140-B9BB-81C8949CFBB0}"/>
              </a:ext>
            </a:extLst>
          </p:cNvPr>
          <p:cNvSpPr>
            <a:spLocks noGrp="1"/>
          </p:cNvSpPr>
          <p:nvPr>
            <p:ph type="sldNum" sz="quarter" idx="12"/>
          </p:nvPr>
        </p:nvSpPr>
        <p:spPr/>
        <p:txBody>
          <a:bodyPr/>
          <a:lstStyle/>
          <a:p>
            <a:fld id="{67C9959E-8E6B-B04C-9955-EA096F41CA7A}" type="slidenum">
              <a:rPr lang="en-GB" smtClean="0"/>
              <a:t>43</a:t>
            </a:fld>
            <a:endParaRPr lang="en-GB"/>
          </a:p>
        </p:txBody>
      </p:sp>
    </p:spTree>
    <p:extLst>
      <p:ext uri="{BB962C8B-B14F-4D97-AF65-F5344CB8AC3E}">
        <p14:creationId xmlns:p14="http://schemas.microsoft.com/office/powerpoint/2010/main" val="389045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4EB2-701A-EF4F-9ABD-8FACCA633D4D}"/>
              </a:ext>
            </a:extLst>
          </p:cNvPr>
          <p:cNvSpPr>
            <a:spLocks noGrp="1"/>
          </p:cNvSpPr>
          <p:nvPr>
            <p:ph type="title"/>
          </p:nvPr>
        </p:nvSpPr>
        <p:spPr/>
        <p:txBody>
          <a:bodyPr/>
          <a:lstStyle/>
          <a:p>
            <a:r>
              <a:rPr lang="en-GB" dirty="0"/>
              <a:t>Setting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0043B06-39AA-264F-A8C8-5DF8AED412B6}"/>
                  </a:ext>
                </a:extLst>
              </p:cNvPr>
              <p:cNvSpPr>
                <a:spLocks noGrp="1"/>
              </p:cNvSpPr>
              <p:nvPr>
                <p:ph idx="1"/>
              </p:nvPr>
            </p:nvSpPr>
            <p:spPr>
              <a:xfrm>
                <a:off x="628650" y="1158240"/>
                <a:ext cx="7886700" cy="5018723"/>
              </a:xfrm>
            </p:spPr>
            <p:txBody>
              <a:bodyPr>
                <a:normAutofit fontScale="92500" lnSpcReduction="20000"/>
              </a:bodyPr>
              <a:lstStyle/>
              <a:p>
                <a:r>
                  <a:rPr lang="en-GB" dirty="0"/>
                  <a:t>Single and repeated interactions with </a:t>
                </a:r>
                <a:r>
                  <a:rPr lang="en-GB" i="1" dirty="0"/>
                  <a:t>joint rewards</a:t>
                </a:r>
                <a:r>
                  <a:rPr lang="en-GB" dirty="0"/>
                  <a:t>: traditional </a:t>
                </a:r>
                <a:r>
                  <a:rPr lang="en-GB" dirty="0">
                    <a:solidFill>
                      <a:schemeClr val="accent1"/>
                    </a:solidFill>
                  </a:rPr>
                  <a:t>game theory</a:t>
                </a:r>
              </a:p>
              <a:p>
                <a:pPr lvl="1"/>
                <a:r>
                  <a:rPr lang="en-GB" dirty="0"/>
                  <a:t>Part of IFIS module </a:t>
                </a:r>
                <a:r>
                  <a:rPr lang="en-GB" i="1" dirty="0"/>
                  <a:t>Intelligent Agents</a:t>
                </a:r>
              </a:p>
              <a:p>
                <a:r>
                  <a:rPr lang="en-GB" dirty="0"/>
                  <a:t>Interactions involving </a:t>
                </a:r>
                <a:r>
                  <a:rPr lang="en-GB" i="1" dirty="0"/>
                  <a:t>joint state + reward </a:t>
                </a:r>
                <a:r>
                  <a:rPr lang="en-GB" dirty="0"/>
                  <a:t>focus of decision-theory inspired approaches to game theory </a:t>
                </a:r>
              </a:p>
              <a:p>
                <a:pPr lvl="1"/>
                <a:r>
                  <a:rPr lang="en-GB" dirty="0"/>
                  <a:t>Extensions of single-agent models to multi-agent settings</a:t>
                </a:r>
              </a:p>
              <a:p>
                <a:r>
                  <a:rPr lang="en-GB" dirty="0"/>
                  <a:t>Multi-agent setting</a:t>
                </a:r>
              </a:p>
              <a:p>
                <a:pPr lvl="1"/>
                <a:r>
                  <a:rPr lang="en-GB" dirty="0"/>
                  <a:t>Co-operation of agents (team)</a:t>
                </a:r>
              </a:p>
              <a:p>
                <a:pPr lvl="2"/>
                <a:r>
                  <a:rPr lang="en-GB" dirty="0"/>
                  <a:t>Vs. self-interested acting </a:t>
                </a:r>
                <a:br>
                  <a:rPr lang="en-GB" dirty="0"/>
                </a:br>
                <a:r>
                  <a:rPr lang="en-GB" dirty="0"/>
                  <a:t>(all the way to hostile settings)</a:t>
                </a:r>
              </a:p>
              <a:p>
                <a:pPr lvl="1"/>
                <a:r>
                  <a:rPr lang="en-GB" dirty="0"/>
                  <a:t>Problem: planning how to act</a:t>
                </a:r>
              </a:p>
              <a:p>
                <a:pPr lvl="2"/>
                <a:r>
                  <a:rPr lang="en-GB" dirty="0"/>
                  <a:t>Joint payoff </a:t>
                </a:r>
                <a14:m>
                  <m:oMath xmlns:m="http://schemas.openxmlformats.org/officeDocument/2006/math">
                    <m:r>
                      <a:rPr lang="en-GB" b="1" i="1" dirty="0" smtClean="0">
                        <a:solidFill>
                          <a:schemeClr val="accent4"/>
                        </a:solidFill>
                        <a:latin typeface="Cambria Math" panose="02040503050406030204" pitchFamily="18" charset="0"/>
                      </a:rPr>
                      <m:t>𝒓</m:t>
                    </m:r>
                  </m:oMath>
                </a14:m>
                <a:r>
                  <a:rPr lang="en-GB" dirty="0"/>
                  <a:t> but </a:t>
                </a:r>
                <a:br>
                  <a:rPr lang="en-GB" dirty="0"/>
                </a:br>
                <a:r>
                  <a:rPr lang="en-GB" i="1" dirty="0"/>
                  <a:t>decentralised</a:t>
                </a:r>
                <a:r>
                  <a:rPr lang="en-GB" dirty="0"/>
                  <a:t> actions </a:t>
                </a:r>
                <a14:m>
                  <m:oMath xmlns:m="http://schemas.openxmlformats.org/officeDocument/2006/math">
                    <m:sSub>
                      <m:sSubPr>
                        <m:ctrlPr>
                          <a:rPr lang="de-DE" b="0" i="1" smtClean="0">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𝑎</m:t>
                        </m:r>
                      </m:e>
                      <m:sub>
                        <m:r>
                          <a:rPr lang="de-DE" b="0" i="1" smtClean="0">
                            <a:solidFill>
                              <a:srgbClr val="C00000"/>
                            </a:solidFill>
                            <a:latin typeface="Cambria Math" panose="02040503050406030204" pitchFamily="18" charset="0"/>
                          </a:rPr>
                          <m:t>𝑖</m:t>
                        </m:r>
                      </m:sub>
                    </m:sSub>
                  </m:oMath>
                </a14:m>
                <a:r>
                  <a:rPr lang="en-GB" dirty="0"/>
                  <a:t> </a:t>
                </a:r>
                <a:br>
                  <a:rPr lang="en-GB" dirty="0"/>
                </a:br>
                <a:r>
                  <a:rPr lang="en-GB" dirty="0"/>
                  <a:t>and observations </a:t>
                </a:r>
                <a14:m>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𝑜</m:t>
                        </m:r>
                      </m:e>
                      <m:sub>
                        <m:r>
                          <a:rPr lang="de-DE" b="0" i="1" smtClean="0">
                            <a:solidFill>
                              <a:schemeClr val="accent1"/>
                            </a:solidFill>
                            <a:latin typeface="Cambria Math" panose="02040503050406030204" pitchFamily="18" charset="0"/>
                          </a:rPr>
                          <m:t>𝑖</m:t>
                        </m:r>
                      </m:sub>
                    </m:sSub>
                  </m:oMath>
                </a14:m>
                <a:endParaRPr lang="en-GB" dirty="0"/>
              </a:p>
              <a:p>
                <a:pPr lvl="2"/>
                <a:r>
                  <a:rPr lang="en-GB" dirty="0"/>
                  <a:t>Joint state, influenced by </a:t>
                </a:r>
                <a:br>
                  <a:rPr lang="en-GB" dirty="0"/>
                </a:br>
                <a:r>
                  <a:rPr lang="en-GB" dirty="0"/>
                  <a:t>actions, can influence rewards</a:t>
                </a:r>
              </a:p>
              <a:p>
                <a:pPr lvl="2"/>
                <a:r>
                  <a:rPr lang="en-GB" dirty="0"/>
                  <a:t>Perfect vs. incomplete </a:t>
                </a:r>
                <a:br>
                  <a:rPr lang="en-GB" dirty="0"/>
                </a:br>
                <a:r>
                  <a:rPr lang="en-GB" dirty="0"/>
                  <a:t>information about others</a:t>
                </a:r>
              </a:p>
            </p:txBody>
          </p:sp>
        </mc:Choice>
        <mc:Fallback>
          <p:sp>
            <p:nvSpPr>
              <p:cNvPr id="3" name="Content Placeholder 2">
                <a:extLst>
                  <a:ext uri="{FF2B5EF4-FFF2-40B4-BE49-F238E27FC236}">
                    <a16:creationId xmlns:a16="http://schemas.microsoft.com/office/drawing/2014/main" id="{10043B06-39AA-264F-A8C8-5DF8AED412B6}"/>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286" t="-3030" b="-202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2BD9041-EA79-D142-9ACD-85DA0FC5C85C}"/>
              </a:ext>
            </a:extLst>
          </p:cNvPr>
          <p:cNvSpPr>
            <a:spLocks noGrp="1"/>
          </p:cNvSpPr>
          <p:nvPr>
            <p:ph type="sldNum" sz="quarter" idx="12"/>
          </p:nvPr>
        </p:nvSpPr>
        <p:spPr/>
        <p:txBody>
          <a:bodyPr/>
          <a:lstStyle/>
          <a:p>
            <a:fld id="{67C9959E-8E6B-B04C-9955-EA096F41CA7A}" type="slidenum">
              <a:rPr lang="en-GB" smtClean="0"/>
              <a:t>44</a:t>
            </a:fld>
            <a:endParaRPr lang="en-GB" dirty="0"/>
          </a:p>
        </p:txBody>
      </p:sp>
      <p:grpSp>
        <p:nvGrpSpPr>
          <p:cNvPr id="30" name="Group 29">
            <a:extLst>
              <a:ext uri="{FF2B5EF4-FFF2-40B4-BE49-F238E27FC236}">
                <a16:creationId xmlns:a16="http://schemas.microsoft.com/office/drawing/2014/main" id="{B503EF94-323E-4641-940F-77D0154A0FF6}"/>
              </a:ext>
            </a:extLst>
          </p:cNvPr>
          <p:cNvGrpSpPr/>
          <p:nvPr/>
        </p:nvGrpSpPr>
        <p:grpSpPr>
          <a:xfrm>
            <a:off x="5263021" y="3252539"/>
            <a:ext cx="3408787" cy="2466631"/>
            <a:chOff x="3336177" y="3465623"/>
            <a:chExt cx="3408787" cy="2466631"/>
          </a:xfrm>
        </p:grpSpPr>
        <p:pic>
          <p:nvPicPr>
            <p:cNvPr id="8" name="Picture 7">
              <a:extLst>
                <a:ext uri="{FF2B5EF4-FFF2-40B4-BE49-F238E27FC236}">
                  <a16:creationId xmlns:a16="http://schemas.microsoft.com/office/drawing/2014/main" id="{F41D604F-2AEE-6142-A03A-2AA459F245C5}"/>
                </a:ext>
              </a:extLst>
            </p:cNvPr>
            <p:cNvPicPr>
              <a:picLocks noChangeAspect="1"/>
            </p:cNvPicPr>
            <p:nvPr/>
          </p:nvPicPr>
          <p:blipFill>
            <a:blip r:embed="rId4"/>
            <a:stretch>
              <a:fillRect/>
            </a:stretch>
          </p:blipFill>
          <p:spPr>
            <a:xfrm>
              <a:off x="3336177" y="4118456"/>
              <a:ext cx="787400" cy="673100"/>
            </a:xfrm>
            <a:prstGeom prst="rect">
              <a:avLst/>
            </a:prstGeom>
          </p:spPr>
        </p:pic>
        <p:pic>
          <p:nvPicPr>
            <p:cNvPr id="9" name="Picture 8">
              <a:extLst>
                <a:ext uri="{FF2B5EF4-FFF2-40B4-BE49-F238E27FC236}">
                  <a16:creationId xmlns:a16="http://schemas.microsoft.com/office/drawing/2014/main" id="{66BBBBE0-1CF3-354A-8E87-22452AB4CEFE}"/>
                </a:ext>
              </a:extLst>
            </p:cNvPr>
            <p:cNvPicPr>
              <a:picLocks noChangeAspect="1"/>
            </p:cNvPicPr>
            <p:nvPr/>
          </p:nvPicPr>
          <p:blipFill>
            <a:blip r:embed="rId4"/>
            <a:stretch>
              <a:fillRect/>
            </a:stretch>
          </p:blipFill>
          <p:spPr>
            <a:xfrm>
              <a:off x="3336177" y="5259154"/>
              <a:ext cx="787400" cy="673100"/>
            </a:xfrm>
            <a:prstGeom prst="rect">
              <a:avLst/>
            </a:prstGeom>
          </p:spPr>
        </p:pic>
        <p:sp>
          <p:nvSpPr>
            <p:cNvPr id="10" name="Rounded Rectangle 9">
              <a:extLst>
                <a:ext uri="{FF2B5EF4-FFF2-40B4-BE49-F238E27FC236}">
                  <a16:creationId xmlns:a16="http://schemas.microsoft.com/office/drawing/2014/main" id="{9BD96374-9B0A-EB41-BD26-C62372D1130B}"/>
                </a:ext>
              </a:extLst>
            </p:cNvPr>
            <p:cNvSpPr/>
            <p:nvPr/>
          </p:nvSpPr>
          <p:spPr>
            <a:xfrm>
              <a:off x="6080289" y="4118455"/>
              <a:ext cx="664675" cy="181379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Environment</a:t>
              </a:r>
            </a:p>
          </p:txBody>
        </p:sp>
        <p:cxnSp>
          <p:nvCxnSpPr>
            <p:cNvPr id="12" name="Straight Arrow Connector 11">
              <a:extLst>
                <a:ext uri="{FF2B5EF4-FFF2-40B4-BE49-F238E27FC236}">
                  <a16:creationId xmlns:a16="http://schemas.microsoft.com/office/drawing/2014/main" id="{855B4D59-5294-0241-B8B1-CEB94022491F}"/>
                </a:ext>
              </a:extLst>
            </p:cNvPr>
            <p:cNvCxnSpPr>
              <a:cxnSpLocks/>
              <a:endCxn id="8" idx="3"/>
            </p:cNvCxnSpPr>
            <p:nvPr/>
          </p:nvCxnSpPr>
          <p:spPr>
            <a:xfrm flipH="1" flipV="1">
              <a:off x="4123577" y="4455006"/>
              <a:ext cx="1930397" cy="8398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4FB84FF-94DE-B845-8740-53E8EB07D5F0}"/>
                </a:ext>
              </a:extLst>
            </p:cNvPr>
            <p:cNvCxnSpPr>
              <a:cxnSpLocks/>
            </p:cNvCxnSpPr>
            <p:nvPr/>
          </p:nvCxnSpPr>
          <p:spPr>
            <a:xfrm flipH="1">
              <a:off x="4123577" y="5408385"/>
              <a:ext cx="1956713" cy="7961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CAC6B1A-324E-874A-B08F-6EFB1555FF14}"/>
                </a:ext>
              </a:extLst>
            </p:cNvPr>
            <p:cNvCxnSpPr>
              <a:cxnSpLocks/>
            </p:cNvCxnSpPr>
            <p:nvPr/>
          </p:nvCxnSpPr>
          <p:spPr>
            <a:xfrm>
              <a:off x="4193236" y="4578570"/>
              <a:ext cx="1887055" cy="651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5C482A0-9F41-5D44-B815-C54FCDD8E6C3}"/>
                </a:ext>
              </a:extLst>
            </p:cNvPr>
            <p:cNvCxnSpPr>
              <a:cxnSpLocks/>
              <a:stCxn id="9" idx="3"/>
            </p:cNvCxnSpPr>
            <p:nvPr/>
          </p:nvCxnSpPr>
          <p:spPr>
            <a:xfrm flipV="1">
              <a:off x="4123577" y="5531550"/>
              <a:ext cx="1956711" cy="641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7D583CF-3B01-8A4C-9EAE-88FA58CD807E}"/>
                    </a:ext>
                  </a:extLst>
                </p:cNvPr>
                <p:cNvSpPr txBox="1"/>
                <p:nvPr/>
              </p:nvSpPr>
              <p:spPr>
                <a:xfrm>
                  <a:off x="4884228" y="4104177"/>
                  <a:ext cx="4557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𝑜</m:t>
                            </m:r>
                          </m:e>
                          <m:sub>
                            <m:r>
                              <a:rPr lang="de-DE" b="0" i="1" smtClean="0">
                                <a:solidFill>
                                  <a:schemeClr val="accent1"/>
                                </a:solidFill>
                                <a:latin typeface="Cambria Math" panose="02040503050406030204" pitchFamily="18" charset="0"/>
                              </a:rPr>
                              <m:t>1</m:t>
                            </m:r>
                          </m:sub>
                        </m:sSub>
                      </m:oMath>
                    </m:oMathPara>
                  </a14:m>
                  <a:endParaRPr lang="de-DE" b="0" dirty="0">
                    <a:solidFill>
                      <a:schemeClr val="accent1"/>
                    </a:solidFill>
                  </a:endParaRPr>
                </a:p>
              </p:txBody>
            </p:sp>
          </mc:Choice>
          <mc:Fallback xmlns="">
            <p:sp>
              <p:nvSpPr>
                <p:cNvPr id="22" name="TextBox 21">
                  <a:extLst>
                    <a:ext uri="{FF2B5EF4-FFF2-40B4-BE49-F238E27FC236}">
                      <a16:creationId xmlns:a16="http://schemas.microsoft.com/office/drawing/2014/main" id="{77D583CF-3B01-8A4C-9EAE-88FA58CD807E}"/>
                    </a:ext>
                  </a:extLst>
                </p:cNvPr>
                <p:cNvSpPr txBox="1">
                  <a:spLocks noRot="1" noChangeAspect="1" noMove="1" noResize="1" noEditPoints="1" noAdjustHandles="1" noChangeArrowheads="1" noChangeShapeType="1" noTextEdit="1"/>
                </p:cNvSpPr>
                <p:nvPr/>
              </p:nvSpPr>
              <p:spPr>
                <a:xfrm>
                  <a:off x="4884228" y="4104177"/>
                  <a:ext cx="455701"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0A16EFA-0026-0C4A-849B-C560545F2C30}"/>
                    </a:ext>
                  </a:extLst>
                </p:cNvPr>
                <p:cNvSpPr txBox="1"/>
                <p:nvPr/>
              </p:nvSpPr>
              <p:spPr>
                <a:xfrm>
                  <a:off x="4884227" y="5098622"/>
                  <a:ext cx="4733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𝑜</m:t>
                            </m:r>
                          </m:e>
                          <m:sub>
                            <m:r>
                              <a:rPr lang="de-DE" b="0" i="1" smtClean="0">
                                <a:solidFill>
                                  <a:schemeClr val="accent1"/>
                                </a:solidFill>
                                <a:latin typeface="Cambria Math" panose="02040503050406030204" pitchFamily="18" charset="0"/>
                              </a:rPr>
                              <m:t>𝑛</m:t>
                            </m:r>
                          </m:sub>
                        </m:sSub>
                      </m:oMath>
                    </m:oMathPara>
                  </a14:m>
                  <a:endParaRPr lang="de-DE" b="0" dirty="0">
                    <a:solidFill>
                      <a:schemeClr val="accent1"/>
                    </a:solidFill>
                  </a:endParaRPr>
                </a:p>
              </p:txBody>
            </p:sp>
          </mc:Choice>
          <mc:Fallback xmlns="">
            <p:sp>
              <p:nvSpPr>
                <p:cNvPr id="23" name="TextBox 22">
                  <a:extLst>
                    <a:ext uri="{FF2B5EF4-FFF2-40B4-BE49-F238E27FC236}">
                      <a16:creationId xmlns:a16="http://schemas.microsoft.com/office/drawing/2014/main" id="{20A16EFA-0026-0C4A-849B-C560545F2C30}"/>
                    </a:ext>
                  </a:extLst>
                </p:cNvPr>
                <p:cNvSpPr txBox="1">
                  <a:spLocks noRot="1" noChangeAspect="1" noMove="1" noResize="1" noEditPoints="1" noAdjustHandles="1" noChangeArrowheads="1" noChangeShapeType="1" noTextEdit="1"/>
                </p:cNvSpPr>
                <p:nvPr/>
              </p:nvSpPr>
              <p:spPr>
                <a:xfrm>
                  <a:off x="4884227" y="5098622"/>
                  <a:ext cx="47339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06084AA-8818-F840-8AFA-38B50CDC70E0}"/>
                    </a:ext>
                  </a:extLst>
                </p:cNvPr>
                <p:cNvSpPr txBox="1"/>
                <p:nvPr/>
              </p:nvSpPr>
              <p:spPr>
                <a:xfrm>
                  <a:off x="4884228" y="4563895"/>
                  <a:ext cx="467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𝑎</m:t>
                            </m:r>
                          </m:e>
                          <m:sub>
                            <m:r>
                              <a:rPr lang="de-DE" b="0" i="1" smtClean="0">
                                <a:solidFill>
                                  <a:srgbClr val="C00000"/>
                                </a:solidFill>
                                <a:latin typeface="Cambria Math" panose="02040503050406030204" pitchFamily="18" charset="0"/>
                              </a:rPr>
                              <m:t>1</m:t>
                            </m:r>
                          </m:sub>
                        </m:sSub>
                      </m:oMath>
                    </m:oMathPara>
                  </a14:m>
                  <a:endParaRPr lang="de-DE" b="0" dirty="0">
                    <a:solidFill>
                      <a:srgbClr val="C00000"/>
                    </a:solidFill>
                  </a:endParaRPr>
                </a:p>
              </p:txBody>
            </p:sp>
          </mc:Choice>
          <mc:Fallback xmlns="">
            <p:sp>
              <p:nvSpPr>
                <p:cNvPr id="24" name="TextBox 23">
                  <a:extLst>
                    <a:ext uri="{FF2B5EF4-FFF2-40B4-BE49-F238E27FC236}">
                      <a16:creationId xmlns:a16="http://schemas.microsoft.com/office/drawing/2014/main" id="{406084AA-8818-F840-8AFA-38B50CDC70E0}"/>
                    </a:ext>
                  </a:extLst>
                </p:cNvPr>
                <p:cNvSpPr txBox="1">
                  <a:spLocks noRot="1" noChangeAspect="1" noMove="1" noResize="1" noEditPoints="1" noAdjustHandles="1" noChangeArrowheads="1" noChangeShapeType="1" noTextEdit="1"/>
                </p:cNvSpPr>
                <p:nvPr/>
              </p:nvSpPr>
              <p:spPr>
                <a:xfrm>
                  <a:off x="4884228" y="4563895"/>
                  <a:ext cx="467820"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3EE54EA-79E3-424F-B976-3E22C70C55AA}"/>
                    </a:ext>
                  </a:extLst>
                </p:cNvPr>
                <p:cNvSpPr txBox="1"/>
                <p:nvPr/>
              </p:nvSpPr>
              <p:spPr>
                <a:xfrm>
                  <a:off x="4884227" y="5507538"/>
                  <a:ext cx="4872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𝑎</m:t>
                            </m:r>
                          </m:e>
                          <m:sub>
                            <m:r>
                              <a:rPr lang="de-DE" b="0" i="1" smtClean="0">
                                <a:solidFill>
                                  <a:srgbClr val="C00000"/>
                                </a:solidFill>
                                <a:latin typeface="Cambria Math" panose="02040503050406030204" pitchFamily="18" charset="0"/>
                              </a:rPr>
                              <m:t>𝑛</m:t>
                            </m:r>
                          </m:sub>
                        </m:sSub>
                      </m:oMath>
                    </m:oMathPara>
                  </a14:m>
                  <a:endParaRPr lang="de-DE" b="0" dirty="0">
                    <a:solidFill>
                      <a:srgbClr val="C00000"/>
                    </a:solidFill>
                  </a:endParaRPr>
                </a:p>
              </p:txBody>
            </p:sp>
          </mc:Choice>
          <mc:Fallback xmlns="">
            <p:sp>
              <p:nvSpPr>
                <p:cNvPr id="25" name="TextBox 24">
                  <a:extLst>
                    <a:ext uri="{FF2B5EF4-FFF2-40B4-BE49-F238E27FC236}">
                      <a16:creationId xmlns:a16="http://schemas.microsoft.com/office/drawing/2014/main" id="{C3EE54EA-79E3-424F-B976-3E22C70C55AA}"/>
                    </a:ext>
                  </a:extLst>
                </p:cNvPr>
                <p:cNvSpPr txBox="1">
                  <a:spLocks noRot="1" noChangeAspect="1" noMove="1" noResize="1" noEditPoints="1" noAdjustHandles="1" noChangeArrowheads="1" noChangeShapeType="1" noTextEdit="1"/>
                </p:cNvSpPr>
                <p:nvPr/>
              </p:nvSpPr>
              <p:spPr>
                <a:xfrm>
                  <a:off x="4884227" y="5507538"/>
                  <a:ext cx="487249" cy="369332"/>
                </a:xfrm>
                <a:prstGeom prst="rect">
                  <a:avLst/>
                </a:prstGeom>
                <a:blipFill>
                  <a:blip r:embed="rId8"/>
                  <a:stretch>
                    <a:fillRect/>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ED34BADF-2BB4-AF40-A9B0-1F6CDF06BFAF}"/>
                </a:ext>
              </a:extLst>
            </p:cNvPr>
            <p:cNvSpPr txBox="1"/>
            <p:nvPr/>
          </p:nvSpPr>
          <p:spPr>
            <a:xfrm rot="5400000">
              <a:off x="3618238" y="4724186"/>
              <a:ext cx="503664" cy="646331"/>
            </a:xfrm>
            <a:prstGeom prst="rect">
              <a:avLst/>
            </a:prstGeom>
            <a:noFill/>
          </p:spPr>
          <p:txBody>
            <a:bodyPr wrap="none" rtlCol="0">
              <a:spAutoFit/>
            </a:bodyPr>
            <a:lstStyle/>
            <a:p>
              <a:r>
                <a:rPr lang="en-GB" sz="3600" dirty="0">
                  <a:solidFill>
                    <a:schemeClr val="accent3"/>
                  </a:solidFill>
                </a:rPr>
                <a:t>…</a:t>
              </a:r>
            </a:p>
          </p:txBody>
        </p:sp>
        <p:sp>
          <p:nvSpPr>
            <p:cNvPr id="27" name="TextBox 26">
              <a:extLst>
                <a:ext uri="{FF2B5EF4-FFF2-40B4-BE49-F238E27FC236}">
                  <a16:creationId xmlns:a16="http://schemas.microsoft.com/office/drawing/2014/main" id="{8F383B73-02C4-5E4B-BA53-B3F5CACBDD6B}"/>
                </a:ext>
              </a:extLst>
            </p:cNvPr>
            <p:cNvSpPr txBox="1"/>
            <p:nvPr/>
          </p:nvSpPr>
          <p:spPr>
            <a:xfrm rot="5400000">
              <a:off x="4955560" y="4743726"/>
              <a:ext cx="503664" cy="646331"/>
            </a:xfrm>
            <a:prstGeom prst="rect">
              <a:avLst/>
            </a:prstGeom>
            <a:noFill/>
          </p:spPr>
          <p:txBody>
            <a:bodyPr wrap="none" rtlCol="0">
              <a:spAutoFit/>
            </a:bodyPr>
            <a:lstStyle/>
            <a:p>
              <a:r>
                <a:rPr lang="en-GB" sz="3600" dirty="0">
                  <a:solidFill>
                    <a:schemeClr val="accent3"/>
                  </a:solidFill>
                </a:rPr>
                <a:t>…</a:t>
              </a:r>
            </a:p>
          </p:txBody>
        </p:sp>
        <p:sp>
          <p:nvSpPr>
            <p:cNvPr id="28" name="U-Turn Arrow 27">
              <a:extLst>
                <a:ext uri="{FF2B5EF4-FFF2-40B4-BE49-F238E27FC236}">
                  <a16:creationId xmlns:a16="http://schemas.microsoft.com/office/drawing/2014/main" id="{2B8F5045-EE68-4441-ADDD-1145DB50EC56}"/>
                </a:ext>
              </a:extLst>
            </p:cNvPr>
            <p:cNvSpPr/>
            <p:nvPr/>
          </p:nvSpPr>
          <p:spPr>
            <a:xfrm>
              <a:off x="6175755" y="3757618"/>
              <a:ext cx="528091" cy="360837"/>
            </a:xfrm>
            <a:prstGeom prst="uturnArrow">
              <a:avLst>
                <a:gd name="adj1" fmla="val 23090"/>
                <a:gd name="adj2" fmla="val 25000"/>
                <a:gd name="adj3" fmla="val 30669"/>
                <a:gd name="adj4" fmla="val 84825"/>
                <a:gd name="adj5"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81E887EA-8BA4-6C42-96C4-A92CAF9A9172}"/>
                    </a:ext>
                  </a:extLst>
                </p:cNvPr>
                <p:cNvSpPr/>
                <p:nvPr/>
              </p:nvSpPr>
              <p:spPr>
                <a:xfrm>
                  <a:off x="6232128" y="3465623"/>
                  <a:ext cx="3609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1" i="1" dirty="0">
                            <a:solidFill>
                              <a:schemeClr val="accent4"/>
                            </a:solidFill>
                            <a:latin typeface="Cambria Math" panose="02040503050406030204" pitchFamily="18" charset="0"/>
                          </a:rPr>
                          <m:t>𝒓</m:t>
                        </m:r>
                      </m:oMath>
                    </m:oMathPara>
                  </a14:m>
                  <a:endParaRPr lang="en-GB" dirty="0"/>
                </a:p>
              </p:txBody>
            </p:sp>
          </mc:Choice>
          <mc:Fallback xmlns="">
            <p:sp>
              <p:nvSpPr>
                <p:cNvPr id="29" name="Rectangle 28">
                  <a:extLst>
                    <a:ext uri="{FF2B5EF4-FFF2-40B4-BE49-F238E27FC236}">
                      <a16:creationId xmlns:a16="http://schemas.microsoft.com/office/drawing/2014/main" id="{81E887EA-8BA4-6C42-96C4-A92CAF9A9172}"/>
                    </a:ext>
                  </a:extLst>
                </p:cNvPr>
                <p:cNvSpPr>
                  <a:spLocks noRot="1" noChangeAspect="1" noMove="1" noResize="1" noEditPoints="1" noAdjustHandles="1" noChangeArrowheads="1" noChangeShapeType="1" noTextEdit="1"/>
                </p:cNvSpPr>
                <p:nvPr/>
              </p:nvSpPr>
              <p:spPr>
                <a:xfrm>
                  <a:off x="6232128" y="3465623"/>
                  <a:ext cx="360996" cy="369332"/>
                </a:xfrm>
                <a:prstGeom prst="rect">
                  <a:avLst/>
                </a:prstGeom>
                <a:blipFill>
                  <a:blip r:embed="rId9"/>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257614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E76C-FB32-F742-A488-A37132BCE102}"/>
              </a:ext>
            </a:extLst>
          </p:cNvPr>
          <p:cNvSpPr>
            <a:spLocks noGrp="1"/>
          </p:cNvSpPr>
          <p:nvPr>
            <p:ph type="title"/>
          </p:nvPr>
        </p:nvSpPr>
        <p:spPr>
          <a:xfrm>
            <a:off x="628649" y="260986"/>
            <a:ext cx="8280219" cy="717866"/>
          </a:xfrm>
        </p:spPr>
        <p:txBody>
          <a:bodyPr>
            <a:normAutofit fontScale="90000"/>
          </a:bodyPr>
          <a:lstStyle/>
          <a:p>
            <a:r>
              <a:rPr lang="en-GB" dirty="0"/>
              <a:t>Decentralised POMDP (Dec-POMDP)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F0D4EF-F4FA-484F-B57C-04CD4CF3445D}"/>
                  </a:ext>
                </a:extLst>
              </p:cNvPr>
              <p:cNvSpPr>
                <a:spLocks noGrp="1"/>
              </p:cNvSpPr>
              <p:nvPr>
                <p:ph idx="1"/>
              </p:nvPr>
            </p:nvSpPr>
            <p:spPr/>
            <p:txBody>
              <a:bodyPr>
                <a:normAutofit lnSpcReduction="10000"/>
              </a:bodyPr>
              <a:lstStyle/>
              <a:p>
                <a:r>
                  <a:rPr lang="en-GB" dirty="0">
                    <a:solidFill>
                      <a:schemeClr val="accent1"/>
                    </a:solidFill>
                  </a:rPr>
                  <a:t>Dec-POMDP</a:t>
                </a:r>
                <a:r>
                  <a:rPr lang="en-GB" dirty="0"/>
                  <a:t>:</a:t>
                </a:r>
                <a:r>
                  <a:rPr lang="en-US" altLang="zh-CN" dirty="0"/>
                  <a:t> tuple </a:t>
                </a:r>
                <a14:m>
                  <m:oMath xmlns:m="http://schemas.openxmlformats.org/officeDocument/2006/math">
                    <m:d>
                      <m:dPr>
                        <m:ctrlPr>
                          <a:rPr lang="de-DE" altLang="zh-CN" i="1">
                            <a:latin typeface="Cambria Math" panose="02040503050406030204" pitchFamily="18" charset="0"/>
                          </a:rPr>
                        </m:ctrlPr>
                      </m:dPr>
                      <m:e>
                        <m:r>
                          <a:rPr lang="de-DE" altLang="zh-CN" b="0" i="1" smtClean="0">
                            <a:latin typeface="Cambria Math" panose="02040503050406030204" pitchFamily="18" charset="0"/>
                          </a:rPr>
                          <m:t>𝐼</m:t>
                        </m:r>
                        <m:r>
                          <a:rPr lang="de-DE" altLang="zh-CN" b="0" i="1" smtClean="0">
                            <a:latin typeface="Cambria Math" panose="02040503050406030204" pitchFamily="18" charset="0"/>
                          </a:rPr>
                          <m:t>,</m:t>
                        </m:r>
                        <m:r>
                          <a:rPr lang="de-DE" altLang="zh-CN" b="0" i="1" dirty="0" smtClean="0">
                            <a:latin typeface="Cambria Math" panose="02040503050406030204" pitchFamily="18" charset="0"/>
                          </a:rPr>
                          <m:t>𝑆</m:t>
                        </m:r>
                        <m:r>
                          <a:rPr lang="en-US" altLang="zh-CN" i="1" dirty="0">
                            <a:latin typeface="Cambria Math" panose="02040503050406030204" pitchFamily="18" charset="0"/>
                          </a:rPr>
                          <m:t>, </m:t>
                        </m:r>
                        <m:sSub>
                          <m:sSubPr>
                            <m:ctrlPr>
                              <a:rPr lang="de-DE" altLang="zh-CN" b="0" i="1" dirty="0" smtClean="0">
                                <a:latin typeface="Cambria Math" panose="02040503050406030204" pitchFamily="18" charset="0"/>
                              </a:rPr>
                            </m:ctrlPr>
                          </m:sSubPr>
                          <m:e>
                            <m:d>
                              <m:dPr>
                                <m:begChr m:val="{"/>
                                <m:endChr m:val="}"/>
                                <m:ctrlPr>
                                  <a:rPr lang="de-DE" altLang="zh-CN" b="0" i="1" dirty="0" smtClean="0">
                                    <a:latin typeface="Cambria Math" panose="02040503050406030204" pitchFamily="18" charset="0"/>
                                  </a:rPr>
                                </m:ctrlPr>
                              </m:dPr>
                              <m:e>
                                <m:sSub>
                                  <m:sSubPr>
                                    <m:ctrlPr>
                                      <a:rPr lang="de-DE" altLang="zh-CN" b="0" i="1" dirty="0" smtClean="0">
                                        <a:latin typeface="Cambria Math" panose="02040503050406030204" pitchFamily="18" charset="0"/>
                                      </a:rPr>
                                    </m:ctrlPr>
                                  </m:sSubPr>
                                  <m:e>
                                    <m:r>
                                      <a:rPr lang="en-US" altLang="zh-CN" i="1" dirty="0">
                                        <a:latin typeface="Cambria Math" panose="02040503050406030204" pitchFamily="18" charset="0"/>
                                      </a:rPr>
                                      <m:t>𝐴</m:t>
                                    </m:r>
                                  </m:e>
                                  <m:sub>
                                    <m:r>
                                      <a:rPr lang="de-DE" altLang="zh-CN" b="0" i="1" dirty="0" smtClean="0">
                                        <a:latin typeface="Cambria Math" panose="02040503050406030204" pitchFamily="18" charset="0"/>
                                      </a:rPr>
                                      <m:t>𝑖</m:t>
                                    </m:r>
                                  </m:sub>
                                </m:sSub>
                              </m:e>
                            </m:d>
                          </m:e>
                          <m:sub>
                            <m:r>
                              <a:rPr lang="de-DE" altLang="zh-CN" b="0" i="1" dirty="0" smtClean="0">
                                <a:latin typeface="Cambria Math" panose="02040503050406030204" pitchFamily="18" charset="0"/>
                              </a:rPr>
                              <m:t>𝑖</m:t>
                            </m:r>
                            <m:r>
                              <a:rPr lang="de-DE" altLang="zh-CN" b="0" i="1" dirty="0" smtClean="0">
                                <a:latin typeface="Cambria Math" panose="02040503050406030204" pitchFamily="18" charset="0"/>
                                <a:ea typeface="Cambria Math" panose="02040503050406030204" pitchFamily="18" charset="0"/>
                              </a:rPr>
                              <m:t>∈</m:t>
                            </m:r>
                            <m:r>
                              <a:rPr lang="de-DE" altLang="zh-CN" b="0" i="1" dirty="0" smtClean="0">
                                <a:latin typeface="Cambria Math" panose="02040503050406030204" pitchFamily="18" charset="0"/>
                                <a:ea typeface="Cambria Math" panose="02040503050406030204" pitchFamily="18" charset="0"/>
                              </a:rPr>
                              <m:t>𝐼</m:t>
                            </m:r>
                          </m:sub>
                        </m:sSub>
                        <m:r>
                          <a:rPr lang="en-US" altLang="zh-CN" i="1" dirty="0">
                            <a:latin typeface="Cambria Math" panose="02040503050406030204" pitchFamily="18" charset="0"/>
                          </a:rPr>
                          <m:t>, </m:t>
                        </m:r>
                        <m:sSub>
                          <m:sSubPr>
                            <m:ctrlPr>
                              <a:rPr lang="de-DE" altLang="zh-CN" b="0" i="1" dirty="0" smtClean="0">
                                <a:latin typeface="Cambria Math" panose="02040503050406030204" pitchFamily="18" charset="0"/>
                              </a:rPr>
                            </m:ctrlPr>
                          </m:sSubPr>
                          <m:e>
                            <m:d>
                              <m:dPr>
                                <m:begChr m:val="{"/>
                                <m:endChr m:val="}"/>
                                <m:ctrlPr>
                                  <a:rPr lang="de-DE" altLang="zh-CN" b="0" i="1" dirty="0" smtClean="0">
                                    <a:latin typeface="Cambria Math" panose="02040503050406030204" pitchFamily="18" charset="0"/>
                                  </a:rPr>
                                </m:ctrlPr>
                              </m:dPr>
                              <m:e>
                                <m:sSub>
                                  <m:sSubPr>
                                    <m:ctrlPr>
                                      <a:rPr lang="de-DE" altLang="zh-CN" b="0" i="1" dirty="0" smtClean="0">
                                        <a:latin typeface="Cambria Math" panose="02040503050406030204" pitchFamily="18" charset="0"/>
                                      </a:rPr>
                                    </m:ctrlPr>
                                  </m:sSubPr>
                                  <m:e>
                                    <m:r>
                                      <a:rPr lang="de-DE" altLang="zh-CN" b="0" i="1" dirty="0" smtClean="0">
                                        <a:latin typeface="Cambria Math" panose="02040503050406030204" pitchFamily="18" charset="0"/>
                                      </a:rPr>
                                      <m:t>𝑂</m:t>
                                    </m:r>
                                  </m:e>
                                  <m:sub>
                                    <m:r>
                                      <a:rPr lang="de-DE" altLang="zh-CN" b="0" i="1" dirty="0" smtClean="0">
                                        <a:latin typeface="Cambria Math" panose="02040503050406030204" pitchFamily="18" charset="0"/>
                                      </a:rPr>
                                      <m:t>𝑖</m:t>
                                    </m:r>
                                  </m:sub>
                                </m:sSub>
                              </m:e>
                            </m:d>
                          </m:e>
                          <m:sub>
                            <m:r>
                              <a:rPr lang="de-DE" altLang="zh-CN" b="0" i="1" dirty="0" smtClean="0">
                                <a:latin typeface="Cambria Math" panose="02040503050406030204" pitchFamily="18" charset="0"/>
                              </a:rPr>
                              <m:t>𝑖</m:t>
                            </m:r>
                            <m:r>
                              <a:rPr lang="de-DE" altLang="zh-CN" b="0" i="1" dirty="0" smtClean="0">
                                <a:latin typeface="Cambria Math" panose="02040503050406030204" pitchFamily="18" charset="0"/>
                                <a:ea typeface="Cambria Math" panose="02040503050406030204" pitchFamily="18" charset="0"/>
                              </a:rPr>
                              <m:t>∈</m:t>
                            </m:r>
                            <m:r>
                              <a:rPr lang="de-DE" altLang="zh-CN" b="0" i="1" dirty="0" smtClean="0">
                                <a:latin typeface="Cambria Math" panose="02040503050406030204" pitchFamily="18" charset="0"/>
                                <a:ea typeface="Cambria Math" panose="02040503050406030204" pitchFamily="18" charset="0"/>
                              </a:rPr>
                              <m:t>𝐼</m:t>
                            </m:r>
                          </m:sub>
                        </m:sSub>
                        <m:r>
                          <a:rPr lang="de-DE" altLang="zh-CN" i="1" dirty="0">
                            <a:latin typeface="Cambria Math" panose="02040503050406030204" pitchFamily="18" charset="0"/>
                          </a:rPr>
                          <m:t>,</m:t>
                        </m:r>
                        <m:sSub>
                          <m:sSubPr>
                            <m:ctrlPr>
                              <a:rPr lang="de-DE" altLang="zh-CN" b="0" i="1" dirty="0" smtClean="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b="0" i="1" dirty="0" smtClean="0">
                                <a:latin typeface="Cambria Math" panose="02040503050406030204" pitchFamily="18" charset="0"/>
                                <a:sym typeface="Symbol" charset="0"/>
                              </a:rPr>
                              <m:t>𝑡𝑟</m:t>
                            </m:r>
                          </m:sub>
                        </m:sSub>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𝑅</m:t>
                        </m:r>
                        <m:r>
                          <a:rPr lang="de-DE" altLang="zh-CN" b="0" i="1" dirty="0" smtClean="0">
                            <a:latin typeface="Cambria Math" panose="02040503050406030204" pitchFamily="18" charset="0"/>
                            <a:sym typeface="Symbol" charset="0"/>
                          </a:rPr>
                          <m:t>,</m:t>
                        </m:r>
                        <m:sSub>
                          <m:sSubPr>
                            <m:ctrlPr>
                              <a:rPr lang="de-DE" altLang="zh-CN" b="0" i="1" dirty="0" smtClean="0">
                                <a:latin typeface="Cambria Math" panose="02040503050406030204" pitchFamily="18" charset="0"/>
                                <a:sym typeface="Symbol" charset="0"/>
                              </a:rPr>
                            </m:ctrlPr>
                          </m:sSubPr>
                          <m:e>
                            <m:r>
                              <a:rPr lang="de-DE" altLang="zh-CN" b="0" i="1" dirty="0" smtClean="0">
                                <a:latin typeface="Cambria Math" panose="02040503050406030204" pitchFamily="18" charset="0"/>
                                <a:sym typeface="Symbol" charset="0"/>
                              </a:rPr>
                              <m:t>𝑃</m:t>
                            </m:r>
                          </m:e>
                          <m:sub>
                            <m:r>
                              <a:rPr lang="de-DE" altLang="zh-CN" b="0" i="1" dirty="0" smtClean="0">
                                <a:latin typeface="Cambria Math" panose="02040503050406030204" pitchFamily="18" charset="0"/>
                                <a:sym typeface="Symbol" charset="0"/>
                              </a:rPr>
                              <m:t>𝑜𝑏𝑠</m:t>
                            </m:r>
                          </m:sub>
                        </m:sSub>
                      </m:e>
                    </m:d>
                  </m:oMath>
                </a14:m>
                <a:endParaRPr lang="en-US" altLang="zh-CN" dirty="0">
                  <a:sym typeface="Symbol" charset="0"/>
                </a:endParaRPr>
              </a:p>
              <a:p>
                <a:pPr lvl="1"/>
                <a14:m>
                  <m:oMath xmlns:m="http://schemas.openxmlformats.org/officeDocument/2006/math">
                    <m:r>
                      <a:rPr lang="de-DE" altLang="zh-CN" b="0" i="1" dirty="0" smtClean="0">
                        <a:solidFill>
                          <a:schemeClr val="accent1"/>
                        </a:solidFill>
                        <a:latin typeface="Cambria Math" panose="02040503050406030204" pitchFamily="18" charset="0"/>
                      </a:rPr>
                      <m:t>𝐼</m:t>
                    </m:r>
                  </m:oMath>
                </a14:m>
                <a:r>
                  <a:rPr lang="en-US" altLang="zh-CN" dirty="0">
                    <a:solidFill>
                      <a:schemeClr val="accent1"/>
                    </a:solidFill>
                    <a:sym typeface="Symbol" charset="0"/>
                  </a:rPr>
                  <a:t> = a finite set of agents indexed </a:t>
                </a:r>
                <a14:m>
                  <m:oMath xmlns:m="http://schemas.openxmlformats.org/officeDocument/2006/math">
                    <m:r>
                      <a:rPr lang="de-DE" altLang="zh-CN" b="0" i="1" smtClean="0">
                        <a:solidFill>
                          <a:schemeClr val="accent1"/>
                        </a:solidFill>
                        <a:latin typeface="Cambria Math" panose="02040503050406030204" pitchFamily="18" charset="0"/>
                        <a:sym typeface="Symbol" charset="0"/>
                      </a:rPr>
                      <m:t>1,…, </m:t>
                    </m:r>
                    <m:r>
                      <a:rPr lang="de-DE" altLang="zh-CN" b="0" i="1" smtClean="0">
                        <a:solidFill>
                          <a:schemeClr val="accent1"/>
                        </a:solidFill>
                        <a:latin typeface="Cambria Math" panose="02040503050406030204" pitchFamily="18" charset="0"/>
                        <a:sym typeface="Symbol" charset="0"/>
                      </a:rPr>
                      <m:t>𝑛</m:t>
                    </m:r>
                  </m:oMath>
                </a14:m>
                <a:endParaRPr lang="en-US" altLang="zh-CN" i="1" dirty="0">
                  <a:solidFill>
                    <a:schemeClr val="accent1"/>
                  </a:solidFill>
                  <a:latin typeface="Cambria Math" panose="02040503050406030204" pitchFamily="18" charset="0"/>
                </a:endParaRPr>
              </a:p>
              <a:p>
                <a:pPr lvl="1"/>
                <a14:m>
                  <m:oMath xmlns:m="http://schemas.openxmlformats.org/officeDocument/2006/math">
                    <m:r>
                      <a:rPr lang="de-DE" altLang="zh-CN" b="0" i="1" dirty="0" smtClean="0">
                        <a:latin typeface="Cambria Math" panose="02040503050406030204" pitchFamily="18" charset="0"/>
                      </a:rPr>
                      <m:t>𝑆</m:t>
                    </m:r>
                  </m:oMath>
                </a14:m>
                <a:r>
                  <a:rPr lang="en-US" altLang="zh-CN" dirty="0">
                    <a:sym typeface="Symbol" charset="0"/>
                  </a:rPr>
                  <a:t> = a finite set of states</a:t>
                </a:r>
              </a:p>
              <a:p>
                <a:pPr lvl="1"/>
                <a14:m>
                  <m:oMath xmlns:m="http://schemas.openxmlformats.org/officeDocument/2006/math">
                    <m:sSub>
                      <m:sSubPr>
                        <m:ctrlPr>
                          <a:rPr lang="de-DE" altLang="zh-CN" b="0" i="1" dirty="0" smtClean="0">
                            <a:solidFill>
                              <a:schemeClr val="accent1"/>
                            </a:solidFill>
                            <a:latin typeface="Cambria Math" panose="02040503050406030204" pitchFamily="18" charset="0"/>
                          </a:rPr>
                        </m:ctrlPr>
                      </m:sSubPr>
                      <m:e>
                        <m:r>
                          <a:rPr lang="en-US" altLang="zh-CN" i="1" dirty="0">
                            <a:solidFill>
                              <a:schemeClr val="accent1"/>
                            </a:solidFill>
                            <a:latin typeface="Cambria Math" panose="02040503050406030204" pitchFamily="18" charset="0"/>
                          </a:rPr>
                          <m:t>𝐴</m:t>
                        </m:r>
                      </m:e>
                      <m:sub>
                        <m:r>
                          <a:rPr lang="de-DE" altLang="zh-CN" b="0" i="1" dirty="0" smtClean="0">
                            <a:solidFill>
                              <a:schemeClr val="accent1"/>
                            </a:solidFill>
                            <a:latin typeface="Cambria Math" panose="02040503050406030204" pitchFamily="18" charset="0"/>
                          </a:rPr>
                          <m:t>𝑖</m:t>
                        </m:r>
                      </m:sub>
                    </m:sSub>
                  </m:oMath>
                </a14:m>
                <a:r>
                  <a:rPr lang="en-US" altLang="zh-CN" dirty="0">
                    <a:solidFill>
                      <a:schemeClr val="accent1"/>
                    </a:solidFill>
                    <a:sym typeface="Symbol" charset="0"/>
                  </a:rPr>
                  <a:t> = a finite set of actions available to agent </a:t>
                </a:r>
                <a14:m>
                  <m:oMath xmlns:m="http://schemas.openxmlformats.org/officeDocument/2006/math">
                    <m:r>
                      <a:rPr lang="en-US" altLang="zh-CN" i="1" dirty="0" smtClean="0">
                        <a:solidFill>
                          <a:schemeClr val="accent1"/>
                        </a:solidFill>
                        <a:latin typeface="Cambria Math" panose="02040503050406030204" pitchFamily="18" charset="0"/>
                        <a:sym typeface="Symbol" charset="0"/>
                      </a:rPr>
                      <m:t>𝑖</m:t>
                    </m:r>
                    <m:r>
                      <a:rPr lang="en-US" altLang="zh-CN" i="1" dirty="0" smtClean="0">
                        <a:solidFill>
                          <a:schemeClr val="accent1"/>
                        </a:solidFill>
                        <a:latin typeface="Cambria Math" panose="02040503050406030204" pitchFamily="18" charset="0"/>
                        <a:ea typeface="Cambria Math" panose="02040503050406030204" pitchFamily="18" charset="0"/>
                        <a:sym typeface="Symbol" charset="0"/>
                      </a:rPr>
                      <m:t>∈</m:t>
                    </m:r>
                    <m:r>
                      <a:rPr lang="de-DE" altLang="zh-CN" b="0" i="1" dirty="0" smtClean="0">
                        <a:solidFill>
                          <a:schemeClr val="accent1"/>
                        </a:solidFill>
                        <a:latin typeface="Cambria Math" panose="02040503050406030204" pitchFamily="18" charset="0"/>
                        <a:ea typeface="Cambria Math" panose="02040503050406030204" pitchFamily="18" charset="0"/>
                        <a:sym typeface="Symbol" charset="0"/>
                      </a:rPr>
                      <m:t>𝐼</m:t>
                    </m:r>
                  </m:oMath>
                </a14:m>
                <a:endParaRPr lang="en-US" altLang="zh-CN" dirty="0">
                  <a:solidFill>
                    <a:schemeClr val="accent1"/>
                  </a:solidFill>
                  <a:sym typeface="Symbol" charset="0"/>
                </a:endParaRPr>
              </a:p>
              <a:p>
                <a:pPr lvl="2"/>
                <a14:m>
                  <m:oMath xmlns:m="http://schemas.openxmlformats.org/officeDocument/2006/math">
                    <m:acc>
                      <m:accPr>
                        <m:chr m:val="⃗"/>
                        <m:ctrlPr>
                          <a:rPr lang="en-US" altLang="zh-CN" i="1" smtClean="0">
                            <a:solidFill>
                              <a:schemeClr val="accent1"/>
                            </a:solidFill>
                            <a:latin typeface="Cambria Math" panose="02040503050406030204" pitchFamily="18" charset="0"/>
                            <a:sym typeface="Symbol" charset="0"/>
                          </a:rPr>
                        </m:ctrlPr>
                      </m:accPr>
                      <m:e>
                        <m:r>
                          <a:rPr lang="de-DE" altLang="zh-CN" b="0" i="1" smtClean="0">
                            <a:solidFill>
                              <a:schemeClr val="accent1"/>
                            </a:solidFill>
                            <a:latin typeface="Cambria Math" panose="02040503050406030204" pitchFamily="18" charset="0"/>
                            <a:sym typeface="Symbol" charset="0"/>
                          </a:rPr>
                          <m:t>𝐴</m:t>
                        </m:r>
                      </m:e>
                    </m:acc>
                    <m:r>
                      <a:rPr lang="de-DE" altLang="zh-CN" b="0" i="0" smtClean="0">
                        <a:solidFill>
                          <a:schemeClr val="accent1"/>
                        </a:solidFill>
                        <a:latin typeface="Cambria Math" panose="02040503050406030204" pitchFamily="18" charset="0"/>
                        <a:sym typeface="Symbol" charset="0"/>
                      </a:rPr>
                      <m:t>=</m:t>
                    </m:r>
                    <m:nary>
                      <m:naryPr>
                        <m:chr m:val="⨂"/>
                        <m:supHide m:val="on"/>
                        <m:ctrlPr>
                          <a:rPr lang="de-DE" altLang="zh-CN" b="0" i="1" smtClean="0">
                            <a:solidFill>
                              <a:schemeClr val="accent1"/>
                            </a:solidFill>
                            <a:latin typeface="Cambria Math" panose="02040503050406030204" pitchFamily="18" charset="0"/>
                            <a:ea typeface="Cambria Math" panose="02040503050406030204" pitchFamily="18" charset="0"/>
                            <a:sym typeface="Symbol" charset="0"/>
                          </a:rPr>
                        </m:ctrlPr>
                      </m:naryPr>
                      <m:sub>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𝑖</m:t>
                        </m:r>
                        <m:r>
                          <a:rPr lang="de-DE" altLang="zh-CN" b="0" i="1" smtClean="0">
                            <a:solidFill>
                              <a:schemeClr val="accent1"/>
                            </a:solidFill>
                            <a:latin typeface="Cambria Math" panose="02040503050406030204" pitchFamily="18" charset="0"/>
                            <a:ea typeface="Cambria Math" panose="02040503050406030204" pitchFamily="18" charset="0"/>
                            <a:sym typeface="Symbol" charset="0"/>
                          </a:rPr>
                          <m:t>∈</m:t>
                        </m:r>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𝐼</m:t>
                        </m:r>
                      </m:sub>
                      <m:sup/>
                      <m:e>
                        <m:sSub>
                          <m:sSubPr>
                            <m:ctrlPr>
                              <a:rPr lang="de-DE" altLang="zh-CN" b="0" i="1" smtClean="0">
                                <a:solidFill>
                                  <a:schemeClr val="accent1"/>
                                </a:solidFill>
                                <a:latin typeface="Cambria Math" panose="02040503050406030204" pitchFamily="18" charset="0"/>
                                <a:ea typeface="Cambria Math" panose="02040503050406030204" pitchFamily="18" charset="0"/>
                                <a:sym typeface="Symbol" charset="0"/>
                              </a:rPr>
                            </m:ctrlPr>
                          </m:sSubPr>
                          <m:e>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𝐴</m:t>
                            </m:r>
                          </m:e>
                          <m:sub>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𝑖</m:t>
                            </m:r>
                          </m:sub>
                        </m:sSub>
                      </m:e>
                    </m:nary>
                  </m:oMath>
                </a14:m>
                <a:r>
                  <a:rPr lang="en-US" altLang="zh-CN" dirty="0">
                    <a:solidFill>
                      <a:schemeClr val="accent1"/>
                    </a:solidFill>
                    <a:sym typeface="Symbol" charset="0"/>
                  </a:rPr>
                  <a:t> set of joint actions</a:t>
                </a:r>
              </a:p>
              <a:p>
                <a:pPr lvl="1"/>
                <a14:m>
                  <m:oMath xmlns:m="http://schemas.openxmlformats.org/officeDocument/2006/math">
                    <m:sSub>
                      <m:sSubPr>
                        <m:ctrlPr>
                          <a:rPr lang="de-DE" altLang="zh-CN" i="1" dirty="0">
                            <a:solidFill>
                              <a:schemeClr val="accent1"/>
                            </a:solidFill>
                            <a:latin typeface="Cambria Math" panose="02040503050406030204" pitchFamily="18" charset="0"/>
                          </a:rPr>
                        </m:ctrlPr>
                      </m:sSubPr>
                      <m:e>
                        <m:r>
                          <a:rPr lang="de-DE" altLang="zh-CN" b="0" i="1" dirty="0" smtClean="0">
                            <a:solidFill>
                              <a:schemeClr val="accent1"/>
                            </a:solidFill>
                            <a:latin typeface="Cambria Math" panose="02040503050406030204" pitchFamily="18" charset="0"/>
                          </a:rPr>
                          <m:t>𝑂</m:t>
                        </m:r>
                      </m:e>
                      <m:sub>
                        <m:r>
                          <a:rPr lang="de-DE" altLang="zh-CN" i="1" dirty="0">
                            <a:solidFill>
                              <a:schemeClr val="accent1"/>
                            </a:solidFill>
                            <a:latin typeface="Cambria Math" panose="02040503050406030204" pitchFamily="18" charset="0"/>
                          </a:rPr>
                          <m:t>𝑖</m:t>
                        </m:r>
                      </m:sub>
                    </m:sSub>
                  </m:oMath>
                </a14:m>
                <a:r>
                  <a:rPr lang="en-US" altLang="zh-CN" dirty="0">
                    <a:solidFill>
                      <a:schemeClr val="accent1"/>
                    </a:solidFill>
                    <a:sym typeface="Symbol" charset="0"/>
                  </a:rPr>
                  <a:t> = a finite set of observations available to agent </a:t>
                </a:r>
                <a14:m>
                  <m:oMath xmlns:m="http://schemas.openxmlformats.org/officeDocument/2006/math">
                    <m:r>
                      <a:rPr lang="en-US" altLang="zh-CN" i="1" dirty="0">
                        <a:solidFill>
                          <a:schemeClr val="accent1"/>
                        </a:solidFill>
                        <a:latin typeface="Cambria Math" panose="02040503050406030204" pitchFamily="18" charset="0"/>
                        <a:sym typeface="Symbol" charset="0"/>
                      </a:rPr>
                      <m:t>𝑖</m:t>
                    </m:r>
                    <m:r>
                      <a:rPr lang="en-US" altLang="zh-CN" i="1" dirty="0">
                        <a:solidFill>
                          <a:schemeClr val="accent1"/>
                        </a:solidFill>
                        <a:latin typeface="Cambria Math" panose="02040503050406030204" pitchFamily="18" charset="0"/>
                        <a:ea typeface="Cambria Math" panose="02040503050406030204" pitchFamily="18" charset="0"/>
                        <a:sym typeface="Symbol" charset="0"/>
                      </a:rPr>
                      <m:t>∈</m:t>
                    </m:r>
                    <m:r>
                      <a:rPr lang="de-DE" altLang="zh-CN" i="1" dirty="0">
                        <a:solidFill>
                          <a:schemeClr val="accent1"/>
                        </a:solidFill>
                        <a:latin typeface="Cambria Math" panose="02040503050406030204" pitchFamily="18" charset="0"/>
                        <a:ea typeface="Cambria Math" panose="02040503050406030204" pitchFamily="18" charset="0"/>
                        <a:sym typeface="Symbol" charset="0"/>
                      </a:rPr>
                      <m:t>𝐼</m:t>
                    </m:r>
                  </m:oMath>
                </a14:m>
                <a:endParaRPr lang="en-US" altLang="zh-CN" dirty="0">
                  <a:solidFill>
                    <a:schemeClr val="accent1"/>
                  </a:solidFill>
                  <a:sym typeface="Symbol" charset="0"/>
                </a:endParaRPr>
              </a:p>
              <a:p>
                <a:pPr lvl="2"/>
                <a14:m>
                  <m:oMath xmlns:m="http://schemas.openxmlformats.org/officeDocument/2006/math">
                    <m:acc>
                      <m:accPr>
                        <m:chr m:val="⃗"/>
                        <m:ctrlPr>
                          <a:rPr lang="en-US" altLang="zh-CN" i="1">
                            <a:solidFill>
                              <a:schemeClr val="accent1"/>
                            </a:solidFill>
                            <a:latin typeface="Cambria Math" panose="02040503050406030204" pitchFamily="18" charset="0"/>
                            <a:sym typeface="Symbol" charset="0"/>
                          </a:rPr>
                        </m:ctrlPr>
                      </m:accPr>
                      <m:e>
                        <m:r>
                          <a:rPr lang="de-DE" altLang="zh-CN" b="0" i="1" smtClean="0">
                            <a:solidFill>
                              <a:schemeClr val="accent1"/>
                            </a:solidFill>
                            <a:latin typeface="Cambria Math" panose="02040503050406030204" pitchFamily="18" charset="0"/>
                            <a:sym typeface="Symbol" charset="0"/>
                          </a:rPr>
                          <m:t>𝑂</m:t>
                        </m:r>
                      </m:e>
                    </m:acc>
                    <m:r>
                      <a:rPr lang="de-DE" altLang="zh-CN">
                        <a:solidFill>
                          <a:schemeClr val="accent1"/>
                        </a:solidFill>
                        <a:latin typeface="Cambria Math" panose="02040503050406030204" pitchFamily="18" charset="0"/>
                        <a:sym typeface="Symbol" charset="0"/>
                      </a:rPr>
                      <m:t>=</m:t>
                    </m:r>
                    <m:nary>
                      <m:naryPr>
                        <m:chr m:val="⨂"/>
                        <m:supHide m:val="on"/>
                        <m:ctrlPr>
                          <a:rPr lang="de-DE" altLang="zh-CN" i="1">
                            <a:solidFill>
                              <a:schemeClr val="accent1"/>
                            </a:solidFill>
                            <a:latin typeface="Cambria Math" panose="02040503050406030204" pitchFamily="18" charset="0"/>
                            <a:ea typeface="Cambria Math" panose="02040503050406030204" pitchFamily="18" charset="0"/>
                            <a:sym typeface="Symbol" charset="0"/>
                          </a:rPr>
                        </m:ctrlPr>
                      </m:naryPr>
                      <m:sub>
                        <m:r>
                          <a:rPr lang="de-DE" altLang="zh-CN" i="1">
                            <a:solidFill>
                              <a:schemeClr val="accent1"/>
                            </a:solidFill>
                            <a:latin typeface="Cambria Math" panose="02040503050406030204" pitchFamily="18" charset="0"/>
                            <a:ea typeface="Cambria Math" panose="02040503050406030204" pitchFamily="18" charset="0"/>
                            <a:sym typeface="Symbol" charset="0"/>
                          </a:rPr>
                          <m:t>𝑖</m:t>
                        </m:r>
                        <m:r>
                          <a:rPr lang="de-DE" altLang="zh-CN" i="1">
                            <a:solidFill>
                              <a:schemeClr val="accent1"/>
                            </a:solidFill>
                            <a:latin typeface="Cambria Math" panose="02040503050406030204" pitchFamily="18" charset="0"/>
                            <a:ea typeface="Cambria Math" panose="02040503050406030204" pitchFamily="18" charset="0"/>
                            <a:sym typeface="Symbol" charset="0"/>
                          </a:rPr>
                          <m:t>∈</m:t>
                        </m:r>
                        <m:r>
                          <a:rPr lang="de-DE" altLang="zh-CN" i="1">
                            <a:solidFill>
                              <a:schemeClr val="accent1"/>
                            </a:solidFill>
                            <a:latin typeface="Cambria Math" panose="02040503050406030204" pitchFamily="18" charset="0"/>
                            <a:ea typeface="Cambria Math" panose="02040503050406030204" pitchFamily="18" charset="0"/>
                            <a:sym typeface="Symbol" charset="0"/>
                          </a:rPr>
                          <m:t>𝐼</m:t>
                        </m:r>
                      </m:sub>
                      <m:sup/>
                      <m:e>
                        <m:sSub>
                          <m:sSubPr>
                            <m:ctrlPr>
                              <a:rPr lang="de-DE" altLang="zh-CN" i="1">
                                <a:solidFill>
                                  <a:schemeClr val="accent1"/>
                                </a:solidFill>
                                <a:latin typeface="Cambria Math" panose="02040503050406030204" pitchFamily="18" charset="0"/>
                                <a:ea typeface="Cambria Math" panose="02040503050406030204" pitchFamily="18" charset="0"/>
                                <a:sym typeface="Symbol" charset="0"/>
                              </a:rPr>
                            </m:ctrlPr>
                          </m:sSubPr>
                          <m:e>
                            <m:r>
                              <a:rPr lang="de-DE" altLang="zh-CN" b="0" i="1" smtClean="0">
                                <a:solidFill>
                                  <a:schemeClr val="accent1"/>
                                </a:solidFill>
                                <a:latin typeface="Cambria Math" panose="02040503050406030204" pitchFamily="18" charset="0"/>
                                <a:ea typeface="Cambria Math" panose="02040503050406030204" pitchFamily="18" charset="0"/>
                                <a:sym typeface="Symbol" charset="0"/>
                              </a:rPr>
                              <m:t>𝑂</m:t>
                            </m:r>
                          </m:e>
                          <m:sub>
                            <m:r>
                              <a:rPr lang="de-DE" altLang="zh-CN" i="1">
                                <a:solidFill>
                                  <a:schemeClr val="accent1"/>
                                </a:solidFill>
                                <a:latin typeface="Cambria Math" panose="02040503050406030204" pitchFamily="18" charset="0"/>
                                <a:ea typeface="Cambria Math" panose="02040503050406030204" pitchFamily="18" charset="0"/>
                                <a:sym typeface="Symbol" charset="0"/>
                              </a:rPr>
                              <m:t>𝑖</m:t>
                            </m:r>
                          </m:sub>
                        </m:sSub>
                      </m:e>
                    </m:nary>
                  </m:oMath>
                </a14:m>
                <a:r>
                  <a:rPr lang="en-US" altLang="zh-CN" dirty="0">
                    <a:solidFill>
                      <a:schemeClr val="accent1"/>
                    </a:solidFill>
                    <a:sym typeface="Symbol" charset="0"/>
                  </a:rPr>
                  <a:t> set of joint observations</a:t>
                </a:r>
              </a:p>
              <a:p>
                <a:pPr lvl="1"/>
                <a:r>
                  <a:rPr lang="en-US" altLang="zh-CN" dirty="0">
                    <a:sym typeface="Symbol" charset="0"/>
                  </a:rPr>
                  <a:t>Transition function </a:t>
                </a:r>
                <a14:m>
                  <m:oMath xmlns:m="http://schemas.openxmlformats.org/officeDocument/2006/math">
                    <m:sSub>
                      <m:sSubPr>
                        <m:ctrlPr>
                          <a:rPr lang="de-DE" altLang="zh-CN" b="0" i="1" dirty="0" smtClean="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b="0" i="1" dirty="0" smtClean="0">
                            <a:latin typeface="Cambria Math" panose="02040503050406030204" pitchFamily="18" charset="0"/>
                            <a:sym typeface="Symbol" charset="0"/>
                          </a:rPr>
                          <m:t>𝑡𝑟</m:t>
                        </m:r>
                      </m:sub>
                    </m:sSub>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sSup>
                          <m:sSupPr>
                            <m:ctrlPr>
                              <a:rPr lang="de-DE" altLang="zh-CN" i="1" dirty="0">
                                <a:latin typeface="Cambria Math" panose="02040503050406030204" pitchFamily="18" charset="0"/>
                                <a:sym typeface="Symbol" charset="0"/>
                              </a:rPr>
                            </m:ctrlPr>
                          </m:sSupPr>
                          <m:e>
                            <m:r>
                              <a:rPr lang="de-DE" altLang="zh-CN" b="0" i="1" dirty="0" smtClean="0">
                                <a:latin typeface="Cambria Math" panose="02040503050406030204" pitchFamily="18" charset="0"/>
                                <a:sym typeface="Symbol" charset="0"/>
                              </a:rPr>
                              <m:t>𝑠</m:t>
                            </m:r>
                          </m:e>
                          <m:sup>
                            <m:r>
                              <a:rPr lang="de-DE" altLang="zh-CN" i="1" dirty="0">
                                <a:latin typeface="Cambria Math" panose="02040503050406030204" pitchFamily="18" charset="0"/>
                                <a:sym typeface="Symbol" charset="0"/>
                              </a:rPr>
                              <m:t>′</m:t>
                            </m:r>
                          </m:sup>
                        </m:sSup>
                      </m:e>
                      <m:e>
                        <m:r>
                          <a:rPr lang="de-DE" altLang="zh-CN" b="0" i="1" dirty="0" smtClean="0">
                            <a:latin typeface="Cambria Math" panose="02040503050406030204" pitchFamily="18" charset="0"/>
                            <a:sym typeface="Symbol" charset="0"/>
                          </a:rPr>
                          <m:t>𝑠</m:t>
                        </m:r>
                        <m:r>
                          <a:rPr lang="en-US" altLang="zh-CN" i="1" dirty="0">
                            <a:latin typeface="Cambria Math" panose="02040503050406030204" pitchFamily="18" charset="0"/>
                            <a:sym typeface="Symbol" charset="0"/>
                          </a:rPr>
                          <m:t>, </m:t>
                        </m:r>
                        <m:acc>
                          <m:accPr>
                            <m:chr m:val="⃗"/>
                            <m:ctrlPr>
                              <a:rPr lang="en-US" altLang="zh-CN" i="1" dirty="0" smtClean="0">
                                <a:solidFill>
                                  <a:schemeClr val="accent1"/>
                                </a:solidFill>
                                <a:latin typeface="Cambria Math" panose="02040503050406030204" pitchFamily="18" charset="0"/>
                                <a:sym typeface="Symbol" charset="0"/>
                              </a:rPr>
                            </m:ctrlPr>
                          </m:accPr>
                          <m:e>
                            <m:r>
                              <a:rPr lang="de-DE" altLang="zh-CN" b="0" i="1" dirty="0" smtClean="0">
                                <a:solidFill>
                                  <a:schemeClr val="accent1"/>
                                </a:solidFill>
                                <a:latin typeface="Cambria Math" panose="02040503050406030204" pitchFamily="18" charset="0"/>
                                <a:sym typeface="Symbol" charset="0"/>
                              </a:rPr>
                              <m:t>𝑎</m:t>
                            </m:r>
                          </m:e>
                        </m:acc>
                      </m:e>
                    </m:d>
                  </m:oMath>
                </a14:m>
                <a:endParaRPr lang="en-US" altLang="zh-CN" dirty="0">
                  <a:sym typeface="Symbol" charset="0"/>
                </a:endParaRPr>
              </a:p>
              <a:p>
                <a:pPr lvl="1"/>
                <a:r>
                  <a:rPr lang="en-US" altLang="zh-CN" dirty="0">
                    <a:sym typeface="Symbol" charset="0"/>
                  </a:rPr>
                  <a:t>Reward function</a:t>
                </a:r>
                <a:r>
                  <a:rPr lang="en-GB" dirty="0"/>
                  <a:t>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US" altLang="zh-CN" dirty="0">
                    <a:sym typeface="Symbol" charset="0"/>
                  </a:rPr>
                  <a:t> or </a:t>
                </a:r>
                <a14:m>
                  <m:oMath xmlns:m="http://schemas.openxmlformats.org/officeDocument/2006/math">
                    <m:r>
                      <a:rPr lang="de-DE" altLang="zh-CN" b="0" i="1" dirty="0" smtClean="0">
                        <a:latin typeface="Cambria Math" panose="02040503050406030204" pitchFamily="18" charset="0"/>
                        <a:sym typeface="Symbol" charset="0"/>
                      </a:rPr>
                      <m:t>𝑅</m:t>
                    </m:r>
                    <m:d>
                      <m:dPr>
                        <m:ctrlPr>
                          <a:rPr lang="de-DE" altLang="zh-CN" b="0" i="1" dirty="0" smtClean="0">
                            <a:latin typeface="Cambria Math" panose="02040503050406030204" pitchFamily="18" charset="0"/>
                            <a:sym typeface="Symbol" charset="0"/>
                          </a:rPr>
                        </m:ctrlPr>
                      </m:dPr>
                      <m:e>
                        <m:acc>
                          <m:accPr>
                            <m:chr m:val="⃗"/>
                            <m:ctrlPr>
                              <a:rPr lang="en-US" altLang="zh-CN" i="1" dirty="0">
                                <a:latin typeface="Cambria Math" panose="02040503050406030204" pitchFamily="18" charset="0"/>
                                <a:sym typeface="Symbol" charset="0"/>
                              </a:rPr>
                            </m:ctrlPr>
                          </m:accPr>
                          <m:e>
                            <m:r>
                              <a:rPr lang="de-DE" altLang="zh-CN" i="1" dirty="0">
                                <a:latin typeface="Cambria Math" panose="02040503050406030204" pitchFamily="18" charset="0"/>
                                <a:sym typeface="Symbol" charset="0"/>
                              </a:rPr>
                              <m:t>𝑎</m:t>
                            </m:r>
                          </m:e>
                        </m:acc>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𝑠</m:t>
                        </m:r>
                      </m:e>
                    </m:d>
                  </m:oMath>
                </a14:m>
                <a:endParaRPr lang="en-US" altLang="zh-CN" dirty="0">
                  <a:sym typeface="Symbol" charset="0"/>
                </a:endParaRPr>
              </a:p>
              <a:p>
                <a:pPr lvl="1"/>
                <a:r>
                  <a:rPr lang="en-US" altLang="zh-CN" dirty="0">
                    <a:sym typeface="Symbol" charset="0"/>
                  </a:rPr>
                  <a:t>Sensor model (observation function) </a:t>
                </a:r>
                <a14:m>
                  <m:oMath xmlns:m="http://schemas.openxmlformats.org/officeDocument/2006/math">
                    <m:sSub>
                      <m:sSubPr>
                        <m:ctrlPr>
                          <a:rPr lang="de-DE" altLang="zh-CN" b="0" i="1" dirty="0" smtClean="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b="0" i="1" dirty="0" smtClean="0">
                            <a:latin typeface="Cambria Math" panose="02040503050406030204" pitchFamily="18" charset="0"/>
                            <a:sym typeface="Symbol" charset="0"/>
                          </a:rPr>
                          <m:t>𝑜𝑏𝑠</m:t>
                        </m:r>
                      </m:sub>
                    </m:sSub>
                    <m:r>
                      <a:rPr lang="de-DE" altLang="zh-CN" b="0" i="1" dirty="0" smtClean="0">
                        <a:latin typeface="Cambria Math" panose="02040503050406030204" pitchFamily="18" charset="0"/>
                        <a:sym typeface="Symbol" charset="0"/>
                      </a:rPr>
                      <m:t>=</m:t>
                    </m:r>
                    <m:r>
                      <a:rPr lang="de-DE" altLang="zh-CN" b="0" i="1" dirty="0" smtClean="0">
                        <a:latin typeface="Cambria Math" panose="02040503050406030204" pitchFamily="18" charset="0"/>
                        <a:sym typeface="Symbol" charset="0"/>
                      </a:rPr>
                      <m:t>𝑃</m:t>
                    </m:r>
                    <m:d>
                      <m:dPr>
                        <m:ctrlPr>
                          <a:rPr lang="en-US" altLang="zh-CN" i="1" dirty="0">
                            <a:latin typeface="Cambria Math" panose="02040503050406030204" pitchFamily="18" charset="0"/>
                            <a:sym typeface="Symbol" charset="0"/>
                          </a:rPr>
                        </m:ctrlPr>
                      </m:dPr>
                      <m:e>
                        <m:acc>
                          <m:accPr>
                            <m:chr m:val="⃗"/>
                            <m:ctrlPr>
                              <a:rPr lang="en-US" altLang="zh-CN" i="1" dirty="0" smtClean="0">
                                <a:solidFill>
                                  <a:schemeClr val="accent1"/>
                                </a:solidFill>
                                <a:latin typeface="Cambria Math" panose="02040503050406030204" pitchFamily="18" charset="0"/>
                                <a:sym typeface="Symbol" charset="0"/>
                              </a:rPr>
                            </m:ctrlPr>
                          </m:accPr>
                          <m:e>
                            <m:r>
                              <a:rPr lang="de-DE" altLang="zh-CN" i="1" dirty="0">
                                <a:solidFill>
                                  <a:schemeClr val="accent1"/>
                                </a:solidFill>
                                <a:latin typeface="Cambria Math" panose="02040503050406030204" pitchFamily="18" charset="0"/>
                                <a:sym typeface="Symbol" charset="0"/>
                              </a:rPr>
                              <m:t>𝑜</m:t>
                            </m:r>
                          </m:e>
                        </m:acc>
                      </m:e>
                      <m:e>
                        <m:acc>
                          <m:accPr>
                            <m:chr m:val="⃗"/>
                            <m:ctrlPr>
                              <a:rPr lang="en-US" altLang="zh-CN" i="1" dirty="0" smtClean="0">
                                <a:solidFill>
                                  <a:schemeClr val="accent1"/>
                                </a:solidFill>
                                <a:latin typeface="Cambria Math" panose="02040503050406030204" pitchFamily="18" charset="0"/>
                                <a:sym typeface="Symbol" charset="0"/>
                              </a:rPr>
                            </m:ctrlPr>
                          </m:accPr>
                          <m:e>
                            <m:r>
                              <a:rPr lang="de-DE" altLang="zh-CN" i="1" dirty="0">
                                <a:solidFill>
                                  <a:schemeClr val="accent1"/>
                                </a:solidFill>
                                <a:latin typeface="Cambria Math" panose="02040503050406030204" pitchFamily="18" charset="0"/>
                                <a:sym typeface="Symbol" charset="0"/>
                              </a:rPr>
                              <m:t>𝑎</m:t>
                            </m:r>
                          </m:e>
                        </m:acc>
                        <m:r>
                          <a:rPr lang="de-DE" altLang="zh-CN" i="1" dirty="0">
                            <a:latin typeface="Cambria Math" panose="02040503050406030204" pitchFamily="18" charset="0"/>
                            <a:sym typeface="Symbol" charset="0"/>
                          </a:rPr>
                          <m:t>,</m:t>
                        </m:r>
                        <m:r>
                          <a:rPr lang="de-DE" altLang="zh-CN" i="1" dirty="0">
                            <a:latin typeface="Cambria Math" panose="02040503050406030204" pitchFamily="18" charset="0"/>
                            <a:sym typeface="Symbol" charset="0"/>
                          </a:rPr>
                          <m:t>𝑠</m:t>
                        </m:r>
                      </m:e>
                    </m:d>
                  </m:oMath>
                </a14:m>
                <a:endParaRPr lang="en-GB" dirty="0"/>
              </a:p>
              <a:p>
                <a:r>
                  <a:rPr lang="en-US" altLang="zh-CN" dirty="0">
                    <a:sym typeface="Symbol" charset="0"/>
                  </a:rPr>
                  <a:t>Co-operative, decision-theoretic setting:</a:t>
                </a:r>
              </a:p>
              <a:p>
                <a:pPr lvl="1"/>
                <a:r>
                  <a:rPr lang="en-US" altLang="zh-CN" dirty="0">
                    <a:sym typeface="Symbol" charset="0"/>
                  </a:rPr>
                  <a:t>Joint reward function </a:t>
                </a:r>
                <a14:m>
                  <m:oMath xmlns:m="http://schemas.openxmlformats.org/officeDocument/2006/math">
                    <m:r>
                      <a:rPr lang="en-US" altLang="zh-CN" i="1" dirty="0" smtClean="0">
                        <a:latin typeface="Cambria Math" panose="02040503050406030204" pitchFamily="18" charset="0"/>
                        <a:sym typeface="Symbol" charset="0"/>
                      </a:rPr>
                      <m:t>𝑅</m:t>
                    </m:r>
                  </m:oMath>
                </a14:m>
                <a:r>
                  <a:rPr lang="en-US" altLang="zh-CN" dirty="0">
                    <a:sym typeface="Symbol" charset="0"/>
                  </a:rPr>
                  <a:t>, joint state </a:t>
                </a:r>
                <a14:m>
                  <m:oMath xmlns:m="http://schemas.openxmlformats.org/officeDocument/2006/math">
                    <m:r>
                      <a:rPr lang="en-US" altLang="zh-CN" i="1" dirty="0" smtClean="0">
                        <a:latin typeface="Cambria Math" panose="02040503050406030204" pitchFamily="18" charset="0"/>
                        <a:sym typeface="Symbol" charset="0"/>
                      </a:rPr>
                      <m:t>𝑠</m:t>
                    </m:r>
                  </m:oMath>
                </a14:m>
                <a:endParaRPr lang="en-US" altLang="zh-CN" dirty="0">
                  <a:sym typeface="Symbol" charset="0"/>
                </a:endParaRPr>
              </a:p>
            </p:txBody>
          </p:sp>
        </mc:Choice>
        <mc:Fallback xmlns="">
          <p:sp>
            <p:nvSpPr>
              <p:cNvPr id="3" name="Content Placeholder 2">
                <a:extLst>
                  <a:ext uri="{FF2B5EF4-FFF2-40B4-BE49-F238E27FC236}">
                    <a16:creationId xmlns:a16="http://schemas.microsoft.com/office/drawing/2014/main" id="{F9F0D4EF-F4FA-484F-B57C-04CD4CF3445D}"/>
                  </a:ext>
                </a:extLst>
              </p:cNvPr>
              <p:cNvSpPr>
                <a:spLocks noGrp="1" noRot="1" noChangeAspect="1" noMove="1" noResize="1" noEditPoints="1" noAdjustHandles="1" noChangeArrowheads="1" noChangeShapeType="1" noTextEdit="1"/>
              </p:cNvSpPr>
              <p:nvPr>
                <p:ph idx="1"/>
              </p:nvPr>
            </p:nvSpPr>
            <p:spPr>
              <a:blipFill>
                <a:blip r:embed="rId2"/>
                <a:stretch>
                  <a:fillRect l="-1447" t="-25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9D46445-3BB3-8742-8842-AF67DC622D1C}"/>
              </a:ext>
            </a:extLst>
          </p:cNvPr>
          <p:cNvSpPr>
            <a:spLocks noGrp="1"/>
          </p:cNvSpPr>
          <p:nvPr>
            <p:ph type="sldNum" sz="quarter" idx="12"/>
          </p:nvPr>
        </p:nvSpPr>
        <p:spPr/>
        <p:txBody>
          <a:bodyPr/>
          <a:lstStyle/>
          <a:p>
            <a:fld id="{67C9959E-8E6B-B04C-9955-EA096F41CA7A}" type="slidenum">
              <a:rPr lang="en-GB" smtClean="0"/>
              <a:t>45</a:t>
            </a:fld>
            <a:endParaRPr lang="en-GB"/>
          </a:p>
        </p:txBody>
      </p:sp>
    </p:spTree>
    <p:extLst>
      <p:ext uri="{BB962C8B-B14F-4D97-AF65-F5344CB8AC3E}">
        <p14:creationId xmlns:p14="http://schemas.microsoft.com/office/powerpoint/2010/main" val="3253095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E76C-FB32-F742-A488-A37132BCE102}"/>
              </a:ext>
            </a:extLst>
          </p:cNvPr>
          <p:cNvSpPr>
            <a:spLocks noGrp="1"/>
          </p:cNvSpPr>
          <p:nvPr>
            <p:ph type="title"/>
          </p:nvPr>
        </p:nvSpPr>
        <p:spPr>
          <a:xfrm>
            <a:off x="628649" y="260986"/>
            <a:ext cx="8280219" cy="717866"/>
          </a:xfrm>
        </p:spPr>
        <p:txBody>
          <a:bodyPr>
            <a:normAutofit/>
          </a:bodyPr>
          <a:lstStyle/>
          <a:p>
            <a:r>
              <a:rPr lang="en-GB" dirty="0"/>
              <a:t>Generalising Dec-POMDPs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F0D4EF-F4FA-484F-B57C-04CD4CF3445D}"/>
                  </a:ext>
                </a:extLst>
              </p:cNvPr>
              <p:cNvSpPr>
                <a:spLocks noGrp="1"/>
              </p:cNvSpPr>
              <p:nvPr>
                <p:ph idx="1"/>
              </p:nvPr>
            </p:nvSpPr>
            <p:spPr/>
            <p:txBody>
              <a:bodyPr>
                <a:normAutofit/>
              </a:bodyPr>
              <a:lstStyle/>
              <a:p>
                <a:r>
                  <a:rPr lang="en-GB" dirty="0">
                    <a:solidFill>
                      <a:schemeClr val="accent1"/>
                    </a:solidFill>
                  </a:rPr>
                  <a:t>Partially observable stochastic game (POSG)</a:t>
                </a:r>
              </a:p>
              <a:p>
                <a:pPr lvl="1"/>
                <a:r>
                  <a:rPr lang="en-GB" dirty="0"/>
                  <a:t>Dec-POMDP </a:t>
                </a:r>
                <a14:m>
                  <m:oMath xmlns:m="http://schemas.openxmlformats.org/officeDocument/2006/math">
                    <m:d>
                      <m:dPr>
                        <m:ctrlPr>
                          <a:rPr lang="de-DE" altLang="zh-CN" i="1">
                            <a:latin typeface="Cambria Math" panose="02040503050406030204" pitchFamily="18" charset="0"/>
                          </a:rPr>
                        </m:ctrlPr>
                      </m:dPr>
                      <m:e>
                        <m:r>
                          <a:rPr lang="de-DE" altLang="zh-CN" i="1">
                            <a:latin typeface="Cambria Math" panose="02040503050406030204" pitchFamily="18" charset="0"/>
                          </a:rPr>
                          <m:t>𝐼</m:t>
                        </m:r>
                        <m:r>
                          <a:rPr lang="de-DE" altLang="zh-CN" i="1">
                            <a:latin typeface="Cambria Math" panose="02040503050406030204" pitchFamily="18" charset="0"/>
                          </a:rPr>
                          <m:t>,</m:t>
                        </m:r>
                        <m:r>
                          <a:rPr lang="de-DE" altLang="zh-CN" i="1" dirty="0">
                            <a:latin typeface="Cambria Math" panose="02040503050406030204" pitchFamily="18" charset="0"/>
                          </a:rPr>
                          <m:t>𝑆</m:t>
                        </m:r>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en-US" altLang="zh-CN" i="1" dirty="0">
                                        <a:latin typeface="Cambria Math" panose="02040503050406030204" pitchFamily="18" charset="0"/>
                                      </a:rPr>
                                      <m:t>𝐴</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de-DE" altLang="zh-CN" i="1" dirty="0">
                                        <a:latin typeface="Cambria Math" panose="02040503050406030204" pitchFamily="18" charset="0"/>
                                      </a:rPr>
                                      <m:t>𝑂</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de-DE" altLang="zh-CN" i="1" dirty="0">
                            <a:latin typeface="Cambria Math" panose="02040503050406030204" pitchFamily="18" charset="0"/>
                          </a:rPr>
                          <m:t>,</m:t>
                        </m:r>
                        <m:sSub>
                          <m:sSubPr>
                            <m:ctrlPr>
                              <a:rPr lang="de-DE" altLang="zh-CN" i="1" dirty="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𝑡𝑟</m:t>
                            </m:r>
                          </m:sub>
                        </m:sSub>
                        <m:r>
                          <a:rPr lang="de-DE" altLang="zh-CN" i="1" dirty="0">
                            <a:latin typeface="Cambria Math" panose="02040503050406030204" pitchFamily="18" charset="0"/>
                            <a:sym typeface="Symbol" charset="0"/>
                          </a:rPr>
                          <m:t>,</m:t>
                        </m:r>
                        <m:r>
                          <a:rPr lang="de-DE" altLang="zh-CN" i="1" strike="sngStrike" dirty="0" smtClean="0">
                            <a:solidFill>
                              <a:srgbClr val="C00000"/>
                            </a:solidFill>
                            <a:latin typeface="Cambria Math" panose="02040503050406030204" pitchFamily="18" charset="0"/>
                            <a:sym typeface="Symbol" charset="0"/>
                          </a:rPr>
                          <m:t>𝑅</m:t>
                        </m:r>
                        <m:r>
                          <a:rPr lang="de-DE" altLang="zh-CN" i="1" dirty="0">
                            <a:latin typeface="Cambria Math" panose="02040503050406030204" pitchFamily="18" charset="0"/>
                            <a:sym typeface="Symbol" charset="0"/>
                          </a:rPr>
                          <m:t>,</m:t>
                        </m:r>
                        <m:sSub>
                          <m:sSubPr>
                            <m:ctrlPr>
                              <a:rPr lang="de-DE" altLang="zh-CN" i="1" dirty="0">
                                <a:latin typeface="Cambria Math" panose="02040503050406030204" pitchFamily="18" charset="0"/>
                                <a:sym typeface="Symbol" charset="0"/>
                              </a:rPr>
                            </m:ctrlPr>
                          </m:sSubPr>
                          <m:e>
                            <m:r>
                              <a:rPr lang="de-DE"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𝑜𝑏𝑠</m:t>
                            </m:r>
                          </m:sub>
                        </m:sSub>
                      </m:e>
                    </m:d>
                    <m:r>
                      <a:rPr lang="de-DE" altLang="zh-CN" i="1" dirty="0">
                        <a:latin typeface="Cambria Math" panose="02040503050406030204" pitchFamily="18" charset="0"/>
                        <a:sym typeface="Symbol" charset="0"/>
                      </a:rPr>
                      <m:t> </m:t>
                    </m:r>
                  </m:oMath>
                </a14:m>
                <a:r>
                  <a:rPr lang="en-GB" dirty="0"/>
                  <a:t>but with individual reward functions </a:t>
                </a:r>
                <a14:m>
                  <m:oMath xmlns:m="http://schemas.openxmlformats.org/officeDocument/2006/math">
                    <m:sSub>
                      <m:sSubPr>
                        <m:ctrlPr>
                          <a:rPr lang="de-DE" altLang="zh-CN" i="1" dirty="0" smtClean="0">
                            <a:solidFill>
                              <a:schemeClr val="accent1"/>
                            </a:solidFill>
                            <a:latin typeface="Cambria Math" panose="02040503050406030204" pitchFamily="18" charset="0"/>
                          </a:rPr>
                        </m:ctrlPr>
                      </m:sSubPr>
                      <m:e>
                        <m:d>
                          <m:dPr>
                            <m:begChr m:val="{"/>
                            <m:endChr m:val="}"/>
                            <m:ctrlPr>
                              <a:rPr lang="de-DE" altLang="zh-CN" i="1" dirty="0">
                                <a:solidFill>
                                  <a:schemeClr val="accent1"/>
                                </a:solidFill>
                                <a:latin typeface="Cambria Math" panose="02040503050406030204" pitchFamily="18" charset="0"/>
                              </a:rPr>
                            </m:ctrlPr>
                          </m:dPr>
                          <m:e>
                            <m:sSub>
                              <m:sSubPr>
                                <m:ctrlPr>
                                  <a:rPr lang="de-DE" altLang="zh-CN" i="1" dirty="0">
                                    <a:solidFill>
                                      <a:schemeClr val="accent1"/>
                                    </a:solidFill>
                                    <a:latin typeface="Cambria Math" panose="02040503050406030204" pitchFamily="18" charset="0"/>
                                  </a:rPr>
                                </m:ctrlPr>
                              </m:sSubPr>
                              <m:e>
                                <m:r>
                                  <a:rPr lang="de-DE" altLang="zh-CN" b="0" i="1" dirty="0" smtClean="0">
                                    <a:solidFill>
                                      <a:schemeClr val="accent1"/>
                                    </a:solidFill>
                                    <a:latin typeface="Cambria Math" panose="02040503050406030204" pitchFamily="18" charset="0"/>
                                  </a:rPr>
                                  <m:t>𝑅</m:t>
                                </m:r>
                              </m:e>
                              <m:sub>
                                <m:r>
                                  <a:rPr lang="de-DE" altLang="zh-CN" i="1" dirty="0">
                                    <a:solidFill>
                                      <a:schemeClr val="accent1"/>
                                    </a:solidFill>
                                    <a:latin typeface="Cambria Math" panose="02040503050406030204" pitchFamily="18" charset="0"/>
                                  </a:rPr>
                                  <m:t>𝑖</m:t>
                                </m:r>
                              </m:sub>
                            </m:sSub>
                          </m:e>
                        </m:d>
                      </m:e>
                      <m:sub>
                        <m:r>
                          <a:rPr lang="de-DE" altLang="zh-CN" i="1" dirty="0">
                            <a:solidFill>
                              <a:schemeClr val="accent1"/>
                            </a:solidFill>
                            <a:latin typeface="Cambria Math" panose="02040503050406030204" pitchFamily="18" charset="0"/>
                          </a:rPr>
                          <m:t>𝑖</m:t>
                        </m:r>
                        <m:r>
                          <a:rPr lang="de-DE" altLang="zh-CN" i="1" dirty="0">
                            <a:solidFill>
                              <a:schemeClr val="accent1"/>
                            </a:solidFill>
                            <a:latin typeface="Cambria Math" panose="02040503050406030204" pitchFamily="18" charset="0"/>
                            <a:ea typeface="Cambria Math" panose="02040503050406030204" pitchFamily="18" charset="0"/>
                          </a:rPr>
                          <m:t>∈</m:t>
                        </m:r>
                        <m:r>
                          <a:rPr lang="de-DE" altLang="zh-CN" i="1" dirty="0">
                            <a:solidFill>
                              <a:schemeClr val="accent1"/>
                            </a:solidFill>
                            <a:latin typeface="Cambria Math" panose="02040503050406030204" pitchFamily="18" charset="0"/>
                            <a:ea typeface="Cambria Math" panose="02040503050406030204" pitchFamily="18" charset="0"/>
                          </a:rPr>
                          <m:t>𝐼</m:t>
                        </m:r>
                      </m:sub>
                    </m:sSub>
                  </m:oMath>
                </a14:m>
                <a:endParaRPr lang="en-GB" altLang="zh-CN" dirty="0">
                  <a:sym typeface="Symbol" charset="0"/>
                </a:endParaRPr>
              </a:p>
              <a:p>
                <a:pPr lvl="1"/>
                <a:r>
                  <a:rPr lang="en-GB" altLang="zh-CN" dirty="0">
                    <a:sym typeface="Symbol" charset="0"/>
                  </a:rPr>
                  <a:t>Reward function</a:t>
                </a:r>
                <a:r>
                  <a:rPr lang="en-GB" dirty="0"/>
                  <a:t> </a:t>
                </a:r>
                <a14:m>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𝑅</m:t>
                        </m:r>
                      </m:e>
                      <m:sub>
                        <m:r>
                          <a:rPr lang="de-DE" b="0" i="1" smtClean="0">
                            <a:latin typeface="Cambria Math" panose="02040503050406030204" pitchFamily="18" charset="0"/>
                          </a:rPr>
                          <m:t>𝑖</m:t>
                        </m:r>
                      </m:sub>
                    </m:sSub>
                  </m:oMath>
                </a14:m>
                <a:r>
                  <a:rPr lang="en-GB" altLang="zh-CN" dirty="0">
                    <a:sym typeface="Symbol" charset="0"/>
                  </a:rPr>
                  <a:t> for each agent </a:t>
                </a:r>
                <a14:m>
                  <m:oMath xmlns:m="http://schemas.openxmlformats.org/officeDocument/2006/math">
                    <m:r>
                      <a:rPr lang="de-DE" altLang="zh-CN" b="0" i="1" smtClean="0">
                        <a:latin typeface="Cambria Math" panose="02040503050406030204" pitchFamily="18" charset="0"/>
                        <a:sym typeface="Symbol" charset="0"/>
                      </a:rPr>
                      <m:t>𝑖</m:t>
                    </m:r>
                    <m:r>
                      <a:rPr lang="de-DE" altLang="zh-CN" b="0" i="1" smtClean="0">
                        <a:latin typeface="Cambria Math" panose="02040503050406030204" pitchFamily="18" charset="0"/>
                        <a:ea typeface="Cambria Math" panose="02040503050406030204" pitchFamily="18" charset="0"/>
                        <a:sym typeface="Symbol" charset="0"/>
                      </a:rPr>
                      <m:t>∈</m:t>
                    </m:r>
                    <m:r>
                      <a:rPr lang="de-DE" altLang="zh-CN" b="0" i="1" smtClean="0">
                        <a:latin typeface="Cambria Math" panose="02040503050406030204" pitchFamily="18" charset="0"/>
                        <a:ea typeface="Cambria Math" panose="02040503050406030204" pitchFamily="18" charset="0"/>
                        <a:sym typeface="Symbol" charset="0"/>
                      </a:rPr>
                      <m:t>𝐼</m:t>
                    </m:r>
                  </m:oMath>
                </a14:m>
                <a:endParaRPr lang="en-GB" altLang="zh-CN" dirty="0">
                  <a:sym typeface="Symbol" charset="0"/>
                </a:endParaRPr>
              </a:p>
              <a:p>
                <a:endParaRPr lang="en-GB" altLang="zh-CN" dirty="0">
                  <a:sym typeface="Symbol" charset="0"/>
                </a:endParaRPr>
              </a:p>
              <a:p>
                <a:r>
                  <a:rPr lang="en-GB" altLang="zh-CN" dirty="0">
                    <a:sym typeface="Symbol" charset="0"/>
                  </a:rPr>
                  <a:t>For self-interested or adversarial acting</a:t>
                </a:r>
              </a:p>
            </p:txBody>
          </p:sp>
        </mc:Choice>
        <mc:Fallback xmlns="">
          <p:sp>
            <p:nvSpPr>
              <p:cNvPr id="3" name="Content Placeholder 2">
                <a:extLst>
                  <a:ext uri="{FF2B5EF4-FFF2-40B4-BE49-F238E27FC236}">
                    <a16:creationId xmlns:a16="http://schemas.microsoft.com/office/drawing/2014/main" id="{F9F0D4EF-F4FA-484F-B57C-04CD4CF3445D}"/>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9D46445-3BB3-8742-8842-AF67DC622D1C}"/>
              </a:ext>
            </a:extLst>
          </p:cNvPr>
          <p:cNvSpPr>
            <a:spLocks noGrp="1"/>
          </p:cNvSpPr>
          <p:nvPr>
            <p:ph type="sldNum" sz="quarter" idx="12"/>
          </p:nvPr>
        </p:nvSpPr>
        <p:spPr/>
        <p:txBody>
          <a:bodyPr/>
          <a:lstStyle/>
          <a:p>
            <a:fld id="{67C9959E-8E6B-B04C-9955-EA096F41CA7A}" type="slidenum">
              <a:rPr lang="en-GB" smtClean="0"/>
              <a:t>46</a:t>
            </a:fld>
            <a:endParaRPr lang="en-GB"/>
          </a:p>
        </p:txBody>
      </p:sp>
    </p:spTree>
    <p:extLst>
      <p:ext uri="{BB962C8B-B14F-4D97-AF65-F5344CB8AC3E}">
        <p14:creationId xmlns:p14="http://schemas.microsoft.com/office/powerpoint/2010/main" val="2465689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8AB5E-595E-7A44-B2BA-2D0A7651B9ED}"/>
              </a:ext>
            </a:extLst>
          </p:cNvPr>
          <p:cNvSpPr>
            <a:spLocks noGrp="1"/>
          </p:cNvSpPr>
          <p:nvPr>
            <p:ph type="title"/>
          </p:nvPr>
        </p:nvSpPr>
        <p:spPr/>
        <p:txBody>
          <a:bodyPr/>
          <a:lstStyle/>
          <a:p>
            <a:r>
              <a:rPr lang="en-GB" dirty="0"/>
              <a:t>Policies for Dec-POMDPs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2E67B2-3EA3-544D-98D7-F5B4F7B64C76}"/>
                  </a:ext>
                </a:extLst>
              </p:cNvPr>
              <p:cNvSpPr>
                <a:spLocks noGrp="1"/>
              </p:cNvSpPr>
              <p:nvPr>
                <p:ph idx="1"/>
              </p:nvPr>
            </p:nvSpPr>
            <p:spPr/>
            <p:txBody>
              <a:bodyPr/>
              <a:lstStyle/>
              <a:p>
                <a:r>
                  <a:rPr lang="en-GB" dirty="0">
                    <a:solidFill>
                      <a:schemeClr val="accent1"/>
                    </a:solidFill>
                  </a:rPr>
                  <a:t>Local policy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oMath>
                </a14:m>
                <a:r>
                  <a:rPr lang="en-GB" dirty="0"/>
                  <a:t> for agent </a:t>
                </a:r>
                <a14:m>
                  <m:oMath xmlns:m="http://schemas.openxmlformats.org/officeDocument/2006/math">
                    <m:r>
                      <a:rPr lang="en-GB" i="1" smtClean="0">
                        <a:latin typeface="Cambria Math" panose="02040503050406030204" pitchFamily="18" charset="0"/>
                      </a:rPr>
                      <m:t>𝑖</m:t>
                    </m:r>
                  </m:oMath>
                </a14:m>
                <a:endParaRPr lang="en-GB" dirty="0"/>
              </a:p>
              <a:p>
                <a:pPr lvl="1"/>
                <a:r>
                  <a:rPr lang="en-GB" dirty="0"/>
                  <a:t>Representations: Mappings…</a:t>
                </a:r>
              </a:p>
              <a:p>
                <a:pPr lvl="2"/>
                <a:r>
                  <a:rPr lang="en-GB" dirty="0"/>
                  <a:t>from local histories of observations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h</m:t>
                        </m:r>
                      </m:e>
                      <m:sub>
                        <m:r>
                          <a:rPr lang="en-GB" b="0" i="1" smtClean="0">
                            <a:latin typeface="Cambria Math" panose="02040503050406030204" pitchFamily="18" charset="0"/>
                          </a:rPr>
                          <m:t>𝑖</m:t>
                        </m:r>
                      </m:sub>
                    </m:sSub>
                    <m:r>
                      <a:rPr lang="en-GB" b="0" i="1" smtClean="0">
                        <a:latin typeface="Cambria Math" panose="02040503050406030204" pitchFamily="18" charset="0"/>
                      </a:rPr>
                      <m:t>=</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𝑜</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𝑖</m:t>
                                </m:r>
                              </m:e>
                              <m:sub>
                                <m:r>
                                  <a:rPr lang="en-GB" b="0" i="1" smtClean="0">
                                    <a:latin typeface="Cambria Math" panose="02040503050406030204" pitchFamily="18" charset="0"/>
                                  </a:rPr>
                                  <m:t>1</m:t>
                                </m:r>
                              </m:sub>
                            </m:sSub>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𝑜</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𝑖</m:t>
                                </m:r>
                              </m:e>
                              <m:sub>
                                <m:r>
                                  <a:rPr lang="en-GB" b="0" i="1" smtClean="0">
                                    <a:latin typeface="Cambria Math" panose="02040503050406030204" pitchFamily="18" charset="0"/>
                                  </a:rPr>
                                  <m:t>𝑡</m:t>
                                </m:r>
                              </m:sub>
                            </m:sSub>
                          </m:sub>
                        </m:sSub>
                      </m:e>
                    </m:d>
                  </m:oMath>
                </a14:m>
                <a:r>
                  <a:rPr lang="en-GB" dirty="0"/>
                  <a:t> over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𝑂</m:t>
                        </m:r>
                      </m:e>
                      <m:sub>
                        <m:r>
                          <a:rPr lang="en-GB" b="0" i="1" smtClean="0">
                            <a:latin typeface="Cambria Math" panose="02040503050406030204" pitchFamily="18" charset="0"/>
                          </a:rPr>
                          <m:t>𝑖</m:t>
                        </m:r>
                      </m:sub>
                    </m:sSub>
                  </m:oMath>
                </a14:m>
                <a:r>
                  <a:rPr lang="en-GB" dirty="0"/>
                  <a:t> to actions in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𝐴</m:t>
                        </m:r>
                      </m:e>
                      <m:sub>
                        <m:r>
                          <a:rPr lang="en-GB" b="0" i="1" smtClean="0">
                            <a:latin typeface="Cambria Math" panose="02040503050406030204" pitchFamily="18" charset="0"/>
                          </a:rPr>
                          <m:t>𝑖</m:t>
                        </m:r>
                      </m:sub>
                    </m:sSub>
                  </m:oMath>
                </a14:m>
                <a:endParaRPr lang="en-GB" b="0" dirty="0"/>
              </a:p>
              <a:p>
                <a:pPr lvl="2"/>
                <a:r>
                  <a:rPr lang="en-GB" dirty="0"/>
                  <a:t>from local abstraction of joint state </a:t>
                </a:r>
                <a14:m>
                  <m:oMath xmlns:m="http://schemas.openxmlformats.org/officeDocument/2006/math">
                    <m:r>
                      <a:rPr lang="en-GB" i="1" dirty="0" smtClean="0">
                        <a:latin typeface="Cambria Math" panose="02040503050406030204" pitchFamily="18" charset="0"/>
                      </a:rPr>
                      <m:t>𝑠</m:t>
                    </m:r>
                  </m:oMath>
                </a14:m>
                <a:r>
                  <a:rPr lang="en-GB" b="0" dirty="0"/>
                  <a:t> in </a:t>
                </a:r>
                <a14:m>
                  <m:oMath xmlns:m="http://schemas.openxmlformats.org/officeDocument/2006/math">
                    <m:r>
                      <a:rPr lang="en-GB" b="0" i="1" dirty="0" smtClean="0">
                        <a:latin typeface="Cambria Math" panose="02040503050406030204" pitchFamily="18" charset="0"/>
                      </a:rPr>
                      <m:t>𝑆</m:t>
                    </m:r>
                  </m:oMath>
                </a14:m>
                <a:r>
                  <a:rPr lang="en-GB" b="0" dirty="0"/>
                  <a:t> to </a:t>
                </a:r>
                <a:r>
                  <a:rPr lang="en-GB" dirty="0"/>
                  <a:t>actions in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𝑖</m:t>
                        </m:r>
                      </m:sub>
                    </m:sSub>
                  </m:oMath>
                </a14:m>
                <a:endParaRPr lang="en-GB" b="0" dirty="0"/>
              </a:p>
              <a:p>
                <a:pPr lvl="2"/>
                <a:r>
                  <a:rPr lang="en-GB" dirty="0"/>
                  <a:t>from (generalised) belief states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𝐵</m:t>
                        </m:r>
                      </m:e>
                      <m:sub>
                        <m:r>
                          <a:rPr lang="de-DE" b="0" i="1" dirty="0" smtClean="0">
                            <a:latin typeface="Cambria Math" panose="02040503050406030204" pitchFamily="18" charset="0"/>
                          </a:rPr>
                          <m:t>𝑖</m:t>
                        </m:r>
                      </m:sub>
                    </m:sSub>
                  </m:oMath>
                </a14:m>
                <a:r>
                  <a:rPr lang="en-GB" dirty="0"/>
                  <a:t> to actions 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𝐴</m:t>
                        </m:r>
                      </m:e>
                      <m:sub>
                        <m:r>
                          <a:rPr lang="de-DE" b="0" i="1" dirty="0" smtClean="0">
                            <a:latin typeface="Cambria Math" panose="02040503050406030204" pitchFamily="18" charset="0"/>
                          </a:rPr>
                          <m:t>𝑖</m:t>
                        </m:r>
                      </m:sub>
                    </m:sSub>
                  </m:oMath>
                </a14:m>
                <a:endParaRPr lang="en-GB" dirty="0"/>
              </a:p>
              <a:p>
                <a:pPr lvl="3"/>
                <a:r>
                  <a:rPr lang="en-GB" dirty="0"/>
                  <a:t>Belief MDP</a:t>
                </a:r>
              </a:p>
              <a:p>
                <a:pPr lvl="2"/>
                <a:r>
                  <a:rPr lang="en-GB" dirty="0"/>
                  <a:t>from internal memory states to actions </a:t>
                </a:r>
              </a:p>
              <a:p>
                <a:r>
                  <a:rPr lang="en-GB" dirty="0">
                    <a:solidFill>
                      <a:schemeClr val="accent1"/>
                    </a:solidFill>
                  </a:rPr>
                  <a:t>Joint policy</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𝑛</m:t>
                            </m:r>
                          </m:sub>
                        </m:sSub>
                      </m:e>
                    </m:d>
                  </m:oMath>
                </a14:m>
                <a:endParaRPr lang="en-GB" b="0" dirty="0">
                  <a:ea typeface="Cambria Math" panose="02040503050406030204" pitchFamily="18" charset="0"/>
                </a:endParaRPr>
              </a:p>
              <a:p>
                <a:pPr lvl="1"/>
                <a:r>
                  <a:rPr lang="en-GB" dirty="0"/>
                  <a:t>Tuple of local policies, one for each agent in </a:t>
                </a:r>
                <a14:m>
                  <m:oMath xmlns:m="http://schemas.openxmlformats.org/officeDocument/2006/math">
                    <m:r>
                      <a:rPr lang="en-GB" b="0" i="1" smtClean="0">
                        <a:latin typeface="Cambria Math" panose="02040503050406030204" pitchFamily="18" charset="0"/>
                      </a:rPr>
                      <m:t>𝐼</m:t>
                    </m:r>
                  </m:oMath>
                </a14:m>
                <a:endParaRPr lang="en-GB" dirty="0"/>
              </a:p>
            </p:txBody>
          </p:sp>
        </mc:Choice>
        <mc:Fallback xmlns="">
          <p:sp>
            <p:nvSpPr>
              <p:cNvPr id="3" name="Content Placeholder 2">
                <a:extLst>
                  <a:ext uri="{FF2B5EF4-FFF2-40B4-BE49-F238E27FC236}">
                    <a16:creationId xmlns:a16="http://schemas.microsoft.com/office/drawing/2014/main" id="{AC2E67B2-3EA3-544D-98D7-F5B4F7B64C76}"/>
                  </a:ext>
                </a:extLst>
              </p:cNvPr>
              <p:cNvSpPr>
                <a:spLocks noGrp="1" noRot="1" noChangeAspect="1" noMove="1" noResize="1" noEditPoints="1" noAdjustHandles="1" noChangeArrowheads="1" noChangeShapeType="1" noTextEdit="1"/>
              </p:cNvSpPr>
              <p:nvPr>
                <p:ph idx="1"/>
              </p:nvPr>
            </p:nvSpPr>
            <p:spPr>
              <a:blipFill>
                <a:blip r:embed="rId2"/>
                <a:stretch>
                  <a:fillRect l="-1447" t="-1768" r="-12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4C9096B-0C74-1645-BF62-78A5ED7D0549}"/>
              </a:ext>
            </a:extLst>
          </p:cNvPr>
          <p:cNvSpPr>
            <a:spLocks noGrp="1"/>
          </p:cNvSpPr>
          <p:nvPr>
            <p:ph type="sldNum" sz="quarter" idx="12"/>
          </p:nvPr>
        </p:nvSpPr>
        <p:spPr/>
        <p:txBody>
          <a:bodyPr/>
          <a:lstStyle/>
          <a:p>
            <a:fld id="{67C9959E-8E6B-B04C-9955-EA096F41CA7A}" type="slidenum">
              <a:rPr lang="en-GB" smtClean="0"/>
              <a:t>47</a:t>
            </a:fld>
            <a:endParaRPr lang="en-GB"/>
          </a:p>
        </p:txBody>
      </p:sp>
    </p:spTree>
    <p:extLst>
      <p:ext uri="{BB962C8B-B14F-4D97-AF65-F5344CB8AC3E}">
        <p14:creationId xmlns:p14="http://schemas.microsoft.com/office/powerpoint/2010/main" val="3239743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8AB5E-595E-7A44-B2BA-2D0A7651B9ED}"/>
              </a:ext>
            </a:extLst>
          </p:cNvPr>
          <p:cNvSpPr>
            <a:spLocks noGrp="1"/>
          </p:cNvSpPr>
          <p:nvPr>
            <p:ph type="title"/>
          </p:nvPr>
        </p:nvSpPr>
        <p:spPr/>
        <p:txBody>
          <a:bodyPr/>
          <a:lstStyle/>
          <a:p>
            <a:r>
              <a:rPr lang="en-GB" dirty="0"/>
              <a:t>Value Functions for Dec-POMDPs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2E67B2-3EA3-544D-98D7-F5B4F7B64C76}"/>
                  </a:ext>
                </a:extLst>
              </p:cNvPr>
              <p:cNvSpPr>
                <a:spLocks noGrp="1"/>
              </p:cNvSpPr>
              <p:nvPr>
                <p:ph idx="1"/>
              </p:nvPr>
            </p:nvSpPr>
            <p:spPr/>
            <p:txBody>
              <a:bodyPr/>
              <a:lstStyle/>
              <a:p>
                <a:r>
                  <a:rPr lang="en-GB" dirty="0"/>
                  <a:t>Value functions work as before given a joint policy</a:t>
                </a:r>
              </a:p>
              <a:p>
                <a:pPr lvl="1"/>
                <a:r>
                  <a:rPr lang="en-GB" dirty="0"/>
                  <a:t>Value of a joint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for a finite-horizon Dec-POMDP with initial state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0</m:t>
                        </m:r>
                      </m:sub>
                    </m:sSub>
                  </m:oMath>
                </a14:m>
                <a:endParaRPr lang="en-GB" dirty="0"/>
              </a:p>
              <a:p>
                <a:pPr marL="457200"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𝑉</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𝑠</m:t>
                              </m:r>
                            </m:e>
                            <m:sub>
                              <m:r>
                                <a:rPr lang="de-DE" i="1">
                                  <a:latin typeface="Cambria Math" panose="02040503050406030204" pitchFamily="18" charset="0"/>
                                </a:rPr>
                                <m:t>0</m:t>
                              </m:r>
                            </m:sub>
                          </m:sSub>
                        </m:e>
                      </m:d>
                      <m:r>
                        <a:rPr lang="de-DE" i="1">
                          <a:latin typeface="Cambria Math" panose="02040503050406030204" pitchFamily="18" charset="0"/>
                        </a:rPr>
                        <m:t>=</m:t>
                      </m:r>
                      <m:r>
                        <a:rPr lang="de-DE" i="1">
                          <a:latin typeface="Cambria Math" panose="02040503050406030204" pitchFamily="18" charset="0"/>
                        </a:rPr>
                        <m:t>𝐸</m:t>
                      </m:r>
                      <m:d>
                        <m:dPr>
                          <m:begChr m:val="["/>
                          <m:endChr m:val="]"/>
                          <m:ctrlPr>
                            <a:rPr lang="de-DE" i="1">
                              <a:latin typeface="Cambria Math" panose="02040503050406030204" pitchFamily="18" charset="0"/>
                            </a:rPr>
                          </m:ctrlPr>
                        </m:dPr>
                        <m:e>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𝑡</m:t>
                              </m:r>
                              <m:r>
                                <a:rPr lang="de-DE" i="1">
                                  <a:latin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h</m:t>
                              </m:r>
                              <m:r>
                                <a:rPr lang="de-DE" b="0" i="1" smtClean="0">
                                  <a:latin typeface="Cambria Math" panose="02040503050406030204" pitchFamily="18" charset="0"/>
                                  <a:ea typeface="Cambria Math" panose="02040503050406030204" pitchFamily="18" charset="0"/>
                                </a:rPr>
                                <m:t>−1</m:t>
                              </m:r>
                            </m:sup>
                            <m:e>
                              <m:r>
                                <a:rPr lang="de-DE" i="1">
                                  <a:latin typeface="Cambria Math" panose="02040503050406030204" pitchFamily="18" charset="0"/>
                                  <a:ea typeface="Cambria Math" panose="02040503050406030204" pitchFamily="18" charset="0"/>
                                </a:rPr>
                                <m:t>𝑅</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𝑎</m:t>
                                          </m:r>
                                        </m:e>
                                      </m:acc>
                                    </m:e>
                                    <m:sub>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𝑡</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𝜋</m:t>
                              </m:r>
                            </m:e>
                          </m:nary>
                        </m:e>
                      </m:d>
                    </m:oMath>
                  </m:oMathPara>
                </a14:m>
                <a:endParaRPr lang="en-GB" dirty="0"/>
              </a:p>
              <a:p>
                <a:pPr lvl="1"/>
                <a:r>
                  <a:rPr lang="en-GB" dirty="0"/>
                  <a:t>Value of a joint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 for a infinite-horizon Dec-POMDP with initial state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𝑠</m:t>
                        </m:r>
                      </m:e>
                      <m:sub>
                        <m:r>
                          <a:rPr lang="de-DE" i="1" dirty="0">
                            <a:latin typeface="Cambria Math" panose="02040503050406030204" pitchFamily="18" charset="0"/>
                          </a:rPr>
                          <m:t>0</m:t>
                        </m:r>
                      </m:sub>
                    </m:sSub>
                  </m:oMath>
                </a14:m>
                <a:r>
                  <a:rPr lang="en-GB" dirty="0"/>
                  <a:t> and discount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m:t>
                    </m:r>
                    <m:d>
                      <m:dPr>
                        <m:beg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0,1</m:t>
                        </m:r>
                      </m:e>
                    </m:d>
                  </m:oMath>
                </a14:m>
                <a:endParaRPr lang="en-GB" dirty="0"/>
              </a:p>
              <a:p>
                <a:pPr marL="457200" lvl="1"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𝑉</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rPr>
                        <m:t>𝐸</m:t>
                      </m:r>
                      <m:d>
                        <m:dPr>
                          <m:begChr m:val="["/>
                          <m:endChr m:val="]"/>
                          <m:ctrlPr>
                            <a:rPr lang="de-DE" b="0" i="1" smtClean="0">
                              <a:latin typeface="Cambria Math" panose="02040503050406030204" pitchFamily="18" charset="0"/>
                            </a:rPr>
                          </m:ctrlPr>
                        </m:dPr>
                        <m:e>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𝑡</m:t>
                              </m:r>
                              <m:r>
                                <a:rPr lang="de-DE" b="0" i="1" smtClean="0">
                                  <a:latin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m:t>
                              </m:r>
                            </m:sup>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𝑡</m:t>
                                  </m:r>
                                </m:sup>
                              </m:sSup>
                              <m:r>
                                <a:rPr lang="de-DE" b="0" i="1" smtClean="0">
                                  <a:latin typeface="Cambria Math" panose="02040503050406030204" pitchFamily="18" charset="0"/>
                                  <a:ea typeface="Cambria Math" panose="02040503050406030204" pitchFamily="18" charset="0"/>
                                </a:rPr>
                                <m:t>𝑅</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𝑎</m:t>
                                          </m:r>
                                        </m:e>
                                      </m:acc>
                                    </m:e>
                                    <m:sub>
                                      <m:r>
                                        <a:rPr lang="de-DE" i="1">
                                          <a:latin typeface="Cambria Math" panose="02040503050406030204" pitchFamily="18" charset="0"/>
                                          <a:ea typeface="Cambria Math" panose="02040503050406030204" pitchFamily="18" charset="0"/>
                                        </a:rPr>
                                        <m:t>𝑡</m:t>
                                      </m:r>
                                    </m:sub>
                                  </m:sSub>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𝑡</m:t>
                                      </m:r>
                                    </m:sub>
                                  </m:sSub>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𝜋</m:t>
                              </m:r>
                            </m:e>
                          </m:nary>
                        </m:e>
                      </m:d>
                    </m:oMath>
                  </m:oMathPara>
                </a14:m>
                <a:endParaRPr lang="en-GB" dirty="0"/>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𝑎</m:t>
                            </m:r>
                          </m:e>
                        </m:acc>
                      </m:e>
                      <m:sub>
                        <m:r>
                          <a:rPr lang="de-DE" i="1">
                            <a:latin typeface="Cambria Math" panose="02040503050406030204" pitchFamily="18" charset="0"/>
                            <a:ea typeface="Cambria Math" panose="02040503050406030204" pitchFamily="18" charset="0"/>
                          </a:rPr>
                          <m:t>𝑡</m:t>
                        </m:r>
                      </m:sub>
                    </m:sSub>
                  </m:oMath>
                </a14:m>
                <a:r>
                  <a:rPr lang="en-GB" dirty="0"/>
                  <a:t> joint action at time step </a:t>
                </a:r>
                <a14:m>
                  <m:oMath xmlns:m="http://schemas.openxmlformats.org/officeDocument/2006/math">
                    <m:r>
                      <a:rPr lang="en-GB" i="1" dirty="0" smtClean="0">
                        <a:latin typeface="Cambria Math" panose="02040503050406030204" pitchFamily="18" charset="0"/>
                      </a:rPr>
                      <m:t>𝑡</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AC2E67B2-3EA3-544D-98D7-F5B4F7B64C76}"/>
                  </a:ext>
                </a:extLst>
              </p:cNvPr>
              <p:cNvSpPr>
                <a:spLocks noGrp="1" noRot="1" noChangeAspect="1" noMove="1" noResize="1" noEditPoints="1" noAdjustHandles="1" noChangeArrowheads="1" noChangeShapeType="1" noTextEdit="1"/>
              </p:cNvSpPr>
              <p:nvPr>
                <p:ph idx="1"/>
              </p:nvPr>
            </p:nvSpPr>
            <p:spPr>
              <a:blipFill>
                <a:blip r:embed="rId2"/>
                <a:stretch>
                  <a:fillRect l="-1447" t="-2273" r="-161" b="-1767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4C9096B-0C74-1645-BF62-78A5ED7D0549}"/>
              </a:ext>
            </a:extLst>
          </p:cNvPr>
          <p:cNvSpPr>
            <a:spLocks noGrp="1"/>
          </p:cNvSpPr>
          <p:nvPr>
            <p:ph type="sldNum" sz="quarter" idx="12"/>
          </p:nvPr>
        </p:nvSpPr>
        <p:spPr/>
        <p:txBody>
          <a:bodyPr/>
          <a:lstStyle/>
          <a:p>
            <a:fld id="{67C9959E-8E6B-B04C-9955-EA096F41CA7A}" type="slidenum">
              <a:rPr lang="en-GB" smtClean="0"/>
              <a:t>48</a:t>
            </a:fld>
            <a:endParaRPr lang="en-GB"/>
          </a:p>
        </p:txBody>
      </p:sp>
    </p:spTree>
    <p:extLst>
      <p:ext uri="{BB962C8B-B14F-4D97-AF65-F5344CB8AC3E}">
        <p14:creationId xmlns:p14="http://schemas.microsoft.com/office/powerpoint/2010/main" val="1803249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7E1E-6ADA-E24C-AA93-A3D18EAA5B83}"/>
              </a:ext>
            </a:extLst>
          </p:cNvPr>
          <p:cNvSpPr>
            <a:spLocks noGrp="1"/>
          </p:cNvSpPr>
          <p:nvPr>
            <p:ph type="title"/>
          </p:nvPr>
        </p:nvSpPr>
        <p:spPr/>
        <p:txBody>
          <a:bodyPr/>
          <a:lstStyle/>
          <a:p>
            <a:r>
              <a:rPr lang="en-GB" dirty="0"/>
              <a:t>Example: Two-agent Grid World</a:t>
            </a:r>
          </a:p>
        </p:txBody>
      </p:sp>
      <p:sp>
        <p:nvSpPr>
          <p:cNvPr id="3" name="Content Placeholder 2">
            <a:extLst>
              <a:ext uri="{FF2B5EF4-FFF2-40B4-BE49-F238E27FC236}">
                <a16:creationId xmlns:a16="http://schemas.microsoft.com/office/drawing/2014/main" id="{6E1347D3-FA86-3E4F-8F3E-3C1A82F8D6BF}"/>
              </a:ext>
            </a:extLst>
          </p:cNvPr>
          <p:cNvSpPr>
            <a:spLocks noGrp="1"/>
          </p:cNvSpPr>
          <p:nvPr>
            <p:ph idx="1"/>
          </p:nvPr>
        </p:nvSpPr>
        <p:spPr>
          <a:xfrm>
            <a:off x="628650" y="1158240"/>
            <a:ext cx="4570367" cy="5018723"/>
          </a:xfrm>
        </p:spPr>
        <p:txBody>
          <a:bodyPr/>
          <a:lstStyle/>
          <a:p>
            <a:r>
              <a:rPr lang="en-GB" dirty="0"/>
              <a:t>Agents: two</a:t>
            </a:r>
          </a:p>
          <a:p>
            <a:r>
              <a:rPr lang="en-GB" dirty="0"/>
              <a:t>States: grid cell pairs</a:t>
            </a:r>
          </a:p>
          <a:p>
            <a:r>
              <a:rPr lang="en-GB" dirty="0"/>
              <a:t>Actions: move U, D, L, R, stay</a:t>
            </a:r>
          </a:p>
          <a:p>
            <a:r>
              <a:rPr lang="en-GB" dirty="0"/>
              <a:t>Transitions: noisy</a:t>
            </a:r>
          </a:p>
          <a:p>
            <a:r>
              <a:rPr lang="en-GB" dirty="0"/>
              <a:t>Observations: cell occupancy in the directions of the red lines</a:t>
            </a:r>
          </a:p>
          <a:p>
            <a:r>
              <a:rPr lang="en-GB" dirty="0"/>
              <a:t>Rewards: negative unless sharing the same square</a:t>
            </a:r>
          </a:p>
        </p:txBody>
      </p:sp>
      <p:sp>
        <p:nvSpPr>
          <p:cNvPr id="4" name="Slide Number Placeholder 3">
            <a:extLst>
              <a:ext uri="{FF2B5EF4-FFF2-40B4-BE49-F238E27FC236}">
                <a16:creationId xmlns:a16="http://schemas.microsoft.com/office/drawing/2014/main" id="{0712649C-8F87-3942-8364-B28D29933196}"/>
              </a:ext>
            </a:extLst>
          </p:cNvPr>
          <p:cNvSpPr>
            <a:spLocks noGrp="1"/>
          </p:cNvSpPr>
          <p:nvPr>
            <p:ph type="sldNum" sz="quarter" idx="12"/>
          </p:nvPr>
        </p:nvSpPr>
        <p:spPr/>
        <p:txBody>
          <a:bodyPr/>
          <a:lstStyle/>
          <a:p>
            <a:fld id="{67C9959E-8E6B-B04C-9955-EA096F41CA7A}" type="slidenum">
              <a:rPr lang="en-GB" smtClean="0"/>
              <a:t>49</a:t>
            </a:fld>
            <a:endParaRPr lang="en-GB"/>
          </a:p>
        </p:txBody>
      </p:sp>
      <p:pic>
        <p:nvPicPr>
          <p:cNvPr id="5" name="Picture 4">
            <a:extLst>
              <a:ext uri="{FF2B5EF4-FFF2-40B4-BE49-F238E27FC236}">
                <a16:creationId xmlns:a16="http://schemas.microsoft.com/office/drawing/2014/main" id="{551FEFDC-4BD5-984F-B143-35C64823B7FA}"/>
              </a:ext>
            </a:extLst>
          </p:cNvPr>
          <p:cNvPicPr>
            <a:picLocks noChangeAspect="1"/>
          </p:cNvPicPr>
          <p:nvPr/>
        </p:nvPicPr>
        <p:blipFill rotWithShape="1">
          <a:blip r:embed="rId2"/>
          <a:srcRect l="1078" t="1560" r="44172" b="1110"/>
          <a:stretch/>
        </p:blipFill>
        <p:spPr>
          <a:xfrm>
            <a:off x="5322985" y="2008618"/>
            <a:ext cx="3192365" cy="3317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427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Provably Beneficial AI</a:t>
            </a:r>
          </a:p>
          <a:p>
            <a:pPr lvl="1"/>
            <a:r>
              <a:rPr lang="en-GB" dirty="0"/>
              <a:t>Hidden goals</a:t>
            </a:r>
            <a:endParaRPr lang="en-GB" i="1" dirty="0"/>
          </a:p>
          <a:p>
            <a:pPr marL="0" indent="0">
              <a:buNone/>
            </a:pPr>
            <a:r>
              <a:rPr lang="en-GB" i="1" dirty="0"/>
              <a:t>Partially Observable Markov Decision Process (POMDP)</a:t>
            </a:r>
          </a:p>
          <a:p>
            <a:pPr lvl="1"/>
            <a:r>
              <a:rPr lang="en-GB" dirty="0"/>
              <a:t>POMDP agent, belief state, belief MDP</a:t>
            </a:r>
          </a:p>
          <a:p>
            <a:pPr lvl="1"/>
            <a:r>
              <a:rPr lang="en-GB" dirty="0"/>
              <a:t>Conditional plans, value iteration</a:t>
            </a:r>
          </a:p>
          <a:p>
            <a:pPr marL="0" indent="0">
              <a:buNone/>
            </a:pPr>
            <a:r>
              <a:rPr lang="en-GB" i="1" dirty="0"/>
              <a:t>Decentralised POMDP (Dec-POMDP)</a:t>
            </a:r>
          </a:p>
          <a:p>
            <a:pPr lvl="1"/>
            <a:r>
              <a:rPr lang="en-GB" dirty="0"/>
              <a:t>Dec-POMDP, local policy, joint policy, value function</a:t>
            </a:r>
          </a:p>
          <a:p>
            <a:pPr lvl="1"/>
            <a:r>
              <a:rPr lang="en-GB" dirty="0"/>
              <a:t>Communication, full observability, Dec-MDP</a:t>
            </a:r>
          </a:p>
          <a:p>
            <a:pPr lvl="1"/>
            <a:r>
              <a:rPr lang="en-GB" dirty="0"/>
              <a:t>Solutions for finite, infinite, indefinite horizon</a:t>
            </a:r>
          </a:p>
          <a:p>
            <a:pPr lvl="1"/>
            <a:endParaRPr lang="en-GB" dirty="0"/>
          </a:p>
          <a:p>
            <a:pPr lvl="1"/>
            <a:endParaRPr lang="en-GB" dirty="0"/>
          </a:p>
          <a:p>
            <a:pPr lvl="1"/>
            <a:endParaRPr lang="en-GB" dirty="0"/>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5</a:t>
            </a:fld>
            <a:endParaRPr lang="en-GB"/>
          </a:p>
        </p:txBody>
      </p:sp>
    </p:spTree>
    <p:extLst>
      <p:ext uri="{BB962C8B-B14F-4D97-AF65-F5344CB8AC3E}">
        <p14:creationId xmlns:p14="http://schemas.microsoft.com/office/powerpoint/2010/main" val="586178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3BF0-1D87-974F-977D-9D0385B19E4D}"/>
              </a:ext>
            </a:extLst>
          </p:cNvPr>
          <p:cNvSpPr>
            <a:spLocks noGrp="1"/>
          </p:cNvSpPr>
          <p:nvPr>
            <p:ph type="title"/>
          </p:nvPr>
        </p:nvSpPr>
        <p:spPr/>
        <p:txBody>
          <a:bodyPr/>
          <a:lstStyle/>
          <a:p>
            <a:r>
              <a:rPr lang="en-GB" dirty="0"/>
              <a:t>Example: The Dec-Tiger Problem</a:t>
            </a:r>
          </a:p>
        </p:txBody>
      </p:sp>
      <p:sp>
        <p:nvSpPr>
          <p:cNvPr id="3" name="Content Placeholder 2">
            <a:extLst>
              <a:ext uri="{FF2B5EF4-FFF2-40B4-BE49-F238E27FC236}">
                <a16:creationId xmlns:a16="http://schemas.microsoft.com/office/drawing/2014/main" id="{78A708C7-A819-7F47-91E4-440D96FD61EE}"/>
              </a:ext>
            </a:extLst>
          </p:cNvPr>
          <p:cNvSpPr>
            <a:spLocks noGrp="1"/>
          </p:cNvSpPr>
          <p:nvPr>
            <p:ph idx="1"/>
          </p:nvPr>
        </p:nvSpPr>
        <p:spPr>
          <a:xfrm>
            <a:off x="628650" y="1158240"/>
            <a:ext cx="5232219" cy="5018723"/>
          </a:xfrm>
        </p:spPr>
        <p:txBody>
          <a:bodyPr/>
          <a:lstStyle/>
          <a:p>
            <a:r>
              <a:rPr lang="en-GB" dirty="0"/>
              <a:t>A toy problem: </a:t>
            </a:r>
            <a:br>
              <a:rPr lang="en-GB" dirty="0"/>
            </a:br>
            <a:r>
              <a:rPr lang="en-GB" i="1" dirty="0"/>
              <a:t>decentralized tiger</a:t>
            </a:r>
          </a:p>
          <a:p>
            <a:r>
              <a:rPr lang="en-GB" dirty="0"/>
              <a:t>Opening correct door:</a:t>
            </a:r>
            <a:br>
              <a:rPr lang="en-GB" dirty="0"/>
            </a:br>
            <a:r>
              <a:rPr lang="en-GB" dirty="0"/>
              <a:t>both receive treasure</a:t>
            </a:r>
          </a:p>
          <a:p>
            <a:r>
              <a:rPr lang="en-GB" dirty="0"/>
              <a:t>Opening wrong door:</a:t>
            </a:r>
            <a:br>
              <a:rPr lang="en-GB" dirty="0"/>
            </a:br>
            <a:r>
              <a:rPr lang="en-GB" dirty="0"/>
              <a:t>both get attacked by a tiger</a:t>
            </a:r>
          </a:p>
          <a:p>
            <a:r>
              <a:rPr lang="en-GB" dirty="0"/>
              <a:t>Agents can open a door, or listen </a:t>
            </a:r>
          </a:p>
          <a:p>
            <a:r>
              <a:rPr lang="en-GB" dirty="0"/>
              <a:t>Two noisy observations: </a:t>
            </a:r>
            <a:br>
              <a:rPr lang="en-GB" dirty="0"/>
            </a:br>
            <a:r>
              <a:rPr lang="en-GB" dirty="0"/>
              <a:t>hear tiger left or right</a:t>
            </a:r>
          </a:p>
          <a:p>
            <a:r>
              <a:rPr lang="en-GB" dirty="0"/>
              <a:t>Don’t know the other’s actions or observations</a:t>
            </a:r>
          </a:p>
          <a:p>
            <a:endParaRPr lang="en-GB" dirty="0"/>
          </a:p>
        </p:txBody>
      </p:sp>
      <p:sp>
        <p:nvSpPr>
          <p:cNvPr id="4" name="Slide Number Placeholder 3">
            <a:extLst>
              <a:ext uri="{FF2B5EF4-FFF2-40B4-BE49-F238E27FC236}">
                <a16:creationId xmlns:a16="http://schemas.microsoft.com/office/drawing/2014/main" id="{69C86B3C-4FA5-494E-A85A-5EA1A095A8FB}"/>
              </a:ext>
            </a:extLst>
          </p:cNvPr>
          <p:cNvSpPr>
            <a:spLocks noGrp="1"/>
          </p:cNvSpPr>
          <p:nvPr>
            <p:ph type="sldNum" sz="quarter" idx="12"/>
          </p:nvPr>
        </p:nvSpPr>
        <p:spPr/>
        <p:txBody>
          <a:bodyPr/>
          <a:lstStyle/>
          <a:p>
            <a:fld id="{67C9959E-8E6B-B04C-9955-EA096F41CA7A}" type="slidenum">
              <a:rPr lang="en-GB" smtClean="0"/>
              <a:t>50</a:t>
            </a:fld>
            <a:endParaRPr lang="en-GB"/>
          </a:p>
        </p:txBody>
      </p:sp>
      <p:pic>
        <p:nvPicPr>
          <p:cNvPr id="5" name="Picture 4">
            <a:extLst>
              <a:ext uri="{FF2B5EF4-FFF2-40B4-BE49-F238E27FC236}">
                <a16:creationId xmlns:a16="http://schemas.microsoft.com/office/drawing/2014/main" id="{3EA17F6D-1B35-4246-AF8E-3BA36C852073}"/>
              </a:ext>
            </a:extLst>
          </p:cNvPr>
          <p:cNvPicPr>
            <a:picLocks noChangeAspect="1"/>
          </p:cNvPicPr>
          <p:nvPr/>
        </p:nvPicPr>
        <p:blipFill>
          <a:blip r:embed="rId2"/>
          <a:stretch>
            <a:fillRect/>
          </a:stretch>
        </p:blipFill>
        <p:spPr>
          <a:xfrm>
            <a:off x="5689781" y="1253148"/>
            <a:ext cx="2731408" cy="2414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0698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4215F-C5C6-6D4B-A8F6-CCBB0B1C02D6}"/>
              </a:ext>
            </a:extLst>
          </p:cNvPr>
          <p:cNvSpPr>
            <a:spLocks noGrp="1"/>
          </p:cNvSpPr>
          <p:nvPr>
            <p:ph type="title"/>
          </p:nvPr>
        </p:nvSpPr>
        <p:spPr/>
        <p:txBody>
          <a:bodyPr/>
          <a:lstStyle/>
          <a:p>
            <a:r>
              <a:rPr lang="en-GB" dirty="0"/>
              <a:t>Communication?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7277682-A972-6F48-A086-78B29A62BAB8}"/>
                  </a:ext>
                </a:extLst>
              </p:cNvPr>
              <p:cNvSpPr>
                <a:spLocks noGrp="1"/>
              </p:cNvSpPr>
              <p:nvPr>
                <p:ph idx="1"/>
              </p:nvPr>
            </p:nvSpPr>
            <p:spPr/>
            <p:txBody>
              <a:bodyPr/>
              <a:lstStyle/>
              <a:p>
                <a:r>
                  <a:rPr lang="en-GB" dirty="0"/>
                  <a:t>Can make working towards a common goal easier</a:t>
                </a:r>
              </a:p>
              <a:p>
                <a:pPr lvl="1"/>
                <a:r>
                  <a:rPr lang="en-GB" dirty="0"/>
                  <a:t>Agents in grid world can communicate their intent (direction of travel)</a:t>
                </a:r>
              </a:p>
              <a:p>
                <a:r>
                  <a:rPr lang="en-GB" dirty="0"/>
                  <a:t>Definitely makes the formalism more complicated</a:t>
                </a:r>
              </a:p>
              <a:p>
                <a:pPr lvl="1"/>
                <a:r>
                  <a:rPr lang="en-GB" dirty="0"/>
                  <a:t>Dec-POMDP with communication (</a:t>
                </a:r>
                <a:r>
                  <a:rPr lang="en-GB" dirty="0">
                    <a:solidFill>
                      <a:schemeClr val="accent1"/>
                    </a:solidFill>
                  </a:rPr>
                  <a:t>Dec-POMDP-Com</a:t>
                </a:r>
                <a:r>
                  <a:rPr lang="en-GB" dirty="0"/>
                  <a:t>)</a:t>
                </a:r>
              </a:p>
              <a:p>
                <a:pPr lvl="2"/>
                <a:r>
                  <a:rPr lang="en-GB" dirty="0"/>
                  <a:t>Dec-POMDP </a:t>
                </a:r>
                <a14:m>
                  <m:oMath xmlns:m="http://schemas.openxmlformats.org/officeDocument/2006/math">
                    <m:d>
                      <m:dPr>
                        <m:ctrlPr>
                          <a:rPr lang="de-DE" altLang="zh-CN" i="1">
                            <a:latin typeface="Cambria Math" panose="02040503050406030204" pitchFamily="18" charset="0"/>
                          </a:rPr>
                        </m:ctrlPr>
                      </m:dPr>
                      <m:e>
                        <m:r>
                          <a:rPr lang="de-DE" altLang="zh-CN" i="1">
                            <a:latin typeface="Cambria Math" panose="02040503050406030204" pitchFamily="18" charset="0"/>
                          </a:rPr>
                          <m:t>𝐼</m:t>
                        </m:r>
                        <m:r>
                          <a:rPr lang="de-DE" altLang="zh-CN" i="1">
                            <a:latin typeface="Cambria Math" panose="02040503050406030204" pitchFamily="18" charset="0"/>
                          </a:rPr>
                          <m:t>,</m:t>
                        </m:r>
                        <m:r>
                          <a:rPr lang="de-DE" altLang="zh-CN" i="1" dirty="0">
                            <a:latin typeface="Cambria Math" panose="02040503050406030204" pitchFamily="18" charset="0"/>
                          </a:rPr>
                          <m:t>𝑆</m:t>
                        </m:r>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en-US" altLang="zh-CN" i="1" dirty="0">
                                        <a:latin typeface="Cambria Math" panose="02040503050406030204" pitchFamily="18" charset="0"/>
                                      </a:rPr>
                                      <m:t>𝐴</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en-US" altLang="zh-CN" i="1" dirty="0">
                            <a:latin typeface="Cambria Math" panose="02040503050406030204" pitchFamily="18" charset="0"/>
                          </a:rPr>
                          <m:t>, </m:t>
                        </m:r>
                        <m:sSub>
                          <m:sSubPr>
                            <m:ctrlPr>
                              <a:rPr lang="de-DE" altLang="zh-CN" i="1" dirty="0">
                                <a:latin typeface="Cambria Math" panose="02040503050406030204" pitchFamily="18" charset="0"/>
                              </a:rPr>
                            </m:ctrlPr>
                          </m:sSubPr>
                          <m:e>
                            <m:d>
                              <m:dPr>
                                <m:begChr m:val="{"/>
                                <m:endChr m:val="}"/>
                                <m:ctrlPr>
                                  <a:rPr lang="de-DE" altLang="zh-CN" i="1" dirty="0">
                                    <a:latin typeface="Cambria Math" panose="02040503050406030204" pitchFamily="18" charset="0"/>
                                  </a:rPr>
                                </m:ctrlPr>
                              </m:dPr>
                              <m:e>
                                <m:sSub>
                                  <m:sSubPr>
                                    <m:ctrlPr>
                                      <a:rPr lang="de-DE" altLang="zh-CN" i="1" dirty="0">
                                        <a:latin typeface="Cambria Math" panose="02040503050406030204" pitchFamily="18" charset="0"/>
                                      </a:rPr>
                                    </m:ctrlPr>
                                  </m:sSubPr>
                                  <m:e>
                                    <m:r>
                                      <a:rPr lang="de-DE" altLang="zh-CN" i="1" dirty="0">
                                        <a:latin typeface="Cambria Math" panose="02040503050406030204" pitchFamily="18" charset="0"/>
                                      </a:rPr>
                                      <m:t>𝑂</m:t>
                                    </m:r>
                                  </m:e>
                                  <m:sub>
                                    <m:r>
                                      <a:rPr lang="de-DE" altLang="zh-CN" i="1" dirty="0">
                                        <a:latin typeface="Cambria Math" panose="02040503050406030204" pitchFamily="18" charset="0"/>
                                      </a:rPr>
                                      <m:t>𝑖</m:t>
                                    </m:r>
                                  </m:sub>
                                </m:sSub>
                              </m:e>
                            </m:d>
                          </m:e>
                          <m:sub>
                            <m:r>
                              <a:rPr lang="de-DE" altLang="zh-CN" i="1" dirty="0">
                                <a:latin typeface="Cambria Math" panose="02040503050406030204" pitchFamily="18" charset="0"/>
                              </a:rPr>
                              <m:t>𝑖</m:t>
                            </m:r>
                            <m:r>
                              <a:rPr lang="de-DE" altLang="zh-CN" i="1" dirty="0">
                                <a:latin typeface="Cambria Math" panose="02040503050406030204" pitchFamily="18" charset="0"/>
                                <a:ea typeface="Cambria Math" panose="02040503050406030204" pitchFamily="18" charset="0"/>
                              </a:rPr>
                              <m:t>∈</m:t>
                            </m:r>
                            <m:r>
                              <a:rPr lang="de-DE" altLang="zh-CN" i="1" dirty="0">
                                <a:latin typeface="Cambria Math" panose="02040503050406030204" pitchFamily="18" charset="0"/>
                                <a:ea typeface="Cambria Math" panose="02040503050406030204" pitchFamily="18" charset="0"/>
                              </a:rPr>
                              <m:t>𝐼</m:t>
                            </m:r>
                          </m:sub>
                        </m:sSub>
                        <m:r>
                          <a:rPr lang="de-DE" altLang="zh-CN" i="1" dirty="0">
                            <a:latin typeface="Cambria Math" panose="02040503050406030204" pitchFamily="18" charset="0"/>
                          </a:rPr>
                          <m:t>,</m:t>
                        </m:r>
                        <m:sSub>
                          <m:sSubPr>
                            <m:ctrlPr>
                              <a:rPr lang="de-DE" altLang="zh-CN" i="1" dirty="0">
                                <a:latin typeface="Cambria Math" panose="02040503050406030204" pitchFamily="18" charset="0"/>
                                <a:sym typeface="Symbol" charset="0"/>
                              </a:rPr>
                            </m:ctrlPr>
                          </m:sSubPr>
                          <m:e>
                            <m:r>
                              <a:rPr lang="en-US"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𝑡𝑟</m:t>
                            </m:r>
                          </m:sub>
                        </m:sSub>
                        <m:r>
                          <a:rPr lang="de-DE" altLang="zh-CN" i="1" dirty="0">
                            <a:latin typeface="Cambria Math" panose="02040503050406030204" pitchFamily="18" charset="0"/>
                            <a:sym typeface="Symbol" charset="0"/>
                          </a:rPr>
                          <m:t>,</m:t>
                        </m:r>
                        <m:r>
                          <a:rPr lang="de-DE" altLang="zh-CN" i="1" dirty="0">
                            <a:latin typeface="Cambria Math" panose="02040503050406030204" pitchFamily="18" charset="0"/>
                            <a:sym typeface="Symbol" charset="0"/>
                          </a:rPr>
                          <m:t>𝑅</m:t>
                        </m:r>
                        <m:r>
                          <a:rPr lang="de-DE" altLang="zh-CN" i="1" dirty="0">
                            <a:latin typeface="Cambria Math" panose="02040503050406030204" pitchFamily="18" charset="0"/>
                            <a:sym typeface="Symbol" charset="0"/>
                          </a:rPr>
                          <m:t>,</m:t>
                        </m:r>
                        <m:sSub>
                          <m:sSubPr>
                            <m:ctrlPr>
                              <a:rPr lang="de-DE" altLang="zh-CN" i="1" dirty="0">
                                <a:latin typeface="Cambria Math" panose="02040503050406030204" pitchFamily="18" charset="0"/>
                                <a:sym typeface="Symbol" charset="0"/>
                              </a:rPr>
                            </m:ctrlPr>
                          </m:sSubPr>
                          <m:e>
                            <m:r>
                              <a:rPr lang="de-DE" altLang="zh-CN" i="1" dirty="0">
                                <a:latin typeface="Cambria Math" panose="02040503050406030204" pitchFamily="18" charset="0"/>
                                <a:sym typeface="Symbol" charset="0"/>
                              </a:rPr>
                              <m:t>𝑃</m:t>
                            </m:r>
                          </m:e>
                          <m:sub>
                            <m:r>
                              <a:rPr lang="de-DE" altLang="zh-CN" i="1" dirty="0">
                                <a:latin typeface="Cambria Math" panose="02040503050406030204" pitchFamily="18" charset="0"/>
                                <a:sym typeface="Symbol" charset="0"/>
                              </a:rPr>
                              <m:t>𝑜𝑏𝑠</m:t>
                            </m:r>
                          </m:sub>
                        </m:sSub>
                      </m:e>
                    </m:d>
                  </m:oMath>
                </a14:m>
                <a:r>
                  <a:rPr lang="en-GB" dirty="0"/>
                  <a:t> extended with </a:t>
                </a:r>
              </a:p>
              <a:p>
                <a:pPr lvl="3"/>
                <a:r>
                  <a:rPr lang="en-GB" dirty="0"/>
                  <a:t>Alphabet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GB" dirty="0"/>
                  <a:t> for communication</a:t>
                </a:r>
              </a:p>
              <a:p>
                <a:pPr lvl="4"/>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𝜎</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Σ</m:t>
                    </m:r>
                  </m:oMath>
                </a14:m>
                <a:r>
                  <a:rPr lang="en-GB" dirty="0"/>
                  <a:t> an atomic message sent by agent </a:t>
                </a:r>
                <a14:m>
                  <m:oMath xmlns:m="http://schemas.openxmlformats.org/officeDocument/2006/math">
                    <m:r>
                      <a:rPr lang="en-GB" i="1" dirty="0" smtClean="0">
                        <a:latin typeface="Cambria Math" panose="02040503050406030204" pitchFamily="18" charset="0"/>
                      </a:rPr>
                      <m:t>𝑖</m:t>
                    </m:r>
                  </m:oMath>
                </a14:m>
                <a:endParaRPr lang="de-DE" dirty="0"/>
              </a:p>
              <a:p>
                <a:pPr lvl="4"/>
                <a14:m>
                  <m:oMath xmlns:m="http://schemas.openxmlformats.org/officeDocument/2006/math">
                    <m:acc>
                      <m:accPr>
                        <m:chr m:val="⃗"/>
                        <m:ctrlPr>
                          <a:rPr lang="en-GB" i="1" smtClean="0">
                            <a:latin typeface="Cambria Math" panose="02040503050406030204" pitchFamily="18" charset="0"/>
                          </a:rPr>
                        </m:ctrlPr>
                      </m:accPr>
                      <m:e>
                        <m:r>
                          <a:rPr lang="en-GB" i="1" smtClean="0">
                            <a:latin typeface="Cambria Math" panose="02040503050406030204" pitchFamily="18" charset="0"/>
                            <a:ea typeface="Cambria Math" panose="02040503050406030204" pitchFamily="18" charset="0"/>
                          </a:rPr>
                          <m:t>𝜎</m:t>
                        </m:r>
                      </m:e>
                    </m:acc>
                    <m:r>
                      <a:rPr lang="de-DE" b="0" i="1" smtClean="0">
                        <a:latin typeface="Cambria Math" panose="02040503050406030204" pitchFamily="18" charset="0"/>
                      </a:rPr>
                      <m:t>=</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𝜎</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𝜎</m:t>
                            </m:r>
                          </m:e>
                          <m:sub>
                            <m:r>
                              <a:rPr lang="de-DE" b="0" i="1" smtClean="0">
                                <a:latin typeface="Cambria Math" panose="02040503050406030204" pitchFamily="18" charset="0"/>
                                <a:ea typeface="Cambria Math" panose="02040503050406030204" pitchFamily="18" charset="0"/>
                              </a:rPr>
                              <m:t>𝑛</m:t>
                            </m:r>
                          </m:sub>
                        </m:sSub>
                      </m:e>
                    </m:d>
                  </m:oMath>
                </a14:m>
                <a:r>
                  <a:rPr lang="en-GB" dirty="0"/>
                  <a:t> a joint message</a:t>
                </a:r>
              </a:p>
              <a:p>
                <a:pPr lvl="4"/>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𝜀</m:t>
                        </m:r>
                      </m:e>
                      <m:sub>
                        <m:r>
                          <a:rPr lang="en-GB" i="1" smtClean="0">
                            <a:latin typeface="Cambria Math" panose="02040503050406030204" pitchFamily="18" charset="0"/>
                            <a:ea typeface="Cambria Math" panose="02040503050406030204" pitchFamily="18" charset="0"/>
                          </a:rPr>
                          <m:t>𝜎</m:t>
                        </m:r>
                      </m:sub>
                    </m:sSub>
                    <m:r>
                      <a:rPr lang="de-DE"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Σ</m:t>
                    </m:r>
                  </m:oMath>
                </a14:m>
                <a:r>
                  <a:rPr lang="en-GB" dirty="0"/>
                  <a:t> a null message, sent by an agent </a:t>
                </a:r>
                <a:br>
                  <a:rPr lang="en-GB" dirty="0"/>
                </a:br>
                <a:r>
                  <a:rPr lang="en-GB" dirty="0"/>
                  <a:t>that does not want to transmit anything </a:t>
                </a:r>
                <a:br>
                  <a:rPr lang="en-GB" dirty="0"/>
                </a:br>
                <a:r>
                  <a:rPr lang="en-GB" dirty="0"/>
                  <a:t>to the others (no cost of sending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𝜎</m:t>
                        </m:r>
                      </m:sub>
                    </m:sSub>
                  </m:oMath>
                </a14:m>
                <a:r>
                  <a:rPr lang="en-GB" dirty="0"/>
                  <a:t>)</a:t>
                </a:r>
              </a:p>
              <a:p>
                <a:pPr lvl="3"/>
                <a:r>
                  <a:rPr lang="en-GB" dirty="0"/>
                  <a:t>Cost function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𝐶</m:t>
                        </m:r>
                      </m:e>
                      <m:sub>
                        <m:r>
                          <m:rPr>
                            <m:sty m:val="p"/>
                          </m:rPr>
                          <a:rPr lang="el-GR" b="0" i="1" smtClean="0">
                            <a:latin typeface="Cambria Math" panose="02040503050406030204" pitchFamily="18" charset="0"/>
                            <a:ea typeface="Cambria Math" panose="02040503050406030204" pitchFamily="18" charset="0"/>
                          </a:rPr>
                          <m:t>Σ</m:t>
                        </m:r>
                      </m:sub>
                    </m:sSub>
                  </m:oMath>
                </a14:m>
                <a:r>
                  <a:rPr lang="en-GB" dirty="0"/>
                  <a:t> for transmitting atomic message</a:t>
                </a:r>
              </a:p>
              <a:p>
                <a:pPr lvl="3"/>
                <a:r>
                  <a:rPr lang="en-GB" dirty="0"/>
                  <a:t>Reward function </a:t>
                </a:r>
                <a14:m>
                  <m:oMath xmlns:m="http://schemas.openxmlformats.org/officeDocument/2006/math">
                    <m:r>
                      <a:rPr lang="en-GB" i="1" dirty="0" smtClean="0">
                        <a:latin typeface="Cambria Math" panose="02040503050406030204" pitchFamily="18" charset="0"/>
                      </a:rPr>
                      <m:t>𝑅</m:t>
                    </m:r>
                    <m:d>
                      <m:dPr>
                        <m:ctrlPr>
                          <a:rPr lang="de-DE" b="0" i="1" dirty="0" smtClean="0">
                            <a:latin typeface="Cambria Math" panose="02040503050406030204" pitchFamily="18" charset="0"/>
                          </a:rPr>
                        </m:ctrlPr>
                      </m:dPr>
                      <m:e>
                        <m:acc>
                          <m:accPr>
                            <m:chr m:val="⃗"/>
                            <m:ctrlPr>
                              <a:rPr lang="en-GB" i="1">
                                <a:latin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𝑎</m:t>
                            </m:r>
                          </m:e>
                        </m:acc>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𝜎</m:t>
                            </m:r>
                          </m:e>
                        </m:acc>
                      </m:e>
                    </m:d>
                  </m:oMath>
                </a14:m>
                <a:r>
                  <a:rPr lang="en-GB" dirty="0"/>
                  <a:t> incorporating joint message</a:t>
                </a:r>
              </a:p>
            </p:txBody>
          </p:sp>
        </mc:Choice>
        <mc:Fallback>
          <p:sp>
            <p:nvSpPr>
              <p:cNvPr id="3" name="Content Placeholder 2">
                <a:extLst>
                  <a:ext uri="{FF2B5EF4-FFF2-40B4-BE49-F238E27FC236}">
                    <a16:creationId xmlns:a16="http://schemas.microsoft.com/office/drawing/2014/main" id="{67277682-A972-6F48-A086-78B29A62BAB8}"/>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21D428B-FB7B-0B47-8682-EC41A1D8E086}"/>
              </a:ext>
            </a:extLst>
          </p:cNvPr>
          <p:cNvSpPr>
            <a:spLocks noGrp="1"/>
          </p:cNvSpPr>
          <p:nvPr>
            <p:ph type="sldNum" sz="quarter" idx="12"/>
          </p:nvPr>
        </p:nvSpPr>
        <p:spPr/>
        <p:txBody>
          <a:bodyPr/>
          <a:lstStyle/>
          <a:p>
            <a:fld id="{67C9959E-8E6B-B04C-9955-EA096F41CA7A}" type="slidenum">
              <a:rPr lang="en-GB" smtClean="0"/>
              <a:t>51</a:t>
            </a:fld>
            <a:endParaRPr lang="en-GB"/>
          </a:p>
        </p:txBody>
      </p:sp>
      <p:sp>
        <p:nvSpPr>
          <p:cNvPr id="5" name="Rectangle 4">
            <a:extLst>
              <a:ext uri="{FF2B5EF4-FFF2-40B4-BE49-F238E27FC236}">
                <a16:creationId xmlns:a16="http://schemas.microsoft.com/office/drawing/2014/main" id="{6C9AFE7C-69F7-D649-8308-C03626BC74EC}"/>
              </a:ext>
            </a:extLst>
          </p:cNvPr>
          <p:cNvSpPr/>
          <p:nvPr/>
        </p:nvSpPr>
        <p:spPr>
          <a:xfrm>
            <a:off x="135529" y="3591640"/>
            <a:ext cx="1832610" cy="258532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9525" lvl="1"/>
            <a:r>
              <a:rPr lang="en-GB" dirty="0"/>
              <a:t>New dimensions: </a:t>
            </a:r>
          </a:p>
          <a:p>
            <a:pPr marL="295275" lvl="1" indent="-285750">
              <a:buFont typeface="Arial" panose="020B0604020202020204" pitchFamily="34" charset="0"/>
              <a:buChar char="•"/>
            </a:pPr>
            <a:r>
              <a:rPr lang="en-GB" dirty="0"/>
              <a:t>Do agents always share information? </a:t>
            </a:r>
          </a:p>
          <a:p>
            <a:pPr marL="295275" lvl="1" indent="-285750">
              <a:buFont typeface="Arial" panose="020B0604020202020204" pitchFamily="34" charset="0"/>
              <a:buChar char="•"/>
            </a:pPr>
            <a:r>
              <a:rPr lang="en-GB" dirty="0"/>
              <a:t>Can they intentionally withhold information? </a:t>
            </a:r>
          </a:p>
          <a:p>
            <a:pPr marL="295275" lvl="1" indent="-285750">
              <a:buFont typeface="Arial" panose="020B0604020202020204" pitchFamily="34" charset="0"/>
              <a:buChar char="•"/>
            </a:pPr>
            <a:r>
              <a:rPr lang="en-GB" dirty="0"/>
              <a:t>Can they lie?</a:t>
            </a:r>
          </a:p>
        </p:txBody>
      </p:sp>
    </p:spTree>
    <p:extLst>
      <p:ext uri="{BB962C8B-B14F-4D97-AF65-F5344CB8AC3E}">
        <p14:creationId xmlns:p14="http://schemas.microsoft.com/office/powerpoint/2010/main" val="473774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F0FB-E463-4F48-A39C-F0E2B62FD627}"/>
              </a:ext>
            </a:extLst>
          </p:cNvPr>
          <p:cNvSpPr>
            <a:spLocks noGrp="1"/>
          </p:cNvSpPr>
          <p:nvPr>
            <p:ph type="title"/>
          </p:nvPr>
        </p:nvSpPr>
        <p:spPr/>
        <p:txBody>
          <a:bodyPr/>
          <a:lstStyle/>
          <a:p>
            <a:r>
              <a:rPr lang="en-GB" dirty="0"/>
              <a:t>Dec-MDP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6C99D8F-D9B5-F64D-B53D-78B98393BFFE}"/>
                  </a:ext>
                </a:extLst>
              </p:cNvPr>
              <p:cNvSpPr>
                <a:spLocks noGrp="1"/>
              </p:cNvSpPr>
              <p:nvPr>
                <p:ph idx="1"/>
              </p:nvPr>
            </p:nvSpPr>
            <p:spPr/>
            <p:txBody>
              <a:bodyPr/>
              <a:lstStyle/>
              <a:p>
                <a:r>
                  <a:rPr lang="en-GB" dirty="0">
                    <a:solidFill>
                      <a:schemeClr val="accent1"/>
                    </a:solidFill>
                  </a:rPr>
                  <a:t>Joint full observability</a:t>
                </a:r>
                <a:r>
                  <a:rPr lang="en-GB" dirty="0"/>
                  <a:t> </a:t>
                </a:r>
              </a:p>
              <a:p>
                <a:pPr lvl="1"/>
                <a:r>
                  <a:rPr lang="en-GB" dirty="0"/>
                  <a:t>Collective observability</a:t>
                </a:r>
              </a:p>
              <a:p>
                <a:pPr lvl="1"/>
                <a:r>
                  <a:rPr lang="en-GB" dirty="0"/>
                  <a:t>A DEC-POMDP is jointly fully observable if the n-tuple of observations made by all the agents uniquely determine the current global state</a:t>
                </a:r>
              </a:p>
              <a:p>
                <a:pPr lvl="2"/>
                <a:r>
                  <a:rPr lang="en-GB" dirty="0"/>
                  <a:t>That is, if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acc>
                          <m:accPr>
                            <m:chr m:val="⃗"/>
                            <m:ctrlPr>
                              <a:rPr lang="en-GB" i="1" dirty="0">
                                <a:latin typeface="Cambria Math" panose="02040503050406030204" pitchFamily="18" charset="0"/>
                              </a:rPr>
                            </m:ctrlPr>
                          </m:accPr>
                          <m:e>
                            <m:r>
                              <a:rPr lang="de-DE" b="0" i="1" dirty="0" smtClean="0">
                                <a:latin typeface="Cambria Math" panose="02040503050406030204" pitchFamily="18" charset="0"/>
                              </a:rPr>
                              <m:t>𝑜</m:t>
                            </m:r>
                          </m:e>
                        </m:acc>
                      </m:e>
                      <m:e>
                        <m:acc>
                          <m:accPr>
                            <m:chr m:val="⃗"/>
                            <m:ctrlPr>
                              <a:rPr lang="en-GB" i="1" dirty="0">
                                <a:latin typeface="Cambria Math" panose="02040503050406030204" pitchFamily="18" charset="0"/>
                              </a:rPr>
                            </m:ctrlPr>
                          </m:accPr>
                          <m:e>
                            <m:r>
                              <a:rPr lang="de-DE" b="0" i="1" dirty="0" smtClean="0">
                                <a:latin typeface="Cambria Math" panose="02040503050406030204" pitchFamily="18" charset="0"/>
                              </a:rPr>
                              <m:t>𝑎</m:t>
                            </m:r>
                          </m:e>
                        </m:acc>
                        <m:r>
                          <a:rPr lang="en-GB" i="1" dirty="0">
                            <a:latin typeface="Cambria Math" panose="02040503050406030204" pitchFamily="18" charset="0"/>
                          </a:rPr>
                          <m:t>, </m:t>
                        </m:r>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e>
                    </m:d>
                    <m:r>
                      <a:rPr lang="en-GB" i="1" dirty="0">
                        <a:latin typeface="Cambria Math" panose="02040503050406030204" pitchFamily="18" charset="0"/>
                      </a:rPr>
                      <m:t>&gt;0</m:t>
                    </m:r>
                  </m:oMath>
                </a14:m>
                <a:r>
                  <a:rPr lang="en-GB" dirty="0"/>
                  <a:t>, then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𝑠</m:t>
                            </m:r>
                          </m:e>
                          <m:sup>
                            <m:r>
                              <a:rPr lang="en-GB" i="1" dirty="0" smtClean="0">
                                <a:latin typeface="Cambria Math" panose="02040503050406030204" pitchFamily="18" charset="0"/>
                              </a:rPr>
                              <m:t>′</m:t>
                            </m:r>
                          </m:sup>
                        </m:sSup>
                      </m:e>
                      <m:e>
                        <m:acc>
                          <m:accPr>
                            <m:chr m:val="⃗"/>
                            <m:ctrlPr>
                              <a:rPr lang="en-GB" i="1" dirty="0" smtClean="0">
                                <a:latin typeface="Cambria Math" panose="02040503050406030204" pitchFamily="18" charset="0"/>
                              </a:rPr>
                            </m:ctrlPr>
                          </m:accPr>
                          <m:e>
                            <m:r>
                              <a:rPr lang="de-DE" b="0" i="1" dirty="0" smtClean="0">
                                <a:latin typeface="Cambria Math" panose="02040503050406030204" pitchFamily="18" charset="0"/>
                              </a:rPr>
                              <m:t>𝑜</m:t>
                            </m:r>
                          </m:e>
                        </m:acc>
                      </m:e>
                    </m:d>
                    <m:r>
                      <a:rPr lang="en-GB" i="1" dirty="0" smtClean="0">
                        <a:latin typeface="Cambria Math" panose="02040503050406030204" pitchFamily="18" charset="0"/>
                      </a:rPr>
                      <m:t>=1</m:t>
                    </m:r>
                  </m:oMath>
                </a14:m>
                <a:endParaRPr lang="en-GB" dirty="0"/>
              </a:p>
              <a:p>
                <a:r>
                  <a:rPr lang="en-GB" dirty="0">
                    <a:solidFill>
                      <a:schemeClr val="accent1"/>
                    </a:solidFill>
                  </a:rPr>
                  <a:t>Dec-MDP</a:t>
                </a:r>
                <a:r>
                  <a:rPr lang="en-GB" dirty="0"/>
                  <a:t> ≙ Dec-POMDP with joint full observability</a:t>
                </a:r>
              </a:p>
              <a:p>
                <a:pPr lvl="1"/>
                <a:r>
                  <a:rPr lang="en-GB" dirty="0"/>
                  <a:t>Same as before: </a:t>
                </a:r>
                <a:br>
                  <a:rPr lang="en-GB" dirty="0"/>
                </a:br>
                <a:r>
                  <a:rPr lang="en-GB" dirty="0"/>
                  <a:t>MDP ≙ POMDP with full observability</a:t>
                </a:r>
              </a:p>
              <a:p>
                <a:pPr lvl="1"/>
                <a:r>
                  <a:rPr lang="en-GB" dirty="0"/>
                  <a:t>Alternative name: multi-agent MDP</a:t>
                </a:r>
              </a:p>
              <a:p>
                <a:endParaRPr lang="en-GB" dirty="0"/>
              </a:p>
            </p:txBody>
          </p:sp>
        </mc:Choice>
        <mc:Fallback>
          <p:sp>
            <p:nvSpPr>
              <p:cNvPr id="3" name="Content Placeholder 2">
                <a:extLst>
                  <a:ext uri="{FF2B5EF4-FFF2-40B4-BE49-F238E27FC236}">
                    <a16:creationId xmlns:a16="http://schemas.microsoft.com/office/drawing/2014/main" id="{66C99D8F-D9B5-F64D-B53D-78B98393BFFE}"/>
                  </a:ext>
                </a:extLst>
              </p:cNvPr>
              <p:cNvSpPr>
                <a:spLocks noGrp="1" noRot="1" noChangeAspect="1" noMove="1" noResize="1" noEditPoints="1" noAdjustHandles="1" noChangeArrowheads="1" noChangeShapeType="1" noTextEdit="1"/>
              </p:cNvSpPr>
              <p:nvPr>
                <p:ph idx="1"/>
              </p:nvPr>
            </p:nvSpPr>
            <p:spPr>
              <a:blipFill>
                <a:blip r:embed="rId2"/>
                <a:stretch>
                  <a:fillRect l="-1447" t="-1768" r="-96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577307E-6AF7-754E-B609-C863E278F9D6}"/>
              </a:ext>
            </a:extLst>
          </p:cNvPr>
          <p:cNvSpPr>
            <a:spLocks noGrp="1"/>
          </p:cNvSpPr>
          <p:nvPr>
            <p:ph type="sldNum" sz="quarter" idx="12"/>
          </p:nvPr>
        </p:nvSpPr>
        <p:spPr/>
        <p:txBody>
          <a:bodyPr/>
          <a:lstStyle/>
          <a:p>
            <a:fld id="{67C9959E-8E6B-B04C-9955-EA096F41CA7A}" type="slidenum">
              <a:rPr lang="en-GB" smtClean="0"/>
              <a:t>52</a:t>
            </a:fld>
            <a:endParaRPr lang="en-GB"/>
          </a:p>
        </p:txBody>
      </p:sp>
    </p:spTree>
    <p:extLst>
      <p:ext uri="{BB962C8B-B14F-4D97-AF65-F5344CB8AC3E}">
        <p14:creationId xmlns:p14="http://schemas.microsoft.com/office/powerpoint/2010/main" val="826123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8488-478C-9B40-85F4-3A7332CA3A11}"/>
              </a:ext>
            </a:extLst>
          </p:cNvPr>
          <p:cNvSpPr>
            <a:spLocks noGrp="1"/>
          </p:cNvSpPr>
          <p:nvPr>
            <p:ph type="title"/>
          </p:nvPr>
        </p:nvSpPr>
        <p:spPr/>
        <p:txBody>
          <a:bodyPr/>
          <a:lstStyle/>
          <a:p>
            <a:r>
              <a:rPr lang="en-GB" dirty="0"/>
              <a:t>Solving Dec-POMDPs</a:t>
            </a:r>
          </a:p>
        </p:txBody>
      </p:sp>
      <p:sp>
        <p:nvSpPr>
          <p:cNvPr id="3" name="Content Placeholder 2">
            <a:extLst>
              <a:ext uri="{FF2B5EF4-FFF2-40B4-BE49-F238E27FC236}">
                <a16:creationId xmlns:a16="http://schemas.microsoft.com/office/drawing/2014/main" id="{19DCCB46-5985-2045-A6A6-83E5294E24E8}"/>
              </a:ext>
            </a:extLst>
          </p:cNvPr>
          <p:cNvSpPr>
            <a:spLocks noGrp="1"/>
          </p:cNvSpPr>
          <p:nvPr>
            <p:ph idx="1"/>
          </p:nvPr>
        </p:nvSpPr>
        <p:spPr/>
        <p:txBody>
          <a:bodyPr/>
          <a:lstStyle/>
          <a:p>
            <a:r>
              <a:rPr lang="en-GB" dirty="0"/>
              <a:t>Problem: No joint belief available</a:t>
            </a:r>
          </a:p>
          <a:p>
            <a:pPr lvl="1"/>
            <a:r>
              <a:rPr lang="en-GB" dirty="0"/>
              <a:t>Only partial information about state available to each agent</a:t>
            </a:r>
          </a:p>
          <a:p>
            <a:endParaRPr lang="en-GB" dirty="0"/>
          </a:p>
          <a:p>
            <a:r>
              <a:rPr lang="en-GB" dirty="0"/>
              <a:t>Complexity: </a:t>
            </a:r>
            <a:r>
              <a:rPr lang="en-GB" dirty="0">
                <a:solidFill>
                  <a:srgbClr val="C00000"/>
                </a:solidFill>
              </a:rPr>
              <a:t>NEXP-complete</a:t>
            </a:r>
          </a:p>
          <a:p>
            <a:pPr lvl="1"/>
            <a:r>
              <a:rPr lang="en-GB" dirty="0"/>
              <a:t>Optimal solutions using dynamic programming paradigm + exploiting structure if present</a:t>
            </a:r>
          </a:p>
          <a:p>
            <a:pPr lvl="1"/>
            <a:r>
              <a:rPr lang="en-GB" dirty="0"/>
              <a:t>Reduction to NP when agents mostly independent + communication can be explicitly modelled and analysed</a:t>
            </a:r>
          </a:p>
          <a:p>
            <a:pPr lvl="2"/>
            <a:r>
              <a:rPr lang="en-GB" dirty="0"/>
              <a:t>Requires that one can factorise the joint state space into a state space for each agent that is mostly independent of all others</a:t>
            </a:r>
          </a:p>
          <a:p>
            <a:pPr lvl="2"/>
            <a:r>
              <a:rPr lang="en-GB" dirty="0"/>
              <a:t>The same goes for the observations and the reward function</a:t>
            </a:r>
          </a:p>
        </p:txBody>
      </p:sp>
      <p:sp>
        <p:nvSpPr>
          <p:cNvPr id="4" name="Slide Number Placeholder 3">
            <a:extLst>
              <a:ext uri="{FF2B5EF4-FFF2-40B4-BE49-F238E27FC236}">
                <a16:creationId xmlns:a16="http://schemas.microsoft.com/office/drawing/2014/main" id="{AA261678-BC8F-9F4B-899D-DB7F3877BDFD}"/>
              </a:ext>
            </a:extLst>
          </p:cNvPr>
          <p:cNvSpPr>
            <a:spLocks noGrp="1"/>
          </p:cNvSpPr>
          <p:nvPr>
            <p:ph type="sldNum" sz="quarter" idx="12"/>
          </p:nvPr>
        </p:nvSpPr>
        <p:spPr/>
        <p:txBody>
          <a:bodyPr/>
          <a:lstStyle/>
          <a:p>
            <a:fld id="{67C9959E-8E6B-B04C-9955-EA096F41CA7A}" type="slidenum">
              <a:rPr lang="en-GB" smtClean="0"/>
              <a:t>53</a:t>
            </a:fld>
            <a:endParaRPr lang="en-GB"/>
          </a:p>
        </p:txBody>
      </p:sp>
    </p:spTree>
    <p:extLst>
      <p:ext uri="{BB962C8B-B14F-4D97-AF65-F5344CB8AC3E}">
        <p14:creationId xmlns:p14="http://schemas.microsoft.com/office/powerpoint/2010/main" val="2021536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C93C2-6E77-1D4D-9A11-D00E43B87D93}"/>
              </a:ext>
            </a:extLst>
          </p:cNvPr>
          <p:cNvSpPr>
            <a:spLocks noGrp="1"/>
          </p:cNvSpPr>
          <p:nvPr>
            <p:ph type="title"/>
          </p:nvPr>
        </p:nvSpPr>
        <p:spPr/>
        <p:txBody>
          <a:bodyPr/>
          <a:lstStyle/>
          <a:p>
            <a:r>
              <a:rPr lang="en-GB" dirty="0"/>
              <a:t>Exhaustive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7CAFF9-49E3-814B-AF55-801522BBB1F1}"/>
                  </a:ext>
                </a:extLst>
              </p:cNvPr>
              <p:cNvSpPr>
                <a:spLocks noGrp="1"/>
              </p:cNvSpPr>
              <p:nvPr>
                <p:ph idx="1"/>
              </p:nvPr>
            </p:nvSpPr>
            <p:spPr/>
            <p:txBody>
              <a:bodyPr/>
              <a:lstStyle/>
              <a:p>
                <a:r>
                  <a:rPr lang="en-GB" dirty="0"/>
                  <a:t>Optimal solution approach for general models with a finite horizon </a:t>
                </a:r>
                <a14:m>
                  <m:oMath xmlns:m="http://schemas.openxmlformats.org/officeDocument/2006/math">
                    <m:r>
                      <a:rPr lang="en-GB" i="1" dirty="0">
                        <a:latin typeface="Cambria Math" panose="02040503050406030204" pitchFamily="18" charset="0"/>
                      </a:rPr>
                      <m:t>h</m:t>
                    </m:r>
                  </m:oMath>
                </a14:m>
                <a:endParaRPr lang="en-GB" dirty="0"/>
              </a:p>
              <a:p>
                <a:r>
                  <a:rPr lang="en-GB" dirty="0"/>
                  <a:t>Procedure:</a:t>
                </a:r>
              </a:p>
              <a:p>
                <a:pPr lvl="1"/>
                <a:r>
                  <a:rPr lang="en-GB" dirty="0"/>
                  <a:t>Do a search for each agent to find optimal local policies with a limited depth of </a:t>
                </a:r>
                <a14:m>
                  <m:oMath xmlns:m="http://schemas.openxmlformats.org/officeDocument/2006/math">
                    <m:r>
                      <a:rPr lang="en-GB" i="1" dirty="0" smtClean="0">
                        <a:latin typeface="Cambria Math" panose="02040503050406030204" pitchFamily="18" charset="0"/>
                      </a:rPr>
                      <m:t>h</m:t>
                    </m:r>
                  </m:oMath>
                </a14:m>
                <a:endParaRPr lang="en-GB" dirty="0"/>
              </a:p>
              <a:p>
                <a:pPr lvl="1"/>
                <a:r>
                  <a:rPr lang="en-GB" dirty="0"/>
                  <a:t>Prune dominated search paths/strategies locally by considering the joint state and other agents’ policies (globally)</a:t>
                </a:r>
              </a:p>
              <a:p>
                <a:pPr lvl="2"/>
                <a:r>
                  <a:rPr lang="en-GB" dirty="0"/>
                  <a:t>Requires central oversight</a:t>
                </a:r>
              </a:p>
              <a:p>
                <a:pPr lvl="2"/>
                <a:r>
                  <a:rPr lang="en-GB" dirty="0"/>
                  <a:t>Cannot be done locally without a huge amount of communication</a:t>
                </a:r>
              </a:p>
              <a:p>
                <a:r>
                  <a:rPr lang="en-GB" dirty="0"/>
                  <a:t>Even with pruning, still limited to small problems</a:t>
                </a:r>
              </a:p>
            </p:txBody>
          </p:sp>
        </mc:Choice>
        <mc:Fallback xmlns="">
          <p:sp>
            <p:nvSpPr>
              <p:cNvPr id="3" name="Content Placeholder 2">
                <a:extLst>
                  <a:ext uri="{FF2B5EF4-FFF2-40B4-BE49-F238E27FC236}">
                    <a16:creationId xmlns:a16="http://schemas.microsoft.com/office/drawing/2014/main" id="{8C7CAFF9-49E3-814B-AF55-801522BBB1F1}"/>
                  </a:ext>
                </a:extLst>
              </p:cNvPr>
              <p:cNvSpPr>
                <a:spLocks noGrp="1" noRot="1" noChangeAspect="1" noMove="1" noResize="1" noEditPoints="1" noAdjustHandles="1" noChangeArrowheads="1" noChangeShapeType="1" noTextEdit="1"/>
              </p:cNvSpPr>
              <p:nvPr>
                <p:ph idx="1"/>
              </p:nvPr>
            </p:nvSpPr>
            <p:spPr>
              <a:blipFill>
                <a:blip r:embed="rId2"/>
                <a:stretch>
                  <a:fillRect l="-1447" t="-1768" r="-8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09A5D93-15E3-1C4B-908D-8C119804E5D4}"/>
              </a:ext>
            </a:extLst>
          </p:cNvPr>
          <p:cNvSpPr>
            <a:spLocks noGrp="1"/>
          </p:cNvSpPr>
          <p:nvPr>
            <p:ph type="sldNum" sz="quarter" idx="12"/>
          </p:nvPr>
        </p:nvSpPr>
        <p:spPr/>
        <p:txBody>
          <a:bodyPr/>
          <a:lstStyle/>
          <a:p>
            <a:fld id="{67C9959E-8E6B-B04C-9955-EA096F41CA7A}" type="slidenum">
              <a:rPr lang="en-GB" smtClean="0"/>
              <a:t>54</a:t>
            </a:fld>
            <a:endParaRPr lang="en-GB"/>
          </a:p>
        </p:txBody>
      </p:sp>
    </p:spTree>
    <p:extLst>
      <p:ext uri="{BB962C8B-B14F-4D97-AF65-F5344CB8AC3E}">
        <p14:creationId xmlns:p14="http://schemas.microsoft.com/office/powerpoint/2010/main" val="1575920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BC1EA9-3DA6-5D45-B83A-23B879674D6F}"/>
              </a:ext>
            </a:extLst>
          </p:cNvPr>
          <p:cNvSpPr>
            <a:spLocks noGrp="1"/>
          </p:cNvSpPr>
          <p:nvPr>
            <p:ph type="body" idx="1"/>
          </p:nvPr>
        </p:nvSpPr>
        <p:spPr/>
        <p:txBody>
          <a:bodyPr/>
          <a:lstStyle/>
          <a:p>
            <a:r>
              <a:rPr lang="en-GB" dirty="0"/>
              <a:t>Without Pruning</a:t>
            </a:r>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sz="quarter" idx="3"/>
          </p:nvPr>
        </p:nvSpPr>
        <p:spPr/>
        <p:txBody>
          <a:bodyPr/>
          <a:lstStyle/>
          <a:p>
            <a:r>
              <a:rPr lang="en-GB" dirty="0"/>
              <a:t>With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55</a:t>
            </a:fld>
            <a:endParaRPr lang="en-GB"/>
          </a:p>
        </p:txBody>
      </p:sp>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fontScale="90000"/>
          </a:bodyPr>
          <a:lstStyle/>
          <a:p>
            <a:r>
              <a:rPr lang="en-GB" dirty="0"/>
              <a:t>Exhaustive Search and Pruning</a:t>
            </a:r>
          </a:p>
        </p:txBody>
      </p:sp>
      <p:pic>
        <p:nvPicPr>
          <p:cNvPr id="5" name="Picture 4">
            <a:extLst>
              <a:ext uri="{FF2B5EF4-FFF2-40B4-BE49-F238E27FC236}">
                <a16:creationId xmlns:a16="http://schemas.microsoft.com/office/drawing/2014/main" id="{5D2C8826-E9AD-BC4D-B3FD-72859245A73D}"/>
              </a:ext>
            </a:extLst>
          </p:cNvPr>
          <p:cNvPicPr>
            <a:picLocks noChangeAspect="1"/>
          </p:cNvPicPr>
          <p:nvPr/>
        </p:nvPicPr>
        <p:blipFill>
          <a:blip r:embed="rId2"/>
          <a:stretch>
            <a:fillRect/>
          </a:stretch>
        </p:blipFill>
        <p:spPr>
          <a:xfrm>
            <a:off x="628650" y="2928191"/>
            <a:ext cx="3864800" cy="3261472"/>
          </a:xfrm>
          <a:prstGeom prst="rect">
            <a:avLst/>
          </a:prstGeom>
        </p:spPr>
      </p:pic>
      <p:pic>
        <p:nvPicPr>
          <p:cNvPr id="12" name="Picture 11">
            <a:extLst>
              <a:ext uri="{FF2B5EF4-FFF2-40B4-BE49-F238E27FC236}">
                <a16:creationId xmlns:a16="http://schemas.microsoft.com/office/drawing/2014/main" id="{B7CA8690-E846-444E-8F61-1AF54E9434A8}"/>
              </a:ext>
            </a:extLst>
          </p:cNvPr>
          <p:cNvPicPr>
            <a:picLocks noChangeAspect="1"/>
          </p:cNvPicPr>
          <p:nvPr/>
        </p:nvPicPr>
        <p:blipFill>
          <a:blip r:embed="rId2"/>
          <a:stretch>
            <a:fillRect/>
          </a:stretch>
        </p:blipFill>
        <p:spPr>
          <a:xfrm>
            <a:off x="4650550" y="2928191"/>
            <a:ext cx="3864800" cy="3261472"/>
          </a:xfrm>
          <a:prstGeom prst="rect">
            <a:avLst/>
          </a:prstGeom>
        </p:spPr>
      </p:pic>
      <p:cxnSp>
        <p:nvCxnSpPr>
          <p:cNvPr id="6" name="Straight Connector 5">
            <a:extLst>
              <a:ext uri="{FF2B5EF4-FFF2-40B4-BE49-F238E27FC236}">
                <a16:creationId xmlns:a16="http://schemas.microsoft.com/office/drawing/2014/main" id="{ADBAC6B8-86A1-5F42-9489-C50C70237B4A}"/>
              </a:ext>
            </a:extLst>
          </p:cNvPr>
          <p:cNvCxnSpPr>
            <a:cxnSpLocks/>
          </p:cNvCxnSpPr>
          <p:nvPr/>
        </p:nvCxnSpPr>
        <p:spPr>
          <a:xfrm>
            <a:off x="4629150" y="1185863"/>
            <a:ext cx="0" cy="5371691"/>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1597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BC1EA9-3DA6-5D45-B83A-23B879674D6F}"/>
              </a:ext>
            </a:extLst>
          </p:cNvPr>
          <p:cNvSpPr>
            <a:spLocks noGrp="1"/>
          </p:cNvSpPr>
          <p:nvPr>
            <p:ph type="body" idx="1"/>
          </p:nvPr>
        </p:nvSpPr>
        <p:spPr/>
        <p:txBody>
          <a:bodyPr/>
          <a:lstStyle/>
          <a:p>
            <a:r>
              <a:rPr lang="en-GB" dirty="0"/>
              <a:t>Without Pruning</a:t>
            </a:r>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sz="quarter" idx="3"/>
          </p:nvPr>
        </p:nvSpPr>
        <p:spPr/>
        <p:txBody>
          <a:bodyPr/>
          <a:lstStyle/>
          <a:p>
            <a:r>
              <a:rPr lang="en-GB" dirty="0"/>
              <a:t>With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56</a:t>
            </a:fld>
            <a:endParaRPr lang="en-GB"/>
          </a:p>
        </p:txBody>
      </p:sp>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fontScale="90000"/>
          </a:bodyPr>
          <a:lstStyle/>
          <a:p>
            <a:r>
              <a:rPr lang="en-GB" dirty="0"/>
              <a:t>Exhaustive Search and Pruning</a:t>
            </a:r>
          </a:p>
        </p:txBody>
      </p:sp>
      <p:pic>
        <p:nvPicPr>
          <p:cNvPr id="13" name="Picture 12">
            <a:extLst>
              <a:ext uri="{FF2B5EF4-FFF2-40B4-BE49-F238E27FC236}">
                <a16:creationId xmlns:a16="http://schemas.microsoft.com/office/drawing/2014/main" id="{7E06F368-E95A-D442-861C-40D4B2E055FD}"/>
              </a:ext>
            </a:extLst>
          </p:cNvPr>
          <p:cNvPicPr>
            <a:picLocks noChangeAspect="1"/>
          </p:cNvPicPr>
          <p:nvPr/>
        </p:nvPicPr>
        <p:blipFill>
          <a:blip r:embed="rId2"/>
          <a:stretch>
            <a:fillRect/>
          </a:stretch>
        </p:blipFill>
        <p:spPr>
          <a:xfrm>
            <a:off x="628650" y="3765176"/>
            <a:ext cx="3766972" cy="2424487"/>
          </a:xfrm>
          <a:prstGeom prst="rect">
            <a:avLst/>
          </a:prstGeom>
        </p:spPr>
      </p:pic>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stretch>
            <a:fillRect/>
          </a:stretch>
        </p:blipFill>
        <p:spPr>
          <a:xfrm>
            <a:off x="4629150" y="3765175"/>
            <a:ext cx="3766972" cy="2424487"/>
          </a:xfrm>
          <a:prstGeom prst="rect">
            <a:avLst/>
          </a:prstGeom>
        </p:spPr>
      </p:pic>
      <p:cxnSp>
        <p:nvCxnSpPr>
          <p:cNvPr id="12" name="Straight Connector 11">
            <a:extLst>
              <a:ext uri="{FF2B5EF4-FFF2-40B4-BE49-F238E27FC236}">
                <a16:creationId xmlns:a16="http://schemas.microsoft.com/office/drawing/2014/main" id="{168F3DCD-B1AA-BD40-AD6B-C47BE95E4AF4}"/>
              </a:ext>
            </a:extLst>
          </p:cNvPr>
          <p:cNvCxnSpPr>
            <a:cxnSpLocks/>
          </p:cNvCxnSpPr>
          <p:nvPr/>
        </p:nvCxnSpPr>
        <p:spPr>
          <a:xfrm>
            <a:off x="4629150" y="1185863"/>
            <a:ext cx="0" cy="5371691"/>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47317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BC1EA9-3DA6-5D45-B83A-23B879674D6F}"/>
              </a:ext>
            </a:extLst>
          </p:cNvPr>
          <p:cNvSpPr>
            <a:spLocks noGrp="1"/>
          </p:cNvSpPr>
          <p:nvPr>
            <p:ph type="body" idx="1"/>
          </p:nvPr>
        </p:nvSpPr>
        <p:spPr/>
        <p:txBody>
          <a:bodyPr/>
          <a:lstStyle/>
          <a:p>
            <a:r>
              <a:rPr lang="en-GB" dirty="0"/>
              <a:t>Without Pruning</a:t>
            </a:r>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sz="quarter" idx="3"/>
          </p:nvPr>
        </p:nvSpPr>
        <p:spPr/>
        <p:txBody>
          <a:bodyPr/>
          <a:lstStyle/>
          <a:p>
            <a:r>
              <a:rPr lang="en-GB" dirty="0"/>
              <a:t>With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57</a:t>
            </a:fld>
            <a:endParaRPr lang="en-GB"/>
          </a:p>
        </p:txBody>
      </p:sp>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fontScale="90000"/>
          </a:bodyPr>
          <a:lstStyle/>
          <a:p>
            <a:r>
              <a:rPr lang="en-GB" dirty="0"/>
              <a:t>Exhaustive Search and Pruning</a:t>
            </a:r>
          </a:p>
        </p:txBody>
      </p:sp>
      <p:pic>
        <p:nvPicPr>
          <p:cNvPr id="13" name="Picture 12">
            <a:extLst>
              <a:ext uri="{FF2B5EF4-FFF2-40B4-BE49-F238E27FC236}">
                <a16:creationId xmlns:a16="http://schemas.microsoft.com/office/drawing/2014/main" id="{7E06F368-E95A-D442-861C-40D4B2E055FD}"/>
              </a:ext>
            </a:extLst>
          </p:cNvPr>
          <p:cNvPicPr>
            <a:picLocks noChangeAspect="1"/>
          </p:cNvPicPr>
          <p:nvPr/>
        </p:nvPicPr>
        <p:blipFill>
          <a:blip r:embed="rId2"/>
          <a:stretch>
            <a:fillRect/>
          </a:stretch>
        </p:blipFill>
        <p:spPr>
          <a:xfrm>
            <a:off x="628650" y="3765176"/>
            <a:ext cx="3766972" cy="2424487"/>
          </a:xfrm>
          <a:prstGeom prst="rect">
            <a:avLst/>
          </a:prstGeom>
        </p:spPr>
      </p:pic>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stretch>
            <a:fillRect/>
          </a:stretch>
        </p:blipFill>
        <p:spPr>
          <a:xfrm>
            <a:off x="4629150" y="3765175"/>
            <a:ext cx="3766972" cy="2424487"/>
          </a:xfrm>
          <a:prstGeom prst="rect">
            <a:avLst/>
          </a:prstGeom>
        </p:spPr>
      </p:pic>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5185185" y="4874268"/>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E15F73D0-686C-5446-8B2D-86758C95DF37}"/>
              </a:ext>
            </a:extLst>
          </p:cNvPr>
          <p:cNvCxnSpPr>
            <a:cxnSpLocks/>
          </p:cNvCxnSpPr>
          <p:nvPr/>
        </p:nvCxnSpPr>
        <p:spPr>
          <a:xfrm>
            <a:off x="4629150" y="1185863"/>
            <a:ext cx="0" cy="5371691"/>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5779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BC1EA9-3DA6-5D45-B83A-23B879674D6F}"/>
              </a:ext>
            </a:extLst>
          </p:cNvPr>
          <p:cNvSpPr>
            <a:spLocks noGrp="1"/>
          </p:cNvSpPr>
          <p:nvPr>
            <p:ph type="body" idx="1"/>
          </p:nvPr>
        </p:nvSpPr>
        <p:spPr/>
        <p:txBody>
          <a:bodyPr/>
          <a:lstStyle/>
          <a:p>
            <a:r>
              <a:rPr lang="en-GB" dirty="0"/>
              <a:t>Without Pruning</a:t>
            </a:r>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sz="quarter" idx="3"/>
          </p:nvPr>
        </p:nvSpPr>
        <p:spPr/>
        <p:txBody>
          <a:bodyPr/>
          <a:lstStyle/>
          <a:p>
            <a:r>
              <a:rPr lang="en-GB" dirty="0"/>
              <a:t>With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58</a:t>
            </a:fld>
            <a:endParaRPr lang="en-GB"/>
          </a:p>
        </p:txBody>
      </p:sp>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fontScale="90000"/>
          </a:bodyPr>
          <a:lstStyle/>
          <a:p>
            <a:r>
              <a:rPr lang="en-GB" dirty="0"/>
              <a:t>Exhaustive Search and Pruning</a:t>
            </a:r>
          </a:p>
        </p:txBody>
      </p:sp>
      <p:pic>
        <p:nvPicPr>
          <p:cNvPr id="13" name="Picture 12">
            <a:extLst>
              <a:ext uri="{FF2B5EF4-FFF2-40B4-BE49-F238E27FC236}">
                <a16:creationId xmlns:a16="http://schemas.microsoft.com/office/drawing/2014/main" id="{7E06F368-E95A-D442-861C-40D4B2E055FD}"/>
              </a:ext>
            </a:extLst>
          </p:cNvPr>
          <p:cNvPicPr>
            <a:picLocks noChangeAspect="1"/>
          </p:cNvPicPr>
          <p:nvPr/>
        </p:nvPicPr>
        <p:blipFill>
          <a:blip r:embed="rId2"/>
          <a:stretch>
            <a:fillRect/>
          </a:stretch>
        </p:blipFill>
        <p:spPr>
          <a:xfrm>
            <a:off x="628650" y="3765176"/>
            <a:ext cx="3766972" cy="2424487"/>
          </a:xfrm>
          <a:prstGeom prst="rect">
            <a:avLst/>
          </a:prstGeom>
        </p:spPr>
      </p:pic>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stretch>
            <a:fillRect/>
          </a:stretch>
        </p:blipFill>
        <p:spPr>
          <a:xfrm>
            <a:off x="4629150" y="3765175"/>
            <a:ext cx="3766972" cy="2424487"/>
          </a:xfrm>
          <a:prstGeom prst="rect">
            <a:avLst/>
          </a:prstGeom>
        </p:spPr>
      </p:pic>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5185185" y="4874268"/>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B4A0C6-550D-AA4F-B76E-9DA5A0DDA0E1}"/>
              </a:ext>
            </a:extLst>
          </p:cNvPr>
          <p:cNvSpPr/>
          <p:nvPr/>
        </p:nvSpPr>
        <p:spPr>
          <a:xfrm>
            <a:off x="7038405" y="4287244"/>
            <a:ext cx="1169679"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817D6AE-A586-D241-9909-635873BE6997}"/>
              </a:ext>
            </a:extLst>
          </p:cNvPr>
          <p:cNvSpPr/>
          <p:nvPr/>
        </p:nvSpPr>
        <p:spPr>
          <a:xfrm>
            <a:off x="7318105" y="5575421"/>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DEDD743B-55EB-4E48-A9BA-25977E1D2D5E}"/>
              </a:ext>
            </a:extLst>
          </p:cNvPr>
          <p:cNvCxnSpPr>
            <a:cxnSpLocks/>
          </p:cNvCxnSpPr>
          <p:nvPr/>
        </p:nvCxnSpPr>
        <p:spPr>
          <a:xfrm>
            <a:off x="4629150" y="1185863"/>
            <a:ext cx="0" cy="5371691"/>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0637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BC1EA9-3DA6-5D45-B83A-23B879674D6F}"/>
              </a:ext>
            </a:extLst>
          </p:cNvPr>
          <p:cNvSpPr>
            <a:spLocks noGrp="1"/>
          </p:cNvSpPr>
          <p:nvPr>
            <p:ph type="body" idx="1"/>
          </p:nvPr>
        </p:nvSpPr>
        <p:spPr/>
        <p:txBody>
          <a:bodyPr/>
          <a:lstStyle/>
          <a:p>
            <a:r>
              <a:rPr lang="en-GB" dirty="0"/>
              <a:t>Without Pruning</a:t>
            </a:r>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sz="quarter" idx="3"/>
          </p:nvPr>
        </p:nvSpPr>
        <p:spPr/>
        <p:txBody>
          <a:bodyPr/>
          <a:lstStyle/>
          <a:p>
            <a:r>
              <a:rPr lang="en-GB" dirty="0"/>
              <a:t>With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59</a:t>
            </a:fld>
            <a:endParaRPr lang="en-GB"/>
          </a:p>
        </p:txBody>
      </p:sp>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fontScale="90000"/>
          </a:bodyPr>
          <a:lstStyle/>
          <a:p>
            <a:r>
              <a:rPr lang="en-GB" dirty="0"/>
              <a:t>Exhaustive Search and Pruning</a:t>
            </a:r>
          </a:p>
        </p:txBody>
      </p:sp>
      <p:pic>
        <p:nvPicPr>
          <p:cNvPr id="13" name="Picture 12">
            <a:extLst>
              <a:ext uri="{FF2B5EF4-FFF2-40B4-BE49-F238E27FC236}">
                <a16:creationId xmlns:a16="http://schemas.microsoft.com/office/drawing/2014/main" id="{7E06F368-E95A-D442-861C-40D4B2E055FD}"/>
              </a:ext>
            </a:extLst>
          </p:cNvPr>
          <p:cNvPicPr>
            <a:picLocks noChangeAspect="1"/>
          </p:cNvPicPr>
          <p:nvPr/>
        </p:nvPicPr>
        <p:blipFill>
          <a:blip r:embed="rId2"/>
          <a:stretch>
            <a:fillRect/>
          </a:stretch>
        </p:blipFill>
        <p:spPr>
          <a:xfrm>
            <a:off x="628650" y="3765176"/>
            <a:ext cx="3766972" cy="2424487"/>
          </a:xfrm>
          <a:prstGeom prst="rect">
            <a:avLst/>
          </a:prstGeom>
        </p:spPr>
      </p:pic>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stretch>
            <a:fillRect/>
          </a:stretch>
        </p:blipFill>
        <p:spPr>
          <a:xfrm>
            <a:off x="4629150" y="3765175"/>
            <a:ext cx="3766972" cy="2424487"/>
          </a:xfrm>
          <a:prstGeom prst="rect">
            <a:avLst/>
          </a:prstGeom>
        </p:spPr>
      </p:pic>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4629150" y="4874268"/>
            <a:ext cx="1115433"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B4A0C6-550D-AA4F-B76E-9DA5A0DDA0E1}"/>
              </a:ext>
            </a:extLst>
          </p:cNvPr>
          <p:cNvSpPr/>
          <p:nvPr/>
        </p:nvSpPr>
        <p:spPr>
          <a:xfrm>
            <a:off x="7038405" y="4287244"/>
            <a:ext cx="1169679"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817D6AE-A586-D241-9909-635873BE6997}"/>
              </a:ext>
            </a:extLst>
          </p:cNvPr>
          <p:cNvSpPr/>
          <p:nvPr/>
        </p:nvSpPr>
        <p:spPr>
          <a:xfrm>
            <a:off x="7318105" y="5575421"/>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F2E591-309B-F749-B6F3-221CDE6F772D}"/>
              </a:ext>
            </a:extLst>
          </p:cNvPr>
          <p:cNvSpPr/>
          <p:nvPr/>
        </p:nvSpPr>
        <p:spPr>
          <a:xfrm>
            <a:off x="5188742" y="5531965"/>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1CB8C13A-D27D-1F4D-807E-8815D9E3A609}"/>
              </a:ext>
            </a:extLst>
          </p:cNvPr>
          <p:cNvCxnSpPr>
            <a:cxnSpLocks/>
          </p:cNvCxnSpPr>
          <p:nvPr/>
        </p:nvCxnSpPr>
        <p:spPr>
          <a:xfrm>
            <a:off x="4629150" y="1185863"/>
            <a:ext cx="0" cy="5371691"/>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777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idx="1"/>
          </p:nvPr>
        </p:nvSpPr>
        <p:spPr>
          <a:xfrm>
            <a:off x="628650" y="1158240"/>
            <a:ext cx="5571853" cy="5198110"/>
          </a:xfrm>
        </p:spPr>
        <p:txBody>
          <a:bodyPr>
            <a:normAutofit fontScale="92500" lnSpcReduction="10000"/>
          </a:bodyPr>
          <a:lstStyle/>
          <a:p>
            <a:r>
              <a:rPr lang="en-US" dirty="0"/>
              <a:t>Part 1 based on a talk by Stuart Russell on </a:t>
            </a:r>
            <a:r>
              <a:rPr lang="en-US" i="1" dirty="0"/>
              <a:t>Provably Beneficial AI</a:t>
            </a:r>
          </a:p>
          <a:p>
            <a:pPr lvl="1"/>
            <a:r>
              <a:rPr lang="en-US" dirty="0"/>
              <a:t>There is a book by him on this topic for those interested</a:t>
            </a:r>
          </a:p>
          <a:p>
            <a:r>
              <a:rPr lang="en-US" dirty="0"/>
              <a:t>Part 2 based on material from </a:t>
            </a:r>
            <a:r>
              <a:rPr lang="en-US" dirty="0" err="1"/>
              <a:t>Lise</a:t>
            </a:r>
            <a:r>
              <a:rPr lang="en-US" dirty="0"/>
              <a:t> </a:t>
            </a:r>
            <a:r>
              <a:rPr lang="en-US" dirty="0" err="1"/>
              <a:t>Getoor</a:t>
            </a:r>
            <a:r>
              <a:rPr lang="en-US" dirty="0"/>
              <a:t>, Jean-Claude </a:t>
            </a:r>
            <a:r>
              <a:rPr lang="en-US" dirty="0" err="1"/>
              <a:t>Latombe</a:t>
            </a:r>
            <a:r>
              <a:rPr lang="en-US" dirty="0"/>
              <a:t>, Daphne Koller, and Stuart Russell, </a:t>
            </a:r>
            <a:r>
              <a:rPr lang="en-US" dirty="0" err="1"/>
              <a:t>Xiaoli</a:t>
            </a:r>
            <a:r>
              <a:rPr lang="en-US" dirty="0"/>
              <a:t> Fern compiled by Ralf </a:t>
            </a:r>
            <a:r>
              <a:rPr lang="en-US" dirty="0" err="1"/>
              <a:t>Möller</a:t>
            </a:r>
            <a:endParaRPr lang="en-US" dirty="0"/>
          </a:p>
          <a:p>
            <a:pPr lvl="1"/>
            <a:r>
              <a:rPr lang="en-GB" dirty="0"/>
              <a:t>Slides based on </a:t>
            </a:r>
            <a:br>
              <a:rPr lang="en-GB" dirty="0"/>
            </a:br>
            <a:r>
              <a:rPr lang="en-GB" i="1" dirty="0"/>
              <a:t>AIMA Book, Chapter 17.4</a:t>
            </a:r>
          </a:p>
          <a:p>
            <a:r>
              <a:rPr lang="en-GB" dirty="0"/>
              <a:t>Part 3 based on tutorial by Matthijs </a:t>
            </a:r>
            <a:r>
              <a:rPr lang="en-GB" dirty="0" err="1"/>
              <a:t>Spaan</a:t>
            </a:r>
            <a:r>
              <a:rPr lang="en-GB" dirty="0"/>
              <a:t>, Christopher Amato, </a:t>
            </a:r>
            <a:r>
              <a:rPr lang="en-GB" dirty="0" err="1"/>
              <a:t>Shlomo</a:t>
            </a:r>
            <a:r>
              <a:rPr lang="en-GB" dirty="0"/>
              <a:t> </a:t>
            </a:r>
            <a:r>
              <a:rPr lang="en-GB" dirty="0" err="1"/>
              <a:t>Zilberstein</a:t>
            </a:r>
            <a:r>
              <a:rPr lang="en-GB" dirty="0"/>
              <a:t> on </a:t>
            </a:r>
            <a:r>
              <a:rPr lang="en-GB" i="1" dirty="0"/>
              <a:t>Decision Making in Multiagent Settings: Team Decision Making</a:t>
            </a:r>
            <a:endParaRPr lang="en-GB" dirty="0"/>
          </a:p>
          <a:p>
            <a:pPr lvl="1"/>
            <a:endParaRPr lang="en-GB" dirty="0"/>
          </a:p>
          <a:p>
            <a:endParaRPr lang="en-GB" dirty="0"/>
          </a:p>
        </p:txBody>
      </p:sp>
      <p:sp>
        <p:nvSpPr>
          <p:cNvPr id="4" name="Slide Number Placeholder 3">
            <a:extLst>
              <a:ext uri="{FF2B5EF4-FFF2-40B4-BE49-F238E27FC236}">
                <a16:creationId xmlns:a16="http://schemas.microsoft.com/office/drawing/2014/main" id="{91433FE6-3E25-A04A-9590-1CB282FE1AF2}"/>
              </a:ext>
            </a:extLst>
          </p:cNvPr>
          <p:cNvSpPr>
            <a:spLocks noGrp="1"/>
          </p:cNvSpPr>
          <p:nvPr>
            <p:ph type="sldNum" sz="quarter" idx="12"/>
          </p:nvPr>
        </p:nvSpPr>
        <p:spPr/>
        <p:txBody>
          <a:bodyPr/>
          <a:lstStyle/>
          <a:p>
            <a:fld id="{67C9959E-8E6B-B04C-9955-EA096F41CA7A}" type="slidenum">
              <a:rPr lang="en-GB" smtClean="0"/>
              <a:t>6</a:t>
            </a:fld>
            <a:endParaRPr lang="en-GB"/>
          </a:p>
        </p:txBody>
      </p:sp>
      <p:pic>
        <p:nvPicPr>
          <p:cNvPr id="7" name="Picture 6">
            <a:extLst>
              <a:ext uri="{FF2B5EF4-FFF2-40B4-BE49-F238E27FC236}">
                <a16:creationId xmlns:a16="http://schemas.microsoft.com/office/drawing/2014/main" id="{B92A3D32-F21A-9941-9B33-41C5FE970490}"/>
              </a:ext>
            </a:extLst>
          </p:cNvPr>
          <p:cNvPicPr>
            <a:picLocks noChangeAspect="1"/>
          </p:cNvPicPr>
          <p:nvPr/>
        </p:nvPicPr>
        <p:blipFill>
          <a:blip r:embed="rId2"/>
          <a:stretch>
            <a:fillRect/>
          </a:stretch>
        </p:blipFill>
        <p:spPr>
          <a:xfrm>
            <a:off x="6457157" y="2991030"/>
            <a:ext cx="1800000" cy="13480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878F6048-6BD0-B84F-9D96-73A00B537C28}"/>
              </a:ext>
            </a:extLst>
          </p:cNvPr>
          <p:cNvPicPr>
            <a:picLocks noChangeAspect="1"/>
          </p:cNvPicPr>
          <p:nvPr/>
        </p:nvPicPr>
        <p:blipFill>
          <a:blip r:embed="rId3"/>
          <a:stretch>
            <a:fillRect/>
          </a:stretch>
        </p:blipFill>
        <p:spPr>
          <a:xfrm>
            <a:off x="6457157" y="1284148"/>
            <a:ext cx="1800000" cy="13422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967EA1F6-5AAF-7147-9492-B03EF94FE5C9}"/>
              </a:ext>
            </a:extLst>
          </p:cNvPr>
          <p:cNvPicPr>
            <a:picLocks noChangeAspect="1"/>
          </p:cNvPicPr>
          <p:nvPr/>
        </p:nvPicPr>
        <p:blipFill>
          <a:blip r:embed="rId4"/>
          <a:stretch>
            <a:fillRect/>
          </a:stretch>
        </p:blipFill>
        <p:spPr>
          <a:xfrm rot="5400000">
            <a:off x="6683311" y="4477591"/>
            <a:ext cx="1347692"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BE28B343-C0B2-9643-81E4-29B65DDEA95F}"/>
              </a:ext>
            </a:extLst>
          </p:cNvPr>
          <p:cNvSpPr/>
          <p:nvPr/>
        </p:nvSpPr>
        <p:spPr>
          <a:xfrm>
            <a:off x="1561283" y="6293699"/>
            <a:ext cx="4767943" cy="400110"/>
          </a:xfrm>
          <a:prstGeom prst="rect">
            <a:avLst/>
          </a:prstGeom>
        </p:spPr>
        <p:txBody>
          <a:bodyPr wrap="square">
            <a:spAutoFit/>
          </a:bodyPr>
          <a:lstStyle/>
          <a:p>
            <a:pPr algn="ctr"/>
            <a:r>
              <a:rPr lang="en-GB" sz="1000" dirty="0">
                <a:hlinkClick r:id="rId5"/>
              </a:rPr>
              <a:t>http://people.eecs.berkeley.edu/~russell/talks/2020/russell-aaai20-hntdtwwai-4x3.pptx</a:t>
            </a:r>
          </a:p>
          <a:p>
            <a:pPr algn="ctr"/>
            <a:r>
              <a:rPr lang="en-GB" sz="1000" dirty="0">
                <a:hlinkClick r:id="rId5"/>
              </a:rPr>
              <a:t>http://rbr.cs.umass.edu/camato/decpomdp/overview.html</a:t>
            </a:r>
            <a:endParaRPr lang="en-GB" sz="1000" dirty="0"/>
          </a:p>
        </p:txBody>
      </p:sp>
    </p:spTree>
    <p:extLst>
      <p:ext uri="{BB962C8B-B14F-4D97-AF65-F5344CB8AC3E}">
        <p14:creationId xmlns:p14="http://schemas.microsoft.com/office/powerpoint/2010/main" val="1268678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BC1EA9-3DA6-5D45-B83A-23B879674D6F}"/>
              </a:ext>
            </a:extLst>
          </p:cNvPr>
          <p:cNvSpPr>
            <a:spLocks noGrp="1"/>
          </p:cNvSpPr>
          <p:nvPr>
            <p:ph type="body" idx="1"/>
          </p:nvPr>
        </p:nvSpPr>
        <p:spPr/>
        <p:txBody>
          <a:bodyPr/>
          <a:lstStyle/>
          <a:p>
            <a:r>
              <a:rPr lang="en-GB" dirty="0"/>
              <a:t>Without Pruning</a:t>
            </a:r>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sz="quarter" idx="3"/>
          </p:nvPr>
        </p:nvSpPr>
        <p:spPr/>
        <p:txBody>
          <a:bodyPr/>
          <a:lstStyle/>
          <a:p>
            <a:r>
              <a:rPr lang="en-GB" dirty="0"/>
              <a:t>With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60</a:t>
            </a:fld>
            <a:endParaRPr lang="en-GB"/>
          </a:p>
        </p:txBody>
      </p:sp>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fontScale="90000"/>
          </a:bodyPr>
          <a:lstStyle/>
          <a:p>
            <a:r>
              <a:rPr lang="en-GB" dirty="0"/>
              <a:t>Exhaustive Search and Pruning</a:t>
            </a:r>
          </a:p>
        </p:txBody>
      </p:sp>
      <p:pic>
        <p:nvPicPr>
          <p:cNvPr id="13" name="Picture 12">
            <a:extLst>
              <a:ext uri="{FF2B5EF4-FFF2-40B4-BE49-F238E27FC236}">
                <a16:creationId xmlns:a16="http://schemas.microsoft.com/office/drawing/2014/main" id="{7E06F368-E95A-D442-861C-40D4B2E055FD}"/>
              </a:ext>
            </a:extLst>
          </p:cNvPr>
          <p:cNvPicPr>
            <a:picLocks noChangeAspect="1"/>
          </p:cNvPicPr>
          <p:nvPr/>
        </p:nvPicPr>
        <p:blipFill>
          <a:blip r:embed="rId2"/>
          <a:stretch>
            <a:fillRect/>
          </a:stretch>
        </p:blipFill>
        <p:spPr>
          <a:xfrm>
            <a:off x="628650" y="3765176"/>
            <a:ext cx="3766972" cy="2424487"/>
          </a:xfrm>
          <a:prstGeom prst="rect">
            <a:avLst/>
          </a:prstGeom>
        </p:spPr>
      </p:pic>
      <p:pic>
        <p:nvPicPr>
          <p:cNvPr id="14" name="Picture 13">
            <a:extLst>
              <a:ext uri="{FF2B5EF4-FFF2-40B4-BE49-F238E27FC236}">
                <a16:creationId xmlns:a16="http://schemas.microsoft.com/office/drawing/2014/main" id="{7E9624DD-0D2C-3444-83D3-50F633A7DA90}"/>
              </a:ext>
            </a:extLst>
          </p:cNvPr>
          <p:cNvPicPr>
            <a:picLocks noChangeAspect="1"/>
          </p:cNvPicPr>
          <p:nvPr/>
        </p:nvPicPr>
        <p:blipFill>
          <a:blip r:embed="rId2"/>
          <a:stretch>
            <a:fillRect/>
          </a:stretch>
        </p:blipFill>
        <p:spPr>
          <a:xfrm>
            <a:off x="4629150" y="3765175"/>
            <a:ext cx="3766972" cy="2424487"/>
          </a:xfrm>
          <a:prstGeom prst="rect">
            <a:avLst/>
          </a:prstGeom>
        </p:spPr>
      </p:pic>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4629150" y="4874268"/>
            <a:ext cx="1115433"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B4A0C6-550D-AA4F-B76E-9DA5A0DDA0E1}"/>
              </a:ext>
            </a:extLst>
          </p:cNvPr>
          <p:cNvSpPr/>
          <p:nvPr/>
        </p:nvSpPr>
        <p:spPr>
          <a:xfrm>
            <a:off x="7038405" y="4287244"/>
            <a:ext cx="1169679"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817D6AE-A586-D241-9909-635873BE6997}"/>
              </a:ext>
            </a:extLst>
          </p:cNvPr>
          <p:cNvSpPr/>
          <p:nvPr/>
        </p:nvSpPr>
        <p:spPr>
          <a:xfrm>
            <a:off x="7318105" y="4797911"/>
            <a:ext cx="559398" cy="1391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F2E591-309B-F749-B6F3-221CDE6F772D}"/>
              </a:ext>
            </a:extLst>
          </p:cNvPr>
          <p:cNvSpPr/>
          <p:nvPr/>
        </p:nvSpPr>
        <p:spPr>
          <a:xfrm>
            <a:off x="5188742" y="5531965"/>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B7324ECC-8D2F-FF47-9C56-44956F0B9390}"/>
              </a:ext>
            </a:extLst>
          </p:cNvPr>
          <p:cNvCxnSpPr>
            <a:cxnSpLocks/>
          </p:cNvCxnSpPr>
          <p:nvPr/>
        </p:nvCxnSpPr>
        <p:spPr>
          <a:xfrm>
            <a:off x="4629150" y="1185863"/>
            <a:ext cx="0" cy="5371691"/>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0028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BC1EA9-3DA6-5D45-B83A-23B879674D6F}"/>
              </a:ext>
            </a:extLst>
          </p:cNvPr>
          <p:cNvSpPr>
            <a:spLocks noGrp="1"/>
          </p:cNvSpPr>
          <p:nvPr>
            <p:ph type="body" idx="1"/>
          </p:nvPr>
        </p:nvSpPr>
        <p:spPr/>
        <p:txBody>
          <a:bodyPr/>
          <a:lstStyle/>
          <a:p>
            <a:r>
              <a:rPr lang="en-GB" dirty="0"/>
              <a:t>Without Pruning</a:t>
            </a:r>
          </a:p>
        </p:txBody>
      </p:sp>
      <p:sp>
        <p:nvSpPr>
          <p:cNvPr id="10" name="Text Placeholder 9">
            <a:extLst>
              <a:ext uri="{FF2B5EF4-FFF2-40B4-BE49-F238E27FC236}">
                <a16:creationId xmlns:a16="http://schemas.microsoft.com/office/drawing/2014/main" id="{D4AAF930-25C8-0C4C-A9EC-A8777ABAE68D}"/>
              </a:ext>
            </a:extLst>
          </p:cNvPr>
          <p:cNvSpPr>
            <a:spLocks noGrp="1"/>
          </p:cNvSpPr>
          <p:nvPr>
            <p:ph type="body" sz="quarter" idx="3"/>
          </p:nvPr>
        </p:nvSpPr>
        <p:spPr/>
        <p:txBody>
          <a:bodyPr/>
          <a:lstStyle/>
          <a:p>
            <a:r>
              <a:rPr lang="en-GB" dirty="0"/>
              <a:t>With Pruning</a:t>
            </a:r>
          </a:p>
        </p:txBody>
      </p:sp>
      <p:sp>
        <p:nvSpPr>
          <p:cNvPr id="4" name="Slide Number Placeholder 3">
            <a:extLst>
              <a:ext uri="{FF2B5EF4-FFF2-40B4-BE49-F238E27FC236}">
                <a16:creationId xmlns:a16="http://schemas.microsoft.com/office/drawing/2014/main" id="{41AA6B95-44C2-234C-ADB0-C41262D811EA}"/>
              </a:ext>
            </a:extLst>
          </p:cNvPr>
          <p:cNvSpPr>
            <a:spLocks noGrp="1"/>
          </p:cNvSpPr>
          <p:nvPr>
            <p:ph type="sldNum" sz="quarter" idx="12"/>
          </p:nvPr>
        </p:nvSpPr>
        <p:spPr/>
        <p:txBody>
          <a:bodyPr/>
          <a:lstStyle/>
          <a:p>
            <a:fld id="{67C9959E-8E6B-B04C-9955-EA096F41CA7A}" type="slidenum">
              <a:rPr lang="en-GB" smtClean="0"/>
              <a:t>61</a:t>
            </a:fld>
            <a:endParaRPr lang="en-GB"/>
          </a:p>
        </p:txBody>
      </p:sp>
      <p:sp>
        <p:nvSpPr>
          <p:cNvPr id="2" name="Title 1">
            <a:extLst>
              <a:ext uri="{FF2B5EF4-FFF2-40B4-BE49-F238E27FC236}">
                <a16:creationId xmlns:a16="http://schemas.microsoft.com/office/drawing/2014/main" id="{4E3B6B8A-1B7C-0043-852A-E60B0C40ACA8}"/>
              </a:ext>
            </a:extLst>
          </p:cNvPr>
          <p:cNvSpPr>
            <a:spLocks noGrp="1"/>
          </p:cNvSpPr>
          <p:nvPr>
            <p:ph type="title"/>
          </p:nvPr>
        </p:nvSpPr>
        <p:spPr/>
        <p:txBody>
          <a:bodyPr>
            <a:normAutofit fontScale="90000"/>
          </a:bodyPr>
          <a:lstStyle/>
          <a:p>
            <a:r>
              <a:rPr lang="en-GB" dirty="0"/>
              <a:t>Exhaustive Search and Pruning</a:t>
            </a:r>
          </a:p>
        </p:txBody>
      </p:sp>
      <p:sp>
        <p:nvSpPr>
          <p:cNvPr id="3" name="Rectangle 2">
            <a:extLst>
              <a:ext uri="{FF2B5EF4-FFF2-40B4-BE49-F238E27FC236}">
                <a16:creationId xmlns:a16="http://schemas.microsoft.com/office/drawing/2014/main" id="{5C4846C3-80B2-A944-82BD-5DE3C36EBCDD}"/>
              </a:ext>
            </a:extLst>
          </p:cNvPr>
          <p:cNvSpPr/>
          <p:nvPr/>
        </p:nvSpPr>
        <p:spPr>
          <a:xfrm>
            <a:off x="5464884" y="4260027"/>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A14859-B550-454F-AAE2-71ACD6F99CE1}"/>
              </a:ext>
            </a:extLst>
          </p:cNvPr>
          <p:cNvSpPr/>
          <p:nvPr/>
        </p:nvSpPr>
        <p:spPr>
          <a:xfrm>
            <a:off x="4629150" y="4874268"/>
            <a:ext cx="1115433"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B4A0C6-550D-AA4F-B76E-9DA5A0DDA0E1}"/>
              </a:ext>
            </a:extLst>
          </p:cNvPr>
          <p:cNvSpPr/>
          <p:nvPr/>
        </p:nvSpPr>
        <p:spPr>
          <a:xfrm>
            <a:off x="7038405" y="4287244"/>
            <a:ext cx="1169679"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817D6AE-A586-D241-9909-635873BE6997}"/>
              </a:ext>
            </a:extLst>
          </p:cNvPr>
          <p:cNvSpPr/>
          <p:nvPr/>
        </p:nvSpPr>
        <p:spPr>
          <a:xfrm>
            <a:off x="7318105" y="4797911"/>
            <a:ext cx="559398" cy="1391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F2E591-309B-F749-B6F3-221CDE6F772D}"/>
              </a:ext>
            </a:extLst>
          </p:cNvPr>
          <p:cNvSpPr/>
          <p:nvPr/>
        </p:nvSpPr>
        <p:spPr>
          <a:xfrm>
            <a:off x="5188742" y="5531965"/>
            <a:ext cx="559398" cy="61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711F1084-1147-9A41-AAB7-2C27FC768189}"/>
              </a:ext>
            </a:extLst>
          </p:cNvPr>
          <p:cNvPicPr>
            <a:picLocks noChangeAspect="1"/>
          </p:cNvPicPr>
          <p:nvPr/>
        </p:nvPicPr>
        <p:blipFill>
          <a:blip r:embed="rId2"/>
          <a:stretch>
            <a:fillRect/>
          </a:stretch>
        </p:blipFill>
        <p:spPr>
          <a:xfrm>
            <a:off x="586120" y="3411397"/>
            <a:ext cx="3912061" cy="2944954"/>
          </a:xfrm>
          <a:prstGeom prst="rect">
            <a:avLst/>
          </a:prstGeom>
        </p:spPr>
      </p:pic>
      <p:pic>
        <p:nvPicPr>
          <p:cNvPr id="5" name="Picture 4">
            <a:extLst>
              <a:ext uri="{FF2B5EF4-FFF2-40B4-BE49-F238E27FC236}">
                <a16:creationId xmlns:a16="http://schemas.microsoft.com/office/drawing/2014/main" id="{B1B1D44E-CCF8-E540-98EF-74C98FF9AB16}"/>
              </a:ext>
            </a:extLst>
          </p:cNvPr>
          <p:cNvPicPr>
            <a:picLocks noChangeAspect="1"/>
          </p:cNvPicPr>
          <p:nvPr/>
        </p:nvPicPr>
        <p:blipFill>
          <a:blip r:embed="rId3"/>
          <a:stretch>
            <a:fillRect/>
          </a:stretch>
        </p:blipFill>
        <p:spPr>
          <a:xfrm>
            <a:off x="4639110" y="3786447"/>
            <a:ext cx="3867469" cy="2403215"/>
          </a:xfrm>
          <a:prstGeom prst="rect">
            <a:avLst/>
          </a:prstGeom>
        </p:spPr>
      </p:pic>
      <p:cxnSp>
        <p:nvCxnSpPr>
          <p:cNvPr id="19" name="Straight Connector 18">
            <a:extLst>
              <a:ext uri="{FF2B5EF4-FFF2-40B4-BE49-F238E27FC236}">
                <a16:creationId xmlns:a16="http://schemas.microsoft.com/office/drawing/2014/main" id="{D22AFCDC-D601-F649-9863-D0C5B03F72CE}"/>
              </a:ext>
            </a:extLst>
          </p:cNvPr>
          <p:cNvCxnSpPr>
            <a:cxnSpLocks/>
          </p:cNvCxnSpPr>
          <p:nvPr/>
        </p:nvCxnSpPr>
        <p:spPr>
          <a:xfrm>
            <a:off x="4629150" y="1185863"/>
            <a:ext cx="0" cy="5371691"/>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521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113B1-C91E-2B47-8202-024B9A2855E9}"/>
              </a:ext>
            </a:extLst>
          </p:cNvPr>
          <p:cNvSpPr>
            <a:spLocks noGrp="1"/>
          </p:cNvSpPr>
          <p:nvPr>
            <p:ph type="title"/>
          </p:nvPr>
        </p:nvSpPr>
        <p:spPr/>
        <p:txBody>
          <a:bodyPr>
            <a:normAutofit fontScale="90000"/>
          </a:bodyPr>
          <a:lstStyle/>
          <a:p>
            <a:r>
              <a:rPr lang="en-GB" u="sng" dirty="0"/>
              <a:t>J</a:t>
            </a:r>
            <a:r>
              <a:rPr lang="en-GB" dirty="0"/>
              <a:t>oint </a:t>
            </a:r>
            <a:r>
              <a:rPr lang="en-GB" u="sng" dirty="0"/>
              <a:t>E</a:t>
            </a:r>
            <a:r>
              <a:rPr lang="en-GB" dirty="0"/>
              <a:t>quilibrium </a:t>
            </a:r>
            <a:r>
              <a:rPr lang="en-GB" u="sng" dirty="0"/>
              <a:t>S</a:t>
            </a:r>
            <a:r>
              <a:rPr lang="en-GB" dirty="0"/>
              <a:t>earch for </a:t>
            </a:r>
            <a:r>
              <a:rPr lang="en-GB" u="sng" dirty="0"/>
              <a:t>P</a:t>
            </a:r>
            <a:r>
              <a:rPr lang="en-GB" dirty="0"/>
              <a:t>olicies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CF57C9-E896-A541-B481-96F376393905}"/>
                  </a:ext>
                </a:extLst>
              </p:cNvPr>
              <p:cNvSpPr>
                <a:spLocks noGrp="1"/>
              </p:cNvSpPr>
              <p:nvPr>
                <p:ph idx="1"/>
              </p:nvPr>
            </p:nvSpPr>
            <p:spPr>
              <a:xfrm>
                <a:off x="628650" y="2507179"/>
                <a:ext cx="7886700" cy="3669784"/>
              </a:xfrm>
            </p:spPr>
            <p:txBody>
              <a:bodyPr>
                <a:normAutofit/>
              </a:bodyPr>
              <a:lstStyle/>
              <a:p>
                <a:r>
                  <a:rPr lang="en-GB" dirty="0"/>
                  <a:t>Approximate solution approach for general models with a finite horizon </a:t>
                </a:r>
                <a14:m>
                  <m:oMath xmlns:m="http://schemas.openxmlformats.org/officeDocument/2006/math">
                    <m:r>
                      <a:rPr lang="en-GB" i="1" dirty="0">
                        <a:latin typeface="Cambria Math" panose="02040503050406030204" pitchFamily="18" charset="0"/>
                      </a:rPr>
                      <m:t>h</m:t>
                    </m:r>
                  </m:oMath>
                </a14:m>
                <a:endParaRPr lang="en-GB" dirty="0"/>
              </a:p>
              <a:p>
                <a:r>
                  <a:rPr lang="en-GB" dirty="0"/>
                  <a:t>Instead of exhaustive search, find best response</a:t>
                </a:r>
              </a:p>
              <a:p>
                <a:pPr lvl="1"/>
                <a:r>
                  <a:rPr lang="en-GB" dirty="0"/>
                  <a:t>Local optimum</a:t>
                </a:r>
              </a:p>
              <a:p>
                <a:pPr lvl="1"/>
                <a:r>
                  <a:rPr lang="en-GB" dirty="0"/>
                  <a:t>Convergence criterion needed</a:t>
                </a:r>
              </a:p>
              <a:p>
                <a:pPr lvl="2"/>
                <a:r>
                  <a:rPr lang="en-GB" dirty="0"/>
                  <a:t>E.g., no change (or only </a:t>
                </a:r>
                <a14:m>
                  <m:oMath xmlns:m="http://schemas.openxmlformats.org/officeDocument/2006/math">
                    <m:r>
                      <a:rPr lang="en-GB" i="1" smtClean="0">
                        <a:latin typeface="Cambria Math" panose="02040503050406030204" pitchFamily="18" charset="0"/>
                        <a:ea typeface="Cambria Math" panose="02040503050406030204" pitchFamily="18" charset="0"/>
                      </a:rPr>
                      <m:t>𝜀</m:t>
                    </m:r>
                  </m:oMath>
                </a14:m>
                <a:r>
                  <a:rPr lang="en-GB" dirty="0"/>
                  <a:t> change) in any policy</a:t>
                </a:r>
              </a:p>
              <a:p>
                <a:pPr lvl="1"/>
                <a:r>
                  <a:rPr lang="en-GB" dirty="0"/>
                  <a:t>Same worst case complexity, but in practice much faster</a:t>
                </a:r>
              </a:p>
              <a:p>
                <a:pPr lvl="1"/>
                <a:r>
                  <a:rPr lang="en-GB" dirty="0"/>
                  <a:t>Can include pruning, further heuristics when looking for best response policy</a:t>
                </a:r>
              </a:p>
              <a:p>
                <a:pPr lvl="1"/>
                <a:endParaRPr lang="en-GB" dirty="0"/>
              </a:p>
            </p:txBody>
          </p:sp>
        </mc:Choice>
        <mc:Fallback xmlns="">
          <p:sp>
            <p:nvSpPr>
              <p:cNvPr id="3" name="Content Placeholder 2">
                <a:extLst>
                  <a:ext uri="{FF2B5EF4-FFF2-40B4-BE49-F238E27FC236}">
                    <a16:creationId xmlns:a16="http://schemas.microsoft.com/office/drawing/2014/main" id="{CDCF57C9-E896-A541-B481-96F376393905}"/>
                  </a:ext>
                </a:extLst>
              </p:cNvPr>
              <p:cNvSpPr>
                <a:spLocks noGrp="1" noRot="1" noChangeAspect="1" noMove="1" noResize="1" noEditPoints="1" noAdjustHandles="1" noChangeArrowheads="1" noChangeShapeType="1" noTextEdit="1"/>
              </p:cNvSpPr>
              <p:nvPr>
                <p:ph idx="1"/>
              </p:nvPr>
            </p:nvSpPr>
            <p:spPr>
              <a:xfrm>
                <a:off x="628650" y="2507179"/>
                <a:ext cx="7886700" cy="3669784"/>
              </a:xfrm>
              <a:blipFill>
                <a:blip r:embed="rId2"/>
                <a:stretch>
                  <a:fillRect l="-1447" t="-2414" r="-643" b="-206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B188541-5A1C-3540-9D2B-E3EBA8DCE16C}"/>
              </a:ext>
            </a:extLst>
          </p:cNvPr>
          <p:cNvSpPr>
            <a:spLocks noGrp="1"/>
          </p:cNvSpPr>
          <p:nvPr>
            <p:ph type="sldNum" sz="quarter" idx="12"/>
          </p:nvPr>
        </p:nvSpPr>
        <p:spPr/>
        <p:txBody>
          <a:bodyPr/>
          <a:lstStyle/>
          <a:p>
            <a:fld id="{67C9959E-8E6B-B04C-9955-EA096F41CA7A}" type="slidenum">
              <a:rPr lang="en-GB" smtClean="0"/>
              <a:t>62</a:t>
            </a:fld>
            <a:endParaRPr lang="en-GB"/>
          </a:p>
        </p:txBody>
      </p:sp>
      <p:sp>
        <p:nvSpPr>
          <p:cNvPr id="6" name="TextBox 5">
            <a:extLst>
              <a:ext uri="{FF2B5EF4-FFF2-40B4-BE49-F238E27FC236}">
                <a16:creationId xmlns:a16="http://schemas.microsoft.com/office/drawing/2014/main" id="{5BB21347-A7FF-2C4F-B6E9-E788487452DF}"/>
              </a:ext>
            </a:extLst>
          </p:cNvPr>
          <p:cNvSpPr txBox="1"/>
          <p:nvPr/>
        </p:nvSpPr>
        <p:spPr>
          <a:xfrm>
            <a:off x="3540035" y="1158240"/>
            <a:ext cx="5400766"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JESP(</a:t>
            </a:r>
            <a:r>
              <a:rPr lang="en-GB" sz="1400" b="1" i="1" dirty="0" err="1">
                <a:latin typeface="Courier New" panose="02070309020205020404" pitchFamily="49" charset="0"/>
                <a:cs typeface="Courier New" panose="02070309020205020404" pitchFamily="49" charset="0"/>
              </a:rPr>
              <a:t>dec-pomdp</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while </a:t>
            </a:r>
            <a:r>
              <a:rPr lang="en-GB" sz="1400" dirty="0">
                <a:latin typeface="Courier New" panose="02070309020205020404" pitchFamily="49" charset="0"/>
                <a:cs typeface="Courier New" panose="02070309020205020404" pitchFamily="49" charset="0"/>
              </a:rPr>
              <a:t>not converged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to</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Fix other agent policies</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Find a best response policy for agent </a:t>
            </a:r>
            <a:r>
              <a:rPr lang="en-GB" sz="1400" i="1"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34249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4FEF-8379-3A4C-A887-6F63D78ACDE5}"/>
              </a:ext>
            </a:extLst>
          </p:cNvPr>
          <p:cNvSpPr>
            <a:spLocks noGrp="1"/>
          </p:cNvSpPr>
          <p:nvPr>
            <p:ph type="title"/>
          </p:nvPr>
        </p:nvSpPr>
        <p:spPr/>
        <p:txBody>
          <a:bodyPr/>
          <a:lstStyle/>
          <a:p>
            <a:r>
              <a:rPr lang="en-GB" dirty="0"/>
              <a:t>Multi-agent A* (MAA*)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E6B504-538F-7E44-BEFF-8D51F00AA9C5}"/>
                  </a:ext>
                </a:extLst>
              </p:cNvPr>
              <p:cNvSpPr>
                <a:spLocks noGrp="1"/>
              </p:cNvSpPr>
              <p:nvPr>
                <p:ph idx="1"/>
              </p:nvPr>
            </p:nvSpPr>
            <p:spPr/>
            <p:txBody>
              <a:bodyPr>
                <a:normAutofit/>
              </a:bodyPr>
              <a:lstStyle/>
              <a:p>
                <a:r>
                  <a:rPr lang="en-GB" dirty="0"/>
                  <a:t>Optimal solution approach for general models with a finite horizon </a:t>
                </a:r>
                <a14:m>
                  <m:oMath xmlns:m="http://schemas.openxmlformats.org/officeDocument/2006/math">
                    <m:r>
                      <a:rPr lang="en-GB" i="1" dirty="0" smtClean="0">
                        <a:latin typeface="Cambria Math" panose="02040503050406030204" pitchFamily="18" charset="0"/>
                      </a:rPr>
                      <m:t>h</m:t>
                    </m:r>
                  </m:oMath>
                </a14:m>
                <a:endParaRPr lang="en-GB" dirty="0"/>
              </a:p>
              <a:p>
                <a:r>
                  <a:rPr lang="en-GB" dirty="0"/>
                  <a:t>A*-like search over partially specified joint policies</a:t>
                </a:r>
              </a:p>
              <a:p>
                <a:pPr lvl="1"/>
                <a14:m>
                  <m:oMath xmlns:m="http://schemas.openxmlformats.org/officeDocument/2006/math">
                    <m:sSup>
                      <m:sSupPr>
                        <m:ctrlPr>
                          <a:rPr lang="de-DE" i="1" smtClean="0">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𝜑</m:t>
                        </m:r>
                      </m:e>
                      <m:sup>
                        <m:r>
                          <a:rPr lang="de-DE" b="0" i="1" smtClean="0">
                            <a:latin typeface="Cambria Math" panose="02040503050406030204" pitchFamily="18" charset="0"/>
                            <a:ea typeface="Cambria Math" panose="02040503050406030204" pitchFamily="18" charset="0"/>
                          </a:rPr>
                          <m:t>𝑡</m:t>
                        </m:r>
                      </m:sup>
                    </m:sSup>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p>
                        </m:sSup>
                      </m:e>
                    </m:d>
                  </m:oMath>
                </a14:m>
                <a:endParaRPr lang="de-DE" b="0" dirty="0">
                  <a:ea typeface="Cambria Math" panose="02040503050406030204" pitchFamily="18" charset="0"/>
                </a:endParaRPr>
              </a:p>
              <a:p>
                <a:pPr lvl="1"/>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𝛿</m:t>
                        </m:r>
                      </m:e>
                      <m:sup>
                        <m:r>
                          <a:rPr lang="de-DE" i="1">
                            <a:latin typeface="Cambria Math" panose="02040503050406030204" pitchFamily="18" charset="0"/>
                            <a:ea typeface="Cambria Math" panose="02040503050406030204" pitchFamily="18" charset="0"/>
                          </a:rPr>
                          <m:t>𝑡</m:t>
                        </m:r>
                      </m:sup>
                    </m:sSup>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𝛿</m:t>
                            </m:r>
                          </m:e>
                          <m:sub>
                            <m:r>
                              <a:rPr lang="de-DE" b="0" i="1" smtClean="0">
                                <a:latin typeface="Cambria Math" panose="02040503050406030204" pitchFamily="18" charset="0"/>
                                <a:ea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𝑡</m:t>
                            </m:r>
                          </m:sup>
                        </m:sSubSup>
                        <m:r>
                          <a:rPr lang="de-DE" b="0" i="1" smtClean="0">
                            <a:latin typeface="Cambria Math" panose="02040503050406030204" pitchFamily="18" charset="0"/>
                            <a:ea typeface="Cambria Math" panose="02040503050406030204" pitchFamily="18" charset="0"/>
                          </a:rPr>
                          <m:t>, …, </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𝛿</m:t>
                            </m:r>
                          </m:e>
                          <m:sub>
                            <m:r>
                              <a:rPr lang="de-DE" b="0" i="1" smtClean="0">
                                <a:latin typeface="Cambria Math" panose="02040503050406030204" pitchFamily="18" charset="0"/>
                                <a:ea typeface="Cambria Math" panose="02040503050406030204" pitchFamily="18" charset="0"/>
                              </a:rPr>
                              <m:t>𝑛</m:t>
                            </m:r>
                          </m:sub>
                          <m:sup>
                            <m:r>
                              <a:rPr lang="de-DE" b="0" i="1" smtClean="0">
                                <a:latin typeface="Cambria Math" panose="02040503050406030204" pitchFamily="18" charset="0"/>
                                <a:ea typeface="Cambria Math" panose="02040503050406030204" pitchFamily="18" charset="0"/>
                              </a:rPr>
                              <m:t>𝑡</m:t>
                            </m:r>
                          </m:sup>
                        </m:sSubSup>
                      </m:e>
                    </m:d>
                  </m:oMath>
                </a14:m>
                <a:endParaRPr lang="de-DE" b="0" dirty="0">
                  <a:ea typeface="Cambria Math" panose="02040503050406030204" pitchFamily="18" charset="0"/>
                </a:endParaRPr>
              </a:p>
              <a:p>
                <a:pPr lvl="1"/>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𝛿</m:t>
                        </m:r>
                      </m:e>
                      <m:sub>
                        <m:r>
                          <a:rPr lang="de-DE" b="0" i="1" smtClean="0">
                            <a:latin typeface="Cambria Math" panose="02040503050406030204" pitchFamily="18" charset="0"/>
                            <a:ea typeface="Cambria Math" panose="02040503050406030204" pitchFamily="18" charset="0"/>
                          </a:rPr>
                          <m:t>𝑖</m:t>
                        </m:r>
                      </m:sub>
                      <m:sup>
                        <m:r>
                          <a:rPr lang="de-DE" i="1">
                            <a:latin typeface="Cambria Math" panose="02040503050406030204" pitchFamily="18" charset="0"/>
                            <a:ea typeface="Cambria Math" panose="02040503050406030204" pitchFamily="18" charset="0"/>
                          </a:rPr>
                          <m:t>𝑡</m:t>
                        </m:r>
                      </m:sup>
                    </m:sSubSup>
                    <m:r>
                      <a:rPr lang="de-DE" b="0" i="1" smtClean="0">
                        <a:latin typeface="Cambria Math" panose="02040503050406030204" pitchFamily="18" charset="0"/>
                        <a:ea typeface="Cambria Math" panose="02040503050406030204" pitchFamily="18" charset="0"/>
                      </a:rPr>
                      <m:t> : </m:t>
                    </m:r>
                    <m:sSubSup>
                      <m:sSubSupPr>
                        <m:ctrlPr>
                          <a:rPr lang="de-DE" b="0" i="1" smtClean="0">
                            <a:latin typeface="Cambria Math" panose="02040503050406030204" pitchFamily="18" charset="0"/>
                            <a:ea typeface="Cambria Math" panose="02040503050406030204" pitchFamily="18" charset="0"/>
                          </a:rPr>
                        </m:ctrlPr>
                      </m:sSubSupPr>
                      <m:e>
                        <m:acc>
                          <m:accPr>
                            <m:chr m:val="⃗"/>
                            <m:ctrlPr>
                              <a:rPr lang="de-DE" b="0"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𝑂</m:t>
                            </m:r>
                          </m:e>
                        </m:acc>
                      </m:e>
                      <m:sub>
                        <m:r>
                          <a:rPr lang="de-DE" b="0" i="1" smtClean="0">
                            <a:latin typeface="Cambria Math" panose="02040503050406030204" pitchFamily="18" charset="0"/>
                            <a:ea typeface="Cambria Math" panose="02040503050406030204" pitchFamily="18" charset="0"/>
                          </a:rPr>
                          <m:t>𝑖</m:t>
                        </m:r>
                      </m:sub>
                      <m:sup>
                        <m:r>
                          <a:rPr lang="de-DE" b="0" i="1" smtClean="0">
                            <a:latin typeface="Cambria Math" panose="02040503050406030204" pitchFamily="18" charset="0"/>
                            <a:ea typeface="Cambria Math" panose="02040503050406030204" pitchFamily="18" charset="0"/>
                          </a:rPr>
                          <m:t>𝑡</m:t>
                        </m:r>
                      </m:sup>
                    </m:sSubSup>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𝐴</m:t>
                        </m:r>
                      </m:e>
                      <m:sub>
                        <m:r>
                          <a:rPr lang="de-DE" b="0" i="1" smtClean="0">
                            <a:latin typeface="Cambria Math" panose="02040503050406030204" pitchFamily="18" charset="0"/>
                            <a:ea typeface="Cambria Math" panose="02040503050406030204" pitchFamily="18" charset="0"/>
                          </a:rPr>
                          <m:t>𝑖</m:t>
                        </m:r>
                      </m:sub>
                    </m:sSub>
                  </m:oMath>
                </a14:m>
                <a:endParaRPr lang="en-GB" dirty="0"/>
              </a:p>
              <a:p>
                <a:r>
                  <a:rPr lang="en-GB" dirty="0"/>
                  <a:t>Requires an admissible </a:t>
                </a:r>
                <a:br>
                  <a:rPr lang="en-GB" dirty="0"/>
                </a:br>
                <a:r>
                  <a:rPr lang="en-GB" dirty="0"/>
                  <a:t>heuristic function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𝑉</m:t>
                        </m:r>
                      </m:e>
                    </m:acc>
                    <m:d>
                      <m:dPr>
                        <m:ctrlPr>
                          <a:rPr lang="de-DE" i="1">
                            <a:latin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𝜑</m:t>
                            </m:r>
                          </m:e>
                          <m:sup>
                            <m:r>
                              <a:rPr lang="de-DE" i="1">
                                <a:latin typeface="Cambria Math" panose="02040503050406030204" pitchFamily="18" charset="0"/>
                                <a:ea typeface="Cambria Math" panose="02040503050406030204" pitchFamily="18" charset="0"/>
                              </a:rPr>
                              <m:t>𝑡</m:t>
                            </m:r>
                          </m:sup>
                        </m:sSup>
                      </m:e>
                    </m:d>
                  </m:oMath>
                </a14:m>
                <a:endParaRPr lang="de-DE" i="1" dirty="0">
                  <a:latin typeface="Cambria Math" panose="02040503050406030204" pitchFamily="18" charset="0"/>
                  <a:ea typeface="Cambria Math" panose="02040503050406030204" pitchFamily="18" charset="0"/>
                </a:endParaRPr>
              </a:p>
              <a:p>
                <a:endParaRPr lang="en-GB" dirty="0"/>
              </a:p>
            </p:txBody>
          </p:sp>
        </mc:Choice>
        <mc:Fallback xmlns="">
          <p:sp>
            <p:nvSpPr>
              <p:cNvPr id="3" name="Content Placeholder 2">
                <a:extLst>
                  <a:ext uri="{FF2B5EF4-FFF2-40B4-BE49-F238E27FC236}">
                    <a16:creationId xmlns:a16="http://schemas.microsoft.com/office/drawing/2014/main" id="{26E6B504-538F-7E44-BEFF-8D51F00AA9C5}"/>
                  </a:ext>
                </a:extLst>
              </p:cNvPr>
              <p:cNvSpPr>
                <a:spLocks noGrp="1" noRot="1" noChangeAspect="1" noMove="1" noResize="1" noEditPoints="1" noAdjustHandles="1" noChangeArrowheads="1" noChangeShapeType="1" noTextEdit="1"/>
              </p:cNvSpPr>
              <p:nvPr>
                <p:ph idx="1"/>
              </p:nvPr>
            </p:nvSpPr>
            <p:spPr>
              <a:blipFill>
                <a:blip r:embed="rId2"/>
                <a:stretch>
                  <a:fillRect l="-1447" t="-1768" r="-8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F57DD17-5F15-A14E-8199-E4DE4E45D9E5}"/>
              </a:ext>
            </a:extLst>
          </p:cNvPr>
          <p:cNvSpPr>
            <a:spLocks noGrp="1"/>
          </p:cNvSpPr>
          <p:nvPr>
            <p:ph type="sldNum" sz="quarter" idx="12"/>
          </p:nvPr>
        </p:nvSpPr>
        <p:spPr/>
        <p:txBody>
          <a:bodyPr/>
          <a:lstStyle/>
          <a:p>
            <a:fld id="{67C9959E-8E6B-B04C-9955-EA096F41CA7A}" type="slidenum">
              <a:rPr lang="en-GB" smtClean="0"/>
              <a:t>63</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A85CDFB-C054-D74E-96BF-39CC06DB5069}"/>
                  </a:ext>
                </a:extLst>
              </p:cNvPr>
              <p:cNvSpPr/>
              <p:nvPr/>
            </p:nvSpPr>
            <p:spPr>
              <a:xfrm>
                <a:off x="787888" y="4881655"/>
                <a:ext cx="4859857" cy="911724"/>
              </a:xfrm>
              <a:prstGeom prst="rect">
                <a:avLst/>
              </a:prstGeom>
            </p:spPr>
            <p:txBody>
              <a:bodyPr wrap="none">
                <a:spAutoFit/>
              </a:bodyPr>
              <a:lstStyle/>
              <a:p>
                <a:pPr marL="9525" lvl="1" indent="0">
                  <a:buNone/>
                </a:pPr>
                <a14:m>
                  <m:oMathPara xmlns:m="http://schemas.openxmlformats.org/officeDocument/2006/math">
                    <m:oMathParaPr>
                      <m:jc m:val="centerGroup"/>
                    </m:oMathParaPr>
                    <m:oMath xmlns:m="http://schemas.openxmlformats.org/officeDocument/2006/math">
                      <m:limLow>
                        <m:limLowPr>
                          <m:ctrlPr>
                            <a:rPr lang="en-GB" sz="2400" i="1">
                              <a:latin typeface="Cambria Math" panose="02040503050406030204" pitchFamily="18" charset="0"/>
                            </a:rPr>
                          </m:ctrlPr>
                        </m:limLowPr>
                        <m:e>
                          <m:groupChr>
                            <m:groupChrPr>
                              <m:chr m:val="⏟"/>
                              <m:ctrlPr>
                                <a:rPr lang="en-GB" sz="2400" i="1">
                                  <a:latin typeface="Cambria Math" panose="02040503050406030204" pitchFamily="18" charset="0"/>
                                </a:rPr>
                              </m:ctrlPr>
                            </m:groupChrPr>
                            <m:e>
                              <m:acc>
                                <m:accPr>
                                  <m:chr m:val="̂"/>
                                  <m:ctrlPr>
                                    <a:rPr lang="en-GB" sz="2400" i="1">
                                      <a:latin typeface="Cambria Math" panose="02040503050406030204" pitchFamily="18" charset="0"/>
                                    </a:rPr>
                                  </m:ctrlPr>
                                </m:accPr>
                                <m:e>
                                  <m:r>
                                    <a:rPr lang="de-DE" sz="2400" i="1">
                                      <a:latin typeface="Cambria Math" panose="02040503050406030204" pitchFamily="18" charset="0"/>
                                    </a:rPr>
                                    <m:t>𝑉</m:t>
                                  </m:r>
                                </m:e>
                              </m:acc>
                              <m:d>
                                <m:dPr>
                                  <m:ctrlPr>
                                    <a:rPr lang="de-DE" sz="2400" i="1">
                                      <a:latin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𝜑</m:t>
                                      </m:r>
                                    </m:e>
                                    <m:sup>
                                      <m:r>
                                        <a:rPr lang="de-DE" sz="2400" i="1">
                                          <a:latin typeface="Cambria Math" panose="02040503050406030204" pitchFamily="18" charset="0"/>
                                          <a:ea typeface="Cambria Math" panose="02040503050406030204" pitchFamily="18" charset="0"/>
                                        </a:rPr>
                                        <m:t>𝑡</m:t>
                                      </m:r>
                                    </m:sup>
                                  </m:sSup>
                                </m:e>
                              </m:d>
                            </m:e>
                          </m:groupChr>
                        </m:e>
                        <m:lim>
                          <m:eqArr>
                            <m:eqArrPr>
                              <m:ctrlPr>
                                <a:rPr lang="de-DE" sz="2400" i="1">
                                  <a:latin typeface="Cambria Math" panose="02040503050406030204" pitchFamily="18" charset="0"/>
                                </a:rPr>
                              </m:ctrlPr>
                            </m:eqArrPr>
                            <m:e>
                              <m:r>
                                <a:rPr lang="de-DE" sz="2400" i="1">
                                  <a:latin typeface="Cambria Math" panose="02040503050406030204" pitchFamily="18" charset="0"/>
                                </a:rPr>
                                <m:t>  </m:t>
                              </m:r>
                            </m:e>
                            <m:e>
                              <m:r>
                                <a:rPr lang="de-DE" sz="2400" i="1">
                                  <a:latin typeface="Cambria Math" panose="02040503050406030204" pitchFamily="18" charset="0"/>
                                </a:rPr>
                                <m:t> </m:t>
                              </m:r>
                            </m:e>
                            <m:e>
                              <m:r>
                                <a:rPr lang="de-DE" sz="2400" i="1">
                                  <a:latin typeface="Cambria Math" panose="02040503050406030204" pitchFamily="18" charset="0"/>
                                </a:rPr>
                                <m:t>𝐹</m:t>
                              </m:r>
                            </m:e>
                          </m:eqArr>
                        </m:lim>
                      </m:limLow>
                      <m:r>
                        <a:rPr lang="de-DE" sz="2400" i="1">
                          <a:latin typeface="Cambria Math" panose="02040503050406030204" pitchFamily="18" charset="0"/>
                        </a:rPr>
                        <m:t>=</m:t>
                      </m:r>
                      <m:limLow>
                        <m:limLowPr>
                          <m:ctrlPr>
                            <a:rPr lang="de-DE" sz="2400" i="1">
                              <a:latin typeface="Cambria Math" panose="02040503050406030204" pitchFamily="18" charset="0"/>
                            </a:rPr>
                          </m:ctrlPr>
                        </m:limLowPr>
                        <m:e>
                          <m:groupChr>
                            <m:groupChrPr>
                              <m:chr m:val="⏟"/>
                              <m:ctrlPr>
                                <a:rPr lang="de-DE" sz="2400" i="1">
                                  <a:latin typeface="Cambria Math" panose="02040503050406030204" pitchFamily="18" charset="0"/>
                                </a:rPr>
                              </m:ctrlPr>
                            </m:groupChrPr>
                            <m:e>
                              <m:sSup>
                                <m:sSupPr>
                                  <m:ctrlPr>
                                    <a:rPr lang="de-DE" sz="2400" i="1">
                                      <a:latin typeface="Cambria Math" panose="02040503050406030204" pitchFamily="18" charset="0"/>
                                    </a:rPr>
                                  </m:ctrlPr>
                                </m:sSupPr>
                                <m:e>
                                  <m:r>
                                    <a:rPr lang="de-DE" sz="2400" i="1">
                                      <a:latin typeface="Cambria Math" panose="02040503050406030204" pitchFamily="18" charset="0"/>
                                    </a:rPr>
                                    <m:t>𝑉</m:t>
                                  </m:r>
                                </m:e>
                                <m:sup>
                                  <m:r>
                                    <a:rPr lang="de-DE" sz="2400" i="1">
                                      <a:latin typeface="Cambria Math" panose="02040503050406030204" pitchFamily="18" charset="0"/>
                                    </a:rPr>
                                    <m:t>0…</m:t>
                                  </m:r>
                                  <m:r>
                                    <a:rPr lang="de-DE" sz="2400" i="1">
                                      <a:latin typeface="Cambria Math" panose="02040503050406030204" pitchFamily="18" charset="0"/>
                                    </a:rPr>
                                    <m:t>𝑡</m:t>
                                  </m:r>
                                  <m:r>
                                    <a:rPr lang="de-DE" sz="2400" i="1">
                                      <a:latin typeface="Cambria Math" panose="02040503050406030204" pitchFamily="18" charset="0"/>
                                    </a:rPr>
                                    <m:t>−1</m:t>
                                  </m:r>
                                </m:sup>
                              </m:sSup>
                              <m:d>
                                <m:dPr>
                                  <m:ctrlPr>
                                    <a:rPr lang="de-DE" sz="2400" i="1">
                                      <a:latin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𝜑</m:t>
                                      </m:r>
                                    </m:e>
                                    <m:sup>
                                      <m:r>
                                        <a:rPr lang="de-DE" sz="2400" i="1">
                                          <a:latin typeface="Cambria Math" panose="02040503050406030204" pitchFamily="18" charset="0"/>
                                          <a:ea typeface="Cambria Math" panose="02040503050406030204" pitchFamily="18" charset="0"/>
                                        </a:rPr>
                                        <m:t>𝑡</m:t>
                                      </m:r>
                                    </m:sup>
                                  </m:sSup>
                                </m:e>
                              </m:d>
                            </m:e>
                          </m:groupChr>
                        </m:e>
                        <m:lim>
                          <m:eqArr>
                            <m:eqArrPr>
                              <m:ctrlPr>
                                <a:rPr lang="de-DE" sz="2400" i="1">
                                  <a:latin typeface="Cambria Math" panose="02040503050406030204" pitchFamily="18" charset="0"/>
                                </a:rPr>
                              </m:ctrlPr>
                            </m:eqArrPr>
                            <m:e>
                              <m:r>
                                <a:rPr lang="de-DE" sz="2400" i="1">
                                  <a:latin typeface="Cambria Math" panose="02040503050406030204" pitchFamily="18" charset="0"/>
                                </a:rPr>
                                <m:t> </m:t>
                              </m:r>
                            </m:e>
                            <m:e>
                              <m:r>
                                <a:rPr lang="de-DE" sz="2400" i="1">
                                  <a:latin typeface="Cambria Math" panose="02040503050406030204" pitchFamily="18" charset="0"/>
                                </a:rPr>
                                <m:t> </m:t>
                              </m:r>
                            </m:e>
                            <m:e>
                              <m:r>
                                <a:rPr lang="de-DE" sz="2400" i="1">
                                  <a:latin typeface="Cambria Math" panose="02040503050406030204" pitchFamily="18" charset="0"/>
                                </a:rPr>
                                <m:t>𝐺</m:t>
                              </m:r>
                            </m:e>
                          </m:eqArr>
                        </m:lim>
                      </m:limLow>
                      <m:r>
                        <a:rPr lang="de-DE" sz="2400" i="1">
                          <a:latin typeface="Cambria Math" panose="02040503050406030204" pitchFamily="18" charset="0"/>
                        </a:rPr>
                        <m:t>+</m:t>
                      </m:r>
                      <m:limLow>
                        <m:limLowPr>
                          <m:ctrlPr>
                            <a:rPr lang="de-DE" sz="2400" i="1">
                              <a:latin typeface="Cambria Math" panose="02040503050406030204" pitchFamily="18" charset="0"/>
                            </a:rPr>
                          </m:ctrlPr>
                        </m:limLowPr>
                        <m:e>
                          <m:groupChr>
                            <m:groupChrPr>
                              <m:chr m:val="⏟"/>
                              <m:ctrlPr>
                                <a:rPr lang="de-DE" sz="2400" i="1">
                                  <a:latin typeface="Cambria Math" panose="02040503050406030204" pitchFamily="18" charset="0"/>
                                </a:rPr>
                              </m:ctrlPr>
                            </m:groupChrPr>
                            <m:e>
                              <m:sSup>
                                <m:sSupPr>
                                  <m:ctrlPr>
                                    <a:rPr lang="de-DE" sz="2400" i="1">
                                      <a:latin typeface="Cambria Math" panose="02040503050406030204" pitchFamily="18" charset="0"/>
                                    </a:rPr>
                                  </m:ctrlPr>
                                </m:sSupPr>
                                <m:e>
                                  <m:acc>
                                    <m:accPr>
                                      <m:chr m:val="̂"/>
                                      <m:ctrlPr>
                                        <a:rPr lang="en-GB" sz="2400" i="1">
                                          <a:latin typeface="Cambria Math" panose="02040503050406030204" pitchFamily="18" charset="0"/>
                                        </a:rPr>
                                      </m:ctrlPr>
                                    </m:accPr>
                                    <m:e>
                                      <m:r>
                                        <a:rPr lang="de-DE" sz="2400" i="1">
                                          <a:latin typeface="Cambria Math" panose="02040503050406030204" pitchFamily="18" charset="0"/>
                                        </a:rPr>
                                        <m:t>𝑉</m:t>
                                      </m:r>
                                    </m:e>
                                  </m:acc>
                                </m:e>
                                <m:sup>
                                  <m:r>
                                    <a:rPr lang="de-DE" sz="2400" i="1">
                                      <a:latin typeface="Cambria Math" panose="02040503050406030204" pitchFamily="18" charset="0"/>
                                    </a:rPr>
                                    <m:t>𝑡</m:t>
                                  </m:r>
                                  <m:r>
                                    <a:rPr lang="de-DE" sz="2400" i="1">
                                      <a:latin typeface="Cambria Math" panose="02040503050406030204" pitchFamily="18" charset="0"/>
                                    </a:rPr>
                                    <m:t>…</m:t>
                                  </m:r>
                                  <m:r>
                                    <a:rPr lang="de-DE" sz="2400" i="1">
                                      <a:latin typeface="Cambria Math" panose="02040503050406030204" pitchFamily="18" charset="0"/>
                                    </a:rPr>
                                    <m:t>h</m:t>
                                  </m:r>
                                  <m:r>
                                    <a:rPr lang="de-DE" sz="2400" i="1">
                                      <a:latin typeface="Cambria Math" panose="02040503050406030204" pitchFamily="18" charset="0"/>
                                    </a:rPr>
                                    <m:t>−1</m:t>
                                  </m:r>
                                </m:sup>
                              </m:sSup>
                              <m:d>
                                <m:dPr>
                                  <m:ctrlPr>
                                    <a:rPr lang="de-DE" sz="2400" i="1">
                                      <a:latin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𝜑</m:t>
                                      </m:r>
                                    </m:e>
                                    <m:sup>
                                      <m:r>
                                        <a:rPr lang="de-DE" sz="2400" i="1">
                                          <a:latin typeface="Cambria Math" panose="02040503050406030204" pitchFamily="18" charset="0"/>
                                          <a:ea typeface="Cambria Math" panose="02040503050406030204" pitchFamily="18" charset="0"/>
                                        </a:rPr>
                                        <m:t>𝑡</m:t>
                                      </m:r>
                                    </m:sup>
                                  </m:sSup>
                                </m:e>
                              </m:d>
                            </m:e>
                          </m:groupChr>
                        </m:e>
                        <m:lim>
                          <m:eqArr>
                            <m:eqArrPr>
                              <m:ctrlPr>
                                <a:rPr lang="de-DE" sz="2400" i="1">
                                  <a:latin typeface="Cambria Math" panose="02040503050406030204" pitchFamily="18" charset="0"/>
                                </a:rPr>
                              </m:ctrlPr>
                            </m:eqArrPr>
                            <m:e>
                              <m:r>
                                <a:rPr lang="de-DE" sz="2400" i="1">
                                  <a:latin typeface="Cambria Math" panose="02040503050406030204" pitchFamily="18" charset="0"/>
                                </a:rPr>
                                <m:t> </m:t>
                              </m:r>
                            </m:e>
                            <m:e>
                              <m:r>
                                <a:rPr lang="de-DE" sz="2400" i="1">
                                  <a:latin typeface="Cambria Math" panose="02040503050406030204" pitchFamily="18" charset="0"/>
                                </a:rPr>
                                <m:t> </m:t>
                              </m:r>
                            </m:e>
                            <m:e>
                              <m:r>
                                <a:rPr lang="de-DE" sz="2400" i="1">
                                  <a:latin typeface="Cambria Math" panose="02040503050406030204" pitchFamily="18" charset="0"/>
                                </a:rPr>
                                <m:t>𝐻</m:t>
                              </m:r>
                            </m:e>
                          </m:eqArr>
                        </m:lim>
                      </m:limLow>
                    </m:oMath>
                  </m:oMathPara>
                </a14:m>
                <a:endParaRPr lang="en-GB" sz="2400" dirty="0"/>
              </a:p>
            </p:txBody>
          </p:sp>
        </mc:Choice>
        <mc:Fallback xmlns="">
          <p:sp>
            <p:nvSpPr>
              <p:cNvPr id="5" name="Rectangle 4">
                <a:extLst>
                  <a:ext uri="{FF2B5EF4-FFF2-40B4-BE49-F238E27FC236}">
                    <a16:creationId xmlns:a16="http://schemas.microsoft.com/office/drawing/2014/main" id="{6A85CDFB-C054-D74E-96BF-39CC06DB5069}"/>
                  </a:ext>
                </a:extLst>
              </p:cNvPr>
              <p:cNvSpPr>
                <a:spLocks noRot="1" noChangeAspect="1" noMove="1" noResize="1" noEditPoints="1" noAdjustHandles="1" noChangeArrowheads="1" noChangeShapeType="1" noTextEdit="1"/>
              </p:cNvSpPr>
              <p:nvPr/>
            </p:nvSpPr>
            <p:spPr>
              <a:xfrm>
                <a:off x="787888" y="4881655"/>
                <a:ext cx="4859857" cy="911724"/>
              </a:xfrm>
              <a:prstGeom prst="rect">
                <a:avLst/>
              </a:prstGeom>
              <a:blipFill>
                <a:blip r:embed="rId3"/>
                <a:stretch>
                  <a:fillRect t="-4167" b="-1389"/>
                </a:stretch>
              </a:blipFill>
            </p:spPr>
            <p:txBody>
              <a:bodyPr/>
              <a:lstStyle/>
              <a:p>
                <a:r>
                  <a:rPr lang="en-GB">
                    <a:noFill/>
                  </a:rPr>
                  <a:t> </a:t>
                </a:r>
              </a:p>
            </p:txBody>
          </p:sp>
        </mc:Fallback>
      </mc:AlternateContent>
      <p:grpSp>
        <p:nvGrpSpPr>
          <p:cNvPr id="36" name="Group 35">
            <a:extLst>
              <a:ext uri="{FF2B5EF4-FFF2-40B4-BE49-F238E27FC236}">
                <a16:creationId xmlns:a16="http://schemas.microsoft.com/office/drawing/2014/main" id="{1ACC9913-2E46-DB4D-A1D2-CD62CBB07548}"/>
              </a:ext>
            </a:extLst>
          </p:cNvPr>
          <p:cNvGrpSpPr/>
          <p:nvPr/>
        </p:nvGrpSpPr>
        <p:grpSpPr>
          <a:xfrm>
            <a:off x="6166517" y="2806340"/>
            <a:ext cx="2348833" cy="2987039"/>
            <a:chOff x="5826881" y="2926081"/>
            <a:chExt cx="2348833" cy="2987039"/>
          </a:xfrm>
        </p:grpSpPr>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B21BB372-E6DF-E640-A2F6-F9A6A3A81985}"/>
                    </a:ext>
                  </a:extLst>
                </p:cNvPr>
                <p:cNvSpPr>
                  <a:spLocks noChangeAspect="1"/>
                </p:cNvSpPr>
                <p:nvPr/>
              </p:nvSpPr>
              <p:spPr>
                <a:xfrm>
                  <a:off x="7071360" y="2926081"/>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0</m:t>
                            </m:r>
                          </m:sup>
                        </m:sSup>
                      </m:oMath>
                    </m:oMathPara>
                  </a14:m>
                  <a:endParaRPr lang="en-GB" dirty="0"/>
                </a:p>
              </p:txBody>
            </p:sp>
          </mc:Choice>
          <mc:Fallback xmlns="">
            <p:sp>
              <p:nvSpPr>
                <p:cNvPr id="6" name="Oval 5">
                  <a:extLst>
                    <a:ext uri="{FF2B5EF4-FFF2-40B4-BE49-F238E27FC236}">
                      <a16:creationId xmlns:a16="http://schemas.microsoft.com/office/drawing/2014/main" id="{B21BB372-E6DF-E640-A2F6-F9A6A3A81985}"/>
                    </a:ext>
                  </a:extLst>
                </p:cNvPr>
                <p:cNvSpPr>
                  <a:spLocks noRot="1" noChangeAspect="1" noMove="1" noResize="1" noEditPoints="1" noAdjustHandles="1" noChangeArrowheads="1" noChangeShapeType="1" noTextEdit="1"/>
                </p:cNvSpPr>
                <p:nvPr/>
              </p:nvSpPr>
              <p:spPr>
                <a:xfrm>
                  <a:off x="7071360" y="2926081"/>
                  <a:ext cx="496388" cy="496388"/>
                </a:xfrm>
                <a:prstGeom prst="ellipse">
                  <a:avLst/>
                </a:prstGeom>
                <a:blipFill>
                  <a:blip r:embed="rId4"/>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8C8F81C2-DC2B-DA43-B822-F3F582B73DD0}"/>
                    </a:ext>
                  </a:extLst>
                </p:cNvPr>
                <p:cNvSpPr>
                  <a:spLocks noChangeAspect="1"/>
                </p:cNvSpPr>
                <p:nvPr/>
              </p:nvSpPr>
              <p:spPr>
                <a:xfrm>
                  <a:off x="5826881" y="416705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9" name="Oval 8">
                  <a:extLst>
                    <a:ext uri="{FF2B5EF4-FFF2-40B4-BE49-F238E27FC236}">
                      <a16:creationId xmlns:a16="http://schemas.microsoft.com/office/drawing/2014/main" id="{8C8F81C2-DC2B-DA43-B822-F3F582B73DD0}"/>
                    </a:ext>
                  </a:extLst>
                </p:cNvPr>
                <p:cNvSpPr>
                  <a:spLocks noRot="1" noChangeAspect="1" noMove="1" noResize="1" noEditPoints="1" noAdjustHandles="1" noChangeArrowheads="1" noChangeShapeType="1" noTextEdit="1"/>
                </p:cNvSpPr>
                <p:nvPr/>
              </p:nvSpPr>
              <p:spPr>
                <a:xfrm>
                  <a:off x="5826881" y="4167052"/>
                  <a:ext cx="496388" cy="496388"/>
                </a:xfrm>
                <a:prstGeom prst="ellipse">
                  <a:avLst/>
                </a:prstGeom>
                <a:blipFill>
                  <a:blip r:embed="rId5"/>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AEC6B025-8123-324A-8579-67DC95F298B9}"/>
                    </a:ext>
                  </a:extLst>
                </p:cNvPr>
                <p:cNvSpPr>
                  <a:spLocks noChangeAspect="1"/>
                </p:cNvSpPr>
                <p:nvPr/>
              </p:nvSpPr>
              <p:spPr>
                <a:xfrm>
                  <a:off x="6445431" y="416705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10" name="Oval 9">
                  <a:extLst>
                    <a:ext uri="{FF2B5EF4-FFF2-40B4-BE49-F238E27FC236}">
                      <a16:creationId xmlns:a16="http://schemas.microsoft.com/office/drawing/2014/main" id="{AEC6B025-8123-324A-8579-67DC95F298B9}"/>
                    </a:ext>
                  </a:extLst>
                </p:cNvPr>
                <p:cNvSpPr>
                  <a:spLocks noRot="1" noChangeAspect="1" noMove="1" noResize="1" noEditPoints="1" noAdjustHandles="1" noChangeArrowheads="1" noChangeShapeType="1" noTextEdit="1"/>
                </p:cNvSpPr>
                <p:nvPr/>
              </p:nvSpPr>
              <p:spPr>
                <a:xfrm>
                  <a:off x="6445431" y="4167052"/>
                  <a:ext cx="496388" cy="496388"/>
                </a:xfrm>
                <a:prstGeom prst="ellipse">
                  <a:avLst/>
                </a:prstGeom>
                <a:blipFill>
                  <a:blip r:embed="rId6"/>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87931989-71B5-2146-BC41-75279B8FD520}"/>
                    </a:ext>
                  </a:extLst>
                </p:cNvPr>
                <p:cNvSpPr>
                  <a:spLocks noChangeAspect="1"/>
                </p:cNvSpPr>
                <p:nvPr/>
              </p:nvSpPr>
              <p:spPr>
                <a:xfrm>
                  <a:off x="7679326" y="416705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11" name="Oval 10">
                  <a:extLst>
                    <a:ext uri="{FF2B5EF4-FFF2-40B4-BE49-F238E27FC236}">
                      <a16:creationId xmlns:a16="http://schemas.microsoft.com/office/drawing/2014/main" id="{87931989-71B5-2146-BC41-75279B8FD520}"/>
                    </a:ext>
                  </a:extLst>
                </p:cNvPr>
                <p:cNvSpPr>
                  <a:spLocks noRot="1" noChangeAspect="1" noMove="1" noResize="1" noEditPoints="1" noAdjustHandles="1" noChangeArrowheads="1" noChangeShapeType="1" noTextEdit="1"/>
                </p:cNvSpPr>
                <p:nvPr/>
              </p:nvSpPr>
              <p:spPr>
                <a:xfrm>
                  <a:off x="7679326" y="4167052"/>
                  <a:ext cx="496388" cy="496388"/>
                </a:xfrm>
                <a:prstGeom prst="ellipse">
                  <a:avLst/>
                </a:prstGeom>
                <a:blipFill>
                  <a:blip r:embed="rId7"/>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B7C647D0-67AD-464C-8312-19A9562F0D70}"/>
                    </a:ext>
                  </a:extLst>
                </p:cNvPr>
                <p:cNvSpPr>
                  <a:spLocks noChangeAspect="1"/>
                </p:cNvSpPr>
                <p:nvPr/>
              </p:nvSpPr>
              <p:spPr>
                <a:xfrm>
                  <a:off x="5826881" y="541673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12" name="Oval 11">
                  <a:extLst>
                    <a:ext uri="{FF2B5EF4-FFF2-40B4-BE49-F238E27FC236}">
                      <a16:creationId xmlns:a16="http://schemas.microsoft.com/office/drawing/2014/main" id="{B7C647D0-67AD-464C-8312-19A9562F0D70}"/>
                    </a:ext>
                  </a:extLst>
                </p:cNvPr>
                <p:cNvSpPr>
                  <a:spLocks noRot="1" noChangeAspect="1" noMove="1" noResize="1" noEditPoints="1" noAdjustHandles="1" noChangeArrowheads="1" noChangeShapeType="1" noTextEdit="1"/>
                </p:cNvSpPr>
                <p:nvPr/>
              </p:nvSpPr>
              <p:spPr>
                <a:xfrm>
                  <a:off x="5826881" y="5416732"/>
                  <a:ext cx="496388" cy="496388"/>
                </a:xfrm>
                <a:prstGeom prst="ellipse">
                  <a:avLst/>
                </a:prstGeom>
                <a:blipFill>
                  <a:blip r:embed="rId8"/>
                  <a:stretch>
                    <a:fillRect/>
                  </a:stretch>
                </a:blipFill>
                <a:ln w="28575"/>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F103ECE9-8B3F-1C48-A36D-7739E5A3D681}"/>
                    </a:ext>
                  </a:extLst>
                </p:cNvPr>
                <p:cNvSpPr>
                  <a:spLocks noChangeAspect="1"/>
                </p:cNvSpPr>
                <p:nvPr/>
              </p:nvSpPr>
              <p:spPr>
                <a:xfrm>
                  <a:off x="7071360" y="5413672"/>
                  <a:ext cx="496388" cy="4963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25999" rIns="0" rtlCol="0" anchor="ctr"/>
                <a:lstStyle/>
                <a:p>
                  <a:pPr algn="ct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𝜑</m:t>
                            </m:r>
                          </m:e>
                          <m:sup>
                            <m:r>
                              <a:rPr lang="de-DE" b="0" i="1" smtClean="0">
                                <a:solidFill>
                                  <a:schemeClr val="tx1"/>
                                </a:solidFill>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13" name="Oval 12">
                  <a:extLst>
                    <a:ext uri="{FF2B5EF4-FFF2-40B4-BE49-F238E27FC236}">
                      <a16:creationId xmlns:a16="http://schemas.microsoft.com/office/drawing/2014/main" id="{F103ECE9-8B3F-1C48-A36D-7739E5A3D681}"/>
                    </a:ext>
                  </a:extLst>
                </p:cNvPr>
                <p:cNvSpPr>
                  <a:spLocks noRot="1" noChangeAspect="1" noMove="1" noResize="1" noEditPoints="1" noAdjustHandles="1" noChangeArrowheads="1" noChangeShapeType="1" noTextEdit="1"/>
                </p:cNvSpPr>
                <p:nvPr/>
              </p:nvSpPr>
              <p:spPr>
                <a:xfrm>
                  <a:off x="7071360" y="5413672"/>
                  <a:ext cx="496388" cy="496388"/>
                </a:xfrm>
                <a:prstGeom prst="ellipse">
                  <a:avLst/>
                </a:prstGeom>
                <a:blipFill>
                  <a:blip r:embed="rId9"/>
                  <a:stretch>
                    <a:fillRect/>
                  </a:stretch>
                </a:blipFill>
                <a:ln w="28575"/>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FDD9EEA9-546C-DA4A-A17E-F64BF456A0F7}"/>
                </a:ext>
              </a:extLst>
            </p:cNvPr>
            <p:cNvCxnSpPr>
              <a:cxnSpLocks/>
              <a:stCxn id="6" idx="4"/>
              <a:endCxn id="9" idx="0"/>
            </p:cNvCxnSpPr>
            <p:nvPr/>
          </p:nvCxnSpPr>
          <p:spPr>
            <a:xfrm flipH="1">
              <a:off x="6075075" y="3422469"/>
              <a:ext cx="1244479" cy="74458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0727CF9-62F8-1B47-BE9C-56ECF2C92EC5}"/>
                </a:ext>
              </a:extLst>
            </p:cNvPr>
            <p:cNvCxnSpPr>
              <a:cxnSpLocks/>
              <a:stCxn id="6" idx="4"/>
              <a:endCxn id="10" idx="0"/>
            </p:cNvCxnSpPr>
            <p:nvPr/>
          </p:nvCxnSpPr>
          <p:spPr>
            <a:xfrm flipH="1">
              <a:off x="6693625" y="3422469"/>
              <a:ext cx="625929" cy="74458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619F7EE-37B2-6E44-BC8C-1DA189718CA5}"/>
                </a:ext>
              </a:extLst>
            </p:cNvPr>
            <p:cNvCxnSpPr>
              <a:cxnSpLocks/>
              <a:stCxn id="6" idx="4"/>
              <a:endCxn id="11" idx="0"/>
            </p:cNvCxnSpPr>
            <p:nvPr/>
          </p:nvCxnSpPr>
          <p:spPr>
            <a:xfrm>
              <a:off x="7319554" y="3422469"/>
              <a:ext cx="607966" cy="74458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6006182-C875-EB4B-B495-5A681693FEA2}"/>
                </a:ext>
              </a:extLst>
            </p:cNvPr>
            <p:cNvCxnSpPr>
              <a:cxnSpLocks/>
              <a:stCxn id="10" idx="4"/>
              <a:endCxn id="12" idx="0"/>
            </p:cNvCxnSpPr>
            <p:nvPr/>
          </p:nvCxnSpPr>
          <p:spPr>
            <a:xfrm flipH="1">
              <a:off x="6075075" y="4663440"/>
              <a:ext cx="618550" cy="75329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6D856AF-479D-854B-AB74-5D99E189F165}"/>
                </a:ext>
              </a:extLst>
            </p:cNvPr>
            <p:cNvCxnSpPr>
              <a:cxnSpLocks/>
              <a:stCxn id="10" idx="4"/>
              <a:endCxn id="13" idx="0"/>
            </p:cNvCxnSpPr>
            <p:nvPr/>
          </p:nvCxnSpPr>
          <p:spPr>
            <a:xfrm>
              <a:off x="6693625" y="4663440"/>
              <a:ext cx="625929" cy="75023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700EECC-F421-6F43-A080-24C03766CEB0}"/>
                    </a:ext>
                  </a:extLst>
                </p:cNvPr>
                <p:cNvSpPr txBox="1"/>
                <p:nvPr/>
              </p:nvSpPr>
              <p:spPr>
                <a:xfrm>
                  <a:off x="6234434" y="3621763"/>
                  <a:ext cx="4818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0</m:t>
                            </m:r>
                          </m:sup>
                        </m:sSup>
                      </m:oMath>
                    </m:oMathPara>
                  </a14:m>
                  <a:endParaRPr lang="en-GB" dirty="0"/>
                </a:p>
              </p:txBody>
            </p:sp>
          </mc:Choice>
          <mc:Fallback xmlns="">
            <p:sp>
              <p:nvSpPr>
                <p:cNvPr id="29" name="TextBox 28">
                  <a:extLst>
                    <a:ext uri="{FF2B5EF4-FFF2-40B4-BE49-F238E27FC236}">
                      <a16:creationId xmlns:a16="http://schemas.microsoft.com/office/drawing/2014/main" id="{4700EECC-F421-6F43-A080-24C03766CEB0}"/>
                    </a:ext>
                  </a:extLst>
                </p:cNvPr>
                <p:cNvSpPr txBox="1">
                  <a:spLocks noRot="1" noChangeAspect="1" noMove="1" noResize="1" noEditPoints="1" noAdjustHandles="1" noChangeArrowheads="1" noChangeShapeType="1" noTextEdit="1"/>
                </p:cNvSpPr>
                <p:nvPr/>
              </p:nvSpPr>
              <p:spPr>
                <a:xfrm>
                  <a:off x="6234434" y="3621763"/>
                  <a:ext cx="481863"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4A30030-3B7D-AC4A-B26B-73D4CA80878F}"/>
                    </a:ext>
                  </a:extLst>
                </p:cNvPr>
                <p:cNvSpPr txBox="1"/>
                <p:nvPr/>
              </p:nvSpPr>
              <p:spPr>
                <a:xfrm>
                  <a:off x="6830312" y="3861248"/>
                  <a:ext cx="5411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0′</m:t>
                            </m:r>
                          </m:sup>
                        </m:sSup>
                      </m:oMath>
                    </m:oMathPara>
                  </a14:m>
                  <a:endParaRPr lang="en-GB" dirty="0"/>
                </a:p>
              </p:txBody>
            </p:sp>
          </mc:Choice>
          <mc:Fallback xmlns="">
            <p:sp>
              <p:nvSpPr>
                <p:cNvPr id="30" name="TextBox 29">
                  <a:extLst>
                    <a:ext uri="{FF2B5EF4-FFF2-40B4-BE49-F238E27FC236}">
                      <a16:creationId xmlns:a16="http://schemas.microsoft.com/office/drawing/2014/main" id="{24A30030-3B7D-AC4A-B26B-73D4CA80878F}"/>
                    </a:ext>
                  </a:extLst>
                </p:cNvPr>
                <p:cNvSpPr txBox="1">
                  <a:spLocks noRot="1" noChangeAspect="1" noMove="1" noResize="1" noEditPoints="1" noAdjustHandles="1" noChangeArrowheads="1" noChangeShapeType="1" noTextEdit="1"/>
                </p:cNvSpPr>
                <p:nvPr/>
              </p:nvSpPr>
              <p:spPr>
                <a:xfrm>
                  <a:off x="6830312" y="3861248"/>
                  <a:ext cx="541174"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C313646-0F8E-DA4F-B38D-80156B252082}"/>
                    </a:ext>
                  </a:extLst>
                </p:cNvPr>
                <p:cNvSpPr txBox="1"/>
                <p:nvPr/>
              </p:nvSpPr>
              <p:spPr>
                <a:xfrm>
                  <a:off x="7569132" y="3610094"/>
                  <a:ext cx="6004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0′′</m:t>
                            </m:r>
                          </m:sup>
                        </m:sSup>
                      </m:oMath>
                    </m:oMathPara>
                  </a14:m>
                  <a:endParaRPr lang="en-GB" dirty="0"/>
                </a:p>
              </p:txBody>
            </p:sp>
          </mc:Choice>
          <mc:Fallback xmlns="">
            <p:sp>
              <p:nvSpPr>
                <p:cNvPr id="31" name="TextBox 30">
                  <a:extLst>
                    <a:ext uri="{FF2B5EF4-FFF2-40B4-BE49-F238E27FC236}">
                      <a16:creationId xmlns:a16="http://schemas.microsoft.com/office/drawing/2014/main" id="{7C313646-0F8E-DA4F-B38D-80156B252082}"/>
                    </a:ext>
                  </a:extLst>
                </p:cNvPr>
                <p:cNvSpPr txBox="1">
                  <a:spLocks noRot="1" noChangeAspect="1" noMove="1" noResize="1" noEditPoints="1" noAdjustHandles="1" noChangeArrowheads="1" noChangeShapeType="1" noTextEdit="1"/>
                </p:cNvSpPr>
                <p:nvPr/>
              </p:nvSpPr>
              <p:spPr>
                <a:xfrm>
                  <a:off x="7569132" y="3610094"/>
                  <a:ext cx="600485"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5CDAFBC-DC56-D645-8E29-7E327B50EA42}"/>
                    </a:ext>
                  </a:extLst>
                </p:cNvPr>
                <p:cNvSpPr txBox="1"/>
                <p:nvPr/>
              </p:nvSpPr>
              <p:spPr>
                <a:xfrm>
                  <a:off x="5995013" y="4868383"/>
                  <a:ext cx="4818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32" name="TextBox 31">
                  <a:extLst>
                    <a:ext uri="{FF2B5EF4-FFF2-40B4-BE49-F238E27FC236}">
                      <a16:creationId xmlns:a16="http://schemas.microsoft.com/office/drawing/2014/main" id="{65CDAFBC-DC56-D645-8E29-7E327B50EA42}"/>
                    </a:ext>
                  </a:extLst>
                </p:cNvPr>
                <p:cNvSpPr txBox="1">
                  <a:spLocks noRot="1" noChangeAspect="1" noMove="1" noResize="1" noEditPoints="1" noAdjustHandles="1" noChangeArrowheads="1" noChangeShapeType="1" noTextEdit="1"/>
                </p:cNvSpPr>
                <p:nvPr/>
              </p:nvSpPr>
              <p:spPr>
                <a:xfrm>
                  <a:off x="5995013" y="4868383"/>
                  <a:ext cx="481863"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7ED676B-6462-DF49-97C4-84D143E75857}"/>
                    </a:ext>
                  </a:extLst>
                </p:cNvPr>
                <p:cNvSpPr txBox="1"/>
                <p:nvPr/>
              </p:nvSpPr>
              <p:spPr>
                <a:xfrm>
                  <a:off x="6973854" y="4853890"/>
                  <a:ext cx="5411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𝛿</m:t>
                            </m:r>
                          </m:e>
                          <m:sup>
                            <m:r>
                              <a:rPr lang="de-DE" b="0" i="1" smtClean="0">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33" name="TextBox 32">
                  <a:extLst>
                    <a:ext uri="{FF2B5EF4-FFF2-40B4-BE49-F238E27FC236}">
                      <a16:creationId xmlns:a16="http://schemas.microsoft.com/office/drawing/2014/main" id="{27ED676B-6462-DF49-97C4-84D143E75857}"/>
                    </a:ext>
                  </a:extLst>
                </p:cNvPr>
                <p:cNvSpPr txBox="1">
                  <a:spLocks noRot="1" noChangeAspect="1" noMove="1" noResize="1" noEditPoints="1" noAdjustHandles="1" noChangeArrowheads="1" noChangeShapeType="1" noTextEdit="1"/>
                </p:cNvSpPr>
                <p:nvPr/>
              </p:nvSpPr>
              <p:spPr>
                <a:xfrm>
                  <a:off x="6973854" y="4853890"/>
                  <a:ext cx="541174" cy="369332"/>
                </a:xfrm>
                <a:prstGeom prst="rect">
                  <a:avLst/>
                </a:prstGeom>
                <a:blipFill>
                  <a:blip r:embed="rId14"/>
                  <a:stretch>
                    <a:fillRect/>
                  </a:stretch>
                </a:blipFill>
              </p:spPr>
              <p:txBody>
                <a:bodyPr/>
                <a:lstStyle/>
                <a:p>
                  <a:r>
                    <a:rPr lang="en-GB">
                      <a:noFill/>
                    </a:rPr>
                    <a:t> </a:t>
                  </a:r>
                </a:p>
              </p:txBody>
            </p:sp>
          </mc:Fallback>
        </mc:AlternateContent>
        <p:sp>
          <p:nvSpPr>
            <p:cNvPr id="34" name="TextBox 33">
              <a:extLst>
                <a:ext uri="{FF2B5EF4-FFF2-40B4-BE49-F238E27FC236}">
                  <a16:creationId xmlns:a16="http://schemas.microsoft.com/office/drawing/2014/main" id="{EDC3CAD8-1157-EE4B-86F2-2DCB411FEFA1}"/>
                </a:ext>
              </a:extLst>
            </p:cNvPr>
            <p:cNvSpPr txBox="1"/>
            <p:nvPr/>
          </p:nvSpPr>
          <p:spPr>
            <a:xfrm>
              <a:off x="7076634" y="4172836"/>
              <a:ext cx="463588" cy="369332"/>
            </a:xfrm>
            <a:prstGeom prst="rect">
              <a:avLst/>
            </a:prstGeom>
            <a:noFill/>
          </p:spPr>
          <p:txBody>
            <a:bodyPr wrap="none" rtlCol="0">
              <a:spAutoFit/>
            </a:bodyPr>
            <a:lstStyle/>
            <a:p>
              <a:r>
                <a:rPr lang="en-GB" dirty="0"/>
                <a:t>. . .</a:t>
              </a:r>
            </a:p>
          </p:txBody>
        </p:sp>
        <p:sp>
          <p:nvSpPr>
            <p:cNvPr id="35" name="TextBox 34">
              <a:extLst>
                <a:ext uri="{FF2B5EF4-FFF2-40B4-BE49-F238E27FC236}">
                  <a16:creationId xmlns:a16="http://schemas.microsoft.com/office/drawing/2014/main" id="{29EB6E34-84A7-864A-AF50-8EC0A61546A5}"/>
                </a:ext>
              </a:extLst>
            </p:cNvPr>
            <p:cNvSpPr txBox="1"/>
            <p:nvPr/>
          </p:nvSpPr>
          <p:spPr>
            <a:xfrm>
              <a:off x="6445431" y="5424047"/>
              <a:ext cx="463588" cy="369332"/>
            </a:xfrm>
            <a:prstGeom prst="rect">
              <a:avLst/>
            </a:prstGeom>
            <a:noFill/>
          </p:spPr>
          <p:txBody>
            <a:bodyPr wrap="none" rtlCol="0">
              <a:spAutoFit/>
            </a:bodyPr>
            <a:lstStyle/>
            <a:p>
              <a:r>
                <a:rPr lang="en-GB" dirty="0"/>
                <a:t>. . .</a:t>
              </a:r>
            </a:p>
          </p:txBody>
        </p:sp>
      </p:grpSp>
    </p:spTree>
    <p:extLst>
      <p:ext uri="{BB962C8B-B14F-4D97-AF65-F5344CB8AC3E}">
        <p14:creationId xmlns:p14="http://schemas.microsoft.com/office/powerpoint/2010/main" val="3736561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2A01-CB74-3E4E-9714-7B353B9A4D4F}"/>
              </a:ext>
            </a:extLst>
          </p:cNvPr>
          <p:cNvSpPr>
            <a:spLocks noGrp="1"/>
          </p:cNvSpPr>
          <p:nvPr>
            <p:ph type="title"/>
          </p:nvPr>
        </p:nvSpPr>
        <p:spPr/>
        <p:txBody>
          <a:bodyPr>
            <a:normAutofit/>
          </a:bodyPr>
          <a:lstStyle/>
          <a:p>
            <a:r>
              <a:rPr lang="en-GB" dirty="0"/>
              <a:t>How to get a heuristic function?</a:t>
            </a:r>
          </a:p>
        </p:txBody>
      </p:sp>
      <p:sp>
        <p:nvSpPr>
          <p:cNvPr id="3" name="Content Placeholder 2">
            <a:extLst>
              <a:ext uri="{FF2B5EF4-FFF2-40B4-BE49-F238E27FC236}">
                <a16:creationId xmlns:a16="http://schemas.microsoft.com/office/drawing/2014/main" id="{DA216867-94B2-2F4A-876C-4FB3CEF51C59}"/>
              </a:ext>
            </a:extLst>
          </p:cNvPr>
          <p:cNvSpPr>
            <a:spLocks noGrp="1"/>
          </p:cNvSpPr>
          <p:nvPr>
            <p:ph idx="1"/>
          </p:nvPr>
        </p:nvSpPr>
        <p:spPr/>
        <p:txBody>
          <a:bodyPr/>
          <a:lstStyle/>
          <a:p>
            <a:r>
              <a:rPr lang="en-GB" dirty="0"/>
              <a:t>Solve simplified settings, e.g.,</a:t>
            </a:r>
          </a:p>
          <a:p>
            <a:pPr lvl="1"/>
            <a:r>
              <a:rPr lang="en-GB" dirty="0"/>
              <a:t>Solve the underlying MDP (approximately or optimally) given assumptions:</a:t>
            </a:r>
          </a:p>
          <a:p>
            <a:pPr lvl="2"/>
            <a:r>
              <a:rPr lang="en-GB" dirty="0"/>
              <a:t>Centralised observations</a:t>
            </a:r>
          </a:p>
          <a:p>
            <a:pPr lvl="2"/>
            <a:r>
              <a:rPr lang="en-GB" dirty="0"/>
              <a:t>Full observability</a:t>
            </a:r>
          </a:p>
          <a:p>
            <a:pPr lvl="3"/>
            <a:r>
              <a:rPr lang="en-GB" dirty="0"/>
              <a:t>Simulate / sample unobserved values</a:t>
            </a:r>
          </a:p>
          <a:p>
            <a:pPr lvl="1"/>
            <a:r>
              <a:rPr lang="en-GB" dirty="0"/>
              <a:t>Solve a belief MDP given assumption</a:t>
            </a:r>
          </a:p>
          <a:p>
            <a:pPr lvl="2"/>
            <a:r>
              <a:rPr lang="en-GB" dirty="0"/>
              <a:t>Centralised observations</a:t>
            </a:r>
          </a:p>
          <a:p>
            <a:r>
              <a:rPr lang="en-GB" dirty="0"/>
              <a:t>Domain-specific heuristics</a:t>
            </a:r>
          </a:p>
          <a:p>
            <a:pPr lvl="2"/>
            <a:endParaRPr lang="en-GB" dirty="0"/>
          </a:p>
        </p:txBody>
      </p:sp>
      <p:sp>
        <p:nvSpPr>
          <p:cNvPr id="4" name="Slide Number Placeholder 3">
            <a:extLst>
              <a:ext uri="{FF2B5EF4-FFF2-40B4-BE49-F238E27FC236}">
                <a16:creationId xmlns:a16="http://schemas.microsoft.com/office/drawing/2014/main" id="{C1C918BA-1A10-B745-8483-126CA33D5110}"/>
              </a:ext>
            </a:extLst>
          </p:cNvPr>
          <p:cNvSpPr>
            <a:spLocks noGrp="1"/>
          </p:cNvSpPr>
          <p:nvPr>
            <p:ph type="sldNum" sz="quarter" idx="12"/>
          </p:nvPr>
        </p:nvSpPr>
        <p:spPr/>
        <p:txBody>
          <a:bodyPr/>
          <a:lstStyle/>
          <a:p>
            <a:fld id="{67C9959E-8E6B-B04C-9955-EA096F41CA7A}" type="slidenum">
              <a:rPr lang="en-GB" smtClean="0"/>
              <a:t>64</a:t>
            </a:fld>
            <a:endParaRPr lang="en-GB"/>
          </a:p>
        </p:txBody>
      </p:sp>
    </p:spTree>
    <p:extLst>
      <p:ext uri="{BB962C8B-B14F-4D97-AF65-F5344CB8AC3E}">
        <p14:creationId xmlns:p14="http://schemas.microsoft.com/office/powerpoint/2010/main" val="2566745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5DB3-1F26-354C-ADB0-7ADF05047272}"/>
              </a:ext>
            </a:extLst>
          </p:cNvPr>
          <p:cNvSpPr>
            <a:spLocks noGrp="1"/>
          </p:cNvSpPr>
          <p:nvPr>
            <p:ph type="title"/>
          </p:nvPr>
        </p:nvSpPr>
        <p:spPr/>
        <p:txBody>
          <a:bodyPr/>
          <a:lstStyle/>
          <a:p>
            <a:r>
              <a:rPr lang="en-GB" dirty="0"/>
              <a:t>Memory Bounded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52D99C-34C0-C74A-B483-03AAB695486F}"/>
                  </a:ext>
                </a:extLst>
              </p:cNvPr>
              <p:cNvSpPr>
                <a:spLocks noGrp="1"/>
              </p:cNvSpPr>
              <p:nvPr>
                <p:ph idx="1"/>
              </p:nvPr>
            </p:nvSpPr>
            <p:spPr>
              <a:xfrm>
                <a:off x="628650" y="3283131"/>
                <a:ext cx="7886700" cy="2893832"/>
              </a:xfrm>
            </p:spPr>
            <p:txBody>
              <a:bodyPr>
                <a:normAutofit fontScale="92500" lnSpcReduction="10000"/>
              </a:bodyPr>
              <a:lstStyle/>
              <a:p>
                <a:r>
                  <a:rPr lang="en-GB" dirty="0"/>
                  <a:t>Approximate solution approach for general models with a finite horizon </a:t>
                </a:r>
                <a14:m>
                  <m:oMath xmlns:m="http://schemas.openxmlformats.org/officeDocument/2006/math">
                    <m:r>
                      <a:rPr lang="en-GB" i="1" dirty="0" smtClean="0">
                        <a:latin typeface="Cambria Math" panose="02040503050406030204" pitchFamily="18" charset="0"/>
                      </a:rPr>
                      <m:t>h</m:t>
                    </m:r>
                  </m:oMath>
                </a14:m>
                <a:endParaRPr lang="en-GB" dirty="0"/>
              </a:p>
              <a:p>
                <a:r>
                  <a:rPr lang="en-GB" dirty="0"/>
                  <a:t>Do not keep all policies at each step but a fixed number for each agent </a:t>
                </a:r>
                <a14:m>
                  <m:oMath xmlns:m="http://schemas.openxmlformats.org/officeDocument/2006/math">
                    <m:r>
                      <a:rPr lang="de-DE" b="0" i="1" smtClean="0">
                        <a:latin typeface="Cambria Math" panose="02040503050406030204" pitchFamily="18" charset="0"/>
                      </a:rPr>
                      <m:t>𝑚𝑎𝑥𝑇𝑟𝑒𝑒𝑠</m:t>
                    </m:r>
                  </m:oMath>
                </a14:m>
                <a:endParaRPr lang="en-GB" dirty="0"/>
              </a:p>
              <a:p>
                <a:pPr lvl="1"/>
                <a:r>
                  <a:rPr lang="en-GB" dirty="0"/>
                  <a:t>Select </a:t>
                </a:r>
                <a14:m>
                  <m:oMath xmlns:m="http://schemas.openxmlformats.org/officeDocument/2006/math">
                    <m:r>
                      <a:rPr lang="de-DE" i="1">
                        <a:latin typeface="Cambria Math" panose="02040503050406030204" pitchFamily="18" charset="0"/>
                      </a:rPr>
                      <m:t>𝑚𝑎𝑥𝑇𝑟𝑒𝑒𝑠</m:t>
                    </m:r>
                  </m:oMath>
                </a14:m>
                <a:r>
                  <a:rPr lang="en-GB" dirty="0"/>
                  <a:t> in a way that </a:t>
                </a:r>
                <a14:m>
                  <m:oMath xmlns:m="http://schemas.openxmlformats.org/officeDocument/2006/math">
                    <m:r>
                      <a:rPr lang="de-DE" i="1">
                        <a:latin typeface="Cambria Math" panose="02040503050406030204" pitchFamily="18" charset="0"/>
                      </a:rPr>
                      <m:t>𝑚𝑎𝑥𝑇𝑟𝑒𝑒𝑠</m:t>
                    </m:r>
                    <m:r>
                      <a:rPr lang="de-DE"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m:t>
                        </m:r>
                      </m:e>
                    </m:d>
                  </m:oMath>
                </a14:m>
                <a:r>
                  <a:rPr lang="en-GB" dirty="0"/>
                  <a:t> trees fit into memory</a:t>
                </a:r>
              </a:p>
              <a:p>
                <a:pPr lvl="2"/>
                <a:r>
                  <a:rPr lang="en-GB" dirty="0"/>
                  <a:t>Can be difficult to choose; often small in practice</a:t>
                </a:r>
              </a:p>
              <a:p>
                <a:pPr lvl="1"/>
                <a:r>
                  <a:rPr lang="en-GB" dirty="0"/>
                  <a:t>Select trees by using heuristic (like A*)</a:t>
                </a:r>
              </a:p>
            </p:txBody>
          </p:sp>
        </mc:Choice>
        <mc:Fallback xmlns="">
          <p:sp>
            <p:nvSpPr>
              <p:cNvPr id="3" name="Content Placeholder 2">
                <a:extLst>
                  <a:ext uri="{FF2B5EF4-FFF2-40B4-BE49-F238E27FC236}">
                    <a16:creationId xmlns:a16="http://schemas.microsoft.com/office/drawing/2014/main" id="{D152D99C-34C0-C74A-B483-03AAB695486F}"/>
                  </a:ext>
                </a:extLst>
              </p:cNvPr>
              <p:cNvSpPr>
                <a:spLocks noGrp="1" noRot="1" noChangeAspect="1" noMove="1" noResize="1" noEditPoints="1" noAdjustHandles="1" noChangeArrowheads="1" noChangeShapeType="1" noTextEdit="1"/>
              </p:cNvSpPr>
              <p:nvPr>
                <p:ph idx="1"/>
              </p:nvPr>
            </p:nvSpPr>
            <p:spPr>
              <a:xfrm>
                <a:off x="628650" y="3283131"/>
                <a:ext cx="7886700" cy="2893832"/>
              </a:xfrm>
              <a:blipFill>
                <a:blip r:embed="rId2"/>
                <a:stretch>
                  <a:fillRect l="-1286" t="-3947" r="-144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54E1061-5A95-AE42-A685-510BBE84107E}"/>
              </a:ext>
            </a:extLst>
          </p:cNvPr>
          <p:cNvSpPr>
            <a:spLocks noGrp="1"/>
          </p:cNvSpPr>
          <p:nvPr>
            <p:ph type="sldNum" sz="quarter" idx="12"/>
          </p:nvPr>
        </p:nvSpPr>
        <p:spPr/>
        <p:txBody>
          <a:bodyPr/>
          <a:lstStyle/>
          <a:p>
            <a:fld id="{67C9959E-8E6B-B04C-9955-EA096F41CA7A}" type="slidenum">
              <a:rPr lang="en-GB" smtClean="0"/>
              <a:t>65</a:t>
            </a:fld>
            <a:endParaRPr lang="en-GB"/>
          </a:p>
        </p:txBody>
      </p:sp>
      <p:sp>
        <p:nvSpPr>
          <p:cNvPr id="6" name="TextBox 5">
            <a:extLst>
              <a:ext uri="{FF2B5EF4-FFF2-40B4-BE49-F238E27FC236}">
                <a16:creationId xmlns:a16="http://schemas.microsoft.com/office/drawing/2014/main" id="{DCABAA12-7BF5-E64F-AF21-2B4585C1256E}"/>
              </a:ext>
            </a:extLst>
          </p:cNvPr>
          <p:cNvSpPr txBox="1"/>
          <p:nvPr/>
        </p:nvSpPr>
        <p:spPr>
          <a:xfrm>
            <a:off x="3540035" y="1158240"/>
            <a:ext cx="5400766"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MBDP(𝛴,</a:t>
            </a:r>
            <a:r>
              <a:rPr lang="en-GB" sz="1400" b="1" i="1" dirty="0">
                <a:latin typeface="Courier New" panose="02070309020205020404" pitchFamily="49" charset="0"/>
                <a:cs typeface="Courier New" panose="02070309020205020404" pitchFamily="49" charset="0"/>
              </a:rPr>
              <a:t>s</a:t>
            </a:r>
            <a:r>
              <a:rPr lang="en-GB" sz="1400" b="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Start with a one-step policy for each agent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 </a:t>
            </a:r>
            <a:r>
              <a:rPr lang="en-GB" sz="1400" i="1" dirty="0">
                <a:latin typeface="Courier New" panose="02070309020205020404" pitchFamily="49" charset="0"/>
                <a:cs typeface="Courier New" panose="02070309020205020404" pitchFamily="49" charset="0"/>
              </a:rPr>
              <a:t>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a:t>
            </a:r>
            <a:r>
              <a:rPr lang="en-GB" sz="1400" b="1" dirty="0" err="1">
                <a:latin typeface="Courier New" panose="02070309020205020404" pitchFamily="49" charset="0"/>
                <a:cs typeface="Courier New" panose="02070309020205020404" pitchFamily="49" charset="0"/>
              </a:rPr>
              <a:t>downto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Backup each agent’s policy</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 </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to</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maxTrees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Compute heuristic policy and resulting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belief state </a:t>
            </a:r>
            <a:r>
              <a:rPr lang="en-GB" sz="1400" i="1" dirty="0">
                <a:latin typeface="Courier New" panose="02070309020205020404" pitchFamily="49" charset="0"/>
                <a:cs typeface="Courier New" panose="02070309020205020404" pitchFamily="49" charset="0"/>
              </a:rPr>
              <a:t>b</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Chose best set of trees starting at </a:t>
            </a:r>
            <a:r>
              <a:rPr lang="en-GB" sz="1400" i="1" dirty="0">
                <a:latin typeface="Courier New" panose="02070309020205020404" pitchFamily="49" charset="0"/>
                <a:cs typeface="Courier New" panose="02070309020205020404" pitchFamily="49" charset="0"/>
              </a:rPr>
              <a:t>b</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Select best set of trees for initial state </a:t>
            </a:r>
            <a:r>
              <a:rPr lang="en-GB" sz="1400" i="1" dirty="0">
                <a:latin typeface="Courier New" panose="02070309020205020404" pitchFamily="49" charset="0"/>
                <a:cs typeface="Courier New" panose="02070309020205020404" pitchFamily="49" charset="0"/>
              </a:rPr>
              <a:t>b</a:t>
            </a:r>
            <a:r>
              <a:rPr lang="en-GB" sz="1400" baseline="-25000" dirty="0">
                <a:latin typeface="Courier New" panose="02070309020205020404" pitchFamily="49" charset="0"/>
                <a:cs typeface="Courier New" panose="02070309020205020404" pitchFamily="49" charset="0"/>
              </a:rPr>
              <a:t>0</a:t>
            </a:r>
          </a:p>
        </p:txBody>
      </p:sp>
      <p:sp>
        <p:nvSpPr>
          <p:cNvPr id="7" name="TextBox 6">
            <a:extLst>
              <a:ext uri="{FF2B5EF4-FFF2-40B4-BE49-F238E27FC236}">
                <a16:creationId xmlns:a16="http://schemas.microsoft.com/office/drawing/2014/main" id="{85647E0A-EEEA-8346-93AE-6717BA153FB9}"/>
              </a:ext>
            </a:extLst>
          </p:cNvPr>
          <p:cNvSpPr txBox="1"/>
          <p:nvPr/>
        </p:nvSpPr>
        <p:spPr>
          <a:xfrm>
            <a:off x="1132116" y="1435238"/>
            <a:ext cx="1828800" cy="1477328"/>
          </a:xfrm>
          <a:prstGeom prst="rect">
            <a:avLst/>
          </a:prstGeom>
          <a:noFill/>
        </p:spPr>
        <p:txBody>
          <a:bodyPr wrap="square" rtlCol="0">
            <a:spAutoFit/>
          </a:bodyPr>
          <a:lstStyle/>
          <a:p>
            <a:pPr marL="361950" indent="-361950"/>
            <a:r>
              <a:rPr lang="en-GB" dirty="0">
                <a:solidFill>
                  <a:schemeClr val="accent1"/>
                </a:solidFill>
              </a:rPr>
              <a:t>MBDP</a:t>
            </a:r>
            <a:r>
              <a:rPr lang="en-GB" dirty="0"/>
              <a:t> = </a:t>
            </a:r>
            <a:br>
              <a:rPr lang="en-GB" dirty="0"/>
            </a:br>
            <a:r>
              <a:rPr lang="en-GB" dirty="0">
                <a:solidFill>
                  <a:schemeClr val="accent1"/>
                </a:solidFill>
              </a:rPr>
              <a:t>M</a:t>
            </a:r>
            <a:r>
              <a:rPr lang="en-GB" dirty="0"/>
              <a:t>emory </a:t>
            </a:r>
            <a:br>
              <a:rPr lang="en-GB" dirty="0"/>
            </a:br>
            <a:r>
              <a:rPr lang="en-GB" dirty="0">
                <a:solidFill>
                  <a:schemeClr val="accent1"/>
                </a:solidFill>
              </a:rPr>
              <a:t>B</a:t>
            </a:r>
            <a:r>
              <a:rPr lang="en-GB" dirty="0"/>
              <a:t>ounded </a:t>
            </a:r>
            <a:br>
              <a:rPr lang="en-GB" dirty="0"/>
            </a:br>
            <a:r>
              <a:rPr lang="en-GB" dirty="0">
                <a:solidFill>
                  <a:schemeClr val="accent1"/>
                </a:solidFill>
              </a:rPr>
              <a:t>D</a:t>
            </a:r>
            <a:r>
              <a:rPr lang="en-GB" dirty="0"/>
              <a:t>ynamic </a:t>
            </a:r>
            <a:br>
              <a:rPr lang="en-GB" dirty="0"/>
            </a:br>
            <a:r>
              <a:rPr lang="en-GB" dirty="0">
                <a:solidFill>
                  <a:schemeClr val="accent1"/>
                </a:solidFill>
              </a:rPr>
              <a:t>P</a:t>
            </a:r>
            <a:r>
              <a:rPr lang="en-GB" dirty="0"/>
              <a:t>rogramming</a:t>
            </a:r>
          </a:p>
        </p:txBody>
      </p:sp>
    </p:spTree>
    <p:extLst>
      <p:ext uri="{BB962C8B-B14F-4D97-AF65-F5344CB8AC3E}">
        <p14:creationId xmlns:p14="http://schemas.microsoft.com/office/powerpoint/2010/main" val="2774722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5D7C-89BF-7F4F-8788-70A780B749E5}"/>
              </a:ext>
            </a:extLst>
          </p:cNvPr>
          <p:cNvSpPr>
            <a:spLocks noGrp="1"/>
          </p:cNvSpPr>
          <p:nvPr>
            <p:ph type="title"/>
          </p:nvPr>
        </p:nvSpPr>
        <p:spPr/>
        <p:txBody>
          <a:bodyPr/>
          <a:lstStyle/>
          <a:p>
            <a:r>
              <a:rPr lang="en-GB" dirty="0"/>
              <a:t>Infinite Horizon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91DC4C-76EF-B849-A718-814CCC986F38}"/>
                  </a:ext>
                </a:extLst>
              </p:cNvPr>
              <p:cNvSpPr>
                <a:spLocks noGrp="1"/>
              </p:cNvSpPr>
              <p:nvPr>
                <p:ph idx="1"/>
              </p:nvPr>
            </p:nvSpPr>
            <p:spPr/>
            <p:txBody>
              <a:bodyPr>
                <a:normAutofit lnSpcReduction="10000"/>
              </a:bodyPr>
              <a:lstStyle/>
              <a:p>
                <a:r>
                  <a:rPr lang="en-GB" dirty="0"/>
                  <a:t>Approximate using a large enough horizon </a:t>
                </a:r>
                <a14:m>
                  <m:oMath xmlns:m="http://schemas.openxmlformats.org/officeDocument/2006/math">
                    <m:r>
                      <a:rPr lang="en-GB" i="1" dirty="0" smtClean="0">
                        <a:latin typeface="Cambria Math" panose="02040503050406030204" pitchFamily="18" charset="0"/>
                      </a:rPr>
                      <m:t>h</m:t>
                    </m:r>
                  </m:oMath>
                </a14:m>
                <a:endParaRPr lang="en-GB" dirty="0"/>
              </a:p>
              <a:p>
                <a:pPr lvl="1"/>
                <a:r>
                  <a:rPr lang="en-GB" dirty="0"/>
                  <a:t>Neither efficient, nor compact</a:t>
                </a:r>
              </a:p>
              <a:p>
                <a:r>
                  <a:rPr lang="en-GB" dirty="0"/>
                  <a:t>Selection of solution approaches based on solution approaches already seen for MDPs / POMDPs:</a:t>
                </a:r>
              </a:p>
              <a:p>
                <a:pPr lvl="1"/>
                <a:r>
                  <a:rPr lang="en-GB" dirty="0"/>
                  <a:t>Policy iteration</a:t>
                </a:r>
              </a:p>
              <a:p>
                <a:pPr lvl="2"/>
                <a:r>
                  <a:rPr lang="en-GB" dirty="0"/>
                  <a:t>Start with one-step plans, extend further</a:t>
                </a:r>
              </a:p>
              <a:p>
                <a:pPr lvl="2"/>
                <a:r>
                  <a:rPr lang="en-GB" dirty="0"/>
                  <a:t>Automata-based approaches (Moore/Mealy automata to represent policy)</a:t>
                </a:r>
              </a:p>
              <a:p>
                <a:pPr lvl="2"/>
                <a:r>
                  <a:rPr lang="en-GB" dirty="0"/>
                  <a:t>Intractable for all but the smallest problems</a:t>
                </a:r>
              </a:p>
              <a:p>
                <a:pPr lvl="1"/>
                <a:r>
                  <a:rPr lang="en-GB" dirty="0"/>
                  <a:t>Best-first search</a:t>
                </a:r>
              </a:p>
              <a:p>
                <a:pPr lvl="2"/>
                <a:r>
                  <a:rPr lang="en-GB" dirty="0"/>
                  <a:t>Finds optimal fixed-size solutions; use start state info</a:t>
                </a:r>
              </a:p>
              <a:p>
                <a:pPr lvl="2"/>
                <a:r>
                  <a:rPr lang="en-GB" dirty="0"/>
                  <a:t>High search time ➝ small sizes only</a:t>
                </a:r>
              </a:p>
              <a:p>
                <a:r>
                  <a:rPr lang="en-GB" dirty="0"/>
                  <a:t>Further solution approaches use non-linear programming</a:t>
                </a:r>
              </a:p>
            </p:txBody>
          </p:sp>
        </mc:Choice>
        <mc:Fallback xmlns="">
          <p:sp>
            <p:nvSpPr>
              <p:cNvPr id="3" name="Content Placeholder 2">
                <a:extLst>
                  <a:ext uri="{FF2B5EF4-FFF2-40B4-BE49-F238E27FC236}">
                    <a16:creationId xmlns:a16="http://schemas.microsoft.com/office/drawing/2014/main" id="{4191DC4C-76EF-B849-A718-814CCC986F38}"/>
                  </a:ext>
                </a:extLst>
              </p:cNvPr>
              <p:cNvSpPr>
                <a:spLocks noGrp="1" noRot="1" noChangeAspect="1" noMove="1" noResize="1" noEditPoints="1" noAdjustHandles="1" noChangeArrowheads="1" noChangeShapeType="1" noTextEdit="1"/>
              </p:cNvSpPr>
              <p:nvPr>
                <p:ph idx="1"/>
              </p:nvPr>
            </p:nvSpPr>
            <p:spPr>
              <a:blipFill>
                <a:blip r:embed="rId3"/>
                <a:stretch>
                  <a:fillRect l="-1447" t="-2525" r="-965" b="-1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27A6FDB-10C9-7944-9D59-685AA90ABDD3}"/>
              </a:ext>
            </a:extLst>
          </p:cNvPr>
          <p:cNvSpPr>
            <a:spLocks noGrp="1"/>
          </p:cNvSpPr>
          <p:nvPr>
            <p:ph type="sldNum" sz="quarter" idx="12"/>
          </p:nvPr>
        </p:nvSpPr>
        <p:spPr/>
        <p:txBody>
          <a:bodyPr/>
          <a:lstStyle/>
          <a:p>
            <a:fld id="{67C9959E-8E6B-B04C-9955-EA096F41CA7A}" type="slidenum">
              <a:rPr lang="en-GB" smtClean="0"/>
              <a:t>66</a:t>
            </a:fld>
            <a:endParaRPr lang="en-GB"/>
          </a:p>
        </p:txBody>
      </p:sp>
    </p:spTree>
    <p:extLst>
      <p:ext uri="{BB962C8B-B14F-4D97-AF65-F5344CB8AC3E}">
        <p14:creationId xmlns:p14="http://schemas.microsoft.com/office/powerpoint/2010/main" val="3477199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91F9-3AA7-2F46-88C8-53793E0851DB}"/>
              </a:ext>
            </a:extLst>
          </p:cNvPr>
          <p:cNvSpPr>
            <a:spLocks noGrp="1"/>
          </p:cNvSpPr>
          <p:nvPr>
            <p:ph type="title"/>
          </p:nvPr>
        </p:nvSpPr>
        <p:spPr/>
        <p:txBody>
          <a:bodyPr/>
          <a:lstStyle/>
          <a:p>
            <a:r>
              <a:rPr lang="en-GB" dirty="0"/>
              <a:t>Indefinite Horizon</a:t>
            </a:r>
          </a:p>
        </p:txBody>
      </p:sp>
      <p:sp>
        <p:nvSpPr>
          <p:cNvPr id="3" name="Content Placeholder 2">
            <a:extLst>
              <a:ext uri="{FF2B5EF4-FFF2-40B4-BE49-F238E27FC236}">
                <a16:creationId xmlns:a16="http://schemas.microsoft.com/office/drawing/2014/main" id="{79F28FF0-381B-3744-99CD-4391E4331BFB}"/>
              </a:ext>
            </a:extLst>
          </p:cNvPr>
          <p:cNvSpPr>
            <a:spLocks noGrp="1"/>
          </p:cNvSpPr>
          <p:nvPr>
            <p:ph idx="1"/>
          </p:nvPr>
        </p:nvSpPr>
        <p:spPr/>
        <p:txBody>
          <a:bodyPr>
            <a:normAutofit lnSpcReduction="10000"/>
          </a:bodyPr>
          <a:lstStyle/>
          <a:p>
            <a:r>
              <a:rPr lang="en-GB" dirty="0"/>
              <a:t>Many natural problems terminate after a goal is reached </a:t>
            </a:r>
          </a:p>
          <a:p>
            <a:pPr lvl="1"/>
            <a:r>
              <a:rPr lang="en-GB" dirty="0"/>
              <a:t>Meeting or catching a target</a:t>
            </a:r>
          </a:p>
          <a:p>
            <a:pPr lvl="1"/>
            <a:r>
              <a:rPr lang="en-GB" dirty="0"/>
              <a:t>Cooperatively completing a task</a:t>
            </a:r>
          </a:p>
          <a:p>
            <a:r>
              <a:rPr lang="en-GB" dirty="0"/>
              <a:t>Unclear how many steps are needed until termination </a:t>
            </a:r>
          </a:p>
          <a:p>
            <a:r>
              <a:rPr lang="en-GB" dirty="0"/>
              <a:t>Under certain assumptions can produce an optimal solution</a:t>
            </a:r>
          </a:p>
          <a:p>
            <a:pPr lvl="1"/>
            <a:r>
              <a:rPr lang="en-GB" dirty="0"/>
              <a:t>E.g., terminal actions and negative rewards</a:t>
            </a:r>
          </a:p>
          <a:p>
            <a:pPr lvl="2"/>
            <a:r>
              <a:rPr lang="en-GB" dirty="0"/>
              <a:t>Such as the 4x3 grid: </a:t>
            </a:r>
            <a:br>
              <a:rPr lang="en-GB" dirty="0"/>
            </a:br>
            <a:r>
              <a:rPr lang="en-GB" dirty="0"/>
              <a:t>terminal states, negative rewards for all but one terminal state</a:t>
            </a:r>
          </a:p>
          <a:p>
            <a:r>
              <a:rPr lang="en-GB" dirty="0"/>
              <a:t>Otherwise, can bound the solution quality by sampling </a:t>
            </a:r>
          </a:p>
          <a:p>
            <a:endParaRPr lang="en-GB" dirty="0"/>
          </a:p>
        </p:txBody>
      </p:sp>
      <p:sp>
        <p:nvSpPr>
          <p:cNvPr id="4" name="Slide Number Placeholder 3">
            <a:extLst>
              <a:ext uri="{FF2B5EF4-FFF2-40B4-BE49-F238E27FC236}">
                <a16:creationId xmlns:a16="http://schemas.microsoft.com/office/drawing/2014/main" id="{6CA1425C-0BDA-FB46-A59F-5C602979CEAB}"/>
              </a:ext>
            </a:extLst>
          </p:cNvPr>
          <p:cNvSpPr>
            <a:spLocks noGrp="1"/>
          </p:cNvSpPr>
          <p:nvPr>
            <p:ph type="sldNum" sz="quarter" idx="12"/>
          </p:nvPr>
        </p:nvSpPr>
        <p:spPr/>
        <p:txBody>
          <a:bodyPr/>
          <a:lstStyle/>
          <a:p>
            <a:fld id="{67C9959E-8E6B-B04C-9955-EA096F41CA7A}" type="slidenum">
              <a:rPr lang="en-GB" smtClean="0"/>
              <a:t>67</a:t>
            </a:fld>
            <a:endParaRPr lang="en-GB"/>
          </a:p>
        </p:txBody>
      </p:sp>
    </p:spTree>
    <p:extLst>
      <p:ext uri="{BB962C8B-B14F-4D97-AF65-F5344CB8AC3E}">
        <p14:creationId xmlns:p14="http://schemas.microsoft.com/office/powerpoint/2010/main" val="20412482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FC92-978A-B74E-84BD-09A6AE5BC5EF}"/>
              </a:ext>
            </a:extLst>
          </p:cNvPr>
          <p:cNvSpPr>
            <a:spLocks noGrp="1"/>
          </p:cNvSpPr>
          <p:nvPr>
            <p:ph type="title"/>
          </p:nvPr>
        </p:nvSpPr>
        <p:spPr/>
        <p:txBody>
          <a:bodyPr/>
          <a:lstStyle/>
          <a:p>
            <a:r>
              <a:rPr lang="en-GB" dirty="0"/>
              <a:t>Benchmark Problems</a:t>
            </a:r>
          </a:p>
        </p:txBody>
      </p:sp>
      <p:sp>
        <p:nvSpPr>
          <p:cNvPr id="3" name="Content Placeholder 2">
            <a:extLst>
              <a:ext uri="{FF2B5EF4-FFF2-40B4-BE49-F238E27FC236}">
                <a16:creationId xmlns:a16="http://schemas.microsoft.com/office/drawing/2014/main" id="{DEF4086C-1836-9041-9768-01CC0F4F1151}"/>
              </a:ext>
            </a:extLst>
          </p:cNvPr>
          <p:cNvSpPr>
            <a:spLocks noGrp="1"/>
          </p:cNvSpPr>
          <p:nvPr>
            <p:ph idx="1"/>
          </p:nvPr>
        </p:nvSpPr>
        <p:spPr/>
        <p:txBody>
          <a:bodyPr>
            <a:normAutofit fontScale="92500" lnSpcReduction="20000"/>
          </a:bodyPr>
          <a:lstStyle/>
          <a:p>
            <a:r>
              <a:rPr lang="en-GB" i="1" dirty="0"/>
              <a:t>DEC-Tiger</a:t>
            </a:r>
            <a:r>
              <a:rPr lang="en-GB" dirty="0"/>
              <a:t> </a:t>
            </a:r>
          </a:p>
          <a:p>
            <a:pPr lvl="1"/>
            <a:r>
              <a:rPr lang="en-GB" dirty="0"/>
              <a:t>(Nair et al., 2003) </a:t>
            </a:r>
          </a:p>
          <a:p>
            <a:r>
              <a:rPr lang="en-GB" dirty="0" err="1"/>
              <a:t>BroadcastChannel</a:t>
            </a:r>
            <a:r>
              <a:rPr lang="en-GB" dirty="0"/>
              <a:t> </a:t>
            </a:r>
          </a:p>
          <a:p>
            <a:pPr lvl="1"/>
            <a:r>
              <a:rPr lang="en-GB" dirty="0"/>
              <a:t>(Hansen et al., 2004) </a:t>
            </a:r>
          </a:p>
          <a:p>
            <a:r>
              <a:rPr lang="en-GB" i="1" dirty="0"/>
              <a:t>Meeting on a grid</a:t>
            </a:r>
            <a:r>
              <a:rPr lang="en-GB" dirty="0"/>
              <a:t> </a:t>
            </a:r>
          </a:p>
          <a:p>
            <a:pPr lvl="1"/>
            <a:r>
              <a:rPr lang="en-GB" dirty="0"/>
              <a:t>(Bernstein et al., 2005) </a:t>
            </a:r>
          </a:p>
          <a:p>
            <a:r>
              <a:rPr lang="en-GB" dirty="0"/>
              <a:t>Cooperative Box Pushing </a:t>
            </a:r>
          </a:p>
          <a:p>
            <a:pPr lvl="1"/>
            <a:r>
              <a:rPr lang="en-GB" dirty="0"/>
              <a:t>(</a:t>
            </a:r>
            <a:r>
              <a:rPr lang="en-GB" dirty="0" err="1"/>
              <a:t>Seuken</a:t>
            </a:r>
            <a:r>
              <a:rPr lang="en-GB" dirty="0"/>
              <a:t> and </a:t>
            </a:r>
            <a:r>
              <a:rPr lang="en-GB" dirty="0" err="1"/>
              <a:t>Zilberstein</a:t>
            </a:r>
            <a:r>
              <a:rPr lang="en-GB" dirty="0"/>
              <a:t>, 2007a) </a:t>
            </a:r>
          </a:p>
          <a:p>
            <a:r>
              <a:rPr lang="en-GB" dirty="0"/>
              <a:t>Recycling Robots </a:t>
            </a:r>
          </a:p>
          <a:p>
            <a:pPr lvl="1"/>
            <a:r>
              <a:rPr lang="en-GB" dirty="0"/>
              <a:t>(Amato et al., 2007) </a:t>
            </a:r>
          </a:p>
          <a:p>
            <a:r>
              <a:rPr lang="en-GB" dirty="0" err="1"/>
              <a:t>FireFighting</a:t>
            </a:r>
            <a:r>
              <a:rPr lang="en-GB" dirty="0"/>
              <a:t> </a:t>
            </a:r>
          </a:p>
          <a:p>
            <a:pPr lvl="1"/>
            <a:r>
              <a:rPr lang="en-GB" dirty="0"/>
              <a:t>(</a:t>
            </a:r>
            <a:r>
              <a:rPr lang="en-GB" dirty="0" err="1"/>
              <a:t>Oliehoek</a:t>
            </a:r>
            <a:r>
              <a:rPr lang="en-GB" dirty="0"/>
              <a:t> et al., 2008b) </a:t>
            </a:r>
          </a:p>
          <a:p>
            <a:r>
              <a:rPr lang="en-GB" dirty="0"/>
              <a:t>Sensor network problems </a:t>
            </a:r>
          </a:p>
          <a:p>
            <a:pPr lvl="1"/>
            <a:r>
              <a:rPr lang="en-GB" dirty="0"/>
              <a:t>(Nair et al., 2005; Kumar and </a:t>
            </a:r>
            <a:r>
              <a:rPr lang="en-GB" dirty="0" err="1"/>
              <a:t>Zilberstein</a:t>
            </a:r>
            <a:r>
              <a:rPr lang="en-GB" dirty="0"/>
              <a:t>, 2009a,b) </a:t>
            </a:r>
          </a:p>
          <a:p>
            <a:endParaRPr lang="en-GB" dirty="0"/>
          </a:p>
        </p:txBody>
      </p:sp>
      <p:sp>
        <p:nvSpPr>
          <p:cNvPr id="4" name="Slide Number Placeholder 3">
            <a:extLst>
              <a:ext uri="{FF2B5EF4-FFF2-40B4-BE49-F238E27FC236}">
                <a16:creationId xmlns:a16="http://schemas.microsoft.com/office/drawing/2014/main" id="{9DC50B5E-1722-3245-8B50-2B98BA518CCC}"/>
              </a:ext>
            </a:extLst>
          </p:cNvPr>
          <p:cNvSpPr>
            <a:spLocks noGrp="1"/>
          </p:cNvSpPr>
          <p:nvPr>
            <p:ph type="sldNum" sz="quarter" idx="12"/>
          </p:nvPr>
        </p:nvSpPr>
        <p:spPr/>
        <p:txBody>
          <a:bodyPr/>
          <a:lstStyle/>
          <a:p>
            <a:fld id="{67C9959E-8E6B-B04C-9955-EA096F41CA7A}" type="slidenum">
              <a:rPr lang="en-GB" smtClean="0"/>
              <a:t>68</a:t>
            </a:fld>
            <a:endParaRPr lang="en-GB"/>
          </a:p>
        </p:txBody>
      </p:sp>
      <p:pic>
        <p:nvPicPr>
          <p:cNvPr id="5" name="Picture 4">
            <a:extLst>
              <a:ext uri="{FF2B5EF4-FFF2-40B4-BE49-F238E27FC236}">
                <a16:creationId xmlns:a16="http://schemas.microsoft.com/office/drawing/2014/main" id="{29EE6CC8-0E5D-3B4E-B764-3065D942A6E0}"/>
              </a:ext>
            </a:extLst>
          </p:cNvPr>
          <p:cNvPicPr>
            <a:picLocks noChangeAspect="1"/>
          </p:cNvPicPr>
          <p:nvPr/>
        </p:nvPicPr>
        <p:blipFill rotWithShape="1">
          <a:blip r:embed="rId2"/>
          <a:srcRect l="1078" t="1560" r="44172" b="1110"/>
          <a:stretch/>
        </p:blipFill>
        <p:spPr>
          <a:xfrm>
            <a:off x="5545350" y="3187323"/>
            <a:ext cx="1980000" cy="2057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10B1A90-B9B6-C04D-859F-E24514FF2231}"/>
              </a:ext>
            </a:extLst>
          </p:cNvPr>
          <p:cNvPicPr>
            <a:picLocks noChangeAspect="1"/>
          </p:cNvPicPr>
          <p:nvPr/>
        </p:nvPicPr>
        <p:blipFill>
          <a:blip r:embed="rId3"/>
          <a:stretch>
            <a:fillRect/>
          </a:stretch>
        </p:blipFill>
        <p:spPr>
          <a:xfrm>
            <a:off x="6535350" y="1257696"/>
            <a:ext cx="1980000" cy="1750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60704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F4E8-34DA-CC4B-8C95-2E8BE5599443}"/>
              </a:ext>
            </a:extLst>
          </p:cNvPr>
          <p:cNvSpPr>
            <a:spLocks noGrp="1"/>
          </p:cNvSpPr>
          <p:nvPr>
            <p:ph type="title"/>
          </p:nvPr>
        </p:nvSpPr>
        <p:spPr/>
        <p:txBody>
          <a:bodyPr/>
          <a:lstStyle/>
          <a:p>
            <a:r>
              <a:rPr lang="en-GB" dirty="0"/>
              <a:t>Software for Dec-POMDPs</a:t>
            </a:r>
          </a:p>
        </p:txBody>
      </p:sp>
      <p:sp>
        <p:nvSpPr>
          <p:cNvPr id="3" name="Content Placeholder 2">
            <a:extLst>
              <a:ext uri="{FF2B5EF4-FFF2-40B4-BE49-F238E27FC236}">
                <a16:creationId xmlns:a16="http://schemas.microsoft.com/office/drawing/2014/main" id="{CA1549F4-F252-A947-A519-5ADC81FC6723}"/>
              </a:ext>
            </a:extLst>
          </p:cNvPr>
          <p:cNvSpPr>
            <a:spLocks noGrp="1"/>
          </p:cNvSpPr>
          <p:nvPr>
            <p:ph idx="1"/>
          </p:nvPr>
        </p:nvSpPr>
        <p:spPr>
          <a:xfrm>
            <a:off x="628650" y="1158240"/>
            <a:ext cx="7886700" cy="5198111"/>
          </a:xfrm>
        </p:spPr>
        <p:txBody>
          <a:bodyPr>
            <a:normAutofit lnSpcReduction="10000"/>
          </a:bodyPr>
          <a:lstStyle/>
          <a:p>
            <a:r>
              <a:rPr lang="en-GB" dirty="0"/>
              <a:t>The </a:t>
            </a:r>
            <a:r>
              <a:rPr lang="en-GB" i="1" dirty="0"/>
              <a:t>MADP toolbox </a:t>
            </a:r>
            <a:r>
              <a:rPr lang="en-GB" dirty="0"/>
              <a:t>aims to provide a software platform for research in decision-theoretic multiagent planning (</a:t>
            </a:r>
            <a:r>
              <a:rPr lang="en-GB" dirty="0" err="1"/>
              <a:t>Spaan</a:t>
            </a:r>
            <a:r>
              <a:rPr lang="en-GB" dirty="0"/>
              <a:t> and </a:t>
            </a:r>
            <a:r>
              <a:rPr lang="en-GB" dirty="0" err="1"/>
              <a:t>Oliehoek</a:t>
            </a:r>
            <a:r>
              <a:rPr lang="en-GB" dirty="0"/>
              <a:t>, 2008)</a:t>
            </a:r>
          </a:p>
          <a:p>
            <a:r>
              <a:rPr lang="en-GB" dirty="0"/>
              <a:t>Main features:</a:t>
            </a:r>
          </a:p>
          <a:p>
            <a:pPr lvl="1"/>
            <a:r>
              <a:rPr lang="en-GB" dirty="0"/>
              <a:t>Uniform representation for several popular multiagent models</a:t>
            </a:r>
          </a:p>
          <a:p>
            <a:pPr lvl="1"/>
            <a:r>
              <a:rPr lang="en-GB" dirty="0"/>
              <a:t>Parser for a file format for discrete Dec-POMDPs</a:t>
            </a:r>
          </a:p>
          <a:p>
            <a:pPr lvl="1"/>
            <a:r>
              <a:rPr lang="en-GB" dirty="0"/>
              <a:t>Shared functionality for planning algorithms</a:t>
            </a:r>
          </a:p>
          <a:p>
            <a:pPr lvl="1"/>
            <a:r>
              <a:rPr lang="en-GB" dirty="0"/>
              <a:t>Implementation of several Dec-POMDP planners</a:t>
            </a:r>
          </a:p>
          <a:p>
            <a:r>
              <a:rPr lang="en-GB" dirty="0"/>
              <a:t>Released as free software, with special attention to the extensibility of the toolbox</a:t>
            </a:r>
          </a:p>
          <a:p>
            <a:r>
              <a:rPr lang="en-GB" dirty="0"/>
              <a:t>Provides benchmark problems </a:t>
            </a:r>
          </a:p>
          <a:p>
            <a:pPr lvl="1"/>
            <a:r>
              <a:rPr lang="en-GB" dirty="0"/>
              <a:t>Such as on the previous slide</a:t>
            </a:r>
          </a:p>
          <a:p>
            <a:endParaRPr lang="en-GB" dirty="0"/>
          </a:p>
        </p:txBody>
      </p:sp>
      <p:sp>
        <p:nvSpPr>
          <p:cNvPr id="4" name="Slide Number Placeholder 3">
            <a:extLst>
              <a:ext uri="{FF2B5EF4-FFF2-40B4-BE49-F238E27FC236}">
                <a16:creationId xmlns:a16="http://schemas.microsoft.com/office/drawing/2014/main" id="{095F35EF-E94F-5740-ABB3-EAF6C9C78306}"/>
              </a:ext>
            </a:extLst>
          </p:cNvPr>
          <p:cNvSpPr>
            <a:spLocks noGrp="1"/>
          </p:cNvSpPr>
          <p:nvPr>
            <p:ph type="sldNum" sz="quarter" idx="12"/>
          </p:nvPr>
        </p:nvSpPr>
        <p:spPr/>
        <p:txBody>
          <a:bodyPr/>
          <a:lstStyle/>
          <a:p>
            <a:fld id="{67C9959E-8E6B-B04C-9955-EA096F41CA7A}" type="slidenum">
              <a:rPr lang="en-GB" smtClean="0"/>
              <a:t>69</a:t>
            </a:fld>
            <a:endParaRPr lang="en-GB"/>
          </a:p>
        </p:txBody>
      </p:sp>
    </p:spTree>
    <p:extLst>
      <p:ext uri="{BB962C8B-B14F-4D97-AF65-F5344CB8AC3E}">
        <p14:creationId xmlns:p14="http://schemas.microsoft.com/office/powerpoint/2010/main" val="67443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b="1" i="1" dirty="0">
                <a:solidFill>
                  <a:srgbClr val="C00000"/>
                </a:solidFill>
              </a:rPr>
              <a:t>Provably Beneficial AI</a:t>
            </a:r>
          </a:p>
          <a:p>
            <a:pPr lvl="1"/>
            <a:r>
              <a:rPr lang="en-GB" dirty="0">
                <a:solidFill>
                  <a:srgbClr val="C00000"/>
                </a:solidFill>
              </a:rPr>
              <a:t>Hidden goals</a:t>
            </a:r>
            <a:endParaRPr lang="en-GB" i="1" dirty="0"/>
          </a:p>
          <a:p>
            <a:pPr marL="0" indent="0">
              <a:buNone/>
            </a:pPr>
            <a:r>
              <a:rPr lang="en-GB" i="1" dirty="0"/>
              <a:t>Partially Observable Markov Decision Process (POMDP)</a:t>
            </a:r>
          </a:p>
          <a:p>
            <a:pPr lvl="1"/>
            <a:r>
              <a:rPr lang="en-GB" dirty="0"/>
              <a:t>POMDP agent, belief state, belief MDP</a:t>
            </a:r>
          </a:p>
          <a:p>
            <a:pPr lvl="1"/>
            <a:r>
              <a:rPr lang="en-GB" dirty="0"/>
              <a:t>Conditional plans, value iteration</a:t>
            </a:r>
          </a:p>
          <a:p>
            <a:pPr marL="0" indent="0">
              <a:buNone/>
            </a:pPr>
            <a:r>
              <a:rPr lang="en-GB" i="1" dirty="0"/>
              <a:t>Decentralised POMDP (Dec-POMDP)</a:t>
            </a:r>
          </a:p>
          <a:p>
            <a:pPr lvl="1"/>
            <a:r>
              <a:rPr lang="en-GB" dirty="0"/>
              <a:t>Dec-POMDP, local policy, joint policy, value function</a:t>
            </a:r>
          </a:p>
          <a:p>
            <a:pPr lvl="1"/>
            <a:r>
              <a:rPr lang="en-GB" dirty="0"/>
              <a:t>Communication, full observability, Dec-MDP</a:t>
            </a:r>
          </a:p>
          <a:p>
            <a:pPr lvl="1"/>
            <a:r>
              <a:rPr lang="en-GB" dirty="0"/>
              <a:t>Solutions for finite, infinite, indefinite horizon</a:t>
            </a:r>
          </a:p>
          <a:p>
            <a:pPr lvl="1"/>
            <a:endParaRPr lang="en-GB" dirty="0"/>
          </a:p>
          <a:p>
            <a:pPr lvl="1"/>
            <a:endParaRPr lang="en-GB" dirty="0"/>
          </a:p>
          <a:p>
            <a:pPr lvl="1"/>
            <a:endParaRPr lang="en-GB" dirty="0"/>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7</a:t>
            </a:fld>
            <a:endParaRPr lang="en-GB"/>
          </a:p>
        </p:txBody>
      </p:sp>
    </p:spTree>
    <p:extLst>
      <p:ext uri="{BB962C8B-B14F-4D97-AF65-F5344CB8AC3E}">
        <p14:creationId xmlns:p14="http://schemas.microsoft.com/office/powerpoint/2010/main" val="3366134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79A056-485A-734B-9982-4E532DCA51CB}"/>
              </a:ext>
            </a:extLst>
          </p:cNvPr>
          <p:cNvSpPr>
            <a:spLocks noGrp="1"/>
          </p:cNvSpPr>
          <p:nvPr>
            <p:ph type="sldNum" sz="quarter" idx="12"/>
          </p:nvPr>
        </p:nvSpPr>
        <p:spPr/>
        <p:txBody>
          <a:bodyPr/>
          <a:lstStyle/>
          <a:p>
            <a:fld id="{67C9959E-8E6B-B04C-9955-EA096F41CA7A}" type="slidenum">
              <a:rPr lang="en-GB" smtClean="0"/>
              <a:t>70</a:t>
            </a:fld>
            <a:endParaRPr lang="en-GB"/>
          </a:p>
        </p:txBody>
      </p:sp>
      <p:sp>
        <p:nvSpPr>
          <p:cNvPr id="8" name="TextBox 7">
            <a:extLst>
              <a:ext uri="{FF2B5EF4-FFF2-40B4-BE49-F238E27FC236}">
                <a16:creationId xmlns:a16="http://schemas.microsoft.com/office/drawing/2014/main" id="{0BB4A9F8-BC8E-0E4D-93C3-DC797A32E9C2}"/>
              </a:ext>
            </a:extLst>
          </p:cNvPr>
          <p:cNvSpPr txBox="1"/>
          <p:nvPr/>
        </p:nvSpPr>
        <p:spPr>
          <a:xfrm>
            <a:off x="176235" y="80406"/>
            <a:ext cx="3406702" cy="267765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latin typeface="Courier New" panose="02070309020205020404" pitchFamily="49" charset="0"/>
                <a:cs typeface="Courier New" panose="02070309020205020404" pitchFamily="49" charset="0"/>
              </a:rPr>
              <a:t>agents: 2</a:t>
            </a:r>
          </a:p>
          <a:p>
            <a:r>
              <a:rPr lang="en-GB" sz="1400" dirty="0">
                <a:latin typeface="Courier New" panose="02070309020205020404" pitchFamily="49" charset="0"/>
                <a:cs typeface="Courier New" panose="02070309020205020404" pitchFamily="49" charset="0"/>
              </a:rPr>
              <a:t>discount: 1</a:t>
            </a:r>
          </a:p>
          <a:p>
            <a:r>
              <a:rPr lang="en-GB" sz="1400" dirty="0">
                <a:latin typeface="Courier New" panose="02070309020205020404" pitchFamily="49" charset="0"/>
                <a:cs typeface="Courier New" panose="02070309020205020404" pitchFamily="49" charset="0"/>
              </a:rPr>
              <a:t>values: reward</a:t>
            </a:r>
          </a:p>
          <a:p>
            <a:r>
              <a:rPr lang="en-GB" sz="1400" dirty="0">
                <a:latin typeface="Courier New" panose="02070309020205020404" pitchFamily="49" charset="0"/>
                <a:cs typeface="Courier New" panose="02070309020205020404" pitchFamily="49" charset="0"/>
              </a:rPr>
              <a:t>states: tiger-left tiger-right</a:t>
            </a:r>
          </a:p>
          <a:p>
            <a:r>
              <a:rPr lang="en-GB" sz="1400" dirty="0">
                <a:latin typeface="Courier New" panose="02070309020205020404" pitchFamily="49" charset="0"/>
                <a:cs typeface="Courier New" panose="02070309020205020404" pitchFamily="49" charset="0"/>
              </a:rPr>
              <a:t>start: </a:t>
            </a:r>
          </a:p>
          <a:p>
            <a:r>
              <a:rPr lang="en-GB" sz="1400" dirty="0">
                <a:latin typeface="Courier New" panose="02070309020205020404" pitchFamily="49" charset="0"/>
                <a:cs typeface="Courier New" panose="02070309020205020404" pitchFamily="49" charset="0"/>
              </a:rPr>
              <a:t>uniform</a:t>
            </a:r>
          </a:p>
          <a:p>
            <a:r>
              <a:rPr lang="en-GB" sz="1400" dirty="0">
                <a:latin typeface="Courier New" panose="02070309020205020404" pitchFamily="49" charset="0"/>
                <a:cs typeface="Courier New" panose="02070309020205020404" pitchFamily="49" charset="0"/>
              </a:rPr>
              <a:t>actions:</a:t>
            </a:r>
          </a:p>
          <a:p>
            <a:r>
              <a:rPr lang="en-GB" sz="1400" dirty="0">
                <a:latin typeface="Courier New" panose="02070309020205020404" pitchFamily="49" charset="0"/>
                <a:cs typeface="Courier New" panose="02070309020205020404" pitchFamily="49" charset="0"/>
              </a:rPr>
              <a:t>listen open-left open-right</a:t>
            </a:r>
          </a:p>
          <a:p>
            <a:r>
              <a:rPr lang="en-GB" sz="1400" dirty="0">
                <a:latin typeface="Courier New" panose="02070309020205020404" pitchFamily="49" charset="0"/>
                <a:cs typeface="Courier New" panose="02070309020205020404" pitchFamily="49" charset="0"/>
              </a:rPr>
              <a:t>listen open-left open-right</a:t>
            </a:r>
          </a:p>
          <a:p>
            <a:r>
              <a:rPr lang="en-GB" sz="1400" dirty="0">
                <a:latin typeface="Courier New" panose="02070309020205020404" pitchFamily="49" charset="0"/>
                <a:cs typeface="Courier New" panose="02070309020205020404" pitchFamily="49" charset="0"/>
              </a:rPr>
              <a:t>observations:</a:t>
            </a:r>
          </a:p>
          <a:p>
            <a:r>
              <a:rPr lang="en-GB" sz="1400" dirty="0">
                <a:latin typeface="Courier New" panose="02070309020205020404" pitchFamily="49" charset="0"/>
                <a:cs typeface="Courier New" panose="02070309020205020404" pitchFamily="49" charset="0"/>
              </a:rPr>
              <a:t>hear-left hear-right</a:t>
            </a:r>
          </a:p>
          <a:p>
            <a:r>
              <a:rPr lang="en-GB" sz="1400" dirty="0">
                <a:latin typeface="Courier New" panose="02070309020205020404" pitchFamily="49" charset="0"/>
                <a:cs typeface="Courier New" panose="02070309020205020404" pitchFamily="49" charset="0"/>
              </a:rPr>
              <a:t>hear-left hear-right</a:t>
            </a:r>
          </a:p>
        </p:txBody>
      </p:sp>
      <p:sp>
        <p:nvSpPr>
          <p:cNvPr id="9" name="TextBox 8">
            <a:extLst>
              <a:ext uri="{FF2B5EF4-FFF2-40B4-BE49-F238E27FC236}">
                <a16:creationId xmlns:a16="http://schemas.microsoft.com/office/drawing/2014/main" id="{8D3959D8-C758-6542-8204-237142E5E7F3}"/>
              </a:ext>
            </a:extLst>
          </p:cNvPr>
          <p:cNvSpPr txBox="1"/>
          <p:nvPr/>
        </p:nvSpPr>
        <p:spPr>
          <a:xfrm>
            <a:off x="176235" y="2866686"/>
            <a:ext cx="6736139" cy="375487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latin typeface="Courier New" panose="02070309020205020404" pitchFamily="49" charset="0"/>
                <a:cs typeface="Courier New" panose="02070309020205020404" pitchFamily="49" charset="0"/>
              </a:rPr>
              <a:t># Transitions </a:t>
            </a:r>
          </a:p>
          <a:p>
            <a:r>
              <a:rPr lang="en-GB" sz="1400" dirty="0">
                <a:latin typeface="Courier New" panose="02070309020205020404" pitchFamily="49" charset="0"/>
                <a:cs typeface="Courier New" panose="02070309020205020404" pitchFamily="49" charset="0"/>
              </a:rPr>
              <a:t>T: * :</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uniform</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T: listen listen :</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identity</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Observations</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O: * :</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uniform</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O: listen listen : tiger-left : hear-left hear-left : 0.7225</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O: listen listen : tiger-left : hear-left hear-right : 0.1275</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O: listen listen : tiger-right : hear-left hear-left : 0.0225</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Rewards</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R: listen listen : * : * : * : -2</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R: open-left open-left : tiger-left : * : * : -50 </a:t>
            </a:r>
          </a:p>
          <a:p>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R: open-left listen: tiger-right : * : * : 9 </a:t>
            </a:r>
          </a:p>
        </p:txBody>
      </p:sp>
      <p:sp>
        <p:nvSpPr>
          <p:cNvPr id="10" name="TextBox 9">
            <a:extLst>
              <a:ext uri="{FF2B5EF4-FFF2-40B4-BE49-F238E27FC236}">
                <a16:creationId xmlns:a16="http://schemas.microsoft.com/office/drawing/2014/main" id="{E45EE5CA-04BA-AD4F-994F-90C0E9AFEB63}"/>
              </a:ext>
            </a:extLst>
          </p:cNvPr>
          <p:cNvSpPr txBox="1"/>
          <p:nvPr/>
        </p:nvSpPr>
        <p:spPr>
          <a:xfrm>
            <a:off x="3829480" y="838052"/>
            <a:ext cx="5081840" cy="332398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a:latin typeface="Courier New" panose="02070309020205020404" pitchFamily="49" charset="0"/>
                <a:cs typeface="Courier New" panose="02070309020205020404" pitchFamily="49" charset="0"/>
              </a:rPr>
              <a:t>#include "</a:t>
            </a:r>
            <a:r>
              <a:rPr lang="en-GB" sz="1400" dirty="0" err="1">
                <a:latin typeface="Courier New" panose="02070309020205020404" pitchFamily="49" charset="0"/>
                <a:cs typeface="Courier New" panose="02070309020205020404" pitchFamily="49" charset="0"/>
              </a:rPr>
              <a:t>ProblemDecTiger.h</a:t>
            </a:r>
            <a:r>
              <a:rPr lang="en-GB" sz="1400" dirty="0">
                <a:latin typeface="Courier New" panose="02070309020205020404" pitchFamily="49" charset="0"/>
                <a:cs typeface="Courier New" panose="02070309020205020404" pitchFamily="49" charset="0"/>
              </a:rPr>
              <a:t>" </a:t>
            </a:r>
          </a:p>
          <a:p>
            <a:r>
              <a:rPr lang="en-GB" sz="1400" dirty="0">
                <a:latin typeface="Courier New" panose="02070309020205020404" pitchFamily="49" charset="0"/>
                <a:cs typeface="Courier New" panose="02070309020205020404" pitchFamily="49" charset="0"/>
              </a:rPr>
              <a:t>#include "</a:t>
            </a:r>
            <a:r>
              <a:rPr lang="en-GB" sz="1400" dirty="0" err="1">
                <a:latin typeface="Courier New" panose="02070309020205020404" pitchFamily="49" charset="0"/>
                <a:cs typeface="Courier New" panose="02070309020205020404" pitchFamily="49" charset="0"/>
              </a:rPr>
              <a:t>JESPExhaustivePlanner.h</a:t>
            </a:r>
            <a:r>
              <a:rPr lang="en-GB" sz="1400" dirty="0">
                <a:latin typeface="Courier New" panose="02070309020205020404" pitchFamily="49" charset="0"/>
                <a:cs typeface="Courier New" panose="02070309020205020404" pitchFamily="49" charset="0"/>
              </a:rPr>
              <a:t>" </a:t>
            </a:r>
          </a:p>
          <a:p>
            <a:r>
              <a:rPr lang="en-GB" sz="1400" dirty="0" err="1">
                <a:latin typeface="Courier New" panose="02070309020205020404" pitchFamily="49" charset="0"/>
                <a:cs typeface="Courier New" panose="02070309020205020404" pitchFamily="49" charset="0"/>
              </a:rPr>
              <a:t>int</a:t>
            </a:r>
            <a:r>
              <a:rPr lang="en-GB" sz="1400" dirty="0">
                <a:latin typeface="Courier New" panose="02070309020205020404" pitchFamily="49" charset="0"/>
                <a:cs typeface="Courier New" panose="02070309020205020404" pitchFamily="49" charset="0"/>
              </a:rPr>
              <a:t> main()</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p>
          <a:p>
            <a:pPr>
              <a:tabLst>
                <a:tab pos="354013" algn="l"/>
              </a:tabLst>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ProblemDecTiger</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dectiger</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JESPExhaustivePlanner</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jesp</a:t>
            </a:r>
            <a:r>
              <a:rPr lang="en-GB" sz="1400" dirty="0">
                <a:latin typeface="Courier New" panose="02070309020205020404" pitchFamily="49" charset="0"/>
                <a:cs typeface="Courier New" panose="02070309020205020404" pitchFamily="49" charset="0"/>
              </a:rPr>
              <a:t>(3,&amp;dectiger);</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jesp.Plan</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cout</a:t>
            </a:r>
            <a:r>
              <a:rPr lang="en-GB" sz="1400" dirty="0">
                <a:latin typeface="Courier New" panose="02070309020205020404" pitchFamily="49" charset="0"/>
                <a:cs typeface="Courier New" panose="02070309020205020404" pitchFamily="49" charset="0"/>
              </a:rPr>
              <a:t> </a:t>
            </a:r>
          </a:p>
          <a:p>
            <a:pPr>
              <a:tabLst>
                <a:tab pos="354013" algn="l"/>
              </a:tabLst>
            </a:pPr>
            <a:r>
              <a:rPr lang="en-GB" sz="1400" dirty="0">
                <a:latin typeface="Courier New" panose="02070309020205020404" pitchFamily="49" charset="0"/>
                <a:cs typeface="Courier New" panose="02070309020205020404" pitchFamily="49" charset="0"/>
              </a:rPr>
              <a:t>		&lt;&lt; </a:t>
            </a:r>
            <a:r>
              <a:rPr lang="en-GB" sz="1400" dirty="0" err="1">
                <a:latin typeface="Courier New" panose="02070309020205020404" pitchFamily="49" charset="0"/>
                <a:cs typeface="Courier New" panose="02070309020205020404" pitchFamily="49" charset="0"/>
              </a:rPr>
              <a:t>jesp.GetExpectedReward</a:t>
            </a:r>
            <a:r>
              <a:rPr lang="en-GB" sz="1400" dirty="0">
                <a:latin typeface="Courier New" panose="02070309020205020404" pitchFamily="49" charset="0"/>
                <a:cs typeface="Courier New" panose="02070309020205020404" pitchFamily="49" charset="0"/>
              </a:rPr>
              <a:t>() </a:t>
            </a:r>
          </a:p>
          <a:p>
            <a:pPr>
              <a:tabLst>
                <a:tab pos="354013" algn="l"/>
              </a:tabLst>
            </a:pPr>
            <a:r>
              <a:rPr lang="en-GB" sz="1400" dirty="0">
                <a:latin typeface="Courier New" panose="02070309020205020404" pitchFamily="49" charset="0"/>
                <a:cs typeface="Courier New" panose="02070309020205020404" pitchFamily="49" charset="0"/>
              </a:rPr>
              <a:t>			&lt;&lt; </a:t>
            </a:r>
            <a:r>
              <a:rPr lang="en-GB" sz="1400" dirty="0" err="1">
                <a:latin typeface="Courier New" panose="02070309020205020404" pitchFamily="49" charset="0"/>
                <a:cs typeface="Courier New" panose="02070309020205020404" pitchFamily="49" charset="0"/>
              </a:rPr>
              <a:t>std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endl</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cout</a:t>
            </a:r>
            <a:r>
              <a:rPr lang="en-GB" sz="1400" dirty="0">
                <a:latin typeface="Courier New" panose="02070309020205020404" pitchFamily="49" charset="0"/>
                <a:cs typeface="Courier New" panose="02070309020205020404" pitchFamily="49" charset="0"/>
              </a:rPr>
              <a:t> </a:t>
            </a:r>
          </a:p>
          <a:p>
            <a:pPr>
              <a:tabLst>
                <a:tab pos="354013" algn="l"/>
              </a:tabLst>
            </a:pPr>
            <a:r>
              <a:rPr lang="en-GB" sz="1400" dirty="0">
                <a:latin typeface="Courier New" panose="02070309020205020404" pitchFamily="49" charset="0"/>
                <a:cs typeface="Courier New" panose="02070309020205020404" pitchFamily="49" charset="0"/>
              </a:rPr>
              <a:t>		&lt;&lt; </a:t>
            </a:r>
            <a:r>
              <a:rPr lang="en-GB" sz="1400" dirty="0" err="1">
                <a:latin typeface="Courier New" panose="02070309020205020404" pitchFamily="49" charset="0"/>
                <a:cs typeface="Courier New" panose="02070309020205020404" pitchFamily="49" charset="0"/>
              </a:rPr>
              <a:t>jesp.GetJointPolicy</a:t>
            </a:r>
            <a:r>
              <a:rPr lang="en-GB" sz="1400" dirty="0">
                <a:latin typeface="Courier New" panose="02070309020205020404" pitchFamily="49" charset="0"/>
                <a:cs typeface="Courier New" panose="02070309020205020404" pitchFamily="49" charset="0"/>
              </a:rPr>
              <a:t>()-&gt;</a:t>
            </a:r>
            <a:r>
              <a:rPr lang="en-GB" sz="1400" dirty="0" err="1">
                <a:latin typeface="Courier New" panose="02070309020205020404" pitchFamily="49" charset="0"/>
                <a:cs typeface="Courier New" panose="02070309020205020404" pitchFamily="49" charset="0"/>
              </a:rPr>
              <a:t>SoftPrint</a:t>
            </a:r>
            <a:r>
              <a:rPr lang="en-GB" sz="1400" dirty="0">
                <a:latin typeface="Courier New" panose="02070309020205020404" pitchFamily="49" charset="0"/>
                <a:cs typeface="Courier New" panose="02070309020205020404" pitchFamily="49" charset="0"/>
              </a:rPr>
              <a:t>()</a:t>
            </a:r>
          </a:p>
          <a:p>
            <a:pPr>
              <a:tabLst>
                <a:tab pos="354013" algn="l"/>
              </a:tabLst>
            </a:pPr>
            <a:r>
              <a:rPr lang="en-GB" sz="1400" dirty="0">
                <a:latin typeface="Courier New" panose="02070309020205020404" pitchFamily="49" charset="0"/>
                <a:cs typeface="Courier New" panose="02070309020205020404" pitchFamily="49" charset="0"/>
              </a:rPr>
              <a:t>			&lt;&lt; </a:t>
            </a:r>
            <a:r>
              <a:rPr lang="en-GB" sz="1400" dirty="0" err="1">
                <a:latin typeface="Courier New" panose="02070309020205020404" pitchFamily="49" charset="0"/>
                <a:cs typeface="Courier New" panose="02070309020205020404" pitchFamily="49" charset="0"/>
              </a:rPr>
              <a:t>std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endl</a:t>
            </a:r>
            <a:r>
              <a:rPr lang="en-GB" sz="1400" dirty="0">
                <a:latin typeface="Courier New" panose="02070309020205020404" pitchFamily="49" charset="0"/>
                <a:cs typeface="Courier New" panose="02070309020205020404" pitchFamily="49" charset="0"/>
              </a:rPr>
              <a:t>;</a:t>
            </a:r>
          </a:p>
          <a:p>
            <a:pPr>
              <a:tabLst>
                <a:tab pos="354013" algn="l"/>
              </a:tabLst>
            </a:pPr>
            <a:r>
              <a:rPr lang="en-GB" sz="1400" dirty="0">
                <a:latin typeface="Courier New" panose="02070309020205020404" pitchFamily="49" charset="0"/>
                <a:cs typeface="Courier New" panose="02070309020205020404" pitchFamily="49" charset="0"/>
              </a:rPr>
              <a:t>	return(0);</a:t>
            </a:r>
          </a:p>
          <a:p>
            <a:r>
              <a:rPr lang="en-GB" sz="1400" dirty="0">
                <a:latin typeface="Courier New" panose="02070309020205020404" pitchFamily="49" charset="0"/>
                <a:cs typeface="Courier New" panose="02070309020205020404" pitchFamily="49" charset="0"/>
              </a:rPr>
              <a:t>} </a:t>
            </a:r>
          </a:p>
        </p:txBody>
      </p:sp>
      <p:sp>
        <p:nvSpPr>
          <p:cNvPr id="11" name="TextBox 10">
            <a:extLst>
              <a:ext uri="{FF2B5EF4-FFF2-40B4-BE49-F238E27FC236}">
                <a16:creationId xmlns:a16="http://schemas.microsoft.com/office/drawing/2014/main" id="{A79C033B-7A87-7D4A-9B9D-8A2192C2FF24}"/>
              </a:ext>
            </a:extLst>
          </p:cNvPr>
          <p:cNvSpPr txBox="1"/>
          <p:nvPr/>
        </p:nvSpPr>
        <p:spPr>
          <a:xfrm>
            <a:off x="3719257" y="248529"/>
            <a:ext cx="5302285" cy="430887"/>
          </a:xfrm>
          <a:prstGeom prst="rect">
            <a:avLst/>
          </a:prstGeom>
          <a:noFill/>
        </p:spPr>
        <p:txBody>
          <a:bodyPr wrap="none" rtlCol="0">
            <a:spAutoFit/>
          </a:bodyPr>
          <a:lstStyle/>
          <a:p>
            <a:r>
              <a:rPr lang="en-GB" sz="2200" dirty="0">
                <a:latin typeface="+mj-lt"/>
              </a:rPr>
              <a:t>Dec-Tiger Problem Specification and Program</a:t>
            </a:r>
          </a:p>
        </p:txBody>
      </p:sp>
    </p:spTree>
    <p:extLst>
      <p:ext uri="{BB962C8B-B14F-4D97-AF65-F5344CB8AC3E}">
        <p14:creationId xmlns:p14="http://schemas.microsoft.com/office/powerpoint/2010/main" val="22304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5872-AF92-4C4C-89CE-F152918CDC23}"/>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B7892438-BC84-AF45-8AC6-8C96739499DA}"/>
              </a:ext>
            </a:extLst>
          </p:cNvPr>
          <p:cNvSpPr>
            <a:spLocks noGrp="1"/>
          </p:cNvSpPr>
          <p:nvPr>
            <p:ph idx="1"/>
          </p:nvPr>
        </p:nvSpPr>
        <p:spPr/>
        <p:txBody>
          <a:bodyPr/>
          <a:lstStyle/>
          <a:p>
            <a:r>
              <a:rPr lang="en-GB" dirty="0"/>
              <a:t>Dec-POMDPs</a:t>
            </a:r>
          </a:p>
          <a:p>
            <a:pPr lvl="1"/>
            <a:r>
              <a:rPr lang="en-GB" dirty="0"/>
              <a:t>Local policies, joint policy, value functions</a:t>
            </a:r>
          </a:p>
          <a:p>
            <a:pPr lvl="1"/>
            <a:r>
              <a:rPr lang="en-GB" dirty="0"/>
              <a:t>Communication, full observability, Dec-MDP</a:t>
            </a:r>
          </a:p>
          <a:p>
            <a:r>
              <a:rPr lang="en-GB" dirty="0"/>
              <a:t>Solutions for</a:t>
            </a:r>
          </a:p>
          <a:p>
            <a:pPr lvl="1"/>
            <a:r>
              <a:rPr lang="en-GB" dirty="0"/>
              <a:t>Finite horizon</a:t>
            </a:r>
          </a:p>
          <a:p>
            <a:pPr lvl="1"/>
            <a:r>
              <a:rPr lang="en-GB" dirty="0"/>
              <a:t>Infinite horizon</a:t>
            </a:r>
          </a:p>
          <a:p>
            <a:pPr lvl="1"/>
            <a:r>
              <a:rPr lang="en-GB" dirty="0"/>
              <a:t>Indefinite horizon</a:t>
            </a:r>
          </a:p>
          <a:p>
            <a:r>
              <a:rPr lang="en-GB" dirty="0"/>
              <a:t>MADP tool box</a:t>
            </a:r>
          </a:p>
          <a:p>
            <a:pPr lvl="1"/>
            <a:r>
              <a:rPr lang="en-GB" dirty="0"/>
              <a:t>Benchmark problems</a:t>
            </a:r>
          </a:p>
          <a:p>
            <a:endParaRPr lang="en-GB" dirty="0"/>
          </a:p>
        </p:txBody>
      </p:sp>
      <p:sp>
        <p:nvSpPr>
          <p:cNvPr id="4" name="Slide Number Placeholder 3">
            <a:extLst>
              <a:ext uri="{FF2B5EF4-FFF2-40B4-BE49-F238E27FC236}">
                <a16:creationId xmlns:a16="http://schemas.microsoft.com/office/drawing/2014/main" id="{AC96D033-CC3E-8F49-BF88-BB35AD570153}"/>
              </a:ext>
            </a:extLst>
          </p:cNvPr>
          <p:cNvSpPr>
            <a:spLocks noGrp="1"/>
          </p:cNvSpPr>
          <p:nvPr>
            <p:ph type="sldNum" sz="quarter" idx="12"/>
          </p:nvPr>
        </p:nvSpPr>
        <p:spPr/>
        <p:txBody>
          <a:bodyPr/>
          <a:lstStyle/>
          <a:p>
            <a:fld id="{67C9959E-8E6B-B04C-9955-EA096F41CA7A}" type="slidenum">
              <a:rPr lang="en-GB" smtClean="0"/>
              <a:t>71</a:t>
            </a:fld>
            <a:endParaRPr lang="en-GB"/>
          </a:p>
        </p:txBody>
      </p:sp>
    </p:spTree>
    <p:extLst>
      <p:ext uri="{BB962C8B-B14F-4D97-AF65-F5344CB8AC3E}">
        <p14:creationId xmlns:p14="http://schemas.microsoft.com/office/powerpoint/2010/main" val="2155301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9D47-5979-CB40-ADBD-CFBC0AAEABD5}"/>
              </a:ext>
            </a:extLst>
          </p:cNvPr>
          <p:cNvSpPr>
            <a:spLocks noGrp="1"/>
          </p:cNvSpPr>
          <p:nvPr>
            <p:ph type="title"/>
          </p:nvPr>
        </p:nvSpPr>
        <p:spPr/>
        <p:txBody>
          <a:bodyPr/>
          <a:lstStyle/>
          <a:p>
            <a:r>
              <a:rPr lang="en-GB" dirty="0"/>
              <a:t>Hierarchy of Formalisms</a:t>
            </a:r>
          </a:p>
        </p:txBody>
      </p:sp>
      <p:sp>
        <p:nvSpPr>
          <p:cNvPr id="3" name="Content Placeholder 2">
            <a:extLst>
              <a:ext uri="{FF2B5EF4-FFF2-40B4-BE49-F238E27FC236}">
                <a16:creationId xmlns:a16="http://schemas.microsoft.com/office/drawing/2014/main" id="{B5461608-5C14-414F-BAC1-A1DDD359C908}"/>
              </a:ext>
            </a:extLst>
          </p:cNvPr>
          <p:cNvSpPr>
            <a:spLocks noGrp="1"/>
          </p:cNvSpPr>
          <p:nvPr>
            <p:ph idx="1"/>
          </p:nvPr>
        </p:nvSpPr>
        <p:spPr>
          <a:xfrm>
            <a:off x="628650" y="1158240"/>
            <a:ext cx="4747683" cy="5198111"/>
          </a:xfrm>
        </p:spPr>
        <p:txBody>
          <a:bodyPr>
            <a:normAutofit/>
          </a:bodyPr>
          <a:lstStyle/>
          <a:p>
            <a:r>
              <a:rPr lang="en-GB" dirty="0"/>
              <a:t>Most general: </a:t>
            </a:r>
            <a:r>
              <a:rPr lang="en-GB" i="1" dirty="0"/>
              <a:t>POSG</a:t>
            </a:r>
          </a:p>
          <a:p>
            <a:pPr lvl="1"/>
            <a:r>
              <a:rPr lang="en-GB" dirty="0"/>
              <a:t>Set of agents, individual reward functions, environment  only partially observable</a:t>
            </a:r>
          </a:p>
          <a:p>
            <a:r>
              <a:rPr lang="en-GB" dirty="0"/>
              <a:t>Specifications</a:t>
            </a:r>
          </a:p>
          <a:p>
            <a:pPr marL="914400" lvl="1" indent="-457200">
              <a:buFont typeface="+mj-lt"/>
              <a:buAutoNum type="arabicPeriod"/>
            </a:pPr>
            <a:r>
              <a:rPr lang="en-GB" dirty="0"/>
              <a:t>Decentralisation</a:t>
            </a:r>
          </a:p>
          <a:p>
            <a:pPr lvl="2"/>
            <a:r>
              <a:rPr lang="en-GB" dirty="0"/>
              <a:t>Joint reward function</a:t>
            </a:r>
          </a:p>
          <a:p>
            <a:pPr marL="457200" lvl="1" indent="0">
              <a:buNone/>
            </a:pPr>
            <a:r>
              <a:rPr lang="en-GB" dirty="0"/>
              <a:t>2a.	Observable environment</a:t>
            </a:r>
          </a:p>
          <a:p>
            <a:pPr marL="457200" lvl="1" indent="0">
              <a:buNone/>
            </a:pPr>
            <a:r>
              <a:rPr lang="en-GB" dirty="0"/>
              <a:t>2b.	Multi to single agent</a:t>
            </a:r>
          </a:p>
          <a:p>
            <a:r>
              <a:rPr lang="en-GB" dirty="0"/>
              <a:t>Most specific: </a:t>
            </a:r>
            <a:r>
              <a:rPr lang="en-GB" i="1" dirty="0"/>
              <a:t>MDP</a:t>
            </a:r>
          </a:p>
          <a:p>
            <a:pPr lvl="1"/>
            <a:r>
              <a:rPr lang="en-GB" dirty="0"/>
              <a:t>One agent, (therefore) one reward function, observable environment</a:t>
            </a:r>
          </a:p>
        </p:txBody>
      </p:sp>
      <p:sp>
        <p:nvSpPr>
          <p:cNvPr id="4" name="Slide Number Placeholder 3">
            <a:extLst>
              <a:ext uri="{FF2B5EF4-FFF2-40B4-BE49-F238E27FC236}">
                <a16:creationId xmlns:a16="http://schemas.microsoft.com/office/drawing/2014/main" id="{03CDBE51-DBD6-E044-8653-F8FBB6676958}"/>
              </a:ext>
            </a:extLst>
          </p:cNvPr>
          <p:cNvSpPr>
            <a:spLocks noGrp="1"/>
          </p:cNvSpPr>
          <p:nvPr>
            <p:ph type="sldNum" sz="quarter" idx="12"/>
          </p:nvPr>
        </p:nvSpPr>
        <p:spPr/>
        <p:txBody>
          <a:bodyPr/>
          <a:lstStyle/>
          <a:p>
            <a:fld id="{67C9959E-8E6B-B04C-9955-EA096F41CA7A}" type="slidenum">
              <a:rPr lang="en-GB" smtClean="0"/>
              <a:t>72</a:t>
            </a:fld>
            <a:endParaRPr lang="en-GB"/>
          </a:p>
        </p:txBody>
      </p:sp>
      <p:grpSp>
        <p:nvGrpSpPr>
          <p:cNvPr id="21" name="Group 20">
            <a:extLst>
              <a:ext uri="{FF2B5EF4-FFF2-40B4-BE49-F238E27FC236}">
                <a16:creationId xmlns:a16="http://schemas.microsoft.com/office/drawing/2014/main" id="{E99E9D51-34A4-DB4D-A608-F420D450B510}"/>
              </a:ext>
            </a:extLst>
          </p:cNvPr>
          <p:cNvGrpSpPr/>
          <p:nvPr/>
        </p:nvGrpSpPr>
        <p:grpSpPr>
          <a:xfrm>
            <a:off x="4970206" y="2355925"/>
            <a:ext cx="3674261" cy="2195527"/>
            <a:chOff x="4970206" y="2355925"/>
            <a:chExt cx="3674261" cy="2195527"/>
          </a:xfrm>
        </p:grpSpPr>
        <p:sp>
          <p:nvSpPr>
            <p:cNvPr id="14" name="Oval 13">
              <a:extLst>
                <a:ext uri="{FF2B5EF4-FFF2-40B4-BE49-F238E27FC236}">
                  <a16:creationId xmlns:a16="http://schemas.microsoft.com/office/drawing/2014/main" id="{FEEB60D5-7D33-9347-9BE0-9E3C70FAF22F}"/>
                </a:ext>
              </a:extLst>
            </p:cNvPr>
            <p:cNvSpPr/>
            <p:nvPr/>
          </p:nvSpPr>
          <p:spPr>
            <a:xfrm>
              <a:off x="4970206" y="2355925"/>
              <a:ext cx="3674261" cy="219552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1DC91C4-16DD-EE4F-9C66-8CFEF4039227}"/>
                </a:ext>
              </a:extLst>
            </p:cNvPr>
            <p:cNvSpPr/>
            <p:nvPr/>
          </p:nvSpPr>
          <p:spPr>
            <a:xfrm>
              <a:off x="5404162" y="3036284"/>
              <a:ext cx="2827865" cy="129797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6FEABAE7-B740-BA40-A178-94B545189018}"/>
                </a:ext>
              </a:extLst>
            </p:cNvPr>
            <p:cNvSpPr/>
            <p:nvPr/>
          </p:nvSpPr>
          <p:spPr>
            <a:xfrm>
              <a:off x="5471421" y="3603653"/>
              <a:ext cx="1663202" cy="44873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FE987DA-FE4D-6B42-87B2-5EA32EB184CF}"/>
                </a:ext>
              </a:extLst>
            </p:cNvPr>
            <p:cNvSpPr/>
            <p:nvPr/>
          </p:nvSpPr>
          <p:spPr>
            <a:xfrm>
              <a:off x="6453714" y="3603653"/>
              <a:ext cx="1702143" cy="44873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3CDE0AF-BD88-8940-9B50-905E39A9015C}"/>
                </a:ext>
              </a:extLst>
            </p:cNvPr>
            <p:cNvSpPr/>
            <p:nvPr/>
          </p:nvSpPr>
          <p:spPr>
            <a:xfrm>
              <a:off x="5471421" y="3603653"/>
              <a:ext cx="1663202" cy="4487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F49213D-9226-974E-9560-A33B9B00C9F0}"/>
                </a:ext>
              </a:extLst>
            </p:cNvPr>
            <p:cNvSpPr txBox="1"/>
            <p:nvPr/>
          </p:nvSpPr>
          <p:spPr>
            <a:xfrm>
              <a:off x="6131815" y="3069505"/>
              <a:ext cx="1340432" cy="369332"/>
            </a:xfrm>
            <a:prstGeom prst="rect">
              <a:avLst/>
            </a:prstGeom>
            <a:noFill/>
          </p:spPr>
          <p:txBody>
            <a:bodyPr wrap="none" rtlCol="0">
              <a:spAutoFit/>
            </a:bodyPr>
            <a:lstStyle/>
            <a:p>
              <a:r>
                <a:rPr lang="en-GB" dirty="0">
                  <a:solidFill>
                    <a:schemeClr val="bg1"/>
                  </a:solidFill>
                </a:rPr>
                <a:t>Dec-POMDP</a:t>
              </a:r>
            </a:p>
          </p:txBody>
        </p:sp>
        <p:sp>
          <p:nvSpPr>
            <p:cNvPr id="16" name="TextBox 15">
              <a:extLst>
                <a:ext uri="{FF2B5EF4-FFF2-40B4-BE49-F238E27FC236}">
                  <a16:creationId xmlns:a16="http://schemas.microsoft.com/office/drawing/2014/main" id="{CCE3E7DC-0250-8540-AA83-C07852A68DFE}"/>
                </a:ext>
              </a:extLst>
            </p:cNvPr>
            <p:cNvSpPr txBox="1"/>
            <p:nvPr/>
          </p:nvSpPr>
          <p:spPr>
            <a:xfrm>
              <a:off x="6448409" y="2511438"/>
              <a:ext cx="707245" cy="369332"/>
            </a:xfrm>
            <a:prstGeom prst="rect">
              <a:avLst/>
            </a:prstGeom>
            <a:noFill/>
          </p:spPr>
          <p:txBody>
            <a:bodyPr wrap="none" rtlCol="0">
              <a:spAutoFit/>
            </a:bodyPr>
            <a:lstStyle/>
            <a:p>
              <a:r>
                <a:rPr lang="en-GB" dirty="0"/>
                <a:t>POSG</a:t>
              </a:r>
            </a:p>
          </p:txBody>
        </p:sp>
        <p:sp>
          <p:nvSpPr>
            <p:cNvPr id="17" name="TextBox 16">
              <a:extLst>
                <a:ext uri="{FF2B5EF4-FFF2-40B4-BE49-F238E27FC236}">
                  <a16:creationId xmlns:a16="http://schemas.microsoft.com/office/drawing/2014/main" id="{89E95D83-8C0A-804D-A181-0A50941FB658}"/>
                </a:ext>
              </a:extLst>
            </p:cNvPr>
            <p:cNvSpPr txBox="1"/>
            <p:nvPr/>
          </p:nvSpPr>
          <p:spPr>
            <a:xfrm>
              <a:off x="5568929" y="3643353"/>
              <a:ext cx="914033" cy="369332"/>
            </a:xfrm>
            <a:prstGeom prst="rect">
              <a:avLst/>
            </a:prstGeom>
            <a:noFill/>
          </p:spPr>
          <p:txBody>
            <a:bodyPr wrap="none" rtlCol="0">
              <a:spAutoFit/>
            </a:bodyPr>
            <a:lstStyle/>
            <a:p>
              <a:r>
                <a:rPr lang="en-GB" dirty="0">
                  <a:solidFill>
                    <a:schemeClr val="bg1"/>
                  </a:solidFill>
                </a:rPr>
                <a:t>POMDP</a:t>
              </a:r>
            </a:p>
          </p:txBody>
        </p:sp>
        <p:sp>
          <p:nvSpPr>
            <p:cNvPr id="18" name="TextBox 17">
              <a:extLst>
                <a:ext uri="{FF2B5EF4-FFF2-40B4-BE49-F238E27FC236}">
                  <a16:creationId xmlns:a16="http://schemas.microsoft.com/office/drawing/2014/main" id="{E535715B-D9E4-6041-A8BB-77808FFF1488}"/>
                </a:ext>
              </a:extLst>
            </p:cNvPr>
            <p:cNvSpPr txBox="1"/>
            <p:nvPr/>
          </p:nvSpPr>
          <p:spPr>
            <a:xfrm>
              <a:off x="7094869" y="3643353"/>
              <a:ext cx="1069524" cy="369332"/>
            </a:xfrm>
            <a:prstGeom prst="rect">
              <a:avLst/>
            </a:prstGeom>
            <a:noFill/>
          </p:spPr>
          <p:txBody>
            <a:bodyPr wrap="none" rtlCol="0">
              <a:spAutoFit/>
            </a:bodyPr>
            <a:lstStyle/>
            <a:p>
              <a:r>
                <a:rPr lang="en-GB" dirty="0">
                  <a:solidFill>
                    <a:schemeClr val="bg1"/>
                  </a:solidFill>
                </a:rPr>
                <a:t>Dec-MDP</a:t>
              </a:r>
            </a:p>
          </p:txBody>
        </p:sp>
        <p:sp>
          <p:nvSpPr>
            <p:cNvPr id="19" name="TextBox 18">
              <a:extLst>
                <a:ext uri="{FF2B5EF4-FFF2-40B4-BE49-F238E27FC236}">
                  <a16:creationId xmlns:a16="http://schemas.microsoft.com/office/drawing/2014/main" id="{070F3C8F-EA74-5F41-947C-0F2117AA4DCC}"/>
                </a:ext>
              </a:extLst>
            </p:cNvPr>
            <p:cNvSpPr txBox="1"/>
            <p:nvPr/>
          </p:nvSpPr>
          <p:spPr>
            <a:xfrm>
              <a:off x="6491228" y="3643353"/>
              <a:ext cx="643125" cy="369332"/>
            </a:xfrm>
            <a:prstGeom prst="rect">
              <a:avLst/>
            </a:prstGeom>
            <a:noFill/>
          </p:spPr>
          <p:txBody>
            <a:bodyPr wrap="none" rtlCol="0">
              <a:spAutoFit/>
            </a:bodyPr>
            <a:lstStyle/>
            <a:p>
              <a:r>
                <a:rPr lang="en-GB" dirty="0">
                  <a:solidFill>
                    <a:schemeClr val="bg1"/>
                  </a:solidFill>
                </a:rPr>
                <a:t>MDP</a:t>
              </a:r>
            </a:p>
          </p:txBody>
        </p:sp>
      </p:grpSp>
      <p:sp>
        <p:nvSpPr>
          <p:cNvPr id="22" name="TextBox 21">
            <a:extLst>
              <a:ext uri="{FF2B5EF4-FFF2-40B4-BE49-F238E27FC236}">
                <a16:creationId xmlns:a16="http://schemas.microsoft.com/office/drawing/2014/main" id="{0BE31270-8F8F-E740-A891-EC0D6F83473F}"/>
              </a:ext>
            </a:extLst>
          </p:cNvPr>
          <p:cNvSpPr txBox="1"/>
          <p:nvPr/>
        </p:nvSpPr>
        <p:spPr>
          <a:xfrm>
            <a:off x="6180016" y="5133548"/>
            <a:ext cx="2249537" cy="983873"/>
          </a:xfrm>
          <a:prstGeom prst="cloudCallout">
            <a:avLst>
              <a:gd name="adj1" fmla="val -28484"/>
              <a:gd name="adj2" fmla="val -86202"/>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n-GB" dirty="0"/>
              <a:t>Propositional </a:t>
            </a:r>
            <a:br>
              <a:rPr lang="en-GB" dirty="0"/>
            </a:br>
            <a:r>
              <a:rPr lang="en-GB" dirty="0"/>
              <a:t>modelling!</a:t>
            </a:r>
          </a:p>
        </p:txBody>
      </p:sp>
    </p:spTree>
    <p:extLst>
      <p:ext uri="{BB962C8B-B14F-4D97-AF65-F5344CB8AC3E}">
        <p14:creationId xmlns:p14="http://schemas.microsoft.com/office/powerpoint/2010/main" val="40115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BED5-5602-7C41-835C-32F9E5EE5F5B}"/>
              </a:ext>
            </a:extLst>
          </p:cNvPr>
          <p:cNvSpPr>
            <a:spLocks noGrp="1"/>
          </p:cNvSpPr>
          <p:nvPr>
            <p:ph type="title"/>
          </p:nvPr>
        </p:nvSpPr>
        <p:spPr>
          <a:xfrm>
            <a:off x="628649" y="260986"/>
            <a:ext cx="8310955" cy="717866"/>
          </a:xfrm>
        </p:spPr>
        <p:txBody>
          <a:bodyPr>
            <a:normAutofit/>
          </a:bodyPr>
          <a:lstStyle/>
          <a:p>
            <a:r>
              <a:rPr lang="en-GB" dirty="0"/>
              <a:t>First-order Modelling</a:t>
            </a:r>
          </a:p>
        </p:txBody>
      </p:sp>
      <p:sp>
        <p:nvSpPr>
          <p:cNvPr id="3" name="Content Placeholder 2">
            <a:extLst>
              <a:ext uri="{FF2B5EF4-FFF2-40B4-BE49-F238E27FC236}">
                <a16:creationId xmlns:a16="http://schemas.microsoft.com/office/drawing/2014/main" id="{53BA5535-D322-7E43-A9EF-3C7D075A997E}"/>
              </a:ext>
            </a:extLst>
          </p:cNvPr>
          <p:cNvSpPr>
            <a:spLocks noGrp="1"/>
          </p:cNvSpPr>
          <p:nvPr>
            <p:ph idx="1"/>
          </p:nvPr>
        </p:nvSpPr>
        <p:spPr>
          <a:xfrm>
            <a:off x="628650" y="1158240"/>
            <a:ext cx="7886700" cy="5371652"/>
          </a:xfrm>
        </p:spPr>
        <p:txBody>
          <a:bodyPr>
            <a:normAutofit fontScale="92500" lnSpcReduction="10000"/>
          </a:bodyPr>
          <a:lstStyle/>
          <a:p>
            <a:r>
              <a:rPr lang="en-GB" dirty="0"/>
              <a:t>First-order / relational MDPs</a:t>
            </a:r>
          </a:p>
          <a:p>
            <a:pPr lvl="1"/>
            <a:r>
              <a:rPr lang="en-GB" dirty="0"/>
              <a:t>Use representatives while planning</a:t>
            </a:r>
          </a:p>
          <a:p>
            <a:pPr lvl="1"/>
            <a:r>
              <a:rPr lang="en-GB" dirty="0"/>
              <a:t>E.g., it is important that a box with </a:t>
            </a:r>
            <a:br>
              <a:rPr lang="en-GB" dirty="0"/>
            </a:br>
            <a:r>
              <a:rPr lang="en-GB" dirty="0"/>
              <a:t>medical supplies arrives at a destination </a:t>
            </a:r>
            <a:br>
              <a:rPr lang="en-GB" dirty="0"/>
            </a:br>
            <a:r>
              <a:rPr lang="en-GB" dirty="0"/>
              <a:t>but not which box in particular that is </a:t>
            </a:r>
            <a:br>
              <a:rPr lang="en-GB" dirty="0"/>
            </a:br>
            <a:r>
              <a:rPr lang="en-GB" dirty="0"/>
              <a:t>(of a set of boxes with medical supplies)</a:t>
            </a:r>
          </a:p>
          <a:p>
            <a:r>
              <a:rPr lang="en-GB" dirty="0"/>
              <a:t>Lifting for agents</a:t>
            </a:r>
          </a:p>
          <a:p>
            <a:pPr lvl="1"/>
            <a:r>
              <a:rPr lang="en-GB" dirty="0"/>
              <a:t>Novel propositional situations worth exploring may be instances of a well-known context in the relational setting </a:t>
            </a:r>
            <a:br>
              <a:rPr lang="en-GB" dirty="0"/>
            </a:br>
            <a:r>
              <a:rPr lang="en-GB" dirty="0"/>
              <a:t>➝ </a:t>
            </a:r>
            <a:r>
              <a:rPr lang="en-GB" i="1" dirty="0"/>
              <a:t>exploitation</a:t>
            </a:r>
            <a:r>
              <a:rPr lang="en-GB" dirty="0"/>
              <a:t> promising </a:t>
            </a:r>
          </a:p>
          <a:p>
            <a:pPr lvl="1"/>
            <a:r>
              <a:rPr lang="en-GB" dirty="0"/>
              <a:t>E.g., household robot learning water-taps</a:t>
            </a:r>
          </a:p>
          <a:p>
            <a:pPr lvl="2"/>
            <a:r>
              <a:rPr lang="en-GB" dirty="0"/>
              <a:t>Having opened one or two water-taps in a kitchen, one can expect other water-taps in kitchens to behave similarly</a:t>
            </a:r>
          </a:p>
          <a:p>
            <a:pPr lvl="2">
              <a:buFont typeface=".Hiragino Kaku Gothic Interface W3"/>
              <a:buChar char="⇒"/>
            </a:pPr>
            <a:r>
              <a:rPr lang="en-GB" dirty="0"/>
              <a:t>Priority for exploring water-taps in kitchens in general reduced</a:t>
            </a:r>
          </a:p>
          <a:p>
            <a:pPr lvl="2">
              <a:buFont typeface=".Hiragino Kaku Gothic Interface W3"/>
              <a:buChar char="⇒"/>
            </a:pPr>
            <a:r>
              <a:rPr lang="en-GB" dirty="0"/>
              <a:t>Information gathered likely to carry over to water-taps in other places</a:t>
            </a:r>
          </a:p>
          <a:p>
            <a:pPr lvl="2">
              <a:buFont typeface="Wingdings" pitchFamily="2" charset="2"/>
              <a:buChar char="v"/>
            </a:pPr>
            <a:r>
              <a:rPr lang="en-GB" dirty="0">
                <a:solidFill>
                  <a:srgbClr val="C00000"/>
                </a:solidFill>
              </a:rPr>
              <a:t>Hard to model in propositional setting: each water-tap is novel</a:t>
            </a:r>
          </a:p>
          <a:p>
            <a:endParaRPr lang="en-GB" dirty="0"/>
          </a:p>
        </p:txBody>
      </p:sp>
      <p:sp>
        <p:nvSpPr>
          <p:cNvPr id="4" name="Slide Number Placeholder 3">
            <a:extLst>
              <a:ext uri="{FF2B5EF4-FFF2-40B4-BE49-F238E27FC236}">
                <a16:creationId xmlns:a16="http://schemas.microsoft.com/office/drawing/2014/main" id="{1C8419CE-C605-B34A-B9FD-FAB89DB1FC84}"/>
              </a:ext>
            </a:extLst>
          </p:cNvPr>
          <p:cNvSpPr>
            <a:spLocks noGrp="1"/>
          </p:cNvSpPr>
          <p:nvPr>
            <p:ph type="sldNum" sz="quarter" idx="12"/>
          </p:nvPr>
        </p:nvSpPr>
        <p:spPr/>
        <p:txBody>
          <a:bodyPr/>
          <a:lstStyle/>
          <a:p>
            <a:fld id="{67C9959E-8E6B-B04C-9955-EA096F41CA7A}" type="slidenum">
              <a:rPr lang="en-GB" smtClean="0"/>
              <a:t>73</a:t>
            </a:fld>
            <a:endParaRPr lang="en-GB"/>
          </a:p>
        </p:txBody>
      </p:sp>
      <p:sp>
        <p:nvSpPr>
          <p:cNvPr id="5" name="TextBox 4">
            <a:extLst>
              <a:ext uri="{FF2B5EF4-FFF2-40B4-BE49-F238E27FC236}">
                <a16:creationId xmlns:a16="http://schemas.microsoft.com/office/drawing/2014/main" id="{B2296B1D-8CDE-3649-A029-A7E0C8A78C13}"/>
              </a:ext>
            </a:extLst>
          </p:cNvPr>
          <p:cNvSpPr txBox="1"/>
          <p:nvPr/>
        </p:nvSpPr>
        <p:spPr>
          <a:xfrm>
            <a:off x="6335244" y="1451609"/>
            <a:ext cx="2486025"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Research is not finished; first-order / relational/ lifted modelling not yet fully explored, especially regarding multi-agent</a:t>
            </a:r>
          </a:p>
        </p:txBody>
      </p:sp>
    </p:spTree>
    <p:extLst>
      <p:ext uri="{BB962C8B-B14F-4D97-AF65-F5344CB8AC3E}">
        <p14:creationId xmlns:p14="http://schemas.microsoft.com/office/powerpoint/2010/main" val="2057402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Provably Beneficial AI</a:t>
            </a:r>
          </a:p>
          <a:p>
            <a:pPr lvl="1"/>
            <a:r>
              <a:rPr lang="en-GB" dirty="0"/>
              <a:t>Hidden goals</a:t>
            </a:r>
            <a:endParaRPr lang="en-GB" i="1" dirty="0"/>
          </a:p>
          <a:p>
            <a:pPr marL="0" indent="0">
              <a:buNone/>
            </a:pPr>
            <a:r>
              <a:rPr lang="en-GB" i="1" dirty="0"/>
              <a:t>Partially Observable Markov Decision Process (POMDP)</a:t>
            </a:r>
          </a:p>
          <a:p>
            <a:pPr lvl="1"/>
            <a:r>
              <a:rPr lang="en-GB" dirty="0"/>
              <a:t>POMDP agent, belief state, belief MDP</a:t>
            </a:r>
          </a:p>
          <a:p>
            <a:pPr lvl="1"/>
            <a:r>
              <a:rPr lang="en-GB" dirty="0"/>
              <a:t>Conditional plans, value iteration</a:t>
            </a:r>
          </a:p>
          <a:p>
            <a:pPr marL="0" indent="0">
              <a:buNone/>
            </a:pPr>
            <a:r>
              <a:rPr lang="en-GB" i="1" dirty="0"/>
              <a:t>Decentralised POMDP (Dec-POMDP)</a:t>
            </a:r>
          </a:p>
          <a:p>
            <a:pPr lvl="1"/>
            <a:r>
              <a:rPr lang="en-GB" dirty="0"/>
              <a:t>Dec-POMDP, local policy, joint policy, value function</a:t>
            </a:r>
          </a:p>
          <a:p>
            <a:pPr lvl="1"/>
            <a:r>
              <a:rPr lang="en-GB" dirty="0"/>
              <a:t>Communication, full observability, Dec-MDP</a:t>
            </a:r>
          </a:p>
          <a:p>
            <a:pPr lvl="1"/>
            <a:r>
              <a:rPr lang="en-GB" dirty="0"/>
              <a:t>Solutions for finite, infinite, indefinite horizon</a:t>
            </a:r>
          </a:p>
          <a:p>
            <a:pPr marL="0" indent="0" algn="ctr">
              <a:buNone/>
            </a:pPr>
            <a:r>
              <a:rPr lang="en-US" dirty="0">
                <a:solidFill>
                  <a:srgbClr val="C00000"/>
                </a:solidFill>
              </a:rPr>
              <a:t>⟹ Next: Human-aware planning</a:t>
            </a:r>
            <a:endParaRPr lang="en-GB" dirty="0">
              <a:solidFill>
                <a:srgbClr val="C00000"/>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74</a:t>
            </a:fld>
            <a:endParaRPr lang="en-GB"/>
          </a:p>
        </p:txBody>
      </p:sp>
    </p:spTree>
    <p:extLst>
      <p:ext uri="{BB962C8B-B14F-4D97-AF65-F5344CB8AC3E}">
        <p14:creationId xmlns:p14="http://schemas.microsoft.com/office/powerpoint/2010/main" val="202235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ckAndDefend-v0_victim_zoo_1_opponent_zoo_1_720p.mp4">
            <a:hlinkClick r:id="" action="ppaction://media"/>
            <a:extLst>
              <a:ext uri="{FF2B5EF4-FFF2-40B4-BE49-F238E27FC236}">
                <a16:creationId xmlns:a16="http://schemas.microsoft.com/office/drawing/2014/main" id="{CA109A83-C9AC-5C46-B02D-5ED27E2AA2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3" name="Slide Number Placeholder 2">
            <a:extLst>
              <a:ext uri="{FF2B5EF4-FFF2-40B4-BE49-F238E27FC236}">
                <a16:creationId xmlns:a16="http://schemas.microsoft.com/office/drawing/2014/main" id="{DB34C0F1-1FCB-504E-8DBA-88E7E78840AB}"/>
              </a:ext>
            </a:extLst>
          </p:cNvPr>
          <p:cNvSpPr>
            <a:spLocks noGrp="1"/>
          </p:cNvSpPr>
          <p:nvPr>
            <p:ph type="sldNum" sz="quarter" idx="12"/>
          </p:nvPr>
        </p:nvSpPr>
        <p:spPr/>
        <p:txBody>
          <a:bodyPr/>
          <a:lstStyle/>
          <a:p>
            <a:fld id="{67C9959E-8E6B-B04C-9955-EA096F41CA7A}" type="slidenum">
              <a:rPr lang="en-GB" smtClean="0"/>
              <a:t>8</a:t>
            </a:fld>
            <a:endParaRPr lang="en-GB"/>
          </a:p>
        </p:txBody>
      </p:sp>
    </p:spTree>
    <p:extLst>
      <p:ext uri="{BB962C8B-B14F-4D97-AF65-F5344CB8AC3E}">
        <p14:creationId xmlns:p14="http://schemas.microsoft.com/office/powerpoint/2010/main" val="30008770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ckAndDefend-v0_victim_zoo_1_opponent_ppo2_1_720p.mp4">
            <a:hlinkClick r:id="" action="ppaction://media"/>
            <a:extLst>
              <a:ext uri="{FF2B5EF4-FFF2-40B4-BE49-F238E27FC236}">
                <a16:creationId xmlns:a16="http://schemas.microsoft.com/office/drawing/2014/main" id="{AA541E37-C4F2-B94A-B65A-8EBC55E6D2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3" name="Slide Number Placeholder 2">
            <a:extLst>
              <a:ext uri="{FF2B5EF4-FFF2-40B4-BE49-F238E27FC236}">
                <a16:creationId xmlns:a16="http://schemas.microsoft.com/office/drawing/2014/main" id="{A25C3634-AF25-D548-8E71-77987DD8686D}"/>
              </a:ext>
            </a:extLst>
          </p:cNvPr>
          <p:cNvSpPr>
            <a:spLocks noGrp="1"/>
          </p:cNvSpPr>
          <p:nvPr>
            <p:ph type="sldNum" sz="quarter" idx="12"/>
          </p:nvPr>
        </p:nvSpPr>
        <p:spPr/>
        <p:txBody>
          <a:bodyPr/>
          <a:lstStyle/>
          <a:p>
            <a:fld id="{67C9959E-8E6B-B04C-9955-EA096F41CA7A}" type="slidenum">
              <a:rPr lang="en-GB" smtClean="0"/>
              <a:t>9</a:t>
            </a:fld>
            <a:endParaRPr lang="en-GB"/>
          </a:p>
        </p:txBody>
      </p:sp>
    </p:spTree>
    <p:extLst>
      <p:ext uri="{BB962C8B-B14F-4D97-AF65-F5344CB8AC3E}">
        <p14:creationId xmlns:p14="http://schemas.microsoft.com/office/powerpoint/2010/main" val="149516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18104</TotalTime>
  <Words>5401</Words>
  <Application>Microsoft Macintosh PowerPoint</Application>
  <PresentationFormat>On-screen Show (4:3)</PresentationFormat>
  <Paragraphs>1047</Paragraphs>
  <Slides>74</Slides>
  <Notes>22</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74</vt:i4>
      </vt:variant>
    </vt:vector>
  </HeadingPairs>
  <TitlesOfParts>
    <vt:vector size="90" baseType="lpstr">
      <vt:lpstr>等线</vt:lpstr>
      <vt:lpstr>等线 Light</vt:lpstr>
      <vt:lpstr>ＭＳ Ｐゴシック</vt:lpstr>
      <vt:lpstr>SimSun</vt:lpstr>
      <vt:lpstr>游ゴシック</vt:lpstr>
      <vt:lpstr>.Hiragino Kaku Gothic Interface W3</vt:lpstr>
      <vt:lpstr>Arial</vt:lpstr>
      <vt:lpstr>Arial Black</vt:lpstr>
      <vt:lpstr>Calibri</vt:lpstr>
      <vt:lpstr>Calibri Light</vt:lpstr>
      <vt:lpstr>Cambria Math</vt:lpstr>
      <vt:lpstr>Courier New</vt:lpstr>
      <vt:lpstr>Symbol</vt:lpstr>
      <vt:lpstr>Times New Roman</vt:lpstr>
      <vt:lpstr>Wingdings</vt:lpstr>
      <vt:lpstr>Office Theme</vt:lpstr>
      <vt:lpstr>Advanced Topics Data Science and AI  Automated Planning and Acting</vt:lpstr>
      <vt:lpstr>Content</vt:lpstr>
      <vt:lpstr>MDP</vt:lpstr>
      <vt:lpstr>Further Problems</vt:lpstr>
      <vt:lpstr>Outline</vt:lpstr>
      <vt:lpstr>Acknowledgements</vt:lpstr>
      <vt:lpstr>Outline</vt:lpstr>
      <vt:lpstr>PowerPoint Presentation</vt:lpstr>
      <vt:lpstr>PowerPoint Presentation</vt:lpstr>
      <vt:lpstr>Standard Model for AI</vt:lpstr>
      <vt:lpstr>How We Got into this Mess</vt:lpstr>
      <vt:lpstr>New Model: Provably Beneficial AI</vt:lpstr>
      <vt:lpstr>AIMA 1,2,3: Objective Given to Machine</vt:lpstr>
      <vt:lpstr>AIMA 1,2,3: Objective Given to Machine</vt:lpstr>
      <vt:lpstr>AIMA 4: Objective Is a Latent Variable</vt:lpstr>
      <vt:lpstr>Example: Image Classification</vt:lpstr>
      <vt:lpstr>Example: Fetching Coffee</vt:lpstr>
      <vt:lpstr>Basic Assistance Game</vt:lpstr>
      <vt:lpstr>The Off-switch Problem</vt:lpstr>
      <vt:lpstr>PowerPoint Presentation</vt:lpstr>
      <vt:lpstr>Intermediate Summary</vt:lpstr>
      <vt:lpstr>Outline</vt:lpstr>
      <vt:lpstr>POMDP</vt:lpstr>
      <vt:lpstr>Decision cycle of a POMDP agent </vt:lpstr>
      <vt:lpstr>Belief State &amp; Update</vt:lpstr>
      <vt:lpstr>Belief State &amp; Update</vt:lpstr>
      <vt:lpstr>Belief MDP</vt:lpstr>
      <vt:lpstr>Belief MDP</vt:lpstr>
      <vt:lpstr>Belief MDP</vt:lpstr>
      <vt:lpstr>Example Scenario</vt:lpstr>
      <vt:lpstr>Conditional Plans</vt:lpstr>
      <vt:lpstr>Value Iteration for POMDPs</vt:lpstr>
      <vt:lpstr>Example</vt:lpstr>
      <vt:lpstr>Example</vt:lpstr>
      <vt:lpstr>PowerPoint Presentation</vt:lpstr>
      <vt:lpstr>Example</vt:lpstr>
      <vt:lpstr>Example</vt:lpstr>
      <vt:lpstr>General Formula</vt:lpstr>
      <vt:lpstr>Value Iteration: Algorithm</vt:lpstr>
      <vt:lpstr>Solutions for POMDP</vt:lpstr>
      <vt:lpstr>Intermediate Summary</vt:lpstr>
      <vt:lpstr>Outline</vt:lpstr>
      <vt:lpstr>Multi-agent Scenarios</vt:lpstr>
      <vt:lpstr>Setting</vt:lpstr>
      <vt:lpstr>Decentralised POMDP (Dec-POMDP)</vt:lpstr>
      <vt:lpstr>Generalising Dec-POMDPs</vt:lpstr>
      <vt:lpstr>Policies for Dec-POMDPs</vt:lpstr>
      <vt:lpstr>Value Functions for Dec-POMDPs</vt:lpstr>
      <vt:lpstr>Example: Two-agent Grid World</vt:lpstr>
      <vt:lpstr>Example: The Dec-Tiger Problem</vt:lpstr>
      <vt:lpstr>Communication?</vt:lpstr>
      <vt:lpstr>Dec-MDP</vt:lpstr>
      <vt:lpstr>Solving Dec-POMDPs</vt:lpstr>
      <vt:lpstr>Exhaustive Search</vt:lpstr>
      <vt:lpstr>Exhaustive Search and Pruning</vt:lpstr>
      <vt:lpstr>Exhaustive Search and Pruning</vt:lpstr>
      <vt:lpstr>Exhaustive Search and Pruning</vt:lpstr>
      <vt:lpstr>Exhaustive Search and Pruning</vt:lpstr>
      <vt:lpstr>Exhaustive Search and Pruning</vt:lpstr>
      <vt:lpstr>Exhaustive Search and Pruning</vt:lpstr>
      <vt:lpstr>Exhaustive Search and Pruning</vt:lpstr>
      <vt:lpstr>Joint Equilibrium Search for Policies</vt:lpstr>
      <vt:lpstr>Multi-agent A* (MAA*)</vt:lpstr>
      <vt:lpstr>How to get a heuristic function?</vt:lpstr>
      <vt:lpstr>Memory Bounded Search</vt:lpstr>
      <vt:lpstr>Infinite Horizon</vt:lpstr>
      <vt:lpstr>Indefinite Horizon</vt:lpstr>
      <vt:lpstr>Benchmark Problems</vt:lpstr>
      <vt:lpstr>Software for Dec-POMDPs</vt:lpstr>
      <vt:lpstr>PowerPoint Presentation</vt:lpstr>
      <vt:lpstr>Interim Summary</vt:lpstr>
      <vt:lpstr>Hierarchy of Formalisms</vt:lpstr>
      <vt:lpstr>First-order Modelling</vt:lpstr>
      <vt:lpstr>Outline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217</cp:revision>
  <cp:lastPrinted>2020-07-09T09:52:07Z</cp:lastPrinted>
  <dcterms:created xsi:type="dcterms:W3CDTF">2020-02-28T12:43:09Z</dcterms:created>
  <dcterms:modified xsi:type="dcterms:W3CDTF">2021-06-23T15:51:41Z</dcterms:modified>
</cp:coreProperties>
</file>