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8"/>
  </p:notesMasterIdLst>
  <p:sldIdLst>
    <p:sldId id="256" r:id="rId2"/>
    <p:sldId id="263" r:id="rId3"/>
    <p:sldId id="266" r:id="rId4"/>
    <p:sldId id="737" r:id="rId5"/>
    <p:sldId id="742" r:id="rId6"/>
    <p:sldId id="743" r:id="rId7"/>
    <p:sldId id="738" r:id="rId8"/>
    <p:sldId id="739" r:id="rId9"/>
    <p:sldId id="744" r:id="rId10"/>
    <p:sldId id="745" r:id="rId11"/>
    <p:sldId id="746" r:id="rId12"/>
    <p:sldId id="747" r:id="rId13"/>
    <p:sldId id="749" r:id="rId14"/>
    <p:sldId id="750" r:id="rId15"/>
    <p:sldId id="753" r:id="rId16"/>
    <p:sldId id="752" r:id="rId17"/>
    <p:sldId id="748" r:id="rId18"/>
    <p:sldId id="754" r:id="rId19"/>
    <p:sldId id="789" r:id="rId20"/>
    <p:sldId id="792" r:id="rId21"/>
    <p:sldId id="790" r:id="rId22"/>
    <p:sldId id="756" r:id="rId23"/>
    <p:sldId id="757" r:id="rId24"/>
    <p:sldId id="758" r:id="rId25"/>
    <p:sldId id="759" r:id="rId26"/>
    <p:sldId id="760" r:id="rId27"/>
    <p:sldId id="762" r:id="rId28"/>
    <p:sldId id="763" r:id="rId29"/>
    <p:sldId id="764" r:id="rId30"/>
    <p:sldId id="765" r:id="rId31"/>
    <p:sldId id="766" r:id="rId32"/>
    <p:sldId id="767" r:id="rId33"/>
    <p:sldId id="768" r:id="rId34"/>
    <p:sldId id="769" r:id="rId35"/>
    <p:sldId id="770" r:id="rId36"/>
    <p:sldId id="771" r:id="rId37"/>
    <p:sldId id="773" r:id="rId38"/>
    <p:sldId id="772" r:id="rId39"/>
    <p:sldId id="774" r:id="rId40"/>
    <p:sldId id="775" r:id="rId41"/>
    <p:sldId id="793" r:id="rId42"/>
    <p:sldId id="791" r:id="rId43"/>
    <p:sldId id="779" r:id="rId44"/>
    <p:sldId id="778" r:id="rId45"/>
    <p:sldId id="781" r:id="rId46"/>
    <p:sldId id="782" r:id="rId47"/>
    <p:sldId id="783" r:id="rId48"/>
    <p:sldId id="780" r:id="rId49"/>
    <p:sldId id="784" r:id="rId50"/>
    <p:sldId id="785" r:id="rId51"/>
    <p:sldId id="786" r:id="rId52"/>
    <p:sldId id="788" r:id="rId53"/>
    <p:sldId id="787" r:id="rId54"/>
    <p:sldId id="740" r:id="rId55"/>
    <p:sldId id="741" r:id="rId56"/>
    <p:sldId id="26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273"/>
  </p:normalViewPr>
  <p:slideViewPr>
    <p:cSldViewPr snapToGrid="0" snapToObjects="1">
      <p:cViewPr varScale="1">
        <p:scale>
          <a:sx n="146" d="100"/>
          <a:sy n="146" d="100"/>
        </p:scale>
        <p:origin x="30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6: Planning book</a:t>
            </a:r>
          </a:p>
          <a:p>
            <a:r>
              <a:rPr lang="en-GB" dirty="0"/>
              <a:t>5, 7: AIMA</a:t>
            </a:r>
          </a:p>
          <a:p>
            <a:r>
              <a:rPr lang="en-GB"/>
              <a:t>8: Rao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7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Rao also on how to give a talk/write a paper: http://</a:t>
            </a:r>
            <a:r>
              <a:rPr lang="en-GB" dirty="0" err="1"/>
              <a:t>rakaposhi.eas.asu.edu</a:t>
            </a:r>
            <a:r>
              <a:rPr lang="en-GB" dirty="0"/>
              <a:t>/</a:t>
            </a:r>
            <a:r>
              <a:rPr lang="en-GB" dirty="0" err="1"/>
              <a:t>ijcai</a:t>
            </a:r>
            <a:r>
              <a:rPr lang="en-GB" dirty="0"/>
              <a:t>-dc-</a:t>
            </a:r>
            <a:r>
              <a:rPr lang="en-GB" dirty="0" err="1"/>
              <a:t>talk.html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9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 beyond planning with their own models of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93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PPE: concise by focus on plan, easy to compute; may reveal too much/irrelevant info, ignores other differences that may have contributed (not complete)</a:t>
            </a:r>
          </a:p>
          <a:p>
            <a:r>
              <a:rPr lang="en-GB" dirty="0"/>
              <a:t>MPE: easy to compute, complete; not concise; may reveal too much/irrelevant info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28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92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MCE = hand-tucked : hand-tucked is already in effect of tuck of human’s model</a:t>
            </a:r>
          </a:p>
          <a:p>
            <a:r>
              <a:rPr lang="en-GB" dirty="0"/>
              <a:t>If human were to find out that crouched is a precondition of move, then MCE no longer valid (according to model including MCE update: robot now has to tuck and crouch before move); MME still holds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70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6: Planning book</a:t>
            </a:r>
          </a:p>
          <a:p>
            <a:r>
              <a:rPr lang="en-GB" dirty="0"/>
              <a:t>5, 7: AIMA</a:t>
            </a:r>
          </a:p>
          <a:p>
            <a:r>
              <a:rPr lang="en-GB" dirty="0"/>
              <a:t>8: Rao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5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272203"/>
          </a:xfrm>
          <a:solidFill>
            <a:schemeClr val="accent3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EE25B-DF47-024F-9634-5072BC7A6FEB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46">
            <a:extLst>
              <a:ext uri="{FF2B5EF4-FFF2-40B4-BE49-F238E27FC236}">
                <a16:creationId xmlns:a16="http://schemas.microsoft.com/office/drawing/2014/main" id="{FDF5D0F4-1273-274B-A7AC-164D1C3450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7" y="298033"/>
            <a:ext cx="8785225" cy="57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401FC7-71CF-4E47-9E19-80C0AB1C5781}"/>
              </a:ext>
            </a:extLst>
          </p:cNvPr>
          <p:cNvSpPr/>
          <p:nvPr userDrawn="1"/>
        </p:nvSpPr>
        <p:spPr>
          <a:xfrm>
            <a:off x="179387" y="6254495"/>
            <a:ext cx="1881061" cy="389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Bild 48" descr="Logo_Inst_InfSys_P309.pdf">
            <a:extLst>
              <a:ext uri="{FF2B5EF4-FFF2-40B4-BE49-F238E27FC236}">
                <a16:creationId xmlns:a16="http://schemas.microsoft.com/office/drawing/2014/main" id="{218A8C7C-F06C-5441-B2E6-6A2A31CEC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34" y="5545245"/>
            <a:ext cx="3652807" cy="97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4874241"/>
            <a:ext cx="6858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26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51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52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80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6048"/>
            <a:ext cx="3886200" cy="50309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46048"/>
            <a:ext cx="3886200" cy="50309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858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09775"/>
            <a:ext cx="3868340" cy="4179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858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09775"/>
            <a:ext cx="3887391" cy="4179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07CA38-C955-1D40-A2DC-14FA5861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986"/>
            <a:ext cx="7886700" cy="615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4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6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80C1A-4964-8F41-96D8-7ED70D1D4476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5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5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0986"/>
            <a:ext cx="7886700" cy="717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58240"/>
            <a:ext cx="7886700" cy="501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91B1AE1C-FEC2-4348-9475-041C80A731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96AF92E2-BDCD-6049-9EAA-8D50CD19579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" name="Bild 48" descr="Logo_Inst_InfSys_P309.pdf">
            <a:extLst>
              <a:ext uri="{FF2B5EF4-FFF2-40B4-BE49-F238E27FC236}">
                <a16:creationId xmlns:a16="http://schemas.microsoft.com/office/drawing/2014/main" id="{6BFDEE98-4A30-3C4F-AA99-EBE9722170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AAD865F-9244-D44C-BD8B-7371A4C3B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42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xkcd.com/157/" TargetMode="External"/><Relationship Id="rId18" Type="http://schemas.openxmlformats.org/officeDocument/2006/relationships/image" Target="../media/image36.png"/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42.png"/><Relationship Id="rId2" Type="http://schemas.openxmlformats.org/officeDocument/2006/relationships/image" Target="../media/image3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LIZA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thenewstack.io/remembering-shakey-first-intelligent-robot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hyperlink" Target="https://anki.com/en-us/cozmo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akaposhi.eas.asu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Advanced Topics Data Science and AI </a:t>
            </a:r>
            <a:br>
              <a:rPr lang="en-GB" sz="4400" dirty="0"/>
            </a:br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Human-aware Planning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Collaborative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Find a </a:t>
                </a:r>
                <a:r>
                  <a:rPr lang="en-GB" dirty="0">
                    <a:solidFill>
                      <a:srgbClr val="C00000"/>
                    </a:solidFill>
                  </a:rPr>
                  <a:t>joint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C00000"/>
                    </a:solidFill>
                  </a:rPr>
                  <a:t>plan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to a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400051-F028-6D43-B692-4A17A63AE927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A8BCC9A-4B38-044A-9D74-9AA2796BAE31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AE373A-738A-A74F-A35B-5CBA17EC4E74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0066B11-D62B-8F49-91D9-80F11B27A9B9}"/>
                </a:ext>
              </a:extLst>
            </p:cNvPr>
            <p:cNvCxnSpPr>
              <a:stCxn id="67" idx="6"/>
              <a:endCxn id="69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4132F79E-F99D-5343-9355-54C9E96A7571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3354006-8008-3043-A970-8F2833382460}"/>
                </a:ext>
              </a:extLst>
            </p:cNvPr>
            <p:cNvCxnSpPr>
              <a:cxnSpLocks/>
              <a:stCxn id="69" idx="6"/>
              <a:endCxn id="72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A97B281-4449-EA44-B2C0-A0D8D288A073}"/>
                </a:ext>
              </a:extLst>
            </p:cNvPr>
            <p:cNvCxnSpPr>
              <a:cxnSpLocks/>
              <a:stCxn id="72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C2F05C2-FD2D-4D45-BEE7-B49D5F3840EC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49DEEBA-A7EC-EF47-B712-E9CFE5CA3F5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2525003-739B-9C47-9EB8-1F7B8691C578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33DBE6-4F12-B34F-BF8B-F6396DF5ACB1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0541ABF-85FF-F64D-9336-FC7212363944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F94E1F3-8E4A-2642-B68E-9B89882B4675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B52A847-CA95-6740-A207-047A211C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6027086-D2DD-E043-8D39-F7257988494B}"/>
              </a:ext>
            </a:extLst>
          </p:cNvPr>
          <p:cNvGrpSpPr/>
          <p:nvPr/>
        </p:nvGrpSpPr>
        <p:grpSpPr>
          <a:xfrm>
            <a:off x="5252601" y="4429349"/>
            <a:ext cx="1361767" cy="779714"/>
            <a:chOff x="4181300" y="3267687"/>
            <a:chExt cx="1656793" cy="779714"/>
          </a:xfrm>
        </p:grpSpPr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1E03E5EF-6528-994C-BE21-72AE3442D6B1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BA792CAA-5570-844F-A5FB-B30C628765C4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130EF18-595B-594A-8CBA-585756501424}"/>
              </a:ext>
            </a:extLst>
          </p:cNvPr>
          <p:cNvGrpSpPr/>
          <p:nvPr/>
        </p:nvGrpSpPr>
        <p:grpSpPr>
          <a:xfrm>
            <a:off x="4636963" y="3833074"/>
            <a:ext cx="1278962" cy="1433748"/>
            <a:chOff x="3500418" y="2885288"/>
            <a:chExt cx="1278962" cy="1433748"/>
          </a:xfrm>
        </p:grpSpPr>
        <p:pic>
          <p:nvPicPr>
            <p:cNvPr id="90" name="Picture 89">
              <a:hlinkClick r:id="rId13"/>
              <a:extLst>
                <a:ext uri="{FF2B5EF4-FFF2-40B4-BE49-F238E27FC236}">
                  <a16:creationId xmlns:a16="http://schemas.microsoft.com/office/drawing/2014/main" id="{E62FECA5-F81B-C749-A63D-05ACA422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4893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/>
                  <a:t>Next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GB" dirty="0"/>
                  <a:t>of the human’s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human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behaviour</a:t>
                </a:r>
                <a:r>
                  <a:rPr lang="en-GB" dirty="0"/>
                  <a:t> to</a:t>
                </a:r>
              </a:p>
              <a:p>
                <a:pPr lvl="2"/>
                <a:r>
                  <a:rPr lang="en-GB" dirty="0"/>
                  <a:t>assist</a:t>
                </a:r>
              </a:p>
              <a:p>
                <a:pPr lvl="2"/>
                <a:r>
                  <a:rPr lang="en-GB" dirty="0"/>
                  <a:t>avoid</a:t>
                </a:r>
              </a:p>
              <a:p>
                <a:pPr lvl="2"/>
                <a:r>
                  <a:rPr lang="en-GB" dirty="0"/>
                  <a:t>team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32" t="-17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BFFA39-0446-BB4B-942E-99B53D445F32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146AB34-5758-9D4F-B8C3-B2CC2EC7160C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A7A37A0-DF14-F748-AC22-00E381CD1399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C2B2496-A166-9144-A0EB-7A91DB851CA5}"/>
                </a:ext>
              </a:extLst>
            </p:cNvPr>
            <p:cNvCxnSpPr>
              <a:stCxn id="45" idx="6"/>
              <a:endCxn id="4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4CB9051-777A-754A-B693-FA0CB35BD8C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B7894A0-4633-434E-A30D-B2FB5F30A011}"/>
                </a:ext>
              </a:extLst>
            </p:cNvPr>
            <p:cNvCxnSpPr>
              <a:cxnSpLocks/>
              <a:stCxn id="47" idx="6"/>
              <a:endCxn id="50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B131A3A-CD69-DB46-857A-63D4A6CAC0B0}"/>
                </a:ext>
              </a:extLst>
            </p:cNvPr>
            <p:cNvCxnSpPr>
              <a:cxnSpLocks/>
              <a:stCxn id="50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03275F-2082-AB48-9F68-78536EA1F592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95BB748-981B-7640-A5B0-ABE8C2A4A57C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308ED94-1D13-AD41-9560-1A7051D7653C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106C4CA-A750-5A46-AC20-5597092C7566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E2477A-3A4B-F24D-A18C-4ACE6A8EB030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41E3F70-3C0E-A642-9616-5CFAA703E023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134B3C0-C4CE-8743-AA08-B12D71A8E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E19398-2BE5-4F4B-A38B-0BA8299C9936}"/>
              </a:ext>
            </a:extLst>
          </p:cNvPr>
          <p:cNvGrpSpPr/>
          <p:nvPr/>
        </p:nvGrpSpPr>
        <p:grpSpPr>
          <a:xfrm>
            <a:off x="5252601" y="4429349"/>
            <a:ext cx="1361767" cy="779714"/>
            <a:chOff x="4181300" y="3267687"/>
            <a:chExt cx="1656793" cy="779714"/>
          </a:xfrm>
        </p:grpSpPr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E289FABC-DD68-5E4A-813F-D80D27E7232B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E4BF8760-CD92-A740-9F97-B43DB0C40582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Cloud Callout 77">
            <a:extLst>
              <a:ext uri="{FF2B5EF4-FFF2-40B4-BE49-F238E27FC236}">
                <a16:creationId xmlns:a16="http://schemas.microsoft.com/office/drawing/2014/main" id="{ADB22E34-8607-884C-87E2-0C25F1F06BB5}"/>
              </a:ext>
            </a:extLst>
          </p:cNvPr>
          <p:cNvSpPr/>
          <p:nvPr/>
        </p:nvSpPr>
        <p:spPr>
          <a:xfrm>
            <a:off x="7195260" y="2245271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Parallelogram 72">
            <a:extLst>
              <a:ext uri="{FF2B5EF4-FFF2-40B4-BE49-F238E27FC236}">
                <a16:creationId xmlns:a16="http://schemas.microsoft.com/office/drawing/2014/main" id="{D025EB74-615F-8748-92F6-897F30D16341}"/>
              </a:ext>
            </a:extLst>
          </p:cNvPr>
          <p:cNvSpPr/>
          <p:nvPr/>
        </p:nvSpPr>
        <p:spPr>
          <a:xfrm rot="20012224" flipV="1">
            <a:off x="5204844" y="3227287"/>
            <a:ext cx="2782293" cy="581013"/>
          </a:xfrm>
          <a:prstGeom prst="parallelogram">
            <a:avLst>
              <a:gd name="adj" fmla="val 70311"/>
            </a:avLst>
          </a:prstGeom>
          <a:gradFill flip="none" rotWithShape="1">
            <a:gsLst>
              <a:gs pos="65000">
                <a:srgbClr val="C00000">
                  <a:alpha val="65000"/>
                </a:srgbClr>
              </a:gs>
              <a:gs pos="35000">
                <a:schemeClr val="accent1">
                  <a:lumMod val="60000"/>
                  <a:lumOff val="40000"/>
                  <a:alpha val="6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20000">
                <a:schemeClr val="accent1">
                  <a:lumMod val="60000"/>
                  <a:lumOff val="40000"/>
                </a:schemeClr>
              </a:gs>
              <a:gs pos="8000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5A980F-1215-DE49-ACBD-77FFFCA4B250}"/>
              </a:ext>
            </a:extLst>
          </p:cNvPr>
          <p:cNvGrpSpPr/>
          <p:nvPr/>
        </p:nvGrpSpPr>
        <p:grpSpPr>
          <a:xfrm>
            <a:off x="4636963" y="3833074"/>
            <a:ext cx="1278962" cy="1433748"/>
            <a:chOff x="3500418" y="2885288"/>
            <a:chExt cx="1278962" cy="1433748"/>
          </a:xfrm>
        </p:grpSpPr>
        <p:pic>
          <p:nvPicPr>
            <p:cNvPr id="69" name="Picture 68">
              <a:hlinkClick r:id="rId13"/>
              <a:extLst>
                <a:ext uri="{FF2B5EF4-FFF2-40B4-BE49-F238E27FC236}">
                  <a16:creationId xmlns:a16="http://schemas.microsoft.com/office/drawing/2014/main" id="{A7656FFA-67B5-C743-B889-19A28604D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/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hlinkClick r:id="rId13"/>
            <a:extLst>
              <a:ext uri="{FF2B5EF4-FFF2-40B4-BE49-F238E27FC236}">
                <a16:creationId xmlns:a16="http://schemas.microsoft.com/office/drawing/2014/main" id="{E0C22454-3CA6-2A42-BD38-BB741586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4642" y="2414861"/>
            <a:ext cx="326975" cy="8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/>
                  <a:t>Next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endParaRPr lang="en-GB" dirty="0"/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GB" dirty="0"/>
                  <a:t> that the agent expects the human to have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7030A0"/>
                    </a:solidFill>
                  </a:rPr>
                  <a:t>human expectations</a:t>
                </a:r>
                <a:r>
                  <a:rPr lang="en-GB" dirty="0"/>
                  <a:t> to</a:t>
                </a:r>
              </a:p>
              <a:p>
                <a:pPr lvl="2"/>
                <a:r>
                  <a:rPr lang="en-GB" dirty="0"/>
                  <a:t>conform to those expectations</a:t>
                </a:r>
              </a:p>
              <a:p>
                <a:pPr lvl="2"/>
                <a:r>
                  <a:rPr lang="en-GB" dirty="0"/>
                  <a:t>explain its own behaviour in terms of those expectations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32" t="-1763" r="-3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230B9E-2EDE-9445-AE88-8BF508836AC8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32EA5C-75B5-6D44-B763-4A37DEDE8301}"/>
                </a:ext>
              </a:extLst>
            </p:cNvPr>
            <p:cNvCxnSpPr>
              <a:stCxn id="5" idx="6"/>
              <a:endCxn id="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E83C04F-20BE-7E4D-995A-612B23488A07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10211A-A25A-E947-AE07-AF6747136CC0}"/>
                </a:ext>
              </a:extLst>
            </p:cNvPr>
            <p:cNvCxnSpPr>
              <a:cxnSpLocks/>
              <a:stCxn id="11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D8A903E-5D34-F943-9976-E8154DA264F5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F8FEF3-477C-0E4E-9027-2454DC7B527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F2C761-CE62-914F-B7D5-51279F95B722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C04431-CB42-8E40-A8BD-81814D4AA2F5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C89721-3AEC-954C-B7EF-989F1AAFD6B1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949E22-DF4A-954D-9D7D-772EC91D7010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CA0BE9-801A-0F4B-8C72-41584A62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D05D0A-0973-2A44-9068-DC9356DFF8D4}"/>
              </a:ext>
            </a:extLst>
          </p:cNvPr>
          <p:cNvGrpSpPr/>
          <p:nvPr/>
        </p:nvGrpSpPr>
        <p:grpSpPr>
          <a:xfrm>
            <a:off x="5252601" y="4429349"/>
            <a:ext cx="1361767" cy="779714"/>
            <a:chOff x="4181300" y="3267687"/>
            <a:chExt cx="1656793" cy="779714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8587166E-7279-FA42-9535-76D0A81AAB1D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14EEBF0E-FACC-3043-88CB-BA3D59C3AA10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Cloud Callout 20">
            <a:extLst>
              <a:ext uri="{FF2B5EF4-FFF2-40B4-BE49-F238E27FC236}">
                <a16:creationId xmlns:a16="http://schemas.microsoft.com/office/drawing/2014/main" id="{68FD35A8-AF0F-F140-93E3-7491792DF96A}"/>
              </a:ext>
            </a:extLst>
          </p:cNvPr>
          <p:cNvSpPr/>
          <p:nvPr/>
        </p:nvSpPr>
        <p:spPr>
          <a:xfrm>
            <a:off x="4674562" y="2604970"/>
            <a:ext cx="1503892" cy="1107513"/>
          </a:xfrm>
          <a:prstGeom prst="cloudCallout">
            <a:avLst>
              <a:gd name="adj1" fmla="val -31980"/>
              <a:gd name="adj2" fmla="val 68511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4D9EC1-1290-5D43-938D-C688E0FCBC4A}"/>
              </a:ext>
            </a:extLst>
          </p:cNvPr>
          <p:cNvGrpSpPr/>
          <p:nvPr/>
        </p:nvGrpSpPr>
        <p:grpSpPr>
          <a:xfrm>
            <a:off x="4636963" y="3833074"/>
            <a:ext cx="1278962" cy="1433748"/>
            <a:chOff x="3500418" y="2885288"/>
            <a:chExt cx="1278962" cy="1433748"/>
          </a:xfrm>
        </p:grpSpPr>
        <p:pic>
          <p:nvPicPr>
            <p:cNvPr id="22" name="Picture 21">
              <a:hlinkClick r:id="rId13"/>
              <a:extLst>
                <a:ext uri="{FF2B5EF4-FFF2-40B4-BE49-F238E27FC236}">
                  <a16:creationId xmlns:a16="http://schemas.microsoft.com/office/drawing/2014/main" id="{018FADCB-CE50-4D4E-AB9F-31026BF5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Cloud Callout 40">
            <a:extLst>
              <a:ext uri="{FF2B5EF4-FFF2-40B4-BE49-F238E27FC236}">
                <a16:creationId xmlns:a16="http://schemas.microsoft.com/office/drawing/2014/main" id="{0749185C-4AC0-724B-88C5-5A3F2FE97C2E}"/>
              </a:ext>
            </a:extLst>
          </p:cNvPr>
          <p:cNvSpPr/>
          <p:nvPr/>
        </p:nvSpPr>
        <p:spPr>
          <a:xfrm>
            <a:off x="5180901" y="1123913"/>
            <a:ext cx="2565686" cy="1545708"/>
          </a:xfrm>
          <a:prstGeom prst="cloudCallout">
            <a:avLst>
              <a:gd name="adj1" fmla="val 17738"/>
              <a:gd name="adj2" fmla="val 14119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Callout 44">
            <a:extLst>
              <a:ext uri="{FF2B5EF4-FFF2-40B4-BE49-F238E27FC236}">
                <a16:creationId xmlns:a16="http://schemas.microsoft.com/office/drawing/2014/main" id="{EBB2D43E-DAEF-8A41-BB04-C14CEE1462E4}"/>
              </a:ext>
            </a:extLst>
          </p:cNvPr>
          <p:cNvSpPr/>
          <p:nvPr/>
        </p:nvSpPr>
        <p:spPr>
          <a:xfrm>
            <a:off x="6042481" y="1318714"/>
            <a:ext cx="1503892" cy="1107513"/>
          </a:xfrm>
          <a:prstGeom prst="cloudCallout">
            <a:avLst>
              <a:gd name="adj1" fmla="val -66724"/>
              <a:gd name="adj2" fmla="val -23489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056558B-95B9-7B4E-9940-174BF06BBF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7168" y="2774542"/>
            <a:ext cx="386389" cy="572028"/>
          </a:xfrm>
          <a:prstGeom prst="rect">
            <a:avLst/>
          </a:prstGeom>
        </p:spPr>
      </p:pic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89D6EDB-32F6-0147-8D33-1E9FA96F413E}"/>
              </a:ext>
            </a:extLst>
          </p:cNvPr>
          <p:cNvSpPr/>
          <p:nvPr/>
        </p:nvSpPr>
        <p:spPr>
          <a:xfrm rot="19019428" flipV="1">
            <a:off x="4774645" y="2229755"/>
            <a:ext cx="2124000" cy="684000"/>
          </a:xfrm>
          <a:prstGeom prst="parallelogram">
            <a:avLst>
              <a:gd name="adj" fmla="val 32529"/>
            </a:avLst>
          </a:prstGeom>
          <a:gradFill flip="none" rotWithShape="1">
            <a:gsLst>
              <a:gs pos="65000">
                <a:srgbClr val="FF7E79">
                  <a:alpha val="65000"/>
                </a:srgbClr>
              </a:gs>
              <a:gs pos="35000">
                <a:srgbClr val="7030A0">
                  <a:alpha val="65000"/>
                </a:srgbClr>
              </a:gs>
              <a:gs pos="0">
                <a:srgbClr val="7030A0"/>
              </a:gs>
              <a:gs pos="20000">
                <a:srgbClr val="7030A0"/>
              </a:gs>
              <a:gs pos="80000">
                <a:srgbClr val="FF7E79"/>
              </a:gs>
              <a:gs pos="100000">
                <a:srgbClr val="FF7E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/>
              <p:nvPr/>
            </p:nvSpPr>
            <p:spPr>
              <a:xfrm>
                <a:off x="4815273" y="3002572"/>
                <a:ext cx="686549" cy="420896"/>
              </a:xfrm>
              <a:prstGeom prst="roundRect">
                <a:avLst/>
              </a:prstGeom>
              <a:solidFill>
                <a:srgbClr val="FF7E7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273" y="3002572"/>
                <a:ext cx="686549" cy="420896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/>
              <p:nvPr/>
            </p:nvSpPr>
            <p:spPr>
              <a:xfrm>
                <a:off x="6183192" y="1716316"/>
                <a:ext cx="686549" cy="420896"/>
              </a:xfrm>
              <a:prstGeom prst="roundRect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192" y="1716316"/>
                <a:ext cx="686549" cy="42089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EAC4DC82-6FBE-CB41-912E-8A423DC7B3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1312" y="1504284"/>
            <a:ext cx="386389" cy="572028"/>
          </a:xfrm>
          <a:prstGeom prst="rect">
            <a:avLst/>
          </a:prstGeom>
        </p:spPr>
      </p:pic>
      <p:sp>
        <p:nvSpPr>
          <p:cNvPr id="42" name="Cloud Callout 41">
            <a:extLst>
              <a:ext uri="{FF2B5EF4-FFF2-40B4-BE49-F238E27FC236}">
                <a16:creationId xmlns:a16="http://schemas.microsoft.com/office/drawing/2014/main" id="{0C89F31A-BFA2-CF41-9DBB-6CC7CC89E00E}"/>
              </a:ext>
            </a:extLst>
          </p:cNvPr>
          <p:cNvSpPr/>
          <p:nvPr/>
        </p:nvSpPr>
        <p:spPr>
          <a:xfrm>
            <a:off x="7195260" y="2245271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/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649" y="2739484"/>
                <a:ext cx="686549" cy="408623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hlinkClick r:id="rId13"/>
            <a:extLst>
              <a:ext uri="{FF2B5EF4-FFF2-40B4-BE49-F238E27FC236}">
                <a16:creationId xmlns:a16="http://schemas.microsoft.com/office/drawing/2014/main" id="{3F4E8D46-FA89-4A48-9F7B-4BDF66B629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4642" y="2414861"/>
            <a:ext cx="326975" cy="883360"/>
          </a:xfrm>
          <a:prstGeom prst="rect">
            <a:avLst/>
          </a:prstGeom>
        </p:spPr>
      </p:pic>
      <p:pic>
        <p:nvPicPr>
          <p:cNvPr id="47" name="Picture 46">
            <a:hlinkClick r:id="rId13"/>
            <a:extLst>
              <a:ext uri="{FF2B5EF4-FFF2-40B4-BE49-F238E27FC236}">
                <a16:creationId xmlns:a16="http://schemas.microsoft.com/office/drawing/2014/main" id="{007C9C8B-FFF7-314E-AE74-1455DBF39E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3278" y="1504284"/>
            <a:ext cx="245787" cy="6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AA05-1ED8-AF4C-A431-B8ACA08E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Generating Mental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23B28-F31F-2D48-89AE-31B9CA048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Known beforehand (handcrafted/researched)</a:t>
            </a:r>
          </a:p>
          <a:p>
            <a:pPr lvl="1"/>
            <a:r>
              <a:rPr lang="en-GB" dirty="0"/>
              <a:t>Urban Search and Rescue</a:t>
            </a:r>
          </a:p>
          <a:p>
            <a:pPr lvl="1"/>
            <a:r>
              <a:rPr lang="en-GB" dirty="0"/>
              <a:t>Teaching</a:t>
            </a:r>
          </a:p>
          <a:p>
            <a:r>
              <a:rPr lang="en-GB" dirty="0"/>
              <a:t>Learning simple models for generating explanations/explicability</a:t>
            </a:r>
          </a:p>
          <a:p>
            <a:r>
              <a:rPr lang="en-GB" dirty="0"/>
              <a:t>Learning full models (transition functions, rewards)</a:t>
            </a:r>
          </a:p>
          <a:p>
            <a:pPr lvl="1"/>
            <a:r>
              <a:rPr lang="en-GB" dirty="0"/>
              <a:t>Through interaction with users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8F89-8D5D-AD45-8BE5-D6FEB0C6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23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5038-4E29-A74C-9162-8B38E885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XAI &amp;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DA81-049C-3646-A9F0-58FC7FFE1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Standard XAI: view of explanations too simple</a:t>
            </a:r>
          </a:p>
          <a:p>
            <a:pPr lvl="1"/>
            <a:r>
              <a:rPr lang="en-GB" dirty="0"/>
              <a:t>Debugging tool for “inscrutable” representations</a:t>
            </a:r>
          </a:p>
          <a:p>
            <a:pPr lvl="2"/>
            <a:r>
              <a:rPr lang="en-GB" dirty="0"/>
              <a:t>“</a:t>
            </a:r>
            <a:r>
              <a:rPr lang="en-GB" dirty="0">
                <a:solidFill>
                  <a:srgbClr val="C00000"/>
                </a:solidFill>
              </a:rPr>
              <a:t>Pointing</a:t>
            </a:r>
            <a:r>
              <a:rPr lang="en-GB" dirty="0"/>
              <a:t>” explanations (primitive)</a:t>
            </a:r>
          </a:p>
          <a:p>
            <a:pPr lvl="2"/>
            <a:endParaRPr lang="en-GB" dirty="0">
              <a:solidFill>
                <a:schemeClr val="accent1"/>
              </a:solidFill>
            </a:endParaRPr>
          </a:p>
          <a:p>
            <a:pPr lvl="2"/>
            <a:endParaRPr lang="en-GB" dirty="0">
              <a:solidFill>
                <a:schemeClr val="accent1"/>
              </a:solidFill>
            </a:endParaRPr>
          </a:p>
          <a:p>
            <a:pPr lvl="2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2"/>
            <a:r>
              <a:rPr lang="en-GB" dirty="0">
                <a:solidFill>
                  <a:schemeClr val="accent1"/>
                </a:solidFill>
              </a:rPr>
              <a:t>Explaining decisions will involve pointing over space-time tubes</a:t>
            </a:r>
          </a:p>
          <a:p>
            <a:r>
              <a:rPr lang="en-GB" dirty="0"/>
              <a:t>Explanations critical for collaboration</a:t>
            </a:r>
          </a:p>
          <a:p>
            <a:pPr lvl="1"/>
            <a:r>
              <a:rPr lang="en-GB" dirty="0"/>
              <a:t>But not as a monologue from the agent ➝ </a:t>
            </a:r>
            <a:r>
              <a:rPr lang="en-GB" dirty="0">
                <a:solidFill>
                  <a:schemeClr val="accent1"/>
                </a:solidFill>
              </a:rPr>
              <a:t>interaction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C74C6-7CB9-6647-99C5-ABC3857C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E41DC846-676E-5D44-BFF2-C826F7651885}"/>
              </a:ext>
            </a:extLst>
          </p:cNvPr>
          <p:cNvSpPr/>
          <p:nvPr/>
        </p:nvSpPr>
        <p:spPr>
          <a:xfrm>
            <a:off x="6785941" y="2048080"/>
            <a:ext cx="1816327" cy="646331"/>
          </a:xfrm>
          <a:prstGeom prst="borderCallout1">
            <a:avLst>
              <a:gd name="adj1" fmla="val 54957"/>
              <a:gd name="adj2" fmla="val 698"/>
              <a:gd name="adj3" fmla="val 173707"/>
              <a:gd name="adj4" fmla="val -16507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dirty="0"/>
              <a:t>Please point to the “ostrich” part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44B96-D7B6-5349-AAC3-E98A1EAB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67" y="2371246"/>
            <a:ext cx="5532120" cy="1813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465C7-8ACB-DF42-9B46-562C8D4A7E76}"/>
              </a:ext>
            </a:extLst>
          </p:cNvPr>
          <p:cNvSpPr txBox="1"/>
          <p:nvPr/>
        </p:nvSpPr>
        <p:spPr>
          <a:xfrm>
            <a:off x="1307570" y="4185056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School bus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3A445-DCC5-DA40-BB85-FB67FF7F8496}"/>
              </a:ext>
            </a:extLst>
          </p:cNvPr>
          <p:cNvSpPr txBox="1"/>
          <p:nvPr/>
        </p:nvSpPr>
        <p:spPr>
          <a:xfrm>
            <a:off x="2503577" y="4183356"/>
            <a:ext cx="257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Difference between left and right magnified by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D63EF-6105-5244-9E8B-F828D7B31A70}"/>
              </a:ext>
            </a:extLst>
          </p:cNvPr>
          <p:cNvSpPr txBox="1"/>
          <p:nvPr/>
        </p:nvSpPr>
        <p:spPr>
          <a:xfrm>
            <a:off x="5056999" y="4183357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Ostrich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11F959-26A2-5243-A836-78F778AE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730" y="2761545"/>
            <a:ext cx="1498565" cy="18121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7758CA-7EF3-044F-B427-834AC1AD4BFF}"/>
              </a:ext>
            </a:extLst>
          </p:cNvPr>
          <p:cNvCxnSpPr/>
          <p:nvPr/>
        </p:nvCxnSpPr>
        <p:spPr>
          <a:xfrm>
            <a:off x="5077375" y="4230415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95FFB1-5F40-C845-9756-36719F41DCC2}"/>
              </a:ext>
            </a:extLst>
          </p:cNvPr>
          <p:cNvCxnSpPr/>
          <p:nvPr/>
        </p:nvCxnSpPr>
        <p:spPr>
          <a:xfrm>
            <a:off x="2542697" y="4252605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36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Ethical Quandaries of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6EC9F-5418-8146-B081-8B1A90DBB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6149993" cy="5018723"/>
          </a:xfrm>
        </p:spPr>
        <p:txBody>
          <a:bodyPr>
            <a:normAutofit/>
          </a:bodyPr>
          <a:lstStyle/>
          <a:p>
            <a:r>
              <a:rPr lang="en-GB" dirty="0"/>
              <a:t>Evolutionary, mental modelling allowed us to both cooperate or compete/sabotage each other</a:t>
            </a:r>
          </a:p>
          <a:p>
            <a:pPr lvl="1"/>
            <a:r>
              <a:rPr lang="en-GB" dirty="0"/>
              <a:t>Lying is only possible because we can model others’ mental states</a:t>
            </a:r>
          </a:p>
          <a:p>
            <a:r>
              <a:rPr lang="en-GB" dirty="0"/>
              <a:t>Human-aware AI systems with mental modelling capabilities bring additional ethical quandaries</a:t>
            </a:r>
          </a:p>
          <a:p>
            <a:pPr lvl="1"/>
            <a:r>
              <a:rPr lang="en-GB" dirty="0"/>
              <a:t>E.g., automated negotiating agents that misrepresent their intentions to gain material advantage</a:t>
            </a:r>
          </a:p>
          <a:p>
            <a:pPr lvl="1"/>
            <a:r>
              <a:rPr lang="en-GB" dirty="0"/>
              <a:t>Your personal assistant that tells you white lies to get you to eat healthy (or not…)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744E7-4A94-F140-8040-95061F533D33}"/>
              </a:ext>
            </a:extLst>
          </p:cNvPr>
          <p:cNvSpPr/>
          <p:nvPr/>
        </p:nvSpPr>
        <p:spPr>
          <a:xfrm>
            <a:off x="6792138" y="1075801"/>
            <a:ext cx="1596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0AF4F"/>
                </a:solidFill>
                <a:latin typeface="LucidaHandwriting"/>
              </a:rPr>
              <a:t>Every tool is a weapon, if you hold it right.</a:t>
            </a:r>
            <a:endParaRPr lang="en-GB" dirty="0"/>
          </a:p>
          <a:p>
            <a:r>
              <a:rPr lang="en-GB" i="1" dirty="0">
                <a:solidFill>
                  <a:srgbClr val="00AF4F"/>
                </a:solidFill>
                <a:latin typeface="LucidaHandwriting"/>
              </a:rPr>
              <a:t>--Ani </a:t>
            </a:r>
            <a:r>
              <a:rPr lang="en-GB" i="1" dirty="0" err="1">
                <a:solidFill>
                  <a:srgbClr val="00AF4F"/>
                </a:solidFill>
                <a:latin typeface="LucidaHandwriting"/>
              </a:rPr>
              <a:t>Difranco</a:t>
            </a:r>
            <a:r>
              <a:rPr lang="en-GB" i="1" dirty="0">
                <a:solidFill>
                  <a:srgbClr val="00AF4F"/>
                </a:solidFill>
                <a:latin typeface="LucidaHandwriting"/>
              </a:rPr>
              <a:t> </a:t>
            </a:r>
            <a:endParaRPr lang="en-GB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54B3F1-1B22-6E4B-B74C-C28B83F6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2358569"/>
            <a:ext cx="1465737" cy="221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8FFCC7-6EF1-3D4E-B132-E5FF056F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221" y="4194859"/>
            <a:ext cx="1458163" cy="216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77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Ethical Quandaries of Interaction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EA7B25-768E-814A-9AFF-0AF053F8B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282873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Humans’ example closure tendencies are more pronounced for emotional/social intelligence aspects</a:t>
            </a:r>
          </a:p>
          <a:p>
            <a:pPr lvl="1"/>
            <a:r>
              <a:rPr lang="en-GB" dirty="0"/>
              <a:t>No on who saw </a:t>
            </a:r>
            <a:r>
              <a:rPr lang="en-GB" dirty="0" err="1"/>
              <a:t>Shakey</a:t>
            </a:r>
            <a:r>
              <a:rPr lang="en-GB" dirty="0"/>
              <a:t> the first time thought it could shoot hoops, yet the first people interacting with Eliza assumed it was a real doctor</a:t>
            </a:r>
          </a:p>
          <a:p>
            <a:pPr lvl="1"/>
            <a:r>
              <a:rPr lang="en-GB" dirty="0"/>
              <a:t>Concerns about human-aware AI ”toys” such as </a:t>
            </a:r>
            <a:r>
              <a:rPr lang="en-GB" dirty="0" err="1"/>
              <a:t>Cozmo</a:t>
            </a:r>
            <a:r>
              <a:rPr lang="en-GB" dirty="0"/>
              <a:t> (e.g., Sherry Turkle)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80034-5FFF-5645-B2ED-1D2BAFA69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78" y="3872288"/>
            <a:ext cx="1776653" cy="2387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804D0-A50A-4749-AF2A-4D607E8F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278" y="4222075"/>
            <a:ext cx="2555379" cy="1802632"/>
          </a:xfrm>
          <a:prstGeom prst="rect">
            <a:avLst/>
          </a:prstGeom>
        </p:spPr>
      </p:pic>
      <p:pic>
        <p:nvPicPr>
          <p:cNvPr id="19" name="Cozmo">
            <a:hlinkClick r:id="" action="ppaction://media"/>
            <a:extLst>
              <a:ext uri="{FF2B5EF4-FFF2-40B4-BE49-F238E27FC236}">
                <a16:creationId xmlns:a16="http://schemas.microsoft.com/office/drawing/2014/main" id="{B332F81A-F4B0-F14C-BDB5-0E0969B71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5657" y="4222075"/>
            <a:ext cx="2694213" cy="21553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C4E939-40E1-ED43-8C8E-E76646B494CA}"/>
              </a:ext>
            </a:extLst>
          </p:cNvPr>
          <p:cNvSpPr/>
          <p:nvPr/>
        </p:nvSpPr>
        <p:spPr>
          <a:xfrm>
            <a:off x="2372833" y="6259811"/>
            <a:ext cx="486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https://thenewstack.io/remembering-shakey-first-intelligent-robot/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https://en.wikipedia.org/wiki/ELIZA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https://anki.com/en-us/cozmo.html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2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A09187-B92A-2D47-A660-0063B52E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Differences in Mental Models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F53C7C-E68E-9741-928C-30AD4DD6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58240"/>
            <a:ext cx="8241031" cy="501872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Expectations on </a:t>
            </a:r>
            <a:r>
              <a:rPr lang="en-GB" dirty="0">
                <a:solidFill>
                  <a:schemeClr val="accent1"/>
                </a:solidFill>
              </a:rPr>
              <a:t>capabilities</a:t>
            </a:r>
          </a:p>
          <a:p>
            <a:pPr lvl="1"/>
            <a:r>
              <a:rPr lang="en-GB" dirty="0"/>
              <a:t>Human may have misconceptions about robot’s actions</a:t>
            </a:r>
          </a:p>
          <a:p>
            <a:pPr lvl="1"/>
            <a:r>
              <a:rPr lang="en-GB" dirty="0"/>
              <a:t>Certain actions in human’s mental model may not be feasible for robot</a:t>
            </a:r>
          </a:p>
          <a:p>
            <a:r>
              <a:rPr lang="en-GB" dirty="0"/>
              <a:t>Expected state of the </a:t>
            </a:r>
            <a:r>
              <a:rPr lang="en-GB" dirty="0">
                <a:solidFill>
                  <a:schemeClr val="accent1"/>
                </a:solidFill>
              </a:rPr>
              <a:t>world</a:t>
            </a:r>
          </a:p>
          <a:p>
            <a:pPr lvl="1"/>
            <a:r>
              <a:rPr lang="en-GB" dirty="0"/>
              <a:t>Human may assume certain facts are true (when they are not true)</a:t>
            </a:r>
          </a:p>
          <a:p>
            <a:r>
              <a:rPr lang="en-GB" dirty="0"/>
              <a:t>Expected </a:t>
            </a:r>
            <a:r>
              <a:rPr lang="en-GB" dirty="0">
                <a:solidFill>
                  <a:schemeClr val="accent1"/>
                </a:solidFill>
              </a:rPr>
              <a:t>goals</a:t>
            </a:r>
          </a:p>
          <a:p>
            <a:pPr lvl="1"/>
            <a:r>
              <a:rPr lang="en-GB" dirty="0"/>
              <a:t>Human may have misconceptions about robot’s objectives/intentions</a:t>
            </a:r>
          </a:p>
          <a:p>
            <a:r>
              <a:rPr lang="en-GB" dirty="0">
                <a:solidFill>
                  <a:schemeClr val="accent1"/>
                </a:solidFill>
              </a:rPr>
              <a:t>Sensor</a:t>
            </a:r>
            <a:r>
              <a:rPr lang="en-GB" dirty="0"/>
              <a:t> model differences</a:t>
            </a:r>
          </a:p>
          <a:p>
            <a:pPr lvl="1"/>
            <a:r>
              <a:rPr lang="en-GB" dirty="0"/>
              <a:t>Human may have partial observability of robot’s activities</a:t>
            </a:r>
          </a:p>
          <a:p>
            <a:pPr lvl="1"/>
            <a:r>
              <a:rPr lang="en-GB" dirty="0"/>
              <a:t>Human may have incorrect beliefs about robot’s observational capabilities</a:t>
            </a:r>
          </a:p>
          <a:p>
            <a:r>
              <a:rPr lang="en-GB" dirty="0"/>
              <a:t>Different </a:t>
            </a:r>
            <a:r>
              <a:rPr lang="en-GB" dirty="0">
                <a:solidFill>
                  <a:schemeClr val="accent1"/>
                </a:solidFill>
              </a:rPr>
              <a:t>representations</a:t>
            </a:r>
          </a:p>
          <a:p>
            <a:pPr lvl="1"/>
            <a:r>
              <a:rPr lang="en-GB" dirty="0"/>
              <a:t>Robot’s innate representation scheme might be too complex for human</a:t>
            </a:r>
          </a:p>
          <a:p>
            <a:pPr lvl="1"/>
            <a:r>
              <a:rPr lang="en-GB" dirty="0"/>
              <a:t>Human may be thinking in terms of a different vocabulary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595A-48E7-DB48-97A7-9FC5272F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13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50B-2697-8F4A-A9A8-C0E1CC87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Search and Rescue (USAR)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7132-B558-D94E-9F24-491EBCD2B2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deployed to a disaster area</a:t>
            </a:r>
          </a:p>
          <a:p>
            <a:r>
              <a:rPr lang="en-GB" dirty="0"/>
              <a:t>Tasks robot can perform tasks:</a:t>
            </a:r>
          </a:p>
          <a:p>
            <a:pPr lvl="1"/>
            <a:r>
              <a:rPr lang="en-GB" dirty="0"/>
              <a:t>Survey particular rooms</a:t>
            </a:r>
          </a:p>
          <a:p>
            <a:pPr lvl="1"/>
            <a:r>
              <a:rPr lang="en-GB" dirty="0"/>
              <a:t>Identify survivors</a:t>
            </a:r>
          </a:p>
          <a:p>
            <a:pPr lvl="1"/>
            <a:r>
              <a:rPr lang="en-GB" dirty="0"/>
              <a:t>Perform triage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525107-0363-1144-B38E-E45DB0FF9F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Two agents in domain</a:t>
            </a:r>
          </a:p>
          <a:p>
            <a:pPr lvl="1"/>
            <a:r>
              <a:rPr lang="en-GB" dirty="0"/>
              <a:t>Internal agent – Robot</a:t>
            </a:r>
          </a:p>
          <a:p>
            <a:pPr lvl="1"/>
            <a:r>
              <a:rPr lang="en-GB" dirty="0"/>
              <a:t>External agent – Human</a:t>
            </a:r>
          </a:p>
          <a:p>
            <a:r>
              <a:rPr lang="en-GB" dirty="0"/>
              <a:t>Their models may diverge – leading to different expectation on behaviours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ED497-17C1-D64E-A297-895C54458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7D5EF-D57E-F745-BED9-5A7BEBCD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956" y="4138267"/>
            <a:ext cx="6413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C3E4C-293A-AF48-86E8-EF2D1660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7A6E9-41FC-5546-BD29-8D603962C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and human may have different models of same task</a:t>
            </a:r>
          </a:p>
          <a:p>
            <a:pPr lvl="1"/>
            <a:r>
              <a:rPr lang="en-GB" dirty="0"/>
              <a:t>Divergence in models can lead to expectation mismatch</a:t>
            </a:r>
          </a:p>
          <a:p>
            <a:pPr lvl="1"/>
            <a:r>
              <a:rPr lang="en-GB" dirty="0"/>
              <a:t>Consequence: Plans that are optimal to robot may not be so in model of human</a:t>
            </a:r>
          </a:p>
          <a:p>
            <a:pPr lvl="2"/>
            <a:r>
              <a:rPr lang="en-GB" dirty="0">
                <a:solidFill>
                  <a:srgbClr val="C00000"/>
                </a:solidFill>
              </a:rPr>
              <a:t>Inexplicable</a:t>
            </a:r>
            <a:r>
              <a:rPr lang="en-GB" dirty="0"/>
              <a:t> plans</a:t>
            </a:r>
          </a:p>
          <a:p>
            <a:r>
              <a:rPr lang="en-GB" dirty="0"/>
              <a:t>Robot has two options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Explicable planning </a:t>
            </a:r>
            <a:r>
              <a:rPr lang="en-GB" dirty="0"/>
              <a:t>– sacrifice optimality in own model to be explicable to human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interpretable behaviour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Plan Explanations </a:t>
            </a:r>
            <a:r>
              <a:rPr lang="en-GB" dirty="0"/>
              <a:t>– resolve perceived suboptimality by revealing relevant model differences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model reconciliation</a:t>
            </a:r>
            <a:endParaRPr lang="en-GB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825D-E276-7B46-8CB6-FA7F8F26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5FB08-DF0C-9E49-BAF8-453D955DBF31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6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58240"/>
            <a:ext cx="8329821" cy="5018723"/>
          </a:xfrm>
        </p:spPr>
        <p:txBody>
          <a:bodyPr numCol="2" spcCol="18000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Refinement</a:t>
            </a:r>
            <a:r>
              <a:rPr lang="en-GB" dirty="0"/>
              <a:t>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Temporal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Nondeterministic</a:t>
            </a:r>
            <a:r>
              <a:rPr lang="en-GB" dirty="0"/>
              <a:t> Models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/>
              <a:t>Standard</a:t>
            </a:r>
            <a:r>
              <a:rPr lang="en-GB" dirty="0"/>
              <a:t> Decision</a:t>
            </a:r>
            <a:br>
              <a:rPr lang="en-GB" dirty="0"/>
            </a:br>
            <a:r>
              <a:rPr lang="en-GB" dirty="0"/>
              <a:t> Making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/>
              <a:t>Probabilistic</a:t>
            </a:r>
            <a:r>
              <a:rPr lang="en-GB" dirty="0"/>
              <a:t> Models</a:t>
            </a:r>
          </a:p>
          <a:p>
            <a:pPr marL="401638" indent="-401638">
              <a:buFont typeface="+mj-lt"/>
              <a:buAutoNum type="arabicPeriod"/>
            </a:pPr>
            <a:r>
              <a:rPr lang="en-GB"/>
              <a:t> </a:t>
            </a:r>
            <a:r>
              <a:rPr lang="en-GB" b="1"/>
              <a:t>Advanced</a:t>
            </a:r>
            <a:r>
              <a:rPr lang="en-GB"/>
              <a:t> Decision</a:t>
            </a:r>
            <a:br>
              <a:rPr lang="en-GB"/>
            </a:br>
            <a:r>
              <a:rPr lang="en-GB"/>
              <a:t> Making</a:t>
            </a:r>
          </a:p>
          <a:p>
            <a:pPr marL="404813" indent="-404813">
              <a:buFont typeface="+mj-lt"/>
              <a:buAutoNum type="arabicPeriod"/>
            </a:pPr>
            <a:r>
              <a:rPr lang="en-GB">
                <a:solidFill>
                  <a:srgbClr val="C00000"/>
                </a:solidFill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Human-aware</a:t>
            </a:r>
            <a:r>
              <a:rPr lang="en-GB" dirty="0">
                <a:solidFill>
                  <a:srgbClr val="C00000"/>
                </a:solidFill>
              </a:rPr>
              <a:t> Planning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rgbClr val="C00000"/>
                </a:solidFill>
              </a:rPr>
              <a:t>Mental Models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rgbClr val="C00000"/>
                </a:solidFill>
              </a:rPr>
              <a:t>Interpretable Behaviour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rgbClr val="C00000"/>
                </a:solidFill>
              </a:rPr>
              <a:t>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1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Intermediate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Different mental models</a:t>
            </a:r>
          </a:p>
          <a:p>
            <a:pPr lvl="1"/>
            <a:r>
              <a:rPr lang="en-GB" dirty="0"/>
              <a:t>Mental model of the human</a:t>
            </a:r>
          </a:p>
          <a:p>
            <a:pPr lvl="1"/>
            <a:r>
              <a:rPr lang="en-GB" dirty="0"/>
              <a:t>Mental model that the human has of the agent</a:t>
            </a:r>
          </a:p>
          <a:p>
            <a:pPr lvl="1"/>
            <a:r>
              <a:rPr lang="en-GB" dirty="0"/>
              <a:t>Mental model that the agent assumes the human has of the agent</a:t>
            </a:r>
          </a:p>
          <a:p>
            <a:r>
              <a:rPr lang="en-GB" dirty="0"/>
              <a:t>Differences between mental models</a:t>
            </a:r>
          </a:p>
          <a:p>
            <a:pPr lvl="1"/>
            <a:r>
              <a:rPr lang="en-GB" dirty="0"/>
              <a:t>May lead to inexplicable behaviour</a:t>
            </a:r>
          </a:p>
          <a:p>
            <a:r>
              <a:rPr lang="en-GB" dirty="0"/>
              <a:t>Ethical quandaries</a:t>
            </a:r>
          </a:p>
          <a:p>
            <a:pPr lvl="1"/>
            <a:r>
              <a:rPr lang="en-GB" dirty="0"/>
              <a:t>Modelling mental state of humans requires ethical behaviour of agent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490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b="1" i="1" dirty="0">
                <a:solidFill>
                  <a:srgbClr val="C00000"/>
                </a:solidFill>
              </a:rPr>
              <a:t>Interpretable Behaviour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Explicability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Legibility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8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A758-F8BC-D14F-9AAD-B23EAACA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Interpretable</a:t>
            </a:r>
            <a:r>
              <a:rPr lang="en-GB" dirty="0"/>
              <a:t> Behaviour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01366-0C87-A74C-A7E4-3BC5B660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Explicable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make sense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Legible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convey necessary information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allow users to accurately anticipate future behaviour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9872-DF70-0349-87ED-AEEB08BF8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25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4183-CA8E-8F44-9708-6D71829A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/>
              <a:t>Explicable</a:t>
            </a:r>
            <a:r>
              <a:rPr lang="en-GB" i="1" dirty="0"/>
              <a:t> </a:t>
            </a:r>
            <a:r>
              <a:rPr lang="en-GB" dirty="0"/>
              <a:t>Behaviour?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68B86-5DF6-8C40-9E23-E618FB5F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619" y="2755945"/>
            <a:ext cx="4203298" cy="37829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00155-ED79-3148-AA0A-3FA6DEF0D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Robot’s behaviour may diverge from human’s expectations of it</a:t>
            </a:r>
          </a:p>
          <a:p>
            <a:r>
              <a:rPr lang="en-GB" dirty="0"/>
              <a:t>Human may get surprised by robot’s inexplicable behaviour</a:t>
            </a:r>
          </a:p>
          <a:p>
            <a:r>
              <a:rPr lang="en-GB" dirty="0"/>
              <a:t>One way to avoid surprising </a:t>
            </a:r>
            <a:br>
              <a:rPr lang="en-GB" dirty="0"/>
            </a:br>
            <a:r>
              <a:rPr lang="en-GB" dirty="0"/>
              <a:t>a human involves generating 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explicable behaviour by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conforming to human’s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expectations</a:t>
            </a:r>
            <a:r>
              <a:rPr lang="en-GB" i="1" dirty="0"/>
              <a:t> </a:t>
            </a:r>
            <a:endParaRPr lang="en-GB" dirty="0"/>
          </a:p>
          <a:p>
            <a:pPr lvl="1"/>
            <a:r>
              <a:rPr lang="en-GB" dirty="0"/>
              <a:t>Account for human’s </a:t>
            </a:r>
            <a:br>
              <a:rPr lang="en-GB" dirty="0"/>
            </a:br>
            <a:r>
              <a:rPr lang="en-GB" dirty="0"/>
              <a:t>mental model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1B14-0D04-1F42-B226-17964ABA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1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4E2A-396B-8C4D-B2F2-9C3639F7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41495-1EB7-AD41-9E58-936FEF196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Example: Robot may have to sacrifice its optimality to improve explicability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E79E-6013-0444-8FA4-621D0CBB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8EA2C-D26B-5D40-B2D0-BD04E710C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277" y="4327251"/>
            <a:ext cx="1985825" cy="2273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3AB07-A4DE-1547-B838-75C894EEA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848" y="2067067"/>
            <a:ext cx="6269627" cy="2260184"/>
          </a:xfrm>
          <a:prstGeom prst="rect">
            <a:avLst/>
          </a:prstGeom>
        </p:spPr>
      </p:pic>
      <p:sp>
        <p:nvSpPr>
          <p:cNvPr id="9" name="Down Arrow Callout 8">
            <a:extLst>
              <a:ext uri="{FF2B5EF4-FFF2-40B4-BE49-F238E27FC236}">
                <a16:creationId xmlns:a16="http://schemas.microsoft.com/office/drawing/2014/main" id="{FEDD6B57-0EA6-1D47-9C04-129553436991}"/>
              </a:ext>
            </a:extLst>
          </p:cNvPr>
          <p:cNvSpPr/>
          <p:nvPr/>
        </p:nvSpPr>
        <p:spPr>
          <a:xfrm>
            <a:off x="4024449" y="3239035"/>
            <a:ext cx="1095102" cy="1029277"/>
          </a:xfrm>
          <a:prstGeom prst="downArrowCallout">
            <a:avLst>
              <a:gd name="adj1" fmla="val 19923"/>
              <a:gd name="adj2" fmla="val 25000"/>
              <a:gd name="adj3" fmla="val 25000"/>
              <a:gd name="adj4" fmla="val 2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670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FAD8-B144-1648-94B8-559FB2EB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Model-based 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F5F25-B8F6-7E4C-8A22-D1B610152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4965700" cy="5018723"/>
          </a:xfrm>
        </p:spPr>
        <p:txBody>
          <a:bodyPr/>
          <a:lstStyle/>
          <a:p>
            <a:r>
              <a:rPr lang="en-GB" dirty="0"/>
              <a:t>Human’s mental model is available to the robot </a:t>
            </a:r>
          </a:p>
          <a:p>
            <a:r>
              <a:rPr lang="en-GB" dirty="0"/>
              <a:t>But robot may not be able to plan directly with human mental model</a:t>
            </a:r>
          </a:p>
          <a:p>
            <a:r>
              <a:rPr lang="en-GB" dirty="0"/>
              <a:t>Find a valid plan that is </a:t>
            </a:r>
            <a:r>
              <a:rPr lang="en-GB" dirty="0">
                <a:solidFill>
                  <a:schemeClr val="accent1"/>
                </a:solidFill>
              </a:rPr>
              <a:t>‘closest’ to the expected plan</a:t>
            </a:r>
          </a:p>
          <a:p>
            <a:r>
              <a:rPr lang="en-GB" dirty="0"/>
              <a:t>Involves minimising distance w.r.t. expected plans</a:t>
            </a:r>
          </a:p>
          <a:p>
            <a:pPr lvl="1"/>
            <a:r>
              <a:rPr lang="en-GB" dirty="0"/>
              <a:t>Cost difference in human model</a:t>
            </a:r>
          </a:p>
          <a:p>
            <a:pPr lvl="1"/>
            <a:r>
              <a:rPr lang="en-GB" dirty="0"/>
              <a:t>Action set difference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89997-CEA3-324B-98DA-3BA5189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02EC0-C2B6-0642-B495-09886300DC4A}"/>
              </a:ext>
            </a:extLst>
          </p:cNvPr>
          <p:cNvSpPr/>
          <p:nvPr/>
        </p:nvSpPr>
        <p:spPr>
          <a:xfrm>
            <a:off x="2155372" y="6290589"/>
            <a:ext cx="5786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Vadlamudi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SG,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Explicable planning as minimizing distance from expected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In Proceedings of AAMAS 2019 as extended abstract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26DE6D-0333-C64F-B176-E773C9D7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823" y="1476851"/>
            <a:ext cx="2184400" cy="438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18258-A0DD-2A43-9F50-F9C368B44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50" y="2089876"/>
            <a:ext cx="863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8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Planning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Problem to solve: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Robot may not have human’s mental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GB" dirty="0"/>
                  <a:t> upfront</a:t>
                </a:r>
              </a:p>
              <a:p>
                <a:pPr lvl="1"/>
                <a:r>
                  <a:rPr lang="en-GB" dirty="0"/>
                  <a:t>But: We do not necessarily need to learn the full model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94D5A-F9F8-9E47-9321-7456B06EDDCA}"/>
              </a:ext>
            </a:extLst>
          </p:cNvPr>
          <p:cNvSpPr/>
          <p:nvPr/>
        </p:nvSpPr>
        <p:spPr>
          <a:xfrm>
            <a:off x="2508069" y="2037804"/>
            <a:ext cx="1776548" cy="7053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385288-B7E5-4649-B63D-3B33B9524F01}"/>
              </a:ext>
            </a:extLst>
          </p:cNvPr>
          <p:cNvSpPr/>
          <p:nvPr/>
        </p:nvSpPr>
        <p:spPr>
          <a:xfrm>
            <a:off x="5116286" y="2037804"/>
            <a:ext cx="2590800" cy="7053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95BC08-A83D-4C48-8DD1-6339857B2C9C}"/>
              </a:ext>
            </a:extLst>
          </p:cNvPr>
          <p:cNvCxnSpPr>
            <a:cxnSpLocks/>
            <a:stCxn id="10" idx="0"/>
            <a:endCxn id="5" idx="2"/>
          </p:cNvCxnSpPr>
          <p:nvPr/>
        </p:nvCxnSpPr>
        <p:spPr>
          <a:xfrm flipV="1">
            <a:off x="3130955" y="2743199"/>
            <a:ext cx="265388" cy="107596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974C8B-90B9-F14C-B3A8-7DF59DC92A21}"/>
              </a:ext>
            </a:extLst>
          </p:cNvPr>
          <p:cNvSpPr txBox="1"/>
          <p:nvPr/>
        </p:nvSpPr>
        <p:spPr>
          <a:xfrm>
            <a:off x="4963886" y="3680662"/>
            <a:ext cx="341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Distance between robot plan and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human’s expectation of robot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5BA4F-AA89-3E42-814C-76308A02DC66}"/>
              </a:ext>
            </a:extLst>
          </p:cNvPr>
          <p:cNvSpPr txBox="1"/>
          <p:nvPr/>
        </p:nvSpPr>
        <p:spPr>
          <a:xfrm>
            <a:off x="2195378" y="3819161"/>
            <a:ext cx="187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Cost of robot plan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F1FE43-E556-A34E-BFDF-55623A1FCFFF}"/>
              </a:ext>
            </a:extLst>
          </p:cNvPr>
          <p:cNvCxnSpPr>
            <a:cxnSpLocks/>
            <a:stCxn id="9" idx="0"/>
            <a:endCxn id="6" idx="2"/>
          </p:cNvCxnSpPr>
          <p:nvPr/>
        </p:nvCxnSpPr>
        <p:spPr>
          <a:xfrm flipH="1" flipV="1">
            <a:off x="6411686" y="2743199"/>
            <a:ext cx="257667" cy="9374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2195378" y="6260527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Zhuo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4607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</p:spPr>
            <p:txBody>
              <a:bodyPr/>
              <a:lstStyle/>
              <a:p>
                <a:r>
                  <a:rPr lang="en-GB" dirty="0"/>
                  <a:t>Understand = Associate abstract tasks with actions</a:t>
                </a:r>
              </a:p>
              <a:p>
                <a:r>
                  <a:rPr lang="en-GB" dirty="0"/>
                  <a:t>Consider as a labelling process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  <a:blipFill>
                <a:blip r:embed="rId3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2195378" y="6260527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Zhuo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/>
              <p:nvPr/>
            </p:nvSpPr>
            <p:spPr>
              <a:xfrm>
                <a:off x="4480451" y="3148736"/>
                <a:ext cx="2230547" cy="591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451" y="3148736"/>
                <a:ext cx="2230547" cy="591059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96AD218-802E-3A4F-893E-4565DC40577A}"/>
              </a:ext>
            </a:extLst>
          </p:cNvPr>
          <p:cNvSpPr/>
          <p:nvPr/>
        </p:nvSpPr>
        <p:spPr>
          <a:xfrm>
            <a:off x="4573016" y="3124225"/>
            <a:ext cx="283027" cy="6400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9BAD00-C524-A643-B7FA-13CF3763A052}"/>
              </a:ext>
            </a:extLst>
          </p:cNvPr>
          <p:cNvSpPr/>
          <p:nvPr/>
        </p:nvSpPr>
        <p:spPr>
          <a:xfrm>
            <a:off x="5116286" y="3124225"/>
            <a:ext cx="1429221" cy="6400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23E59F-6EB0-2543-8F29-6F808F3BAD4B}"/>
              </a:ext>
            </a:extLst>
          </p:cNvPr>
          <p:cNvCxnSpPr>
            <a:cxnSpLocks/>
            <a:stCxn id="14" idx="1"/>
            <a:endCxn id="38" idx="3"/>
          </p:cNvCxnSpPr>
          <p:nvPr/>
        </p:nvCxnSpPr>
        <p:spPr>
          <a:xfrm flipH="1" flipV="1">
            <a:off x="3946771" y="3441139"/>
            <a:ext cx="626245" cy="312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E441F5-4275-4047-9656-38C0BD5F503D}"/>
              </a:ext>
            </a:extLst>
          </p:cNvPr>
          <p:cNvCxnSpPr>
            <a:cxnSpLocks/>
            <a:stCxn id="15" idx="3"/>
            <a:endCxn id="39" idx="1"/>
          </p:cNvCxnSpPr>
          <p:nvPr/>
        </p:nvCxnSpPr>
        <p:spPr>
          <a:xfrm>
            <a:off x="6545507" y="3444265"/>
            <a:ext cx="356042" cy="366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AACBCAB-DF7D-3F42-9CCE-5CDABD5D399B}"/>
              </a:ext>
            </a:extLst>
          </p:cNvPr>
          <p:cNvSpPr/>
          <p:nvPr/>
        </p:nvSpPr>
        <p:spPr>
          <a:xfrm>
            <a:off x="5116286" y="2037804"/>
            <a:ext cx="2590800" cy="7053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CA58801-656A-4D49-B55B-616997772CFE}"/>
              </a:ext>
            </a:extLst>
          </p:cNvPr>
          <p:cNvSpPr/>
          <p:nvPr/>
        </p:nvSpPr>
        <p:spPr>
          <a:xfrm rot="16200000">
            <a:off x="5406763" y="1912711"/>
            <a:ext cx="220017" cy="207264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58D1AA-EE23-0E4A-954B-5A17635F3AA5}"/>
              </a:ext>
            </a:extLst>
          </p:cNvPr>
          <p:cNvSpPr txBox="1"/>
          <p:nvPr/>
        </p:nvSpPr>
        <p:spPr>
          <a:xfrm>
            <a:off x="1312892" y="4581571"/>
            <a:ext cx="3401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 = (</a:t>
            </a:r>
            <a:r>
              <a:rPr lang="en-GB" sz="2800" dirty="0">
                <a:solidFill>
                  <a:schemeClr val="accent4"/>
                </a:solidFill>
              </a:rPr>
              <a:t>task</a:t>
            </a:r>
            <a:r>
              <a:rPr lang="en-GB" sz="2800" baseline="-25000" dirty="0">
                <a:solidFill>
                  <a:schemeClr val="accent4"/>
                </a:solidFill>
              </a:rPr>
              <a:t>1</a:t>
            </a:r>
            <a:r>
              <a:rPr lang="en-GB" sz="2800" dirty="0"/>
              <a:t>, </a:t>
            </a:r>
            <a:r>
              <a:rPr lang="en-GB" sz="2800" dirty="0">
                <a:solidFill>
                  <a:schemeClr val="accent4"/>
                </a:solidFill>
              </a:rPr>
              <a:t>task</a:t>
            </a:r>
            <a:r>
              <a:rPr lang="en-GB" sz="2800" baseline="-25000" dirty="0">
                <a:solidFill>
                  <a:schemeClr val="accent4"/>
                </a:solidFill>
              </a:rPr>
              <a:t>2</a:t>
            </a:r>
            <a:r>
              <a:rPr lang="en-GB" sz="2800" dirty="0"/>
              <a:t>, </a:t>
            </a:r>
            <a:r>
              <a:rPr lang="en-GB" sz="2800" dirty="0">
                <a:solidFill>
                  <a:schemeClr val="accent4"/>
                </a:solidFill>
              </a:rPr>
              <a:t>task</a:t>
            </a:r>
            <a:r>
              <a:rPr lang="en-GB" sz="2800" baseline="-25000" dirty="0">
                <a:solidFill>
                  <a:schemeClr val="accent4"/>
                </a:solidFill>
              </a:rPr>
              <a:t>3</a:t>
            </a:r>
            <a:r>
              <a:rPr lang="en-GB" sz="2800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5BB43-B1ED-9C4B-8732-CCF32A79CAD9}"/>
              </a:ext>
            </a:extLst>
          </p:cNvPr>
          <p:cNvSpPr txBox="1"/>
          <p:nvPr/>
        </p:nvSpPr>
        <p:spPr>
          <a:xfrm>
            <a:off x="4914121" y="4580687"/>
            <a:ext cx="3570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Plan = {a</a:t>
            </a:r>
            <a:r>
              <a:rPr lang="en-GB" sz="2800" baseline="-25000" dirty="0"/>
              <a:t>1</a:t>
            </a:r>
            <a:r>
              <a:rPr lang="en-GB" sz="2800" dirty="0"/>
              <a:t>, a</a:t>
            </a:r>
            <a:r>
              <a:rPr lang="en-GB" sz="2800" baseline="-25000" dirty="0"/>
              <a:t>2</a:t>
            </a:r>
            <a:r>
              <a:rPr lang="en-GB" sz="2800" dirty="0"/>
              <a:t>, a</a:t>
            </a:r>
            <a:r>
              <a:rPr lang="en-GB" sz="2800" baseline="-25000" dirty="0"/>
              <a:t>3</a:t>
            </a:r>
            <a:r>
              <a:rPr lang="en-GB" sz="2800" dirty="0"/>
              <a:t>, …, a</a:t>
            </a:r>
            <a:r>
              <a:rPr lang="en-GB" sz="2800" baseline="-25000" dirty="0"/>
              <a:t>n</a:t>
            </a:r>
            <a:r>
              <a:rPr lang="en-GB" sz="2800" dirty="0"/>
              <a:t>}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769FE-AB80-0145-8D78-134EBB37B438}"/>
              </a:ext>
            </a:extLst>
          </p:cNvPr>
          <p:cNvSpPr txBox="1"/>
          <p:nvPr/>
        </p:nvSpPr>
        <p:spPr>
          <a:xfrm>
            <a:off x="5305043" y="5199731"/>
            <a:ext cx="299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L</a:t>
            </a:r>
            <a:r>
              <a:rPr lang="en-GB" sz="2800" baseline="-25000" dirty="0" err="1"/>
              <a:t>h</a:t>
            </a:r>
            <a:r>
              <a:rPr lang="en-GB" sz="2800" dirty="0"/>
              <a:t> =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r>
              <a:rPr lang="en-GB" sz="1600" dirty="0"/>
              <a:t>   </a:t>
            </a:r>
            <a:r>
              <a:rPr lang="en-GB" sz="1600" dirty="0">
                <a:solidFill>
                  <a:srgbClr val="C00000"/>
                </a:solidFill>
              </a:rPr>
              <a:t>⊥</a:t>
            </a:r>
            <a:r>
              <a:rPr lang="en-GB" sz="1600" dirty="0"/>
              <a:t>   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2</a:t>
            </a:r>
            <a:r>
              <a:rPr lang="en-GB" sz="1600" dirty="0"/>
              <a:t>      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endParaRPr lang="en-GB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2CB1E2-60D6-614D-B4CA-A0E622B497E7}"/>
              </a:ext>
            </a:extLst>
          </p:cNvPr>
          <p:cNvSpPr/>
          <p:nvPr/>
        </p:nvSpPr>
        <p:spPr>
          <a:xfrm>
            <a:off x="5958488" y="5141300"/>
            <a:ext cx="2338593" cy="102434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960C17-DCBE-A64B-8245-E8E3FE77D141}"/>
              </a:ext>
            </a:extLst>
          </p:cNvPr>
          <p:cNvCxnSpPr>
            <a:cxnSpLocks/>
          </p:cNvCxnSpPr>
          <p:nvPr/>
        </p:nvCxnSpPr>
        <p:spPr>
          <a:xfrm>
            <a:off x="6178731" y="4961913"/>
            <a:ext cx="0" cy="4596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8C9051-0866-F84A-A05C-4B484A965636}"/>
              </a:ext>
            </a:extLst>
          </p:cNvPr>
          <p:cNvCxnSpPr>
            <a:cxnSpLocks/>
          </p:cNvCxnSpPr>
          <p:nvPr/>
        </p:nvCxnSpPr>
        <p:spPr>
          <a:xfrm>
            <a:off x="7075714" y="4969898"/>
            <a:ext cx="0" cy="4596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38317-E564-D04A-AB3D-B0C70B424957}"/>
              </a:ext>
            </a:extLst>
          </p:cNvPr>
          <p:cNvCxnSpPr>
            <a:cxnSpLocks/>
          </p:cNvCxnSpPr>
          <p:nvPr/>
        </p:nvCxnSpPr>
        <p:spPr>
          <a:xfrm>
            <a:off x="7963988" y="4969898"/>
            <a:ext cx="0" cy="4596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B2991E-52A7-624C-B087-9C669F861961}"/>
              </a:ext>
            </a:extLst>
          </p:cNvPr>
          <p:cNvCxnSpPr>
            <a:cxnSpLocks/>
          </p:cNvCxnSpPr>
          <p:nvPr/>
        </p:nvCxnSpPr>
        <p:spPr>
          <a:xfrm>
            <a:off x="6620847" y="4969898"/>
            <a:ext cx="0" cy="45168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582-A3DD-224C-BA91-C9FCE704BD47}"/>
              </a:ext>
            </a:extLst>
          </p:cNvPr>
          <p:cNvSpPr txBox="1"/>
          <p:nvPr/>
        </p:nvSpPr>
        <p:spPr>
          <a:xfrm>
            <a:off x="5958488" y="5811533"/>
            <a:ext cx="23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No label – inexplicable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277609-E837-C94D-85ED-126A228BB21C}"/>
              </a:ext>
            </a:extLst>
          </p:cNvPr>
          <p:cNvSpPr/>
          <p:nvPr/>
        </p:nvSpPr>
        <p:spPr>
          <a:xfrm>
            <a:off x="744583" y="2979474"/>
            <a:ext cx="3202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accent1"/>
                </a:solidFill>
              </a:rPr>
              <a:t>Domain-independent function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taking task labels as inputs, returning approx. distance value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C1B546-5538-E447-80D4-1CD08A0A11DA}"/>
              </a:ext>
            </a:extLst>
          </p:cNvPr>
          <p:cNvSpPr/>
          <p:nvPr/>
        </p:nvSpPr>
        <p:spPr>
          <a:xfrm>
            <a:off x="6901549" y="2986269"/>
            <a:ext cx="2262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Labelling scheme of human for agent plans (to be learned)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5FF801-A73C-3842-B6DD-B436ADD939AD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5830897" y="3764305"/>
            <a:ext cx="868328" cy="816382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9118E8B-E8DD-D04E-9D99-262174CBAFA2}"/>
              </a:ext>
            </a:extLst>
          </p:cNvPr>
          <p:cNvSpPr txBox="1"/>
          <p:nvPr/>
        </p:nvSpPr>
        <p:spPr>
          <a:xfrm>
            <a:off x="6356823" y="398517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Input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FF38D4D-4D06-5842-9DB3-9E93C3B97047}"/>
              </a:ext>
            </a:extLst>
          </p:cNvPr>
          <p:cNvCxnSpPr>
            <a:cxnSpLocks/>
            <a:stCxn id="14" idx="2"/>
            <a:endCxn id="23" idx="0"/>
          </p:cNvCxnSpPr>
          <p:nvPr/>
        </p:nvCxnSpPr>
        <p:spPr>
          <a:xfrm flipH="1">
            <a:off x="3013711" y="3764305"/>
            <a:ext cx="1700819" cy="817266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E52DBA7-0637-CE45-9609-4B96807A7284}"/>
              </a:ext>
            </a:extLst>
          </p:cNvPr>
          <p:cNvSpPr txBox="1"/>
          <p:nvPr/>
        </p:nvSpPr>
        <p:spPr>
          <a:xfrm>
            <a:off x="3013710" y="3985176"/>
            <a:ext cx="68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ED39E1-8C59-0640-8CD8-E1F25F4F4BD0}"/>
              </a:ext>
            </a:extLst>
          </p:cNvPr>
          <p:cNvSpPr txBox="1"/>
          <p:nvPr/>
        </p:nvSpPr>
        <p:spPr>
          <a:xfrm>
            <a:off x="4335884" y="3902804"/>
            <a:ext cx="1346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Function </a:t>
            </a:r>
            <a:br>
              <a:rPr lang="en-GB" dirty="0"/>
            </a:br>
            <a:r>
              <a:rPr lang="en-GB" dirty="0"/>
              <a:t>composition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8B32609-DF1C-0346-BABE-53B6E20C150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5009145" y="3623656"/>
            <a:ext cx="938" cy="27914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6EFC99F-B9EB-6D42-9EA4-C2D3BC21D5DE}"/>
              </a:ext>
            </a:extLst>
          </p:cNvPr>
          <p:cNvSpPr txBox="1"/>
          <p:nvPr/>
        </p:nvSpPr>
        <p:spPr>
          <a:xfrm>
            <a:off x="7511288" y="613899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B71E8B-4749-934D-A964-AC812B6CE7FE}"/>
              </a:ext>
            </a:extLst>
          </p:cNvPr>
          <p:cNvSpPr txBox="1"/>
          <p:nvPr/>
        </p:nvSpPr>
        <p:spPr>
          <a:xfrm>
            <a:off x="1379870" y="5117783"/>
            <a:ext cx="3245398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E.g., the ratio between number </a:t>
            </a:r>
            <a:br>
              <a:rPr lang="en-GB" dirty="0"/>
            </a:br>
            <a:r>
              <a:rPr lang="en-GB" dirty="0"/>
              <a:t>of actions with non-empty labels </a:t>
            </a:r>
            <a:br>
              <a:rPr lang="en-GB" dirty="0"/>
            </a:br>
            <a:r>
              <a:rPr lang="en-GB" dirty="0"/>
              <a:t>and the number of all actions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2A73F8-6471-9043-A788-03A286478A1B}"/>
              </a:ext>
            </a:extLst>
          </p:cNvPr>
          <p:cNvSpPr txBox="1"/>
          <p:nvPr/>
        </p:nvSpPr>
        <p:spPr>
          <a:xfrm>
            <a:off x="1319671" y="599229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55639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9" grpId="0" animBg="1"/>
      <p:bldP spid="37" grpId="0"/>
      <p:bldP spid="47" grpId="0"/>
      <p:bldP spid="49" grpId="0"/>
      <p:bldP spid="60" grpId="0"/>
      <p:bldP spid="61" grpId="0" animBg="1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623C-86A0-FE45-BBAC-A9487531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/>
              <a:t>Legible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A6D6-BE2F-3D4E-AE2D-F057F64B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essential for the robot to communicate its intentions and objectives to the human</a:t>
            </a:r>
          </a:p>
          <a:p>
            <a:pPr lvl="1"/>
            <a:r>
              <a:rPr lang="en-GB" dirty="0"/>
              <a:t>Explicitly communicate its intentions to the human</a:t>
            </a:r>
          </a:p>
          <a:p>
            <a:pPr lvl="1"/>
            <a:r>
              <a:rPr lang="en-GB" dirty="0"/>
              <a:t>Generating a behaviour which </a:t>
            </a:r>
            <a:r>
              <a:rPr lang="en-GB" dirty="0">
                <a:solidFill>
                  <a:schemeClr val="accent1"/>
                </a:solidFill>
              </a:rPr>
              <a:t>implicitly</a:t>
            </a:r>
            <a:r>
              <a:rPr lang="en-GB" i="1" dirty="0"/>
              <a:t> </a:t>
            </a:r>
            <a:r>
              <a:rPr lang="en-GB" dirty="0"/>
              <a:t>reveals robot’s intentions to the human </a:t>
            </a:r>
          </a:p>
          <a:p>
            <a:pPr lvl="2"/>
            <a:r>
              <a:rPr lang="en-GB" dirty="0"/>
              <a:t>Might be easier for the human teammate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A7E7D-B61A-E94B-AFD2-8212DB89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226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2194-025D-7C4D-8590-7361E7A6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9725-0F4E-2448-B405-C2B4D7E4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1"/>
            <a:ext cx="7886700" cy="290518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In general, involves a setting where</a:t>
            </a:r>
          </a:p>
          <a:p>
            <a:pPr lvl="1"/>
            <a:r>
              <a:rPr lang="en-GB" dirty="0"/>
              <a:t>Human has access to </a:t>
            </a:r>
            <a:r>
              <a:rPr lang="en-GB" dirty="0">
                <a:solidFill>
                  <a:schemeClr val="accent1"/>
                </a:solidFill>
              </a:rPr>
              <a:t>candidate goals </a:t>
            </a:r>
            <a:r>
              <a:rPr lang="en-GB" dirty="0"/>
              <a:t>but does not know true goal</a:t>
            </a:r>
          </a:p>
          <a:p>
            <a:r>
              <a:rPr lang="en-GB" dirty="0"/>
              <a:t>Robot’s objective: Convey true goal implicitly through its behaviour</a:t>
            </a:r>
          </a:p>
          <a:p>
            <a:r>
              <a:rPr lang="en-GB" dirty="0"/>
              <a:t>Human updates its belief on set of candidate goals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synthesising legible behaviour, robot reduces human’s uncertainty over candidate goals</a:t>
            </a:r>
            <a:r>
              <a:rPr lang="en-GB" i="1" dirty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90833-2DE9-D642-8655-26AB4119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12545-3D58-1047-A803-6AE4834A6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3" y="4063423"/>
            <a:ext cx="3022237" cy="2203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2671E-FB97-3745-B24B-1F734F25E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4063819"/>
            <a:ext cx="3042013" cy="22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60F8-9E40-B047-B5FD-0CEDB7D1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775A0-32A3-0B49-820F-E00E90193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1"/>
            <a:ext cx="7886700" cy="2172788"/>
          </a:xfrm>
        </p:spPr>
        <p:txBody>
          <a:bodyPr>
            <a:normAutofit/>
          </a:bodyPr>
          <a:lstStyle/>
          <a:p>
            <a:r>
              <a:rPr lang="en-US" dirty="0"/>
              <a:t>Slides based on material provided by Subbarao (Rao) </a:t>
            </a:r>
            <a:r>
              <a:rPr lang="en-US" dirty="0" err="1"/>
              <a:t>Kambhampati</a:t>
            </a:r>
            <a:r>
              <a:rPr lang="en-US" dirty="0"/>
              <a:t> and his colleagues (for more material on human-aware planning by Rao: </a:t>
            </a:r>
            <a:r>
              <a:rPr lang="en-US" dirty="0">
                <a:hlinkClick r:id="rId3"/>
              </a:rPr>
              <a:t>http://rakaposhi.eas.asu.edu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33FE6-3E25-A04A-9590-1CB282FE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B7540-CE17-2347-8B14-651F37BDB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977" y="3510418"/>
            <a:ext cx="3526045" cy="1985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0978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3AE2-F2C8-C846-AF6B-867646FD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Legible Behaviour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Enables human to </a:t>
                </a:r>
                <a:r>
                  <a:rPr lang="en-GB" dirty="0">
                    <a:solidFill>
                      <a:schemeClr val="accent1"/>
                    </a:solidFill>
                  </a:rPr>
                  <a:t>quickly</a:t>
                </a:r>
                <a:r>
                  <a:rPr lang="en-GB" i="1" dirty="0"/>
                  <a:t> </a:t>
                </a:r>
                <a:r>
                  <a:rPr lang="en-GB" dirty="0"/>
                  <a:t>and </a:t>
                </a:r>
                <a:r>
                  <a:rPr lang="en-GB" dirty="0">
                    <a:solidFill>
                      <a:schemeClr val="accent1"/>
                    </a:solidFill>
                  </a:rPr>
                  <a:t>confidently</a:t>
                </a:r>
                <a:r>
                  <a:rPr lang="en-GB" i="1" dirty="0"/>
                  <a:t> </a:t>
                </a:r>
                <a:r>
                  <a:rPr lang="en-GB" dirty="0"/>
                  <a:t>infer robot’s true goal</a:t>
                </a:r>
              </a:p>
              <a:p>
                <a:r>
                  <a:rPr lang="en-GB" dirty="0"/>
                  <a:t>Human’s belief update is captured using a probabilistic goal recognition system</a:t>
                </a:r>
              </a:p>
              <a:p>
                <a:r>
                  <a:rPr lang="en-GB" dirty="0"/>
                  <a:t>Actions that maximise the posterior probability of the true goal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are favoured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𝒢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𝑂𝑏𝑠𝑒𝑟𝑣𝑎𝑡𝑖𝑜𝑛𝑠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FBD0B-8D72-1D4D-B0CC-599AA4A0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035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F7B6-12CD-2348-B09A-96CBCD3A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Robot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29A0-8049-9E40-BD38-DF726C3DE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Example: Which med kit will the robot pick up?</a:t>
            </a:r>
          </a:p>
          <a:p>
            <a:r>
              <a:rPr lang="en-GB" dirty="0"/>
              <a:t>While performing goal recognition, human considers shortest distances</a:t>
            </a:r>
          </a:p>
          <a:p>
            <a:r>
              <a:rPr lang="en-GB" dirty="0"/>
              <a:t>Approach involves finding a </a:t>
            </a:r>
            <a:br>
              <a:rPr lang="en-GB" dirty="0"/>
            </a:br>
            <a:r>
              <a:rPr lang="en-GB" dirty="0"/>
              <a:t>trajectory endpoint between </a:t>
            </a:r>
            <a:br>
              <a:rPr lang="en-GB" dirty="0"/>
            </a:br>
            <a:r>
              <a:rPr lang="en-GB" dirty="0"/>
              <a:t>start point and true goal such </a:t>
            </a:r>
            <a:br>
              <a:rPr lang="en-GB" dirty="0"/>
            </a:br>
            <a:r>
              <a:rPr lang="en-GB" dirty="0"/>
              <a:t>that posterior probability of</a:t>
            </a:r>
            <a:br>
              <a:rPr lang="en-GB" dirty="0"/>
            </a:br>
            <a:r>
              <a:rPr lang="en-GB" dirty="0"/>
              <a:t>true goal is maximised</a:t>
            </a:r>
          </a:p>
          <a:p>
            <a:pPr lvl="1"/>
            <a:r>
              <a:rPr lang="en-GB" dirty="0"/>
              <a:t>The sooner the goal is </a:t>
            </a:r>
            <a:br>
              <a:rPr lang="en-GB" dirty="0"/>
            </a:br>
            <a:r>
              <a:rPr lang="en-GB" dirty="0"/>
              <a:t>recognised in the </a:t>
            </a:r>
            <a:br>
              <a:rPr lang="en-GB" dirty="0"/>
            </a:br>
            <a:r>
              <a:rPr lang="en-GB" dirty="0"/>
              <a:t>trajectory, the better is </a:t>
            </a:r>
            <a:br>
              <a:rPr lang="en-GB" dirty="0"/>
            </a:br>
            <a:r>
              <a:rPr lang="en-GB" dirty="0"/>
              <a:t>the trajectory’s legibility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0C530-F286-C341-8DAD-CB76C977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EEAB4-298F-8640-A1DD-90E6D261A057}"/>
              </a:ext>
            </a:extLst>
          </p:cNvPr>
          <p:cNvSpPr/>
          <p:nvPr/>
        </p:nvSpPr>
        <p:spPr>
          <a:xfrm>
            <a:off x="2037804" y="6459866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Srinivasa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61AC0-1966-1742-9E5D-C210603D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778" y="2204345"/>
            <a:ext cx="3198767" cy="40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5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53C0-C308-5C49-B420-5F10E677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Transparent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20A6D-7CCE-EA43-B737-22A2CDE88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Example: Is the robot surveying the rooms or performing triage?</a:t>
            </a:r>
          </a:p>
          <a:p>
            <a:r>
              <a:rPr lang="en-GB" dirty="0"/>
              <a:t>Whenever an action is performed, goal recognition system is used to update human’s belief</a:t>
            </a:r>
          </a:p>
          <a:p>
            <a:r>
              <a:rPr lang="en-GB" dirty="0"/>
              <a:t>Objective: Reach a target belief </a:t>
            </a:r>
            <a:br>
              <a:rPr lang="en-GB" dirty="0"/>
            </a:br>
            <a:r>
              <a:rPr lang="en-GB" dirty="0"/>
              <a:t>where true goal is more </a:t>
            </a:r>
            <a:br>
              <a:rPr lang="en-GB" dirty="0"/>
            </a:br>
            <a:r>
              <a:rPr lang="en-GB" dirty="0"/>
              <a:t>probable than other goals</a:t>
            </a:r>
          </a:p>
          <a:p>
            <a:r>
              <a:rPr lang="en-GB" dirty="0"/>
              <a:t>Take the first applicable </a:t>
            </a:r>
            <a:br>
              <a:rPr lang="en-GB" dirty="0"/>
            </a:br>
            <a:r>
              <a:rPr lang="en-GB" dirty="0"/>
              <a:t>action associated with a </a:t>
            </a:r>
            <a:br>
              <a:rPr lang="en-GB" dirty="0"/>
            </a:br>
            <a:r>
              <a:rPr lang="en-GB" dirty="0"/>
              <a:t>belief of highest utility </a:t>
            </a:r>
            <a:br>
              <a:rPr lang="en-GB" dirty="0"/>
            </a:br>
            <a:r>
              <a:rPr lang="en-GB" dirty="0"/>
              <a:t>(closest to target belief)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BDA73-7767-644F-955E-AF80B848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E02AF-F263-2040-A53C-E185DC3DE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841" y="2813779"/>
            <a:ext cx="3077441" cy="32996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183187-7DC3-224B-8A89-137EFD70A376}"/>
              </a:ext>
            </a:extLst>
          </p:cNvPr>
          <p:cNvSpPr/>
          <p:nvPr/>
        </p:nvSpPr>
        <p:spPr>
          <a:xfrm>
            <a:off x="2395401" y="6273848"/>
            <a:ext cx="40625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MacNally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AM,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Lipovetzky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N, Ramirez M, Pearce AR. Action selection for transparent planning. In Proceedings of AAMAS 2018.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1279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F2AD-4A40-BC45-952E-AE19B9058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Generalises problem of goal legibility in terms of </a:t>
                </a:r>
              </a:p>
              <a:p>
                <a:pPr lvl="1"/>
                <a:r>
                  <a:rPr lang="en-GB" dirty="0"/>
                  <a:t>Partial observability of the human</a:t>
                </a:r>
              </a:p>
              <a:p>
                <a:pPr lvl="1"/>
                <a:r>
                  <a:rPr lang="en-GB" dirty="0"/>
                  <a:t>Amount of goal legibility achieved</a:t>
                </a:r>
              </a:p>
              <a:p>
                <a:r>
                  <a:rPr lang="en-GB" dirty="0"/>
                  <a:t>Partial observability:</a:t>
                </a:r>
              </a:p>
              <a:p>
                <a:pPr lvl="1"/>
                <a:r>
                  <a:rPr lang="en-GB" dirty="0"/>
                  <a:t>Multiple action and state pairs may yield the same observation</a:t>
                </a:r>
              </a:p>
              <a:p>
                <a:pPr lvl="1"/>
                <a:r>
                  <a:rPr lang="en-GB" dirty="0"/>
                  <a:t>Human’s belief update consists of all possible states that emit given observation and are valid considering previous belief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𝑢𝑝𝑑𝑎𝑡𝑒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1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BE4A-9282-9D4D-A345-92E799CC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7DE4A-A8BB-5D4C-A114-A66257CFE570}"/>
              </a:ext>
            </a:extLst>
          </p:cNvPr>
          <p:cNvSpPr/>
          <p:nvPr/>
        </p:nvSpPr>
        <p:spPr>
          <a:xfrm>
            <a:off x="2442754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2020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390F-BAC3-E640-A3EB-BE26D147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28706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Example: Robot has to survey and treat a victim</a:t>
                </a:r>
              </a:p>
              <a:p>
                <a:pPr lvl="1"/>
                <a:r>
                  <a:rPr lang="en-GB" dirty="0"/>
                  <a:t>Has to convey which victim it is treating</a:t>
                </a:r>
              </a:p>
              <a:p>
                <a:r>
                  <a:rPr lang="en-GB" dirty="0"/>
                  <a:t>Key idea: Limit number of candidate goals (at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goals) possible in observer’s final belief</a:t>
                </a:r>
              </a:p>
              <a:p>
                <a:r>
                  <a:rPr lang="en-GB" dirty="0"/>
                  <a:t>Explores legible behaviour that satisfies predetermined amount of goal legibility, i.e., the plan is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-legible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2870689"/>
              </a:xfrm>
              <a:blipFill>
                <a:blip r:embed="rId2"/>
                <a:stretch>
                  <a:fillRect l="-1447" t="-4405" r="-322" b="-22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C2CC6-BCE8-7F4E-A7CF-A6A60026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A3E8E9-6856-CB44-86AB-F0BFE51EE948}"/>
              </a:ext>
            </a:extLst>
          </p:cNvPr>
          <p:cNvSpPr/>
          <p:nvPr/>
        </p:nvSpPr>
        <p:spPr>
          <a:xfrm>
            <a:off x="2442754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1D9D4-C055-9944-A056-04C81A938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10" y="4028929"/>
            <a:ext cx="2277660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14822-21B9-8E4D-A738-9E9972E99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930" y="4016963"/>
            <a:ext cx="227814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7CA16-2D2F-EA4A-9B78-BFC170A8B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210" y="4016963"/>
            <a:ext cx="2278140" cy="21600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39F1AFF3-1B41-AA42-952D-E9B58AA25C54}"/>
              </a:ext>
            </a:extLst>
          </p:cNvPr>
          <p:cNvSpPr/>
          <p:nvPr/>
        </p:nvSpPr>
        <p:spPr>
          <a:xfrm>
            <a:off x="2873829" y="5355771"/>
            <a:ext cx="424456" cy="169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07BAF-BEBF-3D40-B947-ADE919FFBDAD}"/>
              </a:ext>
            </a:extLst>
          </p:cNvPr>
          <p:cNvSpPr/>
          <p:nvPr/>
        </p:nvSpPr>
        <p:spPr>
          <a:xfrm>
            <a:off x="5891349" y="4016963"/>
            <a:ext cx="45719" cy="2273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6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8F35-9F68-DD49-B443-E615FEB9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/>
              <a:t>Predictable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07E2-3019-B941-A3F4-1E9CB56C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if robot’s behaviour cannot be anticipated by human, it can hamper team performance 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 robot behaviours </a:t>
            </a:r>
            <a:r>
              <a:rPr lang="en-GB" dirty="0"/>
              <a:t>are </a:t>
            </a:r>
            <a:r>
              <a:rPr lang="en-GB" dirty="0">
                <a:solidFill>
                  <a:schemeClr val="accent1"/>
                </a:solidFill>
              </a:rPr>
              <a:t>easy for the human to understand</a:t>
            </a:r>
            <a:r>
              <a:rPr lang="en-GB" i="1" dirty="0"/>
              <a:t> </a:t>
            </a:r>
            <a:r>
              <a:rPr lang="en-GB" dirty="0"/>
              <a:t>and help in </a:t>
            </a:r>
            <a:r>
              <a:rPr lang="en-GB" dirty="0">
                <a:solidFill>
                  <a:schemeClr val="accent1"/>
                </a:solidFill>
              </a:rPr>
              <a:t>engendering trust in the robot</a:t>
            </a:r>
          </a:p>
          <a:p>
            <a:endParaRPr lang="en-GB" i="1" dirty="0"/>
          </a:p>
          <a:p>
            <a:r>
              <a:rPr lang="en-GB" i="1" dirty="0">
                <a:solidFill>
                  <a:srgbClr val="C00000"/>
                </a:solidFill>
              </a:rPr>
              <a:t>Predictability and legibility are fundamentally different and often contradictory properties of motion </a:t>
            </a:r>
            <a:endParaRPr lang="en-GB" dirty="0">
              <a:solidFill>
                <a:srgbClr val="C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36613-80D8-4043-B804-1E6BF417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589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1305-9D5E-2544-AEFB-3BA6A979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Behaviour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0A77C-09C4-5744-856B-3B4666848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441" y="3409406"/>
            <a:ext cx="3104415" cy="29469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C22F-3602-524A-B641-945B9ED91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general, involves a setting where </a:t>
            </a:r>
          </a:p>
          <a:p>
            <a:pPr lvl="1"/>
            <a:r>
              <a:rPr lang="en-GB" dirty="0"/>
              <a:t>Human knows start state and goal but does not know which plan will be executed </a:t>
            </a:r>
          </a:p>
          <a:p>
            <a:r>
              <a:rPr lang="en-GB" dirty="0"/>
              <a:t>Robot’s objective is to behave in a way that can be anticipated by the human</a:t>
            </a:r>
          </a:p>
          <a:p>
            <a:r>
              <a:rPr lang="en-GB" dirty="0"/>
              <a:t>Observer updates its belief on set of valid plans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synthesising predictable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behaviour, robot reduces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human’s uncertainty over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possible behaviours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19FE5-2821-7D4E-8F17-26E00CD4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85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EE33-A934-394D-877A-3875304A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Robot Motion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0"/>
                <a:ext cx="8018961" cy="501872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Example: What trajectory will robot take?</a:t>
                </a:r>
              </a:p>
              <a:p>
                <a:r>
                  <a:rPr lang="en-GB" dirty="0"/>
                  <a:t>Human assumes that robot is rational and that it prefers short length trajectory</a:t>
                </a:r>
              </a:p>
              <a:p>
                <a:r>
                  <a:rPr lang="en-GB" dirty="0"/>
                  <a:t>Most predictable trajectory optimises path towards the goal (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cost </a:t>
                </a:r>
                <a:r>
                  <a:rPr lang="en-GB" dirty="0" err="1"/>
                  <a:t>fct</a:t>
                </a:r>
                <a:r>
                  <a:rPr lang="en-GB" dirty="0"/>
                  <a:t>. modelling human’s expectation)</a:t>
                </a:r>
              </a:p>
              <a:p>
                <a:pPr marL="10747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There are two aspects of </a:t>
                </a:r>
                <a:br>
                  <a:rPr lang="en-GB" dirty="0"/>
                </a:br>
                <a:r>
                  <a:rPr lang="en-GB" dirty="0"/>
                  <a:t>generating predictable </a:t>
                </a:r>
                <a:br>
                  <a:rPr lang="en-GB" dirty="0"/>
                </a:br>
                <a:r>
                  <a:rPr lang="en-GB" dirty="0"/>
                  <a:t>motion: </a:t>
                </a:r>
              </a:p>
              <a:p>
                <a:pPr lvl="1"/>
                <a:r>
                  <a:rPr lang="en-GB" dirty="0"/>
                  <a:t>Learning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Minimising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0"/>
                <a:ext cx="8018961" cy="5018723"/>
              </a:xfrm>
              <a:blipFill>
                <a:blip r:embed="rId2"/>
                <a:stretch>
                  <a:fillRect l="-1264" t="-1768" r="-158" b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83E1F-553B-774B-BA77-80C763E5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2F0E1-2F3B-3D4A-AB31-4B774B750112}"/>
              </a:ext>
            </a:extLst>
          </p:cNvPr>
          <p:cNvSpPr/>
          <p:nvPr/>
        </p:nvSpPr>
        <p:spPr>
          <a:xfrm>
            <a:off x="2037804" y="6459866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Srinivasa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A3467-E3E2-6E40-A355-9F725309D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911" y="3586000"/>
            <a:ext cx="33147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7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 t="-24561" b="-38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84772" y="1158240"/>
                <a:ext cx="5830577" cy="501872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Key idea: first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 actions should foreshadow rest of actions</a:t>
                </a:r>
              </a:p>
              <a:p>
                <a:r>
                  <a:rPr lang="en-GB" dirty="0"/>
                  <a:t>Example: What route would the robot take to survey the rooms? </a:t>
                </a:r>
              </a:p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dirty="0"/>
                  <a:t> = probability of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, given start state, goal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GB" dirty="0"/>
              </a:p>
              <a:p>
                <a:pPr marL="2447925" indent="-28416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-predictable planner finds action sequence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</a:p>
              <a:p>
                <a:pPr marL="266858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4772" y="1158240"/>
                <a:ext cx="5830577" cy="5018723"/>
              </a:xfrm>
              <a:blipFill>
                <a:blip r:embed="rId3"/>
                <a:stretch>
                  <a:fillRect l="-1522" t="-1768" r="-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679BB-D105-094D-8936-65A1E7FB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0C6E9-3042-2442-A99D-A23618344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91" y="1091247"/>
            <a:ext cx="1952111" cy="1618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B1EA70-F2E6-8D49-89C2-D97CC0F1D961}"/>
              </a:ext>
            </a:extLst>
          </p:cNvPr>
          <p:cNvSpPr/>
          <p:nvPr/>
        </p:nvSpPr>
        <p:spPr>
          <a:xfrm>
            <a:off x="2481943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Fisac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JF, Liu C, Hamrick JB, Sastry SS, Hedrick JK, Griffiths TL, Dragan AD. Generating plans that predict themselves. In Proceedings of WAFR 2016.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D40D7D-4F2D-0843-9C11-0349D13A6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62" y="2709272"/>
            <a:ext cx="1944240" cy="1618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63C89-9E45-BA43-87CF-C7A386106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90" y="4327297"/>
            <a:ext cx="1952111" cy="1618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8BEED-3A5E-A440-B40A-3883A6141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324" y="4333507"/>
            <a:ext cx="1944619" cy="16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95E0-2470-9D4A-81F2-096043300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Assume offline setting </a:t>
            </a:r>
          </a:p>
          <a:p>
            <a:pPr lvl="1"/>
            <a:r>
              <a:rPr lang="en-GB" dirty="0"/>
              <a:t>Human has partial observability</a:t>
            </a:r>
          </a:p>
          <a:p>
            <a:pPr lvl="1"/>
            <a:r>
              <a:rPr lang="en-GB" dirty="0"/>
              <a:t>Belief update performed after receiving all observations</a:t>
            </a:r>
          </a:p>
          <a:p>
            <a:r>
              <a:rPr lang="en-GB" dirty="0"/>
              <a:t>Human guesses robot’s actions based on plans that </a:t>
            </a:r>
          </a:p>
          <a:p>
            <a:pPr lvl="1"/>
            <a:r>
              <a:rPr lang="en-GB" dirty="0"/>
              <a:t>Are consistent with observation sequence </a:t>
            </a:r>
          </a:p>
          <a:p>
            <a:pPr lvl="1"/>
            <a:r>
              <a:rPr lang="en-GB" dirty="0"/>
              <a:t>Achieve goal</a:t>
            </a:r>
          </a:p>
          <a:p>
            <a:r>
              <a:rPr lang="en-GB" dirty="0"/>
              <a:t>Generalises the problem of </a:t>
            </a:r>
            <a:br>
              <a:rPr lang="en-GB" dirty="0"/>
            </a:br>
            <a:r>
              <a:rPr lang="en-GB" dirty="0"/>
              <a:t>conveying actions to observer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2442754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5555F-7E45-AA47-9609-6083859A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346" y="3667601"/>
            <a:ext cx="3095197" cy="24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i="1" dirty="0">
                <a:solidFill>
                  <a:srgbClr val="C00000"/>
                </a:solidFill>
              </a:rPr>
              <a:t>Mental Models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159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5506789" cy="501872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Example:</a:t>
                </a:r>
              </a:p>
              <a:p>
                <a:pPr lvl="1"/>
                <a:r>
                  <a:rPr lang="en-GB" dirty="0"/>
                  <a:t>Robot has to perform triage</a:t>
                </a:r>
              </a:p>
              <a:p>
                <a:pPr lvl="1"/>
                <a:r>
                  <a:rPr lang="en-GB" dirty="0"/>
                  <a:t>Which med kit should the robot pick? </a:t>
                </a:r>
              </a:p>
              <a:p>
                <a:r>
                  <a:rPr lang="en-GB" dirty="0"/>
                  <a:t>Solution: Generate a plan whose observation sequence is associated with </a:t>
                </a:r>
              </a:p>
              <a:p>
                <a:pPr lvl="1"/>
                <a:r>
                  <a:rPr lang="en-GB" dirty="0"/>
                  <a:t>At least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i="1" dirty="0"/>
                  <a:t> </a:t>
                </a:r>
                <a:r>
                  <a:rPr lang="en-GB" dirty="0"/>
                  <a:t>plans to the same goal, </a:t>
                </a:r>
              </a:p>
              <a:p>
                <a:pPr lvl="1"/>
                <a:r>
                  <a:rPr lang="en-GB" dirty="0"/>
                  <a:t>And the plans have high similarity. 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plans that are 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distance from each other –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-similar plans</a:t>
                </a:r>
                <a:endParaRPr lang="en-GB" dirty="0"/>
              </a:p>
              <a:p>
                <a:r>
                  <a:rPr lang="en-GB" dirty="0"/>
                  <a:t>Using plan distance metrics</a:t>
                </a:r>
              </a:p>
              <a:p>
                <a:pPr lvl="1"/>
                <a:r>
                  <a:rPr lang="en-GB" dirty="0"/>
                  <a:t>Action set distance gives the number of similar actions given two plans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5506789" cy="5018723"/>
              </a:xfrm>
              <a:blipFill>
                <a:blip r:embed="rId2"/>
                <a:stretch>
                  <a:fillRect l="-1843" t="-1515" b="-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2442754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254DC-DACA-6D48-8D46-2D8F87AD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439" y="3757295"/>
            <a:ext cx="2721794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C7B3E-F723-264A-952D-800F04AF7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439" y="1158240"/>
            <a:ext cx="270242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58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Aspects of interpretable behaviour</a:t>
            </a:r>
          </a:p>
          <a:p>
            <a:r>
              <a:rPr lang="en-GB" dirty="0"/>
              <a:t>Explicability</a:t>
            </a:r>
          </a:p>
          <a:p>
            <a:pPr lvl="1"/>
            <a:r>
              <a:rPr lang="en-GB" dirty="0"/>
              <a:t>Act in a way that is comprehensible to the human agent</a:t>
            </a:r>
          </a:p>
          <a:p>
            <a:r>
              <a:rPr lang="en-GB" dirty="0"/>
              <a:t>Legibility</a:t>
            </a:r>
          </a:p>
          <a:p>
            <a:pPr lvl="1"/>
            <a:r>
              <a:rPr lang="en-GB" dirty="0"/>
              <a:t>Act in a way such that a human agent can determine which goal is pursued by agent</a:t>
            </a:r>
          </a:p>
          <a:p>
            <a:r>
              <a:rPr lang="en-GB" dirty="0"/>
              <a:t>Predictability</a:t>
            </a:r>
          </a:p>
          <a:p>
            <a:pPr lvl="1"/>
            <a:r>
              <a:rPr lang="en-GB" dirty="0"/>
              <a:t>Act in a way such that a human agent can predict the next steps given the previous steps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144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b="1" i="1" dirty="0">
                <a:solidFill>
                  <a:srgbClr val="C00000"/>
                </a:solidFill>
              </a:rPr>
              <a:t>Explanations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Model reconciliation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344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206AF-CBA1-1E44-9D50-E2C9F994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</a:t>
            </a:r>
            <a:r>
              <a:rPr lang="en-GB" b="1" dirty="0">
                <a:solidFill>
                  <a:schemeClr val="accent1"/>
                </a:solidFill>
              </a:rPr>
              <a:t>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A617C-616A-8C43-88D4-212ACD434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Conforming to expectations of human</a:t>
            </a:r>
          </a:p>
          <a:p>
            <a:pPr lvl="1"/>
            <a:r>
              <a:rPr lang="en-GB" dirty="0"/>
              <a:t>E.g., by explicable planning, considering human’s model of the robot as well; may involve giving up optimal plan</a:t>
            </a:r>
          </a:p>
          <a:p>
            <a:pPr lvl="1"/>
            <a:r>
              <a:rPr lang="en-GB" dirty="0"/>
              <a:t>But: May not be feasible</a:t>
            </a:r>
          </a:p>
          <a:p>
            <a:r>
              <a:rPr lang="en-GB" dirty="0">
                <a:solidFill>
                  <a:schemeClr val="accent1"/>
                </a:solidFill>
              </a:rPr>
              <a:t>Model reconciliation</a:t>
            </a:r>
            <a:r>
              <a:rPr lang="en-GB" dirty="0"/>
              <a:t>: Bring mental model closer by explanations</a:t>
            </a:r>
          </a:p>
          <a:p>
            <a:pPr lvl="1"/>
            <a:r>
              <a:rPr lang="en-GB" dirty="0"/>
              <a:t>Planner is optimal in own </a:t>
            </a:r>
            <a:br>
              <a:rPr lang="en-GB" dirty="0"/>
            </a:br>
            <a:r>
              <a:rPr lang="en-GB" dirty="0"/>
              <a:t>but not in human’s model</a:t>
            </a:r>
          </a:p>
          <a:p>
            <a:pPr lvl="1"/>
            <a:r>
              <a:rPr lang="en-GB" dirty="0"/>
              <a:t>Given a plan, explanation </a:t>
            </a:r>
            <a:br>
              <a:rPr lang="en-GB" dirty="0"/>
            </a:br>
            <a:r>
              <a:rPr lang="en-GB" dirty="0"/>
              <a:t>is a model update</a:t>
            </a:r>
          </a:p>
          <a:p>
            <a:pPr lvl="1"/>
            <a:r>
              <a:rPr lang="en-GB" dirty="0"/>
              <a:t>After explanation, plan is </a:t>
            </a:r>
            <a:br>
              <a:rPr lang="en-GB" dirty="0"/>
            </a:br>
            <a:r>
              <a:rPr lang="en-GB" dirty="0"/>
              <a:t>also optimal in the </a:t>
            </a:r>
            <a:br>
              <a:rPr lang="en-GB" dirty="0"/>
            </a:br>
            <a:r>
              <a:rPr lang="en-GB" dirty="0"/>
              <a:t>updated human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6D00A-93EA-2445-8459-7214BEAF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84C70-4301-604A-A345-E439528E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618" y="3472657"/>
            <a:ext cx="2730500" cy="279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D42B1D-C922-324C-AF83-DDE191E872CB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2727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1896-D43F-1D4A-A662-5D630876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92AE3-4927-834C-9104-E657B7D17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104640"/>
            <a:ext cx="3289300" cy="2072323"/>
          </a:xfrm>
        </p:spPr>
        <p:txBody>
          <a:bodyPr/>
          <a:lstStyle/>
          <a:p>
            <a:r>
              <a:rPr lang="en-GB" dirty="0"/>
              <a:t>Mock search and reconnaissance scenario with internal robot and external human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6EBD2-7D90-884B-9A28-074DF3EF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6693D-AD63-1340-978C-874EAF0D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068546"/>
            <a:ext cx="8267700" cy="294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93E67-7240-3B43-98B7-EB512FB2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50" y="4014946"/>
            <a:ext cx="5080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8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074B-63AB-FB43-9F3E-7661523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to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5D2D8-0BE0-4F48-B2AA-B1A8D3D00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Completeness</a:t>
            </a:r>
            <a:r>
              <a:rPr lang="en-GB" dirty="0"/>
              <a:t>: No better explanation exists, no aspect of plan remains inexplicable</a:t>
            </a:r>
          </a:p>
          <a:p>
            <a:pPr lvl="1"/>
            <a:r>
              <a:rPr lang="en-GB" dirty="0"/>
              <a:t>Requires explanations of a plan to be comparable</a:t>
            </a:r>
          </a:p>
          <a:p>
            <a:r>
              <a:rPr lang="en-GB" dirty="0">
                <a:solidFill>
                  <a:schemeClr val="accent1"/>
                </a:solidFill>
              </a:rPr>
              <a:t>Conciseness</a:t>
            </a:r>
            <a:r>
              <a:rPr lang="en-GB" dirty="0"/>
              <a:t>: Explanations are easily understandable to the </a:t>
            </a:r>
            <a:r>
              <a:rPr lang="en-GB" dirty="0" err="1"/>
              <a:t>explainee</a:t>
            </a:r>
            <a:endParaRPr lang="en-GB" dirty="0"/>
          </a:p>
          <a:p>
            <a:pPr lvl="1"/>
            <a:r>
              <a:rPr lang="en-GB" dirty="0"/>
              <a:t>The larger an explanation, the harder for the human to incorporate information into deliberation process</a:t>
            </a:r>
          </a:p>
          <a:p>
            <a:r>
              <a:rPr lang="en-GB" dirty="0">
                <a:solidFill>
                  <a:schemeClr val="accent1"/>
                </a:solidFill>
              </a:rPr>
              <a:t>Monotonicity</a:t>
            </a:r>
            <a:r>
              <a:rPr lang="en-GB" dirty="0"/>
              <a:t>: Remaining model differences cannot change completeness of explanation, i.e., all aspects of model that yielded plan are reconciled</a:t>
            </a:r>
          </a:p>
          <a:p>
            <a:pPr lvl="1"/>
            <a:r>
              <a:rPr lang="en-GB" dirty="0"/>
              <a:t>Subsumes completeness</a:t>
            </a:r>
          </a:p>
          <a:p>
            <a:r>
              <a:rPr lang="en-GB" dirty="0">
                <a:solidFill>
                  <a:schemeClr val="accent1"/>
                </a:solidFill>
              </a:rPr>
              <a:t>Computability</a:t>
            </a:r>
            <a:r>
              <a:rPr lang="en-GB" dirty="0"/>
              <a:t>: Ease of computing explanation from robot’s point of view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064FE-480D-F94F-B1AF-0A23FBA3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49C1E-E961-3945-84A5-FC5C53BC9943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6984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D904-BED3-5048-8AB0-66AF5B7A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BC637-FC4D-1D42-8F6C-ADEC1D583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Plan Patch Explanation</a:t>
            </a:r>
            <a:r>
              <a:rPr lang="en-GB" dirty="0"/>
              <a:t> (PPE)</a:t>
            </a:r>
          </a:p>
          <a:p>
            <a:pPr lvl="1"/>
            <a:r>
              <a:rPr lang="en-GB" dirty="0"/>
              <a:t>Provide model differences pertaining to only the actions present in the plan that needs to be explained</a:t>
            </a:r>
          </a:p>
          <a:p>
            <a:r>
              <a:rPr lang="en-GB" dirty="0">
                <a:solidFill>
                  <a:schemeClr val="accent1"/>
                </a:solidFill>
              </a:rPr>
              <a:t>Model Patch Explanation</a:t>
            </a:r>
            <a:r>
              <a:rPr lang="en-GB" dirty="0"/>
              <a:t> (MPE)</a:t>
            </a:r>
          </a:p>
          <a:p>
            <a:pPr lvl="1"/>
            <a:r>
              <a:rPr lang="en-GB" dirty="0"/>
              <a:t>Provide all model differences to the human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Complete Explanation </a:t>
            </a:r>
            <a:r>
              <a:rPr lang="en-GB" dirty="0"/>
              <a:t>(MCE)</a:t>
            </a:r>
          </a:p>
          <a:p>
            <a:pPr lvl="1"/>
            <a:r>
              <a:rPr lang="en-GB" dirty="0"/>
              <a:t>Shortest complete explanation</a:t>
            </a:r>
          </a:p>
          <a:p>
            <a:pPr lvl="1"/>
            <a:r>
              <a:rPr lang="en-GB" dirty="0"/>
              <a:t>Can be rendered invalid given further updates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Monotonic Explanation</a:t>
            </a:r>
            <a:r>
              <a:rPr lang="en-GB" dirty="0"/>
              <a:t> (MME)</a:t>
            </a:r>
          </a:p>
          <a:p>
            <a:pPr lvl="1"/>
            <a:r>
              <a:rPr lang="en-GB" dirty="0"/>
              <a:t>Shortest explanation preserving monotonicity</a:t>
            </a:r>
          </a:p>
          <a:p>
            <a:pPr lvl="1"/>
            <a:r>
              <a:rPr lang="en-GB" dirty="0"/>
              <a:t>Not necessarily unique as there may be model differences supporting the same causal links in the plan; exposing one link is enough (to guarantee optimality in the updated model)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C5BBE-8174-0C4F-A876-1A288B52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1D2D9-7075-A54A-9A6A-AF423B509969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1891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D842-AA7D-E64F-9461-D6705CB4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of Types of 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E8915-098E-1445-A7D5-F09B7B46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Plan Patch Explanation</a:t>
                </a:r>
                <a:r>
                  <a:rPr lang="en-GB" dirty="0"/>
                  <a:t> (PPE)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Model Patch Explanation</a:t>
                </a:r>
                <a:r>
                  <a:rPr lang="en-GB" dirty="0"/>
                  <a:t> (MPE)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Complete Explanation </a:t>
                </a:r>
                <a:r>
                  <a:rPr lang="en-GB" dirty="0"/>
                  <a:t>(MCE)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Monotonic Explanation</a:t>
                </a:r>
                <a:r>
                  <a:rPr lang="en-GB" dirty="0"/>
                  <a:t> (MME)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approx</m:t>
                          </m:r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exact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𝑀𝑀𝐸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𝑀𝑃𝐸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b="-1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B0847D6-3102-A342-A73A-7A3DF143A3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4176162"/>
              </p:ext>
            </p:extLst>
          </p:nvPr>
        </p:nvGraphicFramePr>
        <p:xfrm>
          <a:off x="629283" y="3248932"/>
          <a:ext cx="7886067" cy="18542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56733">
                  <a:extLst>
                    <a:ext uri="{9D8B030D-6E8A-4147-A177-3AD203B41FA5}">
                      <a16:colId xmlns:a16="http://schemas.microsoft.com/office/drawing/2014/main" val="263242076"/>
                    </a:ext>
                  </a:extLst>
                </a:gridCol>
                <a:gridCol w="1563114">
                  <a:extLst>
                    <a:ext uri="{9D8B030D-6E8A-4147-A177-3AD203B41FA5}">
                      <a16:colId xmlns:a16="http://schemas.microsoft.com/office/drawing/2014/main" val="77389218"/>
                    </a:ext>
                  </a:extLst>
                </a:gridCol>
                <a:gridCol w="1373782">
                  <a:extLst>
                    <a:ext uri="{9D8B030D-6E8A-4147-A177-3AD203B41FA5}">
                      <a16:colId xmlns:a16="http://schemas.microsoft.com/office/drawing/2014/main" val="3798339176"/>
                    </a:ext>
                  </a:extLst>
                </a:gridCol>
                <a:gridCol w="1517638">
                  <a:extLst>
                    <a:ext uri="{9D8B030D-6E8A-4147-A177-3AD203B41FA5}">
                      <a16:colId xmlns:a16="http://schemas.microsoft.com/office/drawing/2014/main" val="2406550695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888590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Explanation Type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Completeness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Conciseness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Monotonicity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Computability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2467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PPE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✓*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399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chemeClr val="accent1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96611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MCE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✘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3078807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MME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4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  <a:endParaRPr lang="en-GB" b="1" dirty="0">
                        <a:solidFill>
                          <a:schemeClr val="accent4"/>
                        </a:solidFill>
                        <a:latin typeface="Segoe Script" panose="020B0804020000000003" pitchFamily="34" charset="0"/>
                        <a:ea typeface="STXingkai" panose="02010800040101010101" pitchFamily="2" charset="-122"/>
                        <a:cs typeface="Brush Script MT" panose="03060802040406070304" pitchFamily="66" charset="-122"/>
                      </a:endParaRP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49240658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475F36E-A243-D14C-970C-2982F9A760B3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93EC1-DAFF-5543-8756-4BEC0FE9B43F}"/>
              </a:ext>
            </a:extLst>
          </p:cNvPr>
          <p:cNvSpPr txBox="1"/>
          <p:nvPr/>
        </p:nvSpPr>
        <p:spPr>
          <a:xfrm>
            <a:off x="4881699" y="5103132"/>
            <a:ext cx="410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Clr>
                <a:schemeClr val="accent1"/>
              </a:buClr>
              <a:buFont typeface="System Font Regular"/>
              <a:buChar char="*"/>
            </a:pPr>
            <a:r>
              <a:rPr lang="en-GB" sz="1400" dirty="0"/>
              <a:t>In the sense that it focuses on the differences w.r.t. the plan but not necessarily a short explanation</a:t>
            </a:r>
          </a:p>
        </p:txBody>
      </p:sp>
    </p:spTree>
    <p:extLst>
      <p:ext uri="{BB962C8B-B14F-4D97-AF65-F5344CB8AC3E}">
        <p14:creationId xmlns:p14="http://schemas.microsoft.com/office/powerpoint/2010/main" val="313508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2F31-097A-4D43-98DC-C8ACA6C1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9FF2-3830-994F-90B2-8EA2532C1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5018723"/>
          </a:xfrm>
        </p:spPr>
        <p:txBody>
          <a:bodyPr/>
          <a:lstStyle/>
          <a:p>
            <a:r>
              <a:rPr lang="en-GB" dirty="0"/>
              <a:t>Fetch robot whose design requires </a:t>
            </a:r>
            <a:br>
              <a:rPr lang="en-GB" dirty="0"/>
            </a:br>
            <a:r>
              <a:rPr lang="en-GB" dirty="0"/>
              <a:t>it to tuck its arms and lower its </a:t>
            </a:r>
            <a:br>
              <a:rPr lang="en-GB" dirty="0"/>
            </a:br>
            <a:r>
              <a:rPr lang="en-GB" dirty="0"/>
              <a:t>torso or crouch before moving – </a:t>
            </a:r>
            <a:br>
              <a:rPr lang="en-GB" dirty="0"/>
            </a:br>
            <a:r>
              <a:rPr lang="en-GB" dirty="0"/>
              <a:t>not obvious to human navigating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66BB2-DE5A-B149-BB0F-BEFD5E43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828E0-42C6-1F41-808D-C05FD934F2E9}"/>
              </a:ext>
            </a:extLst>
          </p:cNvPr>
          <p:cNvSpPr txBox="1"/>
          <p:nvPr/>
        </p:nvSpPr>
        <p:spPr>
          <a:xfrm>
            <a:off x="204165" y="2825066"/>
            <a:ext cx="4448654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93184-5937-9049-9425-E778DA23621D}"/>
              </a:ext>
            </a:extLst>
          </p:cNvPr>
          <p:cNvSpPr txBox="1"/>
          <p:nvPr/>
        </p:nvSpPr>
        <p:spPr>
          <a:xfrm>
            <a:off x="4652819" y="2825065"/>
            <a:ext cx="435568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pic>
        <p:nvPicPr>
          <p:cNvPr id="1025" name="Picture 1" descr="page2image265049584">
            <a:extLst>
              <a:ext uri="{FF2B5EF4-FFF2-40B4-BE49-F238E27FC236}">
                <a16:creationId xmlns:a16="http://schemas.microsoft.com/office/drawing/2014/main" id="{7F0911F9-E10C-7D41-9BAF-FAD547E8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18553"/>
            <a:ext cx="30861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041BE5-BDDE-544A-BE36-9EB03B3649DC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1849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8ECC-D01A-D24C-B7B4-9F57A19E0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Initial state and goal:</a:t>
            </a:r>
          </a:p>
          <a:p>
            <a:r>
              <a:rPr lang="en-GB" dirty="0"/>
              <a:t>Robot’s optimal plan:</a:t>
            </a:r>
          </a:p>
          <a:p>
            <a:r>
              <a:rPr lang="en-GB" dirty="0"/>
              <a:t>Human’s expected plan: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4FFD5-F8EB-6E41-B9E6-957DCD367A58}"/>
              </a:ext>
            </a:extLst>
          </p:cNvPr>
          <p:cNvSpPr/>
          <p:nvPr/>
        </p:nvSpPr>
        <p:spPr>
          <a:xfrm>
            <a:off x="3901849" y="1229611"/>
            <a:ext cx="539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(:</a:t>
            </a:r>
            <a:r>
              <a:rPr lang="en-GB" sz="1200" dirty="0" err="1">
                <a:latin typeface="Courier" pitchFamily="2" charset="0"/>
              </a:rPr>
              <a:t>init</a:t>
            </a:r>
            <a:r>
              <a:rPr lang="en-GB" sz="1200" dirty="0">
                <a:latin typeface="Courier" pitchFamily="2" charset="0"/>
              </a:rPr>
              <a:t> (block-at b1 loc1) (robot-at loc1) (hand-empty)) </a:t>
            </a:r>
          </a:p>
          <a:p>
            <a:r>
              <a:rPr lang="en-GB" sz="1200" dirty="0">
                <a:latin typeface="Courier" pitchFamily="2" charset="0"/>
              </a:rPr>
              <a:t>(:goal (and (block-at b1 loc2))) </a:t>
            </a:r>
            <a:endParaRPr lang="en-GB" sz="3600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36394-E052-7F45-A2BE-6B62E2C2F788}"/>
              </a:ext>
            </a:extLst>
          </p:cNvPr>
          <p:cNvSpPr/>
          <p:nvPr/>
        </p:nvSpPr>
        <p:spPr>
          <a:xfrm>
            <a:off x="4014154" y="1762647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B44CB-CA4E-A848-8FA7-EE1706484E1C}"/>
              </a:ext>
            </a:extLst>
          </p:cNvPr>
          <p:cNvSpPr/>
          <p:nvPr/>
        </p:nvSpPr>
        <p:spPr>
          <a:xfrm>
            <a:off x="4459695" y="2281299"/>
            <a:ext cx="4275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b1 -&gt; move loc1 loc2 -&gt; put-down b1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52CF2-C20D-0745-A388-E3F386BC66A6}"/>
              </a:ext>
            </a:extLst>
          </p:cNvPr>
          <p:cNvSpPr txBox="1"/>
          <p:nvPr/>
        </p:nvSpPr>
        <p:spPr>
          <a:xfrm>
            <a:off x="204165" y="2825066"/>
            <a:ext cx="4448654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2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4C767-10D6-7A4E-BD5B-D0FFB008059F}"/>
              </a:ext>
            </a:extLst>
          </p:cNvPr>
          <p:cNvSpPr txBox="1"/>
          <p:nvPr/>
        </p:nvSpPr>
        <p:spPr>
          <a:xfrm>
            <a:off x="4652819" y="2825065"/>
            <a:ext cx="435568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endParaRPr lang="en-GB" sz="12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2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0A6D4-8AEC-7541-A2FD-F41E2640E816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16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C88A-E54C-5B47-80E5-EFC22CE6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611A6-9CB5-114C-BAA7-71C905EDC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Collaborations</a:t>
            </a:r>
            <a:r>
              <a:rPr lang="en-GB" dirty="0"/>
              <a:t> between people and AI systems</a:t>
            </a:r>
          </a:p>
          <a:p>
            <a:pPr lvl="1"/>
            <a:r>
              <a:rPr lang="en-GB" dirty="0"/>
              <a:t>I.e., systems with </a:t>
            </a:r>
            <a:r>
              <a:rPr lang="en-GB" dirty="0">
                <a:solidFill>
                  <a:schemeClr val="accent1"/>
                </a:solidFill>
              </a:rPr>
              <a:t>humans in the loop</a:t>
            </a:r>
          </a:p>
          <a:p>
            <a:pPr lvl="1"/>
            <a:r>
              <a:rPr lang="en-GB" dirty="0"/>
              <a:t>Augment perception, cognition, problem-solving abilities of people</a:t>
            </a:r>
          </a:p>
          <a:p>
            <a:pPr lvl="1"/>
            <a:r>
              <a:rPr lang="en-GB" dirty="0"/>
              <a:t>Examples</a:t>
            </a:r>
          </a:p>
          <a:p>
            <a:pPr lvl="2"/>
            <a:r>
              <a:rPr lang="en-GB" dirty="0"/>
              <a:t>Help physicians make more timely and accurate diagnoses</a:t>
            </a:r>
          </a:p>
          <a:p>
            <a:pPr lvl="2"/>
            <a:r>
              <a:rPr lang="en-GB" dirty="0"/>
              <a:t>Assistance provided to drivers of cars to help them avoid dangerous situations and crashes</a:t>
            </a:r>
          </a:p>
          <a:p>
            <a:r>
              <a:rPr lang="en-GB" dirty="0"/>
              <a:t>Objective: Systems that can interact intuitively with users and enable seamless machine-human collaborations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Explainable</a:t>
            </a:r>
            <a:r>
              <a:rPr lang="en-GB" dirty="0"/>
              <a:t> behaviour</a:t>
            </a:r>
          </a:p>
          <a:p>
            <a:pPr lvl="2"/>
            <a:r>
              <a:rPr lang="en-GB" dirty="0"/>
              <a:t>Explainable AI = XAI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7520A-31E4-F141-8B0F-B8F142A8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302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8ECC-D01A-D24C-B7B4-9F57A19E0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Robot’s optimal plan: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36394-E052-7F45-A2BE-6B62E2C2F788}"/>
              </a:ext>
            </a:extLst>
          </p:cNvPr>
          <p:cNvSpPr/>
          <p:nvPr/>
        </p:nvSpPr>
        <p:spPr>
          <a:xfrm>
            <a:off x="4014154" y="1253196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3C06E34-45CD-AA49-9A6D-01A499FA20E0}"/>
              </a:ext>
            </a:extLst>
          </p:cNvPr>
          <p:cNvSpPr/>
          <p:nvPr/>
        </p:nvSpPr>
        <p:spPr>
          <a:xfrm>
            <a:off x="4448801" y="2651177"/>
            <a:ext cx="1364170" cy="216000"/>
          </a:xfrm>
          <a:prstGeom prst="rect">
            <a:avLst/>
          </a:prstGeom>
          <a:solidFill>
            <a:schemeClr val="accent4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46CE69-405D-F24B-80AF-77DAAFF5AD95}"/>
              </a:ext>
            </a:extLst>
          </p:cNvPr>
          <p:cNvSpPr/>
          <p:nvPr/>
        </p:nvSpPr>
        <p:spPr>
          <a:xfrm>
            <a:off x="4448801" y="2896799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A12F8D-BA7A-6945-A134-FCE19EB419D3}"/>
              </a:ext>
            </a:extLst>
          </p:cNvPr>
          <p:cNvSpPr/>
          <p:nvPr/>
        </p:nvSpPr>
        <p:spPr>
          <a:xfrm>
            <a:off x="4594465" y="4851891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D16900-08AC-0941-8CB2-0E0883995779}"/>
              </a:ext>
            </a:extLst>
          </p:cNvPr>
          <p:cNvSpPr txBox="1"/>
          <p:nvPr/>
        </p:nvSpPr>
        <p:spPr>
          <a:xfrm>
            <a:off x="2307829" y="1582473"/>
            <a:ext cx="524053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(hand-tucked) 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	    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 (not (robot-at ?from))))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 </a:t>
            </a:r>
            <a:r>
              <a:rPr lang="en-GB" sz="16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  <a:endParaRPr lang="en-GB" dirty="0"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AAFEE9-0615-2A44-A6AE-1A8087A39B1A}"/>
              </a:ext>
            </a:extLst>
          </p:cNvPr>
          <p:cNvSpPr/>
          <p:nvPr/>
        </p:nvSpPr>
        <p:spPr>
          <a:xfrm>
            <a:off x="4355821" y="2638114"/>
            <a:ext cx="1587779" cy="4912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E2E36-15CE-C24C-AED7-77AE33822E1D}"/>
              </a:ext>
            </a:extLst>
          </p:cNvPr>
          <p:cNvSpPr/>
          <p:nvPr/>
        </p:nvSpPr>
        <p:spPr>
          <a:xfrm>
            <a:off x="4448801" y="4837563"/>
            <a:ext cx="1240810" cy="24388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C441AF-170B-0046-AC72-75E9D779600E}"/>
              </a:ext>
            </a:extLst>
          </p:cNvPr>
          <p:cNvCxnSpPr>
            <a:cxnSpLocks/>
            <a:stCxn id="18" idx="3"/>
            <a:endCxn id="10" idx="1"/>
          </p:cNvCxnSpPr>
          <p:nvPr/>
        </p:nvCxnSpPr>
        <p:spPr>
          <a:xfrm>
            <a:off x="1811987" y="2883736"/>
            <a:ext cx="25438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3F7E57-2DD8-754B-9648-D7C4189F8898}"/>
              </a:ext>
            </a:extLst>
          </p:cNvPr>
          <p:cNvCxnSpPr>
            <a:cxnSpLocks/>
            <a:stCxn id="18" idx="2"/>
            <a:endCxn id="11" idx="1"/>
          </p:cNvCxnSpPr>
          <p:nvPr/>
        </p:nvCxnSpPr>
        <p:spPr>
          <a:xfrm rot="16200000" flipH="1">
            <a:off x="1889008" y="2399713"/>
            <a:ext cx="1891105" cy="3228482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ED11E9-D769-4D4D-BD37-C9F2C6AAB124}"/>
              </a:ext>
            </a:extLst>
          </p:cNvPr>
          <p:cNvSpPr txBox="1"/>
          <p:nvPr/>
        </p:nvSpPr>
        <p:spPr>
          <a:xfrm>
            <a:off x="628650" y="269907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PPE = MPE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D85E10-C6E3-F340-8C1E-E4D0399048B5}"/>
              </a:ext>
            </a:extLst>
          </p:cNvPr>
          <p:cNvSpPr/>
          <p:nvPr/>
        </p:nvSpPr>
        <p:spPr>
          <a:xfrm>
            <a:off x="7737122" y="2580360"/>
            <a:ext cx="715310" cy="357634"/>
          </a:xfrm>
          <a:prstGeom prst="rect">
            <a:avLst/>
          </a:prstGeom>
          <a:solidFill>
            <a:schemeClr val="accent4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MCE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B939936-DB49-1041-B2D7-766746F0CCE2}"/>
              </a:ext>
            </a:extLst>
          </p:cNvPr>
          <p:cNvCxnSpPr>
            <a:cxnSpLocks/>
            <a:stCxn id="45" idx="1"/>
            <a:endCxn id="44" idx="3"/>
          </p:cNvCxnSpPr>
          <p:nvPr/>
        </p:nvCxnSpPr>
        <p:spPr>
          <a:xfrm flipH="1">
            <a:off x="5812971" y="2759177"/>
            <a:ext cx="1924151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B2EB1D7-0A3B-E748-A2FC-3C2916C8130A}"/>
              </a:ext>
            </a:extLst>
          </p:cNvPr>
          <p:cNvSpPr/>
          <p:nvPr/>
        </p:nvSpPr>
        <p:spPr>
          <a:xfrm>
            <a:off x="7737122" y="3764456"/>
            <a:ext cx="715310" cy="357634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MME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C6A2513-FF6B-3D47-9084-B4CD1CE30D68}"/>
              </a:ext>
            </a:extLst>
          </p:cNvPr>
          <p:cNvCxnSpPr>
            <a:cxnSpLocks/>
            <a:stCxn id="51" idx="0"/>
            <a:endCxn id="50" idx="3"/>
          </p:cNvCxnSpPr>
          <p:nvPr/>
        </p:nvCxnSpPr>
        <p:spPr>
          <a:xfrm rot="16200000" flipV="1">
            <a:off x="6395961" y="2065640"/>
            <a:ext cx="759657" cy="2637976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1">
            <a:extLst>
              <a:ext uri="{FF2B5EF4-FFF2-40B4-BE49-F238E27FC236}">
                <a16:creationId xmlns:a16="http://schemas.microsoft.com/office/drawing/2014/main" id="{310B75CC-2EC2-D643-B215-C98C33A0E15A}"/>
              </a:ext>
            </a:extLst>
          </p:cNvPr>
          <p:cNvCxnSpPr>
            <a:cxnSpLocks/>
            <a:stCxn id="51" idx="2"/>
            <a:endCxn id="59" idx="3"/>
          </p:cNvCxnSpPr>
          <p:nvPr/>
        </p:nvCxnSpPr>
        <p:spPr>
          <a:xfrm rot="5400000">
            <a:off x="6429721" y="3294834"/>
            <a:ext cx="837801" cy="2492312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A853F82C-78FA-9546-B9FF-19F06DF641AE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06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0" grpId="0" animBg="1"/>
      <p:bldP spid="59" grpId="0" animBg="1"/>
      <p:bldP spid="10" grpId="0" animBg="1"/>
      <p:bldP spid="11" grpId="0" animBg="1"/>
      <p:bldP spid="18" grpId="0"/>
      <p:bldP spid="45" grpId="0" animBg="1"/>
      <p:bldP spid="5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Space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3F13-E81B-324F-BB9C-B309724A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Search algorithms for finding MCEs and MMEs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F23CE-21B5-204B-8CC7-BCE03B0E8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111828"/>
            <a:ext cx="7891206" cy="2348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B47797-7369-5F4E-A2F5-EDC36C03531A}"/>
              </a:ext>
            </a:extLst>
          </p:cNvPr>
          <p:cNvSpPr/>
          <p:nvPr/>
        </p:nvSpPr>
        <p:spPr>
          <a:xfrm>
            <a:off x="2286000" y="629058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4200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Space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3F13-E81B-324F-BB9C-B309724A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Human-aware planning: Given the model of a planning problem and the mental model of the human, find the right model to plan in</a:t>
            </a:r>
          </a:p>
          <a:p>
            <a:pPr lvl="1"/>
            <a:r>
              <a:rPr lang="en-GB" dirty="0"/>
              <a:t>Trade-off explicability and explanation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Minimise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A667A-6BD8-634E-8F9A-75C55D18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2" y="2810958"/>
            <a:ext cx="7380515" cy="25256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E5F9AC-4F7A-5A4D-AE55-9A9CFFC8C522}"/>
              </a:ext>
            </a:extLst>
          </p:cNvPr>
          <p:cNvSpPr/>
          <p:nvPr/>
        </p:nvSpPr>
        <p:spPr>
          <a:xfrm>
            <a:off x="2547257" y="6284694"/>
            <a:ext cx="40494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S. Balancing explicability and explanation in human-aware planning. IJCAI 2019.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63DC71-918C-014F-BB31-08E77AA87E4A}"/>
                  </a:ext>
                </a:extLst>
              </p:cNvPr>
              <p:cNvSpPr/>
              <p:nvPr/>
            </p:nvSpPr>
            <p:spPr>
              <a:xfrm>
                <a:off x="404948" y="5764113"/>
                <a:ext cx="908521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𝑒𝑥𝑝𝑙𝑎𝑛𝑎𝑡𝑖𝑜𝑛𝑠</m:t>
                      </m:r>
                      <m:r>
                        <a:rPr lang="de-DE" sz="2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𝑑𝑒𝑝𝑎𝑟𝑡𝑢𝑟𝑒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𝑓𝑟𝑜𝑚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𝑜𝑝𝑡𝑖𝑚𝑎𝑙𝑖𝑡𝑦</m:t>
                      </m:r>
                    </m:oMath>
                  </m:oMathPara>
                </a14:m>
                <a:endParaRPr lang="en-GB" sz="2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63DC71-918C-014F-BB31-08E77AA87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48" y="5764113"/>
                <a:ext cx="9085216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716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75F4-2663-794F-BBB0-33E749C9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Extensions (Outlook)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82D96-9211-5B46-A840-B69D423D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A48FB-579B-8646-B92F-6258942C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04" y="1516870"/>
            <a:ext cx="8731391" cy="4661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C8E0E7-8EF6-6D41-849C-CD142CF87D01}"/>
              </a:ext>
            </a:extLst>
          </p:cNvPr>
          <p:cNvSpPr txBox="1"/>
          <p:nvPr/>
        </p:nvSpPr>
        <p:spPr>
          <a:xfrm>
            <a:off x="1423852" y="1255260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Explanation ordering</a:t>
            </a:r>
          </a:p>
        </p:txBody>
      </p:sp>
    </p:spTree>
    <p:extLst>
      <p:ext uri="{BB962C8B-B14F-4D97-AF65-F5344CB8AC3E}">
        <p14:creationId xmlns:p14="http://schemas.microsoft.com/office/powerpoint/2010/main" val="3435391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Model reconciliation</a:t>
            </a:r>
          </a:p>
          <a:p>
            <a:pPr lvl="1"/>
            <a:r>
              <a:rPr lang="en-GB" dirty="0"/>
              <a:t>Explain differences in model</a:t>
            </a:r>
          </a:p>
          <a:p>
            <a:pPr lvl="1"/>
            <a:r>
              <a:rPr lang="en-GB" dirty="0"/>
              <a:t>PPE, MPE, MCE, MME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30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5454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/>
              <a:t>Mental Models</a:t>
            </a:r>
            <a:endParaRPr lang="en-GB" i="1" dirty="0"/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sz="3600" b="1" dirty="0">
                <a:solidFill>
                  <a:srgbClr val="C00000"/>
                </a:solidFill>
                <a:latin typeface="Zapfino" panose="03030300040707070C03" pitchFamily="66" charset="77"/>
              </a:rPr>
              <a:t>The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58240"/>
            <a:ext cx="8045087" cy="5018723"/>
          </a:xfrm>
        </p:spPr>
        <p:txBody>
          <a:bodyPr numCol="2" spcCol="180000"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Conventional AI planning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Refinement</a:t>
            </a:r>
            <a:r>
              <a:rPr lang="en-GB" dirty="0"/>
              <a:t> Methods</a:t>
            </a:r>
          </a:p>
          <a:p>
            <a:pPr lvl="1"/>
            <a:r>
              <a:rPr lang="en-GB" dirty="0"/>
              <a:t>Abstract activities ➝ collections of less-abstract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Temporal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Reasoning about time constraints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Nondeterministic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</a:t>
            </a:r>
          </a:p>
          <a:p>
            <a:pPr lvl="1"/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Standard</a:t>
            </a:r>
            <a:r>
              <a:rPr lang="en-GB" dirty="0"/>
              <a:t> Decision Making</a:t>
            </a:r>
          </a:p>
          <a:p>
            <a:pPr lvl="1"/>
            <a:r>
              <a:rPr lang="en-GB" dirty="0"/>
              <a:t>Utility theory</a:t>
            </a:r>
          </a:p>
          <a:p>
            <a:pPr lvl="1"/>
            <a:r>
              <a:rPr lang="en-GB" dirty="0"/>
              <a:t>Markov decision process (MDP)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Probabilistic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outcomes, with probabilities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Advanced</a:t>
            </a:r>
            <a:r>
              <a:rPr lang="en-GB" dirty="0"/>
              <a:t> Decision Making</a:t>
            </a:r>
          </a:p>
          <a:p>
            <a:pPr lvl="1"/>
            <a:r>
              <a:rPr lang="en-GB" dirty="0"/>
              <a:t>Hidden goals</a:t>
            </a:r>
          </a:p>
          <a:p>
            <a:pPr lvl="1"/>
            <a:r>
              <a:rPr lang="en-GB" dirty="0"/>
              <a:t>Partially observable MDP (POMDP)</a:t>
            </a:r>
          </a:p>
          <a:p>
            <a:pPr lvl="1"/>
            <a:r>
              <a:rPr lang="en-GB"/>
              <a:t>Decentralised POMDP</a:t>
            </a:r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Human-aware</a:t>
            </a:r>
            <a:r>
              <a:rPr lang="en-GB" dirty="0"/>
              <a:t> Planning</a:t>
            </a:r>
          </a:p>
          <a:p>
            <a:pPr lvl="1"/>
            <a:r>
              <a:rPr lang="en-GB" dirty="0"/>
              <a:t>Planning with a human in the loop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68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EF4EC-B7EB-D840-A7ED-661B1C1C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1171B-4CA9-5942-9CAD-0AD458703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Goal: Synthesise explainable behaviour</a:t>
            </a:r>
          </a:p>
          <a:p>
            <a:r>
              <a:rPr lang="en-GB" dirty="0"/>
              <a:t>Take into account the </a:t>
            </a:r>
            <a:r>
              <a:rPr lang="en-GB" dirty="0">
                <a:solidFill>
                  <a:schemeClr val="accent1"/>
                </a:solidFill>
              </a:rPr>
              <a:t>mental model</a:t>
            </a:r>
            <a:r>
              <a:rPr lang="en-GB" dirty="0"/>
              <a:t> of the human in the loop</a:t>
            </a:r>
          </a:p>
          <a:p>
            <a:pPr lvl="1"/>
            <a:r>
              <a:rPr lang="en-GB" dirty="0"/>
              <a:t>Mental model: </a:t>
            </a:r>
          </a:p>
          <a:p>
            <a:pPr lvl="2"/>
            <a:r>
              <a:rPr lang="en-GB" dirty="0"/>
              <a:t>Goals + capabilities of the humans in the loop</a:t>
            </a:r>
          </a:p>
          <a:p>
            <a:pPr lvl="2"/>
            <a:r>
              <a:rPr lang="en-GB" dirty="0"/>
              <a:t>Human’s model of AI agent’s goals +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B01EC-5537-694A-8418-B59FBFB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83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06E0-4781-EA45-8996-2B849FD1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B46EA-2463-114F-8ECD-0CF0E2BC4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024" y="1158875"/>
            <a:ext cx="7739952" cy="50180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D98F0-727B-004A-ABC2-03944CA3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C5E980-13F4-E944-A494-24E259E818EC}"/>
              </a:ext>
            </a:extLst>
          </p:cNvPr>
          <p:cNvSpPr/>
          <p:nvPr/>
        </p:nvSpPr>
        <p:spPr>
          <a:xfrm>
            <a:off x="3809804" y="6400413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bit.ly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/3bno2io 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570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62C3-FD73-CE46-A684-B68DF5CD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2121B-86DD-C146-AF63-F55AD82F8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02" y="1158875"/>
            <a:ext cx="7796795" cy="50180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EE62F-E75C-7744-B0EE-77C5B2AC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A7D4C-0445-E445-A7FD-B1D6BEB453CB}"/>
              </a:ext>
            </a:extLst>
          </p:cNvPr>
          <p:cNvSpPr/>
          <p:nvPr/>
        </p:nvSpPr>
        <p:spPr>
          <a:xfrm>
            <a:off x="3809804" y="6400413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bit.ly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/3bno2io 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021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</a:t>
                </a:r>
                <a:r>
                  <a:rPr lang="en-GB" dirty="0">
                    <a:solidFill>
                      <a:schemeClr val="tx1"/>
                    </a:solidFill>
                  </a:rPr>
                  <a:t>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Find a plan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to a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06E54D-FB96-734F-8D6F-9D47C8C78714}"/>
              </a:ext>
            </a:extLst>
          </p:cNvPr>
          <p:cNvGrpSpPr/>
          <p:nvPr/>
        </p:nvGrpSpPr>
        <p:grpSpPr>
          <a:xfrm>
            <a:off x="1570587" y="5659723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474F1FD-8CEB-BD42-BF87-637900606822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74E1DD8-E3FB-8D4A-BD92-70460ADE8AAF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CF08884-500B-004C-B1E8-D82DBA89280A}"/>
                </a:ext>
              </a:extLst>
            </p:cNvPr>
            <p:cNvCxnSpPr>
              <a:stCxn id="48" idx="6"/>
              <a:endCxn id="50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306A48C-0B88-5F4D-8370-9608B8257244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2B7DAFD-271A-714C-A598-7514C4840A39}"/>
                </a:ext>
              </a:extLst>
            </p:cNvPr>
            <p:cNvCxnSpPr>
              <a:cxnSpLocks/>
              <a:stCxn id="50" idx="6"/>
              <a:endCxn id="53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8A45A14-BCEC-F14E-9E70-CDD91C037C57}"/>
                </a:ext>
              </a:extLst>
            </p:cNvPr>
            <p:cNvCxnSpPr>
              <a:cxnSpLocks/>
              <a:stCxn id="53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9DE580F-65E7-1E49-9533-0F2E50099B7E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DA0818E-8E0C-674F-B334-1523E889828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79B0CE2-7995-D441-897C-5D7C3A85B19A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557BC6C-48F6-554F-A9BF-860B2682A129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27E8F3D-B98C-BE42-A965-41815819D36D}"/>
              </a:ext>
            </a:extLst>
          </p:cNvPr>
          <p:cNvGrpSpPr/>
          <p:nvPr/>
        </p:nvGrpSpPr>
        <p:grpSpPr>
          <a:xfrm>
            <a:off x="6322219" y="3658825"/>
            <a:ext cx="2376933" cy="1821588"/>
            <a:chOff x="5545944" y="2497163"/>
            <a:chExt cx="2376933" cy="182158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672EDC7-2DB1-614B-962D-41404C4E2459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97D979C-D13C-CA4D-BE43-8DEFE214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26119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11339</TotalTime>
  <Words>4029</Words>
  <Application>Microsoft Macintosh PowerPoint</Application>
  <PresentationFormat>On-screen Show (4:3)</PresentationFormat>
  <Paragraphs>671</Paragraphs>
  <Slides>56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Brush Script MT</vt:lpstr>
      <vt:lpstr>STXingkai</vt:lpstr>
      <vt:lpstr>Arial</vt:lpstr>
      <vt:lpstr>Calibri</vt:lpstr>
      <vt:lpstr>Calibri Light</vt:lpstr>
      <vt:lpstr>Cambria Math</vt:lpstr>
      <vt:lpstr>Courier</vt:lpstr>
      <vt:lpstr>Courier New</vt:lpstr>
      <vt:lpstr>LucidaHandwriting</vt:lpstr>
      <vt:lpstr>Segoe Script</vt:lpstr>
      <vt:lpstr>System Font Regular</vt:lpstr>
      <vt:lpstr>Zapfino</vt:lpstr>
      <vt:lpstr>Office Theme</vt:lpstr>
      <vt:lpstr>Advanced Topics Data Science and AI  Automated Planning and Acting</vt:lpstr>
      <vt:lpstr>Content</vt:lpstr>
      <vt:lpstr>Acknowledgements</vt:lpstr>
      <vt:lpstr>Outline</vt:lpstr>
      <vt:lpstr>Motivation</vt:lpstr>
      <vt:lpstr>Proposed Solution</vt:lpstr>
      <vt:lpstr>Classical Intelligent Agent</vt:lpstr>
      <vt:lpstr>Human-aware Intelligent Agent</vt:lpstr>
      <vt:lpstr>Classical Planning</vt:lpstr>
      <vt:lpstr>Collaborative Planning</vt:lpstr>
      <vt:lpstr>Human-aware Planning</vt:lpstr>
      <vt:lpstr>Human-aware Planning</vt:lpstr>
      <vt:lpstr>Generating Mental Models</vt:lpstr>
      <vt:lpstr>XAI &amp; Explanations</vt:lpstr>
      <vt:lpstr>Ethical Quandaries of Interaction</vt:lpstr>
      <vt:lpstr>Ethical Quandaries of Interaction</vt:lpstr>
      <vt:lpstr>Differences in Mental Models</vt:lpstr>
      <vt:lpstr>Urban Search and Rescue (USAR)</vt:lpstr>
      <vt:lpstr>Model Differences</vt:lpstr>
      <vt:lpstr>Intermediate Summary</vt:lpstr>
      <vt:lpstr>Outline</vt:lpstr>
      <vt:lpstr>Interpretable Behaviour</vt:lpstr>
      <vt:lpstr>Why Explicable Behaviour?</vt:lpstr>
      <vt:lpstr>Explicable Behaviour</vt:lpstr>
      <vt:lpstr>Model-based Explicable Behaviour</vt:lpstr>
      <vt:lpstr>Model-free Explicable Planning</vt:lpstr>
      <vt:lpstr>Model-free Explicable Planning</vt:lpstr>
      <vt:lpstr>Why Legible Behaviour?</vt:lpstr>
      <vt:lpstr>Legible Behaviour</vt:lpstr>
      <vt:lpstr>Online Legible Behaviour</vt:lpstr>
      <vt:lpstr>Legible Robot Motion</vt:lpstr>
      <vt:lpstr>Transparent Planning</vt:lpstr>
      <vt:lpstr>Offline Goal Legibility</vt:lpstr>
      <vt:lpstr>Offline Goal Legibility</vt:lpstr>
      <vt:lpstr>Why Predictable Behaviour?</vt:lpstr>
      <vt:lpstr>Predictable Behaviour</vt:lpstr>
      <vt:lpstr>Predictable Robot Motion</vt:lpstr>
      <vt:lpstr>t-Predictability</vt:lpstr>
      <vt:lpstr>Offline Plan Predictability</vt:lpstr>
      <vt:lpstr>Offline Plan Predictability</vt:lpstr>
      <vt:lpstr>Summary</vt:lpstr>
      <vt:lpstr>Outline</vt:lpstr>
      <vt:lpstr>Plan Explanations</vt:lpstr>
      <vt:lpstr>Example</vt:lpstr>
      <vt:lpstr>Aspects to Explanations</vt:lpstr>
      <vt:lpstr>Types of Explanations</vt:lpstr>
      <vt:lpstr>Aspects of Types of Explanations</vt:lpstr>
      <vt:lpstr>Example – FetchWorld</vt:lpstr>
      <vt:lpstr>Example – FetchWorld </vt:lpstr>
      <vt:lpstr>Example – FetchWorld </vt:lpstr>
      <vt:lpstr>Model Space Search</vt:lpstr>
      <vt:lpstr>Model Space Search</vt:lpstr>
      <vt:lpstr>Extensions (Outlook)</vt:lpstr>
      <vt:lpstr>Summary</vt:lpstr>
      <vt:lpstr>Outline</vt:lpstr>
      <vt:lpstr>Content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</cp:lastModifiedBy>
  <cp:revision>140</cp:revision>
  <cp:lastPrinted>2020-06-30T14:35:31Z</cp:lastPrinted>
  <dcterms:created xsi:type="dcterms:W3CDTF">2020-02-28T12:43:09Z</dcterms:created>
  <dcterms:modified xsi:type="dcterms:W3CDTF">2021-06-24T16:57:35Z</dcterms:modified>
</cp:coreProperties>
</file>